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notesSlides/notesSlide2.xml" ContentType="application/vnd.openxmlformats-officedocument.presentationml.notesSlide+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notesSlides/notesSlide4.xml" ContentType="application/vnd.openxmlformats-officedocument.presentationml.notesSlide+xml"/>
  <Override PartName="/ppt/tags/tag38.xml" ContentType="application/vnd.openxmlformats-officedocument.presentationml.tags+xml"/>
  <Override PartName="/ppt/notesSlides/notesSlide5.xml" ContentType="application/vnd.openxmlformats-officedocument.presentationml.notesSlide+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notesSlides/notesSlide8.xml" ContentType="application/vnd.openxmlformats-officedocument.presentationml.notesSlide+xml"/>
  <Override PartName="/ppt/tags/tag42.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10.xml" ContentType="application/vnd.openxmlformats-officedocument.presentationml.notesSlide+xml"/>
  <Override PartName="/ppt/tags/tag44.xml" ContentType="application/vnd.openxmlformats-officedocument.presentationml.tags+xml"/>
  <Override PartName="/ppt/notesSlides/notesSlide11.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ppt/notesSlides/notesSlide14.xml" ContentType="application/vnd.openxmlformats-officedocument.presentationml.notesSlide+xml"/>
  <Override PartName="/ppt/tags/tag48.xml" ContentType="application/vnd.openxmlformats-officedocument.presentationml.tags+xml"/>
  <Override PartName="/ppt/notesSlides/notesSlide15.xml" ContentType="application/vnd.openxmlformats-officedocument.presentationml.notesSlide+xml"/>
  <Override PartName="/ppt/tags/tag49.xml" ContentType="application/vnd.openxmlformats-officedocument.presentationml.tags+xml"/>
  <Override PartName="/ppt/notesSlides/notesSlide16.xml" ContentType="application/vnd.openxmlformats-officedocument.presentationml.notesSlide+xml"/>
  <Override PartName="/ppt/tags/tag50.xml" ContentType="application/vnd.openxmlformats-officedocument.presentationml.tags+xml"/>
  <Override PartName="/ppt/notesSlides/notesSlide17.xml" ContentType="application/vnd.openxmlformats-officedocument.presentationml.notesSlide+xml"/>
  <Override PartName="/ppt/tags/tag51.xml" ContentType="application/vnd.openxmlformats-officedocument.presentationml.tags+xml"/>
  <Override PartName="/ppt/notesSlides/notesSlide18.xml" ContentType="application/vnd.openxmlformats-officedocument.presentationml.notesSlide+xml"/>
  <Override PartName="/ppt/tags/tag52.xml" ContentType="application/vnd.openxmlformats-officedocument.presentationml.tags+xml"/>
  <Override PartName="/ppt/notesSlides/notesSlide19.xml" ContentType="application/vnd.openxmlformats-officedocument.presentationml.notesSlide+xml"/>
  <Override PartName="/ppt/tags/tag53.xml" ContentType="application/vnd.openxmlformats-officedocument.presentationml.tags+xml"/>
  <Override PartName="/ppt/notesSlides/notesSlide20.xml" ContentType="application/vnd.openxmlformats-officedocument.presentationml.notesSlide+xml"/>
  <Override PartName="/ppt/tags/tag54.xml" ContentType="application/vnd.openxmlformats-officedocument.presentationml.tags+xml"/>
  <Override PartName="/ppt/notesSlides/notesSlide21.xml" ContentType="application/vnd.openxmlformats-officedocument.presentationml.notesSlide+xml"/>
  <Override PartName="/ppt/tags/tag55.xml" ContentType="application/vnd.openxmlformats-officedocument.presentationml.tags+xml"/>
  <Override PartName="/ppt/notesSlides/notesSlide22.xml" ContentType="application/vnd.openxmlformats-officedocument.presentationml.notesSlide+xml"/>
  <Override PartName="/ppt/tags/tag56.xml" ContentType="application/vnd.openxmlformats-officedocument.presentationml.tags+xml"/>
  <Override PartName="/ppt/notesSlides/notesSlide23.xml" ContentType="application/vnd.openxmlformats-officedocument.presentationml.notesSlide+xml"/>
  <Override PartName="/ppt/tags/tag57.xml" ContentType="application/vnd.openxmlformats-officedocument.presentationml.tags+xml"/>
  <Override PartName="/ppt/notesSlides/notesSlide24.xml" ContentType="application/vnd.openxmlformats-officedocument.presentationml.notesSlide+xml"/>
  <Override PartName="/ppt/tags/tag58.xml" ContentType="application/vnd.openxmlformats-officedocument.presentationml.tags+xml"/>
  <Override PartName="/ppt/notesSlides/notesSlide25.xml" ContentType="application/vnd.openxmlformats-officedocument.presentationml.notesSlide+xml"/>
  <Override PartName="/ppt/tags/tag59.xml" ContentType="application/vnd.openxmlformats-officedocument.presentationml.tags+xml"/>
  <Override PartName="/ppt/notesSlides/notesSlide26.xml" ContentType="application/vnd.openxmlformats-officedocument.presentationml.notesSlide+xml"/>
  <Override PartName="/ppt/tags/tag60.xml" ContentType="application/vnd.openxmlformats-officedocument.presentationml.tags+xml"/>
  <Override PartName="/ppt/notesSlides/notesSlide27.xml" ContentType="application/vnd.openxmlformats-officedocument.presentationml.notesSlide+xml"/>
  <Override PartName="/ppt/tags/tag61.xml" ContentType="application/vnd.openxmlformats-officedocument.presentationml.tags+xml"/>
  <Override PartName="/ppt/notesSlides/notesSlide28.xml" ContentType="application/vnd.openxmlformats-officedocument.presentationml.notesSlide+xml"/>
  <Override PartName="/ppt/tags/tag62.xml" ContentType="application/vnd.openxmlformats-officedocument.presentationml.tags+xml"/>
  <Override PartName="/ppt/notesSlides/notesSlide29.xml" ContentType="application/vnd.openxmlformats-officedocument.presentationml.notesSlide+xml"/>
  <Override PartName="/ppt/tags/tag63.xml" ContentType="application/vnd.openxmlformats-officedocument.presentationml.tags+xml"/>
  <Override PartName="/ppt/notesSlides/notesSlide30.xml" ContentType="application/vnd.openxmlformats-officedocument.presentationml.notesSlide+xml"/>
  <Override PartName="/ppt/tags/tag64.xml" ContentType="application/vnd.openxmlformats-officedocument.presentationml.tags+xml"/>
  <Override PartName="/ppt/notesSlides/notesSlide31.xml" ContentType="application/vnd.openxmlformats-officedocument.presentationml.notesSlide+xml"/>
  <Override PartName="/ppt/tags/tag65.xml" ContentType="application/vnd.openxmlformats-officedocument.presentationml.tags+xml"/>
  <Override PartName="/ppt/notesSlides/notesSlide32.xml" ContentType="application/vnd.openxmlformats-officedocument.presentationml.notesSlide+xml"/>
  <Override PartName="/ppt/tags/tag66.xml" ContentType="application/vnd.openxmlformats-officedocument.presentationml.tags+xml"/>
  <Override PartName="/ppt/notesSlides/notesSlide33.xml" ContentType="application/vnd.openxmlformats-officedocument.presentationml.notesSlide+xml"/>
  <Override PartName="/ppt/tags/tag67.xml" ContentType="application/vnd.openxmlformats-officedocument.presentationml.tags+xml"/>
  <Override PartName="/ppt/notesSlides/notesSlide34.xml" ContentType="application/vnd.openxmlformats-officedocument.presentationml.notesSlide+xml"/>
  <Override PartName="/ppt/tags/tag68.xml" ContentType="application/vnd.openxmlformats-officedocument.presentationml.tags+xml"/>
  <Override PartName="/ppt/notesSlides/notesSlide35.xml" ContentType="application/vnd.openxmlformats-officedocument.presentationml.notesSlide+xml"/>
  <Override PartName="/ppt/tags/tag69.xml" ContentType="application/vnd.openxmlformats-officedocument.presentationml.tags+xml"/>
  <Override PartName="/ppt/notesSlides/notesSlide36.xml" ContentType="application/vnd.openxmlformats-officedocument.presentationml.notesSlide+xml"/>
  <Override PartName="/ppt/tags/tag70.xml" ContentType="application/vnd.openxmlformats-officedocument.presentationml.tags+xml"/>
  <Override PartName="/ppt/notesSlides/notesSlide37.xml" ContentType="application/vnd.openxmlformats-officedocument.presentationml.notesSlide+xml"/>
  <Override PartName="/ppt/tags/tag71.xml" ContentType="application/vnd.openxmlformats-officedocument.presentationml.tags+xml"/>
  <Override PartName="/ppt/notesSlides/notesSlide38.xml" ContentType="application/vnd.openxmlformats-officedocument.presentationml.notesSlide+xml"/>
  <Override PartName="/ppt/tags/tag72.xml" ContentType="application/vnd.openxmlformats-officedocument.presentationml.tags+xml"/>
  <Override PartName="/ppt/notesSlides/notesSlide39.xml" ContentType="application/vnd.openxmlformats-officedocument.presentationml.notesSlide+xml"/>
  <Override PartName="/ppt/tags/tag73.xml" ContentType="application/vnd.openxmlformats-officedocument.presentationml.tags+xml"/>
  <Override PartName="/ppt/notesSlides/notesSlide40.xml" ContentType="application/vnd.openxmlformats-officedocument.presentationml.notesSlide+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notesSlides/notesSlide42.xml" ContentType="application/vnd.openxmlformats-officedocument.presentationml.notesSlide+xml"/>
  <Override PartName="/ppt/tags/tag76.xml" ContentType="application/vnd.openxmlformats-officedocument.presentationml.tags+xml"/>
  <Override PartName="/ppt/notesSlides/notesSlide43.xml" ContentType="application/vnd.openxmlformats-officedocument.presentationml.notesSlide+xml"/>
  <Override PartName="/ppt/tags/tag77.xml" ContentType="application/vnd.openxmlformats-officedocument.presentationml.tags+xml"/>
  <Override PartName="/ppt/notesSlides/notesSlide44.xml" ContentType="application/vnd.openxmlformats-officedocument.presentationml.notesSlide+xml"/>
  <Override PartName="/ppt/tags/tag78.xml" ContentType="application/vnd.openxmlformats-officedocument.presentationml.tags+xml"/>
  <Override PartName="/ppt/notesSlides/notesSlide45.xml" ContentType="application/vnd.openxmlformats-officedocument.presentationml.notesSlide+xml"/>
  <Override PartName="/ppt/tags/tag79.xml" ContentType="application/vnd.openxmlformats-officedocument.presentationml.tags+xml"/>
  <Override PartName="/ppt/notesSlides/notesSlide46.xml" ContentType="application/vnd.openxmlformats-officedocument.presentationml.notesSlide+xml"/>
  <Override PartName="/ppt/tags/tag80.xml" ContentType="application/vnd.openxmlformats-officedocument.presentationml.tags+xml"/>
  <Override PartName="/ppt/notesSlides/notesSlide47.xml" ContentType="application/vnd.openxmlformats-officedocument.presentationml.notesSlide+xml"/>
  <Override PartName="/ppt/tags/tag81.xml" ContentType="application/vnd.openxmlformats-officedocument.presentationml.tags+xml"/>
  <Override PartName="/ppt/notesSlides/notesSlide48.xml" ContentType="application/vnd.openxmlformats-officedocument.presentationml.notesSlide+xml"/>
  <Override PartName="/ppt/tags/tag82.xml" ContentType="application/vnd.openxmlformats-officedocument.presentationml.tags+xml"/>
  <Override PartName="/ppt/notesSlides/notesSlide49.xml" ContentType="application/vnd.openxmlformats-officedocument.presentationml.notesSlide+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notesSlides/notesSlide51.xml" ContentType="application/vnd.openxmlformats-officedocument.presentationml.notesSlide+xml"/>
  <Override PartName="/ppt/tags/tag85.xml" ContentType="application/vnd.openxmlformats-officedocument.presentationml.tags+xml"/>
  <Override PartName="/ppt/notesSlides/notesSlide52.xml" ContentType="application/vnd.openxmlformats-officedocument.presentationml.notesSlide+xml"/>
  <Override PartName="/ppt/tags/tag86.xml" ContentType="application/vnd.openxmlformats-officedocument.presentationml.tags+xml"/>
  <Override PartName="/ppt/notesSlides/notesSlide53.xml" ContentType="application/vnd.openxmlformats-officedocument.presentationml.notesSlide+xml"/>
  <Override PartName="/ppt/tags/tag87.xml" ContentType="application/vnd.openxmlformats-officedocument.presentationml.tags+xml"/>
  <Override PartName="/ppt/notesSlides/notesSlide54.xml" ContentType="application/vnd.openxmlformats-officedocument.presentationml.notesSlide+xml"/>
  <Override PartName="/ppt/tags/tag88.xml" ContentType="application/vnd.openxmlformats-officedocument.presentationml.tags+xml"/>
  <Override PartName="/ppt/notesSlides/notesSlide55.xml" ContentType="application/vnd.openxmlformats-officedocument.presentationml.notesSlide+xml"/>
  <Override PartName="/ppt/tags/tag89.xml" ContentType="application/vnd.openxmlformats-officedocument.presentationml.tags+xml"/>
  <Override PartName="/ppt/notesSlides/notesSlide56.xml" ContentType="application/vnd.openxmlformats-officedocument.presentationml.notesSlide+xml"/>
  <Override PartName="/ppt/tags/tag90.xml" ContentType="application/vnd.openxmlformats-officedocument.presentationml.tags+xml"/>
  <Override PartName="/ppt/notesSlides/notesSlide57.xml" ContentType="application/vnd.openxmlformats-officedocument.presentationml.notesSlide+xml"/>
  <Override PartName="/ppt/tags/tag91.xml" ContentType="application/vnd.openxmlformats-officedocument.presentationml.tags+xml"/>
  <Override PartName="/ppt/notesSlides/notesSlide58.xml" ContentType="application/vnd.openxmlformats-officedocument.presentationml.notesSlide+xml"/>
  <Override PartName="/ppt/tags/tag92.xml" ContentType="application/vnd.openxmlformats-officedocument.presentationml.tags+xml"/>
  <Override PartName="/ppt/notesSlides/notesSlide59.xml" ContentType="application/vnd.openxmlformats-officedocument.presentationml.notesSlide+xml"/>
  <Override PartName="/ppt/tags/tag93.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 id="2147483743" r:id="rId5"/>
  </p:sldMasterIdLst>
  <p:notesMasterIdLst>
    <p:notesMasterId r:id="rId66"/>
  </p:notesMasterIdLst>
  <p:handoutMasterIdLst>
    <p:handoutMasterId r:id="rId67"/>
  </p:handoutMasterIdLst>
  <p:sldIdLst>
    <p:sldId id="359" r:id="rId6"/>
    <p:sldId id="360" r:id="rId7"/>
    <p:sldId id="378" r:id="rId8"/>
    <p:sldId id="363" r:id="rId9"/>
    <p:sldId id="468" r:id="rId10"/>
    <p:sldId id="454" r:id="rId11"/>
    <p:sldId id="392" r:id="rId12"/>
    <p:sldId id="393" r:id="rId13"/>
    <p:sldId id="394" r:id="rId14"/>
    <p:sldId id="395" r:id="rId15"/>
    <p:sldId id="439" r:id="rId16"/>
    <p:sldId id="396" r:id="rId17"/>
    <p:sldId id="397" r:id="rId18"/>
    <p:sldId id="398" r:id="rId19"/>
    <p:sldId id="365" r:id="rId20"/>
    <p:sldId id="469" r:id="rId21"/>
    <p:sldId id="387" r:id="rId22"/>
    <p:sldId id="440" r:id="rId23"/>
    <p:sldId id="399" r:id="rId24"/>
    <p:sldId id="400" r:id="rId25"/>
    <p:sldId id="546" r:id="rId26"/>
    <p:sldId id="473" r:id="rId27"/>
    <p:sldId id="414" r:id="rId28"/>
    <p:sldId id="402" r:id="rId29"/>
    <p:sldId id="413" r:id="rId30"/>
    <p:sldId id="474" r:id="rId31"/>
    <p:sldId id="456" r:id="rId32"/>
    <p:sldId id="544" r:id="rId33"/>
    <p:sldId id="545" r:id="rId34"/>
    <p:sldId id="543" r:id="rId35"/>
    <p:sldId id="406" r:id="rId36"/>
    <p:sldId id="407" r:id="rId37"/>
    <p:sldId id="475" r:id="rId38"/>
    <p:sldId id="409" r:id="rId39"/>
    <p:sldId id="548" r:id="rId40"/>
    <p:sldId id="457" r:id="rId41"/>
    <p:sldId id="367" r:id="rId42"/>
    <p:sldId id="470" r:id="rId43"/>
    <p:sldId id="388" r:id="rId44"/>
    <p:sldId id="416" r:id="rId45"/>
    <p:sldId id="417" r:id="rId46"/>
    <p:sldId id="418" r:id="rId47"/>
    <p:sldId id="419" r:id="rId48"/>
    <p:sldId id="458" r:id="rId49"/>
    <p:sldId id="369" r:id="rId50"/>
    <p:sldId id="471" r:id="rId51"/>
    <p:sldId id="389" r:id="rId52"/>
    <p:sldId id="390" r:id="rId53"/>
    <p:sldId id="447" r:id="rId54"/>
    <p:sldId id="421" r:id="rId55"/>
    <p:sldId id="472" r:id="rId56"/>
    <p:sldId id="423" r:id="rId57"/>
    <p:sldId id="422" r:id="rId58"/>
    <p:sldId id="459" r:id="rId59"/>
    <p:sldId id="377" r:id="rId60"/>
    <p:sldId id="426" r:id="rId61"/>
    <p:sldId id="547" r:id="rId62"/>
    <p:sldId id="376" r:id="rId63"/>
    <p:sldId id="428" r:id="rId64"/>
    <p:sldId id="362" r:id="rId65"/>
  </p:sldIdLst>
  <p:sldSz cx="12192000" cy="6858000"/>
  <p:notesSz cx="7315200" cy="96012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arla McClure" initials="CM" lastIdx="126" clrIdx="6">
    <p:extLst>
      <p:ext uri="{19B8F6BF-5375-455C-9EA6-DF929625EA0E}">
        <p15:presenceInfo xmlns:p15="http://schemas.microsoft.com/office/powerpoint/2012/main" userId="Carla McClure" providerId="None"/>
      </p:ext>
    </p:extLst>
  </p:cmAuthor>
  <p:cmAuthor id="1" name="Doria Diacogiannis" initials="DD" lastIdx="177" clrIdx="0">
    <p:extLst>
      <p:ext uri="{19B8F6BF-5375-455C-9EA6-DF929625EA0E}">
        <p15:presenceInfo xmlns:p15="http://schemas.microsoft.com/office/powerpoint/2012/main" userId="S-1-5-21-4095628063-3556742122-3606576086-197501" providerId="AD"/>
      </p:ext>
    </p:extLst>
  </p:cmAuthor>
  <p:cmAuthor id="8" name="Carla McClure" initials="CM [2]" lastIdx="12" clrIdx="7">
    <p:extLst>
      <p:ext uri="{19B8F6BF-5375-455C-9EA6-DF929625EA0E}">
        <p15:presenceInfo xmlns:p15="http://schemas.microsoft.com/office/powerpoint/2012/main" userId="S::cmcclure@seiservices.com::fde6e194-4821-4e48-b273-ef3313c9dc98" providerId="AD"/>
      </p:ext>
    </p:extLst>
  </p:cmAuthor>
  <p:cmAuthor id="2" name="Leslie Long" initials="LL" lastIdx="174" clrIdx="1">
    <p:extLst>
      <p:ext uri="{19B8F6BF-5375-455C-9EA6-DF929625EA0E}">
        <p15:presenceInfo xmlns:p15="http://schemas.microsoft.com/office/powerpoint/2012/main" userId="S-1-5-21-4095628063-3556742122-3606576086-120535" providerId="AD"/>
      </p:ext>
    </p:extLst>
  </p:cmAuthor>
  <p:cmAuthor id="9" name="Kathleen Bethke" initials="KB" lastIdx="5" clrIdx="8">
    <p:extLst>
      <p:ext uri="{19B8F6BF-5375-455C-9EA6-DF929625EA0E}">
        <p15:presenceInfo xmlns:p15="http://schemas.microsoft.com/office/powerpoint/2012/main" userId="Kathleen Bethke" providerId="None"/>
      </p:ext>
    </p:extLst>
  </p:cmAuthor>
  <p:cmAuthor id="3" name="Amy Miner" initials="AM" lastIdx="17" clrIdx="2">
    <p:extLst>
      <p:ext uri="{19B8F6BF-5375-455C-9EA6-DF929625EA0E}">
        <p15:presenceInfo xmlns:p15="http://schemas.microsoft.com/office/powerpoint/2012/main" userId="S-1-5-21-4095628063-3556742122-3606576086-8437" providerId="AD"/>
      </p:ext>
    </p:extLst>
  </p:cmAuthor>
  <p:cmAuthor id="4" name="Erin Gordon" initials="EG" lastIdx="67" clrIdx="3">
    <p:extLst>
      <p:ext uri="{19B8F6BF-5375-455C-9EA6-DF929625EA0E}">
        <p15:presenceInfo xmlns:p15="http://schemas.microsoft.com/office/powerpoint/2012/main" userId="S-1-5-21-4095628063-3556742122-3606576086-10842" providerId="AD"/>
      </p:ext>
    </p:extLst>
  </p:cmAuthor>
  <p:cmAuthor id="5" name="Chelsea Heffernan" initials="CH" lastIdx="25" clrIdx="4">
    <p:extLst>
      <p:ext uri="{19B8F6BF-5375-455C-9EA6-DF929625EA0E}">
        <p15:presenceInfo xmlns:p15="http://schemas.microsoft.com/office/powerpoint/2012/main" userId="S::CHeffernan@seiservices.com::7050c5c2-1bd2-4717-9519-2d7b917433fa" providerId="AD"/>
      </p:ext>
    </p:extLst>
  </p:cmAuthor>
  <p:cmAuthor id="6" name="Mohamad Al-Issa" initials="MA" lastIdx="13" clrIdx="5">
    <p:extLst>
      <p:ext uri="{19B8F6BF-5375-455C-9EA6-DF929625EA0E}">
        <p15:presenceInfo xmlns:p15="http://schemas.microsoft.com/office/powerpoint/2012/main" userId="S-1-5-21-4095628063-3556742122-3606576086-234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F5597"/>
    <a:srgbClr val="31415E"/>
    <a:srgbClr val="8FAADC"/>
    <a:srgbClr val="A2B9E2"/>
    <a:srgbClr val="1E72C7"/>
    <a:srgbClr val="016DB7"/>
    <a:srgbClr val="5C84CC"/>
    <a:srgbClr val="7698D4"/>
    <a:srgbClr val="87A4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76023" autoAdjust="0"/>
  </p:normalViewPr>
  <p:slideViewPr>
    <p:cSldViewPr snapToGrid="0">
      <p:cViewPr varScale="1">
        <p:scale>
          <a:sx n="79" d="100"/>
          <a:sy n="79" d="100"/>
        </p:scale>
        <p:origin x="1620" y="90"/>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782"/>
    </p:cViewPr>
  </p:sorterViewPr>
  <p:notesViewPr>
    <p:cSldViewPr snapToGrid="0">
      <p:cViewPr>
        <p:scale>
          <a:sx n="120" d="100"/>
          <a:sy n="120" d="100"/>
        </p:scale>
        <p:origin x="2868" y="-15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1" cy="481728"/>
          </a:xfrm>
          <a:prstGeom prst="rect">
            <a:avLst/>
          </a:prstGeom>
        </p:spPr>
        <p:txBody>
          <a:bodyPr vert="horz" lIns="96651" tIns="48325" rIns="96651" bIns="48325" rtlCol="0"/>
          <a:lstStyle>
            <a:lvl1pPr algn="l">
              <a:defRPr sz="12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0"/>
            <a:ext cx="3169921" cy="481728"/>
          </a:xfrm>
          <a:prstGeom prst="rect">
            <a:avLst/>
          </a:prstGeom>
        </p:spPr>
        <p:txBody>
          <a:bodyPr vert="horz" lIns="96651" tIns="48325" rIns="96651" bIns="48325" rtlCol="0"/>
          <a:lstStyle>
            <a:lvl1pPr algn="r">
              <a:defRPr sz="1200"/>
            </a:lvl1pPr>
          </a:lstStyle>
          <a:p>
            <a:fld id="{CCB6EDC4-4B3F-6948-B71B-1CB10AB2DC17}" type="datetimeFigureOut">
              <a:rPr lang="en-US" smtClean="0"/>
              <a:t>05/19/2023</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1" cy="481727"/>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5"/>
            <a:ext cx="3169921" cy="481727"/>
          </a:xfrm>
          <a:prstGeom prst="rect">
            <a:avLst/>
          </a:prstGeom>
        </p:spPr>
        <p:txBody>
          <a:bodyPr vert="horz" lIns="96651" tIns="48325" rIns="96651" bIns="48325" rtlCol="0" anchor="b"/>
          <a:lstStyle>
            <a:lvl1pPr algn="r">
              <a:defRPr sz="12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3757508"/>
            <a:ext cx="5852160" cy="5144347"/>
          </a:xfrm>
          <a:prstGeom prst="rect">
            <a:avLst/>
          </a:prstGeom>
        </p:spPr>
        <p:txBody>
          <a:bodyPr vert="horz" lIns="96651" tIns="48325" rIns="96651" bIns="48325"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Calibri" panose="020F0502020204030204" pitchFamily="34" charset="0"/>
        <a:ea typeface="+mn-ea"/>
        <a:cs typeface="Calibri" panose="020F050202020403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qioprogram.org/locate-your-qio"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livantaqio.com/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MemoPDBManualChapter5_093011.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cms.gov/Medicare/Prescription-Drug-Coverage/PrescriptionDrugCovContra/Downloads/Part-D-Benefits-Manual-Chapter-6.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edicare.gov/claims-appeals/how-do-i-file-an-appea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hiptacenter.or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forms-help-other-resources/medicare-form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medicare.gov/sites/default/files/2021-08/summarynoticedme.pdf" TargetMode="External"/><Relationship Id="rId5" Type="http://schemas.openxmlformats.org/officeDocument/2006/relationships/hyperlink" Target="https://www.medicare.gov/sites/default/files/2021-08/summarynoticeb.pdf" TargetMode="External"/><Relationship Id="rId4" Type="http://schemas.openxmlformats.org/officeDocument/2006/relationships/hyperlink" Target="https://www.medicare.gov/sites/default/files/2021-08/summarynoticea.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ms.gov/"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hhs.gov/ocr/index.html" TargetMode="External"/><Relationship Id="rId4" Type="http://schemas.openxmlformats.org/officeDocument/2006/relationships/hyperlink" Target="https://www.medicare.gov/medicare-and-you"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05"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Appeals-and-Grievances/OrgMedFFSAppeals/Downloads/Flowchart-FFS-Appeals-Proces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vinfo.gov/content/pkg/FR-2019-05-23/pdf/2019-10521.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Medicare/Appeals-and-Grievances/MMCA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CoverageDetermination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cms.gov/Medicare/Appeals-and-Grievances/MedPrescriptDrugApplGriev/Reconsideration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index.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medicare.gov/claims-appeals/file-an-appeal/can-someone-file-an-appeal-for-me" TargetMode="External"/><Relationship Id="rId4" Type="http://schemas.openxmlformats.org/officeDocument/2006/relationships/hyperlink" Target="https://www.cms.gov/Medicare/CMS-Forms/CMS-Forms/downloads/cms1696.pdf"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theconsumervoice.org/get_help"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medicare.gov/what-medicare-covers/what-part-a-covers/skilled-nursing-facility-right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medicare.gov/node/40191"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cms.gov/Medicare/Quality-Initiatives-Patient-Assessment-Instruments/OASIS/Downloads/OASISStatementofPrivacyRights.zip"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cms.gov/Medicare/Billing/TherapyService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medicare.gov/forms-help-and-resources/privacy-practices/privacy.html"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re.gov/forms-help-resources/notice-of-privacy-practices-for-original-medicar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mailto:OCRComplaint@hhs.gov"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ocrportal.hhs.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medicare.gov/basics/your-medicare-rights/get-help-with-your-rights-protections"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hs.gov/ocr/index.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medicare.gov/about-us/nondiscrimination/accessibility-nondiscrimination.html" TargetMode="External"/><Relationship Id="rId4" Type="http://schemas.openxmlformats.org/officeDocument/2006/relationships/hyperlink" Target="https://www.medicare.gov/basics/your-medicare-rights/get-help-with-your-rights-protec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forms-help-resources/notice-of-privacy-practices-for-original-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hs.gov/ocr/index.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dicare.gov/about-us/information-in-other-languages" TargetMode="External"/><Relationship Id="rId5" Type="http://schemas.openxmlformats.org/officeDocument/2006/relationships/hyperlink" Target="https://www.medicare.gov/publications" TargetMode="External"/><Relationship Id="rId4" Type="http://schemas.openxmlformats.org/officeDocument/2006/relationships/hyperlink" Target="https://www.medicare.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9236" y="3676597"/>
            <a:ext cx="7051445" cy="5712295"/>
          </a:xfrm>
        </p:spPr>
        <p:txBody>
          <a:bodyPr/>
          <a:lstStyle/>
          <a:p>
            <a:pPr defTabSz="962811">
              <a:spcBef>
                <a:spcPts val="634"/>
              </a:spcBef>
              <a:defRPr/>
            </a:pPr>
            <a:r>
              <a:rPr lang="en-US" b="1" dirty="0">
                <a:solidFill>
                  <a:prstClr val="black"/>
                </a:solidFill>
              </a:rPr>
              <a:t>Presenter Notes</a:t>
            </a:r>
          </a:p>
          <a:p>
            <a:pPr defTabSz="962811">
              <a:spcBef>
                <a:spcPts val="634"/>
              </a:spcBef>
              <a:defRPr/>
            </a:pPr>
            <a:r>
              <a:rPr lang="en-US" dirty="0">
                <a:solidFill>
                  <a:prstClr val="black"/>
                </a:solidFill>
              </a:rPr>
              <a:t>The “Medicare Rights and Protections” training module explains the rights, protections, and appeals processes for people with:</a:t>
            </a:r>
          </a:p>
          <a:p>
            <a:pPr marL="120813" indent="-120813" defTabSz="962811">
              <a:spcBef>
                <a:spcPts val="634"/>
              </a:spcBef>
              <a:buFont typeface="Wingdings" panose="05000000000000000000" pitchFamily="2" charset="2"/>
              <a:buChar char="§"/>
              <a:defRPr/>
            </a:pPr>
            <a:r>
              <a:rPr lang="en-US" dirty="0">
                <a:solidFill>
                  <a:prstClr val="black"/>
                </a:solidFill>
              </a:rPr>
              <a:t>Original Medicare (Part A and Part B)</a:t>
            </a:r>
          </a:p>
          <a:p>
            <a:pPr marL="120813" indent="-120813" defTabSz="962811">
              <a:spcBef>
                <a:spcPts val="634"/>
              </a:spcBef>
              <a:buFont typeface="Wingdings" panose="05000000000000000000" pitchFamily="2" charset="2"/>
              <a:buChar char="§"/>
              <a:defRPr/>
            </a:pPr>
            <a:r>
              <a:rPr lang="en-US" dirty="0">
                <a:solidFill>
                  <a:prstClr val="black"/>
                </a:solidFill>
              </a:rPr>
              <a:t>Medicare Advantage Plans (Part C) and other Medicare health plans</a:t>
            </a:r>
          </a:p>
          <a:p>
            <a:pPr marL="120813" indent="-120813" defTabSz="962811">
              <a:spcBef>
                <a:spcPts val="634"/>
              </a:spcBef>
              <a:buFont typeface="Wingdings" panose="05000000000000000000" pitchFamily="2" charset="2"/>
              <a:buChar char="§"/>
              <a:defRPr/>
            </a:pPr>
            <a:r>
              <a:rPr lang="en-US" dirty="0">
                <a:solidFill>
                  <a:prstClr val="black"/>
                </a:solidFill>
              </a:rPr>
              <a:t>Medicare drug coverage (Part D)</a:t>
            </a:r>
          </a:p>
          <a:p>
            <a:pPr defTabSz="966511">
              <a:spcBef>
                <a:spcPts val="634"/>
              </a:spcBef>
              <a:defRPr/>
            </a:pPr>
            <a:r>
              <a:rPr lang="en-US" b="1" dirty="0">
                <a:solidFill>
                  <a:prstClr val="black"/>
                </a:solidFill>
              </a:rPr>
              <a:t>Disclaimer</a:t>
            </a:r>
          </a:p>
          <a:p>
            <a:pPr defTabSz="966511">
              <a:spcBef>
                <a:spcPts val="634"/>
              </a:spcBef>
              <a:defRPr/>
            </a:pPr>
            <a:r>
              <a:rPr lang="en-US" dirty="0">
                <a:solidFill>
                  <a:prstClr val="black"/>
                </a:solidFill>
              </a:rPr>
              <a:t>This training module was developed and approved by the Centers for Medicare &amp; Medicaid Services (CMS), the federal agency that administers Medicare, Medicaid, the Children’s Health Insurance Program (CHIP), and the Health Insurance Marketplace®. </a:t>
            </a:r>
          </a:p>
          <a:p>
            <a:pPr>
              <a:spcBef>
                <a:spcPts val="634"/>
              </a:spcBef>
              <a:defRPr/>
            </a:pPr>
            <a:r>
              <a:rPr lang="en-US" dirty="0">
                <a:solidFill>
                  <a:prstClr val="black"/>
                </a:solidFill>
              </a:rPr>
              <a:t>The information in this module was correct as of </a:t>
            </a:r>
            <a:r>
              <a:rPr lang="en-US" b="1" dirty="0">
                <a:solidFill>
                  <a:prstClr val="black"/>
                </a:solidFill>
              </a:rPr>
              <a:t>January 2023</a:t>
            </a:r>
            <a:r>
              <a:rPr lang="en-US" dirty="0">
                <a:solidFill>
                  <a:prstClr val="black"/>
                </a:solidFill>
              </a:rPr>
              <a:t>. To check for an updated version, visit </a:t>
            </a:r>
            <a:r>
              <a:rPr lang="en-US" dirty="0">
                <a:solidFill>
                  <a:prstClr val="black"/>
                </a:solidFill>
                <a:hlinkClick r:id="rId3"/>
              </a:rPr>
              <a:t>CMSnationaltrainingprogram.cms.gov</a:t>
            </a:r>
            <a:r>
              <a:rPr lang="en-US" dirty="0">
                <a:solidFill>
                  <a:prstClr val="black"/>
                </a:solidFill>
              </a:rPr>
              <a:t>. </a:t>
            </a:r>
            <a:r>
              <a:rPr lang="en-US" dirty="0"/>
              <a:t>The CMS National Training Program provides this information as a resource for our partners. </a:t>
            </a:r>
            <a:r>
              <a:rPr lang="en-US" dirty="0">
                <a:solidFill>
                  <a:prstClr val="black"/>
                </a:solidFill>
              </a:rPr>
              <a:t>This isn’t a legal document or intended for press purposes. The press can contact the CMS Press Office at </a:t>
            </a:r>
            <a:r>
              <a:rPr lang="en-US" u="sng" dirty="0">
                <a:solidFill>
                  <a:prstClr val="black"/>
                </a:solidFill>
                <a:hlinkClick r:id="rId4"/>
              </a:rPr>
              <a:t>press@cms.hhs.gov</a:t>
            </a:r>
            <a:r>
              <a:rPr lang="en-US" dirty="0">
                <a:solidFill>
                  <a:prstClr val="black"/>
                </a:solidFill>
              </a:rPr>
              <a:t>. Official Medicare Program legal guidance is contained in the relevant statutes, regulations, and rulings. </a:t>
            </a:r>
          </a:p>
          <a:p>
            <a:pPr defTabSz="966511">
              <a:spcBef>
                <a:spcPts val="634"/>
              </a:spcBef>
              <a:defRPr/>
            </a:pPr>
            <a:r>
              <a:rPr lang="en-US" dirty="0">
                <a:solidFill>
                  <a:prstClr val="black"/>
                </a:solidFill>
              </a:rPr>
              <a:t>This communication was printed, published, or produced and </a:t>
            </a:r>
            <a:r>
              <a:rPr lang="en-US" dirty="0"/>
              <a:t>disseminated at U.S. taxpayer expense.</a:t>
            </a:r>
          </a:p>
          <a:p>
            <a:pPr defTabSz="966511">
              <a:spcBef>
                <a:spcPts val="634"/>
              </a:spcBef>
              <a:defRPr/>
            </a:pPr>
            <a:r>
              <a:rPr lang="en-US" dirty="0">
                <a:latin typeface="Calibri"/>
                <a:cs typeface="Calibri"/>
              </a:rPr>
              <a:t>Health Insurance Marketplace® is a registered service mark of the U.S. Department of Health &amp; Human Services.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89753" y="3757508"/>
            <a:ext cx="6186730" cy="5144347"/>
          </a:xfrm>
        </p:spPr>
        <p:txBody>
          <a:bodyPr/>
          <a:lstStyle/>
          <a:p>
            <a:pPr defTabSz="966511">
              <a:spcBef>
                <a:spcPts val="646"/>
              </a:spcBef>
              <a:defRPr/>
            </a:pPr>
            <a:r>
              <a:rPr lang="en-US" b="1" dirty="0">
                <a:solidFill>
                  <a:prstClr val="black"/>
                </a:solidFill>
                <a:latin typeface="Calibri "/>
              </a:rPr>
              <a:t>This slide has animation.</a:t>
            </a:r>
            <a:endParaRPr lang="en-US" dirty="0">
              <a:solidFill>
                <a:prstClr val="black"/>
              </a:solidFill>
              <a:latin typeface="Calibri "/>
            </a:endParaRPr>
          </a:p>
          <a:p>
            <a:pPr defTabSz="966511">
              <a:spcBef>
                <a:spcPts val="641"/>
              </a:spcBef>
              <a:defRPr/>
            </a:pPr>
            <a:r>
              <a:rPr lang="en-US" b="1" dirty="0">
                <a:solidFill>
                  <a:prstClr val="black"/>
                </a:solidFill>
                <a:latin typeface="Calibri "/>
              </a:rPr>
              <a:t>Presenter Notes</a:t>
            </a:r>
          </a:p>
          <a:p>
            <a:pPr defTabSz="966511">
              <a:spcBef>
                <a:spcPts val="641"/>
              </a:spcBef>
              <a:defRPr/>
            </a:pPr>
            <a:r>
              <a:rPr lang="en-US" dirty="0">
                <a:solidFill>
                  <a:prstClr val="black"/>
                </a:solidFill>
                <a:latin typeface="Calibri "/>
              </a:rPr>
              <a:t>You have the right to file complaints (also called grievances) about:</a:t>
            </a:r>
          </a:p>
          <a:p>
            <a:pPr marL="122493" lvl="1" indent="-122493" defTabSz="966511">
              <a:spcBef>
                <a:spcPts val="642"/>
              </a:spcBef>
              <a:buFont typeface="Wingdings" panose="05000000000000000000" pitchFamily="2" charset="2"/>
              <a:buChar char="§"/>
              <a:defRPr/>
            </a:pPr>
            <a:r>
              <a:rPr lang="en-US" dirty="0">
                <a:solidFill>
                  <a:prstClr val="black"/>
                </a:solidFill>
                <a:latin typeface="Calibri "/>
              </a:rPr>
              <a:t>A doctor, hospital, or provider</a:t>
            </a:r>
          </a:p>
          <a:p>
            <a:pPr marL="122493" lvl="1" indent="-122493" defTabSz="966511">
              <a:spcBef>
                <a:spcPts val="642"/>
              </a:spcBef>
              <a:buFont typeface="Wingdings" panose="05000000000000000000" pitchFamily="2" charset="2"/>
              <a:buChar char="§"/>
              <a:defRPr/>
            </a:pPr>
            <a:r>
              <a:rPr lang="en-US" dirty="0">
                <a:solidFill>
                  <a:prstClr val="black"/>
                </a:solidFill>
                <a:latin typeface="Calibri "/>
              </a:rPr>
              <a:t>Your health or drug plan</a:t>
            </a:r>
          </a:p>
          <a:p>
            <a:pPr marL="122493" lvl="1" indent="-122493" defTabSz="966511">
              <a:spcBef>
                <a:spcPts val="642"/>
              </a:spcBef>
              <a:buFont typeface="Wingdings" panose="05000000000000000000" pitchFamily="2" charset="2"/>
              <a:buChar char="§"/>
              <a:defRPr/>
            </a:pPr>
            <a:r>
              <a:rPr lang="en-US" dirty="0">
                <a:solidFill>
                  <a:prstClr val="black"/>
                </a:solidFill>
                <a:latin typeface="Calibri "/>
              </a:rPr>
              <a:t>The quality of your care</a:t>
            </a:r>
          </a:p>
          <a:p>
            <a:pPr marL="122493" lvl="1" indent="-122493" defTabSz="966511">
              <a:spcBef>
                <a:spcPts val="642"/>
              </a:spcBef>
              <a:buFont typeface="Wingdings" panose="05000000000000000000" pitchFamily="2" charset="2"/>
              <a:buChar char="§"/>
              <a:defRPr/>
            </a:pPr>
            <a:r>
              <a:rPr lang="en-US" dirty="0">
                <a:solidFill>
                  <a:prstClr val="black"/>
                </a:solidFill>
                <a:latin typeface="Calibri "/>
              </a:rPr>
              <a:t>Your dialysis or kidney transplant care</a:t>
            </a:r>
          </a:p>
          <a:p>
            <a:pPr marL="122493" lvl="1" indent="-122493" defTabSz="966511">
              <a:spcBef>
                <a:spcPts val="642"/>
              </a:spcBef>
              <a:buFont typeface="Wingdings" panose="05000000000000000000" pitchFamily="2" charset="2"/>
              <a:buChar char="§"/>
              <a:defRPr/>
            </a:pPr>
            <a:r>
              <a:rPr lang="en-US" dirty="0">
                <a:solidFill>
                  <a:prstClr val="black"/>
                </a:solidFill>
                <a:latin typeface="Calibri "/>
              </a:rPr>
              <a:t>Durable medical equipment (DME)</a:t>
            </a:r>
          </a:p>
          <a:p>
            <a:pPr marL="0" lvl="1" defTabSz="966511">
              <a:spcBef>
                <a:spcPts val="642"/>
              </a:spcBef>
              <a:defRPr/>
            </a:pPr>
            <a:r>
              <a:rPr lang="en-US" i="1" dirty="0">
                <a:solidFill>
                  <a:prstClr val="black"/>
                </a:solidFill>
                <a:latin typeface="Calibri "/>
              </a:rPr>
              <a:t>Continued on next slide.</a:t>
            </a:r>
          </a:p>
        </p:txBody>
      </p:sp>
    </p:spTree>
    <p:extLst>
      <p:ext uri="{BB962C8B-B14F-4D97-AF65-F5344CB8AC3E}">
        <p14:creationId xmlns:p14="http://schemas.microsoft.com/office/powerpoint/2010/main" val="3378422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026" y="3757508"/>
            <a:ext cx="6967231" cy="5144347"/>
          </a:xfrm>
        </p:spPr>
        <p:txBody>
          <a:bodyPr/>
          <a:lstStyle/>
          <a:p>
            <a:pPr defTabSz="966511">
              <a:spcBef>
                <a:spcPts val="617"/>
              </a:spcBef>
              <a:defRPr/>
            </a:pPr>
            <a:r>
              <a:rPr lang="en-US" b="1" dirty="0">
                <a:solidFill>
                  <a:prstClr val="black"/>
                </a:solidFill>
                <a:latin typeface="Calibri "/>
              </a:rPr>
              <a:t>This slide has animation.</a:t>
            </a:r>
            <a:endParaRPr lang="en-US" dirty="0">
              <a:solidFill>
                <a:prstClr val="black"/>
              </a:solidFill>
              <a:latin typeface="Calibri "/>
            </a:endParaRPr>
          </a:p>
          <a:p>
            <a:pPr marL="185692" lvl="1" indent="-185692" defTabSz="966511">
              <a:defRPr/>
            </a:pPr>
            <a:r>
              <a:rPr lang="en-US" b="1" dirty="0">
                <a:solidFill>
                  <a:prstClr val="black"/>
                </a:solidFill>
                <a:latin typeface="Calibri "/>
              </a:rPr>
              <a:t>Presenter Notes</a:t>
            </a:r>
          </a:p>
          <a:p>
            <a:pPr marL="185692" lvl="1" indent="-185692" defTabSz="966511">
              <a:defRPr/>
            </a:pPr>
            <a:r>
              <a:rPr lang="en-US" dirty="0">
                <a:solidFill>
                  <a:prstClr val="black"/>
                </a:solidFill>
                <a:latin typeface="Calibri "/>
              </a:rPr>
              <a:t>If you’re concerned about the quality of care you’re getting:</a:t>
            </a:r>
          </a:p>
          <a:p>
            <a:pPr marL="122177" lvl="1" indent="-122177" defTabSz="966511">
              <a:buFont typeface="Wingdings" panose="05000000000000000000" pitchFamily="2" charset="2"/>
              <a:buChar char="§"/>
              <a:defRPr/>
            </a:pPr>
            <a:r>
              <a:rPr lang="en-US" b="1" dirty="0">
                <a:solidFill>
                  <a:prstClr val="black"/>
                </a:solidFill>
                <a:latin typeface="Calibri "/>
              </a:rPr>
              <a:t>In Original Medicare,</a:t>
            </a:r>
            <a:r>
              <a:rPr lang="en-US" dirty="0">
                <a:solidFill>
                  <a:prstClr val="black"/>
                </a:solidFill>
                <a:latin typeface="Calibri "/>
              </a:rPr>
              <a:t> call the Beneficiary and Family Centered Care-Quality Improvement Organization (BFCC-QIO) in your region to file a complaint (on next slide). The BFCC-QIO is a type of QIO (an organization of doctors and other health care experts under contract with Medicare) that uses doctors and other health care experts to review complaints and quality of care for people with Medicare. The BFCC-QIO makes sure there’s consistency in the case review process while considering local factors and needs, including general quality of care and medical necessity.</a:t>
            </a:r>
            <a:endParaRPr lang="en-US" dirty="0">
              <a:solidFill>
                <a:prstClr val="black"/>
              </a:solidFill>
              <a:latin typeface="Calibri "/>
              <a:cs typeface="Calibri"/>
            </a:endParaRPr>
          </a:p>
          <a:p>
            <a:pPr marL="122177" lvl="1" indent="-122177" defTabSz="966511">
              <a:buFont typeface="Wingdings" panose="05000000000000000000" pitchFamily="2" charset="2"/>
              <a:buChar char="§"/>
              <a:defRPr/>
            </a:pPr>
            <a:r>
              <a:rPr lang="en-US" b="1" dirty="0">
                <a:solidFill>
                  <a:prstClr val="black"/>
                </a:solidFill>
                <a:latin typeface="Calibri "/>
              </a:rPr>
              <a:t>In a Medicare Advantage Plan or other Medicare health plan, or Medicare drug plan,</a:t>
            </a:r>
            <a:r>
              <a:rPr lang="en-US" dirty="0">
                <a:solidFill>
                  <a:prstClr val="black"/>
                </a:solidFill>
                <a:latin typeface="Calibri "/>
              </a:rPr>
              <a:t> call the BFCC-QIO, your plan, or both. The next slide displays a table of the BFCC-QIOs by region.</a:t>
            </a:r>
            <a:endParaRPr lang="en-US" dirty="0">
              <a:solidFill>
                <a:prstClr val="black"/>
              </a:solidFill>
              <a:latin typeface="Calibri "/>
              <a:cs typeface="Calibri"/>
            </a:endParaRPr>
          </a:p>
          <a:p>
            <a:pPr marL="122177" lvl="1" indent="-122177" defTabSz="966511">
              <a:buFont typeface="Wingdings" panose="05000000000000000000" pitchFamily="2" charset="2"/>
              <a:buChar char="§"/>
              <a:defRPr/>
            </a:pPr>
            <a:r>
              <a:rPr lang="en-US" b="1" dirty="0">
                <a:solidFill>
                  <a:prstClr val="black"/>
                </a:solidFill>
                <a:latin typeface="Calibri "/>
              </a:rPr>
              <a:t>If you have End-Stage Renal Disease (ESRD)</a:t>
            </a:r>
            <a:r>
              <a:rPr lang="en-US" dirty="0">
                <a:solidFill>
                  <a:prstClr val="black"/>
                </a:solidFill>
                <a:latin typeface="Calibri "/>
              </a:rPr>
              <a:t> and have a complaint about your care, call the ESRD network in your state. Visit </a:t>
            </a:r>
            <a:r>
              <a:rPr lang="en-US" dirty="0">
                <a:solidFill>
                  <a:prstClr val="black"/>
                </a:solidFill>
                <a:latin typeface="Calibri "/>
                <a:hlinkClick r:id="rId3"/>
              </a:rPr>
              <a:t>Medicare.gov/basics/end-stage-renal-disease</a:t>
            </a:r>
            <a:r>
              <a:rPr lang="en-US" dirty="0">
                <a:solidFill>
                  <a:prstClr val="black"/>
                </a:solidFill>
                <a:latin typeface="Calibri "/>
              </a:rPr>
              <a:t> to see how to file a complaint about your ESRD-related care.</a:t>
            </a:r>
            <a:endParaRPr lang="en-US" dirty="0">
              <a:solidFill>
                <a:prstClr val="black"/>
              </a:solidFill>
              <a:latin typeface="Calibri "/>
              <a:cs typeface="Calibri"/>
            </a:endParaRPr>
          </a:p>
          <a:p>
            <a:pPr defTabSz="966511">
              <a:spcBef>
                <a:spcPts val="634"/>
              </a:spcBef>
              <a:defRPr/>
            </a:pPr>
            <a:endParaRPr lang="en-US" dirty="0">
              <a:latin typeface="Calibri "/>
            </a:endParaRPr>
          </a:p>
        </p:txBody>
      </p:sp>
    </p:spTree>
    <p:extLst>
      <p:ext uri="{BB962C8B-B14F-4D97-AF65-F5344CB8AC3E}">
        <p14:creationId xmlns:p14="http://schemas.microsoft.com/office/powerpoint/2010/main" val="545321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71404" y="3757507"/>
            <a:ext cx="6658785" cy="5708347"/>
          </a:xfrm>
        </p:spPr>
        <p:txBody>
          <a:bodyPr/>
          <a:lstStyle/>
          <a:p>
            <a:pPr defTabSz="966511">
              <a:spcBef>
                <a:spcPts val="634"/>
              </a:spcBef>
              <a:defRPr/>
            </a:pPr>
            <a:r>
              <a:rPr lang="en-US" b="1" dirty="0">
                <a:solidFill>
                  <a:prstClr val="black"/>
                </a:solidFill>
                <a:latin typeface="Calibri "/>
                <a:cs typeface="Arial" panose="020B0604020202020204" pitchFamily="34" charset="0"/>
              </a:rPr>
              <a:t>Presenter Notes</a:t>
            </a:r>
          </a:p>
          <a:p>
            <a:pPr marL="115970" indent="-115970" defTabSz="966511">
              <a:spcBef>
                <a:spcPts val="634"/>
              </a:spcBef>
              <a:buFont typeface="Wingdings" panose="05000000000000000000" pitchFamily="2" charset="2"/>
              <a:buChar char="§"/>
              <a:defRPr/>
            </a:pPr>
            <a:r>
              <a:rPr lang="en-US" dirty="0">
                <a:solidFill>
                  <a:prstClr val="black"/>
                </a:solidFill>
                <a:latin typeface="Calibri "/>
                <a:cs typeface="Arial" panose="020B0604020202020204" pitchFamily="34" charset="0"/>
              </a:rPr>
              <a:t>There are 2 BFCC-QIOs that review quality-of-care concerns and beneficiary appeals—KEPRO and </a:t>
            </a:r>
            <a:r>
              <a:rPr lang="en-US" dirty="0" err="1">
                <a:solidFill>
                  <a:prstClr val="black"/>
                </a:solidFill>
                <a:latin typeface="Calibri "/>
                <a:cs typeface="Arial" panose="020B0604020202020204" pitchFamily="34" charset="0"/>
              </a:rPr>
              <a:t>Livanta</a:t>
            </a:r>
            <a:r>
              <a:rPr lang="en-US" dirty="0">
                <a:solidFill>
                  <a:prstClr val="black"/>
                </a:solidFill>
                <a:latin typeface="Calibri "/>
                <a:cs typeface="Arial" panose="020B0604020202020204" pitchFamily="34" charset="0"/>
              </a:rPr>
              <a:t>. </a:t>
            </a:r>
          </a:p>
          <a:p>
            <a:pPr marL="122177" indent="-122177" defTabSz="966511">
              <a:spcBef>
                <a:spcPts val="634"/>
              </a:spcBef>
              <a:buFont typeface="Wingdings" panose="05000000000000000000" pitchFamily="2" charset="2"/>
              <a:buChar char="§"/>
              <a:defRPr/>
            </a:pPr>
            <a:r>
              <a:rPr lang="en-US" dirty="0">
                <a:solidFill>
                  <a:prstClr val="black"/>
                </a:solidFill>
                <a:latin typeface="Calibri "/>
                <a:cs typeface="Arial" panose="020B0604020202020204" pitchFamily="34" charset="0"/>
              </a:rPr>
              <a:t>There are 10 regions handled by KEPRO or </a:t>
            </a:r>
            <a:r>
              <a:rPr lang="en-US" dirty="0" err="1">
                <a:solidFill>
                  <a:prstClr val="black"/>
                </a:solidFill>
                <a:latin typeface="Calibri "/>
                <a:cs typeface="Arial" panose="020B0604020202020204" pitchFamily="34" charset="0"/>
              </a:rPr>
              <a:t>Livanta</a:t>
            </a:r>
            <a:r>
              <a:rPr lang="en-US" dirty="0">
                <a:solidFill>
                  <a:prstClr val="black"/>
                </a:solidFill>
                <a:latin typeface="Calibri "/>
                <a:cs typeface="Arial" panose="020B0604020202020204" pitchFamily="34" charset="0"/>
              </a:rPr>
              <a:t>:</a:t>
            </a:r>
          </a:p>
          <a:p>
            <a:pPr marL="244983" indent="-122493">
              <a:buFont typeface="Arial" panose="020B0604020202020204" pitchFamily="34" charset="0"/>
              <a:buChar char="•"/>
              <a:defRPr/>
            </a:pPr>
            <a:r>
              <a:rPr lang="en-US" b="1" dirty="0">
                <a:solidFill>
                  <a:prstClr val="black"/>
                </a:solidFill>
                <a:latin typeface="Calibri "/>
                <a:cs typeface="Arial" panose="020B0604020202020204" pitchFamily="34" charset="0"/>
              </a:rPr>
              <a:t>KEPRO Area 1:</a:t>
            </a:r>
            <a:r>
              <a:rPr lang="en-US" dirty="0">
                <a:solidFill>
                  <a:prstClr val="black"/>
                </a:solidFill>
                <a:latin typeface="Calibri "/>
                <a:cs typeface="Arial" panose="020B0604020202020204" pitchFamily="34" charset="0"/>
              </a:rPr>
              <a:t> Connecticut, Maine, Massachusetts, New Hampshire, Rhode Island, and Vermont. Call 1-888-319-8452; TTY: 1-855-843-4776, or visit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a:t>
            </a:r>
          </a:p>
          <a:p>
            <a:pPr marL="244983" indent="-122493">
              <a:spcBef>
                <a:spcPts val="634"/>
              </a:spcBef>
              <a:buFont typeface="Arial" panose="020B0604020202020204" pitchFamily="34" charset="0"/>
              <a:buChar char="•"/>
              <a:defRPr/>
            </a:pPr>
            <a:r>
              <a:rPr lang="en-US" b="1" dirty="0" err="1">
                <a:solidFill>
                  <a:prstClr val="black"/>
                </a:solidFill>
                <a:latin typeface="Calibri "/>
                <a:cs typeface="Arial" panose="020B0604020202020204" pitchFamily="34" charset="0"/>
              </a:rPr>
              <a:t>Livanta</a:t>
            </a:r>
            <a:r>
              <a:rPr lang="en-US" b="1" dirty="0">
                <a:solidFill>
                  <a:prstClr val="black"/>
                </a:solidFill>
                <a:latin typeface="Calibri "/>
                <a:cs typeface="Arial" panose="020B0604020202020204" pitchFamily="34" charset="0"/>
              </a:rPr>
              <a:t> Area 2: </a:t>
            </a:r>
            <a:r>
              <a:rPr lang="en-US" dirty="0">
                <a:solidFill>
                  <a:prstClr val="black"/>
                </a:solidFill>
                <a:latin typeface="Calibri "/>
                <a:cs typeface="Arial" panose="020B0604020202020204" pitchFamily="34" charset="0"/>
              </a:rPr>
              <a:t>New Jersey, New York, Puerto Rico, and the Virgin Islands. Call 1-866-815-5440; </a:t>
            </a:r>
            <a:br>
              <a:rPr lang="en-US" dirty="0">
                <a:solidFill>
                  <a:prstClr val="black"/>
                </a:solidFill>
                <a:latin typeface="Calibri "/>
                <a:cs typeface="Arial" panose="020B0604020202020204" pitchFamily="34" charset="0"/>
              </a:rPr>
            </a:br>
            <a:r>
              <a:rPr lang="en-US" dirty="0">
                <a:solidFill>
                  <a:prstClr val="black"/>
                </a:solidFill>
                <a:latin typeface="Calibri "/>
                <a:cs typeface="Arial" panose="020B0604020202020204" pitchFamily="34" charset="0"/>
              </a:rPr>
              <a:t>TTY: 1-866-868-2289, or visit </a:t>
            </a:r>
            <a:r>
              <a:rPr lang="en-US" dirty="0">
                <a:solidFill>
                  <a:prstClr val="black"/>
                </a:solidFill>
                <a:latin typeface="Calibri "/>
                <a:cs typeface="Arial" panose="020B0604020202020204" pitchFamily="34" charset="0"/>
                <a:hlinkClick r:id="rId4"/>
              </a:rPr>
              <a:t>livantaqio.com/</a:t>
            </a:r>
            <a:r>
              <a:rPr lang="en-US" dirty="0" err="1">
                <a:solidFill>
                  <a:prstClr val="black"/>
                </a:solidFill>
                <a:latin typeface="Calibri "/>
                <a:cs typeface="Arial" panose="020B0604020202020204" pitchFamily="34" charset="0"/>
                <a:hlinkClick r:id="rId4"/>
              </a:rPr>
              <a:t>en</a:t>
            </a:r>
            <a:r>
              <a:rPr lang="en-US" dirty="0">
                <a:solidFill>
                  <a:prstClr val="black"/>
                </a:solidFill>
                <a:latin typeface="Calibri "/>
                <a:cs typeface="Arial" panose="020B0604020202020204" pitchFamily="34" charset="0"/>
              </a:rPr>
              <a:t>.</a:t>
            </a:r>
            <a:endParaRPr lang="en-US" b="1" dirty="0">
              <a:solidFill>
                <a:prstClr val="black"/>
              </a:solidFill>
              <a:latin typeface="Calibri "/>
              <a:cs typeface="Arial" panose="020B0604020202020204" pitchFamily="34" charset="0"/>
            </a:endParaRPr>
          </a:p>
          <a:p>
            <a:pPr marL="244983" indent="-122493">
              <a:spcBef>
                <a:spcPts val="634"/>
              </a:spcBef>
              <a:buFont typeface="Arial" panose="020B0604020202020204" pitchFamily="34" charset="0"/>
              <a:buChar char="•"/>
              <a:defRPr/>
            </a:pPr>
            <a:r>
              <a:rPr lang="en-US" b="1" dirty="0" err="1">
                <a:solidFill>
                  <a:prstClr val="black"/>
                </a:solidFill>
                <a:latin typeface="Calibri "/>
                <a:cs typeface="Arial" panose="020B0604020202020204" pitchFamily="34" charset="0"/>
              </a:rPr>
              <a:t>Livanta</a:t>
            </a:r>
            <a:r>
              <a:rPr lang="en-US" b="1" dirty="0">
                <a:solidFill>
                  <a:prstClr val="black"/>
                </a:solidFill>
                <a:latin typeface="Calibri "/>
                <a:cs typeface="Arial" panose="020B0604020202020204" pitchFamily="34" charset="0"/>
              </a:rPr>
              <a:t> Area 3:</a:t>
            </a:r>
            <a:r>
              <a:rPr lang="en-US" dirty="0">
                <a:solidFill>
                  <a:prstClr val="black"/>
                </a:solidFill>
                <a:latin typeface="Calibri "/>
                <a:cs typeface="Arial" panose="020B0604020202020204" pitchFamily="34" charset="0"/>
              </a:rPr>
              <a:t> Delaware, District of Columbia, Maryland, Pennsylvania, Virginia, and West Virginia. Call 1-888-396-4646; TTY: 1-888-985-2660, or visit </a:t>
            </a:r>
            <a:r>
              <a:rPr lang="en-US" dirty="0">
                <a:solidFill>
                  <a:prstClr val="black"/>
                </a:solidFill>
                <a:latin typeface="Calibri "/>
                <a:cs typeface="Arial" panose="020B0604020202020204" pitchFamily="34" charset="0"/>
                <a:hlinkClick r:id="rId4"/>
              </a:rPr>
              <a:t>livantaqio.com/</a:t>
            </a:r>
            <a:r>
              <a:rPr lang="en-US" dirty="0" err="1">
                <a:solidFill>
                  <a:prstClr val="black"/>
                </a:solidFill>
                <a:latin typeface="Calibri "/>
                <a:cs typeface="Arial" panose="020B0604020202020204" pitchFamily="34" charset="0"/>
                <a:hlinkClick r:id="rId4"/>
              </a:rPr>
              <a:t>en</a:t>
            </a:r>
            <a:r>
              <a:rPr lang="en-US" dirty="0">
                <a:solidFill>
                  <a:prstClr val="black"/>
                </a:solidFill>
                <a:latin typeface="Calibri "/>
                <a:cs typeface="Arial" panose="020B0604020202020204" pitchFamily="34" charset="0"/>
              </a:rPr>
              <a:t>. </a:t>
            </a:r>
          </a:p>
          <a:p>
            <a:pPr marL="244983" indent="-122493">
              <a:spcBef>
                <a:spcPts val="634"/>
              </a:spcBef>
              <a:buFont typeface="Arial" panose="020B0604020202020204" pitchFamily="34" charset="0"/>
              <a:buChar char="•"/>
              <a:defRPr/>
            </a:pPr>
            <a:r>
              <a:rPr lang="en-US" b="1" dirty="0">
                <a:solidFill>
                  <a:prstClr val="black"/>
                </a:solidFill>
                <a:latin typeface="Calibri "/>
                <a:cs typeface="Arial" panose="020B0604020202020204" pitchFamily="34" charset="0"/>
              </a:rPr>
              <a:t>KEPRO Area 4:</a:t>
            </a:r>
            <a:r>
              <a:rPr lang="en-US" dirty="0">
                <a:solidFill>
                  <a:prstClr val="black"/>
                </a:solidFill>
                <a:latin typeface="Calibri "/>
                <a:cs typeface="Arial" panose="020B0604020202020204" pitchFamily="34" charset="0"/>
              </a:rPr>
              <a:t> Alabama, Florida, Georgia, Kentucky, Mississippi, North Carolina, South Carolina, and Tennessee. Call 1-888-317-0751; TTY: 1-855-843-4776, or visit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 </a:t>
            </a:r>
          </a:p>
          <a:p>
            <a:pPr marL="244983" indent="-122493">
              <a:spcBef>
                <a:spcPts val="634"/>
              </a:spcBef>
              <a:buFont typeface="Arial" panose="020B0604020202020204" pitchFamily="34" charset="0"/>
              <a:buChar char="•"/>
              <a:defRPr/>
            </a:pPr>
            <a:r>
              <a:rPr lang="en-US" b="1" dirty="0" err="1">
                <a:solidFill>
                  <a:prstClr val="black"/>
                </a:solidFill>
                <a:latin typeface="Calibri "/>
                <a:cs typeface="Arial" panose="020B0604020202020204" pitchFamily="34" charset="0"/>
              </a:rPr>
              <a:t>Livanta</a:t>
            </a:r>
            <a:r>
              <a:rPr lang="en-US" b="1" dirty="0">
                <a:solidFill>
                  <a:prstClr val="black"/>
                </a:solidFill>
                <a:latin typeface="Calibri "/>
                <a:cs typeface="Arial" panose="020B0604020202020204" pitchFamily="34" charset="0"/>
              </a:rPr>
              <a:t> Area 5:</a:t>
            </a:r>
            <a:r>
              <a:rPr lang="en-US" dirty="0">
                <a:solidFill>
                  <a:prstClr val="black"/>
                </a:solidFill>
                <a:latin typeface="Calibri "/>
                <a:cs typeface="Arial" panose="020B0604020202020204" pitchFamily="34" charset="0"/>
              </a:rPr>
              <a:t> Illinois, Indiana, Michigan, Minnesota, Ohio, and Wisconsin. Call 1-888-524-9900; TTY: 1-888-985-8775, or visit </a:t>
            </a:r>
            <a:r>
              <a:rPr lang="en-US" dirty="0">
                <a:solidFill>
                  <a:prstClr val="black"/>
                </a:solidFill>
                <a:latin typeface="Calibri "/>
                <a:cs typeface="Arial" panose="020B0604020202020204" pitchFamily="34" charset="0"/>
                <a:hlinkClick r:id="rId4"/>
              </a:rPr>
              <a:t>livantaqio.com/</a:t>
            </a:r>
            <a:r>
              <a:rPr lang="en-US" dirty="0" err="1">
                <a:solidFill>
                  <a:prstClr val="black"/>
                </a:solidFill>
                <a:latin typeface="Calibri "/>
                <a:cs typeface="Arial" panose="020B0604020202020204" pitchFamily="34" charset="0"/>
                <a:hlinkClick r:id="rId4"/>
              </a:rPr>
              <a:t>en</a:t>
            </a:r>
            <a:r>
              <a:rPr lang="en-US" dirty="0">
                <a:solidFill>
                  <a:prstClr val="black"/>
                </a:solidFill>
                <a:latin typeface="Calibri "/>
                <a:cs typeface="Arial" panose="020B0604020202020204" pitchFamily="34" charset="0"/>
              </a:rPr>
              <a:t>.</a:t>
            </a:r>
          </a:p>
          <a:p>
            <a:pPr marL="244983" indent="-122493">
              <a:spcBef>
                <a:spcPts val="634"/>
              </a:spcBef>
              <a:buFont typeface="Arial" panose="020B0604020202020204" pitchFamily="34" charset="0"/>
              <a:buChar char="•"/>
              <a:defRPr/>
            </a:pPr>
            <a:r>
              <a:rPr lang="en-US" b="1" dirty="0">
                <a:solidFill>
                  <a:prstClr val="black"/>
                </a:solidFill>
                <a:latin typeface="Calibri "/>
                <a:cs typeface="Arial" panose="020B0604020202020204" pitchFamily="34" charset="0"/>
              </a:rPr>
              <a:t>KEPRO Area 6:</a:t>
            </a:r>
            <a:r>
              <a:rPr lang="en-US" dirty="0">
                <a:solidFill>
                  <a:prstClr val="black"/>
                </a:solidFill>
                <a:latin typeface="Calibri "/>
                <a:cs typeface="Arial" panose="020B0604020202020204" pitchFamily="34" charset="0"/>
              </a:rPr>
              <a:t> Arkansas, Louisiana, New Mexico, Oklahoma, and Texas. Call 1-888-315-0636; </a:t>
            </a:r>
            <a:br>
              <a:rPr lang="en-US" dirty="0">
                <a:solidFill>
                  <a:prstClr val="black"/>
                </a:solidFill>
                <a:latin typeface="Calibri "/>
                <a:cs typeface="Arial" panose="020B0604020202020204" pitchFamily="34" charset="0"/>
              </a:rPr>
            </a:br>
            <a:r>
              <a:rPr lang="en-US" dirty="0">
                <a:solidFill>
                  <a:prstClr val="black"/>
                </a:solidFill>
                <a:latin typeface="Calibri "/>
                <a:cs typeface="Arial" panose="020B0604020202020204" pitchFamily="34" charset="0"/>
              </a:rPr>
              <a:t>TTY: 1-855-843-4776, or visit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 </a:t>
            </a:r>
          </a:p>
          <a:p>
            <a:pPr marL="244983" indent="-122493">
              <a:spcBef>
                <a:spcPts val="634"/>
              </a:spcBef>
              <a:buFont typeface="Arial" panose="020B0604020202020204" pitchFamily="34" charset="0"/>
              <a:buChar char="•"/>
              <a:defRPr/>
            </a:pPr>
            <a:r>
              <a:rPr lang="en-US" b="1" dirty="0" err="1">
                <a:solidFill>
                  <a:prstClr val="black"/>
                </a:solidFill>
                <a:latin typeface="Calibri "/>
                <a:cs typeface="Arial" panose="020B0604020202020204" pitchFamily="34" charset="0"/>
              </a:rPr>
              <a:t>Livanta</a:t>
            </a:r>
            <a:r>
              <a:rPr lang="en-US" b="1" dirty="0">
                <a:solidFill>
                  <a:prstClr val="black"/>
                </a:solidFill>
                <a:latin typeface="Calibri "/>
                <a:cs typeface="Arial" panose="020B0604020202020204" pitchFamily="34" charset="0"/>
              </a:rPr>
              <a:t> Area 7: </a:t>
            </a:r>
            <a:r>
              <a:rPr lang="en-US" dirty="0">
                <a:solidFill>
                  <a:prstClr val="black"/>
                </a:solidFill>
                <a:latin typeface="Calibri "/>
                <a:cs typeface="Arial" panose="020B0604020202020204" pitchFamily="34" charset="0"/>
              </a:rPr>
              <a:t>Iowa, Kansas, Missouri, and Nebraska. Call 1-888-755-5580; TTY: 1- 888-985-9295, or visit</a:t>
            </a:r>
            <a:r>
              <a:rPr lang="en-US" dirty="0">
                <a:solidFill>
                  <a:prstClr val="black"/>
                </a:solidFill>
                <a:latin typeface="Calibri "/>
                <a:cs typeface="Arial" panose="020B0604020202020204" pitchFamily="34" charset="0"/>
                <a:hlinkClick r:id="rId4"/>
              </a:rPr>
              <a:t> livantaqio.com/</a:t>
            </a:r>
            <a:r>
              <a:rPr lang="en-US" dirty="0" err="1">
                <a:solidFill>
                  <a:prstClr val="black"/>
                </a:solidFill>
                <a:latin typeface="Calibri "/>
                <a:cs typeface="Arial" panose="020B0604020202020204" pitchFamily="34" charset="0"/>
                <a:hlinkClick r:id="rId4"/>
              </a:rPr>
              <a:t>en</a:t>
            </a:r>
            <a:r>
              <a:rPr lang="en-US" dirty="0">
                <a:solidFill>
                  <a:prstClr val="black"/>
                </a:solidFill>
                <a:latin typeface="Calibri "/>
                <a:cs typeface="Arial" panose="020B0604020202020204" pitchFamily="34" charset="0"/>
              </a:rPr>
              <a:t>. </a:t>
            </a:r>
            <a:endParaRPr lang="en-US" b="1" dirty="0">
              <a:solidFill>
                <a:prstClr val="black"/>
              </a:solidFill>
              <a:latin typeface="Calibri "/>
              <a:cs typeface="Arial" panose="020B0604020202020204" pitchFamily="34" charset="0"/>
            </a:endParaRPr>
          </a:p>
          <a:p>
            <a:pPr marL="244983" indent="-122493">
              <a:spcBef>
                <a:spcPts val="634"/>
              </a:spcBef>
              <a:buFont typeface="Arial" panose="020B0604020202020204" pitchFamily="34" charset="0"/>
              <a:buChar char="•"/>
              <a:defRPr/>
            </a:pPr>
            <a:r>
              <a:rPr lang="en-US" b="1" dirty="0">
                <a:solidFill>
                  <a:prstClr val="black"/>
                </a:solidFill>
                <a:latin typeface="Calibri "/>
                <a:cs typeface="Arial" panose="020B0604020202020204" pitchFamily="34" charset="0"/>
              </a:rPr>
              <a:t>KEPRO Area 8: </a:t>
            </a:r>
            <a:r>
              <a:rPr lang="en-US" dirty="0">
                <a:solidFill>
                  <a:prstClr val="black"/>
                </a:solidFill>
                <a:latin typeface="Calibri "/>
                <a:cs typeface="Arial" panose="020B0604020202020204" pitchFamily="34" charset="0"/>
              </a:rPr>
              <a:t>Colorado, Montana, North Dakota, South Dakota, Utah, and Wyoming. </a:t>
            </a:r>
            <a:br>
              <a:rPr lang="en-US" dirty="0">
                <a:solidFill>
                  <a:prstClr val="black"/>
                </a:solidFill>
                <a:latin typeface="Calibri "/>
                <a:cs typeface="Arial" panose="020B0604020202020204" pitchFamily="34" charset="0"/>
              </a:rPr>
            </a:br>
            <a:r>
              <a:rPr lang="en-US" dirty="0">
                <a:solidFill>
                  <a:prstClr val="black"/>
                </a:solidFill>
                <a:latin typeface="Calibri "/>
                <a:cs typeface="Arial" panose="020B0604020202020204" pitchFamily="34" charset="0"/>
              </a:rPr>
              <a:t>Call 1-888-317-0891; TTY: 1-855-843-4776, or visit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 </a:t>
            </a:r>
            <a:endParaRPr lang="en-US" b="1" dirty="0">
              <a:solidFill>
                <a:prstClr val="black"/>
              </a:solidFill>
              <a:latin typeface="Calibri "/>
              <a:cs typeface="Arial" panose="020B0604020202020204" pitchFamily="34" charset="0"/>
            </a:endParaRPr>
          </a:p>
          <a:p>
            <a:pPr marL="244983" indent="-122493">
              <a:spcBef>
                <a:spcPts val="634"/>
              </a:spcBef>
              <a:buFont typeface="Arial" panose="020B0604020202020204" pitchFamily="34" charset="0"/>
              <a:buChar char="•"/>
              <a:defRPr/>
            </a:pPr>
            <a:r>
              <a:rPr lang="en-US" b="1" dirty="0" err="1">
                <a:solidFill>
                  <a:prstClr val="black"/>
                </a:solidFill>
                <a:latin typeface="Calibri "/>
                <a:cs typeface="Arial" panose="020B0604020202020204" pitchFamily="34" charset="0"/>
              </a:rPr>
              <a:t>Livanta</a:t>
            </a:r>
            <a:r>
              <a:rPr lang="en-US" b="1" dirty="0">
                <a:solidFill>
                  <a:prstClr val="black"/>
                </a:solidFill>
                <a:latin typeface="Calibri "/>
                <a:cs typeface="Arial" panose="020B0604020202020204" pitchFamily="34" charset="0"/>
              </a:rPr>
              <a:t> Area 9:</a:t>
            </a:r>
            <a:r>
              <a:rPr lang="en-US" dirty="0">
                <a:solidFill>
                  <a:prstClr val="black"/>
                </a:solidFill>
                <a:latin typeface="Calibri "/>
                <a:cs typeface="Arial" panose="020B0604020202020204" pitchFamily="34" charset="0"/>
              </a:rPr>
              <a:t> Arizona, California, Hawaii, Nevada, and the Pacific Islands. Call 1-877-588-1123; TTY: 1-855-887-6668, or visit</a:t>
            </a:r>
            <a:r>
              <a:rPr lang="en-US" dirty="0">
                <a:solidFill>
                  <a:prstClr val="black"/>
                </a:solidFill>
                <a:latin typeface="Calibri "/>
                <a:cs typeface="Arial" panose="020B0604020202020204" pitchFamily="34" charset="0"/>
                <a:hlinkClick r:id="rId4"/>
              </a:rPr>
              <a:t> livantaqio.com/</a:t>
            </a:r>
            <a:r>
              <a:rPr lang="en-US" dirty="0" err="1">
                <a:solidFill>
                  <a:prstClr val="black"/>
                </a:solidFill>
                <a:latin typeface="Calibri "/>
                <a:cs typeface="Arial" panose="020B0604020202020204" pitchFamily="34" charset="0"/>
                <a:hlinkClick r:id="rId4"/>
              </a:rPr>
              <a:t>en</a:t>
            </a:r>
            <a:r>
              <a:rPr lang="en-US" dirty="0">
                <a:solidFill>
                  <a:prstClr val="black"/>
                </a:solidFill>
                <a:latin typeface="Calibri "/>
                <a:cs typeface="Arial" panose="020B0604020202020204" pitchFamily="34" charset="0"/>
              </a:rPr>
              <a:t>.</a:t>
            </a:r>
            <a:endParaRPr lang="en-US" b="1" dirty="0">
              <a:solidFill>
                <a:prstClr val="black"/>
              </a:solidFill>
              <a:latin typeface="Calibri "/>
              <a:cs typeface="Arial" panose="020B0604020202020204" pitchFamily="34" charset="0"/>
            </a:endParaRPr>
          </a:p>
          <a:p>
            <a:pPr marL="244983" indent="-122493">
              <a:spcBef>
                <a:spcPts val="634"/>
              </a:spcBef>
              <a:buFont typeface="Arial" panose="020B0604020202020204" pitchFamily="34" charset="0"/>
              <a:buChar char="•"/>
              <a:defRPr/>
            </a:pPr>
            <a:r>
              <a:rPr lang="en-US" b="1" dirty="0">
                <a:solidFill>
                  <a:prstClr val="black"/>
                </a:solidFill>
                <a:latin typeface="Calibri "/>
                <a:cs typeface="Arial" panose="020B0604020202020204" pitchFamily="34" charset="0"/>
              </a:rPr>
              <a:t>KEPRO Area 10:</a:t>
            </a:r>
            <a:r>
              <a:rPr lang="en-US" dirty="0">
                <a:solidFill>
                  <a:prstClr val="black"/>
                </a:solidFill>
                <a:latin typeface="Calibri "/>
                <a:cs typeface="Arial" panose="020B0604020202020204" pitchFamily="34" charset="0"/>
              </a:rPr>
              <a:t> Alaska, Idaho, Oregon, and Washington State. Call 1-888-305-6759; </a:t>
            </a:r>
            <a:br>
              <a:rPr lang="en-US" dirty="0">
                <a:solidFill>
                  <a:prstClr val="black"/>
                </a:solidFill>
                <a:latin typeface="Calibri "/>
                <a:cs typeface="Arial" panose="020B0604020202020204" pitchFamily="34" charset="0"/>
              </a:rPr>
            </a:br>
            <a:r>
              <a:rPr lang="en-US" dirty="0">
                <a:solidFill>
                  <a:prstClr val="black"/>
                </a:solidFill>
                <a:latin typeface="Calibri "/>
                <a:cs typeface="Arial" panose="020B0604020202020204" pitchFamily="34" charset="0"/>
              </a:rPr>
              <a:t>TTY: 1-855-843-4776, or visit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 </a:t>
            </a:r>
            <a:endParaRPr lang="en-US" b="1"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71043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6107" y="3757507"/>
            <a:ext cx="6969759" cy="5643668"/>
          </a:xfrm>
        </p:spPr>
        <p:txBody>
          <a:bodyPr/>
          <a:lstStyle/>
          <a:p>
            <a:pPr defTabSz="966511">
              <a:spcBef>
                <a:spcPts val="634"/>
              </a:spcBef>
              <a:defRPr/>
            </a:pPr>
            <a:r>
              <a:rPr lang="en-US" sz="1100" b="1" dirty="0">
                <a:solidFill>
                  <a:prstClr val="black"/>
                </a:solidFill>
                <a:latin typeface="Calibri "/>
              </a:rPr>
              <a:t>This slide has animation.</a:t>
            </a:r>
            <a:endParaRPr lang="en-US" sz="1100" dirty="0">
              <a:solidFill>
                <a:prstClr val="black"/>
              </a:solidFill>
              <a:latin typeface="Calibri "/>
            </a:endParaRPr>
          </a:p>
          <a:p>
            <a:pPr defTabSz="966511">
              <a:spcBef>
                <a:spcPts val="634"/>
              </a:spcBef>
              <a:defRPr/>
            </a:pPr>
            <a:r>
              <a:rPr lang="en-US" sz="1100" b="1" dirty="0">
                <a:solidFill>
                  <a:prstClr val="black"/>
                </a:solidFill>
                <a:latin typeface="Calibri "/>
              </a:rPr>
              <a:t>Presenter Notes</a:t>
            </a:r>
          </a:p>
          <a:p>
            <a:pPr defTabSz="966511">
              <a:spcBef>
                <a:spcPts val="634"/>
              </a:spcBef>
              <a:defRPr/>
            </a:pPr>
            <a:r>
              <a:rPr lang="en-US" sz="1100" dirty="0">
                <a:solidFill>
                  <a:prstClr val="black"/>
                </a:solidFill>
                <a:latin typeface="Calibri "/>
              </a:rPr>
              <a:t>If you’re in a Medicare Advantage Plan or other Medicare health plan, in addition to the rights and protections previously listed for everyone with Medicare, you also have the right to:</a:t>
            </a:r>
          </a:p>
          <a:p>
            <a:pPr marL="122493" lvl="1" indent="-122493" defTabSz="966511">
              <a:spcBef>
                <a:spcPts val="634"/>
              </a:spcBef>
              <a:buFont typeface="Wingdings" panose="05000000000000000000" pitchFamily="2" charset="2"/>
              <a:buChar char="§"/>
              <a:defRPr/>
            </a:pPr>
            <a:r>
              <a:rPr lang="en-US" sz="1100" b="1" dirty="0">
                <a:solidFill>
                  <a:prstClr val="black"/>
                </a:solidFill>
                <a:latin typeface="Calibri "/>
              </a:rPr>
              <a:t>Choose health care providers within the plan’s network </a:t>
            </a:r>
            <a:r>
              <a:rPr lang="en-US" sz="1100" dirty="0">
                <a:solidFill>
                  <a:prstClr val="black"/>
                </a:solidFill>
                <a:latin typeface="Calibri "/>
              </a:rPr>
              <a:t>(if they have one), so you can get the health care you need.</a:t>
            </a:r>
          </a:p>
          <a:p>
            <a:pPr marL="122493" lvl="1" indent="-122493" defTabSz="966511">
              <a:spcBef>
                <a:spcPts val="634"/>
              </a:spcBef>
              <a:buFont typeface="Wingdings" panose="05000000000000000000" pitchFamily="2" charset="2"/>
              <a:buChar char="§"/>
              <a:defRPr/>
            </a:pPr>
            <a:r>
              <a:rPr lang="en-US" sz="1100" b="1" dirty="0">
                <a:solidFill>
                  <a:prstClr val="black"/>
                </a:solidFill>
                <a:latin typeface="Calibri "/>
              </a:rPr>
              <a:t>Get a treatment plan from your doctor </a:t>
            </a:r>
            <a:r>
              <a:rPr lang="en-US" sz="1100" dirty="0">
                <a:solidFill>
                  <a:prstClr val="black"/>
                </a:solidFill>
                <a:latin typeface="Calibri "/>
              </a:rPr>
              <a:t>if you have a complex or serious medical condition. A treatment plan lets you directly visit a specialist within the plan’s network as many times as you and your doctor think you need. Women have the right to go directly to a women’s health care specialist within the plan’s network without a referral for routine and preventive health care services, like mammograms and cervical and vaginal cancer screenings.</a:t>
            </a:r>
          </a:p>
          <a:p>
            <a:pPr marL="122493" lvl="1" indent="-122493" defTabSz="966511">
              <a:spcBef>
                <a:spcPts val="634"/>
              </a:spcBef>
              <a:buFont typeface="Wingdings" panose="05000000000000000000" pitchFamily="2" charset="2"/>
              <a:buChar char="§"/>
              <a:defRPr/>
            </a:pPr>
            <a:r>
              <a:rPr lang="en-US" sz="1100" b="1" dirty="0">
                <a:solidFill>
                  <a:prstClr val="black"/>
                </a:solidFill>
                <a:latin typeface="Calibri "/>
              </a:rPr>
              <a:t>Know how your doctors are paid. </a:t>
            </a:r>
            <a:r>
              <a:rPr lang="en-US" sz="1100" dirty="0">
                <a:solidFill>
                  <a:prstClr val="black"/>
                </a:solidFill>
                <a:latin typeface="Calibri "/>
              </a:rPr>
              <a:t>Plans can’t pay doctors in a way that interferes with you getting the care you need.</a:t>
            </a:r>
          </a:p>
          <a:p>
            <a:pPr marL="122493" lvl="2" indent="-122493" defTabSz="966511">
              <a:spcBef>
                <a:spcPts val="634"/>
              </a:spcBef>
              <a:buSzTx/>
              <a:buFont typeface="Wingdings" pitchFamily="2" charset="2"/>
              <a:buChar char="§"/>
              <a:defRPr/>
            </a:pPr>
            <a:r>
              <a:rPr lang="en-US" sz="1100" b="1" dirty="0">
                <a:solidFill>
                  <a:prstClr val="black"/>
                </a:solidFill>
                <a:latin typeface="Calibri "/>
              </a:rPr>
              <a:t>Get a coverage decision or coverage information from your plan </a:t>
            </a:r>
            <a:r>
              <a:rPr lang="en-US" sz="1100" dirty="0">
                <a:solidFill>
                  <a:prstClr val="black"/>
                </a:solidFill>
                <a:latin typeface="Calibri "/>
              </a:rPr>
              <a:t>before getting services. You can call your plan before you get an item, service, or supply to find out if it’s covered. You can also call your plan with questions about home health care rights and protections.</a:t>
            </a:r>
          </a:p>
          <a:p>
            <a:pPr marL="122493" lvl="1" indent="-122493" defTabSz="966511">
              <a:spcBef>
                <a:spcPts val="634"/>
              </a:spcBef>
              <a:buFont typeface="Wingdings" panose="05000000000000000000" pitchFamily="2" charset="2"/>
              <a:buChar char="§"/>
              <a:defRPr/>
            </a:pPr>
            <a:r>
              <a:rPr lang="en-US" sz="1100" b="1" dirty="0">
                <a:solidFill>
                  <a:prstClr val="black"/>
                </a:solidFill>
                <a:latin typeface="Calibri "/>
              </a:rPr>
              <a:t>Request an appeal </a:t>
            </a:r>
            <a:r>
              <a:rPr lang="en-US" sz="1100" dirty="0">
                <a:solidFill>
                  <a:prstClr val="black"/>
                </a:solidFill>
                <a:latin typeface="Calibri "/>
              </a:rPr>
              <a:t>to resolve differences with your plan. You have the right to ask your plan to provide or pay for an item or service you think should be covered. If your plan denies your request, you can appeal. </a:t>
            </a:r>
          </a:p>
          <a:p>
            <a:pPr marL="122493" lvl="2" indent="-122493" defTabSz="966511">
              <a:spcBef>
                <a:spcPts val="634"/>
              </a:spcBef>
              <a:buSzTx/>
              <a:buFont typeface="Wingdings" pitchFamily="2" charset="2"/>
              <a:buChar char="§"/>
              <a:defRPr/>
            </a:pPr>
            <a:r>
              <a:rPr lang="en-US" sz="1100" b="1" dirty="0">
                <a:solidFill>
                  <a:prstClr val="black"/>
                </a:solidFill>
                <a:latin typeface="Calibri "/>
              </a:rPr>
              <a:t>File a complaint (also called a “grievance”) </a:t>
            </a:r>
            <a:r>
              <a:rPr lang="en-US" sz="1100" dirty="0">
                <a:solidFill>
                  <a:prstClr val="black"/>
                </a:solidFill>
                <a:latin typeface="Calibri "/>
              </a:rPr>
              <a:t>about other concerns or problems with your plan, like your plan’s hours of operation or if there aren’t enough specialists to meet your needs.</a:t>
            </a:r>
          </a:p>
          <a:p>
            <a:pPr marL="0" lvl="1" defTabSz="966511">
              <a:spcBef>
                <a:spcPts val="634"/>
              </a:spcBef>
              <a:defRPr/>
            </a:pPr>
            <a:endParaRPr lang="en-US" sz="1100" dirty="0">
              <a:solidFill>
                <a:prstClr val="black"/>
              </a:solidFill>
              <a:latin typeface="Calibri "/>
            </a:endParaRPr>
          </a:p>
          <a:p>
            <a:endParaRPr lang="en-US" sz="1100" dirty="0">
              <a:latin typeface="Calibri "/>
            </a:endParaRPr>
          </a:p>
        </p:txBody>
      </p:sp>
    </p:spTree>
    <p:extLst>
      <p:ext uri="{BB962C8B-B14F-4D97-AF65-F5344CB8AC3E}">
        <p14:creationId xmlns:p14="http://schemas.microsoft.com/office/powerpoint/2010/main" val="231717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8"/>
            <a:ext cx="5958037" cy="5144347"/>
          </a:xfrm>
        </p:spPr>
        <p:txBody>
          <a:bodyPr/>
          <a:lstStyle/>
          <a:p>
            <a:pPr defTabSz="966511">
              <a:spcBef>
                <a:spcPts val="634"/>
              </a:spcBef>
              <a:defRPr/>
            </a:pPr>
            <a:r>
              <a:rPr lang="en-US" b="1" dirty="0">
                <a:solidFill>
                  <a:prstClr val="black"/>
                </a:solidFill>
              </a:rPr>
              <a:t>This slide has animation.</a:t>
            </a:r>
            <a:endParaRPr lang="en-US" dirty="0">
              <a:solidFill>
                <a:prstClr val="black"/>
              </a:solidFill>
            </a:endParaRPr>
          </a:p>
          <a:p>
            <a:pPr defTabSz="966511">
              <a:spcBef>
                <a:spcPts val="617"/>
              </a:spcBef>
              <a:defRPr/>
            </a:pPr>
            <a:r>
              <a:rPr lang="en-US" b="1" dirty="0">
                <a:solidFill>
                  <a:prstClr val="black"/>
                </a:solidFill>
              </a:rPr>
              <a:t>Presenter Notes</a:t>
            </a:r>
          </a:p>
          <a:p>
            <a:pPr defTabSz="966511">
              <a:spcBef>
                <a:spcPts val="617"/>
              </a:spcBef>
              <a:defRPr/>
            </a:pPr>
            <a:r>
              <a:rPr lang="en-US" dirty="0">
                <a:solidFill>
                  <a:prstClr val="black"/>
                </a:solidFill>
              </a:rPr>
              <a:t>In addition to the rights all people with Medicare have, if you have a Medicare drug plan or a Medicare Advantage Plan with drug coverage, you have the right to:</a:t>
            </a:r>
          </a:p>
          <a:p>
            <a:pPr marL="120870" indent="-120870" defTabSz="966511">
              <a:spcBef>
                <a:spcPts val="617"/>
              </a:spcBef>
              <a:buFont typeface="Wingdings" panose="05000000000000000000" pitchFamily="2" charset="2"/>
              <a:buChar char="§"/>
              <a:defRPr/>
            </a:pPr>
            <a:r>
              <a:rPr lang="en-US" dirty="0">
                <a:solidFill>
                  <a:prstClr val="black"/>
                </a:solidFill>
              </a:rPr>
              <a:t>Request a coverage determination or appeal to resolve differences with your plan</a:t>
            </a:r>
          </a:p>
          <a:p>
            <a:pPr marL="120870" indent="-120870" defTabSz="966511">
              <a:spcBef>
                <a:spcPts val="617"/>
              </a:spcBef>
              <a:buFont typeface="Wingdings" panose="05000000000000000000" pitchFamily="2" charset="2"/>
              <a:buChar char="§"/>
              <a:defRPr/>
            </a:pPr>
            <a:r>
              <a:rPr lang="en-US" dirty="0">
                <a:solidFill>
                  <a:prstClr val="black"/>
                </a:solidFill>
              </a:rPr>
              <a:t>File a complaint (also called a “grievance”) with the plan</a:t>
            </a:r>
          </a:p>
          <a:p>
            <a:pPr marL="120870" indent="-120870" defTabSz="966511">
              <a:spcBef>
                <a:spcPts val="617"/>
              </a:spcBef>
              <a:buFont typeface="Wingdings" panose="05000000000000000000" pitchFamily="2" charset="2"/>
              <a:buChar char="§"/>
              <a:defRPr/>
            </a:pPr>
            <a:r>
              <a:rPr lang="en-US" dirty="0">
                <a:solidFill>
                  <a:prstClr val="black"/>
                </a:solidFill>
              </a:rPr>
              <a:t>Have the privacy of your health and drug information protected</a:t>
            </a:r>
          </a:p>
          <a:p>
            <a:pPr defTabSz="966511">
              <a:spcBef>
                <a:spcPts val="617"/>
              </a:spcBef>
              <a:defRPr/>
            </a:pPr>
            <a:r>
              <a:rPr lang="en-US" dirty="0">
                <a:solidFill>
                  <a:prstClr val="black"/>
                </a:solidFill>
              </a:rPr>
              <a:t>For detailed information about additional protections, go to the Medicare Prescription Drug Benefit Manual and review Chapter 5: Benefits and Beneficiary Protections (</a:t>
            </a:r>
            <a:r>
              <a:rPr lang="en-US" dirty="0">
                <a:solidFill>
                  <a:prstClr val="black"/>
                </a:solidFill>
                <a:hlinkClick r:id="rId3"/>
              </a:rPr>
              <a:t>CMS.gov/Medicare/Prescription-Drug-Coverage/</a:t>
            </a:r>
            <a:r>
              <a:rPr lang="en-US" dirty="0" err="1">
                <a:solidFill>
                  <a:prstClr val="black"/>
                </a:solidFill>
                <a:hlinkClick r:id="rId3"/>
              </a:rPr>
              <a:t>PrescriptionDrugCovContra</a:t>
            </a:r>
            <a:r>
              <a:rPr lang="en-US" dirty="0">
                <a:solidFill>
                  <a:prstClr val="black"/>
                </a:solidFill>
                <a:hlinkClick r:id="rId3"/>
              </a:rPr>
              <a:t>/Downloads/MemoPDBManualChapter5_093011.pdf</a:t>
            </a:r>
            <a:r>
              <a:rPr lang="en-US" dirty="0">
                <a:solidFill>
                  <a:prstClr val="black"/>
                </a:solidFill>
              </a:rPr>
              <a:t>) and Chapter 6: Part D Drugs and Formulary Requirements (</a:t>
            </a:r>
            <a:r>
              <a:rPr lang="en-US" dirty="0">
                <a:solidFill>
                  <a:prstClr val="black"/>
                </a:solidFill>
                <a:hlinkClick r:id="rId4"/>
              </a:rPr>
              <a:t>CMS.gov/Medicare/Prescription-Drug-Coverage/</a:t>
            </a:r>
            <a:r>
              <a:rPr lang="en-US" dirty="0" err="1">
                <a:solidFill>
                  <a:prstClr val="black"/>
                </a:solidFill>
                <a:hlinkClick r:id="rId4"/>
              </a:rPr>
              <a:t>PrescriptionDrugCovContra</a:t>
            </a:r>
            <a:r>
              <a:rPr lang="en-US" dirty="0">
                <a:solidFill>
                  <a:prstClr val="black"/>
                </a:solidFill>
                <a:hlinkClick r:id="rId4"/>
              </a:rPr>
              <a:t>/Downloads/Part-D-Benefits-Manual-Chapter-6.pdf</a:t>
            </a:r>
            <a:r>
              <a:rPr lang="en-US" dirty="0">
                <a:solidFill>
                  <a:prstClr val="black"/>
                </a:solidFill>
              </a:rPr>
              <a:t>). You can also visit </a:t>
            </a:r>
            <a:r>
              <a:rPr lang="en-US" u="sng" dirty="0">
                <a:hlinkClick r:id="rId5"/>
              </a:rPr>
              <a:t>Medicare.gov/publications</a:t>
            </a:r>
            <a:r>
              <a:rPr lang="en-US" dirty="0">
                <a:solidFill>
                  <a:prstClr val="black"/>
                </a:solidFill>
              </a:rPr>
              <a:t> to review “Your Guide to Medicare Prescription Drug Coverage” (CMS Product No. 11109) to learn more about your rights and how to appeal. </a:t>
            </a:r>
            <a:endParaRPr lang="en-US" dirty="0"/>
          </a:p>
          <a:p>
            <a:endParaRPr lang="en-US" dirty="0"/>
          </a:p>
        </p:txBody>
      </p:sp>
    </p:spTree>
    <p:extLst>
      <p:ext uri="{BB962C8B-B14F-4D97-AF65-F5344CB8AC3E}">
        <p14:creationId xmlns:p14="http://schemas.microsoft.com/office/powerpoint/2010/main" val="426793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2" indent="0" defTabSz="966511">
              <a:spcBef>
                <a:spcPts val="634"/>
              </a:spcBef>
              <a:buSzTx/>
              <a:buNone/>
              <a:defRPr/>
            </a:pPr>
            <a:r>
              <a:rPr lang="en-US" b="1" dirty="0">
                <a:solidFill>
                  <a:prstClr val="black"/>
                </a:solidFill>
                <a:latin typeface="Calibri "/>
                <a:cs typeface="Arial" panose="020B0604020202020204" pitchFamily="34" charset="0"/>
              </a:rPr>
              <a:t>Presenter Notes</a:t>
            </a:r>
          </a:p>
          <a:p>
            <a:pPr marL="0" lvl="2" indent="0" defTabSz="966511">
              <a:buSzTx/>
              <a:buNone/>
              <a:defRPr/>
            </a:pPr>
            <a:r>
              <a:rPr lang="en-US" dirty="0">
                <a:solidFill>
                  <a:prstClr val="black"/>
                </a:solidFill>
                <a:latin typeface="Calibri "/>
                <a:cs typeface="Arial" panose="020B0604020202020204" pitchFamily="34" charset="0"/>
              </a:rPr>
              <a:t>Lesson 2, “Appeal Rights,” explains that you have the right to request an appeal of certain decisions about your health care payment, coverage of services, or drug coverage in Original Medicare (Medicare Part A (Hospital Insurance) and Part B (Medical Insurance)), a Medicare Advantage Plan (Part C) or other Medicare health plan, and in a Medicare drug plan (known as a PDP).</a:t>
            </a:r>
            <a:endParaRPr lang="en-US" strike="sngStrike" dirty="0">
              <a:solidFill>
                <a:srgbClr val="FF0000"/>
              </a:solidFill>
              <a:latin typeface="Calibri "/>
              <a:cs typeface="Arial" panose="020B0604020202020204" pitchFamily="34" charset="0"/>
            </a:endParaRPr>
          </a:p>
          <a:p>
            <a:pPr marL="176405" lvl="1" indent="-176405" defTabSz="966511">
              <a:buFont typeface="Wingdings" panose="020B0604020202020204" pitchFamily="34" charset="0"/>
              <a:buChar char="§"/>
              <a:defRPr/>
            </a:pPr>
            <a:r>
              <a:rPr lang="en-US" b="1" dirty="0">
                <a:solidFill>
                  <a:prstClr val="black"/>
                </a:solidFill>
                <a:latin typeface="Calibri "/>
                <a:cs typeface="Arial" panose="020B0604020202020204" pitchFamily="34" charset="0"/>
              </a:rPr>
              <a:t>For more information about appeals,</a:t>
            </a:r>
            <a:r>
              <a:rPr lang="en-US" dirty="0">
                <a:solidFill>
                  <a:prstClr val="black"/>
                </a:solidFill>
                <a:latin typeface="Calibri "/>
                <a:cs typeface="Arial" panose="020B0604020202020204" pitchFamily="34" charset="0"/>
              </a:rPr>
              <a:t> visit </a:t>
            </a:r>
            <a:r>
              <a:rPr lang="en-US" dirty="0">
                <a:solidFill>
                  <a:prstClr val="black"/>
                </a:solidFill>
                <a:latin typeface="Calibri "/>
                <a:cs typeface="Arial" panose="020B0604020202020204" pitchFamily="34" charset="0"/>
                <a:hlinkClick r:id="rId3"/>
              </a:rPr>
              <a:t>Medicare.gov/claims-appeals/how-do-i-file-an-appeal</a:t>
            </a:r>
            <a:r>
              <a:rPr lang="en-US" dirty="0">
                <a:solidFill>
                  <a:prstClr val="black"/>
                </a:solidFill>
                <a:latin typeface="Calibri "/>
                <a:cs typeface="Arial" panose="020B0604020202020204" pitchFamily="34" charset="0"/>
              </a:rPr>
              <a:t>. </a:t>
            </a:r>
          </a:p>
          <a:p>
            <a:pPr marL="176405" lvl="1" indent="-176405" defTabSz="966511">
              <a:buFont typeface="Wingdings" panose="020B0604020202020204" pitchFamily="34" charset="0"/>
              <a:buChar char="§"/>
              <a:defRPr/>
            </a:pPr>
            <a:r>
              <a:rPr lang="en-US" b="1" dirty="0">
                <a:solidFill>
                  <a:prstClr val="black"/>
                </a:solidFill>
                <a:latin typeface="Calibri "/>
                <a:cs typeface="Arial" panose="020B0604020202020204" pitchFamily="34" charset="0"/>
              </a:rPr>
              <a:t>For help with filing an appeal, </a:t>
            </a:r>
            <a:r>
              <a:rPr lang="en-US" dirty="0">
                <a:solidFill>
                  <a:prstClr val="black"/>
                </a:solidFill>
                <a:latin typeface="Calibri "/>
                <a:cs typeface="Arial" panose="020B0604020202020204" pitchFamily="34" charset="0"/>
              </a:rPr>
              <a:t>call the State Health Insurance Assistance Program (SHIP) in your state. To get the most up-to-date SHIP phone numbers, visit </a:t>
            </a:r>
            <a:r>
              <a:rPr lang="en-US" u="sng" dirty="0">
                <a:solidFill>
                  <a:prstClr val="black"/>
                </a:solidFill>
                <a:latin typeface="Calibri "/>
                <a:cs typeface="Arial" panose="020B0604020202020204" pitchFamily="34" charset="0"/>
                <a:hlinkClick r:id="rId4"/>
              </a:rPr>
              <a:t>shiphelp.org</a:t>
            </a:r>
            <a:r>
              <a:rPr lang="en-US" dirty="0">
                <a:solidFill>
                  <a:prstClr val="black"/>
                </a:solidFill>
                <a:latin typeface="Calibri "/>
                <a:cs typeface="Arial" panose="020B0604020202020204" pitchFamily="34" charset="0"/>
              </a:rPr>
              <a:t>. </a:t>
            </a:r>
          </a:p>
          <a:p>
            <a:pPr marL="0" lvl="2" indent="0" defTabSz="966511">
              <a:buSzTx/>
              <a:buNone/>
              <a:defRPr/>
            </a:pPr>
            <a:r>
              <a:rPr lang="en-US" dirty="0">
                <a:solidFill>
                  <a:prstClr val="black"/>
                </a:solidFill>
                <a:latin typeface="Calibri "/>
                <a:cs typeface="Arial" panose="020B0604020202020204" pitchFamily="34" charset="0"/>
              </a:rPr>
              <a:t>If you have a Medicare Advantage Plan, other Medicare health plan, or a Medicare drug plan, read your plan materials.</a:t>
            </a:r>
          </a:p>
        </p:txBody>
      </p:sp>
    </p:spTree>
    <p:extLst>
      <p:ext uri="{BB962C8B-B14F-4D97-AF65-F5344CB8AC3E}">
        <p14:creationId xmlns:p14="http://schemas.microsoft.com/office/powerpoint/2010/main" val="883983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3375"/>
            <a:ext cx="5626100" cy="3165475"/>
          </a:xfrm>
        </p:spPr>
      </p:sp>
      <p:sp>
        <p:nvSpPr>
          <p:cNvPr id="3" name="Notes Placeholder 2"/>
          <p:cNvSpPr>
            <a:spLocks noGrp="1"/>
          </p:cNvSpPr>
          <p:nvPr>
            <p:ph type="body" idx="1"/>
          </p:nvPr>
        </p:nvSpPr>
        <p:spPr/>
        <p:txBody>
          <a:bodyPr/>
          <a:lstStyle/>
          <a:p>
            <a:pPr marL="115643" indent="-115643">
              <a:spcBef>
                <a:spcPts val="617"/>
              </a:spcBef>
            </a:pPr>
            <a:r>
              <a:rPr lang="en-US" b="1" dirty="0">
                <a:cs typeface="Calibri"/>
              </a:rPr>
              <a:t>Presenter Notes</a:t>
            </a:r>
          </a:p>
          <a:p>
            <a:pPr marL="115643" indent="-115643">
              <a:spcBef>
                <a:spcPts val="617"/>
              </a:spcBef>
            </a:pPr>
            <a:r>
              <a:rPr lang="en-US" b="0" dirty="0">
                <a:cs typeface="Calibri"/>
              </a:rPr>
              <a:t>At the end of this lesson, you’ll be able to:</a:t>
            </a:r>
          </a:p>
          <a:p>
            <a:pPr marL="178757" indent="-178757">
              <a:spcBef>
                <a:spcPts val="617"/>
              </a:spcBef>
              <a:buFont typeface="Wingdings" panose="05000000000000000000" pitchFamily="2" charset="2"/>
              <a:buChar char="§"/>
            </a:pPr>
            <a:r>
              <a:rPr lang="en-US" b="0" dirty="0">
                <a:cs typeface="Calibri"/>
              </a:rPr>
              <a:t>Describe what decisions you have the right to appeal, no matter how you get your Medicare</a:t>
            </a:r>
          </a:p>
          <a:p>
            <a:pPr marL="178757" indent="-178757">
              <a:spcBef>
                <a:spcPts val="617"/>
              </a:spcBef>
              <a:buFont typeface="Wingdings" panose="05000000000000000000" pitchFamily="2" charset="2"/>
              <a:buChar char="§"/>
            </a:pPr>
            <a:r>
              <a:rPr lang="en-US" b="0" dirty="0">
                <a:cs typeface="Calibri"/>
              </a:rPr>
              <a:t>Describe how to appeal coverage or payment decisions and where to get help filing an appeal</a:t>
            </a:r>
          </a:p>
          <a:p>
            <a:pPr marL="178757" indent="-178757">
              <a:spcBef>
                <a:spcPts val="617"/>
              </a:spcBef>
              <a:buFont typeface="Wingdings" panose="05000000000000000000" pitchFamily="2" charset="2"/>
              <a:buChar char="§"/>
            </a:pPr>
            <a:r>
              <a:rPr lang="en-US" b="0" dirty="0">
                <a:cs typeface="Calibri"/>
              </a:rPr>
              <a:t>Explain the standard appeals process steps and timeline for Original Medicare, Medicare Advantage Plans, and Medicare drug coverage</a:t>
            </a:r>
          </a:p>
          <a:p>
            <a:pPr marL="178757" indent="-178757">
              <a:spcBef>
                <a:spcPts val="617"/>
              </a:spcBef>
              <a:buFont typeface="Wingdings" panose="05000000000000000000" pitchFamily="2" charset="2"/>
              <a:buChar char="§"/>
            </a:pPr>
            <a:r>
              <a:rPr lang="en-US" b="0" dirty="0">
                <a:cs typeface="Calibri"/>
              </a:rPr>
              <a:t>Explain the expedited appeals process steps and timeline for Original Medicare, Medicare Advantage Plans, and drug coverage</a:t>
            </a:r>
          </a:p>
        </p:txBody>
      </p:sp>
    </p:spTree>
    <p:extLst>
      <p:ext uri="{BB962C8B-B14F-4D97-AF65-F5344CB8AC3E}">
        <p14:creationId xmlns:p14="http://schemas.microsoft.com/office/powerpoint/2010/main" val="169609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42810" y="3757508"/>
            <a:ext cx="6191417" cy="5144347"/>
          </a:xfrm>
        </p:spPr>
        <p:txBody>
          <a:bodyPr/>
          <a:lstStyle/>
          <a:p>
            <a:pPr defTabSz="966511">
              <a:spcBef>
                <a:spcPts val="617"/>
              </a:spcBef>
              <a:defRPr/>
            </a:pPr>
            <a:r>
              <a:rPr lang="en-US" b="1" dirty="0">
                <a:solidFill>
                  <a:prstClr val="black"/>
                </a:solidFill>
                <a:latin typeface="Calibri "/>
              </a:rPr>
              <a:t>This slide has animation.</a:t>
            </a:r>
          </a:p>
          <a:p>
            <a:pPr marL="0" lvl="1" defTabSz="966511">
              <a:defRPr/>
            </a:pPr>
            <a:r>
              <a:rPr lang="en-US" b="1" dirty="0">
                <a:solidFill>
                  <a:prstClr val="black"/>
                </a:solidFill>
                <a:latin typeface="Calibri "/>
              </a:rPr>
              <a:t>Presenter Notes</a:t>
            </a:r>
          </a:p>
          <a:p>
            <a:pPr marL="0" lvl="1" defTabSz="966511">
              <a:defRPr/>
            </a:pPr>
            <a:r>
              <a:rPr lang="en-US" dirty="0">
                <a:solidFill>
                  <a:prstClr val="black"/>
                </a:solidFill>
                <a:latin typeface="Calibri "/>
              </a:rPr>
              <a:t>You have the right to request an appeal of any health coverage or payment decisions. You have the right to a fair, timely, and efficient appeals process. </a:t>
            </a:r>
          </a:p>
          <a:p>
            <a:pPr marL="0" lvl="1" defTabSz="966511">
              <a:defRPr/>
            </a:pPr>
            <a:r>
              <a:rPr lang="en-US" b="1" dirty="0">
                <a:solidFill>
                  <a:prstClr val="black"/>
                </a:solidFill>
                <a:latin typeface="Calibri "/>
              </a:rPr>
              <a:t>You can file an appeal if:</a:t>
            </a:r>
          </a:p>
          <a:p>
            <a:pPr marL="122493" indent="-122493" defTabSz="966511">
              <a:spcBef>
                <a:spcPts val="617"/>
              </a:spcBef>
              <a:buFont typeface="Wingdings" panose="05000000000000000000" pitchFamily="2" charset="2"/>
              <a:buChar char="§"/>
              <a:defRPr/>
            </a:pPr>
            <a:r>
              <a:rPr lang="en-US" dirty="0">
                <a:solidFill>
                  <a:prstClr val="black"/>
                </a:solidFill>
                <a:latin typeface="Calibri "/>
              </a:rPr>
              <a:t>A service or item you got isn’t covered, and you think it should’ve been</a:t>
            </a:r>
          </a:p>
          <a:p>
            <a:pPr marL="122493" indent="-122493" defTabSz="966511">
              <a:spcBef>
                <a:spcPts val="617"/>
              </a:spcBef>
              <a:buFont typeface="Wingdings" panose="05000000000000000000" pitchFamily="2" charset="2"/>
              <a:buChar char="§"/>
              <a:defRPr/>
            </a:pPr>
            <a:r>
              <a:rPr lang="en-US" dirty="0">
                <a:solidFill>
                  <a:prstClr val="black"/>
                </a:solidFill>
                <a:latin typeface="Calibri "/>
              </a:rPr>
              <a:t>Payment for a service or item is denied, and you think Medicare should’ve paid for it</a:t>
            </a:r>
          </a:p>
          <a:p>
            <a:pPr marL="122493" indent="-122493" defTabSz="966511">
              <a:spcBef>
                <a:spcPts val="617"/>
              </a:spcBef>
              <a:buFont typeface="Wingdings" panose="05000000000000000000" pitchFamily="2" charset="2"/>
              <a:buChar char="§"/>
              <a:defRPr/>
            </a:pPr>
            <a:r>
              <a:rPr lang="en-US" dirty="0">
                <a:solidFill>
                  <a:prstClr val="black"/>
                </a:solidFill>
                <a:latin typeface="Calibri "/>
              </a:rPr>
              <a:t>You disagree with a Medicare coverage or payment decision </a:t>
            </a:r>
          </a:p>
          <a:p>
            <a:pPr defTabSz="966511">
              <a:spcBef>
                <a:spcPts val="617"/>
              </a:spcBef>
              <a:defRPr/>
            </a:pPr>
            <a:r>
              <a:rPr lang="en-US" dirty="0">
                <a:solidFill>
                  <a:prstClr val="black"/>
                </a:solidFill>
                <a:latin typeface="Calibri "/>
              </a:rPr>
              <a:t>Visit </a:t>
            </a:r>
            <a:r>
              <a:rPr lang="en-US" dirty="0">
                <a:solidFill>
                  <a:prstClr val="black"/>
                </a:solidFill>
                <a:latin typeface="Calibri "/>
                <a:hlinkClick r:id="rId3"/>
              </a:rPr>
              <a:t>Medicare.gov/forms-help-other-resources/medicare-forms</a:t>
            </a:r>
            <a:r>
              <a:rPr lang="en-US" dirty="0">
                <a:solidFill>
                  <a:prstClr val="black"/>
                </a:solidFill>
                <a:latin typeface="Calibri "/>
              </a:rPr>
              <a:t> for appeals forms. </a:t>
            </a:r>
          </a:p>
          <a:p>
            <a:pPr defTabSz="966511">
              <a:spcBef>
                <a:spcPts val="617"/>
              </a:spcBef>
              <a:defRPr/>
            </a:pPr>
            <a:endParaRPr lang="en-US" dirty="0">
              <a:solidFill>
                <a:prstClr val="black"/>
              </a:solidFill>
              <a:latin typeface="Calibri "/>
            </a:endParaRPr>
          </a:p>
          <a:p>
            <a:pPr defTabSz="966511">
              <a:spcBef>
                <a:spcPts val="617"/>
              </a:spcBef>
              <a:defRPr/>
            </a:pPr>
            <a:endParaRPr lang="en-US" dirty="0">
              <a:solidFill>
                <a:prstClr val="black"/>
              </a:solidFill>
              <a:latin typeface="Calibri "/>
            </a:endParaRPr>
          </a:p>
        </p:txBody>
      </p:sp>
    </p:spTree>
    <p:extLst>
      <p:ext uri="{BB962C8B-B14F-4D97-AF65-F5344CB8AC3E}">
        <p14:creationId xmlns:p14="http://schemas.microsoft.com/office/powerpoint/2010/main" val="3213298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1030" y="3757508"/>
            <a:ext cx="7021242" cy="5326029"/>
          </a:xfrm>
        </p:spPr>
        <p:txBody>
          <a:bodyPr/>
          <a:lstStyle/>
          <a:p>
            <a:pPr defTabSz="966511">
              <a:spcBef>
                <a:spcPts val="617"/>
              </a:spcBef>
              <a:defRPr/>
            </a:pPr>
            <a:r>
              <a:rPr lang="en-US" b="1" dirty="0">
                <a:solidFill>
                  <a:prstClr val="black"/>
                </a:solidFill>
                <a:latin typeface="Calibri "/>
              </a:rPr>
              <a:t>This slide has animation.</a:t>
            </a:r>
            <a:endParaRPr lang="en-US" dirty="0">
              <a:solidFill>
                <a:prstClr val="black"/>
              </a:solidFill>
              <a:latin typeface="Calibri "/>
            </a:endParaRPr>
          </a:p>
          <a:p>
            <a:pPr defTabSz="966511">
              <a:spcBef>
                <a:spcPts val="617"/>
              </a:spcBef>
              <a:defRPr/>
            </a:pPr>
            <a:r>
              <a:rPr lang="en-US" b="1" dirty="0">
                <a:solidFill>
                  <a:prstClr val="black"/>
                </a:solidFill>
                <a:latin typeface="Calibri "/>
                <a:cs typeface="Arial" panose="020B0604020202020204" pitchFamily="34" charset="0"/>
              </a:rPr>
              <a:t>Presenter Notes</a:t>
            </a:r>
          </a:p>
          <a:p>
            <a:pPr defTabSz="966511">
              <a:spcBef>
                <a:spcPts val="617"/>
              </a:spcBef>
              <a:defRPr/>
            </a:pPr>
            <a:r>
              <a:rPr lang="en-US" dirty="0">
                <a:solidFill>
                  <a:prstClr val="black"/>
                </a:solidFill>
                <a:latin typeface="Calibri "/>
                <a:cs typeface="Arial" panose="020B0604020202020204" pitchFamily="34" charset="0"/>
              </a:rPr>
              <a:t>If you have Original Medicare, you get a “Medicare Summary Notice” (MSN) in the mail every 3 months if you get items and services that Part A and Part B cover. Visit </a:t>
            </a:r>
            <a:r>
              <a:rPr lang="en-US" dirty="0">
                <a:solidFill>
                  <a:prstClr val="black"/>
                </a:solidFill>
                <a:latin typeface="Calibri "/>
                <a:cs typeface="Arial" panose="020B0604020202020204" pitchFamily="34" charset="0"/>
                <a:hlinkClick r:id="rId3"/>
              </a:rPr>
              <a:t>Medicare.gov/account/login</a:t>
            </a:r>
            <a:r>
              <a:rPr lang="en-US" dirty="0">
                <a:solidFill>
                  <a:prstClr val="black"/>
                </a:solidFill>
                <a:latin typeface="Calibri "/>
                <a:cs typeface="Arial" panose="020B0604020202020204" pitchFamily="34" charset="0"/>
              </a:rPr>
              <a:t> to log into (or create) your secure Medicare account to get electronic MSNs (</a:t>
            </a:r>
            <a:r>
              <a:rPr lang="en-US" dirty="0" err="1">
                <a:solidFill>
                  <a:prstClr val="black"/>
                </a:solidFill>
                <a:latin typeface="Calibri "/>
                <a:cs typeface="Arial" panose="020B0604020202020204" pitchFamily="34" charset="0"/>
              </a:rPr>
              <a:t>eMSNs</a:t>
            </a:r>
            <a:r>
              <a:rPr lang="en-US" dirty="0">
                <a:solidFill>
                  <a:prstClr val="black"/>
                </a:solidFill>
                <a:latin typeface="Calibri "/>
                <a:cs typeface="Arial" panose="020B0604020202020204" pitchFamily="34" charset="0"/>
              </a:rPr>
              <a:t>) every month instead of by mail. </a:t>
            </a:r>
          </a:p>
          <a:p>
            <a:pPr defTabSz="966511">
              <a:spcBef>
                <a:spcPts val="617"/>
              </a:spcBef>
              <a:defRPr/>
            </a:pPr>
            <a:r>
              <a:rPr lang="en-US" b="1" dirty="0">
                <a:solidFill>
                  <a:prstClr val="black"/>
                </a:solidFill>
                <a:latin typeface="Calibri "/>
                <a:cs typeface="Arial" panose="020B0604020202020204" pitchFamily="34" charset="0"/>
              </a:rPr>
              <a:t>The MSN shows you details of all items and services that have been billed to Medicare, including:</a:t>
            </a:r>
            <a:endParaRPr lang="en-US" dirty="0">
              <a:latin typeface="Calibri "/>
              <a:cs typeface="Arial" panose="020B0604020202020204" pitchFamily="34" charset="0"/>
            </a:endParaRPr>
          </a:p>
          <a:p>
            <a:pPr marL="122177" lvl="1" indent="-122177"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What Medicare paid</a:t>
            </a:r>
          </a:p>
          <a:p>
            <a:pPr marL="122177" lvl="1" indent="-122177"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What you may owe the provider or supplier</a:t>
            </a:r>
          </a:p>
          <a:p>
            <a:pPr marL="122177" lvl="1" indent="-122177"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If Medicare has fully or partially denied your medical claim, and why it didn’t pay (this is the initial determination that’s made by the Medicare Administrative Contractor (MAC), which processes Medicare claims)</a:t>
            </a:r>
          </a:p>
          <a:p>
            <a:pPr marL="122177" lvl="1" indent="-122177"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Your appeal rights, and who to contact if you need help filing an appeal</a:t>
            </a:r>
          </a:p>
          <a:p>
            <a:pPr marL="122177" lvl="1" indent="-122177"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How and where to file your appeal</a:t>
            </a:r>
          </a:p>
          <a:p>
            <a:pPr marL="122177" lvl="1" indent="-122177"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How much time you have to file an appeal</a:t>
            </a:r>
            <a:endParaRPr lang="en-US" b="1" dirty="0">
              <a:solidFill>
                <a:prstClr val="black"/>
              </a:solidFill>
              <a:latin typeface="Calibri "/>
              <a:cs typeface="Arial" panose="020B0604020202020204" pitchFamily="34" charset="0"/>
            </a:endParaRPr>
          </a:p>
          <a:p>
            <a:pPr marL="0" lvl="1" defTabSz="966511">
              <a:defRPr/>
            </a:pPr>
            <a:r>
              <a:rPr lang="en-US" b="1" dirty="0">
                <a:solidFill>
                  <a:prstClr val="black"/>
                </a:solidFill>
                <a:latin typeface="Calibri "/>
                <a:cs typeface="Arial" panose="020B0604020202020204" pitchFamily="34" charset="0"/>
              </a:rPr>
              <a:t>Sample MSNs:</a:t>
            </a:r>
          </a:p>
          <a:p>
            <a:pPr marL="115970" lvl="1" indent="-115970"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Part A Medicare Summary Notice: </a:t>
            </a:r>
            <a:r>
              <a:rPr lang="en-US" dirty="0">
                <a:solidFill>
                  <a:prstClr val="black"/>
                </a:solidFill>
                <a:latin typeface="Calibri "/>
                <a:cs typeface="Arial" panose="020B0604020202020204" pitchFamily="34" charset="0"/>
                <a:hlinkClick r:id="rId4"/>
              </a:rPr>
              <a:t>Medicare.gov/sites/default/files/2021-08/summarynoticea.pdf</a:t>
            </a:r>
            <a:r>
              <a:rPr lang="en-US" dirty="0">
                <a:solidFill>
                  <a:prstClr val="black"/>
                </a:solidFill>
                <a:latin typeface="Calibri "/>
                <a:cs typeface="Arial" panose="020B0604020202020204" pitchFamily="34" charset="0"/>
              </a:rPr>
              <a:t> </a:t>
            </a:r>
          </a:p>
          <a:p>
            <a:pPr marL="115970" lvl="1" indent="-115970"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Part B Medicare Summary Notice: </a:t>
            </a:r>
            <a:r>
              <a:rPr lang="en-US" dirty="0">
                <a:solidFill>
                  <a:prstClr val="black"/>
                </a:solidFill>
                <a:latin typeface="Calibri "/>
                <a:cs typeface="Arial" panose="020B0604020202020204" pitchFamily="34" charset="0"/>
                <a:hlinkClick r:id="rId5"/>
              </a:rPr>
              <a:t>Medicare.gov/sites/default/files/2021-08/summarynoticeb.pdf</a:t>
            </a:r>
            <a:r>
              <a:rPr lang="en-US" dirty="0">
                <a:solidFill>
                  <a:prstClr val="black"/>
                </a:solidFill>
                <a:latin typeface="Calibri "/>
                <a:cs typeface="Arial" panose="020B0604020202020204" pitchFamily="34" charset="0"/>
              </a:rPr>
              <a:t> </a:t>
            </a:r>
          </a:p>
          <a:p>
            <a:pPr marL="115970" lvl="1" indent="-115970"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DME Medicare Summary Notice: </a:t>
            </a:r>
            <a:r>
              <a:rPr lang="en-US" dirty="0">
                <a:solidFill>
                  <a:prstClr val="black"/>
                </a:solidFill>
                <a:latin typeface="Calibri "/>
                <a:cs typeface="Arial" panose="020B0604020202020204" pitchFamily="34" charset="0"/>
                <a:hlinkClick r:id="rId6"/>
              </a:rPr>
              <a:t>Medicare.gov/sites/default/files/2021-08/summarynoticedme.pdf</a:t>
            </a:r>
            <a:r>
              <a:rPr lang="en-US"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3035664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Bef>
                <a:spcPts val="617"/>
              </a:spcBef>
              <a:defRPr/>
            </a:pPr>
            <a:r>
              <a:rPr lang="en-US" b="1" dirty="0">
                <a:solidFill>
                  <a:prstClr val="black"/>
                </a:solidFill>
                <a:latin typeface="Calibri "/>
                <a:cs typeface="Arial" panose="020B0604020202020204" pitchFamily="34" charset="0"/>
              </a:rPr>
              <a:t>Presenter Notes</a:t>
            </a:r>
            <a:r>
              <a:rPr lang="en-US" dirty="0">
                <a:solidFill>
                  <a:prstClr val="black"/>
                </a:solidFill>
                <a:latin typeface="Calibri "/>
                <a:cs typeface="Arial" panose="020B0604020202020204" pitchFamily="34" charset="0"/>
              </a:rPr>
              <a:t> </a:t>
            </a:r>
          </a:p>
          <a:p>
            <a:pPr defTabSz="966511">
              <a:spcBef>
                <a:spcPts val="617"/>
              </a:spcBef>
              <a:defRPr/>
            </a:pPr>
            <a:r>
              <a:rPr lang="en-US" dirty="0">
                <a:solidFill>
                  <a:prstClr val="black"/>
                </a:solidFill>
                <a:latin typeface="Calibri "/>
                <a:cs typeface="Arial" panose="020B0604020202020204" pitchFamily="34" charset="0"/>
              </a:rPr>
              <a:t>If you disagree with a Medicare coverage or payment decision, you can appeal the decision. If you decide to appeal the decision, ask your doctor, health care provider, or supplier for any information that may help your case. Be sure to keep a copy of everything you send to Medicare as part of your appeal.</a:t>
            </a:r>
          </a:p>
          <a:p>
            <a:pPr defTabSz="966511">
              <a:spcBef>
                <a:spcPts val="617"/>
              </a:spcBef>
              <a:defRPr/>
            </a:pPr>
            <a:r>
              <a:rPr lang="en-US" dirty="0">
                <a:solidFill>
                  <a:prstClr val="black"/>
                </a:solidFill>
                <a:latin typeface="Calibri "/>
                <a:cs typeface="Arial" panose="020B0604020202020204" pitchFamily="34" charset="0"/>
              </a:rPr>
              <a:t>You may have the right to an expedited (fast) appeal in certain situations.</a:t>
            </a:r>
          </a:p>
          <a:p>
            <a:pPr defTabSz="966511">
              <a:spcBef>
                <a:spcPts val="617"/>
              </a:spcBef>
              <a:defRPr/>
            </a:pPr>
            <a:r>
              <a:rPr lang="en-US" dirty="0">
                <a:solidFill>
                  <a:prstClr val="black"/>
                </a:solidFill>
                <a:latin typeface="Calibri "/>
                <a:cs typeface="Arial" panose="020B0604020202020204" pitchFamily="34" charset="0"/>
              </a:rPr>
              <a:t>Go to the next slide for more information on expedited (fast) appeals.</a:t>
            </a:r>
          </a:p>
        </p:txBody>
      </p:sp>
    </p:spTree>
    <p:extLst>
      <p:ext uri="{BB962C8B-B14F-4D97-AF65-F5344CB8AC3E}">
        <p14:creationId xmlns:p14="http://schemas.microsoft.com/office/powerpoint/2010/main" val="3488731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cs typeface="Arial" panose="020B0604020202020204" pitchFamily="34" charset="0"/>
              </a:rPr>
              <a:t>Presenter Notes</a:t>
            </a:r>
          </a:p>
          <a:p>
            <a:pPr defTabSz="966511">
              <a:spcBef>
                <a:spcPts val="617"/>
              </a:spcBef>
              <a:defRPr/>
            </a:pPr>
            <a:r>
              <a:rPr lang="en-US" dirty="0">
                <a:solidFill>
                  <a:prstClr val="black"/>
                </a:solidFill>
                <a:latin typeface="Calibri "/>
                <a:cs typeface="Arial" panose="020B0604020202020204" pitchFamily="34" charset="0"/>
              </a:rPr>
              <a:t>These materials are for information givers/trainers who are familiar with the Medicare Program, and who use the information for their presentations.</a:t>
            </a:r>
          </a:p>
          <a:p>
            <a:pPr defTabSz="966511">
              <a:spcBef>
                <a:spcPts val="617"/>
              </a:spcBef>
              <a:defRPr/>
            </a:pPr>
            <a:r>
              <a:rPr lang="en-US" dirty="0">
                <a:solidFill>
                  <a:prstClr val="black"/>
                </a:solidFill>
                <a:latin typeface="Calibri "/>
                <a:cs typeface="Arial" panose="020B0604020202020204" pitchFamily="34" charset="0"/>
              </a:rPr>
              <a:t>This module includes 60 slides with speaker’s notes, a Beneficiary and Family Centered Care-Quality Improvement Organizations (BFCC-QIO) directory, web links, and 5 check your knowledge questions. </a:t>
            </a:r>
          </a:p>
          <a:p>
            <a:pPr defTabSz="966511">
              <a:spcBef>
                <a:spcPts val="617"/>
              </a:spcBef>
              <a:defRPr/>
            </a:pPr>
            <a:r>
              <a:rPr lang="en-US" dirty="0">
                <a:solidFill>
                  <a:prstClr val="black"/>
                </a:solidFill>
                <a:latin typeface="Calibri "/>
                <a:cs typeface="Arial" panose="020B0604020202020204" pitchFamily="34" charset="0"/>
              </a:rPr>
              <a:t>It takes about 50 minutes to present. You may need to add more time for additional activities you want to include.</a:t>
            </a:r>
          </a:p>
          <a:p>
            <a:pPr defTabSz="966511">
              <a:spcBef>
                <a:spcPts val="617"/>
              </a:spcBef>
              <a:defRPr/>
            </a:pPr>
            <a:r>
              <a:rPr lang="en-US" b="1" dirty="0">
                <a:solidFill>
                  <a:prstClr val="black"/>
                </a:solidFill>
                <a:latin typeface="Calibri "/>
                <a:cs typeface="Arial" panose="020B0604020202020204" pitchFamily="34" charset="0"/>
              </a:rPr>
              <a:t>References</a:t>
            </a:r>
          </a:p>
          <a:p>
            <a:pPr marL="122493" indent="-122493"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Centers for Medicare &amp; Medicaid Services: </a:t>
            </a:r>
            <a:r>
              <a:rPr lang="en-US" u="sng" dirty="0">
                <a:solidFill>
                  <a:prstClr val="black"/>
                </a:solidFill>
                <a:latin typeface="Calibri "/>
                <a:cs typeface="Arial" panose="020B0604020202020204" pitchFamily="34" charset="0"/>
                <a:hlinkClick r:id="rId3"/>
              </a:rPr>
              <a:t>CMS.gov</a:t>
            </a:r>
            <a:endParaRPr lang="en-US" u="sng" dirty="0">
              <a:solidFill>
                <a:prstClr val="black"/>
              </a:solidFill>
              <a:latin typeface="Calibri "/>
              <a:cs typeface="Arial" panose="020B0604020202020204" pitchFamily="34" charset="0"/>
            </a:endParaRPr>
          </a:p>
          <a:p>
            <a:pPr marL="122493" indent="-122493"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“Medicare &amp; You” handbook:</a:t>
            </a:r>
            <a:r>
              <a:rPr lang="en-US" dirty="0">
                <a:latin typeface="Calibri "/>
                <a:ea typeface="Calibri" panose="020F0502020204030204" pitchFamily="34" charset="0"/>
                <a:cs typeface="Arial" panose="020B0604020202020204" pitchFamily="34" charset="0"/>
              </a:rPr>
              <a:t> </a:t>
            </a:r>
            <a:r>
              <a:rPr lang="en-US" u="sng" dirty="0">
                <a:solidFill>
                  <a:srgbClr val="0563C1"/>
                </a:solidFill>
                <a:latin typeface="Calibri "/>
                <a:ea typeface="Calibri" panose="020F0502020204030204" pitchFamily="34" charset="0"/>
                <a:cs typeface="Arial" panose="020B0604020202020204" pitchFamily="34" charset="0"/>
                <a:hlinkClick r:id="rId4"/>
              </a:rPr>
              <a:t>Medicare.gov/medicare-and-you</a:t>
            </a:r>
            <a:r>
              <a:rPr lang="en-US" u="sng" dirty="0">
                <a:solidFill>
                  <a:srgbClr val="0563C1"/>
                </a:solidFill>
                <a:latin typeface="Calibri "/>
                <a:ea typeface="Calibri" panose="020F0502020204030204" pitchFamily="34" charset="0"/>
                <a:cs typeface="Arial" panose="020B0604020202020204" pitchFamily="34" charset="0"/>
              </a:rPr>
              <a:t> </a:t>
            </a:r>
          </a:p>
          <a:p>
            <a:pPr marL="122493" indent="-122493"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U.S. Department of Health &amp; Human Services, Office for Civil Rights: </a:t>
            </a:r>
            <a:r>
              <a:rPr lang="en-US" u="sng" dirty="0">
                <a:solidFill>
                  <a:prstClr val="black"/>
                </a:solidFill>
                <a:latin typeface="Calibri "/>
                <a:cs typeface="Arial" panose="020B0604020202020204" pitchFamily="34" charset="0"/>
                <a:hlinkClick r:id="rId5"/>
              </a:rPr>
              <a:t>HHS.gov/</a:t>
            </a:r>
            <a:r>
              <a:rPr lang="en-US" u="sng" dirty="0" err="1">
                <a:solidFill>
                  <a:prstClr val="black"/>
                </a:solidFill>
                <a:latin typeface="Calibri "/>
                <a:cs typeface="Arial" panose="020B0604020202020204" pitchFamily="34" charset="0"/>
                <a:hlinkClick r:id="rId5"/>
              </a:rPr>
              <a:t>ocr</a:t>
            </a:r>
            <a:r>
              <a:rPr lang="en-US" u="sng" dirty="0">
                <a:solidFill>
                  <a:prstClr val="black"/>
                </a:solidFill>
                <a:latin typeface="Calibri "/>
                <a:cs typeface="Arial" panose="020B0604020202020204" pitchFamily="34" charset="0"/>
                <a:hlinkClick r:id="rId5"/>
              </a:rPr>
              <a:t>/index.html</a:t>
            </a: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528" y="3757508"/>
            <a:ext cx="6417188" cy="5379181"/>
          </a:xfrm>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Bef>
                <a:spcPts val="617"/>
              </a:spcBef>
              <a:defRPr/>
            </a:pPr>
            <a:r>
              <a:rPr lang="en-US" b="1" dirty="0">
                <a:solidFill>
                  <a:prstClr val="black"/>
                </a:solidFill>
                <a:latin typeface="Calibri "/>
                <a:cs typeface="Arial" panose="020B0604020202020204" pitchFamily="34" charset="0"/>
              </a:rPr>
              <a:t>Presenter Notes</a:t>
            </a:r>
          </a:p>
          <a:p>
            <a:pPr defTabSz="966511">
              <a:spcBef>
                <a:spcPts val="617"/>
              </a:spcBef>
              <a:defRPr/>
            </a:pPr>
            <a:r>
              <a:rPr lang="en-US" dirty="0">
                <a:solidFill>
                  <a:prstClr val="black"/>
                </a:solidFill>
                <a:latin typeface="Calibri "/>
                <a:cs typeface="Arial" panose="020B0604020202020204" pitchFamily="34" charset="0"/>
              </a:rPr>
              <a:t>You have the right to an expedited (fast) appeal if you think you’re being discharged too soon from your Medicare-covered inpatient hospital stay. Within 2 days of your hospital inpatient admission, you’ll get a notice called an “Important Message from Medicare about Your Rights” (sometimes called the “Important Message from Medicare” or an “IM”). This notice gives you the Beneficiary and Family Centered Care-Quality Improvement Organization’s (BFCC-QIO) contact information and explains your rights.</a:t>
            </a:r>
          </a:p>
          <a:p>
            <a:pPr defTabSz="966511">
              <a:spcBef>
                <a:spcPts val="617"/>
              </a:spcBef>
              <a:defRPr/>
            </a:pPr>
            <a:r>
              <a:rPr lang="en-US" dirty="0">
                <a:solidFill>
                  <a:prstClr val="black"/>
                </a:solidFill>
                <a:latin typeface="Calibri "/>
                <a:cs typeface="Arial" panose="020B0604020202020204" pitchFamily="34" charset="0"/>
              </a:rPr>
              <a:t>You may have the right to a fast appeal if you think your Medicare-covered skilled nursing facility (SNF), home health agency (HHA), comprehensive outpatient rehabilitation facility (CORF), or hospice services are ending too soon. While you’re getting SNF, HHA, CORF, or hospice services, you should get a “Notice of Medicare Non-Coverage” (NOMNC) at least 2 days before covered services end. This notice explains:</a:t>
            </a:r>
          </a:p>
          <a:p>
            <a:pPr marL="120870" indent="-120870"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When your covered services will end</a:t>
            </a:r>
          </a:p>
          <a:p>
            <a:pPr marL="120870" indent="-120870"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That you may have to pay for services you get after the coverage end date on your notice </a:t>
            </a:r>
          </a:p>
          <a:p>
            <a:pPr marL="120870" indent="-120870"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Your right to get a detailed notice about why your covered services are ending </a:t>
            </a:r>
          </a:p>
          <a:p>
            <a:pPr marL="120870" indent="-120870"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How to request a fast appeal, and how to contact the BFCC-QIO to request a fast appeal</a:t>
            </a:r>
          </a:p>
          <a:p>
            <a:pPr defTabSz="966511">
              <a:spcBef>
                <a:spcPts val="617"/>
              </a:spcBef>
              <a:defRPr/>
            </a:pPr>
            <a:r>
              <a:rPr lang="en-US" dirty="0">
                <a:solidFill>
                  <a:prstClr val="black"/>
                </a:solidFill>
                <a:latin typeface="Calibri "/>
                <a:cs typeface="Arial" panose="020B0604020202020204" pitchFamily="34" charset="0"/>
              </a:rPr>
              <a:t>You may ask your doctor or health care provider for any information that may help your case if you decide to file a fast appeal. </a:t>
            </a:r>
          </a:p>
          <a:p>
            <a:pPr defTabSz="966511">
              <a:spcBef>
                <a:spcPts val="617"/>
              </a:spcBef>
              <a:defRPr/>
            </a:pPr>
            <a:r>
              <a:rPr lang="en-US" i="1" dirty="0">
                <a:latin typeface="Calibri "/>
                <a:ea typeface="Calibri" panose="020F0502020204030204" pitchFamily="34" charset="0"/>
                <a:cs typeface="Arial" panose="020B0604020202020204" pitchFamily="34" charset="0"/>
              </a:rPr>
              <a:t>Continued on next slide.</a:t>
            </a:r>
            <a:endParaRPr lang="en-US" dirty="0">
              <a:latin typeface="Calibri "/>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465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529" y="3757508"/>
            <a:ext cx="6429624" cy="5144347"/>
          </a:xfrm>
        </p:spPr>
        <p:txBody>
          <a:bodyPr/>
          <a:lstStyle/>
          <a:p>
            <a:pPr marL="0" lvl="1" defTabSz="966511">
              <a:defRPr/>
            </a:pPr>
            <a:r>
              <a:rPr lang="en-US" b="1" dirty="0">
                <a:solidFill>
                  <a:prstClr val="black"/>
                </a:solidFill>
                <a:latin typeface="Calibri "/>
                <a:cs typeface="Arial" panose="020B0604020202020204" pitchFamily="34" charset="0"/>
              </a:rPr>
              <a:t>Presenter Notes</a:t>
            </a:r>
          </a:p>
          <a:p>
            <a:pPr marL="0" lvl="1" defTabSz="966511">
              <a:defRPr/>
            </a:pPr>
            <a:r>
              <a:rPr lang="en-US" dirty="0">
                <a:solidFill>
                  <a:prstClr val="black"/>
                </a:solidFill>
                <a:latin typeface="Calibri "/>
                <a:cs typeface="Arial" panose="020B0604020202020204" pitchFamily="34" charset="0"/>
              </a:rPr>
              <a:t>You must call your regional BFCC-QIO to request a fast appeal no later than the end of the day you’re scheduled to be discharged from a Medicare-covered inpatient hospital, and no later than noon of the day before the termination date listed on your “Notice of Medicare Non-Coverage” (NOMNC) for Medicare-covered SNF, HHA, CORF, or hospice services. </a:t>
            </a:r>
          </a:p>
          <a:p>
            <a:pPr marL="0" lvl="1" defTabSz="966511">
              <a:defRPr/>
            </a:pPr>
            <a:r>
              <a:rPr lang="en-US" dirty="0">
                <a:solidFill>
                  <a:prstClr val="black"/>
                </a:solidFill>
                <a:latin typeface="Calibri "/>
                <a:cs typeface="Arial" panose="020B0604020202020204" pitchFamily="34" charset="0"/>
              </a:rPr>
              <a:t>To get the BFCC-QIO phone number, refer to the Beneficiary &amp; Family Centered Care-Quality Improvement Organizations (BFCC-QIO) Service Areas slide in this presentation.</a:t>
            </a:r>
            <a:endParaRPr lang="en-US" dirty="0">
              <a:solidFill>
                <a:prstClr val="black"/>
              </a:solidFill>
              <a:highlight>
                <a:srgbClr val="FFFF00"/>
              </a:highlight>
              <a:latin typeface="Calibri "/>
              <a:cs typeface="Arial" panose="020B0604020202020204" pitchFamily="34" charset="0"/>
            </a:endParaRPr>
          </a:p>
          <a:p>
            <a:pPr>
              <a:spcBef>
                <a:spcPts val="617"/>
              </a:spcBef>
              <a:defRPr/>
            </a:pPr>
            <a:r>
              <a:rPr lang="en-US" dirty="0">
                <a:solidFill>
                  <a:prstClr val="black"/>
                </a:solidFill>
                <a:latin typeface="Calibri "/>
                <a:cs typeface="Arial" panose="020B0604020202020204" pitchFamily="34" charset="0"/>
              </a:rPr>
              <a:t>If you miss the deadline for a fast appeal of your Medicare-covered inpatient hospital stay, you can still ask the BFCC-QIO to review your case, but different rules and time frames apply and you might be responsible for the cost of the hospital stay past the original day the hospital tries to discharge you. If you miss the deadline for requesting a fast appeal of your SNF, HHA, CORF, or hospice services, you can still ask the BFCC-QIO to review your case, but different rules and time frames apply.</a:t>
            </a:r>
          </a:p>
          <a:p>
            <a:pPr>
              <a:spcBef>
                <a:spcPts val="617"/>
              </a:spcBef>
              <a:defRPr/>
            </a:pPr>
            <a:r>
              <a:rPr lang="en-US" dirty="0">
                <a:solidFill>
                  <a:prstClr val="black"/>
                </a:solidFill>
                <a:latin typeface="Calibri "/>
                <a:cs typeface="Arial" panose="020B0604020202020204" pitchFamily="34" charset="0"/>
              </a:rPr>
              <a:t>Visit </a:t>
            </a:r>
            <a:r>
              <a:rPr lang="en-US" u="sng" dirty="0">
                <a:hlinkClick r:id="rId3"/>
              </a:rPr>
              <a:t>Medicare.gov/publications</a:t>
            </a:r>
            <a:r>
              <a:rPr lang="en-US" dirty="0">
                <a:solidFill>
                  <a:prstClr val="black"/>
                </a:solidFill>
                <a:latin typeface="Calibri "/>
                <a:cs typeface="Arial" panose="020B0604020202020204" pitchFamily="34" charset="0"/>
              </a:rPr>
              <a:t> to read the “Medicare Appeals” publication (CMS Product No. 11525) to learn more.</a:t>
            </a:r>
          </a:p>
          <a:p>
            <a:pPr>
              <a:spcBef>
                <a:spcPts val="617"/>
              </a:spcBef>
              <a:defRPr/>
            </a:pPr>
            <a:r>
              <a:rPr lang="en-US" dirty="0">
                <a:solidFill>
                  <a:prstClr val="black"/>
                </a:solidFill>
                <a:latin typeface="Calibri "/>
                <a:cs typeface="Arial" panose="020B0604020202020204" pitchFamily="34" charset="0"/>
              </a:rPr>
              <a:t>42 ECFR Part 405. Subpart I- Determinations, Redeterminations, Reconsideration, and Appeals under Original Medicare: </a:t>
            </a:r>
            <a:r>
              <a:rPr lang="en-US" dirty="0" err="1">
                <a:hlinkClick r:id="rId4"/>
              </a:rPr>
              <a:t>eCFR</a:t>
            </a:r>
            <a:r>
              <a:rPr lang="en-US" dirty="0">
                <a:hlinkClick r:id="rId4"/>
              </a:rPr>
              <a:t> :: 42 CFR Part 405 -- Federal Health Insurance for the Aged and Disabled</a:t>
            </a: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891059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38096" y="129339"/>
            <a:ext cx="7039007" cy="8719386"/>
          </a:xfrm>
        </p:spPr>
        <p:txBody>
          <a:bodyPr/>
          <a:lstStyle/>
          <a:p>
            <a:pPr defTabSz="966511">
              <a:spcBef>
                <a:spcPts val="617"/>
              </a:spcBef>
              <a:defRPr/>
            </a:pPr>
            <a:r>
              <a:rPr lang="en-US" sz="1100" b="1" dirty="0">
                <a:solidFill>
                  <a:prstClr val="black"/>
                </a:solidFill>
                <a:latin typeface="Calibri "/>
              </a:rPr>
              <a:t>This slide has animation.</a:t>
            </a:r>
            <a:endParaRPr lang="en-US" sz="1100" dirty="0">
              <a:solidFill>
                <a:prstClr val="black"/>
              </a:solidFill>
              <a:latin typeface="Calibri "/>
            </a:endParaRPr>
          </a:p>
          <a:p>
            <a:pPr>
              <a:spcBef>
                <a:spcPts val="617"/>
              </a:spcBef>
            </a:pPr>
            <a:r>
              <a:rPr lang="en-US" sz="1100" b="1" dirty="0">
                <a:latin typeface="Calibri "/>
                <a:cs typeface="Arial" panose="020B0604020202020204" pitchFamily="34" charset="0"/>
              </a:rPr>
              <a:t>Presenter Notes</a:t>
            </a:r>
          </a:p>
          <a:p>
            <a:pPr>
              <a:spcBef>
                <a:spcPts val="617"/>
              </a:spcBef>
            </a:pPr>
            <a:r>
              <a:rPr lang="en-US" sz="1100" dirty="0">
                <a:latin typeface="Calibri "/>
                <a:cs typeface="Arial" panose="020B0604020202020204" pitchFamily="34" charset="0"/>
              </a:rPr>
              <a:t>The appeals process has 5 levels. If you disagree with the decision made at any level of the process, you can generally go to the next level. At each level, you’ll get a decision letter with instructions on how to move to the next level of appeal. </a:t>
            </a:r>
            <a:endParaRPr lang="en-US" sz="1100" b="1" dirty="0">
              <a:solidFill>
                <a:prstClr val="black"/>
              </a:solidFill>
              <a:latin typeface="Calibri "/>
              <a:cs typeface="Arial" panose="020B0604020202020204" pitchFamily="34" charset="0"/>
            </a:endParaRPr>
          </a:p>
          <a:p>
            <a:pPr marL="122493" indent="-122493">
              <a:spcBef>
                <a:spcPts val="617"/>
              </a:spcBef>
              <a:buFont typeface="Wingdings" panose="05000000000000000000" pitchFamily="2" charset="2"/>
              <a:buChar char="§"/>
            </a:pPr>
            <a:r>
              <a:rPr lang="en-US" sz="1100" b="1" dirty="0">
                <a:solidFill>
                  <a:prstClr val="black"/>
                </a:solidFill>
                <a:latin typeface="Calibri "/>
                <a:cs typeface="Arial" panose="020B0604020202020204" pitchFamily="34" charset="0"/>
              </a:rPr>
              <a:t>Level 1: Redetermination by the Medicare Administrative Contractor (MAC) </a:t>
            </a:r>
            <a:r>
              <a:rPr lang="en-US" sz="1100" dirty="0">
                <a:solidFill>
                  <a:prstClr val="black"/>
                </a:solidFill>
                <a:latin typeface="Calibri "/>
                <a:cs typeface="Arial" panose="020B0604020202020204" pitchFamily="34" charset="0"/>
              </a:rPr>
              <a:t>(by people at the MAC who weren’t involved with the first decision).</a:t>
            </a:r>
            <a:r>
              <a:rPr lang="en-US" sz="1100" b="1" dirty="0">
                <a:solidFill>
                  <a:prstClr val="black"/>
                </a:solidFill>
                <a:latin typeface="Calibri "/>
                <a:cs typeface="Arial" panose="020B0604020202020204" pitchFamily="34" charset="0"/>
              </a:rPr>
              <a:t> </a:t>
            </a:r>
          </a:p>
          <a:p>
            <a:pPr marL="244983" indent="-122493">
              <a:spcBef>
                <a:spcPts val="617"/>
              </a:spcBef>
              <a:buFont typeface="Arial" panose="020B0604020202020204" pitchFamily="34" charset="0"/>
              <a:buChar char="•"/>
            </a:pPr>
            <a:r>
              <a:rPr lang="en-US" sz="1100" dirty="0">
                <a:latin typeface="Calibri "/>
                <a:cs typeface="Arial" panose="020B0604020202020204" pitchFamily="34" charset="0"/>
              </a:rPr>
              <a:t>If you disagree with the initial determination on the MSN, you can request a redetermination (a second review). You have 120 days after you get the MSN to request a redetermination. The timeframe for issuing a decision is within 60 days of receipt. If the appeal decision is favorable, you’ll get an MSN that shows approved coverage and payment and what you owe to the provider.</a:t>
            </a:r>
          </a:p>
          <a:p>
            <a:pPr marL="244983" indent="-122493">
              <a:spcBef>
                <a:spcPts val="617"/>
              </a:spcBef>
              <a:buFont typeface="Arial" panose="020B0604020202020204" pitchFamily="34" charset="0"/>
              <a:buChar char="•"/>
            </a:pPr>
            <a:r>
              <a:rPr lang="en-US" sz="1100" dirty="0">
                <a:solidFill>
                  <a:prstClr val="black"/>
                </a:solidFill>
                <a:latin typeface="Calibri "/>
                <a:cs typeface="Arial" panose="020B0604020202020204" pitchFamily="34" charset="0"/>
              </a:rPr>
              <a:t>If you disagree with the redetermination decision made by the MAC in level 1, you have 180 days after you get the “Medicare Redetermination Notice” (MRN) to request a reconsideration by a Qualified Independent Contractor (QIC), which is level 2. Details are on the MRN. </a:t>
            </a:r>
          </a:p>
          <a:p>
            <a:pPr marL="122493" lvl="1" indent="-122493" defTabSz="966511">
              <a:buFont typeface="Wingdings" panose="05000000000000000000" pitchFamily="2" charset="2"/>
              <a:buChar char="§"/>
            </a:pPr>
            <a:r>
              <a:rPr lang="en-US" sz="1100" b="1" dirty="0">
                <a:solidFill>
                  <a:prstClr val="black"/>
                </a:solidFill>
                <a:latin typeface="Calibri "/>
                <a:cs typeface="Arial" panose="020B0604020202020204" pitchFamily="34" charset="0"/>
              </a:rPr>
              <a:t>Level 2: Reconsideration by a QIC </a:t>
            </a:r>
            <a:r>
              <a:rPr lang="en-US" sz="1100" dirty="0">
                <a:solidFill>
                  <a:prstClr val="black"/>
                </a:solidFill>
                <a:latin typeface="Calibri "/>
                <a:cs typeface="Arial" panose="020B0604020202020204" pitchFamily="34" charset="0"/>
              </a:rPr>
              <a:t>(an independent contractor that didn’t take part in the prior decision).</a:t>
            </a:r>
            <a:r>
              <a:rPr lang="en-US" sz="1100" b="1" dirty="0">
                <a:solidFill>
                  <a:prstClr val="black"/>
                </a:solidFill>
                <a:latin typeface="Calibri "/>
                <a:cs typeface="Arial" panose="020B0604020202020204" pitchFamily="34" charset="0"/>
              </a:rPr>
              <a:t> </a:t>
            </a:r>
          </a:p>
          <a:p>
            <a:pPr marL="244983" lvl="1" indent="-122493" defTabSz="966511">
              <a:buFont typeface="Arial" panose="020B0604020202020204" pitchFamily="34" charset="0"/>
              <a:buChar char="•"/>
            </a:pPr>
            <a:r>
              <a:rPr lang="en-US" sz="1100" dirty="0">
                <a:solidFill>
                  <a:prstClr val="black"/>
                </a:solidFill>
                <a:latin typeface="Calibri "/>
                <a:cs typeface="Arial" panose="020B0604020202020204" pitchFamily="34" charset="0"/>
              </a:rPr>
              <a:t>The QIC will review your request for a reconsideration and will make a decision. The timeframe for issuing a decision is within 60 days of receipt.</a:t>
            </a:r>
          </a:p>
          <a:p>
            <a:pPr marL="244983" lvl="1" indent="-122493" defTabSz="966511">
              <a:buFont typeface="Arial" panose="020B0604020202020204" pitchFamily="34" charset="0"/>
              <a:buChar char="•"/>
            </a:pPr>
            <a:r>
              <a:rPr lang="en-US" sz="1100" dirty="0">
                <a:solidFill>
                  <a:prstClr val="black"/>
                </a:solidFill>
                <a:latin typeface="Calibri "/>
                <a:cs typeface="Arial" panose="020B0604020202020204" pitchFamily="34" charset="0"/>
              </a:rPr>
              <a:t>If you disagree with the reconsideration decision in level 2, you have 60 days after you get the decision to request an appeal at the Office of Medicare Hearings and Appeals (OMHA), which is level 3. Be sure to review all the requirements for filing a level 3 appeal which are included in the QIC’s reconsideration decision.</a:t>
            </a:r>
          </a:p>
          <a:p>
            <a:pPr marL="117603" lvl="1" indent="-117603" defTabSz="940826">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3</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Decision by OMHA. </a:t>
            </a:r>
          </a:p>
          <a:p>
            <a:pPr marL="238473" lvl="1" indent="-119237" defTabSz="940826">
              <a:buFont typeface="Arial" panose="020B0604020202020204" pitchFamily="34" charset="0"/>
              <a:buChar char="•"/>
              <a:defRPr/>
            </a:pPr>
            <a:r>
              <a:rPr lang="en-US" sz="1100" dirty="0">
                <a:latin typeface="Calibri "/>
                <a:cs typeface="Arial" panose="020B0604020202020204" pitchFamily="34" charset="0"/>
              </a:rPr>
              <a:t>A hearing before an ALJ allows you to present your appeal to a new person who will independently review the facts of your appeal and listen to your testimony before making a new and impartial decision. </a:t>
            </a:r>
            <a:endParaRPr lang="en-US" sz="1100" dirty="0">
              <a:solidFill>
                <a:prstClr val="black"/>
              </a:solidFill>
              <a:latin typeface="Calibri "/>
              <a:cs typeface="Arial" panose="020B0604020202020204" pitchFamily="34" charset="0"/>
            </a:endParaRP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To get a hearing or review by OMHA, the amount of your case must meet a minimum dollar amount which is updated yearly. The required amount for 2023 is $180. The timeframe for issuing a decision is 60 days from the date of receipt.</a:t>
            </a: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OMHA’s decision in level 3, you have 60 days after you get OMHA’s decision to request a review by the Medicare Appeals Council (Appeals Council), which is level 4. </a:t>
            </a:r>
          </a:p>
          <a:p>
            <a:pPr marL="117603" lvl="1" indent="-117603" defTabSz="940826">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4</a:t>
            </a:r>
            <a:r>
              <a:rPr lang="en-US" sz="1100" dirty="0">
                <a:solidFill>
                  <a:prstClr val="black"/>
                </a:solidFill>
                <a:latin typeface="Calibri "/>
                <a:cs typeface="Arial" panose="020B0604020202020204" pitchFamily="34" charset="0"/>
              </a:rPr>
              <a:t>:</a:t>
            </a:r>
            <a:r>
              <a:rPr lang="en-US" sz="1100" b="1" dirty="0">
                <a:solidFill>
                  <a:prstClr val="black"/>
                </a:solidFill>
                <a:latin typeface="Calibri "/>
                <a:cs typeface="Arial" panose="020B0604020202020204" pitchFamily="34" charset="0"/>
              </a:rPr>
              <a:t> Review by the Appeals Council. </a:t>
            </a: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You can request that the Appeals Council review your case regardless of the dollar amount of your case. The timeframe for issuing a decision is 60 days from the date of receipt.</a:t>
            </a: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the Appeals Council’s decision in level 4, you have 60 days after you get the Appeals Council’s decision to request Judicial Review by a Federal District Court, which is level 5.</a:t>
            </a: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If the Appeals Council denies a request for a review submitted by you or a party to the appeal, and if your case meets the minimum dollar amount, you or the party may request a Judicial Review of OMHA’s decision.</a:t>
            </a:r>
          </a:p>
          <a:p>
            <a:pPr marL="117603" lvl="1" indent="-117603" defTabSz="940826">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5</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Judicial review by a Federal District Court. </a:t>
            </a:r>
            <a:r>
              <a:rPr lang="en-US" sz="1100" dirty="0">
                <a:solidFill>
                  <a:prstClr val="black"/>
                </a:solidFill>
                <a:latin typeface="Calibri "/>
                <a:cs typeface="Arial" panose="020B0604020202020204" pitchFamily="34" charset="0"/>
              </a:rPr>
              <a:t>To get a review, the amount of your case must meet a minimum dollar amount, which is updated yearly. The minimum dollar amount for 2023 is $1,850.</a:t>
            </a:r>
          </a:p>
          <a:p>
            <a:pPr marL="0" lvl="1" defTabSz="940826">
              <a:defRPr/>
            </a:pPr>
            <a:r>
              <a:rPr lang="en-US" sz="1100" b="1" dirty="0">
                <a:solidFill>
                  <a:prstClr val="black"/>
                </a:solidFill>
                <a:latin typeface="Calibri "/>
                <a:cs typeface="Arial" panose="020B0604020202020204" pitchFamily="34" charset="0"/>
              </a:rPr>
              <a:t>NOTE: </a:t>
            </a:r>
            <a:r>
              <a:rPr lang="en-US" sz="1100" dirty="0">
                <a:solidFill>
                  <a:prstClr val="black"/>
                </a:solidFill>
                <a:latin typeface="Calibri "/>
                <a:cs typeface="Arial" panose="020B0604020202020204" pitchFamily="34" charset="0"/>
              </a:rPr>
              <a:t>At levels 2, 3, and 4, if a decision is not issued within the designated timeframe, you have the right to skip to the next level of appeal if you want, or you can wait for the decision to be issued.</a:t>
            </a:r>
          </a:p>
          <a:p>
            <a:pPr marL="0" lvl="1" defTabSz="940826">
              <a:defRPr/>
            </a:pPr>
            <a:r>
              <a:rPr lang="en-US" sz="1100" b="0" dirty="0">
                <a:solidFill>
                  <a:prstClr val="black"/>
                </a:solidFill>
                <a:latin typeface="Calibri "/>
                <a:cs typeface="Arial" panose="020B0604020202020204" pitchFamily="34" charset="0"/>
              </a:rPr>
              <a:t>For a full size copy of the Original Medicare (Part A and Part B) Appeals process flow chart, visit </a:t>
            </a:r>
            <a:r>
              <a:rPr lang="en-US" sz="1100" b="0" dirty="0">
                <a:solidFill>
                  <a:prstClr val="black"/>
                </a:solidFill>
                <a:latin typeface="Calibri "/>
                <a:cs typeface="Arial" panose="020B0604020202020204" pitchFamily="34" charset="0"/>
                <a:hlinkClick r:id="rId3"/>
              </a:rPr>
              <a:t>CMS.gov/Medicare/Appeals-and-Grievances/OrgMedFFSAppeals/Downloads/Flowchart-FFS-Appeals-Process.pdf</a:t>
            </a:r>
            <a:r>
              <a:rPr lang="en-US" sz="1100" b="0"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853798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indent="-180528" defTabSz="969439">
              <a:spcBef>
                <a:spcPts val="617"/>
              </a:spcBef>
              <a:defRPr/>
            </a:pPr>
            <a:r>
              <a:rPr lang="en-US" b="1" dirty="0">
                <a:solidFill>
                  <a:prstClr val="black"/>
                </a:solidFill>
                <a:latin typeface="Calibri "/>
                <a:cs typeface="Arial" panose="020B0604020202020204" pitchFamily="34" charset="0"/>
              </a:rPr>
              <a:t>Presenter Notes</a:t>
            </a:r>
          </a:p>
          <a:p>
            <a:pPr indent="-180528" defTabSz="969439">
              <a:spcBef>
                <a:spcPts val="617"/>
              </a:spcBef>
              <a:defRPr/>
            </a:pPr>
            <a:r>
              <a:rPr lang="en-US" dirty="0">
                <a:solidFill>
                  <a:prstClr val="black"/>
                </a:solidFill>
                <a:latin typeface="Calibri "/>
                <a:cs typeface="Arial" panose="020B0604020202020204" pitchFamily="34" charset="0"/>
              </a:rPr>
              <a:t>Check Your Knowledge—Question 1</a:t>
            </a:r>
          </a:p>
          <a:p>
            <a:pPr defTabSz="966511">
              <a:spcBef>
                <a:spcPts val="617"/>
              </a:spcBef>
              <a:defRPr/>
            </a:pPr>
            <a:r>
              <a:rPr lang="en-US" b="1" dirty="0">
                <a:solidFill>
                  <a:prstClr val="black"/>
                </a:solidFill>
                <a:latin typeface="Calibri "/>
                <a:cs typeface="Arial" panose="020B0604020202020204" pitchFamily="34" charset="0"/>
              </a:rPr>
              <a:t>Which information isn’t provided in the “Medicare Summary Notice” (MSN)?</a:t>
            </a:r>
          </a:p>
          <a:p>
            <a:pPr marL="244983"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Why Medicare didn’t pay</a:t>
            </a:r>
          </a:p>
          <a:p>
            <a:pPr marL="244983"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How to appeal</a:t>
            </a:r>
          </a:p>
          <a:p>
            <a:pPr marL="244983"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Where to file your appeal</a:t>
            </a:r>
          </a:p>
          <a:p>
            <a:pPr marL="244983"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Your health plan’s payment for services</a:t>
            </a:r>
          </a:p>
          <a:p>
            <a:pPr defTabSz="966511">
              <a:spcBef>
                <a:spcPts val="617"/>
              </a:spcBef>
              <a:defRPr/>
            </a:pPr>
            <a:r>
              <a:rPr lang="en-US" b="1" dirty="0">
                <a:solidFill>
                  <a:prstClr val="black"/>
                </a:solidFill>
                <a:latin typeface="Calibri "/>
                <a:cs typeface="Arial" panose="020B0604020202020204" pitchFamily="34" charset="0"/>
              </a:rPr>
              <a:t>Answer: d. Your health plan’s payment for services</a:t>
            </a:r>
          </a:p>
          <a:p>
            <a:pPr defTabSz="966511">
              <a:spcBef>
                <a:spcPts val="617"/>
              </a:spcBef>
              <a:defRPr/>
            </a:pPr>
            <a:r>
              <a:rPr lang="en-US" dirty="0">
                <a:solidFill>
                  <a:prstClr val="black"/>
                </a:solidFill>
                <a:latin typeface="Calibri "/>
                <a:cs typeface="Arial" panose="020B0604020202020204" pitchFamily="34" charset="0"/>
              </a:rPr>
              <a:t>The MSN is a notice that people with Original Medicare get in the mail every 3 months for their Medicare Part A and Part B-covered services. The MSN shows why Medicare didn’t pay, how to appeal, where to file an appeal, and how much time is needed to file an appeal.</a:t>
            </a:r>
          </a:p>
        </p:txBody>
      </p:sp>
    </p:spTree>
    <p:extLst>
      <p:ext uri="{BB962C8B-B14F-4D97-AF65-F5344CB8AC3E}">
        <p14:creationId xmlns:p14="http://schemas.microsoft.com/office/powerpoint/2010/main" val="3856617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8610" y="3757506"/>
            <a:ext cx="7088753" cy="5697185"/>
          </a:xfrm>
        </p:spPr>
        <p:txBody>
          <a:bodyPr/>
          <a:lstStyle/>
          <a:p>
            <a:pPr defTabSz="966511">
              <a:spcBef>
                <a:spcPts val="617"/>
              </a:spcBef>
              <a:defRPr/>
            </a:pPr>
            <a:r>
              <a:rPr lang="en-US" sz="1100" b="1" dirty="0">
                <a:solidFill>
                  <a:prstClr val="black"/>
                </a:solidFill>
                <a:latin typeface="Calibri "/>
              </a:rPr>
              <a:t>This slide has animation.</a:t>
            </a:r>
            <a:endParaRPr lang="en-US" sz="1100" dirty="0">
              <a:solidFill>
                <a:prstClr val="black"/>
              </a:solidFill>
              <a:latin typeface="Calibri "/>
            </a:endParaRPr>
          </a:p>
          <a:p>
            <a:pPr>
              <a:spcBef>
                <a:spcPts val="617"/>
              </a:spcBef>
              <a:defRPr/>
            </a:pPr>
            <a:r>
              <a:rPr lang="en-US" sz="1100" b="1" dirty="0">
                <a:latin typeface="Calibri "/>
              </a:rPr>
              <a:t>Presenter Notes</a:t>
            </a:r>
          </a:p>
          <a:p>
            <a:pPr>
              <a:spcBef>
                <a:spcPts val="617"/>
              </a:spcBef>
              <a:defRPr/>
            </a:pPr>
            <a:r>
              <a:rPr lang="en-US" sz="1100" dirty="0">
                <a:latin typeface="Calibri "/>
              </a:rPr>
              <a:t>If you have a Medicare Advantage Plan or other Medicare health plan, you have the right to request an appeal to resolve differences with your plan. You have the right to ask your plan to provide or pay for items or services you think it should cover, provide, or continue. The decision by the plan is called an “organization determination.”</a:t>
            </a:r>
          </a:p>
          <a:p>
            <a:pPr>
              <a:spcBef>
                <a:spcPts val="617"/>
              </a:spcBef>
              <a:defRPr/>
            </a:pPr>
            <a:r>
              <a:rPr lang="en-US" sz="1100" dirty="0">
                <a:solidFill>
                  <a:prstClr val="black"/>
                </a:solidFill>
                <a:latin typeface="Calibri "/>
              </a:rPr>
              <a:t>You may want to call or write your plan and ask for a copy of your case file. To get the phone number or address of your plan, review your “Evidence of Coverage (EOC)” (information from your plan that explains your rights) or the notice you get that explained why you couldn’t get the services you requested. </a:t>
            </a:r>
          </a:p>
          <a:p>
            <a:pPr defTabSz="966511">
              <a:spcBef>
                <a:spcPts val="617"/>
              </a:spcBef>
              <a:defRPr/>
            </a:pPr>
            <a:r>
              <a:rPr lang="en-US" sz="1100" dirty="0">
                <a:solidFill>
                  <a:prstClr val="black"/>
                </a:solidFill>
                <a:latin typeface="Calibri "/>
              </a:rPr>
              <a:t>The plan may charge you a fee for copying this information and mailing it to you. Your plan should be able to give you an estimate of how much it will cost based on the number of pages in the file, plus normal mail delivery.</a:t>
            </a:r>
          </a:p>
          <a:p>
            <a:pPr defTabSz="966511">
              <a:spcBef>
                <a:spcPts val="617"/>
              </a:spcBef>
              <a:defRPr/>
            </a:pPr>
            <a:r>
              <a:rPr lang="en-US" sz="1100" dirty="0">
                <a:solidFill>
                  <a:prstClr val="black"/>
                </a:solidFill>
                <a:latin typeface="Calibri "/>
              </a:rPr>
              <a:t>The timeframe for a plan to complete standard service coverage decisions for an item or services is 14 days and </a:t>
            </a:r>
            <a:r>
              <a:rPr lang="en-US" sz="1100" b="1" dirty="0">
                <a:solidFill>
                  <a:prstClr val="black"/>
                </a:solidFill>
                <a:latin typeface="Calibri "/>
              </a:rPr>
              <a:t>may be extended by up to 14 additional days</a:t>
            </a:r>
            <a:r>
              <a:rPr lang="en-US" sz="1100" dirty="0">
                <a:solidFill>
                  <a:prstClr val="black"/>
                </a:solidFill>
                <a:latin typeface="Calibri "/>
              </a:rPr>
              <a:t>. The time frame may be extended if, for example, your plan needs more information from a non-contract provider to make a decision about the case, and the extension is in your best interest. If your request is for a Part B drug, the plan must notify you of its decision within 72 hours and this timeframe can’t be extended.</a:t>
            </a:r>
          </a:p>
          <a:p>
            <a:pPr defTabSz="966511">
              <a:spcBef>
                <a:spcPts val="617"/>
              </a:spcBef>
              <a:defRPr/>
            </a:pPr>
            <a:r>
              <a:rPr lang="en-US" sz="1100" dirty="0">
                <a:solidFill>
                  <a:prstClr val="black"/>
                </a:solidFill>
                <a:latin typeface="Calibri "/>
              </a:rPr>
              <a:t>If you think your health could be seriously harmed by waiting the standard 14 days for a coverage decision (or 72 hours for a Part B drug), ask your plan for a fast decision. You have the right to an expedited coverage decision or appeal when applying the standard time frame could seriously jeopardize your life, health, or your ability to regain maximum function. The plan must notify you of its decision on a request for an item or service within 72 hours (within 24 hours for a request for a Part B drug). The 72 hours on a request for an item or service could be extended based on the need for additional supporting documentation. The timeframe can’t be extended if your request is for a Part B drug.</a:t>
            </a:r>
          </a:p>
          <a:p>
            <a:pPr defTabSz="966511">
              <a:spcBef>
                <a:spcPts val="617"/>
              </a:spcBef>
              <a:defRPr/>
            </a:pPr>
            <a:r>
              <a:rPr lang="en-US" sz="1100" dirty="0">
                <a:latin typeface="Calibri "/>
              </a:rPr>
              <a:t>If the plan extends the timeframe for an item or service, it must tell you in writing of the reasons for the extension, and let you know that you have the right to file an expedited grievance if you disagree with the plan’s decision to extend the timeframe.</a:t>
            </a:r>
          </a:p>
          <a:p>
            <a:pPr defTabSz="966511">
              <a:spcBef>
                <a:spcPts val="617"/>
              </a:spcBef>
              <a:defRPr/>
            </a:pPr>
            <a:r>
              <a:rPr lang="en-US" sz="1100" b="1" dirty="0">
                <a:solidFill>
                  <a:prstClr val="black"/>
                </a:solidFill>
                <a:latin typeface="Calibri "/>
              </a:rPr>
              <a:t>Resource regarding Part B drugs</a:t>
            </a:r>
            <a:r>
              <a:rPr lang="en-US" sz="1100" dirty="0">
                <a:solidFill>
                  <a:prstClr val="black"/>
                </a:solidFill>
                <a:latin typeface="Calibri "/>
              </a:rPr>
              <a:t>: Medicare Advantage and Part D Drug Pricing Final Rule (CMS-4180-F) (</a:t>
            </a:r>
            <a:r>
              <a:rPr lang="en-US" sz="1100" dirty="0">
                <a:solidFill>
                  <a:prstClr val="black"/>
                </a:solidFill>
                <a:latin typeface="Calibri "/>
                <a:hlinkClick r:id="rId3"/>
              </a:rPr>
              <a:t>govinfo.gov/content/pkg/FR-2019-05-23/pdf/2019-10521.pdf</a:t>
            </a:r>
            <a:r>
              <a:rPr lang="en-US" sz="1100" dirty="0">
                <a:solidFill>
                  <a:prstClr val="black"/>
                </a:solidFill>
                <a:latin typeface="Calibri "/>
              </a:rPr>
              <a:t>). </a:t>
            </a:r>
          </a:p>
          <a:p>
            <a:pPr defTabSz="966511">
              <a:spcBef>
                <a:spcPts val="617"/>
              </a:spcBef>
              <a:defRPr/>
            </a:pPr>
            <a:r>
              <a:rPr lang="en-US" sz="1100" dirty="0">
                <a:solidFill>
                  <a:prstClr val="black"/>
                </a:solidFill>
                <a:latin typeface="Calibri "/>
              </a:rPr>
              <a:t>42 ECFR Part 422, Subpart M-Grievances, Organization Determination and Appeals, Section 422.560: </a:t>
            </a:r>
            <a:r>
              <a:rPr lang="en-US" sz="1100" dirty="0" err="1">
                <a:hlinkClick r:id="rId4"/>
              </a:rPr>
              <a:t>eCFR</a:t>
            </a:r>
            <a:r>
              <a:rPr lang="en-US" sz="1100" dirty="0">
                <a:hlinkClick r:id="rId4"/>
              </a:rPr>
              <a:t> :: 42 CFR Part 422 -- Medicare Advantage Program</a:t>
            </a:r>
            <a:endParaRPr lang="en-US" sz="1100" dirty="0">
              <a:solidFill>
                <a:prstClr val="black"/>
              </a:solidFill>
              <a:latin typeface="Calibri "/>
            </a:endParaRPr>
          </a:p>
        </p:txBody>
      </p:sp>
    </p:spTree>
    <p:extLst>
      <p:ext uri="{BB962C8B-B14F-4D97-AF65-F5344CB8AC3E}">
        <p14:creationId xmlns:p14="http://schemas.microsoft.com/office/powerpoint/2010/main" val="3286143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909" y="3757508"/>
            <a:ext cx="6921380" cy="5496983"/>
          </a:xfrm>
        </p:spPr>
        <p:txBody>
          <a:bodyPr/>
          <a:lstStyle/>
          <a:p>
            <a:pPr defTabSz="966511">
              <a:spcBef>
                <a:spcPts val="617"/>
              </a:spcBef>
              <a:defRPr/>
            </a:pPr>
            <a:r>
              <a:rPr lang="en-US" sz="1100" b="1" dirty="0">
                <a:solidFill>
                  <a:prstClr val="black"/>
                </a:solidFill>
                <a:latin typeface="Calibri "/>
              </a:rPr>
              <a:t>This slide has animation.</a:t>
            </a:r>
            <a:endParaRPr lang="en-US" sz="1100" b="1" dirty="0">
              <a:solidFill>
                <a:prstClr val="black"/>
              </a:solidFill>
              <a:latin typeface="Calibri "/>
              <a:cs typeface="Arial" panose="020B0604020202020204" pitchFamily="34" charset="0"/>
            </a:endParaRPr>
          </a:p>
          <a:p>
            <a:pPr defTabSz="966511">
              <a:spcBef>
                <a:spcPts val="617"/>
              </a:spcBef>
              <a:defRPr/>
            </a:pPr>
            <a:r>
              <a:rPr lang="en-US" sz="1100" b="1" dirty="0">
                <a:solidFill>
                  <a:prstClr val="black"/>
                </a:solidFill>
                <a:latin typeface="Calibri "/>
                <a:cs typeface="Arial" panose="020B0604020202020204" pitchFamily="34" charset="0"/>
              </a:rPr>
              <a:t>Presenter Notes</a:t>
            </a:r>
          </a:p>
          <a:p>
            <a:pPr defTabSz="966511">
              <a:spcBef>
                <a:spcPts val="617"/>
              </a:spcBef>
              <a:defRPr/>
            </a:pPr>
            <a:r>
              <a:rPr lang="en-US" sz="1100" dirty="0">
                <a:solidFill>
                  <a:prstClr val="black"/>
                </a:solidFill>
                <a:latin typeface="Calibri "/>
                <a:cs typeface="Arial" panose="020B0604020202020204" pitchFamily="34" charset="0"/>
              </a:rPr>
              <a:t>You have the right to an expedited (fast) appeal if you think you’re being discharged too soon from your Medicare-covered inpatient hospital stay. Within 2 days of your inpatient hospital admission, you should get a notice called “An Important Message from Medicare about Your Rights” (sometimes called the “Important Message from Medicare” or the “IM”) with BFCC-QIO contact information and an explanation of your rights.</a:t>
            </a:r>
          </a:p>
          <a:p>
            <a:pPr>
              <a:spcBef>
                <a:spcPts val="617"/>
              </a:spcBef>
              <a:defRPr/>
            </a:pPr>
            <a:r>
              <a:rPr lang="en-US" sz="1100" dirty="0">
                <a:solidFill>
                  <a:prstClr val="black"/>
                </a:solidFill>
                <a:latin typeface="Calibri "/>
                <a:cs typeface="Arial" panose="020B0604020202020204" pitchFamily="34" charset="0"/>
              </a:rPr>
              <a:t>You have the right to an expedited appeal if you think your Medicare-covered SNF, HHA, or CORF services are ending too soon. Your provider or plan must deliver a “NOMNC” at least 2 days before covered services end. This notice explains the date your covered services will end, that you may have to pay for services you got after the coverage end date, information on your right to get a detailed notice about why your covered services are ending, your right to a fast appeal, and how to contact the BFCC-QIO.</a:t>
            </a:r>
          </a:p>
          <a:p>
            <a:pPr>
              <a:spcBef>
                <a:spcPts val="617"/>
              </a:spcBef>
              <a:defRPr/>
            </a:pPr>
            <a:r>
              <a:rPr lang="en-US" sz="1100" dirty="0">
                <a:solidFill>
                  <a:prstClr val="black"/>
                </a:solidFill>
                <a:latin typeface="Calibri "/>
                <a:cs typeface="Arial" panose="020B0604020202020204" pitchFamily="34" charset="0"/>
              </a:rPr>
              <a:t>You may ask your doctor, other health care provider, or supplier for any information that may help your case. You must call your regional BFCC-QIO to ask for an expedited appeal no later than the day you’re scheduled to be discharged from the hospital, and no later than noon of the day before the termination date of your SNF, HHA, or CORF services (listed on your “NOMNC”) to request an expedited appeal. Review your notice for instructions. </a:t>
            </a:r>
          </a:p>
          <a:p>
            <a:pPr marL="0" marR="0" lvl="0" indent="0" algn="l" defTabSz="914400" rtl="0" eaLnBrk="1" fontAlgn="auto" latinLnBrk="0" hangingPunct="1">
              <a:lnSpc>
                <a:spcPct val="100000"/>
              </a:lnSpc>
              <a:spcBef>
                <a:spcPts val="617"/>
              </a:spcBef>
              <a:spcAft>
                <a:spcPts val="0"/>
              </a:spcAft>
              <a:buClrTx/>
              <a:buSzTx/>
              <a:buFont typeface="Wingdings" panose="05000000000000000000" pitchFamily="2" charset="2"/>
              <a:buNone/>
              <a:tabLst/>
              <a:defRPr/>
            </a:pPr>
            <a:r>
              <a:rPr lang="en-US" sz="1100" dirty="0">
                <a:latin typeface="Calibri "/>
                <a:cs typeface="Arial" panose="020B0604020202020204" pitchFamily="34" charset="0"/>
              </a:rPr>
              <a:t>To get the BFCC-QIO phone number in your area, refer to the </a:t>
            </a:r>
            <a:r>
              <a:rPr lang="en-US" sz="1100" dirty="0">
                <a:solidFill>
                  <a:prstClr val="black"/>
                </a:solidFill>
                <a:latin typeface="Calibri "/>
                <a:cs typeface="Arial" panose="020B0604020202020204" pitchFamily="34" charset="0"/>
              </a:rPr>
              <a:t>Beneficiary &amp; Family Centered Care-Quality Improvement Organizations (BFCC-QIO) Service Areas slide in this presentation.</a:t>
            </a:r>
            <a:r>
              <a:rPr lang="en-US" sz="1100" dirty="0">
                <a:latin typeface="Calibri "/>
                <a:cs typeface="Arial" panose="020B0604020202020204" pitchFamily="34" charset="0"/>
              </a:rPr>
              <a:t> </a:t>
            </a:r>
            <a:endParaRPr lang="en-US" sz="1100" dirty="0">
              <a:solidFill>
                <a:prstClr val="black"/>
              </a:solidFill>
              <a:latin typeface="Calibri "/>
              <a:cs typeface="Arial" panose="020B0604020202020204" pitchFamily="34" charset="0"/>
            </a:endParaRPr>
          </a:p>
          <a:p>
            <a:pPr>
              <a:spcBef>
                <a:spcPts val="617"/>
              </a:spcBef>
              <a:defRPr/>
            </a:pPr>
            <a:r>
              <a:rPr lang="en-US" sz="1100" dirty="0">
                <a:solidFill>
                  <a:prstClr val="black"/>
                </a:solidFill>
                <a:latin typeface="Calibri "/>
                <a:cs typeface="Arial" panose="020B0604020202020204" pitchFamily="34" charset="0"/>
              </a:rPr>
              <a:t>If you miss the deadline for requesting a fast appeal of your Medicare-covered inpatient hospital stay, or your SNF, HHA, or CORF services, you can still ask your plan for an appeal, but different rules apply. </a:t>
            </a:r>
          </a:p>
        </p:txBody>
      </p:sp>
    </p:spTree>
    <p:extLst>
      <p:ext uri="{BB962C8B-B14F-4D97-AF65-F5344CB8AC3E}">
        <p14:creationId xmlns:p14="http://schemas.microsoft.com/office/powerpoint/2010/main" val="334835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9237" y="86363"/>
            <a:ext cx="7026572" cy="9228503"/>
          </a:xfrm>
        </p:spPr>
        <p:txBody>
          <a:bodyPr/>
          <a:lstStyle/>
          <a:p>
            <a:pPr>
              <a:spcBef>
                <a:spcPts val="617"/>
              </a:spcBef>
              <a:defRPr/>
            </a:pPr>
            <a:r>
              <a:rPr lang="en-US" sz="1100" b="1" dirty="0">
                <a:solidFill>
                  <a:prstClr val="black"/>
                </a:solidFill>
                <a:latin typeface="Calibri "/>
                <a:cs typeface="Arial" panose="020B0604020202020204" pitchFamily="34" charset="0"/>
              </a:rPr>
              <a:t>Presenter Notes</a:t>
            </a:r>
          </a:p>
          <a:p>
            <a:pPr>
              <a:spcBef>
                <a:spcPts val="617"/>
              </a:spcBef>
              <a:defRPr/>
            </a:pPr>
            <a:r>
              <a:rPr lang="en-US" sz="1100" dirty="0">
                <a:solidFill>
                  <a:prstClr val="black"/>
                </a:solidFill>
                <a:latin typeface="Calibri "/>
                <a:cs typeface="Arial" panose="020B0604020202020204" pitchFamily="34" charset="0"/>
              </a:rPr>
              <a:t>This chart shows the appeals process for people with a Medicare Advantage Plan or another Medicare health plan. The time frames differ depending on whether you’re requesting a standard appeal, or if you qualify for an expedited appeal. </a:t>
            </a:r>
          </a:p>
          <a:p>
            <a:pPr>
              <a:spcBef>
                <a:spcPts val="617"/>
              </a:spcBef>
              <a:defRPr/>
            </a:pPr>
            <a:r>
              <a:rPr lang="en-US" sz="1100" dirty="0">
                <a:solidFill>
                  <a:prstClr val="black"/>
                </a:solidFill>
                <a:latin typeface="Calibri "/>
                <a:cs typeface="Arial" panose="020B0604020202020204" pitchFamily="34" charset="0"/>
              </a:rPr>
              <a:t>If you ask your plan to provide or pay for an item or service and your request is denied, you can appeal the plan’s initial decision (the “organization determination”). You’ll get a notice explaining why your plan denied your request and instructions on how to appeal your plan’s decision. </a:t>
            </a:r>
          </a:p>
          <a:p>
            <a:pPr>
              <a:spcBef>
                <a:spcPts val="617"/>
              </a:spcBef>
              <a:defRPr/>
            </a:pPr>
            <a:r>
              <a:rPr lang="en-US" sz="1100" b="1" dirty="0">
                <a:solidFill>
                  <a:prstClr val="black"/>
                </a:solidFill>
                <a:latin typeface="Calibri "/>
                <a:cs typeface="Arial" panose="020B0604020202020204" pitchFamily="34" charset="0"/>
              </a:rPr>
              <a:t>There are 5 levels of appeal. If you disagree with the decision made at any level of the process, you can go to the next level if you meet the requirements. </a:t>
            </a:r>
          </a:p>
          <a:p>
            <a:pPr>
              <a:spcBef>
                <a:spcPts val="617"/>
              </a:spcBef>
              <a:defRPr/>
            </a:pPr>
            <a:r>
              <a:rPr lang="en-US" sz="1100" dirty="0">
                <a:latin typeface="Calibri "/>
                <a:cs typeface="Arial" panose="020B0604020202020204" pitchFamily="34" charset="0"/>
              </a:rPr>
              <a:t>First, your plan will make an organization determination. Pre-service timeframes could possibly be extended 14 additional days. After each level, you’ll get instructions on how to proceed to the next level of appeal. The 5 levels of appeal are:</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1</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Reconsideration from your plan</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You must request the reconsideration within 60 days of the date of the notice of the organization determination. </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If your plan agrees with you and changes its original decision, you’ll get a notice about the change. If your plan decides against you (fully or partially) or doesn’t meet the response deadline, your appeal is automatically sent to an Independent Review Entity (IRE), which is level 2. </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2</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Review by an IRE</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The IRE will independently review your plan’s decision and decide if they made the correct decision. </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the IRE’s decision in level 2, you have 60 days after you get the IRE’s decision to request a hearing decision by OMHA, which is level 3.</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3</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Decision by OMHA. </a:t>
            </a:r>
          </a:p>
          <a:p>
            <a:pPr marL="244983" lvl="1" indent="-122493" defTabSz="966511">
              <a:buFont typeface="Arial" panose="020B0604020202020204" pitchFamily="34" charset="0"/>
              <a:buChar char="•"/>
              <a:defRPr/>
            </a:pPr>
            <a:r>
              <a:rPr lang="en-US" sz="1100" dirty="0">
                <a:latin typeface="Calibri "/>
                <a:cs typeface="Arial" panose="020B0604020202020204" pitchFamily="34" charset="0"/>
              </a:rPr>
              <a:t>A hearing before an ALJ allows you to present your appeal to a new person who will independently review the facts of your appeal and listen to your testimony before making a new and impartial decision. </a:t>
            </a:r>
            <a:endParaRPr lang="en-US" sz="1100" dirty="0">
              <a:solidFill>
                <a:prstClr val="black"/>
              </a:solidFill>
              <a:latin typeface="Calibri "/>
              <a:cs typeface="Arial" panose="020B0604020202020204" pitchFamily="34" charset="0"/>
            </a:endParaRP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To get a hearing or review by OMHA, the amount of your case must meet a minimum dollar amount which is updated yearly. The required amount for 2023 is $180. </a:t>
            </a: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OMHA’s decision in level 3, you have 60 days after you get OMHA’s decision to request a review by the Medicare Appeals Council (Appeals Council), which is level 4. </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4</a:t>
            </a:r>
            <a:r>
              <a:rPr lang="en-US" sz="1100" dirty="0">
                <a:solidFill>
                  <a:prstClr val="black"/>
                </a:solidFill>
                <a:latin typeface="Calibri "/>
                <a:cs typeface="Arial" panose="020B0604020202020204" pitchFamily="34" charset="0"/>
              </a:rPr>
              <a:t>:</a:t>
            </a:r>
            <a:r>
              <a:rPr lang="en-US" sz="1100" b="1" dirty="0">
                <a:solidFill>
                  <a:prstClr val="black"/>
                </a:solidFill>
                <a:latin typeface="Calibri "/>
                <a:cs typeface="Arial" panose="020B0604020202020204" pitchFamily="34" charset="0"/>
              </a:rPr>
              <a:t> Review by the Appeals Council. </a:t>
            </a: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You can request that the Appeals Council review your case regardless of the dollar amount of your case. </a:t>
            </a: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the Appeals Council’s decision in level 4, you have 60 days after you get the Appeals Council’s decision to request Judicial Review by a Federal District Court, which is level 5.</a:t>
            </a: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If the Appeals Council denies a request for a review submitted by you or for you (including by your plan), and if your case meets the minimum dollar amount, you or the party may request a Judicial Review of OMHA’s decision.</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5</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Judicial review by a Federal District Court. </a:t>
            </a:r>
            <a:r>
              <a:rPr lang="en-US" sz="1100" dirty="0">
                <a:solidFill>
                  <a:prstClr val="black"/>
                </a:solidFill>
                <a:latin typeface="Calibri "/>
                <a:cs typeface="Arial" panose="020B0604020202020204" pitchFamily="34" charset="0"/>
              </a:rPr>
              <a:t>To get a review, the amount of your case must meet a minimum dollar amount, which is updated yearly. The minimum dollar amount for 2023 is $1,850.</a:t>
            </a:r>
            <a:endParaRPr lang="en-US" sz="1100" b="1" dirty="0">
              <a:solidFill>
                <a:prstClr val="black"/>
              </a:solidFill>
              <a:latin typeface="Calibri "/>
              <a:cs typeface="Arial" panose="020B0604020202020204" pitchFamily="34" charset="0"/>
            </a:endParaRPr>
          </a:p>
          <a:p>
            <a:pPr defTabSz="966411">
              <a:spcBef>
                <a:spcPts val="617"/>
              </a:spcBef>
              <a:defRPr/>
            </a:pPr>
            <a:r>
              <a:rPr lang="en-US" sz="1100" dirty="0">
                <a:solidFill>
                  <a:prstClr val="black"/>
                </a:solidFill>
                <a:latin typeface="Calibri "/>
                <a:cs typeface="Arial" panose="020B0604020202020204" pitchFamily="34" charset="0"/>
              </a:rPr>
              <a:t>For more information, visit </a:t>
            </a:r>
            <a:r>
              <a:rPr lang="en-US" sz="1100" u="sng" dirty="0">
                <a:solidFill>
                  <a:prstClr val="black"/>
                </a:solidFill>
                <a:latin typeface="Calibri "/>
                <a:cs typeface="Arial" panose="020B0604020202020204" pitchFamily="34" charset="0"/>
                <a:hlinkClick r:id="rId3"/>
              </a:rPr>
              <a:t>CMS.gov/Medicare/Appeals-and-Grievances/MMCAG</a:t>
            </a:r>
            <a:r>
              <a:rPr lang="en-US" sz="1100" dirty="0">
                <a:solidFill>
                  <a:prstClr val="black"/>
                </a:solidFill>
                <a:latin typeface="Calibri "/>
                <a:cs typeface="Arial" panose="020B0604020202020204" pitchFamily="34" charset="0"/>
              </a:rPr>
              <a:t>. </a:t>
            </a:r>
            <a:r>
              <a:rPr lang="en-US" sz="1100" dirty="0">
                <a:latin typeface="Calibri "/>
                <a:cs typeface="Arial" panose="020B0604020202020204" pitchFamily="34" charset="0"/>
              </a:rPr>
              <a:t>For a full-size copy of the Medicare Advantage (Part C) appeals process flowchart, visit </a:t>
            </a:r>
            <a:r>
              <a:rPr lang="en-US" sz="1100" dirty="0">
                <a:latin typeface="Calibri "/>
                <a:cs typeface="Arial" panose="020B0604020202020204" pitchFamily="34" charset="0"/>
                <a:hlinkClick r:id="rId4"/>
              </a:rPr>
              <a:t>CMS.gov/Medicare/Appeals-and-Grievances/MMCAG/Downloads/Managed-Care-Appeals-Flow-Chart-.pdf</a:t>
            </a:r>
            <a:r>
              <a:rPr lang="en-US" sz="1100" dirty="0">
                <a:latin typeface="Calibri "/>
                <a:cs typeface="Arial" panose="020B0604020202020204" pitchFamily="34" charset="0"/>
              </a:rPr>
              <a:t>.   </a:t>
            </a:r>
          </a:p>
          <a:p>
            <a:pPr defTabSz="966411">
              <a:spcBef>
                <a:spcPts val="617"/>
              </a:spcBef>
              <a:defRPr/>
            </a:pPr>
            <a:endParaRPr lang="en-US" sz="1100" dirty="0">
              <a:latin typeface="Calibri "/>
              <a:cs typeface="Arial" panose="020B0604020202020204" pitchFamily="34" charset="0"/>
            </a:endParaRPr>
          </a:p>
        </p:txBody>
      </p:sp>
    </p:spTree>
    <p:extLst>
      <p:ext uri="{BB962C8B-B14F-4D97-AF65-F5344CB8AC3E}">
        <p14:creationId xmlns:p14="http://schemas.microsoft.com/office/powerpoint/2010/main" val="2787860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indent="-180528" defTabSz="969439">
              <a:spcBef>
                <a:spcPts val="617"/>
              </a:spcBef>
              <a:defRPr/>
            </a:pPr>
            <a:r>
              <a:rPr lang="en-US" b="1" dirty="0">
                <a:solidFill>
                  <a:prstClr val="black"/>
                </a:solidFill>
                <a:latin typeface="Calibri "/>
                <a:cs typeface="Arial" panose="020B0604020202020204" pitchFamily="34" charset="0"/>
              </a:rPr>
              <a:t>Presenter Notes</a:t>
            </a:r>
          </a:p>
          <a:p>
            <a:pPr marL="192563" indent="-192563" defTabSz="969439">
              <a:spcBef>
                <a:spcPts val="617"/>
              </a:spcBef>
              <a:defRPr/>
            </a:pPr>
            <a:r>
              <a:rPr lang="en-US" dirty="0">
                <a:solidFill>
                  <a:prstClr val="black"/>
                </a:solidFill>
                <a:latin typeface="Calibri "/>
                <a:cs typeface="Arial" panose="020B0604020202020204" pitchFamily="34" charset="0"/>
              </a:rPr>
              <a:t>Check Your Knowledge—Question 2</a:t>
            </a:r>
          </a:p>
          <a:p>
            <a:pPr defTabSz="966511">
              <a:spcBef>
                <a:spcPts val="617"/>
              </a:spcBef>
              <a:defRPr/>
            </a:pPr>
            <a:r>
              <a:rPr lang="en-US" b="1" dirty="0">
                <a:solidFill>
                  <a:prstClr val="black"/>
                </a:solidFill>
                <a:latin typeface="Calibri "/>
                <a:cs typeface="Arial" panose="020B0604020202020204" pitchFamily="34" charset="0"/>
              </a:rPr>
              <a:t>In a Medicare health plan, the right to a coverage decision lets you find out if a service or supply will be covered after you get it.</a:t>
            </a:r>
          </a:p>
          <a:p>
            <a:pPr marL="244983"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True</a:t>
            </a:r>
          </a:p>
          <a:p>
            <a:pPr marL="244983"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False</a:t>
            </a:r>
          </a:p>
          <a:p>
            <a:pPr defTabSz="966511">
              <a:spcBef>
                <a:spcPts val="617"/>
              </a:spcBef>
              <a:defRPr/>
            </a:pPr>
            <a:r>
              <a:rPr lang="en-US" b="1" dirty="0">
                <a:solidFill>
                  <a:prstClr val="black"/>
                </a:solidFill>
                <a:latin typeface="Calibri "/>
                <a:cs typeface="Arial" panose="020B0604020202020204" pitchFamily="34" charset="0"/>
              </a:rPr>
              <a:t>Answer: b. False </a:t>
            </a:r>
          </a:p>
          <a:p>
            <a:pPr marL="0" lvl="1" defTabSz="966511">
              <a:defRPr/>
            </a:pPr>
            <a:r>
              <a:rPr lang="en-US" dirty="0">
                <a:solidFill>
                  <a:prstClr val="black"/>
                </a:solidFill>
                <a:latin typeface="Calibri "/>
                <a:cs typeface="Arial" panose="020B0604020202020204" pitchFamily="34" charset="0"/>
              </a:rPr>
              <a:t>If you receive your care from a Medicare Advantage Plan or other Medicare health plan, you have the right to a coverage decision or coverage information. The coverage decision will let you find out from your plan—before you get a service or supply—if it will be covered. You can call your plan to get information about the plan’s coverage rules.</a:t>
            </a:r>
          </a:p>
        </p:txBody>
      </p:sp>
    </p:spTree>
    <p:extLst>
      <p:ext uri="{BB962C8B-B14F-4D97-AF65-F5344CB8AC3E}">
        <p14:creationId xmlns:p14="http://schemas.microsoft.com/office/powerpoint/2010/main" val="1829027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85725" y="3662257"/>
            <a:ext cx="7124700" cy="5767493"/>
          </a:xfrm>
        </p:spPr>
        <p:txBody>
          <a:bodyPr/>
          <a:lstStyle/>
          <a:p>
            <a:pPr marL="0" indent="0" defTabSz="966529">
              <a:spcBef>
                <a:spcPts val="634"/>
              </a:spcBef>
              <a:spcAft>
                <a:spcPts val="600"/>
              </a:spcAft>
              <a:buNone/>
              <a:defRPr/>
            </a:pPr>
            <a:r>
              <a:rPr lang="en-US" b="1" dirty="0">
                <a:solidFill>
                  <a:prstClr val="black"/>
                </a:solidFill>
              </a:rPr>
              <a:t>This slide has animation. </a:t>
            </a:r>
          </a:p>
          <a:p>
            <a:pPr marL="0" indent="0" defTabSz="966529">
              <a:spcBef>
                <a:spcPts val="634"/>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panose="020B0604020202020204" pitchFamily="34" charset="0"/>
              </a:rPr>
              <a:t>A coverage determination is the first decision made by your Medicare plan </a:t>
            </a:r>
            <a:r>
              <a:rPr lang="en-US" dirty="0">
                <a:solidFill>
                  <a:prstClr val="black"/>
                </a:solidFill>
                <a:cs typeface="Arial" panose="020B0604020202020204" pitchFamily="34" charset="0"/>
              </a:rPr>
              <a:t>(not the pharmacy) about a prescription drug you request. This includes whether a certain drug is covered, whether you have met all the requirements for getting a requested drug, how much you must pay for it, and whether to make an exception to a plan rule when you request it. You, your prescriber, or your appointed representative must contact your plan to ask for a coverage determination. You don’t need a coverage determination to get the drug, but the determination will let you know if your plan will help pay for the drug before you start taking it. If you get the drug without confirmation from your plan, you may need to pay out-of-pocket for it. </a:t>
            </a:r>
          </a:p>
          <a:p>
            <a:pPr defTabSz="966529">
              <a:spcAft>
                <a:spcPts val="600"/>
              </a:spcAft>
              <a:defRPr/>
            </a:pPr>
            <a:r>
              <a:rPr lang="en-US" b="1" dirty="0">
                <a:solidFill>
                  <a:prstClr val="black"/>
                </a:solidFill>
                <a:cs typeface="Arial" panose="020B0604020202020204" pitchFamily="34" charset="0"/>
              </a:rPr>
              <a:t>You, your prescriber, or your appointed representative can ask for a coverage determination</a:t>
            </a:r>
            <a:r>
              <a:rPr lang="en-US" dirty="0">
                <a:solidFill>
                  <a:prstClr val="black"/>
                </a:solidFill>
                <a:cs typeface="Arial" panose="020B0604020202020204" pitchFamily="34" charset="0"/>
              </a:rPr>
              <a:t> by calling your plan or writing them. You can write a letter or use the “Model Coverage Determination Request” form found at </a:t>
            </a:r>
            <a:r>
              <a:rPr lang="en-US" dirty="0">
                <a:solidFill>
                  <a:prstClr val="black"/>
                </a:solidFill>
                <a:cs typeface="Arial" panose="020B0604020202020204" pitchFamily="34" charset="0"/>
                <a:hlinkClick r:id="rId3"/>
              </a:rPr>
              <a:t>CMS.gov/Medicare/Appeals-and-Grievances/MedPrescriptDrugApplGriev/</a:t>
            </a:r>
            <a:r>
              <a:rPr lang="en-US" dirty="0" err="1">
                <a:solidFill>
                  <a:prstClr val="black"/>
                </a:solidFill>
                <a:cs typeface="Arial" panose="020B0604020202020204" pitchFamily="34" charset="0"/>
                <a:hlinkClick r:id="rId3"/>
              </a:rPr>
              <a:t>CoverageDeterminations</a:t>
            </a:r>
            <a:r>
              <a:rPr lang="en-US" dirty="0">
                <a:solidFill>
                  <a:prstClr val="black"/>
                </a:solidFill>
                <a:cs typeface="Arial" panose="020B0604020202020204" pitchFamily="34" charset="0"/>
              </a:rPr>
              <a:t>.</a:t>
            </a:r>
          </a:p>
          <a:p>
            <a:pPr defTabSz="966529">
              <a:spcAft>
                <a:spcPts val="600"/>
              </a:spcAft>
              <a:defRPr/>
            </a:pPr>
            <a:r>
              <a:rPr lang="en-US" b="1" dirty="0">
                <a:solidFill>
                  <a:prstClr val="black"/>
                </a:solidFill>
                <a:cs typeface="Arial" panose="020B0604020202020204" pitchFamily="34" charset="0"/>
              </a:rPr>
              <a:t>There are 2 types of coverage determinations:</a:t>
            </a:r>
            <a:r>
              <a:rPr lang="en-US" dirty="0">
                <a:solidFill>
                  <a:prstClr val="black"/>
                </a:solidFill>
                <a:cs typeface="Arial" panose="020B0604020202020204" pitchFamily="34" charset="0"/>
              </a:rPr>
              <a:t> standard determinations and expedited determinations. Your request will be expedited (faster) if the plan determines, or if your doctor tells the plan, that your life or health may be seriously jeopardized by waiting for a standard request. </a:t>
            </a:r>
          </a:p>
          <a:p>
            <a:pPr defTabSz="966529">
              <a:spcAft>
                <a:spcPts val="600"/>
              </a:spcAft>
              <a:defRPr/>
            </a:pPr>
            <a:r>
              <a:rPr lang="en-US" b="1" dirty="0">
                <a:solidFill>
                  <a:prstClr val="black"/>
                </a:solidFill>
                <a:cs typeface="Arial" panose="020B0604020202020204" pitchFamily="34" charset="0"/>
              </a:rPr>
              <a:t>A plan must give you its coverage determination decision as quickly as your health condition requires. </a:t>
            </a:r>
            <a:r>
              <a:rPr lang="en-US" dirty="0">
                <a:solidFill>
                  <a:prstClr val="black"/>
                </a:solidFill>
                <a:cs typeface="Arial" panose="020B0604020202020204" pitchFamily="34" charset="0"/>
              </a:rPr>
              <a:t>After getting your request, the plan must give you its decision no later than 72 hours for a standard determination, or 24 hours for an expedited determination. If your coverage determination request involves an exception (see next slide), the time clock starts when the plan gets your doctor’s supporting statement.</a:t>
            </a:r>
          </a:p>
          <a:p>
            <a:pPr defTabSz="966529">
              <a:spcAft>
                <a:spcPts val="600"/>
              </a:spcAft>
              <a:defRPr/>
            </a:pPr>
            <a:r>
              <a:rPr lang="en-US" b="1" dirty="0">
                <a:solidFill>
                  <a:prstClr val="black"/>
                </a:solidFill>
                <a:cs typeface="Arial" panose="020B0604020202020204" pitchFamily="34" charset="0"/>
              </a:rPr>
              <a:t>If a plan fails to meet these time frames, i</a:t>
            </a:r>
            <a:r>
              <a:rPr lang="en-US" dirty="0">
                <a:solidFill>
                  <a:prstClr val="black"/>
                </a:solidFill>
                <a:cs typeface="Arial" panose="020B0604020202020204" pitchFamily="34" charset="0"/>
              </a:rPr>
              <a:t>t must automatically forward the request and case file to the IRE for review, and the request will skip over the first level of appeal (redetermination by the plan). The plan will also send you a letter telling you your case has been forwarded to the IRE for review. The IRE is C2C Innovative Solutions Inc®. You can find contact information for the IRE at </a:t>
            </a:r>
            <a:r>
              <a:rPr lang="en-US" dirty="0">
                <a:solidFill>
                  <a:prstClr val="black"/>
                </a:solidFill>
                <a:cs typeface="Arial" panose="020B0604020202020204" pitchFamily="34" charset="0"/>
                <a:hlinkClick r:id="rId4"/>
              </a:rPr>
              <a:t>CMS.gov/Medicare/Appeals-and-Grievances/</a:t>
            </a:r>
            <a:r>
              <a:rPr lang="en-US" dirty="0" err="1">
                <a:solidFill>
                  <a:prstClr val="black"/>
                </a:solidFill>
                <a:cs typeface="Arial" panose="020B0604020202020204" pitchFamily="34" charset="0"/>
                <a:hlinkClick r:id="rId4"/>
              </a:rPr>
              <a:t>MedPrescriptDrugApplGriev</a:t>
            </a:r>
            <a:r>
              <a:rPr lang="en-US" dirty="0">
                <a:solidFill>
                  <a:prstClr val="black"/>
                </a:solidFill>
                <a:cs typeface="Arial" panose="020B0604020202020204" pitchFamily="34" charset="0"/>
                <a:hlinkClick r:id="rId4"/>
              </a:rPr>
              <a:t>/Reconsiderations</a:t>
            </a:r>
            <a:r>
              <a:rPr lang="en-US" dirty="0">
                <a:solidFill>
                  <a:prstClr val="black"/>
                </a:solidFill>
                <a:cs typeface="Arial" panose="020B0604020202020204" pitchFamily="34" charset="0"/>
              </a:rPr>
              <a:t>.</a:t>
            </a:r>
          </a:p>
          <a:p>
            <a:pPr marL="0" indent="0">
              <a:spcAft>
                <a:spcPts val="600"/>
              </a:spcAft>
              <a:buNone/>
            </a:pPr>
            <a:endParaRPr lang="en-US" dirty="0">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170850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17500" y="3757507"/>
            <a:ext cx="6794500" cy="5651669"/>
          </a:xfrm>
        </p:spPr>
        <p:txBody>
          <a:bodyPr/>
          <a:lstStyle/>
          <a:p>
            <a:pPr marL="0" lvl="1" defTabSz="966529">
              <a:spcBef>
                <a:spcPts val="0"/>
              </a:spcBef>
              <a:spcAft>
                <a:spcPts val="600"/>
              </a:spcAft>
              <a:defRPr/>
            </a:pPr>
            <a:r>
              <a:rPr lang="en-US" b="1" dirty="0">
                <a:solidFill>
                  <a:prstClr val="black"/>
                </a:solidFill>
                <a:latin typeface="Calibri" panose="020F0502020204030204" pitchFamily="34" charset="0"/>
                <a:cs typeface="Calibri" panose="020F0502020204030204" pitchFamily="34" charset="0"/>
              </a:rPr>
              <a:t>This slide has animation.</a:t>
            </a:r>
            <a:endParaRPr lang="en-US" dirty="0">
              <a:solidFill>
                <a:prstClr val="black"/>
              </a:solidFill>
              <a:latin typeface="Calibri" panose="020F0502020204030204" pitchFamily="34" charset="0"/>
              <a:cs typeface="Calibri" panose="020F0502020204030204" pitchFamily="34" charset="0"/>
            </a:endParaRPr>
          </a:p>
          <a:p>
            <a:pPr marL="0" marR="0" lvl="1" indent="0" algn="l" defTabSz="966529" rtl="0" eaLnBrk="1" fontAlgn="auto" latinLnBrk="0" hangingPunct="1">
              <a:spcBef>
                <a:spcPts val="0"/>
              </a:spcBef>
              <a:spcAft>
                <a:spcPts val="600"/>
              </a:spcAft>
              <a:buClrTx/>
              <a:buSzTx/>
              <a:buFont typeface="Arial" panose="020B0604020202020204" pitchFamily="34" charset="0"/>
              <a:buNone/>
              <a:tabLst/>
              <a:defRPr/>
            </a:pPr>
            <a:r>
              <a:rPr lang="en-US" b="1" i="0" u="none" strike="noStrike" dirty="0">
                <a:solidFill>
                  <a:srgbClr val="000000"/>
                </a:solidFill>
                <a:effectLst/>
                <a:latin typeface="Calibri" panose="020F0502020204030204" pitchFamily="34" charset="0"/>
                <a:cs typeface="Calibri" panose="020F0502020204030204" pitchFamily="34" charset="0"/>
              </a:rPr>
              <a:t>Presenter Notes</a:t>
            </a:r>
            <a:r>
              <a:rPr lang="en-US" b="0" i="0" dirty="0">
                <a:solidFill>
                  <a:srgbClr val="444444"/>
                </a:solidFill>
                <a:effectLst/>
                <a:latin typeface="Calibri" panose="020F0502020204030204" pitchFamily="34" charset="0"/>
                <a:cs typeface="Calibri" panose="020F0502020204030204" pitchFamily="34" charset="0"/>
              </a:rPr>
              <a:t>​</a:t>
            </a:r>
            <a:endParaRPr lang="en-US" dirty="0">
              <a:solidFill>
                <a:prstClr val="black"/>
              </a:solidFill>
              <a:latin typeface="Calibri" panose="020F0502020204030204" pitchFamily="34" charset="0"/>
              <a:cs typeface="Calibri" panose="020F0502020204030204" pitchFamily="34" charset="0"/>
            </a:endParaRPr>
          </a:p>
          <a:p>
            <a:pPr marL="0" lvl="1" defTabSz="966529">
              <a:spcBef>
                <a:spcPts val="0"/>
              </a:spcBef>
              <a:spcAft>
                <a:spcPts val="600"/>
              </a:spcAft>
              <a:defRPr/>
            </a:pPr>
            <a:r>
              <a:rPr lang="en-US" b="1" dirty="0">
                <a:solidFill>
                  <a:prstClr val="black"/>
                </a:solidFill>
                <a:latin typeface="Calibri" panose="020F0502020204030204" pitchFamily="34" charset="0"/>
                <a:cs typeface="Calibri" panose="020F0502020204030204" pitchFamily="34" charset="0"/>
              </a:rPr>
              <a:t>An exception is a type of coverage determination. There are 2 types of exceptions:</a:t>
            </a:r>
            <a:r>
              <a:rPr lang="en-US" dirty="0">
                <a:solidFill>
                  <a:prstClr val="black"/>
                </a:solidFill>
                <a:latin typeface="Calibri" panose="020F0502020204030204" pitchFamily="34" charset="0"/>
                <a:cs typeface="Calibri" panose="020F0502020204030204" pitchFamily="34" charset="0"/>
              </a:rPr>
              <a:t> tier exceptions (like getting a tier 4 drug at the tier 3 cost) and formulary exceptions (either coverage for a drug that’s not on the plan’s formulary, or relaxed access requirements). </a:t>
            </a:r>
          </a:p>
          <a:p>
            <a:pPr marL="114300" indent="-114300" defTabSz="966529">
              <a:spcAft>
                <a:spcPts val="600"/>
              </a:spcAft>
              <a:buFont typeface="Wingdings" panose="05000000000000000000" pitchFamily="2" charset="2"/>
              <a:buChar char="§"/>
              <a:defRPr/>
            </a:pPr>
            <a:r>
              <a:rPr lang="en-US" b="1" dirty="0">
                <a:solidFill>
                  <a:prstClr val="black"/>
                </a:solidFill>
              </a:rPr>
              <a:t>If you want to make an exception request, </a:t>
            </a:r>
            <a:r>
              <a:rPr lang="en-US" dirty="0">
                <a:solidFill>
                  <a:prstClr val="black"/>
                </a:solidFill>
              </a:rPr>
              <a:t>you’ll need a supporting statement from the prescriber. In general, the statement must point out the medical reason for the exception request. Prescribers may give the statement verbally (they may later need to provide the statement in writing) or in writing to the plan. </a:t>
            </a:r>
          </a:p>
          <a:p>
            <a:pPr marL="118745" indent="-118745" defTabSz="966529">
              <a:spcAft>
                <a:spcPts val="600"/>
              </a:spcAft>
              <a:buFont typeface="Wingdings" panose="05000000000000000000" pitchFamily="2" charset="2"/>
              <a:buChar char="§"/>
              <a:defRPr/>
            </a:pPr>
            <a:r>
              <a:rPr lang="en-US" b="1" dirty="0">
                <a:solidFill>
                  <a:prstClr val="black"/>
                </a:solidFill>
              </a:rPr>
              <a:t>If your exception request is approved,</a:t>
            </a:r>
            <a:r>
              <a:rPr lang="en-US" dirty="0">
                <a:solidFill>
                  <a:prstClr val="black"/>
                </a:solidFill>
              </a:rPr>
              <a:t> the exception is valid for refills for the remainder of the plan year, as long as you remain enrolled in that plan, your doctor continues to prescribe the drug, and the drug remains safe for treating your condition. For more information about tiering exceptions and approvals, visit </a:t>
            </a:r>
            <a:r>
              <a:rPr lang="en-US" dirty="0">
                <a:solidFill>
                  <a:prstClr val="black"/>
                </a:solidFill>
                <a:hlinkClick r:id="rId3"/>
              </a:rPr>
              <a:t>CMS.gov/Medicare/Appeals-and-Grievances/</a:t>
            </a:r>
            <a:r>
              <a:rPr lang="en-US" dirty="0" err="1">
                <a:solidFill>
                  <a:prstClr val="black"/>
                </a:solidFill>
                <a:hlinkClick r:id="rId3"/>
              </a:rPr>
              <a:t>MedPrescriptDrugApplGriev</a:t>
            </a:r>
            <a:r>
              <a:rPr lang="en-US" dirty="0">
                <a:solidFill>
                  <a:prstClr val="black"/>
                </a:solidFill>
                <a:hlinkClick r:id="rId3"/>
              </a:rPr>
              <a:t>/index.html</a:t>
            </a:r>
            <a:r>
              <a:rPr lang="en-US" dirty="0">
                <a:solidFill>
                  <a:prstClr val="black"/>
                </a:solidFill>
              </a:rPr>
              <a:t>.</a:t>
            </a:r>
          </a:p>
          <a:p>
            <a:pPr marL="118745" indent="-118745" defTabSz="966529">
              <a:spcAft>
                <a:spcPts val="600"/>
              </a:spcAft>
              <a:buFont typeface="Wingdings" panose="05000000000000000000" pitchFamily="2" charset="2"/>
              <a:buChar char="§"/>
              <a:defRPr/>
            </a:pPr>
            <a:r>
              <a:rPr lang="en-US" b="1" dirty="0">
                <a:solidFill>
                  <a:prstClr val="black"/>
                </a:solidFill>
              </a:rPr>
              <a:t>A plan may choose to extend exception coverage into a new plan year.</a:t>
            </a:r>
            <a:r>
              <a:rPr lang="en-US" dirty="0">
                <a:solidFill>
                  <a:prstClr val="black"/>
                </a:solidFill>
              </a:rPr>
              <a:t> If it doesn’t, it must say so in writing either at the time the exception is approved, or at least 60 days before the plan year ends. If your plan doesn’t extend your exception coverage, you should think about switching to a drug on the plan’s formulary, asking for another exception, or changing during Medicare’s Open Enrollment Period (OEP) (October 15–December 7 each year) to a plan whose formulary covers that drug.</a:t>
            </a:r>
          </a:p>
          <a:p>
            <a:pPr marL="0" indent="0" defTabSz="966529">
              <a:spcAft>
                <a:spcPts val="600"/>
              </a:spcAft>
              <a:buNone/>
              <a:defRPr/>
            </a:pPr>
            <a:endParaRPr lang="en-US" dirty="0">
              <a:solidFill>
                <a:prstClr val="black"/>
              </a:solidFill>
            </a:endParaRPr>
          </a:p>
          <a:p>
            <a:pPr marL="0" indent="0">
              <a:spcAft>
                <a:spcPts val="600"/>
              </a:spcAft>
              <a:buNone/>
            </a:pPr>
            <a:endParaRPr lang="en-US" dirty="0"/>
          </a:p>
        </p:txBody>
      </p:sp>
    </p:spTree>
    <p:extLst>
      <p:ext uri="{BB962C8B-B14F-4D97-AF65-F5344CB8AC3E}">
        <p14:creationId xmlns:p14="http://schemas.microsoft.com/office/powerpoint/2010/main" val="200307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34"/>
              </a:spcBef>
              <a:defRPr/>
            </a:pPr>
            <a:r>
              <a:rPr lang="en-US" b="1" dirty="0">
                <a:solidFill>
                  <a:prstClr val="black"/>
                </a:solidFill>
                <a:latin typeface="Calibri "/>
                <a:cs typeface="Arial" panose="020B0604020202020204" pitchFamily="34" charset="0"/>
              </a:rPr>
              <a:t>Presenter Notes</a:t>
            </a:r>
          </a:p>
          <a:p>
            <a:pPr defTabSz="966511">
              <a:spcBef>
                <a:spcPts val="634"/>
              </a:spcBef>
              <a:defRPr/>
            </a:pPr>
            <a:r>
              <a:rPr lang="en-US" dirty="0">
                <a:solidFill>
                  <a:prstClr val="black"/>
                </a:solidFill>
                <a:latin typeface="Calibri "/>
                <a:cs typeface="Arial" panose="020B0604020202020204" pitchFamily="34" charset="0"/>
              </a:rPr>
              <a:t>This session should help you:</a:t>
            </a:r>
          </a:p>
          <a:p>
            <a:pPr marL="122493" indent="-122493" defTabSz="966511">
              <a:spcBef>
                <a:spcPts val="634"/>
              </a:spcBef>
              <a:buFont typeface="Wingdings" pitchFamily="2" charset="2"/>
              <a:buChar char="§"/>
              <a:defRPr/>
            </a:pPr>
            <a:r>
              <a:rPr lang="en-US" dirty="0">
                <a:solidFill>
                  <a:prstClr val="black"/>
                </a:solidFill>
                <a:latin typeface="Calibri "/>
                <a:cs typeface="Arial" panose="020B0604020202020204" pitchFamily="34" charset="0"/>
              </a:rPr>
              <a:t>Explain Medicare rights and protections</a:t>
            </a:r>
          </a:p>
          <a:p>
            <a:pPr marL="122493" indent="-122493" defTabSz="966511">
              <a:spcBef>
                <a:spcPts val="634"/>
              </a:spcBef>
              <a:buFont typeface="Wingdings" pitchFamily="2" charset="2"/>
              <a:buChar char="§"/>
              <a:defRPr/>
            </a:pPr>
            <a:r>
              <a:rPr lang="en-US" dirty="0">
                <a:solidFill>
                  <a:prstClr val="black"/>
                </a:solidFill>
                <a:latin typeface="Calibri "/>
                <a:cs typeface="Arial" panose="020B0604020202020204" pitchFamily="34" charset="0"/>
              </a:rPr>
              <a:t>Recognize rights in certain health care settings</a:t>
            </a:r>
          </a:p>
          <a:p>
            <a:pPr marL="122493" indent="-122493" defTabSz="966511">
              <a:spcBef>
                <a:spcPts val="634"/>
              </a:spcBef>
              <a:buFont typeface="Wingdings" pitchFamily="2" charset="2"/>
              <a:buChar char="§"/>
              <a:defRPr/>
            </a:pPr>
            <a:r>
              <a:rPr lang="en-US" dirty="0">
                <a:solidFill>
                  <a:prstClr val="black"/>
                </a:solidFill>
                <a:latin typeface="Calibri "/>
                <a:cs typeface="Arial" panose="020B0604020202020204" pitchFamily="34" charset="0"/>
              </a:rPr>
              <a:t>Summarize Medicare privacy practices</a:t>
            </a:r>
          </a:p>
          <a:p>
            <a:pPr marL="122493" indent="-122493" defTabSz="966511">
              <a:spcBef>
                <a:spcPts val="634"/>
              </a:spcBef>
              <a:buFont typeface="Wingdings" pitchFamily="2" charset="2"/>
              <a:buChar char="§"/>
              <a:defRPr/>
            </a:pPr>
            <a:r>
              <a:rPr lang="en-US" dirty="0">
                <a:solidFill>
                  <a:prstClr val="black"/>
                </a:solidFill>
                <a:latin typeface="Calibri "/>
                <a:cs typeface="Arial" panose="020B0604020202020204" pitchFamily="34" charset="0"/>
              </a:rPr>
              <a:t>Locate additional information and resources</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solidFill>
                  <a:prstClr val="black"/>
                </a:solidFill>
                <a:latin typeface="Calibri "/>
              </a:rPr>
              <a:t>This slide has animation.</a:t>
            </a:r>
            <a:endParaRPr lang="en-US" b="1" dirty="0"/>
          </a:p>
          <a:p>
            <a:pPr marL="0" indent="0">
              <a:spcAft>
                <a:spcPts val="600"/>
              </a:spcAft>
              <a:buNone/>
            </a:pPr>
            <a:r>
              <a:rPr lang="en-US" b="1" dirty="0"/>
              <a:t>Presenter Notes</a:t>
            </a:r>
          </a:p>
          <a:p>
            <a:pPr marL="0" indent="0">
              <a:spcAft>
                <a:spcPts val="600"/>
              </a:spcAft>
              <a:buNone/>
            </a:pPr>
            <a:r>
              <a:rPr lang="en-US" dirty="0"/>
              <a:t>Tiering Exceptions: If a plan sponsor uses a tiered cost-sharing structure to manage its drug benefits, it must establish and maintain reasonable and complete exceptions procedures that permit you</a:t>
            </a:r>
            <a:r>
              <a:rPr lang="en-US" dirty="0">
                <a:solidFill>
                  <a:srgbClr val="FF0000"/>
                </a:solidFill>
              </a:rPr>
              <a:t> </a:t>
            </a:r>
            <a:r>
              <a:rPr lang="en-US" dirty="0"/>
              <a:t>to obtain a non-preferred drug in a higher cost-sharing tier at the more favorable cost-sharing terms applicable to alternative drugs in a lower cost-sharing tier.</a:t>
            </a:r>
          </a:p>
          <a:p>
            <a:pPr marL="0" indent="0">
              <a:spcAft>
                <a:spcPts val="600"/>
              </a:spcAft>
              <a:buNone/>
            </a:pPr>
            <a:r>
              <a:rPr lang="en-US" dirty="0"/>
              <a:t>Plans are permitted to limit the availability of applicable cost-sharing tiers containing the same type of alternative drug(s) for treating your</a:t>
            </a:r>
            <a:r>
              <a:rPr lang="en-US" dirty="0">
                <a:solidFill>
                  <a:srgbClr val="FF0000"/>
                </a:solidFill>
              </a:rPr>
              <a:t> </a:t>
            </a:r>
            <a:r>
              <a:rPr lang="en-US" dirty="0"/>
              <a:t>condition. Specifically, the following limitations may be applied by the plan: </a:t>
            </a:r>
          </a:p>
          <a:p>
            <a:pPr marL="171450" indent="-171450">
              <a:spcAft>
                <a:spcPts val="600"/>
              </a:spcAft>
              <a:buFont typeface="Wingdings" panose="05000000000000000000" pitchFamily="2" charset="2"/>
              <a:buChar char="§"/>
            </a:pPr>
            <a:r>
              <a:rPr lang="en-US" dirty="0"/>
              <a:t>Brand name drugs are eligible for tiering exceptions to the lowest applicable cost sharing associated with brand name alternatives </a:t>
            </a:r>
          </a:p>
          <a:p>
            <a:pPr marL="171450" indent="-171450">
              <a:spcAft>
                <a:spcPts val="600"/>
              </a:spcAft>
              <a:buFont typeface="Wingdings" panose="05000000000000000000" pitchFamily="2" charset="2"/>
              <a:buChar char="§"/>
            </a:pPr>
            <a:r>
              <a:rPr lang="en-US" dirty="0"/>
              <a:t>Biological products are eligible for tiering exceptions to the lowest applicable cost sharing associated with biological alternatives </a:t>
            </a:r>
          </a:p>
          <a:p>
            <a:pPr marL="171450" indent="-171450">
              <a:spcAft>
                <a:spcPts val="600"/>
              </a:spcAft>
              <a:buFont typeface="Wingdings" panose="05000000000000000000" pitchFamily="2" charset="2"/>
              <a:buChar char="§"/>
            </a:pPr>
            <a:r>
              <a:rPr lang="en-US" dirty="0"/>
              <a:t>Non-preferred generic drugs are eligible for tiering exceptions to the lowest applicable cost sharing associated with alternatives that are either brand or generic drugs </a:t>
            </a:r>
          </a:p>
          <a:p>
            <a:pPr marL="0" indent="0">
              <a:spcAft>
                <a:spcPts val="600"/>
              </a:spcAft>
              <a:buNone/>
            </a:pPr>
            <a:r>
              <a:rPr lang="en-US" dirty="0"/>
              <a:t>Plans aren’t required to offer tiering exceptions for brand name drugs or biological products at the cost-sharing level of alternative drugs, where the alternatives include only generic or authorized generic drugs. If a plan maintains one or 2 specialty tiers, as defined in 42 CFR § 423.104, the plan may design its exception process so that Part D drugs on the specialty tier(s) are not eligible for tiering exception(s) to non-specialty tiers. However, plans with 2 specialty tiers must permit tiering exception requests for drugs on the higher cost-sharing specialty tier to the lower cost-sharing specialty tier. </a:t>
            </a:r>
          </a:p>
        </p:txBody>
      </p:sp>
    </p:spTree>
    <p:extLst>
      <p:ext uri="{BB962C8B-B14F-4D97-AF65-F5344CB8AC3E}">
        <p14:creationId xmlns:p14="http://schemas.microsoft.com/office/powerpoint/2010/main" val="1460228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Bef>
                <a:spcPts val="617"/>
              </a:spcBef>
              <a:defRPr/>
            </a:pPr>
            <a:r>
              <a:rPr lang="en-US" b="1" dirty="0">
                <a:solidFill>
                  <a:prstClr val="black"/>
                </a:solidFill>
                <a:latin typeface="Calibri "/>
                <a:cs typeface="Arial" panose="020B0604020202020204" pitchFamily="34" charset="0"/>
              </a:rPr>
              <a:t>Presenter Notes</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A plan must grant a formulary “exception” (which is a type of coverage determination) when it determines that none of the formulary drug alternatives for treatment of the same condition would be as effective as the non-formulary drug and/or the formulary drug alternative would have an adverse effect. </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A plan must grant an exception to a coverage rule when it determines the drug has been, or is likely to be, ineffective in treating the condition, or has caused, or is likely to cause, harm.</a:t>
            </a:r>
            <a:endParaRPr lang="en-US" b="1" dirty="0">
              <a:solidFill>
                <a:prstClr val="black"/>
              </a:solidFill>
              <a:latin typeface="Calibri "/>
              <a:cs typeface="Arial" panose="020B0604020202020204" pitchFamily="34" charset="0"/>
            </a:endParaRPr>
          </a:p>
          <a:p>
            <a:pPr>
              <a:spcBef>
                <a:spcPts val="617"/>
              </a:spcBef>
              <a:defRPr/>
            </a:pPr>
            <a:r>
              <a:rPr lang="en-US" b="1" dirty="0">
                <a:solidFill>
                  <a:prstClr val="black"/>
                </a:solidFill>
                <a:latin typeface="Calibri "/>
                <a:cs typeface="Arial" panose="020B0604020202020204" pitchFamily="34" charset="0"/>
              </a:rPr>
              <a:t>NOTE</a:t>
            </a:r>
            <a:r>
              <a:rPr lang="en-US" dirty="0">
                <a:solidFill>
                  <a:prstClr val="black"/>
                </a:solidFill>
                <a:latin typeface="Calibri "/>
                <a:cs typeface="Arial" panose="020B0604020202020204" pitchFamily="34" charset="0"/>
              </a:rPr>
              <a:t>: If you request an exception, your doctor or other prescriber will need to give a supporting statement to your plan explaining why you need the drug you’re requesting. </a:t>
            </a:r>
            <a:r>
              <a:rPr lang="en-US" dirty="0">
                <a:latin typeface="Calibri "/>
                <a:cs typeface="Arial" panose="020B0604020202020204" pitchFamily="34" charset="0"/>
              </a:rPr>
              <a:t>Check with your plan to find out if the supporting statement is required to be made in writing. The plan’s decision-making time period begins once your plan gets the supporting statement. </a:t>
            </a:r>
          </a:p>
        </p:txBody>
      </p:sp>
    </p:spTree>
    <p:extLst>
      <p:ext uri="{BB962C8B-B14F-4D97-AF65-F5344CB8AC3E}">
        <p14:creationId xmlns:p14="http://schemas.microsoft.com/office/powerpoint/2010/main" val="264217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43841" y="3757508"/>
            <a:ext cx="6868160" cy="5144347"/>
          </a:xfrm>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Bef>
                <a:spcPts val="617"/>
              </a:spcBef>
              <a:defRPr/>
            </a:pPr>
            <a:r>
              <a:rPr lang="en-US" b="1" dirty="0">
                <a:solidFill>
                  <a:prstClr val="black"/>
                </a:solidFill>
                <a:latin typeface="Calibri "/>
                <a:cs typeface="Arial" panose="020B0604020202020204" pitchFamily="34" charset="0"/>
              </a:rPr>
              <a:t>Presenter Notes</a:t>
            </a:r>
          </a:p>
          <a:p>
            <a:pPr defTabSz="966511">
              <a:spcBef>
                <a:spcPts val="617"/>
              </a:spcBef>
              <a:defRPr/>
            </a:pPr>
            <a:r>
              <a:rPr lang="en-US" dirty="0">
                <a:solidFill>
                  <a:prstClr val="black"/>
                </a:solidFill>
                <a:latin typeface="Calibri "/>
                <a:cs typeface="Arial" panose="020B0604020202020204" pitchFamily="34" charset="0"/>
              </a:rPr>
              <a:t>If you disagree with your Medicare drug plan’s coverage determination, exception decision, or coverage limitation under the plan’s drug management program, you have the right to request a redetermination. Your plan’s written decision will explain how to request a redetermination. Read this decision carefully and call your plan if you have questions. </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You must request the redetermination within 60 days from the date of the coverage determination. If you miss the deadline, you must provide a reason for filing late.</a:t>
            </a:r>
          </a:p>
          <a:p>
            <a:pPr marL="176405" indent="-176405">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You, your representative, your doctor, or other prescriber can request a standard or expedited (fast) redetermination. You can’t request a fast redetermination if it’s an appeal about payment for a drug you already got. Standard requests must be made in writing, unless your plan allows you to file a standard request orally, like by phone. You’ll get a fast decision if your plan determines, or your doctor or other prescriber tells your plan, that waiting for a standard decision may seriously jeopardize your life, health, or ability to regain maximum function. </a:t>
            </a:r>
            <a:endParaRPr lang="en-US" i="1"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286813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24364" y="123377"/>
            <a:ext cx="7063881" cy="9166814"/>
          </a:xfrm>
        </p:spPr>
        <p:txBody>
          <a:bodyPr/>
          <a:lstStyle/>
          <a:p>
            <a:pPr defTabSz="966511">
              <a:spcBef>
                <a:spcPts val="617"/>
              </a:spcBef>
              <a:defRPr/>
            </a:pPr>
            <a:r>
              <a:rPr lang="en-US" sz="1100" b="1" dirty="0">
                <a:solidFill>
                  <a:prstClr val="black"/>
                </a:solidFill>
              </a:rPr>
              <a:t>This slide has animation.</a:t>
            </a:r>
          </a:p>
          <a:p>
            <a:pPr>
              <a:spcBef>
                <a:spcPts val="641"/>
              </a:spcBef>
              <a:defRPr/>
            </a:pPr>
            <a:r>
              <a:rPr lang="en-US" sz="1100" b="1" dirty="0">
                <a:solidFill>
                  <a:prstClr val="black"/>
                </a:solidFill>
              </a:rPr>
              <a:t>Presenter Notes</a:t>
            </a:r>
          </a:p>
          <a:p>
            <a:pPr>
              <a:spcBef>
                <a:spcPts val="641"/>
              </a:spcBef>
              <a:defRPr/>
            </a:pPr>
            <a:r>
              <a:rPr lang="en-US" sz="1100" dirty="0">
                <a:solidFill>
                  <a:prstClr val="black"/>
                </a:solidFill>
              </a:rPr>
              <a:t>If you disagree with your plan’s decision, you have the right to appeal. </a:t>
            </a:r>
          </a:p>
          <a:p>
            <a:pPr>
              <a:spcBef>
                <a:spcPts val="641"/>
              </a:spcBef>
              <a:defRPr/>
            </a:pPr>
            <a:r>
              <a:rPr lang="en-US" sz="1100" dirty="0">
                <a:solidFill>
                  <a:prstClr val="black"/>
                </a:solidFill>
              </a:rPr>
              <a:t>There are 5 levels of appeal:</a:t>
            </a:r>
          </a:p>
          <a:p>
            <a:pPr marL="122493" lvl="1" indent="-115780"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1</a:t>
            </a:r>
            <a:r>
              <a:rPr lang="en-US" sz="1100" dirty="0">
                <a:solidFill>
                  <a:prstClr val="black"/>
                </a:solidFill>
                <a:latin typeface="Calibri" panose="020F0502020204030204" pitchFamily="34" charset="0"/>
                <a:cs typeface="Calibri" panose="020F0502020204030204" pitchFamily="34" charset="0"/>
              </a:rPr>
              <a:t>: </a:t>
            </a:r>
            <a:r>
              <a:rPr lang="en-US" sz="1100" b="1" dirty="0">
                <a:solidFill>
                  <a:prstClr val="black"/>
                </a:solidFill>
                <a:latin typeface="Calibri" panose="020F0502020204030204" pitchFamily="34" charset="0"/>
                <a:cs typeface="Calibri" panose="020F0502020204030204" pitchFamily="34" charset="0"/>
              </a:rPr>
              <a:t>Redetermination from your plan </a:t>
            </a: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your plan’s initial denial (coverage determination) or a coverage limitation under the plan’s drug management program, you can request a redetermination. You must request the redetermination within 60 days from the date of the coverage determination. </a:t>
            </a:r>
            <a:r>
              <a:rPr lang="en-US" sz="1100" dirty="0">
                <a:latin typeface="Calibri" panose="020F0502020204030204" pitchFamily="34" charset="0"/>
                <a:cs typeface="Calibri" panose="020F0502020204030204" pitchFamily="34" charset="0"/>
              </a:rPr>
              <a:t>If you miss the deadline, you must provide a reason for filing late.</a:t>
            </a:r>
            <a:endParaRPr lang="en-US" sz="1100"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plan’s redetermination decision in level 1, you can request a reconsideration by an IRE, which is level 2, within 60 days from the date of the redetermination decision. If you miss the deadline, you must provide a reason for late filing.</a:t>
            </a: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appeal a limitation imposed under your plan’s drug management program and your plan continues to deny any part of your request related to limitations on your access to medications, your plan will automatically send your case to an independent reviewer outside of the plan. </a:t>
            </a:r>
          </a:p>
          <a:p>
            <a:pPr marL="122493" lvl="1" indent="-115780"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2</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Reconsideration by an IRE </a:t>
            </a:r>
          </a:p>
          <a:p>
            <a:pPr marL="244983" lvl="2" indent="-122493" defTabSz="966511">
              <a:spcBef>
                <a:spcPts val="646"/>
              </a:spcBef>
              <a:buSzTx/>
              <a:buFont typeface="Arial" panose="020B0604020202020204" pitchFamily="34" charset="0"/>
              <a:buChar char="•"/>
              <a:defRPr/>
            </a:pPr>
            <a:r>
              <a:rPr lang="en-US" sz="1100" dirty="0">
                <a:latin typeface="Calibri" panose="020F0502020204030204" pitchFamily="34" charset="0"/>
                <a:cs typeface="Calibri" panose="020F0502020204030204" pitchFamily="34" charset="0"/>
              </a:rPr>
              <a:t>To request a reconsideration by an IRE, follow the directions in the plan’s “Redetermination Notice.” If your plan issues an unfavorable redetermination, it should also send you a “Request for Reconsideration” form that you can use to ask for a reconsideration. If you don’t get this form, call your plan and ask for a copy.</a:t>
            </a:r>
            <a:endParaRPr lang="en-US" sz="1100"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IRE’s decision in level 2, you have 60 days after you get the IRE’s decision to request a decision by the OMHA, which is level 3. </a:t>
            </a: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3</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Decision by OMHA </a:t>
            </a:r>
          </a:p>
          <a:p>
            <a:pPr marL="244983" lvl="2" indent="-122493" defTabSz="966511">
              <a:spcBef>
                <a:spcPts val="646"/>
              </a:spcBef>
              <a:buSzPct val="100000"/>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To get a hearing or review by OMHA, the amount of your case must meet a minimum dollar amount that changes yearly. The required amount for 2023 is $180. </a:t>
            </a:r>
          </a:p>
          <a:p>
            <a:pPr marL="244983" lvl="2" indent="-122493" defTabSz="966511">
              <a:spcBef>
                <a:spcPts val="646"/>
              </a:spcBef>
              <a:buSzPct val="100000"/>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OMHA’s decision in level 3, you have 60 days after you get OMHA’s decision to request a review by the Medicare Appeals Council, which is level 4.</a:t>
            </a: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4</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Review by the Medicare Appeals Council </a:t>
            </a:r>
          </a:p>
          <a:p>
            <a:pPr marL="244983" lvl="1" indent="-122493" defTabSz="966511">
              <a:spcBef>
                <a:spcPts val="646"/>
              </a:spcBef>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You can request that the Appeals Council review your case, regardless of the dollar amount of your case. </a:t>
            </a:r>
          </a:p>
          <a:p>
            <a:pPr marL="244983" lvl="1" indent="-122493" defTabSz="966511">
              <a:spcBef>
                <a:spcPts val="646"/>
              </a:spcBef>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Appeals Council’s decision in level 4, you have 60 days after you get the Appeals Council’s decision to request Judicial Review by a Federal District Court, which is level 5.</a:t>
            </a:r>
            <a:endParaRPr lang="en-US" sz="1100" strike="sngStrike" dirty="0">
              <a:solidFill>
                <a:prstClr val="black"/>
              </a:solidFill>
              <a:latin typeface="Calibri" panose="020F0502020204030204" pitchFamily="34" charset="0"/>
              <a:cs typeface="Calibri" panose="020F0502020204030204" pitchFamily="34" charset="0"/>
            </a:endParaRP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5</a:t>
            </a:r>
            <a:r>
              <a:rPr lang="en-US" sz="1100" dirty="0">
                <a:solidFill>
                  <a:prstClr val="black"/>
                </a:solidFill>
                <a:latin typeface="Calibri" panose="020F0502020204030204" pitchFamily="34" charset="0"/>
                <a:cs typeface="Calibri" panose="020F0502020204030204" pitchFamily="34" charset="0"/>
              </a:rPr>
              <a:t>: </a:t>
            </a:r>
            <a:r>
              <a:rPr lang="en-US" sz="1100" b="1" dirty="0">
                <a:solidFill>
                  <a:prstClr val="black"/>
                </a:solidFill>
                <a:latin typeface="Calibri" panose="020F0502020204030204" pitchFamily="34" charset="0"/>
                <a:cs typeface="Calibri" panose="020F0502020204030204" pitchFamily="34" charset="0"/>
              </a:rPr>
              <a:t>Judicial review by a Federal District Court </a:t>
            </a:r>
            <a:r>
              <a:rPr lang="en-US" sz="1100" dirty="0">
                <a:solidFill>
                  <a:prstClr val="black"/>
                </a:solidFill>
                <a:latin typeface="Calibri" panose="020F0502020204030204" pitchFamily="34" charset="0"/>
                <a:cs typeface="Calibri" panose="020F0502020204030204" pitchFamily="34" charset="0"/>
              </a:rPr>
              <a:t>To get a review, the amount of your case must meet a minimum dollar amount. The minimum dollar amount for 2023 is $1,850. You can combine claims to meet this dollar amount.</a:t>
            </a:r>
          </a:p>
          <a:p>
            <a:pPr>
              <a:spcBef>
                <a:spcPts val="641"/>
              </a:spcBef>
              <a:defRPr/>
            </a:pPr>
            <a:r>
              <a:rPr lang="en-US" sz="1100" b="1" dirty="0">
                <a:solidFill>
                  <a:prstClr val="black"/>
                </a:solidFill>
              </a:rPr>
              <a:t>Important</a:t>
            </a:r>
            <a:r>
              <a:rPr lang="en-US" sz="1100" dirty="0">
                <a:solidFill>
                  <a:prstClr val="black"/>
                </a:solidFill>
              </a:rPr>
              <a:t>: The Part D late enrollment penalty reconsideration process is unrelated to the appeals process flowchart—the appeals flowchart relates to drug benefit appeals. There’s only one level of independent review for late enrollment penalty disputes. For more information, contact your plan or your SHIP at </a:t>
            </a:r>
            <a:r>
              <a:rPr lang="en-US" sz="1100" dirty="0">
                <a:solidFill>
                  <a:prstClr val="black"/>
                </a:solidFill>
                <a:hlinkClick r:id="rId3"/>
              </a:rPr>
              <a:t>shiphelp.org</a:t>
            </a:r>
            <a:r>
              <a:rPr lang="en-US" sz="1100" dirty="0">
                <a:solidFill>
                  <a:prstClr val="black"/>
                </a:solidFill>
              </a:rPr>
              <a:t>. </a:t>
            </a:r>
          </a:p>
          <a:p>
            <a:pPr>
              <a:spcBef>
                <a:spcPts val="641"/>
              </a:spcBef>
              <a:defRPr/>
            </a:pPr>
            <a:r>
              <a:rPr lang="en-US" sz="1100" b="1" dirty="0">
                <a:solidFill>
                  <a:prstClr val="black"/>
                </a:solidFill>
              </a:rPr>
              <a:t>NOTE</a:t>
            </a:r>
            <a:r>
              <a:rPr lang="en-US" sz="1100" dirty="0">
                <a:solidFill>
                  <a:prstClr val="black"/>
                </a:solidFill>
              </a:rPr>
              <a:t>:</a:t>
            </a:r>
            <a:r>
              <a:rPr lang="en-US" sz="1100" b="1" dirty="0">
                <a:solidFill>
                  <a:prstClr val="black"/>
                </a:solidFill>
              </a:rPr>
              <a:t> </a:t>
            </a:r>
            <a:r>
              <a:rPr lang="en-US" sz="1100" dirty="0">
                <a:solidFill>
                  <a:prstClr val="black"/>
                </a:solidFill>
              </a:rPr>
              <a:t>For a full-size copy of the Part D (Drug) appeals process flowchart, visit </a:t>
            </a:r>
            <a:r>
              <a:rPr lang="en-US" sz="1100" dirty="0">
                <a:solidFill>
                  <a:prstClr val="black"/>
                </a:solidFill>
                <a:hlinkClick r:id="rId4"/>
              </a:rPr>
              <a:t>CMS.gov/Medicare/Appeals-and-Grievances/MedPrescriptDrugApplGriev/Downloads/Flowchart-Medicare-Part-D.pdf</a:t>
            </a:r>
            <a:r>
              <a:rPr lang="en-US" sz="1100" dirty="0">
                <a:solidFill>
                  <a:prstClr val="black"/>
                </a:solidFill>
              </a:rPr>
              <a:t>.  </a:t>
            </a:r>
            <a:endParaRPr lang="en-US" sz="1100" dirty="0"/>
          </a:p>
          <a:p>
            <a:pPr>
              <a:spcBef>
                <a:spcPts val="641"/>
              </a:spcBef>
              <a:defRPr/>
            </a:pPr>
            <a:r>
              <a:rPr lang="en-US" sz="1100" b="1" dirty="0">
                <a:solidFill>
                  <a:prstClr val="black"/>
                </a:solidFill>
              </a:rPr>
              <a:t>Source </a:t>
            </a:r>
            <a:r>
              <a:rPr lang="en-US" sz="1100" dirty="0">
                <a:solidFill>
                  <a:prstClr val="black"/>
                </a:solidFill>
              </a:rPr>
              <a:t>(for 3</a:t>
            </a:r>
            <a:r>
              <a:rPr lang="en-US" sz="1100" baseline="30000" dirty="0">
                <a:solidFill>
                  <a:prstClr val="black"/>
                </a:solidFill>
              </a:rPr>
              <a:t>rd</a:t>
            </a:r>
            <a:r>
              <a:rPr lang="en-US" sz="1100" dirty="0">
                <a:solidFill>
                  <a:prstClr val="black"/>
                </a:solidFill>
              </a:rPr>
              <a:t> sub-bullet in level 1): Medicare Advantage and Part D Final Rule (CMS-4190-F2): (</a:t>
            </a:r>
            <a:r>
              <a:rPr lang="en-US" sz="1100" dirty="0">
                <a:solidFill>
                  <a:prstClr val="black"/>
                </a:solidFill>
                <a:hlinkClick r:id="rId5"/>
              </a:rPr>
              <a:t>Federalregister.gov/documents/2021/01/19/2021-00538/medicare-and-medicaid-programs-contract-year-2022-policy-and-technical-changes-to-the-medicare</a:t>
            </a:r>
            <a:r>
              <a:rPr lang="en-US" sz="1100" dirty="0">
                <a:solidFill>
                  <a:prstClr val="black"/>
                </a:solidFill>
              </a:rPr>
              <a:t>)</a:t>
            </a:r>
          </a:p>
        </p:txBody>
      </p:sp>
    </p:spTree>
    <p:extLst>
      <p:ext uri="{BB962C8B-B14F-4D97-AF65-F5344CB8AC3E}">
        <p14:creationId xmlns:p14="http://schemas.microsoft.com/office/powerpoint/2010/main" val="949304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24901" y="3757507"/>
            <a:ext cx="6734316" cy="5394400"/>
          </a:xfrm>
        </p:spPr>
        <p:txBody>
          <a:bodyPr/>
          <a:lstStyle/>
          <a:p>
            <a:pPr defTabSz="966511">
              <a:spcBef>
                <a:spcPts val="617"/>
              </a:spcBef>
              <a:defRPr/>
            </a:pPr>
            <a:r>
              <a:rPr lang="en-US" b="1" dirty="0">
                <a:solidFill>
                  <a:prstClr val="black"/>
                </a:solidFill>
                <a:latin typeface="Calibri "/>
                <a:cs typeface="Arial" panose="020B0604020202020204" pitchFamily="34" charset="0"/>
              </a:rPr>
              <a:t>Presenter Notes</a:t>
            </a:r>
          </a:p>
          <a:p>
            <a:pPr defTabSz="966511">
              <a:spcBef>
                <a:spcPts val="617"/>
              </a:spcBef>
              <a:defRPr/>
            </a:pPr>
            <a:r>
              <a:rPr lang="en-US" dirty="0">
                <a:solidFill>
                  <a:prstClr val="black"/>
                </a:solidFill>
                <a:latin typeface="Calibri "/>
                <a:cs typeface="Arial" panose="020B0604020202020204" pitchFamily="34" charset="0"/>
              </a:rPr>
              <a:t>Plans must ensure that their network pharmacies provide a written copy of the standardized CMS “Medicare Prescription Drug Coverage and Your Rights” pharmacy notice (Form CMS-10147) to you whenever your Part D plan won’t cover a drug and the issue isn’t resolved at the pharmacy counter. This notice explains your right to contact your plan to ask for a coverage determination, including an exception.</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Plans are required to provide written notices for every coverage determination or appeal decision. </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In addition, Part D plans are required to send the approved standardized denial notice (“Notice of Denial of Medicare Prescription Drug Coverage,” Form CMS-10146). If a decision is adverse (unfavorable), the notice will explain the reason for the decision, include information on the next appeal level, and provide specific instructions about how to file an appeal.</a:t>
            </a:r>
          </a:p>
          <a:p>
            <a:pPr defTabSz="966511">
              <a:spcBef>
                <a:spcPts val="617"/>
              </a:spcBef>
              <a:defRPr/>
            </a:pPr>
            <a:r>
              <a:rPr lang="en-US" b="1" dirty="0">
                <a:cs typeface="Arial" panose="020B0604020202020204" pitchFamily="34" charset="0"/>
              </a:rPr>
              <a:t>NOTE:</a:t>
            </a:r>
            <a:r>
              <a:rPr lang="en-US" dirty="0">
                <a:cs typeface="Arial" panose="020B0604020202020204" pitchFamily="34" charset="0"/>
              </a:rPr>
              <a:t> For more information about the “Medicare Prescription Drug Coverage and Your Rights” (CMS-10147) standardized pharmacy notice and the “Notice of Denial of Medicare Prescription Drug Coverage” (Form CMS-10146), visit CMS.gov/Medicare/Appeals-and-Grievances/</a:t>
            </a:r>
            <a:r>
              <a:rPr lang="en-US" dirty="0" err="1">
                <a:cs typeface="Arial" panose="020B0604020202020204" pitchFamily="34" charset="0"/>
              </a:rPr>
              <a:t>MedPrescriptDrugApplGriev</a:t>
            </a:r>
            <a:r>
              <a:rPr lang="en-US" dirty="0">
                <a:cs typeface="Arial" panose="020B0604020202020204" pitchFamily="34" charset="0"/>
              </a:rPr>
              <a:t>/PlanNoticesAndDocuments.html.</a:t>
            </a:r>
          </a:p>
          <a:p>
            <a:pPr defTabSz="966511">
              <a:spcBef>
                <a:spcPts val="617"/>
              </a:spcBef>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750161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3757508"/>
            <a:ext cx="5852160" cy="5502379"/>
          </a:xfrm>
        </p:spPr>
        <p:txBody>
          <a:bodyPr/>
          <a:lstStyle/>
          <a:p>
            <a:pPr>
              <a:spcBef>
                <a:spcPts val="600"/>
              </a:spcBef>
            </a:pPr>
            <a:r>
              <a:rPr lang="en-US" dirty="0"/>
              <a:t>You can now appoint a representative in your Medicare account on </a:t>
            </a:r>
            <a:r>
              <a:rPr lang="en-US" dirty="0">
                <a:hlinkClick r:id="rId3"/>
              </a:rPr>
              <a:t>Medicare.gov</a:t>
            </a:r>
            <a:r>
              <a:rPr lang="en-US" dirty="0"/>
              <a:t>. </a:t>
            </a:r>
          </a:p>
          <a:p>
            <a:pPr>
              <a:spcBef>
                <a:spcPts val="600"/>
              </a:spcBef>
            </a:pPr>
            <a:r>
              <a:rPr lang="en-US" dirty="0"/>
              <a:t>If you want to choose a representative to help you with a coverage determination or appeal, you and the person you want to help you must fill out the “Appointment of Representative” form (Form CMS-1696). You can get a copy of the form at </a:t>
            </a:r>
            <a:r>
              <a:rPr lang="en-US" dirty="0">
                <a:hlinkClick r:id="rId4"/>
              </a:rPr>
              <a:t>CMS.gov/Medicare/CMS-Forms/CMS-Forms/downloads/cms1696.pdf</a:t>
            </a:r>
            <a:r>
              <a:rPr lang="en-US" dirty="0"/>
              <a:t>. </a:t>
            </a:r>
          </a:p>
          <a:p>
            <a:pPr>
              <a:spcBef>
                <a:spcPts val="600"/>
              </a:spcBef>
            </a:pPr>
            <a:r>
              <a:rPr lang="en-US" dirty="0"/>
              <a:t>You can also appoint a representative with a letter signed and dated by you and the person helping you, but the letter must have all the information that’s required on the Appointment of Representative form. You must send the form or letter in with your coverage determination or appeal request.</a:t>
            </a:r>
          </a:p>
          <a:p>
            <a:pPr>
              <a:spcBef>
                <a:spcPts val="600"/>
              </a:spcBef>
            </a:pPr>
            <a:r>
              <a:rPr lang="en-US" dirty="0"/>
              <a:t>The written request with your appeal must include: </a:t>
            </a:r>
          </a:p>
          <a:p>
            <a:pPr marL="111125" indent="-111125">
              <a:spcBef>
                <a:spcPts val="600"/>
              </a:spcBef>
              <a:buFont typeface="Arial" panose="020B0604020202020204" pitchFamily="34" charset="0"/>
              <a:buChar char="•"/>
            </a:pPr>
            <a:r>
              <a:rPr lang="en-US" dirty="0"/>
              <a:t>Your name, address phone number, and Medicare number</a:t>
            </a:r>
          </a:p>
          <a:p>
            <a:pPr marL="111125" indent="-111125">
              <a:spcBef>
                <a:spcPts val="600"/>
              </a:spcBef>
              <a:buFont typeface="Arial" panose="020B0604020202020204" pitchFamily="34" charset="0"/>
              <a:buChar char="•"/>
            </a:pPr>
            <a:r>
              <a:rPr lang="en-US" dirty="0"/>
              <a:t>A statement appointing someone as your representative</a:t>
            </a:r>
          </a:p>
          <a:p>
            <a:pPr marL="111125" indent="-111125">
              <a:spcBef>
                <a:spcPts val="600"/>
              </a:spcBef>
              <a:buFont typeface="Arial" panose="020B0604020202020204" pitchFamily="34" charset="0"/>
              <a:buChar char="•"/>
            </a:pPr>
            <a:r>
              <a:rPr lang="en-US" dirty="0"/>
              <a:t>The name, address, and phone number of your representative</a:t>
            </a:r>
          </a:p>
          <a:p>
            <a:pPr marL="111125" indent="-111125">
              <a:spcBef>
                <a:spcPts val="600"/>
              </a:spcBef>
              <a:buFont typeface="Arial" panose="020B0604020202020204" pitchFamily="34" charset="0"/>
              <a:buChar char="•"/>
            </a:pPr>
            <a:r>
              <a:rPr lang="en-US" dirty="0"/>
              <a:t>The professional status of your representative (like doctor) or their relationship to you</a:t>
            </a:r>
          </a:p>
          <a:p>
            <a:pPr marL="111125" indent="-111125">
              <a:spcBef>
                <a:spcPts val="600"/>
              </a:spcBef>
              <a:buFont typeface="Arial" panose="020B0604020202020204" pitchFamily="34" charset="0"/>
              <a:buChar char="•"/>
            </a:pPr>
            <a:r>
              <a:rPr lang="en-US" dirty="0"/>
              <a:t>A statement authorizing the release of your personal and identifiable health information to your representative</a:t>
            </a:r>
          </a:p>
          <a:p>
            <a:pPr marL="111125" indent="-111125">
              <a:spcBef>
                <a:spcPts val="600"/>
              </a:spcBef>
              <a:buFont typeface="Arial" panose="020B0604020202020204" pitchFamily="34" charset="0"/>
              <a:buChar char="•"/>
            </a:pPr>
            <a:r>
              <a:rPr lang="en-US" dirty="0"/>
              <a:t>A statement explaining why you’re being represented and to what extent</a:t>
            </a:r>
          </a:p>
          <a:p>
            <a:endParaRPr lang="en-US" dirty="0"/>
          </a:p>
          <a:p>
            <a:r>
              <a:rPr lang="en-US" dirty="0"/>
              <a:t>Send the representative form or written request with your appeal to the Medicare Administrative Contractor (MAC) (the company that handles claims for Medicare), or your Medicare health plan. If you have questions about appointing a representative, call 1-800-MEDICARE (1-800-633-4227). TTY: 1-877-486-2048.</a:t>
            </a:r>
          </a:p>
          <a:p>
            <a:pPr>
              <a:spcBef>
                <a:spcPts val="600"/>
              </a:spcBef>
            </a:pPr>
            <a:endParaRPr lang="en-US" dirty="0"/>
          </a:p>
          <a:p>
            <a:pPr>
              <a:spcBef>
                <a:spcPts val="600"/>
              </a:spcBef>
            </a:pPr>
            <a:r>
              <a:rPr lang="en-US" b="1" dirty="0"/>
              <a:t>Source: </a:t>
            </a:r>
            <a:r>
              <a:rPr lang="en-US" dirty="0">
                <a:hlinkClick r:id="rId5"/>
              </a:rPr>
              <a:t>Medicare.gov/claims-appeals/file-an-appeal/can-someone-file-an-appeal-for-me</a:t>
            </a:r>
            <a:r>
              <a:rPr lang="en-US" dirty="0"/>
              <a:t> </a:t>
            </a:r>
          </a:p>
        </p:txBody>
      </p:sp>
    </p:spTree>
    <p:extLst>
      <p:ext uri="{BB962C8B-B14F-4D97-AF65-F5344CB8AC3E}">
        <p14:creationId xmlns:p14="http://schemas.microsoft.com/office/powerpoint/2010/main" val="485698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marL="192563" indent="-192563" defTabSz="954116">
              <a:spcBef>
                <a:spcPts val="617"/>
              </a:spcBef>
              <a:defRPr/>
            </a:pPr>
            <a:r>
              <a:rPr lang="en-US" b="1" dirty="0">
                <a:solidFill>
                  <a:prstClr val="black"/>
                </a:solidFill>
                <a:latin typeface="Calibri "/>
                <a:cs typeface="Arial" panose="020B0604020202020204" pitchFamily="34" charset="0"/>
              </a:rPr>
              <a:t>Presenter Notes</a:t>
            </a:r>
          </a:p>
          <a:p>
            <a:pPr marL="192563" indent="-192563" defTabSz="954116">
              <a:spcBef>
                <a:spcPts val="617"/>
              </a:spcBef>
              <a:defRPr/>
            </a:pPr>
            <a:r>
              <a:rPr lang="en-US" dirty="0">
                <a:solidFill>
                  <a:prstClr val="black"/>
                </a:solidFill>
                <a:latin typeface="Calibri "/>
                <a:cs typeface="Arial" panose="020B0604020202020204" pitchFamily="34" charset="0"/>
              </a:rPr>
              <a:t>Check Your Knowledge—Question 3</a:t>
            </a:r>
          </a:p>
          <a:p>
            <a:pPr defTabSz="966511">
              <a:spcBef>
                <a:spcPts val="617"/>
              </a:spcBef>
              <a:defRPr/>
            </a:pPr>
            <a:r>
              <a:rPr lang="en-US" b="1" dirty="0">
                <a:solidFill>
                  <a:prstClr val="black"/>
                </a:solidFill>
                <a:latin typeface="Calibri "/>
                <a:cs typeface="Arial" panose="020B0604020202020204" pitchFamily="34" charset="0"/>
              </a:rPr>
              <a:t>The expedited time frame for a Part D coverage determination request is:</a:t>
            </a:r>
          </a:p>
          <a:p>
            <a:pPr marL="238272"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72 hours</a:t>
            </a:r>
          </a:p>
          <a:p>
            <a:pPr marL="238272"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48 hours</a:t>
            </a:r>
          </a:p>
          <a:p>
            <a:pPr marL="238272"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24 hours</a:t>
            </a:r>
          </a:p>
          <a:p>
            <a:pPr defTabSz="954116">
              <a:spcBef>
                <a:spcPts val="617"/>
              </a:spcBef>
              <a:defRPr/>
            </a:pPr>
            <a:r>
              <a:rPr lang="en-US" b="1" dirty="0">
                <a:solidFill>
                  <a:prstClr val="black"/>
                </a:solidFill>
                <a:latin typeface="Calibri "/>
                <a:cs typeface="Arial" panose="020B0604020202020204" pitchFamily="34" charset="0"/>
              </a:rPr>
              <a:t>Answer: c. 24 hours</a:t>
            </a:r>
          </a:p>
          <a:p>
            <a:pPr defTabSz="867384" eaLnBrk="0" fontAlgn="base" hangingPunct="0">
              <a:spcBef>
                <a:spcPts val="617"/>
              </a:spcBef>
              <a:defRPr/>
            </a:pPr>
            <a:r>
              <a:rPr lang="en-US" dirty="0">
                <a:solidFill>
                  <a:prstClr val="black"/>
                </a:solidFill>
                <a:latin typeface="Calibri "/>
                <a:cs typeface="Arial" panose="020B0604020202020204" pitchFamily="34" charset="0"/>
              </a:rPr>
              <a:t>A coverage determination is the first decision made by your Medicare drug plan (not the pharmacy) about your drug benefits. This includes whether a certain drug is covered; whether you’ve met all the requirements for getting a requested drug; and how much you must pay for a drug. </a:t>
            </a:r>
          </a:p>
          <a:p>
            <a:pPr defTabSz="966511">
              <a:spcBef>
                <a:spcPts val="617"/>
              </a:spcBef>
              <a:defRPr/>
            </a:pPr>
            <a:r>
              <a:rPr lang="en-US" dirty="0">
                <a:solidFill>
                  <a:prstClr val="black"/>
                </a:solidFill>
                <a:latin typeface="Calibri "/>
                <a:cs typeface="Arial" panose="020B0604020202020204" pitchFamily="34" charset="0"/>
              </a:rPr>
              <a:t>There are 2 types of coverage determinations—standard or expedited. Your request will be expedited if the plan determines, or if your doctor tells the plan, that your life or health may be seriously jeopardized by waiting for a standard request. </a:t>
            </a:r>
          </a:p>
          <a:p>
            <a:pPr defTabSz="966511">
              <a:spcBef>
                <a:spcPts val="617"/>
              </a:spcBef>
              <a:defRPr/>
            </a:pPr>
            <a:r>
              <a:rPr lang="en-US" dirty="0">
                <a:solidFill>
                  <a:prstClr val="black"/>
                </a:solidFill>
                <a:latin typeface="Calibri "/>
                <a:cs typeface="Arial" panose="020B0604020202020204" pitchFamily="34" charset="0"/>
              </a:rPr>
              <a:t>A plan must give you its coverage determination decision as quickly as your health condition requires. After getting your request, the plan must give you its decision within 72 hours for a standard determination, or within 24 hours for an expedited determination. </a:t>
            </a:r>
          </a:p>
          <a:p>
            <a:pPr defTabSz="966511">
              <a:spcBef>
                <a:spcPts val="617"/>
              </a:spcBef>
              <a:defRPr/>
            </a:pPr>
            <a:r>
              <a:rPr lang="en-US" b="1" dirty="0">
                <a:solidFill>
                  <a:prstClr val="black"/>
                </a:solidFill>
                <a:latin typeface="Calibri "/>
                <a:cs typeface="Arial" panose="020B0604020202020204" pitchFamily="34" charset="0"/>
              </a:rPr>
              <a:t>NOTE:</a:t>
            </a:r>
            <a:r>
              <a:rPr lang="en-US" dirty="0">
                <a:solidFill>
                  <a:prstClr val="black"/>
                </a:solidFill>
                <a:latin typeface="Calibri "/>
                <a:cs typeface="Arial" panose="020B0604020202020204" pitchFamily="34" charset="0"/>
              </a:rPr>
              <a:t> If the plan gets an exception request (formulary or tiering), a plan can hold the request open for up to 14 days while they wait for a prescriber’s supporting statement.</a:t>
            </a:r>
          </a:p>
        </p:txBody>
      </p:sp>
    </p:spTree>
    <p:extLst>
      <p:ext uri="{BB962C8B-B14F-4D97-AF65-F5344CB8AC3E}">
        <p14:creationId xmlns:p14="http://schemas.microsoft.com/office/powerpoint/2010/main" val="3022610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cs typeface="Arial" panose="020B0604020202020204" pitchFamily="34" charset="0"/>
              </a:rPr>
              <a:t>Presenter Notes</a:t>
            </a:r>
          </a:p>
          <a:p>
            <a:pPr defTabSz="966511">
              <a:spcBef>
                <a:spcPts val="617"/>
              </a:spcBef>
              <a:defRPr/>
            </a:pPr>
            <a:r>
              <a:rPr lang="en-US" dirty="0">
                <a:solidFill>
                  <a:prstClr val="black"/>
                </a:solidFill>
                <a:latin typeface="Calibri "/>
                <a:cs typeface="Arial" panose="020B0604020202020204" pitchFamily="34" charset="0"/>
              </a:rPr>
              <a:t>Lesson 3, “Your Rights in Certain Settings,” explains your guaranteed rights when you’re admitted to a hospital or skilled nursing facility (SNF), or you’re getting care from a non-institutional provider, like home health care, hospice care, or from a Comprehensive Outpatient Rehabilitation Facility (CORF). </a:t>
            </a:r>
          </a:p>
          <a:p>
            <a:pPr defTabSz="966511">
              <a:spcBef>
                <a:spcPts val="617"/>
              </a:spcBef>
              <a:defRPr/>
            </a:pPr>
            <a:r>
              <a:rPr lang="en-US" dirty="0">
                <a:solidFill>
                  <a:prstClr val="black"/>
                </a:solidFill>
                <a:latin typeface="Calibri "/>
                <a:cs typeface="Arial" panose="020B0604020202020204" pitchFamily="34" charset="0"/>
              </a:rPr>
              <a:t>Many of these rights and protections are the same whether you’re in Original Medicare (Part A (Hospital Insurance) and Part B (Medical Insurance)), a Medicare Advantage Plan (Part C), or another Medicare health plan. </a:t>
            </a:r>
          </a:p>
        </p:txBody>
      </p:sp>
    </p:spTree>
    <p:extLst>
      <p:ext uri="{BB962C8B-B14F-4D97-AF65-F5344CB8AC3E}">
        <p14:creationId xmlns:p14="http://schemas.microsoft.com/office/powerpoint/2010/main" val="4084720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3375"/>
            <a:ext cx="5626100" cy="3165475"/>
          </a:xfrm>
        </p:spPr>
      </p:sp>
      <p:sp>
        <p:nvSpPr>
          <p:cNvPr id="3" name="Notes Placeholder 2"/>
          <p:cNvSpPr>
            <a:spLocks noGrp="1"/>
          </p:cNvSpPr>
          <p:nvPr>
            <p:ph type="body" idx="1"/>
          </p:nvPr>
        </p:nvSpPr>
        <p:spPr/>
        <p:txBody>
          <a:bodyPr/>
          <a:lstStyle/>
          <a:p>
            <a:pPr marL="115643" indent="-115643">
              <a:spcBef>
                <a:spcPts val="617"/>
              </a:spcBef>
            </a:pPr>
            <a:r>
              <a:rPr lang="en-US" b="1" dirty="0">
                <a:cs typeface="Calibri"/>
              </a:rPr>
              <a:t>Presenter Notes</a:t>
            </a:r>
          </a:p>
          <a:p>
            <a:pPr marL="115643" indent="-115643">
              <a:spcBef>
                <a:spcPts val="617"/>
              </a:spcBef>
            </a:pPr>
            <a:r>
              <a:rPr lang="en-US" b="0" dirty="0">
                <a:cs typeface="Calibri"/>
              </a:rPr>
              <a:t>At the end of this lesson, you’ll be able to:</a:t>
            </a:r>
          </a:p>
          <a:p>
            <a:pPr marL="178757" indent="-178757">
              <a:spcBef>
                <a:spcPts val="617"/>
              </a:spcBef>
              <a:buFont typeface="Wingdings" panose="05000000000000000000" pitchFamily="2" charset="2"/>
              <a:buChar char="§"/>
            </a:pPr>
            <a:r>
              <a:rPr lang="en-US" b="0" dirty="0">
                <a:cs typeface="Calibri"/>
              </a:rPr>
              <a:t>Describe what’s in “An Important Message from Medicare About Your Rights”</a:t>
            </a:r>
          </a:p>
          <a:p>
            <a:pPr marL="178757" indent="-178757">
              <a:spcBef>
                <a:spcPts val="617"/>
              </a:spcBef>
              <a:buFont typeface="Wingdings" panose="05000000000000000000" pitchFamily="2" charset="2"/>
              <a:buChar char="§"/>
            </a:pPr>
            <a:r>
              <a:rPr lang="en-US" b="0" dirty="0">
                <a:cs typeface="Calibri"/>
              </a:rPr>
              <a:t>Explain your rights when you’re admitted to a hospital or SNF</a:t>
            </a:r>
          </a:p>
          <a:p>
            <a:pPr marL="178757" indent="-178757">
              <a:spcBef>
                <a:spcPts val="617"/>
              </a:spcBef>
              <a:buFont typeface="Wingdings" panose="05000000000000000000" pitchFamily="2" charset="2"/>
              <a:buChar char="§"/>
            </a:pPr>
            <a:r>
              <a:rPr lang="en-US" b="0" dirty="0">
                <a:cs typeface="Calibri"/>
              </a:rPr>
              <a:t>Explain your rights in home health care and hospice care settings</a:t>
            </a:r>
          </a:p>
          <a:p>
            <a:pPr marL="178757" indent="-178757">
              <a:spcBef>
                <a:spcPts val="617"/>
              </a:spcBef>
              <a:buFont typeface="Wingdings" panose="05000000000000000000" pitchFamily="2" charset="2"/>
              <a:buChar char="§"/>
            </a:pPr>
            <a:r>
              <a:rPr lang="en-US" b="0" dirty="0">
                <a:cs typeface="Calibri"/>
              </a:rPr>
              <a:t>Explain your rights in a CORF</a:t>
            </a:r>
          </a:p>
        </p:txBody>
      </p:sp>
    </p:spTree>
    <p:extLst>
      <p:ext uri="{BB962C8B-B14F-4D97-AF65-F5344CB8AC3E}">
        <p14:creationId xmlns:p14="http://schemas.microsoft.com/office/powerpoint/2010/main" val="55446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rPr>
              <a:t>This slide has animation.</a:t>
            </a:r>
          </a:p>
          <a:p>
            <a:pPr defTabSz="966511">
              <a:spcBef>
                <a:spcPts val="617"/>
              </a:spcBef>
              <a:defRPr/>
            </a:pPr>
            <a:r>
              <a:rPr lang="en-US" b="1" dirty="0">
                <a:solidFill>
                  <a:prstClr val="black"/>
                </a:solidFill>
              </a:rPr>
              <a:t>Presenter Notes</a:t>
            </a:r>
          </a:p>
          <a:p>
            <a:pPr defTabSz="966511">
              <a:spcBef>
                <a:spcPts val="617"/>
              </a:spcBef>
              <a:defRPr/>
            </a:pPr>
            <a:r>
              <a:rPr lang="en-US" dirty="0">
                <a:solidFill>
                  <a:prstClr val="black"/>
                </a:solidFill>
              </a:rPr>
              <a:t>All people with Medicare, including those in a Medicare Advantage Plan (Part C) or other Medicare health plans, have the right to get all of the medically necessary Medicare-covered hospital care they need to diagnose and treat their illness or injury, including any follow-up care they need after leaving the hospital.</a:t>
            </a:r>
          </a:p>
          <a:p>
            <a:pPr marL="176405" indent="-176405">
              <a:spcBef>
                <a:spcPts val="617"/>
              </a:spcBef>
              <a:buFont typeface="Wingdings" panose="05000000000000000000" pitchFamily="2" charset="2"/>
              <a:buChar char="§"/>
              <a:defRPr/>
            </a:pPr>
            <a:r>
              <a:rPr lang="en-US" dirty="0">
                <a:solidFill>
                  <a:prstClr val="black"/>
                </a:solidFill>
              </a:rPr>
              <a:t>You’ll get the “An Important Message from Medicare About Your Rights” notice within 2 days of inpatient hospital admission and not more than 2 days before the day of discharge. </a:t>
            </a:r>
            <a:r>
              <a:rPr lang="en-US" i="1" dirty="0">
                <a:solidFill>
                  <a:prstClr val="black"/>
                </a:solidFill>
              </a:rPr>
              <a:t>This is discussed in more detail on the next slide.</a:t>
            </a:r>
          </a:p>
          <a:p>
            <a:pPr marL="176405" indent="-176405">
              <a:spcBef>
                <a:spcPts val="617"/>
              </a:spcBef>
              <a:buFont typeface="Wingdings" panose="05000000000000000000" pitchFamily="2" charset="2"/>
              <a:buChar char="§"/>
              <a:defRPr/>
            </a:pPr>
            <a:r>
              <a:rPr lang="en-US" dirty="0">
                <a:solidFill>
                  <a:prstClr val="black"/>
                </a:solidFill>
              </a:rPr>
              <a:t>You’ll get the “Medicare Outpatient Observation Notice” (MOON) if you get observation services as an outpatient for more than 24 hours.</a:t>
            </a:r>
          </a:p>
        </p:txBody>
      </p:sp>
    </p:spTree>
    <p:extLst>
      <p:ext uri="{BB962C8B-B14F-4D97-AF65-F5344CB8AC3E}">
        <p14:creationId xmlns:p14="http://schemas.microsoft.com/office/powerpoint/2010/main" val="90573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680" y="3757508"/>
            <a:ext cx="6484287" cy="5144347"/>
          </a:xfrm>
        </p:spPr>
        <p:txBody>
          <a:bodyPr/>
          <a:lstStyle/>
          <a:p>
            <a:pPr marL="0" lvl="1" defTabSz="966511">
              <a:defRPr/>
            </a:pPr>
            <a:r>
              <a:rPr lang="en-US" b="1" dirty="0">
                <a:solidFill>
                  <a:prstClr val="black"/>
                </a:solidFill>
                <a:latin typeface="Calibri "/>
                <a:cs typeface="Arial" panose="020B0604020202020204" pitchFamily="34" charset="0"/>
              </a:rPr>
              <a:t>Presenter Notes</a:t>
            </a:r>
          </a:p>
          <a:p>
            <a:pPr marL="0" lvl="1" defTabSz="966511">
              <a:defRPr/>
            </a:pPr>
            <a:r>
              <a:rPr lang="en-US" dirty="0">
                <a:solidFill>
                  <a:prstClr val="black"/>
                </a:solidFill>
                <a:latin typeface="Calibri "/>
                <a:cs typeface="Arial" panose="020B0604020202020204" pitchFamily="34" charset="0"/>
              </a:rPr>
              <a:t>Lesson 1, “Medicare Rights,” explains that no matter how you get Medicare, you have certain guaranteed rights and protections. We’ll provide information on rights for everyone with Medicare, including people with Original Medicare (Part A and Part B), Medicare Advantage Plans (Part C) or other Medicare health plans, and Medicare drug coverage (Part D).</a:t>
            </a:r>
          </a:p>
          <a:p>
            <a:pPr marL="0" lvl="1" defTabSz="966511">
              <a:defRPr/>
            </a:pPr>
            <a:endParaRPr lang="en-US" dirty="0">
              <a:solidFill>
                <a:prstClr val="black"/>
              </a:solidFill>
              <a:latin typeface="Calibri "/>
              <a:cs typeface="Arial" panose="020B0604020202020204" pitchFamily="34" charset="0"/>
            </a:endParaRPr>
          </a:p>
          <a:p>
            <a:pPr marL="0" marR="0" lvl="1" indent="0" algn="l" defTabSz="966511"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200" dirty="0">
                <a:solidFill>
                  <a:prstClr val="black"/>
                </a:solidFill>
                <a:latin typeface="Calibri "/>
              </a:rPr>
              <a:t>For more details, visit </a:t>
            </a:r>
            <a:r>
              <a:rPr lang="en-US" sz="1200" u="sng" dirty="0">
                <a:solidFill>
                  <a:srgbClr val="0563C1"/>
                </a:solidFill>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Medicare.gov/publications</a:t>
            </a:r>
            <a:r>
              <a:rPr lang="en-US" sz="1200" dirty="0">
                <a:solidFill>
                  <a:prstClr val="black"/>
                </a:solidFill>
                <a:latin typeface="Calibri "/>
              </a:rPr>
              <a:t> to review “Medicare Rights &amp; Protections” (CMS Product No. 11534). You can also read your plan’s membership materials or call your plan for more information about your rights.</a:t>
            </a:r>
          </a:p>
          <a:p>
            <a:pPr marL="0" lvl="1" defTabSz="966511">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marL="4776" indent="-4776" defTabSz="966511" eaLnBrk="0" hangingPunct="0">
              <a:spcBef>
                <a:spcPts val="617"/>
              </a:spcBef>
              <a:defRPr/>
            </a:pPr>
            <a:r>
              <a:rPr lang="en-US" b="1" dirty="0">
                <a:solidFill>
                  <a:prstClr val="black"/>
                </a:solidFill>
                <a:latin typeface="Calibri "/>
                <a:cs typeface="Arial" panose="020B0604020202020204" pitchFamily="34" charset="0"/>
              </a:rPr>
              <a:t>Presenter Notes</a:t>
            </a:r>
          </a:p>
          <a:p>
            <a:pPr marL="4573" indent="-4573" defTabSz="966511" eaLnBrk="0" hangingPunct="0">
              <a:spcBef>
                <a:spcPts val="617"/>
              </a:spcBef>
              <a:defRPr/>
            </a:pPr>
            <a:r>
              <a:rPr lang="en-US" dirty="0">
                <a:solidFill>
                  <a:prstClr val="black"/>
                </a:solidFill>
                <a:latin typeface="Calibri "/>
                <a:cs typeface="Arial" panose="020B0604020202020204" pitchFamily="34" charset="0"/>
              </a:rPr>
              <a:t>The notice called </a:t>
            </a:r>
            <a:r>
              <a:rPr lang="en-US" b="1" dirty="0">
                <a:solidFill>
                  <a:prstClr val="black"/>
                </a:solidFill>
                <a:latin typeface="Calibri "/>
                <a:cs typeface="Arial" panose="020B0604020202020204" pitchFamily="34" charset="0"/>
              </a:rPr>
              <a:t>“An Important Message from Medicare About Your Rights” </a:t>
            </a:r>
            <a:r>
              <a:rPr lang="en-US" dirty="0">
                <a:solidFill>
                  <a:prstClr val="black"/>
                </a:solidFill>
                <a:latin typeface="Calibri "/>
                <a:cs typeface="Arial" panose="020B0604020202020204" pitchFamily="34" charset="0"/>
              </a:rPr>
              <a:t>is a notice you get after being admitted to the hospital. You must sign this notice and get a copy. This notice explains:</a:t>
            </a:r>
          </a:p>
          <a:p>
            <a:pPr marL="122493" indent="-122493">
              <a:spcBef>
                <a:spcPts val="617"/>
              </a:spcBef>
              <a:buFont typeface="Wingdings" panose="05000000000000000000" pitchFamily="2" charset="2"/>
              <a:buChar char="§"/>
              <a:defRPr/>
            </a:pPr>
            <a:r>
              <a:rPr lang="en-US" dirty="0">
                <a:latin typeface="Calibri "/>
                <a:cs typeface="Arial" panose="020B0604020202020204" pitchFamily="34" charset="0"/>
              </a:rPr>
              <a:t>Your right to get all medically necessary hospital services </a:t>
            </a:r>
          </a:p>
          <a:p>
            <a:pPr marL="122493" indent="-122493">
              <a:spcBef>
                <a:spcPts val="617"/>
              </a:spcBef>
              <a:buFont typeface="Wingdings" panose="05000000000000000000" pitchFamily="2" charset="2"/>
              <a:buChar char="§"/>
              <a:defRPr/>
            </a:pPr>
            <a:r>
              <a:rPr lang="en-US" dirty="0">
                <a:latin typeface="Calibri "/>
                <a:cs typeface="Arial" panose="020B0604020202020204" pitchFamily="34" charset="0"/>
              </a:rPr>
              <a:t>Your right to be involved in any decisions that the hospital, your doctor, or anyone else makes about your hospital services, and who will pay for them </a:t>
            </a:r>
          </a:p>
          <a:p>
            <a:pPr marL="122493" indent="-122493">
              <a:spcBef>
                <a:spcPts val="617"/>
              </a:spcBef>
              <a:buFont typeface="Wingdings" panose="05000000000000000000" pitchFamily="2" charset="2"/>
              <a:buChar char="§"/>
              <a:defRPr/>
            </a:pPr>
            <a:r>
              <a:rPr lang="en-US" dirty="0">
                <a:latin typeface="Calibri "/>
                <a:cs typeface="Arial" panose="020B0604020202020204" pitchFamily="34" charset="0"/>
              </a:rPr>
              <a:t>Your right to get services you need after you leave the hospital </a:t>
            </a:r>
          </a:p>
          <a:p>
            <a:pPr marL="122493" indent="-122493">
              <a:spcBef>
                <a:spcPts val="617"/>
              </a:spcBef>
              <a:buFont typeface="Wingdings" panose="05000000000000000000" pitchFamily="2" charset="2"/>
              <a:buChar char="§"/>
              <a:defRPr/>
            </a:pPr>
            <a:r>
              <a:rPr lang="en-US" dirty="0">
                <a:latin typeface="Calibri "/>
                <a:cs typeface="Arial" panose="020B0604020202020204" pitchFamily="34" charset="0"/>
              </a:rPr>
              <a:t>Your right to appeal a discharge decision and the steps for appealing the decision </a:t>
            </a:r>
          </a:p>
          <a:p>
            <a:pPr marL="122493" indent="-122493">
              <a:spcBef>
                <a:spcPts val="617"/>
              </a:spcBef>
              <a:buFont typeface="Wingdings" panose="05000000000000000000" pitchFamily="2" charset="2"/>
              <a:buChar char="§"/>
              <a:defRPr/>
            </a:pPr>
            <a:r>
              <a:rPr lang="en-US" dirty="0">
                <a:latin typeface="Calibri "/>
                <a:cs typeface="Arial" panose="020B0604020202020204" pitchFamily="34" charset="0"/>
              </a:rPr>
              <a:t>The circumstances under which you will or won’t have to pay for charges for continuing to stay in the hospital </a:t>
            </a:r>
          </a:p>
          <a:p>
            <a:pPr marL="122493" indent="-122493">
              <a:spcBef>
                <a:spcPts val="617"/>
              </a:spcBef>
              <a:buFont typeface="Wingdings" panose="05000000000000000000" pitchFamily="2" charset="2"/>
              <a:buChar char="§"/>
              <a:defRPr/>
            </a:pPr>
            <a:r>
              <a:rPr lang="en-US" dirty="0">
                <a:latin typeface="Calibri "/>
                <a:cs typeface="Arial" panose="020B0604020202020204" pitchFamily="34" charset="0"/>
              </a:rPr>
              <a:t>Information on your right to get a detailed notice about why your covered services are ending</a:t>
            </a:r>
          </a:p>
        </p:txBody>
      </p:sp>
    </p:spTree>
    <p:extLst>
      <p:ext uri="{BB962C8B-B14F-4D97-AF65-F5344CB8AC3E}">
        <p14:creationId xmlns:p14="http://schemas.microsoft.com/office/powerpoint/2010/main" val="1461566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992" y="3757507"/>
            <a:ext cx="7069062" cy="5550323"/>
          </a:xfrm>
        </p:spPr>
        <p:txBody>
          <a:bodyPr/>
          <a:lstStyle/>
          <a:p>
            <a:pPr defTabSz="966511">
              <a:spcBef>
                <a:spcPts val="617"/>
              </a:spcBef>
              <a:defRPr/>
            </a:pPr>
            <a:r>
              <a:rPr lang="en-US" sz="1100" b="1" dirty="0">
                <a:solidFill>
                  <a:prstClr val="black"/>
                </a:solidFill>
                <a:latin typeface="Calibri "/>
              </a:rPr>
              <a:t>This slide has animation.</a:t>
            </a:r>
            <a:endParaRPr lang="en-US" sz="1100" dirty="0">
              <a:solidFill>
                <a:prstClr val="black"/>
              </a:solidFill>
              <a:latin typeface="Calibri "/>
            </a:endParaRPr>
          </a:p>
          <a:p>
            <a:pPr defTabSz="966511">
              <a:spcBef>
                <a:spcPts val="617"/>
              </a:spcBef>
              <a:defRPr/>
            </a:pPr>
            <a:r>
              <a:rPr lang="en-US" sz="1100" b="1" dirty="0">
                <a:solidFill>
                  <a:prstClr val="black"/>
                </a:solidFill>
                <a:latin typeface="Calibri "/>
              </a:rPr>
              <a:t>Presenter Notes</a:t>
            </a:r>
          </a:p>
          <a:p>
            <a:pPr defTabSz="966511">
              <a:spcBef>
                <a:spcPts val="617"/>
              </a:spcBef>
              <a:defRPr/>
            </a:pPr>
            <a:r>
              <a:rPr lang="en-US" sz="1100" dirty="0">
                <a:solidFill>
                  <a:prstClr val="black"/>
                </a:solidFill>
                <a:latin typeface="Calibri "/>
              </a:rPr>
              <a:t>As a resident of a SNF, you have certain specified rights and protections under the law. The SNF must provide you with a written description of your legal rights. </a:t>
            </a:r>
          </a:p>
          <a:p>
            <a:pPr defTabSz="966511">
              <a:spcBef>
                <a:spcPts val="617"/>
              </a:spcBef>
              <a:defRPr/>
            </a:pPr>
            <a:r>
              <a:rPr lang="en-US" sz="1100" b="1" dirty="0">
                <a:solidFill>
                  <a:prstClr val="black"/>
                </a:solidFill>
                <a:latin typeface="Calibri "/>
              </a:rPr>
              <a:t>At a minimum, federal law specifies that a SNF’s resident’s rights include:</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Freedom from discrimination</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Be treated with dignity and respect</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Freedom from abuse and neglect</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Freedom from restraints</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Get information on services and fees</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Manage your own money </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Get privacy, personal property, and spousal living arrangements</a:t>
            </a:r>
          </a:p>
          <a:p>
            <a:pPr marL="122493" indent="-122493" defTabSz="966511">
              <a:spcBef>
                <a:spcPts val="617"/>
              </a:spcBef>
              <a:buFont typeface="Wingdings" panose="05000000000000000000" pitchFamily="2" charset="2"/>
              <a:buChar char="§"/>
              <a:defRPr/>
            </a:pPr>
            <a:r>
              <a:rPr lang="en-US" sz="1100" dirty="0">
                <a:solidFill>
                  <a:sysClr val="windowText" lastClr="000000"/>
                </a:solidFill>
                <a:latin typeface="Calibri "/>
              </a:rPr>
              <a:t>Get information about your medical condition, medications, and visit your own doctor</a:t>
            </a:r>
            <a:endParaRPr lang="en-US" sz="1100" dirty="0">
              <a:solidFill>
                <a:prstClr val="black"/>
              </a:solidFill>
              <a:latin typeface="Calibri "/>
            </a:endParaRPr>
          </a:p>
          <a:p>
            <a:pPr marL="122493" indent="-122493" defTabSz="984821">
              <a:spcBef>
                <a:spcPts val="617"/>
              </a:spcBef>
              <a:buFont typeface="Wingdings" panose="05000000000000000000" pitchFamily="2" charset="2"/>
              <a:buChar char="§"/>
              <a:defRPr/>
            </a:pPr>
            <a:r>
              <a:rPr lang="en-US" sz="1100" dirty="0">
                <a:solidFill>
                  <a:prstClr val="black"/>
                </a:solidFill>
                <a:latin typeface="Calibri "/>
              </a:rPr>
              <a:t>Spend private time with visitors</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Get medically related social services</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Make a complaint to the staff of the SNF, or any other person, without fear of punishment</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Be protected against unfair transfer or discharge</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Have family members and legal guardians meet with other families of other residents and participate in resident/family groups</a:t>
            </a:r>
          </a:p>
          <a:p>
            <a:pPr>
              <a:spcBef>
                <a:spcPts val="617"/>
              </a:spcBef>
              <a:defRPr/>
            </a:pPr>
            <a:r>
              <a:rPr lang="en-US" sz="1100" dirty="0">
                <a:solidFill>
                  <a:prstClr val="black"/>
                </a:solidFill>
                <a:latin typeface="Calibri "/>
              </a:rPr>
              <a:t>Residents of SNFs who need help in resolving complaints or information about their rights may contact the Office of the State Long-Term Care Ombudsman. For contact information, visit </a:t>
            </a:r>
            <a:r>
              <a:rPr lang="en-US" u="sng" dirty="0">
                <a:latin typeface="Calibri "/>
                <a:hlinkClick r:id="rId3"/>
              </a:rPr>
              <a:t>theconsumervoice.org/</a:t>
            </a:r>
            <a:r>
              <a:rPr lang="en-US" u="sng" dirty="0" err="1">
                <a:latin typeface="Calibri "/>
                <a:hlinkClick r:id="rId3"/>
              </a:rPr>
              <a:t>get_help</a:t>
            </a:r>
            <a:r>
              <a:rPr lang="en-US" sz="1100" dirty="0">
                <a:solidFill>
                  <a:prstClr val="black"/>
                </a:solidFill>
                <a:latin typeface="Calibri "/>
              </a:rPr>
              <a:t>.</a:t>
            </a:r>
          </a:p>
          <a:p>
            <a:pPr defTabSz="966511">
              <a:spcBef>
                <a:spcPts val="617"/>
              </a:spcBef>
              <a:defRPr/>
            </a:pPr>
            <a:r>
              <a:rPr lang="en-US" sz="1100" dirty="0">
                <a:solidFill>
                  <a:prstClr val="black"/>
                </a:solidFill>
                <a:latin typeface="Calibri "/>
              </a:rPr>
              <a:t>More information is available at </a:t>
            </a:r>
            <a:r>
              <a:rPr lang="en-US" sz="1100" dirty="0">
                <a:solidFill>
                  <a:prstClr val="black"/>
                </a:solidFill>
                <a:latin typeface="Calibri "/>
                <a:hlinkClick r:id="rId4"/>
              </a:rPr>
              <a:t>Medicare.gov/what-medicare-covers/what-part-a-covers/skilled-nursing-facility-rights</a:t>
            </a:r>
            <a:r>
              <a:rPr lang="en-US" sz="1100" dirty="0">
                <a:solidFill>
                  <a:prstClr val="black"/>
                </a:solidFill>
                <a:latin typeface="Calibri "/>
              </a:rPr>
              <a:t>.</a:t>
            </a:r>
          </a:p>
        </p:txBody>
      </p:sp>
    </p:spTree>
    <p:extLst>
      <p:ext uri="{BB962C8B-B14F-4D97-AF65-F5344CB8AC3E}">
        <p14:creationId xmlns:p14="http://schemas.microsoft.com/office/powerpoint/2010/main" val="1933677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7065" y="3757508"/>
            <a:ext cx="6960762" cy="5144347"/>
          </a:xfrm>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Bef>
                <a:spcPts val="617"/>
              </a:spcBef>
              <a:defRPr/>
            </a:pPr>
            <a:r>
              <a:rPr lang="en-US" b="1" dirty="0">
                <a:solidFill>
                  <a:prstClr val="black"/>
                </a:solidFill>
                <a:latin typeface="Calibri "/>
                <a:cs typeface="Arial" panose="020B0604020202020204" pitchFamily="34" charset="0"/>
              </a:rPr>
              <a:t>Presenter Notes</a:t>
            </a:r>
          </a:p>
          <a:p>
            <a:pPr defTabSz="966511">
              <a:spcBef>
                <a:spcPts val="617"/>
              </a:spcBef>
              <a:defRPr/>
            </a:pPr>
            <a:r>
              <a:rPr lang="en-US" dirty="0">
                <a:solidFill>
                  <a:prstClr val="black"/>
                </a:solidFill>
                <a:latin typeface="Calibri "/>
                <a:cs typeface="Arial" panose="020B0604020202020204" pitchFamily="34" charset="0"/>
              </a:rPr>
              <a:t>All people with Medicare have certain guaranteed rights and protections regardless of the care setting. </a:t>
            </a:r>
          </a:p>
          <a:p>
            <a:pPr defTabSz="966511">
              <a:spcBef>
                <a:spcPts val="617"/>
              </a:spcBef>
              <a:defRPr/>
            </a:pPr>
            <a:r>
              <a:rPr lang="en-US" b="1" dirty="0">
                <a:solidFill>
                  <a:prstClr val="black"/>
                </a:solidFill>
                <a:latin typeface="Calibri "/>
                <a:cs typeface="Arial" panose="020B0604020202020204" pitchFamily="34" charset="0"/>
              </a:rPr>
              <a:t>In home health care and hospice care settings, you also have the following rights:</a:t>
            </a:r>
          </a:p>
          <a:p>
            <a:pPr marL="122493" indent="-122493"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Appeal rights</a:t>
            </a:r>
          </a:p>
          <a:p>
            <a:pPr marL="122493" indent="-122493"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Home health care and hospice care providers must give you a written copy of your rights and obligations before care begins, including your right to:</a:t>
            </a:r>
          </a:p>
          <a:p>
            <a:pPr marL="244983" lvl="1" indent="-122493" defTabSz="966511">
              <a:buFont typeface="Arial" panose="020B0604020202020204" pitchFamily="34" charset="0"/>
              <a:buChar char="•"/>
              <a:defRPr/>
            </a:pPr>
            <a:r>
              <a:rPr lang="en-US" dirty="0">
                <a:solidFill>
                  <a:prstClr val="black"/>
                </a:solidFill>
                <a:latin typeface="Calibri "/>
                <a:cs typeface="Arial" panose="020B0604020202020204" pitchFamily="34" charset="0"/>
              </a:rPr>
              <a:t>Choose your agency (for members of managed care plans, choices will depend on which agencies your plan works with)</a:t>
            </a:r>
          </a:p>
          <a:p>
            <a:pPr marL="244983" lvl="1" indent="-122493" defTabSz="966511">
              <a:buFont typeface="Arial" panose="020B0604020202020204" pitchFamily="34" charset="0"/>
              <a:buChar char="•"/>
              <a:defRPr/>
            </a:pPr>
            <a:r>
              <a:rPr lang="en-US" dirty="0">
                <a:solidFill>
                  <a:prstClr val="black"/>
                </a:solidFill>
                <a:latin typeface="Calibri "/>
                <a:cs typeface="Arial" panose="020B0604020202020204" pitchFamily="34" charset="0"/>
              </a:rPr>
              <a:t>Have your property treated with respect</a:t>
            </a:r>
          </a:p>
          <a:p>
            <a:pPr marL="244983" lvl="1" indent="-122493" defTabSz="966511">
              <a:buFont typeface="Arial" panose="020B0604020202020204" pitchFamily="34" charset="0"/>
              <a:buChar char="•"/>
              <a:defRPr/>
            </a:pPr>
            <a:r>
              <a:rPr lang="en-US" dirty="0">
                <a:solidFill>
                  <a:prstClr val="black"/>
                </a:solidFill>
                <a:latin typeface="Calibri "/>
                <a:cs typeface="Arial" panose="020B0604020202020204" pitchFamily="34" charset="0"/>
              </a:rPr>
              <a:t>Participate in and get a copy of your plan of care</a:t>
            </a:r>
          </a:p>
          <a:p>
            <a:pPr marL="244983" lvl="1" indent="-122493" defTabSz="966511">
              <a:buFont typeface="Arial" panose="020B0604020202020204" pitchFamily="34" charset="0"/>
              <a:buChar char="•"/>
              <a:defRPr/>
            </a:pPr>
            <a:r>
              <a:rPr lang="en-US" dirty="0">
                <a:solidFill>
                  <a:prstClr val="black"/>
                </a:solidFill>
                <a:latin typeface="Calibri "/>
                <a:cs typeface="Arial" panose="020B0604020202020204" pitchFamily="34" charset="0"/>
              </a:rPr>
              <a:t>Have your family or guardian act for you if you’re unable</a:t>
            </a:r>
          </a:p>
          <a:p>
            <a:pPr marL="244983" lvl="1" indent="-122493" defTabSz="966511">
              <a:buFont typeface="Arial" panose="020B0604020202020204" pitchFamily="34" charset="0"/>
              <a:buChar char="•"/>
              <a:defRPr/>
            </a:pPr>
            <a:r>
              <a:rPr lang="en-US" dirty="0">
                <a:solidFill>
                  <a:prstClr val="black"/>
                </a:solidFill>
                <a:latin typeface="Calibri "/>
                <a:cs typeface="Arial" panose="020B0604020202020204" pitchFamily="34" charset="0"/>
              </a:rPr>
              <a:t>Get a copy of the “Home Health Agency Outcome and Assessment Information Set (OASIS) Statement of Patient Privacy Rights” (</a:t>
            </a:r>
            <a:r>
              <a:rPr lang="en-US" kern="0" dirty="0">
                <a:solidFill>
                  <a:prstClr val="black"/>
                </a:solidFill>
                <a:latin typeface="Calibri "/>
                <a:cs typeface="Arial" panose="020B0604020202020204" pitchFamily="34" charset="0"/>
                <a:hlinkClick r:id="rId3"/>
              </a:rPr>
              <a:t>Medicare.gov/node/40191</a:t>
            </a:r>
            <a:r>
              <a:rPr lang="en-US" kern="0" dirty="0">
                <a:solidFill>
                  <a:prstClr val="black"/>
                </a:solidFill>
                <a:latin typeface="Calibri "/>
                <a:cs typeface="Arial" panose="020B0604020202020204" pitchFamily="34" charset="0"/>
              </a:rPr>
              <a:t>),</a:t>
            </a:r>
            <a:r>
              <a:rPr lang="en-US" dirty="0">
                <a:solidFill>
                  <a:prstClr val="black"/>
                </a:solidFill>
                <a:latin typeface="Calibri "/>
                <a:cs typeface="Arial" panose="020B0604020202020204" pitchFamily="34" charset="0"/>
              </a:rPr>
              <a:t> a written copy of your rights as a home health patient, when getting in-home health care</a:t>
            </a:r>
          </a:p>
          <a:p>
            <a:pPr defTabSz="984874">
              <a:spcBef>
                <a:spcPts val="617"/>
              </a:spcBef>
              <a:defRPr/>
            </a:pPr>
            <a:r>
              <a:rPr lang="en-US" dirty="0">
                <a:solidFill>
                  <a:prstClr val="black"/>
                </a:solidFill>
                <a:latin typeface="Calibri "/>
                <a:cs typeface="Arial" panose="020B0604020202020204" pitchFamily="34" charset="0"/>
              </a:rPr>
              <a:t>For more home health patient rights information, visit </a:t>
            </a:r>
            <a:r>
              <a:rPr lang="en-US" dirty="0">
                <a:solidFill>
                  <a:prstClr val="black"/>
                </a:solidFill>
                <a:latin typeface="Calibri "/>
                <a:cs typeface="Arial" panose="020B0604020202020204" pitchFamily="34" charset="0"/>
                <a:hlinkClick r:id="rId4"/>
              </a:rPr>
              <a:t>CMS.gov/Medicare/Quality-Initiatives-Patient-Assessment-Instruments/OASIS/Downloads/OASISStatementofPrivacyRights.zip</a:t>
            </a:r>
            <a:r>
              <a:rPr lang="en-US"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3718173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65828" y="3757508"/>
            <a:ext cx="6793389" cy="5144347"/>
          </a:xfrm>
        </p:spPr>
        <p:txBody>
          <a:bodyPr/>
          <a:lstStyle/>
          <a:p>
            <a:pPr defTabSz="966511">
              <a:spcBef>
                <a:spcPts val="617"/>
              </a:spcBef>
              <a:defRPr/>
            </a:pPr>
            <a:r>
              <a:rPr lang="en-US" b="1" dirty="0">
                <a:solidFill>
                  <a:prstClr val="black"/>
                </a:solidFill>
                <a:latin typeface="Calibri "/>
              </a:rPr>
              <a:t>This slide has animation.</a:t>
            </a:r>
          </a:p>
          <a:p>
            <a:pPr defTabSz="966511">
              <a:spcBef>
                <a:spcPts val="617"/>
              </a:spcBef>
              <a:defRPr/>
            </a:pPr>
            <a:r>
              <a:rPr lang="en-US" b="1" dirty="0">
                <a:solidFill>
                  <a:prstClr val="black"/>
                </a:solidFill>
                <a:latin typeface="Calibri "/>
              </a:rPr>
              <a:t>Presenter Notes</a:t>
            </a:r>
          </a:p>
          <a:p>
            <a:pPr defTabSz="966511">
              <a:spcBef>
                <a:spcPts val="617"/>
              </a:spcBef>
              <a:defRPr/>
            </a:pPr>
            <a:r>
              <a:rPr lang="en-US" dirty="0">
                <a:solidFill>
                  <a:prstClr val="black"/>
                </a:solidFill>
                <a:latin typeface="Calibri "/>
              </a:rPr>
              <a:t>A Comprehensive Outpatient Rehabilitation Facility (CORF) is a</a:t>
            </a:r>
            <a:r>
              <a:rPr lang="en-US" b="1" dirty="0">
                <a:solidFill>
                  <a:prstClr val="black"/>
                </a:solidFill>
                <a:latin typeface="Calibri "/>
              </a:rPr>
              <a:t> </a:t>
            </a:r>
            <a:r>
              <a:rPr lang="en-US" dirty="0">
                <a:solidFill>
                  <a:prstClr val="black"/>
                </a:solidFill>
                <a:latin typeface="Calibri "/>
              </a:rPr>
              <a:t>facility that provides a variety of services on an outpatient basis, including doctors’ services, physical therapy, social or psychological services, and rehabilitation.</a:t>
            </a:r>
          </a:p>
          <a:p>
            <a:pPr defTabSz="966511">
              <a:spcBef>
                <a:spcPts val="617"/>
              </a:spcBef>
              <a:defRPr/>
            </a:pPr>
            <a:r>
              <a:rPr lang="en-US" b="1" dirty="0">
                <a:solidFill>
                  <a:prstClr val="black"/>
                </a:solidFill>
                <a:latin typeface="Calibri "/>
              </a:rPr>
              <a:t>In a CORF setting, your provider must:</a:t>
            </a:r>
          </a:p>
          <a:p>
            <a:pPr marL="122493" lvl="1" indent="-120813" defTabSz="966511">
              <a:buFont typeface="Wingdings" panose="05000000000000000000" pitchFamily="2" charset="2"/>
              <a:buChar char="§"/>
              <a:defRPr/>
            </a:pPr>
            <a:r>
              <a:rPr lang="en-US" dirty="0">
                <a:solidFill>
                  <a:prstClr val="black"/>
                </a:solidFill>
                <a:latin typeface="Calibri "/>
              </a:rPr>
              <a:t>Explain your treatment program </a:t>
            </a:r>
          </a:p>
          <a:p>
            <a:pPr marL="122493" lvl="1" indent="-120813" defTabSz="966511">
              <a:buFont typeface="Wingdings" panose="05000000000000000000" pitchFamily="2" charset="2"/>
              <a:buChar char="§"/>
              <a:defRPr/>
            </a:pPr>
            <a:r>
              <a:rPr lang="en-US" dirty="0">
                <a:solidFill>
                  <a:prstClr val="black"/>
                </a:solidFill>
                <a:latin typeface="Calibri "/>
              </a:rPr>
              <a:t>Add information to your therapy claims and your medical records if your therapy services reach one of these:</a:t>
            </a:r>
          </a:p>
          <a:p>
            <a:pPr marL="244983" lvl="2" indent="-115780" defTabSz="966511">
              <a:buSzTx/>
              <a:buFont typeface="Arial" panose="020B0604020202020204" pitchFamily="34" charset="0"/>
              <a:buChar char="•"/>
              <a:defRPr/>
            </a:pPr>
            <a:r>
              <a:rPr lang="en-US" dirty="0">
                <a:solidFill>
                  <a:prstClr val="black"/>
                </a:solidFill>
                <a:latin typeface="Calibri "/>
              </a:rPr>
              <a:t>The yearly dollar limit ($2,230 for 2023) for physical therapy and speech-language pathology combined</a:t>
            </a:r>
          </a:p>
          <a:p>
            <a:pPr marL="244983" lvl="2" indent="-115780" defTabSz="966511">
              <a:buSzTx/>
              <a:buFont typeface="Arial" panose="020B0604020202020204" pitchFamily="34" charset="0"/>
              <a:buChar char="•"/>
              <a:defRPr/>
            </a:pPr>
            <a:r>
              <a:rPr lang="en-US" baseline="0" dirty="0">
                <a:solidFill>
                  <a:prstClr val="black"/>
                </a:solidFill>
                <a:latin typeface="Calibri "/>
              </a:rPr>
              <a:t>$2,230 </a:t>
            </a:r>
            <a:r>
              <a:rPr lang="en-US" dirty="0">
                <a:solidFill>
                  <a:prstClr val="black"/>
                </a:solidFill>
                <a:latin typeface="Calibri "/>
              </a:rPr>
              <a:t>for occupational therapy</a:t>
            </a:r>
          </a:p>
          <a:p>
            <a:pPr marL="0" lvl="1" defTabSz="966511">
              <a:defRPr/>
            </a:pPr>
            <a:r>
              <a:rPr lang="en-US" dirty="0">
                <a:solidFill>
                  <a:prstClr val="black"/>
                </a:solidFill>
                <a:latin typeface="Calibri "/>
              </a:rPr>
              <a:t>For more information about therapy services, review publications “Your Medicare Benefits” (CMS Product No. 10116) and “Medicare Coverage of Therapy Services” (CMS Product No. 10988) by visiting </a:t>
            </a:r>
            <a:r>
              <a:rPr lang="en-US" dirty="0">
                <a:solidFill>
                  <a:prstClr val="black"/>
                </a:solidFill>
                <a:latin typeface="Calibri "/>
                <a:hlinkClick r:id="rId3"/>
              </a:rPr>
              <a:t>Medicare.gov/publications</a:t>
            </a:r>
            <a:r>
              <a:rPr lang="en-US" dirty="0">
                <a:solidFill>
                  <a:prstClr val="black"/>
                </a:solidFill>
                <a:latin typeface="Calibri "/>
              </a:rPr>
              <a:t>. </a:t>
            </a:r>
            <a:endParaRPr lang="en-US" b="1" dirty="0">
              <a:solidFill>
                <a:prstClr val="black"/>
              </a:solidFill>
              <a:latin typeface="Calibri "/>
            </a:endParaRPr>
          </a:p>
          <a:p>
            <a:pPr marL="0" lvl="1" defTabSz="966511">
              <a:defRPr/>
            </a:pPr>
            <a:r>
              <a:rPr lang="en-US" b="1" dirty="0">
                <a:solidFill>
                  <a:prstClr val="black"/>
                </a:solidFill>
                <a:latin typeface="Calibri "/>
              </a:rPr>
              <a:t>Source</a:t>
            </a:r>
            <a:r>
              <a:rPr lang="en-US" dirty="0">
                <a:solidFill>
                  <a:prstClr val="black"/>
                </a:solidFill>
                <a:latin typeface="Calibri "/>
              </a:rPr>
              <a:t>: </a:t>
            </a:r>
            <a:r>
              <a:rPr lang="en-US" dirty="0">
                <a:solidFill>
                  <a:prstClr val="black"/>
                </a:solidFill>
                <a:latin typeface="Calibri "/>
                <a:hlinkClick r:id="rId4"/>
              </a:rPr>
              <a:t>CMS.gov/Medicare/Billing/TherapyServices</a:t>
            </a:r>
            <a:r>
              <a:rPr lang="en-US" dirty="0">
                <a:solidFill>
                  <a:prstClr val="black"/>
                </a:solidFill>
                <a:latin typeface="Calibri "/>
              </a:rPr>
              <a:t> </a:t>
            </a:r>
          </a:p>
        </p:txBody>
      </p:sp>
    </p:spTree>
    <p:extLst>
      <p:ext uri="{BB962C8B-B14F-4D97-AF65-F5344CB8AC3E}">
        <p14:creationId xmlns:p14="http://schemas.microsoft.com/office/powerpoint/2010/main" val="2055600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80528" indent="-180528" defTabSz="954116">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marL="180528" indent="-180528" defTabSz="954116">
              <a:spcBef>
                <a:spcPts val="617"/>
              </a:spcBef>
              <a:defRPr/>
            </a:pPr>
            <a:r>
              <a:rPr lang="en-US" b="1" dirty="0">
                <a:solidFill>
                  <a:prstClr val="black"/>
                </a:solidFill>
                <a:latin typeface="Calibri "/>
                <a:cs typeface="Arial" panose="020B0604020202020204" pitchFamily="34" charset="0"/>
              </a:rPr>
              <a:t>Presenter Notes</a:t>
            </a:r>
          </a:p>
          <a:p>
            <a:pPr marL="180528" indent="-180528" defTabSz="954116">
              <a:spcBef>
                <a:spcPts val="617"/>
              </a:spcBef>
              <a:defRPr/>
            </a:pPr>
            <a:r>
              <a:rPr lang="en-US" dirty="0">
                <a:solidFill>
                  <a:prstClr val="black"/>
                </a:solidFill>
                <a:latin typeface="Calibri "/>
                <a:cs typeface="Arial" panose="020B0604020202020204" pitchFamily="34" charset="0"/>
              </a:rPr>
              <a:t>Check Your Knowledge—Question 4</a:t>
            </a:r>
          </a:p>
          <a:p>
            <a:pPr defTabSz="966511">
              <a:spcBef>
                <a:spcPts val="617"/>
              </a:spcBef>
              <a:defRPr/>
            </a:pPr>
            <a:r>
              <a:rPr lang="en-US" b="1" dirty="0">
                <a:solidFill>
                  <a:prstClr val="black"/>
                </a:solidFill>
                <a:latin typeface="Calibri "/>
                <a:cs typeface="Arial" panose="020B0604020202020204" pitchFamily="34" charset="0"/>
              </a:rPr>
              <a:t>When admitted to the hospital as an “inpatient,” all people with Medicare must get the notice called “An Important Message from Medicare About Your Rights.”</a:t>
            </a:r>
          </a:p>
          <a:p>
            <a:pPr marL="244983" indent="-238272" defTabSz="966511">
              <a:spcBef>
                <a:spcPts val="617"/>
              </a:spcBef>
              <a:buFontTx/>
              <a:buAutoNum type="alphaLcPeriod"/>
              <a:defRPr/>
            </a:pPr>
            <a:r>
              <a:rPr lang="en-US" dirty="0">
                <a:solidFill>
                  <a:prstClr val="black"/>
                </a:solidFill>
                <a:latin typeface="Calibri "/>
                <a:cs typeface="Arial" panose="020B0604020202020204" pitchFamily="34" charset="0"/>
              </a:rPr>
              <a:t>True</a:t>
            </a:r>
          </a:p>
          <a:p>
            <a:pPr marL="244983" indent="-238272" defTabSz="966511">
              <a:spcBef>
                <a:spcPts val="617"/>
              </a:spcBef>
              <a:buFontTx/>
              <a:buAutoNum type="alphaLcPeriod"/>
              <a:defRPr/>
            </a:pPr>
            <a:r>
              <a:rPr lang="en-US" dirty="0">
                <a:solidFill>
                  <a:prstClr val="black"/>
                </a:solidFill>
                <a:latin typeface="Calibri "/>
                <a:cs typeface="Arial" panose="020B0604020202020204" pitchFamily="34" charset="0"/>
              </a:rPr>
              <a:t>False </a:t>
            </a:r>
          </a:p>
          <a:p>
            <a:pPr defTabSz="966511">
              <a:spcBef>
                <a:spcPts val="617"/>
              </a:spcBef>
              <a:defRPr/>
            </a:pPr>
            <a:r>
              <a:rPr lang="en-US" b="1" dirty="0">
                <a:solidFill>
                  <a:prstClr val="black"/>
                </a:solidFill>
                <a:latin typeface="Calibri "/>
                <a:cs typeface="Arial" panose="020B0604020202020204" pitchFamily="34" charset="0"/>
              </a:rPr>
              <a:t>Answer: a. True</a:t>
            </a:r>
          </a:p>
          <a:p>
            <a:pPr defTabSz="966511">
              <a:spcBef>
                <a:spcPts val="617"/>
              </a:spcBef>
              <a:defRPr/>
            </a:pPr>
            <a:r>
              <a:rPr lang="en-US" dirty="0">
                <a:solidFill>
                  <a:prstClr val="black"/>
                </a:solidFill>
                <a:latin typeface="Calibri "/>
                <a:cs typeface="Arial" panose="020B0604020202020204" pitchFamily="34" charset="0"/>
              </a:rPr>
              <a:t>All people with Medicare, including those in a Medicare Advantage Plan or other Medicare health plan, have the right to get all of the medically necessary Medicare-covered hospital care they need to diagnose and treat their illness or injury, including any follow-up care they need after leaving the hospital.</a:t>
            </a:r>
          </a:p>
          <a:p>
            <a:pPr defTabSz="966511">
              <a:spcBef>
                <a:spcPts val="617"/>
              </a:spcBef>
              <a:defRPr/>
            </a:pPr>
            <a:r>
              <a:rPr lang="en-US" dirty="0">
                <a:solidFill>
                  <a:prstClr val="black"/>
                </a:solidFill>
                <a:latin typeface="Calibri "/>
                <a:cs typeface="Arial" panose="020B0604020202020204" pitchFamily="34" charset="0"/>
              </a:rPr>
              <a:t>When admitted to the hospital as an inpatient, they’ll get a copy of the notice called “An Important Message from Medicare About Your Rights.” This explains their rights as a hospital inpatient.</a:t>
            </a:r>
          </a:p>
        </p:txBody>
      </p:sp>
    </p:spTree>
    <p:extLst>
      <p:ext uri="{BB962C8B-B14F-4D97-AF65-F5344CB8AC3E}">
        <p14:creationId xmlns:p14="http://schemas.microsoft.com/office/powerpoint/2010/main" val="3800868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rPr>
              <a:t>Presenter Notes</a:t>
            </a:r>
          </a:p>
          <a:p>
            <a:pPr defTabSz="966511">
              <a:spcBef>
                <a:spcPts val="617"/>
              </a:spcBef>
              <a:defRPr/>
            </a:pPr>
            <a:r>
              <a:rPr lang="en-US" dirty="0">
                <a:solidFill>
                  <a:prstClr val="black"/>
                </a:solidFill>
              </a:rPr>
              <a:t>Lesson 4, “Medicare Privacy Practices,” explains Medicare’s privacy practices, notices, required and permitted disclosures, and rights.</a:t>
            </a:r>
          </a:p>
        </p:txBody>
      </p:sp>
    </p:spTree>
    <p:extLst>
      <p:ext uri="{BB962C8B-B14F-4D97-AF65-F5344CB8AC3E}">
        <p14:creationId xmlns:p14="http://schemas.microsoft.com/office/powerpoint/2010/main" val="2169459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3375"/>
            <a:ext cx="5626100" cy="3165475"/>
          </a:xfrm>
        </p:spPr>
      </p:sp>
      <p:sp>
        <p:nvSpPr>
          <p:cNvPr id="3" name="Notes Placeholder 2"/>
          <p:cNvSpPr>
            <a:spLocks noGrp="1"/>
          </p:cNvSpPr>
          <p:nvPr>
            <p:ph type="body" idx="1"/>
          </p:nvPr>
        </p:nvSpPr>
        <p:spPr/>
        <p:txBody>
          <a:bodyPr/>
          <a:lstStyle/>
          <a:p>
            <a:pPr marL="115643" indent="-115643">
              <a:spcBef>
                <a:spcPts val="617"/>
              </a:spcBef>
            </a:pPr>
            <a:r>
              <a:rPr lang="en-US" b="1" dirty="0">
                <a:cs typeface="Calibri"/>
              </a:rPr>
              <a:t>Presenter Notes</a:t>
            </a:r>
          </a:p>
          <a:p>
            <a:pPr marL="115643" indent="-115643">
              <a:spcBef>
                <a:spcPts val="617"/>
              </a:spcBef>
            </a:pPr>
            <a:r>
              <a:rPr lang="en-US" b="0" dirty="0">
                <a:cs typeface="Calibri"/>
              </a:rPr>
              <a:t>At the end of this lesson, you’ll be able to:</a:t>
            </a:r>
          </a:p>
          <a:p>
            <a:pPr marL="178757" indent="-178757">
              <a:spcBef>
                <a:spcPts val="617"/>
              </a:spcBef>
              <a:buFont typeface="Wingdings" panose="05000000000000000000" pitchFamily="2" charset="2"/>
              <a:buChar char="§"/>
            </a:pPr>
            <a:r>
              <a:rPr lang="en-US" b="0" dirty="0">
                <a:cs typeface="Calibri"/>
              </a:rPr>
              <a:t>Describe ways Medicare is required to protect your personal medical information</a:t>
            </a:r>
          </a:p>
          <a:p>
            <a:pPr marL="178757" indent="-178757">
              <a:spcBef>
                <a:spcPts val="617"/>
              </a:spcBef>
              <a:buFont typeface="Wingdings" panose="05000000000000000000" pitchFamily="2" charset="2"/>
              <a:buChar char="§"/>
            </a:pPr>
            <a:r>
              <a:rPr lang="en-US" b="0" dirty="0">
                <a:cs typeface="Calibri"/>
              </a:rPr>
              <a:t>Identify required Medicare notices and disclosures about your personal medical information</a:t>
            </a:r>
          </a:p>
          <a:p>
            <a:pPr marL="178757" indent="-178757">
              <a:spcBef>
                <a:spcPts val="617"/>
              </a:spcBef>
              <a:buFont typeface="Wingdings" panose="05000000000000000000" pitchFamily="2" charset="2"/>
              <a:buChar char="§"/>
            </a:pPr>
            <a:r>
              <a:rPr lang="en-US" b="0" dirty="0">
                <a:cs typeface="Calibri"/>
              </a:rPr>
              <a:t>Explain what to do if you believe Medicare has violated your privacy rights</a:t>
            </a:r>
          </a:p>
        </p:txBody>
      </p:sp>
    </p:spTree>
    <p:extLst>
      <p:ext uri="{BB962C8B-B14F-4D97-AF65-F5344CB8AC3E}">
        <p14:creationId xmlns:p14="http://schemas.microsoft.com/office/powerpoint/2010/main" val="2906241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Bef>
                <a:spcPts val="617"/>
              </a:spcBef>
              <a:defRPr/>
            </a:pPr>
            <a:r>
              <a:rPr lang="en-US" b="1" dirty="0">
                <a:solidFill>
                  <a:prstClr val="black"/>
                </a:solidFill>
                <a:latin typeface="Calibri "/>
                <a:cs typeface="Arial" panose="020B0604020202020204" pitchFamily="34" charset="0"/>
              </a:rPr>
              <a:t>Presenter Notes</a:t>
            </a:r>
          </a:p>
          <a:p>
            <a:pPr defTabSz="966511">
              <a:spcBef>
                <a:spcPts val="617"/>
              </a:spcBef>
              <a:defRPr/>
            </a:pPr>
            <a:r>
              <a:rPr lang="en-US" dirty="0">
                <a:solidFill>
                  <a:prstClr val="black"/>
                </a:solidFill>
                <a:latin typeface="Calibri "/>
                <a:cs typeface="Arial" panose="020B0604020202020204" pitchFamily="34" charset="0"/>
              </a:rPr>
              <a:t>Medicare is required to protect your personal medical information. The </a:t>
            </a:r>
            <a:r>
              <a:rPr lang="en-US" b="1" dirty="0">
                <a:solidFill>
                  <a:prstClr val="black"/>
                </a:solidFill>
                <a:latin typeface="Calibri "/>
                <a:cs typeface="Arial" panose="020B0604020202020204" pitchFamily="34" charset="0"/>
              </a:rPr>
              <a:t>“Notice of Privacy Practices for Original Medicare”</a:t>
            </a:r>
            <a:r>
              <a:rPr lang="en-US" b="1" i="1"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describes how Medicare uses and gives out your personal medical information and tells you your individual rights. </a:t>
            </a:r>
            <a:r>
              <a:rPr lang="en-US" dirty="0">
                <a:solidFill>
                  <a:srgbClr val="231F20"/>
                </a:solidFill>
                <a:latin typeface="Calibri "/>
                <a:cs typeface="Arial" panose="020B0604020202020204" pitchFamily="34" charset="0"/>
              </a:rPr>
              <a:t>If you have a Medicare Advantage </a:t>
            </a:r>
            <a:r>
              <a:rPr lang="en-US" dirty="0">
                <a:solidFill>
                  <a:srgbClr val="000000"/>
                </a:solidFill>
                <a:latin typeface="Calibri "/>
                <a:cs typeface="Arial" panose="020B0604020202020204" pitchFamily="34" charset="0"/>
              </a:rPr>
              <a:t>Plan (Part C) or other Medicare health plan, </a:t>
            </a:r>
            <a:r>
              <a:rPr lang="en-US" dirty="0">
                <a:solidFill>
                  <a:srgbClr val="231F20"/>
                </a:solidFill>
                <a:latin typeface="Calibri "/>
                <a:cs typeface="Arial" panose="020B0604020202020204" pitchFamily="34" charset="0"/>
              </a:rPr>
              <a:t>or a Medicare drug plan (known as a PDP), your plan materials describe your privacy rights.</a:t>
            </a:r>
            <a:endParaRPr lang="en-US" dirty="0">
              <a:solidFill>
                <a:srgbClr val="000000"/>
              </a:solidFill>
              <a:latin typeface="Calibri "/>
              <a:cs typeface="Arial" panose="020B0604020202020204" pitchFamily="34" charset="0"/>
            </a:endParaRPr>
          </a:p>
          <a:p>
            <a:pPr marL="176405" lvl="1" indent="-176405"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The </a:t>
            </a:r>
            <a:r>
              <a:rPr lang="en-US" b="0" dirty="0">
                <a:solidFill>
                  <a:prstClr val="black"/>
                </a:solidFill>
                <a:latin typeface="Calibri "/>
                <a:cs typeface="Arial" panose="020B0604020202020204" pitchFamily="34" charset="0"/>
              </a:rPr>
              <a:t>“Notice of Privacy Practices for Original Medicare” </a:t>
            </a:r>
            <a:r>
              <a:rPr lang="en-US" dirty="0">
                <a:solidFill>
                  <a:prstClr val="black"/>
                </a:solidFill>
                <a:latin typeface="Calibri "/>
                <a:cs typeface="Arial" panose="020B0604020202020204" pitchFamily="34" charset="0"/>
              </a:rPr>
              <a:t>is published annually in the “Medicare &amp; You” handbook (CMS Product No. 10050) at </a:t>
            </a:r>
            <a:r>
              <a:rPr lang="en-US" u="sng" dirty="0">
                <a:solidFill>
                  <a:prstClr val="black"/>
                </a:solidFill>
                <a:latin typeface="Calibri "/>
                <a:cs typeface="Arial" panose="020B0604020202020204" pitchFamily="34" charset="0"/>
                <a:hlinkClick r:id="rId3"/>
              </a:rPr>
              <a:t>Medicare.gov/publications</a:t>
            </a:r>
            <a:r>
              <a:rPr lang="en-US" dirty="0">
                <a:solidFill>
                  <a:prstClr val="black"/>
                </a:solidFill>
                <a:latin typeface="Calibri "/>
                <a:cs typeface="Arial" panose="020B0604020202020204" pitchFamily="34" charset="0"/>
              </a:rPr>
              <a:t>. You get this publication each fall, either in the mail or, if you’re signed up for the </a:t>
            </a:r>
            <a:r>
              <a:rPr lang="en-US" dirty="0" err="1">
                <a:solidFill>
                  <a:prstClr val="black"/>
                </a:solidFill>
                <a:latin typeface="Calibri "/>
                <a:cs typeface="Arial" panose="020B0604020202020204" pitchFamily="34" charset="0"/>
              </a:rPr>
              <a:t>eHandbook</a:t>
            </a:r>
            <a:r>
              <a:rPr lang="en-US" dirty="0">
                <a:solidFill>
                  <a:prstClr val="black"/>
                </a:solidFill>
                <a:latin typeface="Calibri "/>
                <a:cs typeface="Arial" panose="020B0604020202020204" pitchFamily="34" charset="0"/>
              </a:rPr>
              <a:t>, you get an email with a link to the online version. </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To learn more about the “Notice of Privacy Practices for Original Medicare” for Original Medicare, visit </a:t>
            </a:r>
            <a:r>
              <a:rPr lang="en-US" u="sng" dirty="0">
                <a:solidFill>
                  <a:prstClr val="black"/>
                </a:solidFill>
                <a:latin typeface="Calibri "/>
                <a:cs typeface="Arial" panose="020B0604020202020204" pitchFamily="34" charset="0"/>
                <a:hlinkClick r:id="rId4"/>
              </a:rPr>
              <a:t>Medicare.gov/forms-help-and-resources/privacy-practices/privacy.html</a:t>
            </a:r>
            <a:r>
              <a:rPr lang="en-US" dirty="0">
                <a:solidFill>
                  <a:prstClr val="black"/>
                </a:solidFill>
                <a:latin typeface="Calibri "/>
                <a:cs typeface="Arial" panose="020B0604020202020204" pitchFamily="34" charset="0"/>
              </a:rPr>
              <a:t>.</a:t>
            </a:r>
          </a:p>
          <a:p>
            <a:pPr marL="176405" lvl="1" indent="-176405"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For more information, call 1-800-MEDICARE (1-800-633-4227); TTY: 1-877-486-2048.</a:t>
            </a:r>
          </a:p>
        </p:txBody>
      </p:sp>
    </p:spTree>
    <p:extLst>
      <p:ext uri="{BB962C8B-B14F-4D97-AF65-F5344CB8AC3E}">
        <p14:creationId xmlns:p14="http://schemas.microsoft.com/office/powerpoint/2010/main" val="3727677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3" y="3757508"/>
            <a:ext cx="7000144" cy="5423701"/>
          </a:xfrm>
        </p:spPr>
        <p:txBody>
          <a:bodyPr/>
          <a:lstStyle/>
          <a:p>
            <a:pPr defTabSz="966511">
              <a:spcBef>
                <a:spcPts val="617"/>
              </a:spcBef>
              <a:defRPr/>
            </a:pPr>
            <a:r>
              <a:rPr lang="en-US" b="1" dirty="0">
                <a:solidFill>
                  <a:prstClr val="black"/>
                </a:solidFill>
                <a:latin typeface="Calibri "/>
              </a:rPr>
              <a:t>This slide has animation.</a:t>
            </a:r>
          </a:p>
          <a:p>
            <a:pPr defTabSz="966511">
              <a:spcBef>
                <a:spcPts val="617"/>
              </a:spcBef>
              <a:defRPr/>
            </a:pPr>
            <a:r>
              <a:rPr lang="en-US" b="1" dirty="0">
                <a:solidFill>
                  <a:prstClr val="black"/>
                </a:solidFill>
                <a:latin typeface="Calibri "/>
              </a:rPr>
              <a:t>Presenter Notes</a:t>
            </a:r>
          </a:p>
          <a:p>
            <a:pPr defTabSz="966511">
              <a:spcBef>
                <a:spcPts val="617"/>
              </a:spcBef>
              <a:defRPr/>
            </a:pPr>
            <a:r>
              <a:rPr lang="en-US" b="1" dirty="0">
                <a:solidFill>
                  <a:prstClr val="black"/>
                </a:solidFill>
                <a:latin typeface="Calibri "/>
              </a:rPr>
              <a:t>You have the following privacy rights:</a:t>
            </a:r>
          </a:p>
          <a:p>
            <a:pPr marL="122493" lvl="1" indent="-122493" defTabSz="966511">
              <a:buFont typeface="Wingdings" panose="05000000000000000000" pitchFamily="2" charset="2"/>
              <a:buChar char="§"/>
              <a:defRPr/>
            </a:pPr>
            <a:r>
              <a:rPr lang="en-US" dirty="0">
                <a:solidFill>
                  <a:prstClr val="black"/>
                </a:solidFill>
                <a:latin typeface="Calibri "/>
              </a:rPr>
              <a:t>Review and get a copy of any of the information Medicare has about you.</a:t>
            </a:r>
          </a:p>
          <a:p>
            <a:pPr marL="122493" lvl="1" indent="-122493" defTabSz="966511">
              <a:buFont typeface="Wingdings" panose="05000000000000000000" pitchFamily="2" charset="2"/>
              <a:buChar char="§"/>
              <a:defRPr/>
            </a:pPr>
            <a:r>
              <a:rPr lang="en-US" dirty="0">
                <a:solidFill>
                  <a:prstClr val="black"/>
                </a:solidFill>
                <a:latin typeface="Calibri "/>
              </a:rPr>
              <a:t>Change your information if you think it’s wrong or incomplete, and Medicare agrees. If Medicare disagrees, you may have a statement of your disagreement added to your information.</a:t>
            </a:r>
          </a:p>
          <a:p>
            <a:pPr marL="122493" lvl="1" indent="-122493" defTabSz="966511">
              <a:buFont typeface="Wingdings" panose="05000000000000000000" pitchFamily="2" charset="2"/>
              <a:buChar char="§"/>
              <a:defRPr/>
            </a:pPr>
            <a:r>
              <a:rPr lang="en-US" dirty="0">
                <a:solidFill>
                  <a:prstClr val="black"/>
                </a:solidFill>
                <a:latin typeface="Calibri "/>
              </a:rPr>
              <a:t>Get a list of people of who get your information from Medicare.</a:t>
            </a:r>
          </a:p>
          <a:p>
            <a:pPr marL="122493" lvl="1" indent="-122493" defTabSz="966511">
              <a:buFont typeface="Wingdings" panose="05000000000000000000" pitchFamily="2" charset="2"/>
              <a:buChar char="§"/>
              <a:defRPr/>
            </a:pPr>
            <a:r>
              <a:rPr lang="en-US" dirty="0">
                <a:solidFill>
                  <a:prstClr val="black"/>
                </a:solidFill>
                <a:latin typeface="Calibri "/>
              </a:rPr>
              <a:t>Ask Medicare to communicate with you in a different manner or at a different place (like, by sending materials to a PO box instead of your home address).</a:t>
            </a:r>
          </a:p>
          <a:p>
            <a:pPr marL="122493" lvl="1" indent="-122493" defTabSz="966511">
              <a:buFont typeface="Wingdings" panose="05000000000000000000" pitchFamily="2" charset="2"/>
              <a:buChar char="§"/>
              <a:defRPr/>
            </a:pPr>
            <a:r>
              <a:rPr lang="en-US" dirty="0">
                <a:solidFill>
                  <a:prstClr val="black"/>
                </a:solidFill>
                <a:latin typeface="Calibri "/>
              </a:rPr>
              <a:t>Ask Medicare to limit how your information is used and given out to pay your claims and run the Medicare Program. </a:t>
            </a:r>
            <a:r>
              <a:rPr lang="en-US" b="1" dirty="0">
                <a:solidFill>
                  <a:prstClr val="black"/>
                </a:solidFill>
                <a:latin typeface="Calibri "/>
              </a:rPr>
              <a:t>NOTE</a:t>
            </a:r>
            <a:r>
              <a:rPr lang="en-US" dirty="0">
                <a:solidFill>
                  <a:prstClr val="black"/>
                </a:solidFill>
                <a:latin typeface="Calibri "/>
              </a:rPr>
              <a:t>: Medicare may not be able to agree to your request.</a:t>
            </a:r>
          </a:p>
          <a:p>
            <a:pPr marL="122493" lvl="1" indent="-122493" defTabSz="966511">
              <a:buFont typeface="Wingdings" panose="05000000000000000000" pitchFamily="2" charset="2"/>
              <a:buChar char="§"/>
              <a:defRPr/>
            </a:pPr>
            <a:r>
              <a:rPr lang="en-US" dirty="0">
                <a:solidFill>
                  <a:prstClr val="black"/>
                </a:solidFill>
                <a:latin typeface="Calibri "/>
              </a:rPr>
              <a:t>Get a letter that tells you about the likely risk to the privacy of your information (“breach notification”).</a:t>
            </a:r>
          </a:p>
          <a:p>
            <a:pPr marL="122493" lvl="1" indent="-122493" defTabSz="966511">
              <a:buFont typeface="Wingdings" panose="05000000000000000000" pitchFamily="2" charset="2"/>
              <a:buChar char="§"/>
              <a:defRPr/>
            </a:pPr>
            <a:r>
              <a:rPr lang="en-US" dirty="0">
                <a:solidFill>
                  <a:prstClr val="black"/>
                </a:solidFill>
                <a:latin typeface="Calibri "/>
              </a:rPr>
              <a:t>Get a separate paper copy of the “Notice of Privacy Practices.”</a:t>
            </a:r>
          </a:p>
          <a:p>
            <a:pPr marL="122493" lvl="1" indent="-122493" defTabSz="966511">
              <a:buFont typeface="Wingdings" panose="05000000000000000000" pitchFamily="2" charset="2"/>
              <a:buChar char="§"/>
              <a:defRPr/>
            </a:pPr>
            <a:r>
              <a:rPr lang="en-US" dirty="0">
                <a:solidFill>
                  <a:prstClr val="black"/>
                </a:solidFill>
                <a:latin typeface="Calibri "/>
              </a:rPr>
              <a:t>Speak to a Customer Service Representative about Medicare’s privacy notice.</a:t>
            </a:r>
          </a:p>
          <a:p>
            <a:pPr marL="0" lvl="1" defTabSz="966511">
              <a:defRPr/>
            </a:pPr>
            <a:r>
              <a:rPr lang="en-US" dirty="0">
                <a:solidFill>
                  <a:prstClr val="black"/>
                </a:solidFill>
                <a:latin typeface="Calibri "/>
              </a:rPr>
              <a:t>If you want information about the privacy rules, call 1-800-MEDICARE (1-800-633-4227); TTY: 1-877-486-2048.</a:t>
            </a:r>
            <a:endParaRPr lang="en-US" b="1" dirty="0">
              <a:solidFill>
                <a:prstClr val="black"/>
              </a:solidFill>
              <a:latin typeface="Calibri "/>
            </a:endParaRPr>
          </a:p>
          <a:p>
            <a:pPr marL="0" lvl="1" defTabSz="966511">
              <a:defRPr/>
            </a:pPr>
            <a:r>
              <a:rPr lang="en-US" b="1" dirty="0">
                <a:solidFill>
                  <a:prstClr val="black"/>
                </a:solidFill>
                <a:latin typeface="Calibri "/>
              </a:rPr>
              <a:t>Source: </a:t>
            </a:r>
            <a:r>
              <a:rPr lang="en-US" dirty="0">
                <a:solidFill>
                  <a:prstClr val="black"/>
                </a:solidFill>
                <a:latin typeface="Calibri "/>
                <a:hlinkClick r:id="rId3"/>
              </a:rPr>
              <a:t>Medicare.gov/forms-help-resources/notice-of-privacy-practices-for-original-</a:t>
            </a:r>
            <a:r>
              <a:rPr lang="en-US" dirty="0" err="1">
                <a:solidFill>
                  <a:prstClr val="black"/>
                </a:solidFill>
                <a:latin typeface="Calibri "/>
                <a:hlinkClick r:id="rId3"/>
              </a:rPr>
              <a:t>medicare</a:t>
            </a:r>
            <a:r>
              <a:rPr lang="en-US" dirty="0">
                <a:solidFill>
                  <a:prstClr val="black"/>
                </a:solidFill>
                <a:latin typeface="Calibri "/>
              </a:rPr>
              <a:t> </a:t>
            </a:r>
          </a:p>
        </p:txBody>
      </p:sp>
    </p:spTree>
    <p:extLst>
      <p:ext uri="{BB962C8B-B14F-4D97-AF65-F5344CB8AC3E}">
        <p14:creationId xmlns:p14="http://schemas.microsoft.com/office/powerpoint/2010/main" val="34881002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rPr>
              <a:t>This slide has animation.</a:t>
            </a:r>
          </a:p>
          <a:p>
            <a:pPr defTabSz="966511">
              <a:spcBef>
                <a:spcPts val="617"/>
              </a:spcBef>
              <a:defRPr/>
            </a:pPr>
            <a:r>
              <a:rPr lang="en-US" b="1" dirty="0">
                <a:solidFill>
                  <a:prstClr val="black"/>
                </a:solidFill>
              </a:rPr>
              <a:t>Presenter Notes</a:t>
            </a:r>
          </a:p>
          <a:p>
            <a:pPr defTabSz="966511">
              <a:spcBef>
                <a:spcPts val="617"/>
              </a:spcBef>
              <a:defRPr/>
            </a:pPr>
            <a:r>
              <a:rPr lang="en-US" dirty="0">
                <a:solidFill>
                  <a:prstClr val="black"/>
                </a:solidFill>
              </a:rPr>
              <a:t>Government programs that pay for health care—like Medicare, Medicaid, and the military and veterans health care programs—are covered by the </a:t>
            </a:r>
            <a:r>
              <a:rPr lang="en-US" b="1" dirty="0">
                <a:solidFill>
                  <a:prstClr val="black"/>
                </a:solidFill>
              </a:rPr>
              <a:t>Health Insurance Portability and Accountability Act (HIPAA</a:t>
            </a:r>
            <a:r>
              <a:rPr lang="en-US" dirty="0">
                <a:solidFill>
                  <a:prstClr val="black"/>
                </a:solidFill>
              </a:rPr>
              <a:t>) privacy and security rules.</a:t>
            </a:r>
          </a:p>
          <a:p>
            <a:pPr defTabSz="966511">
              <a:spcBef>
                <a:spcPts val="617"/>
              </a:spcBef>
              <a:defRPr/>
            </a:pPr>
            <a:r>
              <a:rPr lang="en-US" b="1" dirty="0">
                <a:solidFill>
                  <a:prstClr val="black"/>
                </a:solidFill>
              </a:rPr>
              <a:t>If you believe Medicare has violated your privacy rights, you may file a complaint by mail, fax, email, or electronically via the Office of Civil Rights (OCR) Complaint Portal.</a:t>
            </a:r>
          </a:p>
          <a:p>
            <a:pPr marL="122493" indent="-122493" defTabSz="966511">
              <a:spcBef>
                <a:spcPts val="617"/>
              </a:spcBef>
              <a:buFont typeface="Wingdings" panose="05000000000000000000" pitchFamily="2" charset="2"/>
              <a:buChar char="§"/>
              <a:defRPr/>
            </a:pPr>
            <a:r>
              <a:rPr lang="en-US" dirty="0">
                <a:solidFill>
                  <a:prstClr val="black"/>
                </a:solidFill>
              </a:rPr>
              <a:t>Centralized Case Management Operations</a:t>
            </a:r>
            <a:br>
              <a:rPr lang="en-US" dirty="0">
                <a:solidFill>
                  <a:prstClr val="black"/>
                </a:solidFill>
              </a:rPr>
            </a:br>
            <a:r>
              <a:rPr lang="en-US" dirty="0">
                <a:solidFill>
                  <a:prstClr val="black"/>
                </a:solidFill>
              </a:rPr>
              <a:t>U.S. Department of Health &amp; Human Services</a:t>
            </a:r>
            <a:br>
              <a:rPr lang="en-US" dirty="0">
                <a:solidFill>
                  <a:prstClr val="black"/>
                </a:solidFill>
              </a:rPr>
            </a:br>
            <a:r>
              <a:rPr lang="en-US" dirty="0">
                <a:solidFill>
                  <a:prstClr val="black"/>
                </a:solidFill>
              </a:rPr>
              <a:t>200 Independence Avenue, S.W.</a:t>
            </a:r>
            <a:br>
              <a:rPr lang="en-US" dirty="0">
                <a:solidFill>
                  <a:prstClr val="black"/>
                </a:solidFill>
              </a:rPr>
            </a:br>
            <a:r>
              <a:rPr lang="en-US" dirty="0">
                <a:solidFill>
                  <a:prstClr val="black"/>
                </a:solidFill>
              </a:rPr>
              <a:t>Room 509F HHH Bldg.</a:t>
            </a:r>
            <a:br>
              <a:rPr lang="en-US" dirty="0">
                <a:solidFill>
                  <a:prstClr val="black"/>
                </a:solidFill>
              </a:rPr>
            </a:br>
            <a:r>
              <a:rPr lang="en-US" dirty="0">
                <a:solidFill>
                  <a:prstClr val="black"/>
                </a:solidFill>
              </a:rPr>
              <a:t>Washington, D.C. 20201</a:t>
            </a:r>
          </a:p>
          <a:p>
            <a:pPr marL="122493" indent="-122493" defTabSz="966511">
              <a:spcBef>
                <a:spcPts val="617"/>
              </a:spcBef>
              <a:buFont typeface="Wingdings" panose="05000000000000000000" pitchFamily="2" charset="2"/>
              <a:buChar char="§"/>
              <a:defRPr/>
            </a:pPr>
            <a:r>
              <a:rPr lang="en-US" u="sng" dirty="0">
                <a:solidFill>
                  <a:prstClr val="black"/>
                </a:solidFill>
                <a:hlinkClick r:id="rId3"/>
              </a:rPr>
              <a:t>OCRComplaint@hhs.gov </a:t>
            </a:r>
            <a:endParaRPr lang="en-US" u="sng" dirty="0">
              <a:solidFill>
                <a:prstClr val="black"/>
              </a:solidFill>
            </a:endParaRPr>
          </a:p>
          <a:p>
            <a:pPr marL="122493" indent="-122493" defTabSz="966511">
              <a:spcBef>
                <a:spcPts val="617"/>
              </a:spcBef>
              <a:buFont typeface="Wingdings" panose="05000000000000000000" pitchFamily="2" charset="2"/>
              <a:buChar char="§"/>
              <a:defRPr/>
            </a:pPr>
            <a:r>
              <a:rPr lang="en-US" dirty="0">
                <a:solidFill>
                  <a:prstClr val="black"/>
                </a:solidFill>
                <a:hlinkClick r:id="rId4"/>
              </a:rPr>
              <a:t>ocrportal.HHS.gov</a:t>
            </a:r>
            <a:endParaRPr lang="en-US" dirty="0">
              <a:solidFill>
                <a:prstClr val="black"/>
              </a:solidFill>
            </a:endParaRPr>
          </a:p>
          <a:p>
            <a:pPr defTabSz="966511">
              <a:spcBef>
                <a:spcPts val="617"/>
              </a:spcBef>
              <a:defRPr/>
            </a:pPr>
            <a:r>
              <a:rPr lang="en-US" dirty="0">
                <a:solidFill>
                  <a:prstClr val="black"/>
                </a:solidFill>
              </a:rPr>
              <a:t>Filing a complaint won’t affect your Medicare benefits.</a:t>
            </a:r>
          </a:p>
        </p:txBody>
      </p:sp>
    </p:spTree>
    <p:extLst>
      <p:ext uri="{BB962C8B-B14F-4D97-AF65-F5344CB8AC3E}">
        <p14:creationId xmlns:p14="http://schemas.microsoft.com/office/powerpoint/2010/main" val="54442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3375"/>
            <a:ext cx="5626100" cy="3165475"/>
          </a:xfrm>
        </p:spPr>
      </p:sp>
      <p:sp>
        <p:nvSpPr>
          <p:cNvPr id="3" name="Notes Placeholder 2"/>
          <p:cNvSpPr>
            <a:spLocks noGrp="1"/>
          </p:cNvSpPr>
          <p:nvPr>
            <p:ph type="body" idx="1"/>
          </p:nvPr>
        </p:nvSpPr>
        <p:spPr/>
        <p:txBody>
          <a:bodyPr/>
          <a:lstStyle/>
          <a:p>
            <a:pPr marL="115643" indent="-115643">
              <a:spcBef>
                <a:spcPts val="617"/>
              </a:spcBef>
            </a:pPr>
            <a:r>
              <a:rPr lang="en-US" b="1" dirty="0">
                <a:cs typeface="Calibri"/>
              </a:rPr>
              <a:t>Presenter Notes</a:t>
            </a:r>
          </a:p>
          <a:p>
            <a:pPr marL="115643" indent="-115643">
              <a:spcBef>
                <a:spcPts val="617"/>
              </a:spcBef>
            </a:pPr>
            <a:r>
              <a:rPr lang="en-US" b="0" dirty="0">
                <a:cs typeface="Calibri"/>
              </a:rPr>
              <a:t>At the end of this lesson, you’ll be able to:</a:t>
            </a:r>
          </a:p>
          <a:p>
            <a:pPr marL="178757" indent="-178757">
              <a:spcBef>
                <a:spcPts val="617"/>
              </a:spcBef>
              <a:buFont typeface="Wingdings" panose="05000000000000000000" pitchFamily="2" charset="2"/>
              <a:buChar char="§"/>
            </a:pPr>
            <a:r>
              <a:rPr lang="en-US" b="0" dirty="0">
                <a:cs typeface="Calibri"/>
              </a:rPr>
              <a:t>Identify who has guaranteed Medicare rights and protections</a:t>
            </a:r>
          </a:p>
          <a:p>
            <a:pPr marL="178757" indent="-178757">
              <a:spcBef>
                <a:spcPts val="617"/>
              </a:spcBef>
              <a:buFont typeface="Wingdings" panose="05000000000000000000" pitchFamily="2" charset="2"/>
              <a:buChar char="§"/>
            </a:pPr>
            <a:r>
              <a:rPr lang="en-US" b="0" dirty="0">
                <a:cs typeface="Calibri"/>
              </a:rPr>
              <a:t>Explain the rights everyone with Medicare has</a:t>
            </a:r>
          </a:p>
          <a:p>
            <a:pPr marL="178757" indent="-178757">
              <a:spcBef>
                <a:spcPts val="617"/>
              </a:spcBef>
              <a:buFont typeface="Wingdings" panose="05000000000000000000" pitchFamily="2" charset="2"/>
              <a:buChar char="§"/>
            </a:pPr>
            <a:r>
              <a:rPr lang="en-US" b="0" dirty="0">
                <a:cs typeface="Calibri"/>
              </a:rPr>
              <a:t>Explain additional rights if you have a Medicare Advantage Plan (Part C) or another Medicare health plan </a:t>
            </a:r>
          </a:p>
          <a:p>
            <a:pPr marL="178757" indent="-178757">
              <a:spcBef>
                <a:spcPts val="617"/>
              </a:spcBef>
              <a:buFont typeface="Wingdings" panose="05000000000000000000" pitchFamily="2" charset="2"/>
              <a:buChar char="§"/>
            </a:pPr>
            <a:r>
              <a:rPr lang="en-US" b="0" dirty="0">
                <a:cs typeface="Calibri"/>
              </a:rPr>
              <a:t>Identify additional rights for people with Medicare drug coverage</a:t>
            </a: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41"/>
              </a:spcBef>
              <a:defRPr/>
            </a:pPr>
            <a:r>
              <a:rPr lang="en-US" b="1" dirty="0">
                <a:solidFill>
                  <a:prstClr val="black"/>
                </a:solidFill>
                <a:latin typeface="Calibri "/>
                <a:cs typeface="Arial" panose="020B0604020202020204" pitchFamily="34" charset="0"/>
              </a:rPr>
              <a:t>Presenter Notes</a:t>
            </a:r>
          </a:p>
          <a:p>
            <a:pPr defTabSz="966511">
              <a:spcBef>
                <a:spcPts val="641"/>
              </a:spcBef>
              <a:defRPr/>
            </a:pPr>
            <a:r>
              <a:rPr lang="en-US" dirty="0">
                <a:solidFill>
                  <a:prstClr val="black"/>
                </a:solidFill>
                <a:latin typeface="Calibri "/>
                <a:cs typeface="Arial" panose="020B0604020202020204" pitchFamily="34" charset="0"/>
              </a:rPr>
              <a:t>Lesson 5, “Additional Protections,” explains:</a:t>
            </a:r>
          </a:p>
          <a:p>
            <a:pPr marL="122493" indent="-120813" defTabSz="966511">
              <a:spcBef>
                <a:spcPts val="642"/>
              </a:spcBef>
              <a:buFont typeface="Wingdings" pitchFamily="2" charset="2"/>
              <a:buChar char="§"/>
              <a:defRPr/>
            </a:pPr>
            <a:r>
              <a:rPr lang="en-US" dirty="0">
                <a:solidFill>
                  <a:prstClr val="black"/>
                </a:solidFill>
                <a:latin typeface="Calibri "/>
                <a:cs typeface="Arial" panose="020B0604020202020204" pitchFamily="34" charset="0"/>
              </a:rPr>
              <a:t>Advance directives</a:t>
            </a:r>
          </a:p>
          <a:p>
            <a:pPr marL="122493" indent="-120813" defTabSz="966511">
              <a:spcBef>
                <a:spcPts val="642"/>
              </a:spcBef>
              <a:buFont typeface="Wingdings" pitchFamily="2" charset="2"/>
              <a:buChar char="§"/>
              <a:defRPr/>
            </a:pPr>
            <a:r>
              <a:rPr lang="en-US" dirty="0">
                <a:solidFill>
                  <a:prstClr val="black"/>
                </a:solidFill>
                <a:latin typeface="Calibri "/>
                <a:cs typeface="Arial" panose="020B0604020202020204" pitchFamily="34" charset="0"/>
              </a:rPr>
              <a:t>The Medicare Beneficiary Ombudsman</a:t>
            </a:r>
          </a:p>
          <a:p>
            <a:pPr defTabSz="966511">
              <a:spcBef>
                <a:spcPts val="604"/>
              </a:spcBef>
              <a:defRPr/>
            </a:pPr>
            <a:endParaRPr lang="en-US" dirty="0">
              <a:solidFill>
                <a:prstClr val="black"/>
              </a:solidFill>
              <a:latin typeface="Calibri "/>
              <a:cs typeface="Arial" panose="020B0604020202020204" pitchFamily="34" charset="0"/>
            </a:endParaRPr>
          </a:p>
          <a:p>
            <a:pPr defTabSz="966511">
              <a:spcBef>
                <a:spcPts val="634"/>
              </a:spcBef>
              <a:defRPr/>
            </a:pPr>
            <a:endParaRPr lang="en-US" b="1" dirty="0">
              <a:solidFill>
                <a:srgbClr val="0563C1"/>
              </a:solidFill>
              <a:latin typeface="Calibri "/>
              <a:ea typeface="Calibri" panose="020F0502020204030204" pitchFamily="34" charset="0"/>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1611741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3375"/>
            <a:ext cx="5626100" cy="3165475"/>
          </a:xfrm>
        </p:spPr>
      </p:sp>
      <p:sp>
        <p:nvSpPr>
          <p:cNvPr id="3" name="Notes Placeholder 2"/>
          <p:cNvSpPr>
            <a:spLocks noGrp="1"/>
          </p:cNvSpPr>
          <p:nvPr>
            <p:ph type="body" idx="1"/>
          </p:nvPr>
        </p:nvSpPr>
        <p:spPr/>
        <p:txBody>
          <a:bodyPr/>
          <a:lstStyle/>
          <a:p>
            <a:pPr marL="115643" indent="-115643">
              <a:spcBef>
                <a:spcPts val="617"/>
              </a:spcBef>
            </a:pPr>
            <a:r>
              <a:rPr lang="en-US" b="1" dirty="0">
                <a:cs typeface="Calibri"/>
              </a:rPr>
              <a:t>Presenter Notes</a:t>
            </a:r>
          </a:p>
          <a:p>
            <a:pPr marL="115643" indent="-115643">
              <a:spcBef>
                <a:spcPts val="617"/>
              </a:spcBef>
            </a:pPr>
            <a:r>
              <a:rPr lang="en-US" b="0" dirty="0">
                <a:cs typeface="Calibri"/>
              </a:rPr>
              <a:t>At the end of this lesson, you’ll be able to:</a:t>
            </a:r>
          </a:p>
          <a:p>
            <a:pPr marL="178757" indent="-178757">
              <a:spcBef>
                <a:spcPts val="617"/>
              </a:spcBef>
              <a:buFont typeface="Wingdings" panose="05000000000000000000" pitchFamily="2" charset="2"/>
              <a:buChar char="§"/>
            </a:pPr>
            <a:r>
              <a:rPr lang="en-US" b="0" dirty="0">
                <a:cs typeface="Calibri"/>
              </a:rPr>
              <a:t>Explain common types of advance directives and their purpose</a:t>
            </a:r>
          </a:p>
          <a:p>
            <a:pPr marL="178757" indent="-178757">
              <a:spcBef>
                <a:spcPts val="617"/>
              </a:spcBef>
              <a:buFont typeface="Wingdings" panose="05000000000000000000" pitchFamily="2" charset="2"/>
              <a:buChar char="§"/>
            </a:pPr>
            <a:r>
              <a:rPr lang="en-US" b="0" dirty="0">
                <a:cs typeface="Calibri"/>
              </a:rPr>
              <a:t>Explain what a Medicare Beneficiary Ombudsman does</a:t>
            </a:r>
          </a:p>
        </p:txBody>
      </p:sp>
    </p:spTree>
    <p:extLst>
      <p:ext uri="{BB962C8B-B14F-4D97-AF65-F5344CB8AC3E}">
        <p14:creationId xmlns:p14="http://schemas.microsoft.com/office/powerpoint/2010/main" val="1273858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rPr>
              <a:t>This slide has animation.</a:t>
            </a:r>
          </a:p>
          <a:p>
            <a:pPr defTabSz="966511">
              <a:spcBef>
                <a:spcPts val="617"/>
              </a:spcBef>
              <a:defRPr/>
            </a:pPr>
            <a:r>
              <a:rPr lang="en-US" b="1" dirty="0">
                <a:solidFill>
                  <a:prstClr val="black"/>
                </a:solidFill>
              </a:rPr>
              <a:t>Presenter Notes</a:t>
            </a:r>
          </a:p>
          <a:p>
            <a:pPr defTabSz="966511">
              <a:spcBef>
                <a:spcPts val="617"/>
              </a:spcBef>
              <a:defRPr/>
            </a:pPr>
            <a:r>
              <a:rPr lang="en-US" b="0" dirty="0">
                <a:solidFill>
                  <a:prstClr val="black"/>
                </a:solidFill>
              </a:rPr>
              <a:t>Advance directives </a:t>
            </a:r>
            <a:r>
              <a:rPr lang="en-US" dirty="0">
                <a:solidFill>
                  <a:prstClr val="black"/>
                </a:solidFill>
              </a:rPr>
              <a:t>are legal documents that allow you to put in writing what kind of health care you would want if you’re too ill to speak for yourself. </a:t>
            </a:r>
          </a:p>
          <a:p>
            <a:pPr defTabSz="966511">
              <a:spcBef>
                <a:spcPts val="617"/>
              </a:spcBef>
              <a:defRPr/>
            </a:pPr>
            <a:r>
              <a:rPr lang="en-US" b="1" dirty="0">
                <a:solidFill>
                  <a:prstClr val="black"/>
                </a:solidFill>
              </a:rPr>
              <a:t>Advance directives most often include a health care proxy (durable power of attorney) and a living will. </a:t>
            </a:r>
            <a:r>
              <a:rPr lang="en-US" dirty="0">
                <a:solidFill>
                  <a:prstClr val="black"/>
                </a:solidFill>
              </a:rPr>
              <a:t>Talking with your family, friends, and health care providers about your wishes is important, but these legal documents ensure that your wishes are followed. It’s better to think about these important decisions before you’re ill or a crisis occurs. </a:t>
            </a:r>
          </a:p>
          <a:p>
            <a:pPr marL="176405" indent="-176405" defTabSz="966511">
              <a:spcBef>
                <a:spcPts val="617"/>
              </a:spcBef>
              <a:buFont typeface="Wingdings" panose="05000000000000000000" pitchFamily="2" charset="2"/>
              <a:buChar char="§"/>
              <a:defRPr/>
            </a:pPr>
            <a:r>
              <a:rPr lang="en-US" dirty="0">
                <a:solidFill>
                  <a:prstClr val="black"/>
                </a:solidFill>
              </a:rPr>
              <a:t>A </a:t>
            </a:r>
            <a:r>
              <a:rPr lang="en-US" b="1" dirty="0">
                <a:solidFill>
                  <a:prstClr val="black"/>
                </a:solidFill>
              </a:rPr>
              <a:t>health care proxy </a:t>
            </a:r>
            <a:r>
              <a:rPr lang="en-US" b="0" dirty="0">
                <a:solidFill>
                  <a:prstClr val="black"/>
                </a:solidFill>
              </a:rPr>
              <a:t>(sometimes called a durable power of attorney for health care) </a:t>
            </a:r>
            <a:r>
              <a:rPr lang="en-US" dirty="0">
                <a:solidFill>
                  <a:prstClr val="black"/>
                </a:solidFill>
              </a:rPr>
              <a:t>is used to name the person you wish to make health care decisions for you if you aren’t able to make them yourself. Having a health care proxy is important because if you suddenly aren’t able to make your own health care decisions, someone you trust will be able to make these decisions for you.</a:t>
            </a:r>
          </a:p>
          <a:p>
            <a:pPr marL="176405" indent="-176405" defTabSz="966511">
              <a:spcBef>
                <a:spcPts val="617"/>
              </a:spcBef>
              <a:buFont typeface="Wingdings" panose="05000000000000000000" pitchFamily="2" charset="2"/>
              <a:buChar char="§"/>
              <a:defRPr/>
            </a:pPr>
            <a:r>
              <a:rPr lang="en-US" b="1" dirty="0">
                <a:solidFill>
                  <a:prstClr val="black"/>
                </a:solidFill>
              </a:rPr>
              <a:t>A living will </a:t>
            </a:r>
            <a:r>
              <a:rPr lang="en-US" dirty="0">
                <a:solidFill>
                  <a:prstClr val="black"/>
                </a:solidFill>
              </a:rPr>
              <a:t>is another way to make sure your voice is heard. It states which medical treatment(s) you’ll accept or refuse if your life is threatened. For example, dialysis for kidney failure, a breathing machine if you can’t breathe on your own, cardiopulmonary resuscitation if your heart and breathing stop, or tube feeding if you can no longer eat. </a:t>
            </a:r>
          </a:p>
        </p:txBody>
      </p:sp>
    </p:spTree>
    <p:extLst>
      <p:ext uri="{BB962C8B-B14F-4D97-AF65-F5344CB8AC3E}">
        <p14:creationId xmlns:p14="http://schemas.microsoft.com/office/powerpoint/2010/main" val="26474279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1450" y="3757508"/>
            <a:ext cx="6953249" cy="5719867"/>
          </a:xfrm>
        </p:spPr>
        <p:txBody>
          <a:bodyPr/>
          <a:lstStyle/>
          <a:p>
            <a:pPr defTabSz="966511">
              <a:spcBef>
                <a:spcPts val="617"/>
              </a:spcBef>
              <a:defRPr/>
            </a:pPr>
            <a:r>
              <a:rPr lang="en-US" b="1" dirty="0">
                <a:solidFill>
                  <a:prstClr val="black"/>
                </a:solidFill>
                <a:latin typeface="Calibri "/>
              </a:rPr>
              <a:t>This slide has animation.</a:t>
            </a:r>
          </a:p>
          <a:p>
            <a:pPr defTabSz="966511">
              <a:spcBef>
                <a:spcPts val="617"/>
              </a:spcBef>
              <a:defRPr/>
            </a:pPr>
            <a:r>
              <a:rPr lang="en-US" b="1" dirty="0">
                <a:solidFill>
                  <a:prstClr val="black"/>
                </a:solidFill>
                <a:latin typeface="Calibri "/>
              </a:rPr>
              <a:t>Presenter Notes</a:t>
            </a:r>
          </a:p>
          <a:p>
            <a:pPr defTabSz="966511">
              <a:spcBef>
                <a:spcPts val="617"/>
              </a:spcBef>
              <a:defRPr/>
            </a:pPr>
            <a:r>
              <a:rPr lang="en-US" dirty="0">
                <a:solidFill>
                  <a:prstClr val="black"/>
                </a:solidFill>
                <a:latin typeface="Calibri "/>
              </a:rPr>
              <a:t>An ombudsman is a person who reviews complaints and helps resolve them. </a:t>
            </a:r>
          </a:p>
          <a:p>
            <a:pPr defTabSz="966511">
              <a:spcBef>
                <a:spcPts val="617"/>
              </a:spcBef>
              <a:defRPr/>
            </a:pPr>
            <a:r>
              <a:rPr lang="en-US" dirty="0">
                <a:solidFill>
                  <a:prstClr val="black"/>
                </a:solidFill>
                <a:latin typeface="Calibri "/>
              </a:rPr>
              <a:t>The Medicare Beneficiary Ombudsman </a:t>
            </a:r>
            <a:r>
              <a:rPr lang="en-US" dirty="0"/>
              <a:t>helps you with complaints, grievances, and information requests about Medicare.</a:t>
            </a:r>
            <a:r>
              <a:rPr lang="en-US" dirty="0">
                <a:solidFill>
                  <a:prstClr val="black"/>
                </a:solidFill>
                <a:latin typeface="Calibri "/>
              </a:rPr>
              <a:t> The Medicare Beneficiary Ombudsman helps you and your representatives with questions and complaints, and they make sure information is available to help you:</a:t>
            </a:r>
          </a:p>
          <a:p>
            <a:pPr marL="114300" indent="-114300" defTabSz="966511">
              <a:spcBef>
                <a:spcPts val="617"/>
              </a:spcBef>
              <a:buFont typeface="Wingdings" panose="05000000000000000000" pitchFamily="2" charset="2"/>
              <a:buChar char="§"/>
              <a:defRPr/>
            </a:pPr>
            <a:r>
              <a:rPr lang="en-US" dirty="0">
                <a:solidFill>
                  <a:prstClr val="black"/>
                </a:solidFill>
                <a:latin typeface="Calibri "/>
              </a:rPr>
              <a:t>Make health care decisions that are right for you</a:t>
            </a:r>
          </a:p>
          <a:p>
            <a:pPr marL="114300" indent="-114300" defTabSz="966511">
              <a:spcBef>
                <a:spcPts val="617"/>
              </a:spcBef>
              <a:buFont typeface="Wingdings" panose="05000000000000000000" pitchFamily="2" charset="2"/>
              <a:buChar char="§"/>
              <a:defRPr/>
            </a:pPr>
            <a:r>
              <a:rPr lang="en-US" dirty="0">
                <a:solidFill>
                  <a:prstClr val="black"/>
                </a:solidFill>
                <a:latin typeface="Calibri "/>
              </a:rPr>
              <a:t>Understand your Medicare rights and protections.</a:t>
            </a:r>
          </a:p>
          <a:p>
            <a:pPr defTabSz="966511">
              <a:spcBef>
                <a:spcPts val="617"/>
              </a:spcBef>
              <a:defRPr/>
            </a:pPr>
            <a:r>
              <a:rPr lang="en-US" b="1" dirty="0">
                <a:solidFill>
                  <a:prstClr val="black"/>
                </a:solidFill>
                <a:latin typeface="Calibri "/>
              </a:rPr>
              <a:t>The Competitive Acquisition Ombudsman </a:t>
            </a:r>
            <a:r>
              <a:rPr lang="en-US" dirty="0">
                <a:solidFill>
                  <a:prstClr val="black"/>
                </a:solidFill>
                <a:latin typeface="Calibri "/>
              </a:rPr>
              <a:t>responds to individual and supplier questions, issues, and complaints, and helps to resolve your complaints about certain:</a:t>
            </a:r>
          </a:p>
          <a:p>
            <a:pPr marL="114300" indent="-114300" defTabSz="966511">
              <a:spcBef>
                <a:spcPts val="617"/>
              </a:spcBef>
              <a:buFont typeface="Wingdings" panose="05000000000000000000" pitchFamily="2" charset="2"/>
              <a:buChar char="§"/>
              <a:defRPr/>
            </a:pPr>
            <a:r>
              <a:rPr lang="en-US" dirty="0">
                <a:solidFill>
                  <a:prstClr val="black"/>
                </a:solidFill>
                <a:latin typeface="Calibri "/>
              </a:rPr>
              <a:t>Durable medical equipment (DME)</a:t>
            </a:r>
          </a:p>
          <a:p>
            <a:pPr marL="114300" indent="-114300" defTabSz="966511">
              <a:spcBef>
                <a:spcPts val="617"/>
              </a:spcBef>
              <a:buFont typeface="Wingdings" panose="05000000000000000000" pitchFamily="2" charset="2"/>
              <a:buChar char="§"/>
              <a:defRPr/>
            </a:pPr>
            <a:r>
              <a:rPr lang="en-US" dirty="0">
                <a:solidFill>
                  <a:prstClr val="black"/>
                </a:solidFill>
                <a:latin typeface="Calibri "/>
              </a:rPr>
              <a:t>Prosthetics</a:t>
            </a:r>
          </a:p>
          <a:p>
            <a:pPr marL="114300" indent="-114300" defTabSz="966511">
              <a:spcBef>
                <a:spcPts val="617"/>
              </a:spcBef>
              <a:buFont typeface="Wingdings" panose="05000000000000000000" pitchFamily="2" charset="2"/>
              <a:buChar char="§"/>
              <a:defRPr/>
            </a:pPr>
            <a:r>
              <a:rPr lang="en-US" dirty="0">
                <a:solidFill>
                  <a:prstClr val="black"/>
                </a:solidFill>
                <a:latin typeface="Calibri "/>
              </a:rPr>
              <a:t>Orthotics</a:t>
            </a:r>
          </a:p>
          <a:p>
            <a:pPr marL="114300" indent="-114300" defTabSz="966511">
              <a:spcBef>
                <a:spcPts val="617"/>
              </a:spcBef>
              <a:buFont typeface="Wingdings" panose="05000000000000000000" pitchFamily="2" charset="2"/>
              <a:buChar char="§"/>
              <a:defRPr/>
            </a:pPr>
            <a:r>
              <a:rPr lang="en-US" dirty="0">
                <a:solidFill>
                  <a:prstClr val="black"/>
                </a:solidFill>
                <a:latin typeface="Calibri "/>
              </a:rPr>
              <a:t>Supplies </a:t>
            </a:r>
          </a:p>
          <a:p>
            <a:pPr defTabSz="966511">
              <a:spcBef>
                <a:spcPts val="617"/>
              </a:spcBef>
              <a:defRPr/>
            </a:pPr>
            <a:r>
              <a:rPr lang="en-US" dirty="0">
                <a:solidFill>
                  <a:prstClr val="black"/>
                </a:solidFill>
                <a:latin typeface="Calibri "/>
              </a:rPr>
              <a:t>Whenever you have a complaint about equipment or supplies covered by the Competitive Bidding Program, you should first contact your supplier so they can address the issue. </a:t>
            </a:r>
          </a:p>
          <a:p>
            <a:pPr defTabSz="966511">
              <a:spcBef>
                <a:spcPts val="617"/>
              </a:spcBef>
              <a:defRPr/>
            </a:pPr>
            <a:r>
              <a:rPr lang="en-US" dirty="0">
                <a:solidFill>
                  <a:prstClr val="black"/>
                </a:solidFill>
                <a:latin typeface="Calibri "/>
              </a:rPr>
              <a:t>The Ombudsman reviews the concerns raised by people with Medicare through </a:t>
            </a:r>
            <a:br>
              <a:rPr lang="en-US" dirty="0">
                <a:solidFill>
                  <a:prstClr val="black"/>
                </a:solidFill>
                <a:latin typeface="Calibri "/>
              </a:rPr>
            </a:br>
            <a:r>
              <a:rPr lang="en-US" dirty="0">
                <a:solidFill>
                  <a:prstClr val="black"/>
                </a:solidFill>
                <a:latin typeface="Calibri "/>
              </a:rPr>
              <a:t>1-800-MEDICARE (1-800-633-4227); TTY: 1-877-486-2048, and through State Health Insurance Assistance Programs (SHIPs). To find the number for your local SHIP, visit </a:t>
            </a:r>
            <a:r>
              <a:rPr lang="en-US" dirty="0">
                <a:solidFill>
                  <a:prstClr val="black"/>
                </a:solidFill>
                <a:latin typeface="Calibri "/>
                <a:hlinkClick r:id="rId3"/>
              </a:rPr>
              <a:t>shiphelp.org</a:t>
            </a:r>
            <a:r>
              <a:rPr lang="en-US" dirty="0">
                <a:solidFill>
                  <a:prstClr val="black"/>
                </a:solidFill>
                <a:latin typeface="Calibri "/>
              </a:rPr>
              <a:t>.</a:t>
            </a:r>
          </a:p>
          <a:p>
            <a:pPr defTabSz="966511">
              <a:spcBef>
                <a:spcPts val="617"/>
              </a:spcBef>
              <a:defRPr/>
            </a:pPr>
            <a:r>
              <a:rPr lang="en-US" dirty="0">
                <a:solidFill>
                  <a:prstClr val="black"/>
                </a:solidFill>
                <a:latin typeface="Calibri "/>
              </a:rPr>
              <a:t>Visit </a:t>
            </a:r>
            <a:r>
              <a:rPr lang="en-US" dirty="0">
                <a:solidFill>
                  <a:prstClr val="black"/>
                </a:solidFill>
                <a:latin typeface="Calibri "/>
                <a:hlinkClick r:id="rId4"/>
              </a:rPr>
              <a:t>Medicare.gov/basics/your-medicare-rights/get-help-with-your-rights-protections</a:t>
            </a:r>
            <a:r>
              <a:rPr lang="en-US" dirty="0">
                <a:solidFill>
                  <a:prstClr val="black"/>
                </a:solidFill>
                <a:latin typeface="Calibri "/>
              </a:rPr>
              <a:t> for information on inquiries and complaints, activities of the Ombudsman, and what people with Medicare need to know.</a:t>
            </a:r>
          </a:p>
          <a:p>
            <a:pPr defTabSz="966511">
              <a:spcBef>
                <a:spcPts val="617"/>
              </a:spcBef>
              <a:defRPr/>
            </a:pPr>
            <a:r>
              <a:rPr lang="en-US" dirty="0">
                <a:solidFill>
                  <a:prstClr val="black"/>
                </a:solidFill>
                <a:latin typeface="Calibri "/>
              </a:rPr>
              <a:t>The Ombudsman reports yearly to Congress.</a:t>
            </a:r>
          </a:p>
        </p:txBody>
      </p:sp>
    </p:spTree>
    <p:extLst>
      <p:ext uri="{BB962C8B-B14F-4D97-AF65-F5344CB8AC3E}">
        <p14:creationId xmlns:p14="http://schemas.microsoft.com/office/powerpoint/2010/main" val="63870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rPr>
              <a:t>This slide has animation.</a:t>
            </a:r>
            <a:endParaRPr lang="en-US" b="1" dirty="0">
              <a:solidFill>
                <a:prstClr val="black"/>
              </a:solidFill>
              <a:cs typeface="Calibri" panose="020F0502020204030204" pitchFamily="34" charset="0"/>
            </a:endParaRPr>
          </a:p>
          <a:p>
            <a:pPr marL="180528" indent="-180528" defTabSz="966511">
              <a:spcBef>
                <a:spcPts val="617"/>
              </a:spcBef>
              <a:defRPr/>
            </a:pPr>
            <a:r>
              <a:rPr lang="en-US" b="1" dirty="0">
                <a:solidFill>
                  <a:prstClr val="black"/>
                </a:solidFill>
                <a:cs typeface="Calibri" panose="020F0502020204030204" pitchFamily="34" charset="0"/>
              </a:rPr>
              <a:t>Presenter Notes</a:t>
            </a:r>
          </a:p>
          <a:p>
            <a:pPr marL="180528" indent="-180528" defTabSz="966511">
              <a:spcBef>
                <a:spcPts val="617"/>
              </a:spcBef>
              <a:defRPr/>
            </a:pPr>
            <a:r>
              <a:rPr lang="en-US" dirty="0">
                <a:solidFill>
                  <a:prstClr val="black"/>
                </a:solidFill>
                <a:cs typeface="Calibri" panose="020F0502020204030204" pitchFamily="34" charset="0"/>
              </a:rPr>
              <a:t>Check Your Knowledge—Question 5</a:t>
            </a:r>
          </a:p>
          <a:p>
            <a:pPr defTabSz="966511">
              <a:spcBef>
                <a:spcPts val="617"/>
              </a:spcBef>
              <a:defRPr/>
            </a:pPr>
            <a:r>
              <a:rPr lang="en-US" b="1" dirty="0">
                <a:solidFill>
                  <a:prstClr val="black"/>
                </a:solidFill>
              </a:rPr>
              <a:t>The Medicare Beneficiary Ombudsman reports to contracted Medicare health plans to help them design better benefit packages.</a:t>
            </a:r>
            <a:endParaRPr lang="en-US" b="1" dirty="0">
              <a:solidFill>
                <a:prstClr val="black"/>
              </a:solidFill>
              <a:cs typeface="Calibri" panose="020F0502020204030204" pitchFamily="34" charset="0"/>
            </a:endParaRPr>
          </a:p>
          <a:p>
            <a:pPr marL="244983" indent="-238272" defTabSz="966511">
              <a:spcBef>
                <a:spcPts val="617"/>
              </a:spcBef>
              <a:buFont typeface="+mj-lt"/>
              <a:buAutoNum type="alphaLcPeriod"/>
              <a:defRPr/>
            </a:pPr>
            <a:r>
              <a:rPr lang="en-US" dirty="0">
                <a:solidFill>
                  <a:prstClr val="black"/>
                </a:solidFill>
                <a:cs typeface="Calibri" panose="020F0502020204030204" pitchFamily="34" charset="0"/>
              </a:rPr>
              <a:t>True</a:t>
            </a:r>
          </a:p>
          <a:p>
            <a:pPr marL="244983" indent="-238272" defTabSz="966511">
              <a:spcBef>
                <a:spcPts val="617"/>
              </a:spcBef>
              <a:buFont typeface="+mj-lt"/>
              <a:buAutoNum type="alphaLcPeriod"/>
              <a:defRPr/>
            </a:pPr>
            <a:r>
              <a:rPr lang="en-US" dirty="0">
                <a:solidFill>
                  <a:prstClr val="black"/>
                </a:solidFill>
                <a:cs typeface="Calibri" panose="020F0502020204030204" pitchFamily="34" charset="0"/>
              </a:rPr>
              <a:t>False</a:t>
            </a:r>
          </a:p>
          <a:p>
            <a:pPr defTabSz="966511">
              <a:spcBef>
                <a:spcPts val="617"/>
              </a:spcBef>
              <a:defRPr/>
            </a:pPr>
            <a:r>
              <a:rPr lang="en-US" b="1" dirty="0">
                <a:solidFill>
                  <a:prstClr val="black"/>
                </a:solidFill>
              </a:rPr>
              <a:t>Answer: b. False </a:t>
            </a:r>
          </a:p>
          <a:p>
            <a:pPr defTabSz="966511">
              <a:spcBef>
                <a:spcPts val="617"/>
              </a:spcBef>
              <a:defRPr/>
            </a:pPr>
            <a:r>
              <a:rPr lang="en-US" dirty="0">
                <a:solidFill>
                  <a:prstClr val="black"/>
                </a:solidFill>
              </a:rPr>
              <a:t>An ombudsman is a person who reviews complaints and helps resolve them. </a:t>
            </a:r>
            <a:r>
              <a:rPr lang="en-US" dirty="0">
                <a:solidFill>
                  <a:prstClr val="black"/>
                </a:solidFill>
                <a:latin typeface="Calibri "/>
              </a:rPr>
              <a:t>The Medicare Beneficiary Ombudsman helps you and your representatives with questions and complaints, and they make sure information is available to help you:</a:t>
            </a:r>
          </a:p>
          <a:p>
            <a:pPr marL="114300" indent="-114300" defTabSz="966511">
              <a:spcBef>
                <a:spcPts val="617"/>
              </a:spcBef>
              <a:buFont typeface="Wingdings" panose="05000000000000000000" pitchFamily="2" charset="2"/>
              <a:buChar char="§"/>
              <a:defRPr/>
            </a:pPr>
            <a:r>
              <a:rPr lang="en-US" dirty="0">
                <a:solidFill>
                  <a:prstClr val="black"/>
                </a:solidFill>
                <a:latin typeface="Calibri "/>
              </a:rPr>
              <a:t>Make health care decisions that are right for you</a:t>
            </a:r>
          </a:p>
          <a:p>
            <a:pPr marL="114300" indent="-114300" defTabSz="966511">
              <a:spcBef>
                <a:spcPts val="617"/>
              </a:spcBef>
              <a:buFont typeface="Wingdings" panose="05000000000000000000" pitchFamily="2" charset="2"/>
              <a:buChar char="§"/>
              <a:defRPr/>
            </a:pPr>
            <a:r>
              <a:rPr lang="en-US" dirty="0">
                <a:solidFill>
                  <a:prstClr val="black"/>
                </a:solidFill>
                <a:latin typeface="Calibri "/>
              </a:rPr>
              <a:t>Understand your Medicare rights and protections</a:t>
            </a:r>
          </a:p>
          <a:p>
            <a:pPr defTabSz="966511">
              <a:spcBef>
                <a:spcPts val="617"/>
              </a:spcBef>
              <a:defRPr/>
            </a:pPr>
            <a:r>
              <a:rPr lang="en-US" dirty="0">
                <a:solidFill>
                  <a:prstClr val="black"/>
                </a:solidFill>
              </a:rPr>
              <a:t>The Ombudsman reviews the concerns raised by people with Medicare through </a:t>
            </a:r>
            <a:br>
              <a:rPr lang="en-US" dirty="0">
                <a:solidFill>
                  <a:prstClr val="black"/>
                </a:solidFill>
              </a:rPr>
            </a:br>
            <a:r>
              <a:rPr lang="en-US" dirty="0">
                <a:solidFill>
                  <a:prstClr val="black"/>
                </a:solidFill>
              </a:rPr>
              <a:t>1-800-MEDICARE (1-800-633-4227); TTY: 1-877-486-2048, and through your SHIP. They report to Congress yearly.</a:t>
            </a:r>
          </a:p>
        </p:txBody>
      </p:sp>
    </p:spTree>
    <p:extLst>
      <p:ext uri="{BB962C8B-B14F-4D97-AF65-F5344CB8AC3E}">
        <p14:creationId xmlns:p14="http://schemas.microsoft.com/office/powerpoint/2010/main" val="2711203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Bef>
                <a:spcPts val="617"/>
              </a:spcBef>
            </a:pPr>
            <a:r>
              <a:rPr lang="en-US" b="1" dirty="0">
                <a:latin typeface="Calibri "/>
                <a:cs typeface="Arial" panose="020B0604020202020204" pitchFamily="34" charset="0"/>
              </a:rPr>
              <a:t>Presenter Notes</a:t>
            </a:r>
          </a:p>
          <a:p>
            <a:pPr defTabSz="966511">
              <a:spcBef>
                <a:spcPts val="617"/>
              </a:spcBef>
              <a:defRPr/>
            </a:pPr>
            <a:r>
              <a:rPr lang="en-US" dirty="0">
                <a:latin typeface="Calibri "/>
                <a:ea typeface="Calibri" panose="020F0502020204030204" pitchFamily="34" charset="0"/>
                <a:cs typeface="Arial" panose="020B0604020202020204" pitchFamily="34" charset="0"/>
              </a:rPr>
              <a:t>This slide (and the two that follow) provides information about additional resources and products. You may want to highlight those that are most relevant to your audience.</a:t>
            </a:r>
          </a:p>
          <a:p>
            <a:pPr defTabSz="966511">
              <a:spcBef>
                <a:spcPts val="617"/>
              </a:spcBef>
              <a:defRPr/>
            </a:pPr>
            <a:r>
              <a:rPr lang="en-US" i="1" dirty="0">
                <a:latin typeface="Calibri "/>
                <a:ea typeface="Calibri" panose="020F0502020204030204" pitchFamily="34" charset="0"/>
                <a:cs typeface="Arial" panose="020B0604020202020204" pitchFamily="34" charset="0"/>
              </a:rPr>
              <a:t>Continued on next slide.</a:t>
            </a:r>
            <a:endParaRPr lang="en-US" dirty="0">
              <a:latin typeface="Calibri "/>
              <a:ea typeface="Calibri" panose="020F0502020204030204" pitchFamily="34" charset="0"/>
              <a:cs typeface="Arial" panose="020B0604020202020204" pitchFamily="34" charset="0"/>
            </a:endParaRPr>
          </a:p>
          <a:p>
            <a:pPr defTabSz="966511">
              <a:spcBef>
                <a:spcPts val="604"/>
              </a:spcBef>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511273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r>
              <a:rPr lang="en-US" b="1" dirty="0">
                <a:latin typeface="Calibri "/>
                <a:cs typeface="Arial" panose="020B0604020202020204" pitchFamily="34" charset="0"/>
              </a:rPr>
              <a:t>Presenter Notes </a:t>
            </a:r>
            <a:endParaRPr lang="en-US" b="0" dirty="0">
              <a:latin typeface="Calibri "/>
              <a:cs typeface="Arial" panose="020B0604020202020204" pitchFamily="34" charset="0"/>
            </a:endParaRPr>
          </a:p>
          <a:p>
            <a:pPr defTabSz="966511">
              <a:defRPr/>
            </a:pPr>
            <a:r>
              <a:rPr lang="en-US" i="1" dirty="0">
                <a:latin typeface="Calibri "/>
                <a:ea typeface="Calibri" panose="020F0502020204030204" pitchFamily="34" charset="0"/>
                <a:cs typeface="Arial" panose="020B0604020202020204" pitchFamily="34" charset="0"/>
              </a:rPr>
              <a:t>Go to next slide for selected Medicare products.</a:t>
            </a:r>
            <a:endParaRPr lang="en-US" dirty="0">
              <a:latin typeface="Calibri "/>
              <a:ea typeface="Calibri" panose="020F050202020403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84704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1" dirty="0"/>
          </a:p>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3792900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1606916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59312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dirty="0">
              <a:solidFill>
                <a:prstClr val="black"/>
              </a:solidFill>
              <a:latin typeface="Calibri "/>
            </a:endParaRPr>
          </a:p>
          <a:p>
            <a:pPr defTabSz="966511">
              <a:spcBef>
                <a:spcPts val="646"/>
              </a:spcBef>
              <a:defRPr/>
            </a:pPr>
            <a:r>
              <a:rPr lang="en-US" b="1" dirty="0">
                <a:solidFill>
                  <a:prstClr val="black"/>
                </a:solidFill>
                <a:latin typeface="Calibri "/>
              </a:rPr>
              <a:t>Presenter Notes</a:t>
            </a:r>
          </a:p>
          <a:p>
            <a:pPr defTabSz="966511">
              <a:spcBef>
                <a:spcPts val="646"/>
              </a:spcBef>
              <a:defRPr/>
            </a:pPr>
            <a:r>
              <a:rPr lang="en-US" dirty="0">
                <a:solidFill>
                  <a:prstClr val="black"/>
                </a:solidFill>
                <a:latin typeface="Calibri "/>
              </a:rPr>
              <a:t>In general, your Medicare rights and protections are designed to:</a:t>
            </a:r>
          </a:p>
          <a:p>
            <a:pPr marL="120217" lvl="1" indent="-120217" defTabSz="966511">
              <a:spcBef>
                <a:spcPts val="646"/>
              </a:spcBef>
              <a:buFont typeface="Wingdings" panose="05000000000000000000" pitchFamily="2" charset="2"/>
              <a:buChar char="§"/>
              <a:defRPr/>
            </a:pPr>
            <a:r>
              <a:rPr lang="en-US" dirty="0">
                <a:solidFill>
                  <a:prstClr val="black"/>
                </a:solidFill>
                <a:latin typeface="Calibri "/>
                <a:cs typeface="Calibri"/>
              </a:rPr>
              <a:t>Protect you when you get health care (and make sure you get the medically necessary health care services that the law says you can get)</a:t>
            </a:r>
            <a:endParaRPr lang="en-US" dirty="0">
              <a:latin typeface="Calibri "/>
              <a:cs typeface="Calibri"/>
            </a:endParaRPr>
          </a:p>
          <a:p>
            <a:pPr marL="120813" lvl="1" indent="-120813" defTabSz="962811">
              <a:spcBef>
                <a:spcPts val="646"/>
              </a:spcBef>
              <a:buFont typeface="Wingdings" panose="05000000000000000000" pitchFamily="2" charset="2"/>
              <a:buChar char="§"/>
              <a:defRPr/>
            </a:pPr>
            <a:r>
              <a:rPr lang="en-US" dirty="0">
                <a:solidFill>
                  <a:prstClr val="black"/>
                </a:solidFill>
                <a:latin typeface="Calibri "/>
              </a:rPr>
              <a:t>Protect you against unethical practices</a:t>
            </a:r>
          </a:p>
          <a:p>
            <a:pPr marL="120813" lvl="1" indent="-120813" defTabSz="966511">
              <a:spcBef>
                <a:spcPts val="646"/>
              </a:spcBef>
              <a:buFont typeface="Wingdings" panose="05000000000000000000" pitchFamily="2" charset="2"/>
              <a:buChar char="§"/>
              <a:defRPr/>
            </a:pPr>
            <a:r>
              <a:rPr lang="en-US" dirty="0">
                <a:solidFill>
                  <a:prstClr val="black"/>
                </a:solidFill>
                <a:latin typeface="Calibri "/>
              </a:rPr>
              <a:t>Protect your privacy</a:t>
            </a:r>
          </a:p>
          <a:p>
            <a:pPr defTabSz="966511">
              <a:defRPr/>
            </a:pPr>
            <a:endParaRPr lang="en-US" dirty="0">
              <a:solidFill>
                <a:prstClr val="black"/>
              </a:solidFill>
              <a:latin typeface="Calibri "/>
            </a:endParaRPr>
          </a:p>
          <a:p>
            <a:pPr defTabSz="966511">
              <a:defRPr/>
            </a:pPr>
            <a:endParaRPr lang="en-US" dirty="0">
              <a:solidFill>
                <a:prstClr val="black"/>
              </a:solidFill>
              <a:latin typeface="Calibri "/>
            </a:endParaRPr>
          </a:p>
        </p:txBody>
      </p:sp>
    </p:spTree>
    <p:extLst>
      <p:ext uri="{BB962C8B-B14F-4D97-AF65-F5344CB8AC3E}">
        <p14:creationId xmlns:p14="http://schemas.microsoft.com/office/powerpoint/2010/main" val="3603613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t>Presenter Notes</a:t>
            </a:r>
          </a:p>
          <a:p>
            <a:pPr defTabSz="966511">
              <a:spcBef>
                <a:spcPts val="617"/>
              </a:spcBef>
              <a:defRPr/>
            </a:pPr>
            <a:r>
              <a:rPr lang="en-US" dirty="0"/>
              <a:t>Stay connected. Visit </a:t>
            </a:r>
            <a:r>
              <a:rPr lang="en-US" dirty="0">
                <a:hlinkClick r:id="rId3"/>
              </a:rPr>
              <a:t>CMSnationaltrainingprogram.cms.gov</a:t>
            </a:r>
            <a:r>
              <a:rPr lang="en-US" baseline="0" dirty="0"/>
              <a:t> to find NTP training materials and to subscribe to our email list. </a:t>
            </a:r>
            <a:r>
              <a:rPr lang="en-US" dirty="0"/>
              <a:t>Contact us at </a:t>
            </a:r>
            <a:r>
              <a:rPr lang="en-US" dirty="0">
                <a:hlinkClick r:id="rId4"/>
              </a:rPr>
              <a:t>training@cms.hhs.gov</a:t>
            </a:r>
            <a:r>
              <a:rPr lang="en-US" dirty="0"/>
              <a:t>. </a:t>
            </a:r>
          </a:p>
          <a:p>
            <a:pPr>
              <a:spcBef>
                <a:spcPts val="617"/>
              </a:spcBef>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7218" y="3757508"/>
            <a:ext cx="7039526" cy="5501839"/>
          </a:xfrm>
        </p:spPr>
        <p:txBody>
          <a:bodyPr/>
          <a:lstStyle/>
          <a:p>
            <a:pPr defTabSz="966511">
              <a:spcBef>
                <a:spcPts val="617"/>
              </a:spcBef>
              <a:defRPr/>
            </a:pPr>
            <a:r>
              <a:rPr lang="en-US" b="1" dirty="0">
                <a:solidFill>
                  <a:prstClr val="black"/>
                </a:solidFill>
                <a:latin typeface="Calibri "/>
              </a:rPr>
              <a:t>This slide has animation.</a:t>
            </a:r>
          </a:p>
          <a:p>
            <a:pPr defTabSz="966511">
              <a:spcBef>
                <a:spcPts val="617"/>
              </a:spcBef>
              <a:defRPr/>
            </a:pPr>
            <a:r>
              <a:rPr lang="en-US" b="1" dirty="0">
                <a:solidFill>
                  <a:prstClr val="black"/>
                </a:solidFill>
                <a:latin typeface="Calibri "/>
              </a:rPr>
              <a:t>Presenter Notes</a:t>
            </a:r>
          </a:p>
          <a:p>
            <a:pPr defTabSz="966511">
              <a:spcBef>
                <a:spcPts val="617"/>
              </a:spcBef>
              <a:defRPr/>
            </a:pPr>
            <a:r>
              <a:rPr lang="en-US" dirty="0">
                <a:solidFill>
                  <a:prstClr val="black"/>
                </a:solidFill>
                <a:latin typeface="Calibri "/>
              </a:rPr>
              <a:t>Everyone with Medicare has the right to be:</a:t>
            </a:r>
          </a:p>
          <a:p>
            <a:pPr marL="120813" lvl="1" indent="-120813" defTabSz="966511">
              <a:buFont typeface="Wingdings" panose="05000000000000000000" pitchFamily="2" charset="2"/>
              <a:buChar char="§"/>
              <a:defRPr/>
            </a:pPr>
            <a:r>
              <a:rPr lang="en-US" dirty="0">
                <a:solidFill>
                  <a:prstClr val="black"/>
                </a:solidFill>
                <a:latin typeface="Calibri "/>
              </a:rPr>
              <a:t>Treated with dignity and respect at all times</a:t>
            </a:r>
          </a:p>
          <a:p>
            <a:pPr marL="120813" lvl="1" indent="-120813" defTabSz="957646">
              <a:buFont typeface="Wingdings" panose="05000000000000000000" pitchFamily="2" charset="2"/>
              <a:buChar char="§"/>
              <a:defRPr/>
            </a:pPr>
            <a:r>
              <a:rPr lang="en-US" dirty="0">
                <a:solidFill>
                  <a:prstClr val="black"/>
                </a:solidFill>
                <a:latin typeface="Calibri "/>
              </a:rPr>
              <a:t>Protected from discrimination</a:t>
            </a:r>
          </a:p>
          <a:p>
            <a:pPr defTabSz="957646">
              <a:spcBef>
                <a:spcPts val="617"/>
              </a:spcBef>
              <a:defRPr/>
            </a:pPr>
            <a:r>
              <a:rPr lang="en-US" dirty="0">
                <a:solidFill>
                  <a:prstClr val="black"/>
                </a:solidFill>
                <a:latin typeface="Calibri "/>
              </a:rPr>
              <a:t>If you think you haven’t been treated fairly for any of these reasons, call the U.S. Department of Health &amp; Human Services (HHS), Office for Civil Rights (OCR), at 1-800-368-1019; TTY: 1-800-537-7697. For more information, visit </a:t>
            </a:r>
            <a:r>
              <a:rPr lang="en-US" dirty="0">
                <a:solidFill>
                  <a:prstClr val="black"/>
                </a:solidFill>
                <a:latin typeface="Calibri "/>
                <a:hlinkClick r:id="rId3"/>
              </a:rPr>
              <a:t>HHS.gov/</a:t>
            </a:r>
            <a:r>
              <a:rPr lang="en-US" dirty="0" err="1">
                <a:solidFill>
                  <a:prstClr val="black"/>
                </a:solidFill>
                <a:latin typeface="Calibri "/>
                <a:hlinkClick r:id="rId3"/>
              </a:rPr>
              <a:t>ocr</a:t>
            </a:r>
            <a:r>
              <a:rPr lang="en-US" dirty="0">
                <a:solidFill>
                  <a:prstClr val="black"/>
                </a:solidFill>
                <a:latin typeface="Calibri "/>
              </a:rPr>
              <a:t>. </a:t>
            </a:r>
          </a:p>
          <a:p>
            <a:pPr defTabSz="957646">
              <a:spcBef>
                <a:spcPts val="617"/>
              </a:spcBef>
              <a:defRPr/>
            </a:pPr>
            <a:r>
              <a:rPr lang="en-US" dirty="0">
                <a:solidFill>
                  <a:prstClr val="black"/>
                </a:solidFill>
                <a:latin typeface="Calibri "/>
              </a:rPr>
              <a:t>You can also call 1-800-MEDICARE (1-800-633-4227); TTY: 1-877-486-2048, with a question or complaint. If you’ve already called but still need help, ask the 1-800-MEDICARE representative to send your question or complaint to the Medicare Beneficiary Ombudsman. The Medicare Beneficiary Ombudsman helps you and your representatives with questions and complaints, and makes sure Medicare information is available to you. You can also provide feedback to the Ombudsman to help improve your experiences with Medicare. Visit </a:t>
            </a:r>
            <a:r>
              <a:rPr lang="en-US" dirty="0">
                <a:solidFill>
                  <a:prstClr val="black"/>
                </a:solidFill>
                <a:latin typeface="Calibri "/>
                <a:hlinkClick r:id="rId4"/>
              </a:rPr>
              <a:t>Medicare.gov/basics/your-medicare-rights/get-help-with-your-rights-protections</a:t>
            </a:r>
            <a:r>
              <a:rPr lang="en-US" dirty="0">
                <a:solidFill>
                  <a:prstClr val="black"/>
                </a:solidFill>
                <a:latin typeface="Calibri "/>
              </a:rPr>
              <a:t> to learn more. </a:t>
            </a:r>
          </a:p>
          <a:p>
            <a:pPr marL="0" lvl="1" defTabSz="957646">
              <a:defRPr/>
            </a:pPr>
            <a:r>
              <a:rPr lang="en-US" dirty="0">
                <a:solidFill>
                  <a:prstClr val="black"/>
                </a:solidFill>
                <a:latin typeface="Calibri "/>
              </a:rPr>
              <a:t>Medicare provides free auxiliary aids and services including information in accessible formats like braille, large print, data and audio files, relay services and TTY communications. Visit </a:t>
            </a:r>
            <a:r>
              <a:rPr lang="en-US" dirty="0">
                <a:solidFill>
                  <a:prstClr val="black"/>
                </a:solidFill>
                <a:latin typeface="Calibri "/>
                <a:hlinkClick r:id="rId5"/>
              </a:rPr>
              <a:t>Medicare.gov/about-us/nondiscrimination/accessibility-nondiscrimination.html</a:t>
            </a:r>
            <a:r>
              <a:rPr lang="en-US" dirty="0">
                <a:solidFill>
                  <a:prstClr val="black"/>
                </a:solidFill>
                <a:latin typeface="Calibri "/>
              </a:rPr>
              <a:t> to view “Medicare’s Accessibility &amp; Nondiscrimination Notice.” </a:t>
            </a:r>
          </a:p>
          <a:p>
            <a:pPr marL="0" lvl="1" defTabSz="957646">
              <a:defRPr/>
            </a:pPr>
            <a:r>
              <a:rPr lang="en-US" dirty="0">
                <a:solidFill>
                  <a:prstClr val="black"/>
                </a:solidFill>
                <a:latin typeface="Calibri "/>
              </a:rPr>
              <a:t>CMS doesn’t exclude, deny benefits to, or otherwise discriminate against any person on the basis of race, color, national origin, disability, sex, or age in admission to, participation in, or receipt of the services and benefits under any of its programs and activities, whether carried out by CMS directly or through a contractor or any other entity with which CMS arranges to carry out its programs and activities. These protections are generally limited to complaints of discrimination filed against providers of health care and social services who get federal financial assistance.</a:t>
            </a:r>
          </a:p>
        </p:txBody>
      </p:sp>
    </p:spTree>
    <p:extLst>
      <p:ext uri="{BB962C8B-B14F-4D97-AF65-F5344CB8AC3E}">
        <p14:creationId xmlns:p14="http://schemas.microsoft.com/office/powerpoint/2010/main" val="60706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2" y="3757508"/>
            <a:ext cx="7049372" cy="5579977"/>
          </a:xfrm>
        </p:spPr>
        <p:txBody>
          <a:bodyPr/>
          <a:lstStyle/>
          <a:p>
            <a:pPr defTabSz="966511">
              <a:spcBef>
                <a:spcPts val="617"/>
              </a:spcBef>
              <a:defRPr/>
            </a:pPr>
            <a:r>
              <a:rPr lang="en-US" b="1" dirty="0">
                <a:solidFill>
                  <a:prstClr val="black"/>
                </a:solidFill>
                <a:latin typeface="Calibri "/>
              </a:rPr>
              <a:t>This slide has animation.</a:t>
            </a:r>
            <a:endParaRPr lang="en-US" dirty="0">
              <a:solidFill>
                <a:prstClr val="black"/>
              </a:solidFill>
              <a:latin typeface="Calibri "/>
            </a:endParaRPr>
          </a:p>
          <a:p>
            <a:pPr defTabSz="966511">
              <a:spcBef>
                <a:spcPts val="634"/>
              </a:spcBef>
              <a:defRPr/>
            </a:pPr>
            <a:r>
              <a:rPr lang="en-US" b="1" dirty="0">
                <a:solidFill>
                  <a:prstClr val="black"/>
                </a:solidFill>
                <a:latin typeface="Calibri "/>
              </a:rPr>
              <a:t>Presenter Notes</a:t>
            </a:r>
          </a:p>
          <a:p>
            <a:pPr defTabSz="966511">
              <a:spcBef>
                <a:spcPts val="634"/>
              </a:spcBef>
              <a:defRPr/>
            </a:pPr>
            <a:r>
              <a:rPr lang="en-US" dirty="0">
                <a:solidFill>
                  <a:prstClr val="black"/>
                </a:solidFill>
                <a:latin typeface="Calibri "/>
              </a:rPr>
              <a:t>You have the right to:</a:t>
            </a:r>
            <a:endParaRPr lang="en-US" dirty="0">
              <a:solidFill>
                <a:prstClr val="black"/>
              </a:solidFill>
              <a:latin typeface="Calibri "/>
              <a:cs typeface="Calibri"/>
            </a:endParaRPr>
          </a:p>
          <a:p>
            <a:pPr marL="122493" lvl="1" indent="-119136" defTabSz="966511">
              <a:spcBef>
                <a:spcPts val="634"/>
              </a:spcBef>
              <a:buFont typeface="Wingdings" panose="05000000000000000000" pitchFamily="2" charset="2"/>
              <a:buChar char="§"/>
              <a:defRPr/>
            </a:pPr>
            <a:r>
              <a:rPr lang="en-US" b="1" dirty="0">
                <a:solidFill>
                  <a:prstClr val="black"/>
                </a:solidFill>
                <a:latin typeface="Calibri "/>
              </a:rPr>
              <a:t>Have your personal and health information kept private</a:t>
            </a:r>
          </a:p>
          <a:p>
            <a:pPr marL="244983" lvl="2" indent="-122493" defTabSz="966511">
              <a:spcBef>
                <a:spcPts val="634"/>
              </a:spcBef>
              <a:buSzTx/>
              <a:buFont typeface="Arial" panose="020B0604020202020204" pitchFamily="34" charset="0"/>
              <a:buChar char="•"/>
              <a:defRPr/>
            </a:pPr>
            <a:r>
              <a:rPr lang="en-US" dirty="0">
                <a:solidFill>
                  <a:prstClr val="black"/>
                </a:solidFill>
                <a:latin typeface="Calibri "/>
              </a:rPr>
              <a:t>Learn more about your privacy rights </a:t>
            </a:r>
          </a:p>
          <a:p>
            <a:pPr marL="360764" lvl="3" indent="-115780" defTabSz="966511">
              <a:spcBef>
                <a:spcPts val="634"/>
              </a:spcBef>
              <a:buSzPct val="50000"/>
              <a:buFont typeface="Wingdings" panose="05000000000000000000" pitchFamily="2" charset="2"/>
              <a:buChar char="q"/>
              <a:defRPr/>
            </a:pPr>
            <a:r>
              <a:rPr lang="en-US" dirty="0">
                <a:solidFill>
                  <a:prstClr val="black"/>
                </a:solidFill>
                <a:latin typeface="Calibri "/>
              </a:rPr>
              <a:t>If you have Original Medicare, review the “Notice of Privacy Practices for Original Medicare” at </a:t>
            </a:r>
            <a:r>
              <a:rPr lang="en-US" dirty="0">
                <a:solidFill>
                  <a:prstClr val="black"/>
                </a:solidFill>
                <a:latin typeface="Calibri "/>
                <a:hlinkClick r:id="rId3"/>
              </a:rPr>
              <a:t>Medicare.gov/forms-help-resources/notice-of-privacy-practices-for-original-medicare</a:t>
            </a:r>
            <a:endParaRPr lang="en-US" dirty="0">
              <a:solidFill>
                <a:prstClr val="black"/>
              </a:solidFill>
              <a:latin typeface="Calibri "/>
            </a:endParaRPr>
          </a:p>
          <a:p>
            <a:pPr marL="360764" lvl="3" indent="-115780" defTabSz="966511">
              <a:spcBef>
                <a:spcPts val="634"/>
              </a:spcBef>
              <a:buSzPct val="50000"/>
              <a:buFont typeface="Wingdings" panose="05000000000000000000" pitchFamily="2" charset="2"/>
              <a:buChar char="q"/>
              <a:defRPr/>
            </a:pPr>
            <a:r>
              <a:rPr lang="en-US" dirty="0">
                <a:solidFill>
                  <a:prstClr val="black"/>
                </a:solidFill>
                <a:latin typeface="Calibri "/>
              </a:rPr>
              <a:t>If you have a Medicare Advantage Plan, read your plan materials or contact your plan</a:t>
            </a:r>
          </a:p>
          <a:p>
            <a:pPr marL="122493" lvl="1" indent="-119136" defTabSz="966511">
              <a:spcBef>
                <a:spcPts val="634"/>
              </a:spcBef>
              <a:buFont typeface="Wingdings" panose="05000000000000000000" pitchFamily="2" charset="2"/>
              <a:buChar char="§"/>
              <a:defRPr/>
            </a:pPr>
            <a:r>
              <a:rPr lang="en-US" b="1" dirty="0">
                <a:solidFill>
                  <a:prstClr val="black"/>
                </a:solidFill>
                <a:latin typeface="Calibri "/>
              </a:rPr>
              <a:t>Get information in a way that you understand from:</a:t>
            </a:r>
          </a:p>
          <a:p>
            <a:pPr marL="244983" lvl="2" indent="-122493" defTabSz="966511">
              <a:spcBef>
                <a:spcPts val="634"/>
              </a:spcBef>
              <a:buSzTx/>
              <a:buFont typeface="Arial" panose="020B0604020202020204" pitchFamily="34" charset="0"/>
              <a:buChar char="•"/>
              <a:defRPr/>
            </a:pPr>
            <a:r>
              <a:rPr lang="en-US" dirty="0">
                <a:solidFill>
                  <a:prstClr val="black"/>
                </a:solidFill>
                <a:latin typeface="Calibri "/>
              </a:rPr>
              <a:t>Medicare</a:t>
            </a:r>
          </a:p>
          <a:p>
            <a:pPr marL="244983" lvl="2" indent="-122493" defTabSz="966511">
              <a:spcBef>
                <a:spcPts val="634"/>
              </a:spcBef>
              <a:buSzTx/>
              <a:buFont typeface="Arial" panose="020B0604020202020204" pitchFamily="34" charset="0"/>
              <a:buChar char="•"/>
              <a:defRPr/>
            </a:pPr>
            <a:r>
              <a:rPr lang="en-US" dirty="0">
                <a:solidFill>
                  <a:prstClr val="black"/>
                </a:solidFill>
                <a:latin typeface="Calibri "/>
              </a:rPr>
              <a:t>Health care providers</a:t>
            </a:r>
          </a:p>
          <a:p>
            <a:pPr marL="244983" lvl="2" indent="-122493" defTabSz="966511">
              <a:spcBef>
                <a:spcPts val="634"/>
              </a:spcBef>
              <a:buSzTx/>
              <a:buFont typeface="Arial" panose="020B0604020202020204" pitchFamily="34" charset="0"/>
              <a:buChar char="•"/>
              <a:defRPr/>
            </a:pPr>
            <a:r>
              <a:rPr lang="en-US" dirty="0">
                <a:solidFill>
                  <a:prstClr val="black"/>
                </a:solidFill>
                <a:latin typeface="Calibri "/>
              </a:rPr>
              <a:t>Medicare contractors</a:t>
            </a:r>
          </a:p>
          <a:p>
            <a:pPr marL="122493" lvl="1" indent="-119136" defTabSz="966511">
              <a:spcBef>
                <a:spcPts val="634"/>
              </a:spcBef>
              <a:buFont typeface="Wingdings" panose="05000000000000000000" pitchFamily="2" charset="2"/>
              <a:buChar char="§"/>
              <a:defRPr/>
            </a:pPr>
            <a:r>
              <a:rPr lang="en-US" b="1" dirty="0">
                <a:solidFill>
                  <a:prstClr val="black"/>
                </a:solidFill>
                <a:latin typeface="Calibri "/>
              </a:rPr>
              <a:t>Get clear and simple information about:</a:t>
            </a:r>
          </a:p>
          <a:p>
            <a:pPr marL="244983" lvl="2" indent="-122493" defTabSz="966511">
              <a:spcBef>
                <a:spcPts val="634"/>
              </a:spcBef>
              <a:buSzTx/>
              <a:buFont typeface="Arial" panose="020B0604020202020204" pitchFamily="34" charset="0"/>
              <a:buChar char="•"/>
              <a:defRPr/>
            </a:pPr>
            <a:r>
              <a:rPr lang="en-US" dirty="0">
                <a:solidFill>
                  <a:prstClr val="black"/>
                </a:solidFill>
                <a:latin typeface="Calibri "/>
              </a:rPr>
              <a:t>What Medicare covers</a:t>
            </a:r>
          </a:p>
          <a:p>
            <a:pPr marL="244983" lvl="2" indent="-122493" defTabSz="966511">
              <a:spcBef>
                <a:spcPts val="634"/>
              </a:spcBef>
              <a:buSzTx/>
              <a:buFont typeface="Arial" panose="020B0604020202020204" pitchFamily="34" charset="0"/>
              <a:buChar char="•"/>
              <a:defRPr/>
            </a:pPr>
            <a:r>
              <a:rPr lang="en-US" dirty="0">
                <a:solidFill>
                  <a:prstClr val="black"/>
                </a:solidFill>
                <a:latin typeface="Calibri "/>
              </a:rPr>
              <a:t>What Medicare pays</a:t>
            </a:r>
          </a:p>
          <a:p>
            <a:pPr marL="244983" lvl="2" indent="-122493" defTabSz="966511">
              <a:spcBef>
                <a:spcPts val="634"/>
              </a:spcBef>
              <a:buSzTx/>
              <a:buFont typeface="Arial" panose="020B0604020202020204" pitchFamily="34" charset="0"/>
              <a:buChar char="•"/>
              <a:defRPr/>
            </a:pPr>
            <a:r>
              <a:rPr lang="en-US" dirty="0">
                <a:solidFill>
                  <a:prstClr val="black"/>
                </a:solidFill>
                <a:latin typeface="Calibri "/>
              </a:rPr>
              <a:t>How much you have to pay</a:t>
            </a:r>
          </a:p>
          <a:p>
            <a:pPr marL="244983" lvl="2" indent="-122493" defTabSz="966511">
              <a:spcBef>
                <a:spcPts val="634"/>
              </a:spcBef>
              <a:buSzTx/>
              <a:buFont typeface="Arial" panose="020B0604020202020204" pitchFamily="34" charset="0"/>
              <a:buChar char="•"/>
              <a:defRPr/>
            </a:pPr>
            <a:r>
              <a:rPr lang="en-US" dirty="0">
                <a:solidFill>
                  <a:prstClr val="black"/>
                </a:solidFill>
                <a:latin typeface="Calibri "/>
              </a:rPr>
              <a:t>What to do if you want to file a complaint or appeal</a:t>
            </a:r>
          </a:p>
        </p:txBody>
      </p:sp>
    </p:spTree>
    <p:extLst>
      <p:ext uri="{BB962C8B-B14F-4D97-AF65-F5344CB8AC3E}">
        <p14:creationId xmlns:p14="http://schemas.microsoft.com/office/powerpoint/2010/main" val="375265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992" y="3757508"/>
            <a:ext cx="7039526" cy="5677650"/>
          </a:xfrm>
        </p:spPr>
        <p:txBody>
          <a:bodyPr/>
          <a:lstStyle/>
          <a:p>
            <a:pPr defTabSz="966511">
              <a:spcBef>
                <a:spcPts val="617"/>
              </a:spcBef>
              <a:defRPr/>
            </a:pPr>
            <a:r>
              <a:rPr lang="en-US" sz="1100" b="1" dirty="0">
                <a:solidFill>
                  <a:prstClr val="black"/>
                </a:solidFill>
                <a:latin typeface="Calibri "/>
              </a:rPr>
              <a:t>This slide has animation.</a:t>
            </a:r>
            <a:endParaRPr lang="en-US" sz="1100" dirty="0">
              <a:solidFill>
                <a:prstClr val="black"/>
              </a:solidFill>
              <a:latin typeface="Calibri "/>
            </a:endParaRPr>
          </a:p>
          <a:p>
            <a:pPr defTabSz="966511">
              <a:spcBef>
                <a:spcPts val="617"/>
              </a:spcBef>
              <a:defRPr/>
            </a:pPr>
            <a:r>
              <a:rPr lang="en-US" sz="1100" b="1" dirty="0">
                <a:solidFill>
                  <a:prstClr val="black"/>
                </a:solidFill>
                <a:latin typeface="Calibri "/>
              </a:rPr>
              <a:t>Presenter Notes</a:t>
            </a:r>
          </a:p>
          <a:p>
            <a:pPr defTabSz="966511">
              <a:spcBef>
                <a:spcPts val="617"/>
              </a:spcBef>
              <a:defRPr/>
            </a:pPr>
            <a:r>
              <a:rPr lang="en-US" sz="1100" dirty="0">
                <a:solidFill>
                  <a:prstClr val="black"/>
                </a:solidFill>
                <a:latin typeface="Calibri "/>
              </a:rPr>
              <a:t>You have the right to:</a:t>
            </a:r>
          </a:p>
          <a:p>
            <a:pPr marL="122493" lvl="1" indent="-122493" defTabSz="966511">
              <a:buFont typeface="Wingdings" panose="05000000000000000000" pitchFamily="2" charset="2"/>
              <a:buChar char="§"/>
              <a:defRPr/>
            </a:pPr>
            <a:r>
              <a:rPr lang="en-US" sz="1100" b="1" dirty="0">
                <a:solidFill>
                  <a:prstClr val="black"/>
                </a:solidFill>
                <a:latin typeface="Calibri "/>
              </a:rPr>
              <a:t>Have access to doctors, specialists, and hospitals for medically necessary services.</a:t>
            </a:r>
          </a:p>
          <a:p>
            <a:pPr marL="122493" lvl="1" indent="-122493" defTabSz="966511">
              <a:buFont typeface="Wingdings" panose="05000000000000000000" pitchFamily="2" charset="2"/>
              <a:buChar char="§"/>
              <a:defRPr/>
            </a:pPr>
            <a:r>
              <a:rPr lang="en-US" sz="1100" b="1" dirty="0">
                <a:solidFill>
                  <a:prstClr val="black"/>
                </a:solidFill>
                <a:latin typeface="Calibri "/>
              </a:rPr>
              <a:t>Learn about your treatment choices in clear language that you can understand, and participate in treatment decisions. </a:t>
            </a:r>
            <a:r>
              <a:rPr lang="en-US" sz="1100" dirty="0">
                <a:solidFill>
                  <a:prstClr val="black"/>
                </a:solidFill>
                <a:latin typeface="Calibri "/>
              </a:rPr>
              <a:t>You have the right to participate fully in all your health care decisions. If you can’t fully participate in your treatment decisions, you can ask a family member, friend, or anyone you trust to help you make a decision about what treatment is right for you.</a:t>
            </a:r>
          </a:p>
          <a:p>
            <a:pPr marL="122493" indent="-122493" defTabSz="966511">
              <a:spcBef>
                <a:spcPts val="617"/>
              </a:spcBef>
              <a:buFont typeface="Wingdings" panose="05000000000000000000" pitchFamily="2" charset="2"/>
              <a:buChar char="§"/>
              <a:defRPr/>
            </a:pPr>
            <a:r>
              <a:rPr lang="en-US" sz="1100" b="1" dirty="0">
                <a:solidFill>
                  <a:prstClr val="black"/>
                </a:solidFill>
                <a:latin typeface="Calibri "/>
              </a:rPr>
              <a:t>Get Medicare information and health care services in a language you understand. </a:t>
            </a:r>
            <a:r>
              <a:rPr lang="en-US" sz="1100" dirty="0">
                <a:solidFill>
                  <a:prstClr val="black"/>
                </a:solidFill>
                <a:latin typeface="Calibri "/>
              </a:rPr>
              <a:t>For more information about getting health care services in languages other than English, visit </a:t>
            </a:r>
            <a:r>
              <a:rPr lang="en-US" sz="1100" dirty="0">
                <a:solidFill>
                  <a:prstClr val="black"/>
                </a:solidFill>
                <a:latin typeface="Calibri "/>
                <a:hlinkClick r:id="rId3"/>
              </a:rPr>
              <a:t>HHS.gov/</a:t>
            </a:r>
            <a:r>
              <a:rPr lang="en-US" sz="1100" dirty="0" err="1">
                <a:solidFill>
                  <a:prstClr val="black"/>
                </a:solidFill>
                <a:latin typeface="Calibri "/>
                <a:hlinkClick r:id="rId3"/>
              </a:rPr>
              <a:t>ocr</a:t>
            </a:r>
            <a:r>
              <a:rPr lang="en-US" sz="1100" dirty="0">
                <a:solidFill>
                  <a:prstClr val="black"/>
                </a:solidFill>
                <a:latin typeface="Calibri "/>
              </a:rPr>
              <a:t>. To talk to an interpreter, call 1-800-MEDICARE (1-800-633-4227).</a:t>
            </a:r>
          </a:p>
          <a:p>
            <a:pPr marL="122493" indent="-122493" defTabSz="966511">
              <a:spcBef>
                <a:spcPts val="617"/>
              </a:spcBef>
              <a:buFont typeface="Wingdings" panose="05000000000000000000" pitchFamily="2" charset="2"/>
              <a:buChar char="§"/>
              <a:defRPr/>
            </a:pPr>
            <a:r>
              <a:rPr lang="en-US" sz="1100" b="1" dirty="0">
                <a:solidFill>
                  <a:prstClr val="black"/>
                </a:solidFill>
                <a:latin typeface="Calibri "/>
              </a:rPr>
              <a:t>Get Medicare-covered services in an emergency, when and where you need it.</a:t>
            </a:r>
          </a:p>
          <a:p>
            <a:pPr marL="244983" lvl="2" indent="-122493" defTabSz="966511">
              <a:buSzTx/>
              <a:buFont typeface="Arial" panose="020B0604020202020204" pitchFamily="34" charset="0"/>
              <a:buChar char="•"/>
              <a:defRPr/>
            </a:pPr>
            <a:r>
              <a:rPr lang="en-US" sz="1100" dirty="0">
                <a:solidFill>
                  <a:prstClr val="black"/>
                </a:solidFill>
                <a:latin typeface="Calibri "/>
              </a:rPr>
              <a:t>If your health is in danger because you have a bad injury, sudden illness, or an illness quickly getting worse, call 911. You can get emergency care anywhere in the U.S., the District of Columbia, Puerto Rico, the U.S. Virgin Islands, Guam, American Samoa, and the Northern Mariana Islands. </a:t>
            </a:r>
          </a:p>
          <a:p>
            <a:pPr marL="244983" lvl="2" indent="-122493" defTabSz="966511">
              <a:buSzTx/>
              <a:buFont typeface="Arial" panose="020B0604020202020204" pitchFamily="34" charset="0"/>
              <a:buChar char="•"/>
              <a:defRPr/>
            </a:pPr>
            <a:r>
              <a:rPr lang="en-US" sz="1100" dirty="0">
                <a:solidFill>
                  <a:prstClr val="black"/>
                </a:solidFill>
                <a:latin typeface="Calibri "/>
              </a:rPr>
              <a:t>Medicare Advantage Plans, other Medicare health plans, and Medicare drug plans (known as PDPs) may require prior authorization to get services. However, this doesn’t apply in an emergency situation. These plans will cover emergency services without prior authorization. You shouldn’t delay getting care in an emergency situation.</a:t>
            </a:r>
          </a:p>
          <a:p>
            <a:pPr>
              <a:spcBef>
                <a:spcPts val="617"/>
              </a:spcBef>
              <a:defRPr/>
            </a:pPr>
            <a:r>
              <a:rPr lang="en-US" sz="1100" dirty="0">
                <a:solidFill>
                  <a:prstClr val="black"/>
                </a:solidFill>
                <a:latin typeface="Calibri "/>
              </a:rPr>
              <a:t>To learn about Medicare coverage of emergency care in Original Medicare, visit </a:t>
            </a:r>
            <a:r>
              <a:rPr lang="en-US" sz="1100" dirty="0">
                <a:latin typeface="Calibri "/>
                <a:hlinkClick r:id="rId4"/>
              </a:rPr>
              <a:t>Medicare.gov</a:t>
            </a:r>
            <a:r>
              <a:rPr lang="en-US" sz="1100" dirty="0">
                <a:solidFill>
                  <a:prstClr val="black"/>
                </a:solidFill>
                <a:latin typeface="Calibri "/>
              </a:rPr>
              <a:t> or call 1-800-MEDICARE; TTY: 1-877-486-2048. In a Medicare Advantage Plan, other Medicare health plan, or Medicare drug plan, review your plan materials, check your plan’s website, or contact your plan. </a:t>
            </a:r>
          </a:p>
          <a:p>
            <a:pPr>
              <a:spcBef>
                <a:spcPts val="617"/>
              </a:spcBef>
              <a:defRPr/>
            </a:pPr>
            <a:r>
              <a:rPr lang="en-US" sz="1100" dirty="0">
                <a:solidFill>
                  <a:prstClr val="black"/>
                </a:solidFill>
                <a:latin typeface="Calibri "/>
              </a:rPr>
              <a:t>Visit </a:t>
            </a:r>
            <a:r>
              <a:rPr lang="en-US" sz="1100" dirty="0">
                <a:solidFill>
                  <a:prstClr val="black"/>
                </a:solidFill>
                <a:latin typeface="Calibri "/>
                <a:hlinkClick r:id="rId5"/>
              </a:rPr>
              <a:t>Medicare.gov/publications</a:t>
            </a:r>
            <a:r>
              <a:rPr lang="en-US" sz="1100" dirty="0">
                <a:solidFill>
                  <a:prstClr val="black"/>
                </a:solidFill>
                <a:latin typeface="Calibri "/>
              </a:rPr>
              <a:t> to read “Medicare Coverage Outside the United States” (CMS Product No. 11037).</a:t>
            </a:r>
          </a:p>
          <a:p>
            <a:pPr defTabSz="940826">
              <a:spcBef>
                <a:spcPts val="617"/>
              </a:spcBef>
              <a:defRPr/>
            </a:pPr>
            <a:r>
              <a:rPr lang="en-US" sz="1100" dirty="0">
                <a:solidFill>
                  <a:prstClr val="black"/>
                </a:solidFill>
                <a:latin typeface="Calibri "/>
              </a:rPr>
              <a:t>For more information in languages other than English, visit </a:t>
            </a:r>
            <a:r>
              <a:rPr lang="en-US" sz="1100" dirty="0">
                <a:solidFill>
                  <a:prstClr val="black"/>
                </a:solidFill>
                <a:latin typeface="Calibri "/>
                <a:hlinkClick r:id="rId6"/>
              </a:rPr>
              <a:t>Medicare.gov/about-us/information-in-other-languages</a:t>
            </a:r>
            <a:r>
              <a:rPr lang="en-US" sz="1100" dirty="0">
                <a:solidFill>
                  <a:prstClr val="black"/>
                </a:solidFill>
                <a:latin typeface="Calibri "/>
              </a:rPr>
              <a:t> or call 1-800-MEDICARE.</a:t>
            </a:r>
          </a:p>
        </p:txBody>
      </p:sp>
    </p:spTree>
    <p:extLst>
      <p:ext uri="{BB962C8B-B14F-4D97-AF65-F5344CB8AC3E}">
        <p14:creationId xmlns:p14="http://schemas.microsoft.com/office/powerpoint/2010/main" val="21539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4926"/>
            <a:ext cx="12192000" cy="864233"/>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January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Medicare Rights &amp; Protections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extLst>
      <p:ext uri="{BB962C8B-B14F-4D97-AF65-F5344CB8AC3E}">
        <p14:creationId xmlns:p14="http://schemas.microsoft.com/office/powerpoint/2010/main" val="267711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8" name="Footer Placeholder 2">
            <a:extLst>
              <a:ext uri="{FF2B5EF4-FFF2-40B4-BE49-F238E27FC236}">
                <a16:creationId xmlns:a16="http://schemas.microsoft.com/office/drawing/2014/main" id="{396C1464-4D36-4438-A716-D3F35C1AF65E}"/>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290991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7" name="Footer Placeholder 2">
            <a:extLst>
              <a:ext uri="{FF2B5EF4-FFF2-40B4-BE49-F238E27FC236}">
                <a16:creationId xmlns:a16="http://schemas.microsoft.com/office/drawing/2014/main" id="{E350B8FA-9220-4533-A909-731CC950EE8B}"/>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895525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1267521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2023</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13788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lvl1pPr>
              <a:defRPr sz="3000">
                <a:latin typeface="Arial Black" panose="020B0A04020102020204" pitchFamily="34" charset="0"/>
              </a:defRPr>
            </a:lvl1pPr>
          </a:lstStyle>
          <a:p>
            <a:r>
              <a:rPr lang="en-US" dirty="0"/>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userDrawn="1">
            <p:extLst>
              <p:ext uri="{D42A27DB-BD31-4B8C-83A1-F6EECF244321}">
                <p14:modId xmlns:p14="http://schemas.microsoft.com/office/powerpoint/2010/main" val="377469806"/>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2023</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107474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000">
                <a:latin typeface="Arial Black" panose="020B0A040201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2023</a:t>
            </a:r>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915282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52020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75410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7265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0296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January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Tree>
    <p:extLst>
      <p:ext uri="{BB962C8B-B14F-4D97-AF65-F5344CB8AC3E}">
        <p14:creationId xmlns:p14="http://schemas.microsoft.com/office/powerpoint/2010/main" val="293381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81893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6070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3791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43068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71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36039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9841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61534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08149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9500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endParaRPr lang="en-US">
              <a:solidFill>
                <a:prstClr val="black"/>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January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9" name="TextBox 8">
            <a:extLst>
              <a:ext uri="{FF2B5EF4-FFF2-40B4-BE49-F238E27FC236}">
                <a16:creationId xmlns:a16="http://schemas.microsoft.com/office/drawing/2014/main" id="{F65A2BB7-2D2D-4673-9910-4FEF0257EA86}"/>
              </a:ext>
            </a:extLst>
          </p:cNvPr>
          <p:cNvSpPr txBox="1"/>
          <p:nvPr userDrawn="1"/>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C3DDC8-62F3-404A-AB04-5581BB6D9FF7}"/>
              </a:ext>
            </a:extLst>
          </p:cNvPr>
          <p:cNvSpPr txBox="1"/>
          <p:nvPr userDrawn="1"/>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userDrawn="1"/>
        </p:nvSpPr>
        <p:spPr>
          <a:xfrm>
            <a:off x="11030970"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userDrawn="1"/>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392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90542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4281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18912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92446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6764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15294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89742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6160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5155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9174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34927"/>
            <a:ext cx="12192000" cy="894713"/>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8" name="Footer Placeholder 2">
            <a:extLst>
              <a:ext uri="{FF2B5EF4-FFF2-40B4-BE49-F238E27FC236}">
                <a16:creationId xmlns:a16="http://schemas.microsoft.com/office/drawing/2014/main" id="{447ED09F-A030-4FDD-9EC7-00AEF8E283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endParaRPr lang="en-US" dirty="0"/>
          </a:p>
        </p:txBody>
      </p:sp>
    </p:spTree>
    <p:extLst>
      <p:ext uri="{BB962C8B-B14F-4D97-AF65-F5344CB8AC3E}">
        <p14:creationId xmlns:p14="http://schemas.microsoft.com/office/powerpoint/2010/main" val="3386050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6498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68964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05259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1740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6367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34927"/>
            <a:ext cx="12192000" cy="940433"/>
          </a:xfrm>
          <a:prstGeom prst="rect">
            <a:avLst/>
          </a:prstGeom>
        </p:spPr>
        <p:txBody>
          <a:bodyPr>
            <a:normAutofit/>
          </a:bodyPr>
          <a:lstStyle>
            <a:lvl1pPr>
              <a:defRPr sz="3000"/>
            </a:lvl1p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86239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9261"/>
            <a:ext cx="12192000" cy="966099"/>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29449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365829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5" name="Footer Placeholder 2">
            <a:extLst>
              <a:ext uri="{FF2B5EF4-FFF2-40B4-BE49-F238E27FC236}">
                <a16:creationId xmlns:a16="http://schemas.microsoft.com/office/drawing/2014/main" id="{2DF35C17-206A-4570-9BF1-BAE9F40F69BC}"/>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228452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8" name="Footer Placeholder 2">
            <a:extLst>
              <a:ext uri="{FF2B5EF4-FFF2-40B4-BE49-F238E27FC236}">
                <a16:creationId xmlns:a16="http://schemas.microsoft.com/office/drawing/2014/main" id="{39A38625-1948-41DB-8BD3-9B7154AAB269}"/>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33719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4.jpe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ags" Target="../tags/tag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January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Rights &amp; Protections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09953"/>
          </a:xfrm>
          <a:prstGeom prst="rect">
            <a:avLst/>
          </a:prstGeom>
        </p:spPr>
        <p:txBody>
          <a:bodyPr vert="horz" lIns="91440" tIns="45720" rIns="91440" bIns="45720" rtlCol="0" anchor="ctr">
            <a:normAutofit/>
          </a:bodyPr>
          <a:lstStyle/>
          <a:p>
            <a:r>
              <a:rPr lang="en-US" dirty="0"/>
              <a:t>Click to add Head</a:t>
            </a:r>
          </a:p>
        </p:txBody>
      </p:sp>
    </p:spTree>
    <p:custDataLst>
      <p:tags r:id="rId17"/>
    </p:custDataLst>
    <p:extLst>
      <p:ext uri="{BB962C8B-B14F-4D97-AF65-F5344CB8AC3E}">
        <p14:creationId xmlns:p14="http://schemas.microsoft.com/office/powerpoint/2010/main" val="3003369814"/>
      </p:ext>
    </p:extLst>
  </p:cSld>
  <p:clrMap bg1="lt1" tx1="dk1" bg2="lt2" tx2="dk2" accent1="accent1" accent2="accent2" accent3="accent3" accent4="accent4" accent5="accent5" accent6="accent6" hlink="hlink" folHlink="folHlink"/>
  <p:sldLayoutIdLst>
    <p:sldLayoutId id="2147483702" r:id="rId1"/>
    <p:sldLayoutId id="2147483708" r:id="rId2"/>
    <p:sldLayoutId id="2147483721" r:id="rId3"/>
    <p:sldLayoutId id="2147483709" r:id="rId4"/>
    <p:sldLayoutId id="2147483710" r:id="rId5"/>
    <p:sldLayoutId id="2147483711" r:id="rId6"/>
    <p:sldLayoutId id="2147483720" r:id="rId7"/>
    <p:sldLayoutId id="2147483712" r:id="rId8"/>
    <p:sldLayoutId id="2147483713" r:id="rId9"/>
    <p:sldLayoutId id="2147483714" r:id="rId10"/>
    <p:sldLayoutId id="2147483715" r:id="rId11"/>
    <p:sldLayoutId id="2147483716" r:id="rId12"/>
    <p:sldLayoutId id="2147483718" r:id="rId13"/>
    <p:sldLayoutId id="2147483670" r:id="rId14"/>
    <p:sldLayoutId id="2147483686" r:id="rId15"/>
  </p:sldLayoutIdLst>
  <p:hf hdr="0"/>
  <p:txStyles>
    <p:titleStyle>
      <a:lvl1pPr algn="ctr" defTabSz="914400" rtl="0" eaLnBrk="1" latinLnBrk="0" hangingPunct="1">
        <a:lnSpc>
          <a:spcPct val="90000"/>
        </a:lnSpc>
        <a:spcBef>
          <a:spcPct val="0"/>
        </a:spcBef>
        <a:buNone/>
        <a:defRPr sz="2800" b="0"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77141702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3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4.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4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46.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4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50.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5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54.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57.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0.svg"/><Relationship Id="rId2" Type="http://schemas.openxmlformats.org/officeDocument/2006/relationships/slideLayout" Target="../slideLayouts/slideLayout1.xml"/><Relationship Id="rId1" Type="http://schemas.openxmlformats.org/officeDocument/2006/relationships/tags" Target="../tags/tag6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62.xml"/><Relationship Id="rId5" Type="http://schemas.openxmlformats.org/officeDocument/2006/relationships/image" Target="../media/image62.sv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64.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65.xml"/><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9.xml"/><Relationship Id="rId1" Type="http://schemas.openxmlformats.org/officeDocument/2006/relationships/tags" Target="../tags/tag7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7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37.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0.xml"/><Relationship Id="rId7" Type="http://schemas.openxmlformats.org/officeDocument/2006/relationships/image" Target="../media/image72.png"/><Relationship Id="rId2" Type="http://schemas.openxmlformats.org/officeDocument/2006/relationships/slideLayout" Target="../slideLayouts/slideLayout6.xml"/><Relationship Id="rId1" Type="http://schemas.openxmlformats.org/officeDocument/2006/relationships/tags" Target="../tags/tag7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63.png"/><Relationship Id="rId4" Type="http://schemas.openxmlformats.org/officeDocument/2006/relationships/hyperlink" Target="https://www.cms.gov/Medicare/Quality-Initiatives-Patient-Assessment-Instruments/OASIS/Downloads/OASISStatementofPrivacyRights.zip"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7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0.xml"/><Relationship Id="rId1" Type="http://schemas.openxmlformats.org/officeDocument/2006/relationships/tags" Target="../tags/tag7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7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image" Target="../media/image74.png"/><Relationship Id="rId5" Type="http://schemas.openxmlformats.org/officeDocument/2006/relationships/image" Target="../media/image67.png"/><Relationship Id="rId4" Type="http://schemas.openxmlformats.org/officeDocument/2006/relationships/hyperlink" Target="http://www.medicare.gov/"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49.xml"/><Relationship Id="rId7" Type="http://schemas.openxmlformats.org/officeDocument/2006/relationships/image" Target="../media/image76.jpg"/><Relationship Id="rId2" Type="http://schemas.openxmlformats.org/officeDocument/2006/relationships/slideLayout" Target="../slideLayouts/slideLayout1.xml"/><Relationship Id="rId1" Type="http://schemas.openxmlformats.org/officeDocument/2006/relationships/tags" Target="../tags/tag82.xml"/><Relationship Id="rId6" Type="http://schemas.openxmlformats.org/officeDocument/2006/relationships/hyperlink" Target="mailto:OCRComplaint@hhs.gov" TargetMode="External"/><Relationship Id="rId5" Type="http://schemas.microsoft.com/office/2007/relationships/hdphoto" Target="../media/hdphoto1.wdp"/><Relationship Id="rId4" Type="http://schemas.openxmlformats.org/officeDocument/2006/relationships/image" Target="../media/image75.png"/><Relationship Id="rId9" Type="http://schemas.openxmlformats.org/officeDocument/2006/relationships/hyperlink" Target="https://ocrportal.hhs.gov/"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0.xml"/><Relationship Id="rId1" Type="http://schemas.openxmlformats.org/officeDocument/2006/relationships/tags" Target="../tags/tag8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8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85.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8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55.xml.rels><?xml version="1.0" encoding="UTF-8" standalone="yes"?>
<Relationships xmlns="http://schemas.openxmlformats.org/package/2006/relationships"><Relationship Id="rId8" Type="http://schemas.openxmlformats.org/officeDocument/2006/relationships/hyperlink" Target="http://www.hhs.gov/ocr/index.html" TargetMode="External"/><Relationship Id="rId3" Type="http://schemas.openxmlformats.org/officeDocument/2006/relationships/notesSlide" Target="../notesSlides/notesSlide55.xml"/><Relationship Id="rId7" Type="http://schemas.openxmlformats.org/officeDocument/2006/relationships/hyperlink" Target="https://www.ssa.gov/" TargetMode="External"/><Relationship Id="rId2" Type="http://schemas.openxmlformats.org/officeDocument/2006/relationships/slideLayout" Target="../slideLayouts/slideLayout6.xml"/><Relationship Id="rId1" Type="http://schemas.openxmlformats.org/officeDocument/2006/relationships/tags" Target="../tags/tag88.xml"/><Relationship Id="rId6" Type="http://schemas.openxmlformats.org/officeDocument/2006/relationships/hyperlink" Target="https://www.medicare.gov/claims-and-appeals/index.html" TargetMode="External"/><Relationship Id="rId5" Type="http://schemas.openxmlformats.org/officeDocument/2006/relationships/hyperlink" Target="http://www.medicare.gov/" TargetMode="External"/><Relationship Id="rId4" Type="http://schemas.openxmlformats.org/officeDocument/2006/relationships/hyperlink" Target="http://www.cms.gov/" TargetMode="External"/><Relationship Id="rId9" Type="http://schemas.openxmlformats.org/officeDocument/2006/relationships/hyperlink" Target="https://esrdncc.org/contentassets/e36cb2ac872141428d01d2a3a703a592/esrd-ncc-directory-q3-update082022_final.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keproqio.com/" TargetMode="External"/><Relationship Id="rId3" Type="http://schemas.openxmlformats.org/officeDocument/2006/relationships/notesSlide" Target="../notesSlides/notesSlide56.xml"/><Relationship Id="rId7" Type="http://schemas.openxmlformats.org/officeDocument/2006/relationships/hyperlink" Target="https://www.livantaqio.com/en" TargetMode="External"/><Relationship Id="rId2" Type="http://schemas.openxmlformats.org/officeDocument/2006/relationships/slideLayout" Target="../slideLayouts/slideLayout6.xml"/><Relationship Id="rId1" Type="http://schemas.openxmlformats.org/officeDocument/2006/relationships/tags" Target="../tags/tag89.xml"/><Relationship Id="rId6" Type="http://schemas.openxmlformats.org/officeDocument/2006/relationships/hyperlink" Target="https://www.shiphelp.org/" TargetMode="External"/><Relationship Id="rId11" Type="http://schemas.openxmlformats.org/officeDocument/2006/relationships/image" Target="../media/image79.png"/><Relationship Id="rId5" Type="http://schemas.openxmlformats.org/officeDocument/2006/relationships/hyperlink" Target="https://www.medicare.gov/what-medicare-covers/what-part-a-covers/skilled-nursing-facility-rights" TargetMode="External"/><Relationship Id="rId10" Type="http://schemas.openxmlformats.org/officeDocument/2006/relationships/hyperlink" Target="https://www.cms.gov/Medicare/Appeals-and-Grievances/MedPrescriptDrugApplGriev/Reconsiderations" TargetMode="External"/><Relationship Id="rId4" Type="http://schemas.openxmlformats.org/officeDocument/2006/relationships/hyperlink" Target="https://www.medicare.gov/basics/your-medicare-rights/get-help-with-your-rights-protections" TargetMode="External"/><Relationship Id="rId9" Type="http://schemas.openxmlformats.org/officeDocument/2006/relationships/hyperlink" Target="https://www.medicare.gov/claims-appeals/file-an-appeal/medicare-health-plan-appeals-level-2-independent-review-entity-ire"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90.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9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9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9.xml"/><Relationship Id="rId4" Type="http://schemas.openxmlformats.org/officeDocument/2006/relationships/image" Target="../media/image34.jpeg"/></Relationships>
</file>

<file path=ppt/slides/_rels/slide6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0.xml"/><Relationship Id="rId7" Type="http://schemas.openxmlformats.org/officeDocument/2006/relationships/image" Target="../media/image75.png"/><Relationship Id="rId2" Type="http://schemas.openxmlformats.org/officeDocument/2006/relationships/slideLayout" Target="../slideLayouts/slideLayout13.xml"/><Relationship Id="rId1" Type="http://schemas.openxmlformats.org/officeDocument/2006/relationships/tags" Target="../tags/tag93.xml"/><Relationship Id="rId6" Type="http://schemas.openxmlformats.org/officeDocument/2006/relationships/hyperlink" Target="mailto:training@cms.hhs.gov" TargetMode="External"/><Relationship Id="rId5" Type="http://schemas.openxmlformats.org/officeDocument/2006/relationships/image" Target="../media/image80.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40.xml"/><Relationship Id="rId4" Type="http://schemas.openxmlformats.org/officeDocument/2006/relationships/hyperlink" Target="https://www.hhs.gov/civil-rights/filing-a-complaint/complaint-process/index.htm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Medicare Rights &amp; Protections</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Rights for Everyone with Medicare: Grievances </a:t>
            </a:r>
          </a:p>
        </p:txBody>
      </p:sp>
      <p:sp>
        <p:nvSpPr>
          <p:cNvPr id="2" name="Text Placeholder 1">
            <a:extLst>
              <a:ext uri="{FF2B5EF4-FFF2-40B4-BE49-F238E27FC236}">
                <a16:creationId xmlns:a16="http://schemas.microsoft.com/office/drawing/2014/main" id="{60EF307A-ECDA-434E-837D-8E4A9AEC9825}"/>
              </a:ext>
            </a:extLst>
          </p:cNvPr>
          <p:cNvSpPr>
            <a:spLocks noGrp="1"/>
          </p:cNvSpPr>
          <p:nvPr>
            <p:ph type="body" sz="quarter" idx="13"/>
          </p:nvPr>
        </p:nvSpPr>
        <p:spPr/>
        <p:txBody>
          <a:bodyPr/>
          <a:lstStyle/>
          <a:p>
            <a:pPr marL="0" indent="0" defTabSz="685800">
              <a:buNone/>
            </a:pPr>
            <a:r>
              <a:rPr lang="en-US" sz="2800" b="1" dirty="0">
                <a:solidFill>
                  <a:srgbClr val="00529B"/>
                </a:solidFill>
              </a:rPr>
              <a:t>You have the right to file complaints (also called grievances) about:</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rPr>
              <a:t>A doctor, hospital, or provider</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rPr>
              <a:t>Your health or drug plan</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rPr>
              <a:t>The quality of your care</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rPr>
              <a:t>Your dialysis or kidney transplant care</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rPr>
              <a:t>Durable medical equipment (DME)</a:t>
            </a:r>
            <a:endParaRPr lang="en-US" sz="2800" dirty="0">
              <a:solidFill>
                <a:srgbClr val="00529B"/>
              </a:solidFill>
            </a:endParaRPr>
          </a:p>
          <a:p>
            <a:endParaRPr lang="en-US" dirty="0"/>
          </a:p>
        </p:txBody>
      </p:sp>
      <p:sp>
        <p:nvSpPr>
          <p:cNvPr id="8" name="Slide Number Placeholder 5">
            <a:extLst>
              <a:ext uri="{FF2B5EF4-FFF2-40B4-BE49-F238E27FC236}">
                <a16:creationId xmlns:a16="http://schemas.microsoft.com/office/drawing/2014/main" id="{26625C50-E8C2-4F1B-A0DE-2BB18633CCF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10</a:t>
            </a:fld>
            <a:endParaRPr lang="en-US"/>
          </a:p>
        </p:txBody>
      </p:sp>
      <p:sp>
        <p:nvSpPr>
          <p:cNvPr id="12" name="Footer Placeholder 2">
            <a:extLst>
              <a:ext uri="{FF2B5EF4-FFF2-40B4-BE49-F238E27FC236}">
                <a16:creationId xmlns:a16="http://schemas.microsoft.com/office/drawing/2014/main" id="{0F00242C-DDCD-4430-9134-C91065EC36B0}"/>
              </a:ext>
            </a:extLst>
          </p:cNvPr>
          <p:cNvSpPr>
            <a:spLocks noGrp="1"/>
          </p:cNvSpPr>
          <p:nvPr>
            <p:ph type="ftr" sz="quarter" idx="11"/>
          </p:nvPr>
        </p:nvSpPr>
        <p:spPr/>
        <p:txBody>
          <a:bodyPr/>
          <a:lstStyle/>
          <a:p>
            <a:r>
              <a:rPr lang="en-US"/>
              <a:t>Medicare Rights &amp; Protections</a:t>
            </a:r>
            <a:endParaRPr lang="en-US" sz="1200"/>
          </a:p>
        </p:txBody>
      </p:sp>
      <p:sp>
        <p:nvSpPr>
          <p:cNvPr id="11" name="Date Placeholder 1">
            <a:extLst>
              <a:ext uri="{FF2B5EF4-FFF2-40B4-BE49-F238E27FC236}">
                <a16:creationId xmlns:a16="http://schemas.microsoft.com/office/drawing/2014/main" id="{609E233B-0B4F-47E5-9528-0701DA9C7CF5}"/>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1275323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63975"/>
          </a:xfrm>
        </p:spPr>
        <p:txBody>
          <a:bodyPr>
            <a:normAutofit/>
          </a:bodyPr>
          <a:lstStyle/>
          <a:p>
            <a:r>
              <a:rPr lang="en-US" sz="2800" dirty="0"/>
              <a:t>Rights for Everyone with Medicare: Grievances (continued) </a:t>
            </a:r>
          </a:p>
        </p:txBody>
      </p:sp>
      <p:pic>
        <p:nvPicPr>
          <p:cNvPr id="3" name="Picture 2">
            <a:extLst>
              <a:ext uri="{FF2B5EF4-FFF2-40B4-BE49-F238E27FC236}">
                <a16:creationId xmlns:a16="http://schemas.microsoft.com/office/drawing/2014/main" id="{38E88910-2EED-4B51-86AD-C0042737E05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5013" y="1757474"/>
            <a:ext cx="4786588" cy="3192444"/>
          </a:xfrm>
          <a:prstGeom prst="rect">
            <a:avLst/>
          </a:prstGeom>
          <a:ln>
            <a:noFill/>
          </a:ln>
          <a:effectLst>
            <a:softEdge rad="127000"/>
          </a:effectLst>
        </p:spPr>
      </p:pic>
      <p:sp>
        <p:nvSpPr>
          <p:cNvPr id="15" name="Content Placeholder 4">
            <a:extLst>
              <a:ext uri="{FF2B5EF4-FFF2-40B4-BE49-F238E27FC236}">
                <a16:creationId xmlns:a16="http://schemas.microsoft.com/office/drawing/2014/main" id="{B0EF4D53-092A-4BBF-8B2A-07FC037105D3}"/>
              </a:ext>
            </a:extLst>
          </p:cNvPr>
          <p:cNvSpPr txBox="1">
            <a:spLocks/>
          </p:cNvSpPr>
          <p:nvPr/>
        </p:nvSpPr>
        <p:spPr>
          <a:xfrm>
            <a:off x="5085603" y="1286756"/>
            <a:ext cx="6912679" cy="49311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74320" defTabSz="685800">
              <a:lnSpc>
                <a:spcPct val="100000"/>
              </a:lnSpc>
              <a:spcBef>
                <a:spcPts val="0"/>
              </a:spcBef>
              <a:spcAft>
                <a:spcPts val="1200"/>
              </a:spcAft>
              <a:buFont typeface="Wingdings" pitchFamily="2" charset="2"/>
              <a:buNone/>
            </a:pPr>
            <a:r>
              <a:rPr lang="en-US" sz="2800" b="1" dirty="0">
                <a:solidFill>
                  <a:srgbClr val="00529B"/>
                </a:solidFill>
              </a:rPr>
              <a:t>If you’re concerned about the quality of care you’re getting:</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n-US" sz="2400" dirty="0">
                <a:solidFill>
                  <a:srgbClr val="00529B"/>
                </a:solidFill>
              </a:rPr>
              <a:t>In Original Medicare, call the Beneficiary and Family Centered Care-Quality Improvement Organization (BFCC-QIO) in your region</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n-US" sz="2400" dirty="0">
                <a:solidFill>
                  <a:srgbClr val="00529B"/>
                </a:solidFill>
              </a:rPr>
              <a:t>In a Medicare Advantage Plan or other Medicare health plan, or a Medicare drug plan, call the BFCC-QIO, your plan, or both</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n-US" sz="2400" dirty="0">
                <a:solidFill>
                  <a:srgbClr val="00529B"/>
                </a:solidFill>
              </a:rPr>
              <a:t>If you have End-Stage Renal Disease (ESRD), call the ESRD network in your state</a:t>
            </a:r>
            <a:endParaRPr lang="en-US" sz="2400" strike="sngStrike" dirty="0">
              <a:solidFill>
                <a:srgbClr val="00529B"/>
              </a:solidFill>
            </a:endParaRPr>
          </a:p>
          <a:p>
            <a:pPr marL="0" indent="0" defTabSz="685800">
              <a:lnSpc>
                <a:spcPct val="100000"/>
              </a:lnSpc>
              <a:spcBef>
                <a:spcPts val="600"/>
              </a:spcBef>
              <a:buFont typeface="Wingdings" pitchFamily="2" charset="2"/>
              <a:buNone/>
            </a:pPr>
            <a:endParaRPr lang="en-US" sz="2400" dirty="0">
              <a:solidFill>
                <a:srgbClr val="00529B"/>
              </a:solidFill>
            </a:endParaRPr>
          </a:p>
        </p:txBody>
      </p:sp>
      <p:sp>
        <p:nvSpPr>
          <p:cNvPr id="8" name="Slide Number Placeholder 5">
            <a:extLst>
              <a:ext uri="{FF2B5EF4-FFF2-40B4-BE49-F238E27FC236}">
                <a16:creationId xmlns:a16="http://schemas.microsoft.com/office/drawing/2014/main" id="{66B6BB14-6CA9-4554-AD7F-F0A59FA0627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11</a:t>
            </a:fld>
            <a:endParaRPr lang="en-US"/>
          </a:p>
        </p:txBody>
      </p:sp>
      <p:sp>
        <p:nvSpPr>
          <p:cNvPr id="10" name="Footer Placeholder 2">
            <a:extLst>
              <a:ext uri="{FF2B5EF4-FFF2-40B4-BE49-F238E27FC236}">
                <a16:creationId xmlns:a16="http://schemas.microsoft.com/office/drawing/2014/main" id="{6E074374-3969-4E87-A13D-608E1BD87EBD}"/>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9" name="Date Placeholder 1">
            <a:extLst>
              <a:ext uri="{FF2B5EF4-FFF2-40B4-BE49-F238E27FC236}">
                <a16:creationId xmlns:a16="http://schemas.microsoft.com/office/drawing/2014/main" id="{92D6DB99-821A-4651-A86C-329939838A5E}"/>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195543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 y="-16938"/>
            <a:ext cx="12192000" cy="965721"/>
          </a:xfrm>
        </p:spPr>
        <p:txBody>
          <a:bodyPr>
            <a:noAutofit/>
          </a:bodyPr>
          <a:lstStyle/>
          <a:p>
            <a:pPr>
              <a:lnSpc>
                <a:spcPct val="100000"/>
              </a:lnSpc>
            </a:pPr>
            <a:r>
              <a:rPr lang="en-US" dirty="0"/>
              <a:t>Beneficiary &amp; Family Centered Care-Quality Improvement Organizations (BFCC-QIO) Service Areas</a:t>
            </a:r>
          </a:p>
        </p:txBody>
      </p:sp>
      <p:graphicFrame>
        <p:nvGraphicFramePr>
          <p:cNvPr id="6" name="Table 5" descr="Chart displaying the 10 BFCC-QIO (KEPRO and Livanta) regions." title="QIO Regions"/>
          <p:cNvGraphicFramePr>
            <a:graphicFrameLocks noGrp="1"/>
          </p:cNvGraphicFramePr>
          <p:nvPr>
            <p:extLst>
              <p:ext uri="{D42A27DB-BD31-4B8C-83A1-F6EECF244321}">
                <p14:modId xmlns:p14="http://schemas.microsoft.com/office/powerpoint/2010/main" val="286395716"/>
              </p:ext>
            </p:extLst>
          </p:nvPr>
        </p:nvGraphicFramePr>
        <p:xfrm>
          <a:off x="666974" y="1023939"/>
          <a:ext cx="10686826" cy="5029200"/>
        </p:xfrm>
        <a:graphic>
          <a:graphicData uri="http://schemas.openxmlformats.org/drawingml/2006/table">
            <a:tbl>
              <a:tblPr firstRow="1" bandRow="1">
                <a:tableStyleId>{BDBED569-4797-4DF1-A0F4-6AAB3CD982D8}</a:tableStyleId>
              </a:tblPr>
              <a:tblGrid>
                <a:gridCol w="5343413">
                  <a:extLst>
                    <a:ext uri="{9D8B030D-6E8A-4147-A177-3AD203B41FA5}">
                      <a16:colId xmlns:a16="http://schemas.microsoft.com/office/drawing/2014/main" val="3201487210"/>
                    </a:ext>
                  </a:extLst>
                </a:gridCol>
                <a:gridCol w="5343413">
                  <a:extLst>
                    <a:ext uri="{9D8B030D-6E8A-4147-A177-3AD203B41FA5}">
                      <a16:colId xmlns:a16="http://schemas.microsoft.com/office/drawing/2014/main" val="249623661"/>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n-US" sz="2400" dirty="0">
                          <a:solidFill>
                            <a:srgbClr val="00529B"/>
                          </a:solidFill>
                          <a:latin typeface="Arial" panose="020B0604020202020204" pitchFamily="34" charset="0"/>
                          <a:cs typeface="Arial" panose="020B0604020202020204" pitchFamily="34" charset="0"/>
                        </a:rPr>
                        <a:t>QIO</a:t>
                      </a:r>
                    </a:p>
                  </a:txBody>
                  <a:tcPr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n-US" sz="2400">
                          <a:solidFill>
                            <a:srgbClr val="00529B"/>
                          </a:solidFill>
                          <a:latin typeface="Arial" panose="020B0604020202020204" pitchFamily="34" charset="0"/>
                          <a:cs typeface="Arial" panose="020B0604020202020204" pitchFamily="34" charset="0"/>
                        </a:rPr>
                        <a:t>Region</a:t>
                      </a:r>
                    </a:p>
                  </a:txBody>
                  <a:tcPr anchor="ctr"/>
                </a:tc>
                <a:extLst>
                  <a:ext uri="{0D108BD9-81ED-4DB2-BD59-A6C34878D82A}">
                    <a16:rowId xmlns:a16="http://schemas.microsoft.com/office/drawing/2014/main" val="388031015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u="none" strike="noStrike" kern="1200" baseline="0">
                          <a:solidFill>
                            <a:srgbClr val="00529B"/>
                          </a:solidFill>
                          <a:latin typeface="Arial" panose="020B0604020202020204" pitchFamily="34" charset="0"/>
                          <a:cs typeface="Arial" panose="020B0604020202020204" pitchFamily="34" charset="0"/>
                        </a:rPr>
                        <a:t>Area 1</a:t>
                      </a:r>
                      <a:r>
                        <a:rPr lang="en-US" sz="2400" b="0" u="none" strike="noStrike" kern="1200" baseline="0">
                          <a:solidFill>
                            <a:srgbClr val="00529B"/>
                          </a:solidFill>
                          <a:latin typeface="Arial" panose="020B0604020202020204" pitchFamily="34" charset="0"/>
                          <a:cs typeface="Arial" panose="020B0604020202020204" pitchFamily="34" charset="0"/>
                        </a:rPr>
                        <a:t>: KEPRO</a:t>
                      </a:r>
                      <a:endParaRPr lang="it-IT"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it-IT" sz="2400" b="0" u="none" strike="noStrike" kern="1200" baseline="0">
                          <a:solidFill>
                            <a:srgbClr val="00529B"/>
                          </a:solidFill>
                          <a:latin typeface="Arial" panose="020B0604020202020204" pitchFamily="34" charset="0"/>
                          <a:cs typeface="Arial" panose="020B0604020202020204" pitchFamily="34" charset="0"/>
                        </a:rPr>
                        <a:t>CT, ME, MA, NH, RI, VT </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6681110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u="none" strike="noStrike" kern="1200" baseline="0" dirty="0">
                          <a:solidFill>
                            <a:srgbClr val="00529B"/>
                          </a:solidFill>
                          <a:latin typeface="Arial" panose="020B0604020202020204" pitchFamily="34" charset="0"/>
                          <a:cs typeface="Arial" panose="020B0604020202020204" pitchFamily="34" charset="0"/>
                        </a:rPr>
                        <a:t>Area 2</a:t>
                      </a:r>
                      <a:r>
                        <a:rPr lang="en-US" sz="2400" b="0" u="none" strike="noStrike" kern="1200" baseline="0" dirty="0">
                          <a:solidFill>
                            <a:srgbClr val="00529B"/>
                          </a:solidFill>
                          <a:latin typeface="Arial" panose="020B0604020202020204" pitchFamily="34" charset="0"/>
                          <a:cs typeface="Arial" panose="020B0604020202020204" pitchFamily="34" charset="0"/>
                        </a:rPr>
                        <a:t>: </a:t>
                      </a:r>
                      <a:r>
                        <a:rPr lang="en-US" sz="2400" b="0" u="none" strike="noStrike" kern="1200" baseline="0" dirty="0" err="1">
                          <a:solidFill>
                            <a:srgbClr val="00529B"/>
                          </a:solidFill>
                          <a:latin typeface="Arial" panose="020B0604020202020204" pitchFamily="34" charset="0"/>
                          <a:cs typeface="Arial" panose="020B0604020202020204" pitchFamily="34" charset="0"/>
                        </a:rPr>
                        <a:t>Livanta</a:t>
                      </a:r>
                      <a:r>
                        <a:rPr lang="en-US" sz="2400" b="0" u="none" strike="noStrike" kern="1200" baseline="0" dirty="0">
                          <a:solidFill>
                            <a:srgbClr val="00529B"/>
                          </a:solidFill>
                          <a:latin typeface="Arial" panose="020B0604020202020204" pitchFamily="34" charset="0"/>
                          <a:cs typeface="Arial" panose="020B0604020202020204" pitchFamily="34" charset="0"/>
                        </a:rPr>
                        <a:t> BFCC-QIO Program</a:t>
                      </a:r>
                      <a:endParaRPr lang="en-US" sz="2400" b="0" i="0" u="none" strike="noStrike" kern="1200" baseline="0" dirty="0">
                        <a:solidFill>
                          <a:srgbClr val="00529B"/>
                        </a:solidFill>
                        <a:latin typeface="Arial" panose="020B0604020202020204" pitchFamily="34" charset="0"/>
                        <a:ea typeface="+mn-ea"/>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400" b="0" u="none" strike="noStrike" kern="1200" baseline="0">
                          <a:solidFill>
                            <a:srgbClr val="00529B"/>
                          </a:solidFill>
                          <a:latin typeface="Arial" panose="020B0604020202020204" pitchFamily="34" charset="0"/>
                          <a:cs typeface="Arial" panose="020B0604020202020204" pitchFamily="34" charset="0"/>
                        </a:rPr>
                        <a:t>NJ, NY, PR, VI </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8536536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dirty="0">
                          <a:solidFill>
                            <a:srgbClr val="00529B"/>
                          </a:solidFill>
                          <a:latin typeface="Arial" panose="020B0604020202020204" pitchFamily="34" charset="0"/>
                          <a:cs typeface="Arial" panose="020B0604020202020204" pitchFamily="34" charset="0"/>
                        </a:rPr>
                        <a:t>Area 3</a:t>
                      </a:r>
                      <a:r>
                        <a:rPr lang="en-US" sz="2400" b="0" dirty="0">
                          <a:solidFill>
                            <a:srgbClr val="00529B"/>
                          </a:solidFill>
                          <a:latin typeface="Arial" panose="020B0604020202020204" pitchFamily="34" charset="0"/>
                          <a:cs typeface="Arial" panose="020B0604020202020204" pitchFamily="34" charset="0"/>
                        </a:rPr>
                        <a:t>: </a:t>
                      </a:r>
                      <a:r>
                        <a:rPr lang="en-US" sz="2400" dirty="0" err="1">
                          <a:solidFill>
                            <a:srgbClr val="00529B"/>
                          </a:solidFill>
                          <a:latin typeface="Arial" panose="020B0604020202020204" pitchFamily="34" charset="0"/>
                          <a:cs typeface="Arial" panose="020B0604020202020204" pitchFamily="34" charset="0"/>
                        </a:rPr>
                        <a:t>Livanta</a:t>
                      </a:r>
                      <a:r>
                        <a:rPr lang="en-US" sz="2400" dirty="0">
                          <a:solidFill>
                            <a:srgbClr val="00529B"/>
                          </a:solidFill>
                          <a:latin typeface="Arial" panose="020B0604020202020204" pitchFamily="34" charset="0"/>
                          <a:cs typeface="Arial" panose="020B0604020202020204" pitchFamily="34" charset="0"/>
                        </a:rPr>
                        <a:t> BFCC-QIO Program</a:t>
                      </a:r>
                      <a:endParaRPr lang="en-US" sz="24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0">
                          <a:solidFill>
                            <a:srgbClr val="00529B"/>
                          </a:solidFill>
                          <a:latin typeface="Arial" panose="020B0604020202020204" pitchFamily="34" charset="0"/>
                          <a:cs typeface="Arial" panose="020B0604020202020204" pitchFamily="34" charset="0"/>
                        </a:rPr>
                        <a:t>DE, DC, MD, PA, VA, WV</a:t>
                      </a:r>
                      <a:endParaRPr lang="en-US" sz="240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67656011"/>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4</a:t>
                      </a:r>
                      <a:r>
                        <a:rPr lang="en-US" sz="2400" b="0">
                          <a:solidFill>
                            <a:srgbClr val="00529B"/>
                          </a:solidFill>
                          <a:latin typeface="Arial" panose="020B0604020202020204" pitchFamily="34" charset="0"/>
                          <a:cs typeface="Arial" panose="020B0604020202020204" pitchFamily="34" charset="0"/>
                        </a:rPr>
                        <a:t>: </a:t>
                      </a:r>
                      <a:r>
                        <a:rPr lang="en-US" sz="240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0">
                          <a:solidFill>
                            <a:srgbClr val="00529B"/>
                          </a:solidFill>
                          <a:latin typeface="Arial" panose="020B0604020202020204" pitchFamily="34" charset="0"/>
                          <a:cs typeface="Arial" panose="020B0604020202020204" pitchFamily="34" charset="0"/>
                        </a:rPr>
                        <a:t>AL, FL, GA, KY, MS, NC, SC, TN</a:t>
                      </a:r>
                      <a:endParaRPr lang="en-US" sz="240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7243831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it-IT" sz="2400" b="1" dirty="0">
                          <a:solidFill>
                            <a:srgbClr val="00529B"/>
                          </a:solidFill>
                          <a:latin typeface="Arial" panose="020B0604020202020204" pitchFamily="34" charset="0"/>
                          <a:cs typeface="Arial" panose="020B0604020202020204" pitchFamily="34" charset="0"/>
                        </a:rPr>
                        <a:t>Area 5</a:t>
                      </a:r>
                      <a:r>
                        <a:rPr lang="it-IT" sz="2400" b="0" dirty="0">
                          <a:solidFill>
                            <a:srgbClr val="00529B"/>
                          </a:solidFill>
                          <a:latin typeface="Arial" panose="020B0604020202020204" pitchFamily="34" charset="0"/>
                          <a:cs typeface="Arial" panose="020B0604020202020204" pitchFamily="34" charset="0"/>
                        </a:rPr>
                        <a:t>: </a:t>
                      </a:r>
                      <a:r>
                        <a:rPr lang="en-US" sz="2400" dirty="0" err="1">
                          <a:solidFill>
                            <a:srgbClr val="00529B"/>
                          </a:solidFill>
                          <a:latin typeface="Arial" panose="020B0604020202020204" pitchFamily="34" charset="0"/>
                          <a:cs typeface="Arial" panose="020B0604020202020204" pitchFamily="34" charset="0"/>
                        </a:rPr>
                        <a:t>Livanta</a:t>
                      </a:r>
                      <a:r>
                        <a:rPr lang="en-US" sz="2400" dirty="0">
                          <a:solidFill>
                            <a:srgbClr val="00529B"/>
                          </a:solidFill>
                          <a:latin typeface="Arial" panose="020B0604020202020204" pitchFamily="34" charset="0"/>
                          <a:cs typeface="Arial" panose="020B0604020202020204" pitchFamily="34" charset="0"/>
                        </a:rPr>
                        <a:t> BFCC-QIO Program</a:t>
                      </a:r>
                      <a:endParaRPr lang="en-US" sz="24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it-IT" sz="2400" b="0" dirty="0">
                          <a:solidFill>
                            <a:srgbClr val="00529B"/>
                          </a:solidFill>
                          <a:latin typeface="Arial" panose="020B0604020202020204" pitchFamily="34" charset="0"/>
                          <a:cs typeface="Arial" panose="020B0604020202020204" pitchFamily="34" charset="0"/>
                        </a:rPr>
                        <a:t>IL, IN, MI, MN, OH, WI</a:t>
                      </a:r>
                      <a:endParaRPr lang="en-US" sz="240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0092386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6</a:t>
                      </a:r>
                      <a:r>
                        <a:rPr lang="en-US" sz="2400" b="0">
                          <a:solidFill>
                            <a:srgbClr val="00529B"/>
                          </a:solidFill>
                          <a:latin typeface="Arial" panose="020B0604020202020204" pitchFamily="34" charset="0"/>
                          <a:cs typeface="Arial" panose="020B0604020202020204" pitchFamily="34" charset="0"/>
                        </a:rPr>
                        <a:t>: </a:t>
                      </a:r>
                      <a:r>
                        <a:rPr lang="en-US" sz="240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0">
                          <a:solidFill>
                            <a:srgbClr val="00529B"/>
                          </a:solidFill>
                          <a:latin typeface="Arial" panose="020B0604020202020204" pitchFamily="34" charset="0"/>
                          <a:cs typeface="Arial" panose="020B0604020202020204" pitchFamily="34" charset="0"/>
                        </a:rPr>
                        <a:t>AR, LA, NM, OK, TX</a:t>
                      </a:r>
                      <a:endParaRPr lang="en-US" sz="240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02450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pt-BR" sz="2400" b="1">
                          <a:solidFill>
                            <a:srgbClr val="00529B"/>
                          </a:solidFill>
                          <a:latin typeface="Arial" panose="020B0604020202020204" pitchFamily="34" charset="0"/>
                          <a:cs typeface="Arial" panose="020B0604020202020204" pitchFamily="34" charset="0"/>
                        </a:rPr>
                        <a:t>Area 7</a:t>
                      </a:r>
                      <a:r>
                        <a:rPr lang="pt-BR"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Livanta BFCC-QIO Program</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pt-BR" sz="2400" b="0">
                          <a:solidFill>
                            <a:srgbClr val="00529B"/>
                          </a:solidFill>
                          <a:latin typeface="Arial" panose="020B0604020202020204" pitchFamily="34" charset="0"/>
                          <a:cs typeface="Arial" panose="020B0604020202020204" pitchFamily="34" charset="0"/>
                        </a:rPr>
                        <a:t>IA, KS, MO, NE</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6088064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a:t>
                      </a:r>
                      <a:r>
                        <a:rPr lang="pl-PL" sz="2400" b="1">
                          <a:solidFill>
                            <a:srgbClr val="00529B"/>
                          </a:solidFill>
                          <a:latin typeface="Arial" panose="020B0604020202020204" pitchFamily="34" charset="0"/>
                          <a:cs typeface="Arial" panose="020B0604020202020204" pitchFamily="34" charset="0"/>
                        </a:rPr>
                        <a:t>8</a:t>
                      </a:r>
                      <a:r>
                        <a:rPr lang="en-US"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pl-PL" sz="2400" b="0">
                          <a:solidFill>
                            <a:srgbClr val="00529B"/>
                          </a:solidFill>
                          <a:latin typeface="Arial" panose="020B0604020202020204" pitchFamily="34" charset="0"/>
                          <a:cs typeface="Arial" panose="020B0604020202020204" pitchFamily="34" charset="0"/>
                        </a:rPr>
                        <a:t>CO, MT, ND, SD, UT, WY</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74196431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9</a:t>
                      </a:r>
                      <a:r>
                        <a:rPr lang="en-US"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Livanta BFCC-QIO Program</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2400" b="0">
                          <a:solidFill>
                            <a:srgbClr val="00529B"/>
                          </a:solidFill>
                          <a:latin typeface="Arial" panose="020B0604020202020204" pitchFamily="34" charset="0"/>
                          <a:cs typeface="Arial" panose="020B0604020202020204" pitchFamily="34" charset="0"/>
                        </a:rPr>
                        <a:t>AZ, CA, HI, NV, Pacific Islands</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62375122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10</a:t>
                      </a:r>
                      <a:r>
                        <a:rPr lang="en-US"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2400" b="0" dirty="0">
                          <a:solidFill>
                            <a:srgbClr val="00529B"/>
                          </a:solidFill>
                          <a:latin typeface="Arial" panose="020B0604020202020204" pitchFamily="34" charset="0"/>
                          <a:cs typeface="Arial" panose="020B0604020202020204" pitchFamily="34" charset="0"/>
                        </a:rPr>
                        <a:t>AK, ID, OR, WA</a:t>
                      </a:r>
                      <a:endParaRPr lang="en-US" sz="2400" b="0" i="0" u="none" strike="noStrike" kern="1200" baseline="0" dirty="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901986592"/>
                  </a:ext>
                </a:extLst>
              </a:tr>
            </a:tbl>
          </a:graphicData>
        </a:graphic>
      </p:graphicFrame>
      <p:sp>
        <p:nvSpPr>
          <p:cNvPr id="8" name="Slide Number Placeholder 5">
            <a:extLst>
              <a:ext uri="{FF2B5EF4-FFF2-40B4-BE49-F238E27FC236}">
                <a16:creationId xmlns:a16="http://schemas.microsoft.com/office/drawing/2014/main" id="{7E40469D-8831-41B9-A70E-E9896FD16F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a:xfrm>
            <a:off x="838200" y="6492240"/>
            <a:ext cx="2743200" cy="365125"/>
          </a:xfrm>
        </p:spPr>
        <p:txBody>
          <a:bodyPr/>
          <a:lstStyle/>
          <a:p>
            <a:r>
              <a:rPr lang="en-US"/>
              <a:t>January 2023</a:t>
            </a:r>
          </a:p>
        </p:txBody>
      </p:sp>
    </p:spTree>
    <p:custDataLst>
      <p:tags r:id="rId1"/>
    </p:custDataLst>
    <p:extLst>
      <p:ext uri="{BB962C8B-B14F-4D97-AF65-F5344CB8AC3E}">
        <p14:creationId xmlns:p14="http://schemas.microsoft.com/office/powerpoint/2010/main" val="416392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927"/>
            <a:ext cx="12192000" cy="924097"/>
          </a:xfrm>
        </p:spPr>
        <p:txBody>
          <a:bodyPr>
            <a:noAutofit/>
          </a:bodyPr>
          <a:lstStyle/>
          <a:p>
            <a:pPr>
              <a:lnSpc>
                <a:spcPct val="100000"/>
              </a:lnSpc>
            </a:pPr>
            <a:r>
              <a:rPr lang="en-US" sz="2800" dirty="0"/>
              <a:t>Your Rights in a Medicare Advantage Plan or </a:t>
            </a:r>
            <a:br>
              <a:rPr lang="en-US" sz="2800" dirty="0"/>
            </a:br>
            <a:r>
              <a:rPr lang="en-US" sz="2800" dirty="0"/>
              <a:t>Other Medicare Health Plan</a:t>
            </a:r>
          </a:p>
        </p:txBody>
      </p:sp>
      <p:sp>
        <p:nvSpPr>
          <p:cNvPr id="9" name="TextBox 8">
            <a:extLst>
              <a:ext uri="{FF2B5EF4-FFF2-40B4-BE49-F238E27FC236}">
                <a16:creationId xmlns:a16="http://schemas.microsoft.com/office/drawing/2014/main" id="{7B42B1DE-1A37-45D4-8D7F-92359336F784}"/>
              </a:ext>
            </a:extLst>
          </p:cNvPr>
          <p:cNvSpPr txBox="1"/>
          <p:nvPr/>
        </p:nvSpPr>
        <p:spPr>
          <a:xfrm>
            <a:off x="833406" y="1203277"/>
            <a:ext cx="11013688" cy="523220"/>
          </a:xfrm>
          <a:prstGeom prst="rect">
            <a:avLst/>
          </a:prstGeom>
          <a:noFill/>
        </p:spPr>
        <p:txBody>
          <a:bodyPr wrap="square">
            <a:spAutoFit/>
          </a:bodyPr>
          <a:lstStyle/>
          <a:p>
            <a:pPr marL="0" lvl="0" indent="0" algn="ctr" defTabSz="685800">
              <a:lnSpc>
                <a:spcPct val="100000"/>
              </a:lnSpc>
              <a:spcBef>
                <a:spcPts val="600"/>
              </a:spcBef>
              <a:buNone/>
            </a:pPr>
            <a:r>
              <a:rPr lang="en-US" sz="2800" b="1" dirty="0">
                <a:solidFill>
                  <a:srgbClr val="00529B"/>
                </a:solidFill>
                <a:latin typeface="Arial" panose="020B0604020202020204" pitchFamily="34" charset="0"/>
                <a:cs typeface="Arial" panose="020B0604020202020204" pitchFamily="34" charset="0"/>
              </a:rPr>
              <a:t>You have the right to:</a:t>
            </a:r>
          </a:p>
        </p:txBody>
      </p:sp>
      <p:sp>
        <p:nvSpPr>
          <p:cNvPr id="12" name="Content Placeholder 4">
            <a:extLst>
              <a:ext uri="{FF2B5EF4-FFF2-40B4-BE49-F238E27FC236}">
                <a16:creationId xmlns:a16="http://schemas.microsoft.com/office/drawing/2014/main" id="{DCA7275D-BD13-4A1D-8523-8C1D19A705B4}"/>
              </a:ext>
            </a:extLst>
          </p:cNvPr>
          <p:cNvSpPr txBox="1">
            <a:spLocks/>
          </p:cNvSpPr>
          <p:nvPr/>
        </p:nvSpPr>
        <p:spPr>
          <a:xfrm>
            <a:off x="4038600" y="1877080"/>
            <a:ext cx="7327415" cy="4130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274320" defTabSz="685800">
              <a:lnSpc>
                <a:spcPct val="100000"/>
              </a:lnSpc>
              <a:spcBef>
                <a:spcPts val="0"/>
              </a:spcBef>
              <a:spcAft>
                <a:spcPts val="1200"/>
              </a:spcAft>
            </a:pPr>
            <a:r>
              <a:rPr lang="en-US" sz="2400" dirty="0">
                <a:solidFill>
                  <a:srgbClr val="00529B"/>
                </a:solidFill>
              </a:rPr>
              <a:t>Choose health care providers within the plan</a:t>
            </a:r>
          </a:p>
          <a:p>
            <a:pPr marL="548640" indent="-274320" defTabSz="685800">
              <a:lnSpc>
                <a:spcPct val="100000"/>
              </a:lnSpc>
              <a:spcBef>
                <a:spcPts val="0"/>
              </a:spcBef>
              <a:spcAft>
                <a:spcPts val="1200"/>
              </a:spcAft>
            </a:pPr>
            <a:r>
              <a:rPr lang="en-US" sz="2400" dirty="0">
                <a:solidFill>
                  <a:srgbClr val="00529B"/>
                </a:solidFill>
              </a:rPr>
              <a:t>Get a treatment plan from your doctor</a:t>
            </a:r>
          </a:p>
          <a:p>
            <a:pPr marL="548640" indent="-274320" defTabSz="685800">
              <a:lnSpc>
                <a:spcPct val="100000"/>
              </a:lnSpc>
              <a:spcBef>
                <a:spcPts val="0"/>
              </a:spcBef>
              <a:spcAft>
                <a:spcPts val="1200"/>
              </a:spcAft>
            </a:pPr>
            <a:r>
              <a:rPr lang="en-US" sz="2400" dirty="0">
                <a:solidFill>
                  <a:srgbClr val="00529B"/>
                </a:solidFill>
              </a:rPr>
              <a:t>Know how your doctors are paid</a:t>
            </a:r>
          </a:p>
          <a:p>
            <a:pPr marL="548640" indent="-274320" defTabSz="685800">
              <a:lnSpc>
                <a:spcPct val="100000"/>
              </a:lnSpc>
              <a:spcBef>
                <a:spcPts val="0"/>
              </a:spcBef>
              <a:spcAft>
                <a:spcPts val="1200"/>
              </a:spcAft>
            </a:pPr>
            <a:r>
              <a:rPr lang="en-US" sz="2400" dirty="0">
                <a:solidFill>
                  <a:srgbClr val="00529B"/>
                </a:solidFill>
              </a:rPr>
              <a:t>Get a coverage decision/information from your plan </a:t>
            </a:r>
          </a:p>
          <a:p>
            <a:pPr marL="548640" indent="-274320" defTabSz="685800">
              <a:lnSpc>
                <a:spcPct val="100000"/>
              </a:lnSpc>
              <a:spcBef>
                <a:spcPts val="0"/>
              </a:spcBef>
              <a:spcAft>
                <a:spcPts val="1200"/>
              </a:spcAft>
            </a:pPr>
            <a:r>
              <a:rPr lang="en-US" sz="2400" dirty="0">
                <a:solidFill>
                  <a:srgbClr val="00529B"/>
                </a:solidFill>
              </a:rPr>
              <a:t>Request an appeal</a:t>
            </a:r>
          </a:p>
          <a:p>
            <a:pPr marL="548640" indent="-274320" defTabSz="685800">
              <a:lnSpc>
                <a:spcPct val="100000"/>
              </a:lnSpc>
              <a:spcBef>
                <a:spcPts val="0"/>
              </a:spcBef>
              <a:spcAft>
                <a:spcPts val="1200"/>
              </a:spcAft>
            </a:pPr>
            <a:r>
              <a:rPr lang="en-US" sz="2400" dirty="0">
                <a:solidFill>
                  <a:srgbClr val="00529B"/>
                </a:solidFill>
              </a:rPr>
              <a:t>File a complaint</a:t>
            </a:r>
          </a:p>
        </p:txBody>
      </p:sp>
      <p:pic>
        <p:nvPicPr>
          <p:cNvPr id="3" name="Picture 2">
            <a:extLst>
              <a:ext uri="{FF2B5EF4-FFF2-40B4-BE49-F238E27FC236}">
                <a16:creationId xmlns:a16="http://schemas.microsoft.com/office/drawing/2014/main" id="{DD098C1C-04B1-4E6C-88AA-4DAF967285C9}"/>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4229" y="1752164"/>
            <a:ext cx="3437321" cy="2166797"/>
          </a:xfrm>
          <a:prstGeom prst="rect">
            <a:avLst/>
          </a:prstGeom>
          <a:ln>
            <a:noFill/>
          </a:ln>
          <a:effectLst>
            <a:softEdge rad="127000"/>
          </a:effectLst>
        </p:spPr>
      </p:pic>
      <p:pic>
        <p:nvPicPr>
          <p:cNvPr id="6" name="Picture 5">
            <a:extLst>
              <a:ext uri="{FF2B5EF4-FFF2-40B4-BE49-F238E27FC236}">
                <a16:creationId xmlns:a16="http://schemas.microsoft.com/office/drawing/2014/main" id="{F68AECD9-28ED-4512-88FE-AAF47C0F1327}"/>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833406" y="3986320"/>
            <a:ext cx="3438144" cy="2167128"/>
          </a:xfrm>
          <a:prstGeom prst="rect">
            <a:avLst/>
          </a:prstGeom>
          <a:ln>
            <a:noFill/>
          </a:ln>
          <a:effectLst>
            <a:softEdge rad="127000"/>
          </a:effectLst>
        </p:spPr>
      </p:pic>
      <p:sp>
        <p:nvSpPr>
          <p:cNvPr id="11" name="Slide Number Placeholder 5">
            <a:extLst>
              <a:ext uri="{FF2B5EF4-FFF2-40B4-BE49-F238E27FC236}">
                <a16:creationId xmlns:a16="http://schemas.microsoft.com/office/drawing/2014/main" id="{2A688F7B-D0EF-4CF3-BD43-2556750DAAB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13</a:t>
            </a:fld>
            <a:endParaRPr lang="en-US"/>
          </a:p>
        </p:txBody>
      </p:sp>
      <p:sp>
        <p:nvSpPr>
          <p:cNvPr id="16" name="Footer Placeholder 2">
            <a:extLst>
              <a:ext uri="{FF2B5EF4-FFF2-40B4-BE49-F238E27FC236}">
                <a16:creationId xmlns:a16="http://schemas.microsoft.com/office/drawing/2014/main" id="{28C61790-54F8-4365-BC54-987B6F97C6AD}"/>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3" name="Date Placeholder 1">
            <a:extLst>
              <a:ext uri="{FF2B5EF4-FFF2-40B4-BE49-F238E27FC236}">
                <a16:creationId xmlns:a16="http://schemas.microsoft.com/office/drawing/2014/main" id="{14C6812E-8242-44CB-8DA5-1845FBD366C5}"/>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383105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73437"/>
          </a:xfrm>
        </p:spPr>
        <p:txBody>
          <a:bodyPr>
            <a:normAutofit/>
          </a:bodyPr>
          <a:lstStyle/>
          <a:p>
            <a:r>
              <a:rPr lang="en-US" dirty="0"/>
              <a:t>Your Rights with Medicare Drug Coverage</a:t>
            </a:r>
          </a:p>
        </p:txBody>
      </p:sp>
      <p:sp>
        <p:nvSpPr>
          <p:cNvPr id="5" name="Content Placeholder 4"/>
          <p:cNvSpPr>
            <a:spLocks noGrp="1"/>
          </p:cNvSpPr>
          <p:nvPr>
            <p:ph idx="4294967295"/>
          </p:nvPr>
        </p:nvSpPr>
        <p:spPr>
          <a:xfrm>
            <a:off x="569119" y="1182688"/>
            <a:ext cx="11053762" cy="784225"/>
          </a:xfrm>
        </p:spPr>
        <p:txBody>
          <a:bodyPr>
            <a:normAutofit/>
          </a:bodyPr>
          <a:lstStyle/>
          <a:p>
            <a:pPr marL="0" lvl="0" indent="0" algn="ctr" defTabSz="685800">
              <a:lnSpc>
                <a:spcPct val="100000"/>
              </a:lnSpc>
              <a:spcBef>
                <a:spcPts val="600"/>
              </a:spcBef>
              <a:buNone/>
            </a:pPr>
            <a:r>
              <a:rPr lang="en-US" sz="2800" b="1" dirty="0">
                <a:solidFill>
                  <a:srgbClr val="00529B"/>
                </a:solidFill>
              </a:rPr>
              <a:t>You have the right to:</a:t>
            </a:r>
          </a:p>
        </p:txBody>
      </p:sp>
      <p:sp>
        <p:nvSpPr>
          <p:cNvPr id="41" name="Rectangle: Rounded Corners 40">
            <a:extLst>
              <a:ext uri="{FF2B5EF4-FFF2-40B4-BE49-F238E27FC236}">
                <a16:creationId xmlns:a16="http://schemas.microsoft.com/office/drawing/2014/main" id="{E57285D3-1EB0-4339-92E4-A26CB3F83395}"/>
              </a:ext>
              <a:ext uri="{C183D7F6-B498-43B3-948B-1728B52AA6E4}">
                <adec:decorative xmlns:adec="http://schemas.microsoft.com/office/drawing/2017/decorative" val="1"/>
              </a:ext>
            </a:extLst>
          </p:cNvPr>
          <p:cNvSpPr/>
          <p:nvPr/>
        </p:nvSpPr>
        <p:spPr>
          <a:xfrm>
            <a:off x="647719"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5945212-54A2-4467-AD5B-E1FDDF61C6E4}"/>
              </a:ext>
            </a:extLst>
          </p:cNvPr>
          <p:cNvSpPr txBox="1"/>
          <p:nvPr/>
        </p:nvSpPr>
        <p:spPr>
          <a:xfrm>
            <a:off x="562984" y="4293322"/>
            <a:ext cx="3542332" cy="1569660"/>
          </a:xfrm>
          <a:prstGeom prst="rect">
            <a:avLst/>
          </a:prstGeom>
          <a:noFill/>
        </p:spPr>
        <p:txBody>
          <a:bodyPr wrap="square">
            <a:spAutoFit/>
          </a:bodyPr>
          <a:lstStyle/>
          <a:p>
            <a:pPr algn="ctr" defTabSz="685800">
              <a:lnSpc>
                <a:spcPct val="100000"/>
              </a:lnSpc>
              <a:spcAft>
                <a:spcPts val="1200"/>
              </a:spcAft>
            </a:pPr>
            <a:r>
              <a:rPr lang="en-US" sz="2400" dirty="0">
                <a:solidFill>
                  <a:srgbClr val="00529B"/>
                </a:solidFill>
                <a:latin typeface="Arial" panose="020B0604020202020204" pitchFamily="34" charset="0"/>
                <a:cs typeface="Arial" panose="020B0604020202020204" pitchFamily="34" charset="0"/>
              </a:rPr>
              <a:t>Request a coverage determination or appeal to resolve differences with your plan</a:t>
            </a:r>
          </a:p>
        </p:txBody>
      </p:sp>
      <p:pic>
        <p:nvPicPr>
          <p:cNvPr id="7" name="Picture 6">
            <a:extLst>
              <a:ext uri="{FF2B5EF4-FFF2-40B4-BE49-F238E27FC236}">
                <a16:creationId xmlns:a16="http://schemas.microsoft.com/office/drawing/2014/main" id="{3FA88FCD-A426-40BC-A99B-17A9E556394F}"/>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157" y="2248410"/>
            <a:ext cx="3291840" cy="2103120"/>
          </a:xfrm>
          <a:prstGeom prst="rect">
            <a:avLst/>
          </a:prstGeom>
          <a:ln>
            <a:noFill/>
          </a:ln>
          <a:effectLst>
            <a:softEdge rad="127000"/>
          </a:effectLst>
        </p:spPr>
      </p:pic>
      <p:sp>
        <p:nvSpPr>
          <p:cNvPr id="27" name="Rectangle: Rounded Corners 26">
            <a:extLst>
              <a:ext uri="{FF2B5EF4-FFF2-40B4-BE49-F238E27FC236}">
                <a16:creationId xmlns:a16="http://schemas.microsoft.com/office/drawing/2014/main" id="{10478497-02DA-4A95-828B-8CCAE4F87696}"/>
              </a:ext>
              <a:ext uri="{C183D7F6-B498-43B3-948B-1728B52AA6E4}">
                <adec:decorative xmlns:adec="http://schemas.microsoft.com/office/drawing/2017/decorative" val="1"/>
              </a:ext>
            </a:extLst>
          </p:cNvPr>
          <p:cNvSpPr/>
          <p:nvPr/>
        </p:nvSpPr>
        <p:spPr>
          <a:xfrm>
            <a:off x="4322442"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56C1FEC-68C2-42E1-A4DB-B6495BFEBEC7}"/>
              </a:ext>
            </a:extLst>
          </p:cNvPr>
          <p:cNvSpPr txBox="1"/>
          <p:nvPr/>
        </p:nvSpPr>
        <p:spPr>
          <a:xfrm>
            <a:off x="4442869" y="4398039"/>
            <a:ext cx="3108959" cy="1200329"/>
          </a:xfrm>
          <a:prstGeom prst="rect">
            <a:avLst/>
          </a:prstGeom>
          <a:noFill/>
        </p:spPr>
        <p:txBody>
          <a:bodyPr wrap="square">
            <a:spAutoFit/>
          </a:bodyPr>
          <a:lstStyle/>
          <a:p>
            <a:pPr algn="ctr" defTabSz="685800">
              <a:lnSpc>
                <a:spcPct val="100000"/>
              </a:lnSpc>
              <a:spcAft>
                <a:spcPts val="1200"/>
              </a:spcAft>
            </a:pPr>
            <a:r>
              <a:rPr lang="en-US" sz="2400" dirty="0">
                <a:solidFill>
                  <a:srgbClr val="00529B"/>
                </a:solidFill>
                <a:latin typeface="Arial" panose="020B0604020202020204" pitchFamily="34" charset="0"/>
                <a:cs typeface="Arial" panose="020B0604020202020204" pitchFamily="34" charset="0"/>
              </a:rPr>
              <a:t>File a complaint (“grievance”)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with the plan</a:t>
            </a:r>
          </a:p>
        </p:txBody>
      </p:sp>
      <p:pic>
        <p:nvPicPr>
          <p:cNvPr id="3" name="Picture 2">
            <a:extLst>
              <a:ext uri="{FF2B5EF4-FFF2-40B4-BE49-F238E27FC236}">
                <a16:creationId xmlns:a16="http://schemas.microsoft.com/office/drawing/2014/main" id="{952AD6BF-AF94-4C58-8D07-70284CC969A9}"/>
              </a:ext>
              <a:ext uri="{C183D7F6-B498-43B3-948B-1728B52AA6E4}">
                <adec:decorative xmlns:adec="http://schemas.microsoft.com/office/drawing/2017/decorative" val="1"/>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4322652" y="2248410"/>
            <a:ext cx="3229176" cy="2103120"/>
          </a:xfrm>
          <a:prstGeom prst="rect">
            <a:avLst/>
          </a:prstGeom>
          <a:ln>
            <a:noFill/>
          </a:ln>
          <a:effectLst>
            <a:softEdge rad="127000"/>
          </a:effectLst>
        </p:spPr>
      </p:pic>
      <p:sp>
        <p:nvSpPr>
          <p:cNvPr id="34" name="Rectangle: Rounded Corners 33">
            <a:extLst>
              <a:ext uri="{FF2B5EF4-FFF2-40B4-BE49-F238E27FC236}">
                <a16:creationId xmlns:a16="http://schemas.microsoft.com/office/drawing/2014/main" id="{73F1AE50-17EB-400E-84FC-3DCA8265716E}"/>
              </a:ext>
              <a:ext uri="{C183D7F6-B498-43B3-948B-1728B52AA6E4}">
                <adec:decorative xmlns:adec="http://schemas.microsoft.com/office/drawing/2017/decorative" val="1"/>
              </a:ext>
            </a:extLst>
          </p:cNvPr>
          <p:cNvSpPr/>
          <p:nvPr/>
        </p:nvSpPr>
        <p:spPr>
          <a:xfrm>
            <a:off x="7968770" y="1798774"/>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619FDD2-1353-441C-8151-BCD248CF1BF6}"/>
              </a:ext>
            </a:extLst>
          </p:cNvPr>
          <p:cNvSpPr txBox="1"/>
          <p:nvPr/>
        </p:nvSpPr>
        <p:spPr>
          <a:xfrm>
            <a:off x="7968770" y="4395305"/>
            <a:ext cx="3474720" cy="1200329"/>
          </a:xfrm>
          <a:prstGeom prst="rect">
            <a:avLst/>
          </a:prstGeom>
          <a:noFill/>
        </p:spPr>
        <p:txBody>
          <a:bodyPr wrap="square">
            <a:spAutoFit/>
          </a:bodyPr>
          <a:lstStyle/>
          <a:p>
            <a:pPr algn="ctr" defTabSz="685800">
              <a:lnSpc>
                <a:spcPct val="100000"/>
              </a:lnSpc>
              <a:spcAft>
                <a:spcPts val="1200"/>
              </a:spcAft>
            </a:pPr>
            <a:r>
              <a:rPr lang="en-US" sz="2400" dirty="0">
                <a:solidFill>
                  <a:srgbClr val="00529B"/>
                </a:solidFill>
                <a:latin typeface="Arial" panose="020B0604020202020204" pitchFamily="34" charset="0"/>
                <a:cs typeface="Arial" panose="020B0604020202020204" pitchFamily="34" charset="0"/>
              </a:rPr>
              <a:t>Have the privacy of your health and drug information protected</a:t>
            </a:r>
          </a:p>
        </p:txBody>
      </p:sp>
      <p:pic>
        <p:nvPicPr>
          <p:cNvPr id="9" name="Picture 8">
            <a:extLst>
              <a:ext uri="{FF2B5EF4-FFF2-40B4-BE49-F238E27FC236}">
                <a16:creationId xmlns:a16="http://schemas.microsoft.com/office/drawing/2014/main" id="{D1AD8779-C7CB-481B-ACCD-0C49397AC8A5}"/>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934525" y="2248410"/>
            <a:ext cx="3291839" cy="2103120"/>
          </a:xfrm>
          <a:prstGeom prst="rect">
            <a:avLst/>
          </a:prstGeom>
          <a:ln>
            <a:noFill/>
          </a:ln>
          <a:effectLst>
            <a:softEdge rad="127000"/>
          </a:effectLst>
        </p:spPr>
      </p:pic>
      <p:sp>
        <p:nvSpPr>
          <p:cNvPr id="43" name="Slide Number Placeholder 5">
            <a:extLst>
              <a:ext uri="{FF2B5EF4-FFF2-40B4-BE49-F238E27FC236}">
                <a16:creationId xmlns:a16="http://schemas.microsoft.com/office/drawing/2014/main" id="{EDADE0D5-DC35-4889-A546-33D163271A1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14</a:t>
            </a:fld>
            <a:endParaRPr lang="en-US"/>
          </a:p>
        </p:txBody>
      </p:sp>
      <p:sp>
        <p:nvSpPr>
          <p:cNvPr id="17" name="Footer Placeholder 2">
            <a:extLst>
              <a:ext uri="{FF2B5EF4-FFF2-40B4-BE49-F238E27FC236}">
                <a16:creationId xmlns:a16="http://schemas.microsoft.com/office/drawing/2014/main" id="{157A5652-F982-4C77-B84B-020D83C0EF54}"/>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6" name="Date Placeholder 1">
            <a:extLst>
              <a:ext uri="{FF2B5EF4-FFF2-40B4-BE49-F238E27FC236}">
                <a16:creationId xmlns:a16="http://schemas.microsoft.com/office/drawing/2014/main" id="{E9D23461-BCCE-4228-9AD2-9546038FF360}"/>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5360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rmAutofit/>
          </a:bodyPr>
          <a:lstStyle/>
          <a:p>
            <a:r>
              <a:rPr lang="en-US" dirty="0"/>
              <a:t>Appeal Rights</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dirty="0"/>
              <a:t>Lesson 2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0" y="1371600"/>
            <a:ext cx="10300855" cy="4124056"/>
          </a:xfrm>
        </p:spPr>
        <p:txBody>
          <a:bodyPr vert="horz" lIns="91440" tIns="45720" rIns="91440" bIns="45720" rtlCol="0" anchor="t">
            <a:normAutofit fontScale="92500" lnSpcReduction="10000"/>
          </a:bodyPr>
          <a:lstStyle/>
          <a:p>
            <a:pPr marL="0" indent="0">
              <a:lnSpc>
                <a:spcPct val="110000"/>
              </a:lnSpc>
              <a:spcBef>
                <a:spcPts val="0"/>
              </a:spcBef>
              <a:spcAft>
                <a:spcPts val="1200"/>
              </a:spcAft>
              <a:buNone/>
            </a:pPr>
            <a:r>
              <a:rPr lang="en-US" sz="3000" b="1" dirty="0">
                <a:solidFill>
                  <a:srgbClr val="00529B"/>
                </a:solidFill>
                <a:latin typeface="Arial"/>
                <a:cs typeface="Arial"/>
              </a:rPr>
              <a:t>At the end of this lesson, you’ll be able to: </a:t>
            </a:r>
            <a:endParaRPr lang="en-US" sz="3000" dirty="0">
              <a:latin typeface="Arial"/>
              <a:cs typeface="Arial"/>
            </a:endParaRPr>
          </a:p>
          <a:p>
            <a:pPr marL="548640" indent="-274320">
              <a:lnSpc>
                <a:spcPct val="110000"/>
              </a:lnSpc>
              <a:spcBef>
                <a:spcPts val="0"/>
              </a:spcBef>
              <a:spcAft>
                <a:spcPts val="1200"/>
              </a:spcAft>
            </a:pPr>
            <a:r>
              <a:rPr lang="en-US" dirty="0">
                <a:solidFill>
                  <a:srgbClr val="00529B"/>
                </a:solidFill>
                <a:latin typeface="Arial"/>
                <a:cs typeface="Arial"/>
              </a:rPr>
              <a:t>Describe what decisions you have the right to appeal, no matter how you get your Medicare</a:t>
            </a:r>
          </a:p>
          <a:p>
            <a:pPr marL="548640" indent="-274320">
              <a:lnSpc>
                <a:spcPct val="110000"/>
              </a:lnSpc>
              <a:spcBef>
                <a:spcPts val="0"/>
              </a:spcBef>
              <a:spcAft>
                <a:spcPts val="1200"/>
              </a:spcAft>
            </a:pPr>
            <a:r>
              <a:rPr lang="en-US" dirty="0">
                <a:solidFill>
                  <a:srgbClr val="00529B"/>
                </a:solidFill>
                <a:latin typeface="Arial"/>
                <a:cs typeface="Arial"/>
              </a:rPr>
              <a:t>Describe how to appeal coverage or payment decisions and where to get help filing an appeal</a:t>
            </a:r>
          </a:p>
          <a:p>
            <a:pPr marL="548640" indent="-274320">
              <a:lnSpc>
                <a:spcPct val="110000"/>
              </a:lnSpc>
              <a:spcBef>
                <a:spcPts val="0"/>
              </a:spcBef>
              <a:spcAft>
                <a:spcPts val="1200"/>
              </a:spcAft>
            </a:pPr>
            <a:r>
              <a:rPr lang="en-US" dirty="0">
                <a:solidFill>
                  <a:srgbClr val="00529B"/>
                </a:solidFill>
                <a:latin typeface="Arial"/>
                <a:cs typeface="Arial"/>
              </a:rPr>
              <a:t>Explain the standard appeals process steps and timeline for Original Medicare, Medicare Advantage Plans, and Medicare drug coverage</a:t>
            </a:r>
          </a:p>
          <a:p>
            <a:pPr marL="548640" indent="-274320">
              <a:lnSpc>
                <a:spcPct val="110000"/>
              </a:lnSpc>
              <a:spcBef>
                <a:spcPts val="0"/>
              </a:spcBef>
              <a:spcAft>
                <a:spcPts val="1200"/>
              </a:spcAft>
            </a:pPr>
            <a:r>
              <a:rPr lang="en-US" dirty="0">
                <a:solidFill>
                  <a:srgbClr val="00529B"/>
                </a:solidFill>
                <a:latin typeface="Arial"/>
                <a:cs typeface="Arial"/>
              </a:rPr>
              <a:t>Explain the expedited appeals process steps and timeline for Original Medicare, Medicare Advantage Plans, and drug coverage</a:t>
            </a:r>
          </a:p>
        </p:txBody>
      </p:sp>
      <p:sp>
        <p:nvSpPr>
          <p:cNvPr id="2" name="Slide Number Placeholder 1">
            <a:extLst>
              <a:ext uri="{FF2B5EF4-FFF2-40B4-BE49-F238E27FC236}">
                <a16:creationId xmlns:a16="http://schemas.microsoft.com/office/drawing/2014/main" id="{E50E1D60-24C9-44A7-B23E-9775BD698DF3}"/>
              </a:ext>
            </a:extLst>
          </p:cNvPr>
          <p:cNvSpPr>
            <a:spLocks noGrp="1"/>
          </p:cNvSpPr>
          <p:nvPr>
            <p:ph type="sldNum" sz="quarter" idx="12"/>
          </p:nvPr>
        </p:nvSpPr>
        <p:spPr>
          <a:xfrm>
            <a:off x="8610600" y="6492240"/>
            <a:ext cx="2743200" cy="365125"/>
          </a:xfrm>
        </p:spPr>
        <p:txBody>
          <a:bodyPr/>
          <a:lstStyle/>
          <a:p>
            <a:pPr>
              <a:defRPr/>
            </a:pPr>
            <a:fld id="{11E79EF6-0C0E-43E6-8FB3-918BC522CC5A}" type="slidenum">
              <a:rPr lang="en-US" smtClean="0"/>
              <a:pPr>
                <a:defRPr/>
              </a:pPr>
              <a:t>16</a:t>
            </a:fld>
            <a:endParaRPr lang="en-US"/>
          </a:p>
        </p:txBody>
      </p:sp>
      <p:sp>
        <p:nvSpPr>
          <p:cNvPr id="9" name="Footer Placeholder 2">
            <a:extLst>
              <a:ext uri="{FF2B5EF4-FFF2-40B4-BE49-F238E27FC236}">
                <a16:creationId xmlns:a16="http://schemas.microsoft.com/office/drawing/2014/main" id="{1B4D0C0A-7F69-49B3-B3A3-B6DC335FA024}"/>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364580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dirty="0"/>
              <a:t>Appeal Rights in Original Medicare</a:t>
            </a:r>
          </a:p>
        </p:txBody>
      </p:sp>
      <p:sp>
        <p:nvSpPr>
          <p:cNvPr id="10" name="Content Placeholder 4">
            <a:extLst>
              <a:ext uri="{FF2B5EF4-FFF2-40B4-BE49-F238E27FC236}">
                <a16:creationId xmlns:a16="http://schemas.microsoft.com/office/drawing/2014/main" id="{14020BF0-C47F-4BEA-8179-D36AB067BD4D}"/>
              </a:ext>
            </a:extLst>
          </p:cNvPr>
          <p:cNvSpPr txBox="1">
            <a:spLocks/>
          </p:cNvSpPr>
          <p:nvPr/>
        </p:nvSpPr>
        <p:spPr>
          <a:xfrm>
            <a:off x="374576" y="1236921"/>
            <a:ext cx="7402723" cy="5011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200"/>
              </a:spcAft>
            </a:pPr>
            <a:r>
              <a:rPr lang="en-US" sz="2800" b="1" dirty="0">
                <a:solidFill>
                  <a:srgbClr val="00529B"/>
                </a:solidFill>
              </a:rPr>
              <a:t>Request an appeal if you disagree with:</a:t>
            </a:r>
          </a:p>
          <a:p>
            <a:pPr marL="617220" lvl="1" indent="-342900" defTabSz="685800">
              <a:lnSpc>
                <a:spcPct val="100000"/>
              </a:lnSpc>
              <a:spcBef>
                <a:spcPts val="0"/>
              </a:spcBef>
              <a:spcAft>
                <a:spcPts val="1200"/>
              </a:spcAft>
              <a:buClr>
                <a:srgbClr val="3965B5"/>
              </a:buClr>
            </a:pPr>
            <a:r>
              <a:rPr lang="en-US" sz="2400" dirty="0">
                <a:solidFill>
                  <a:srgbClr val="00529B"/>
                </a:solidFill>
              </a:rPr>
              <a:t>A decision about Medicare coverage</a:t>
            </a:r>
          </a:p>
          <a:p>
            <a:pPr marL="617220" lvl="1" indent="-342900" defTabSz="685800">
              <a:lnSpc>
                <a:spcPct val="100000"/>
              </a:lnSpc>
              <a:spcBef>
                <a:spcPts val="0"/>
              </a:spcBef>
              <a:spcAft>
                <a:spcPts val="1200"/>
              </a:spcAft>
              <a:buClr>
                <a:srgbClr val="3965B5"/>
              </a:buClr>
            </a:pPr>
            <a:r>
              <a:rPr lang="en-US" sz="2400" dirty="0">
                <a:solidFill>
                  <a:srgbClr val="00529B"/>
                </a:solidFill>
              </a:rPr>
              <a:t>Denial of payment</a:t>
            </a:r>
          </a:p>
          <a:p>
            <a:pPr marL="160020" indent="-342900" defTabSz="685800">
              <a:lnSpc>
                <a:spcPct val="100000"/>
              </a:lnSpc>
              <a:spcBef>
                <a:spcPts val="0"/>
              </a:spcBef>
              <a:spcAft>
                <a:spcPts val="1200"/>
              </a:spcAft>
              <a:buClr>
                <a:srgbClr val="3965B5"/>
              </a:buClr>
            </a:pPr>
            <a:r>
              <a:rPr lang="en-US" sz="2800" b="1" dirty="0">
                <a:solidFill>
                  <a:srgbClr val="00529B"/>
                </a:solidFill>
              </a:rPr>
              <a:t>You can file an appeal if:</a:t>
            </a:r>
          </a:p>
          <a:p>
            <a:pPr marL="617220" lvl="1" indent="-342900" defTabSz="685800">
              <a:lnSpc>
                <a:spcPct val="100000"/>
              </a:lnSpc>
              <a:spcBef>
                <a:spcPts val="0"/>
              </a:spcBef>
              <a:spcAft>
                <a:spcPts val="1200"/>
              </a:spcAft>
              <a:buClr>
                <a:srgbClr val="3965B5"/>
              </a:buClr>
            </a:pPr>
            <a:r>
              <a:rPr lang="en-US" sz="2400" dirty="0">
                <a:solidFill>
                  <a:srgbClr val="00529B"/>
                </a:solidFill>
              </a:rPr>
              <a:t>A service or item you got isn’t covered, and you think it should’ve been</a:t>
            </a:r>
          </a:p>
          <a:p>
            <a:pPr marL="617220" lvl="1" indent="-342900" defTabSz="685800">
              <a:lnSpc>
                <a:spcPct val="100000"/>
              </a:lnSpc>
              <a:spcBef>
                <a:spcPts val="0"/>
              </a:spcBef>
              <a:spcAft>
                <a:spcPts val="1200"/>
              </a:spcAft>
              <a:buClr>
                <a:srgbClr val="3965B5"/>
              </a:buClr>
            </a:pPr>
            <a:r>
              <a:rPr lang="en-US" sz="2400" dirty="0">
                <a:solidFill>
                  <a:srgbClr val="00529B"/>
                </a:solidFill>
              </a:rPr>
              <a:t>Pay for a service or item is denied, and you think Medicare should’ve paid for it</a:t>
            </a:r>
          </a:p>
          <a:p>
            <a:pPr marL="617220" lvl="1" indent="-342900" defTabSz="685800">
              <a:lnSpc>
                <a:spcPct val="100000"/>
              </a:lnSpc>
              <a:spcBef>
                <a:spcPts val="0"/>
              </a:spcBef>
              <a:spcAft>
                <a:spcPts val="1200"/>
              </a:spcAft>
              <a:buClr>
                <a:srgbClr val="3965B5"/>
              </a:buClr>
            </a:pPr>
            <a:r>
              <a:rPr lang="en-US" sz="2400" dirty="0">
                <a:solidFill>
                  <a:srgbClr val="00529B"/>
                </a:solidFill>
              </a:rPr>
              <a:t>You disagree with a Medicare coverage or payment decision</a:t>
            </a:r>
          </a:p>
          <a:p>
            <a:pPr marL="617220" lvl="1" indent="-342900" defTabSz="685800">
              <a:lnSpc>
                <a:spcPct val="100000"/>
              </a:lnSpc>
              <a:spcBef>
                <a:spcPts val="0"/>
              </a:spcBef>
              <a:spcAft>
                <a:spcPts val="1200"/>
              </a:spcAft>
              <a:buClr>
                <a:srgbClr val="3965B5"/>
              </a:buClr>
            </a:pPr>
            <a:endParaRPr lang="en-US" sz="2400" dirty="0">
              <a:solidFill>
                <a:srgbClr val="00529B"/>
              </a:solidFill>
            </a:endParaRPr>
          </a:p>
        </p:txBody>
      </p:sp>
      <p:pic>
        <p:nvPicPr>
          <p:cNvPr id="4" name="Picture 3" descr="clipboard with the Medicare Redetermination Request From - 1st level of appeal on it.">
            <a:extLst>
              <a:ext uri="{FF2B5EF4-FFF2-40B4-BE49-F238E27FC236}">
                <a16:creationId xmlns:a16="http://schemas.microsoft.com/office/drawing/2014/main" id="{753DB65D-5256-494F-86E5-63F496119ADD}"/>
              </a:ext>
            </a:extLst>
          </p:cNvPr>
          <p:cNvPicPr>
            <a:picLocks noChangeAspect="1"/>
          </p:cNvPicPr>
          <p:nvPr/>
        </p:nvPicPr>
        <p:blipFill>
          <a:blip r:embed="rId4"/>
          <a:stretch>
            <a:fillRect/>
          </a:stretch>
        </p:blipFill>
        <p:spPr>
          <a:xfrm>
            <a:off x="7976323" y="1236921"/>
            <a:ext cx="3377477" cy="4730906"/>
          </a:xfrm>
          <a:prstGeom prst="rect">
            <a:avLst/>
          </a:prstGeom>
        </p:spPr>
      </p:pic>
      <p:sp>
        <p:nvSpPr>
          <p:cNvPr id="11" name="Slide Number Placeholder 5">
            <a:extLst>
              <a:ext uri="{FF2B5EF4-FFF2-40B4-BE49-F238E27FC236}">
                <a16:creationId xmlns:a16="http://schemas.microsoft.com/office/drawing/2014/main" id="{B87BACB3-EC3A-425B-81C1-AD5384F3F70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17</a:t>
            </a:fld>
            <a:endParaRPr lang="en-US"/>
          </a:p>
        </p:txBody>
      </p:sp>
      <p:sp>
        <p:nvSpPr>
          <p:cNvPr id="14" name="Footer Placeholder 2">
            <a:extLst>
              <a:ext uri="{FF2B5EF4-FFF2-40B4-BE49-F238E27FC236}">
                <a16:creationId xmlns:a16="http://schemas.microsoft.com/office/drawing/2014/main" id="{77F000FF-1D66-4366-9DB5-A096B021E542}"/>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13" name="Date Placeholder 1">
            <a:extLst>
              <a:ext uri="{FF2B5EF4-FFF2-40B4-BE49-F238E27FC236}">
                <a16:creationId xmlns:a16="http://schemas.microsoft.com/office/drawing/2014/main" id="{207B0D0C-AF51-423B-B60C-B18C2F562113}"/>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fade">
                                      <p:cBhvr>
                                        <p:cTn id="20" dur="500"/>
                                        <p:tgtEl>
                                          <p:spTgt spid="10">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animEffect transition="in" filter="fade">
                                      <p:cBhvr>
                                        <p:cTn id="23" dur="500"/>
                                        <p:tgtEl>
                                          <p:spTgt spid="10">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6" end="6"/>
                                            </p:txEl>
                                          </p:spTgt>
                                        </p:tgtEl>
                                        <p:attrNameLst>
                                          <p:attrName>style.visibility</p:attrName>
                                        </p:attrNameLst>
                                      </p:cBhvr>
                                      <p:to>
                                        <p:strVal val="visible"/>
                                      </p:to>
                                    </p:set>
                                    <p:animEffect transition="in" filter="fade">
                                      <p:cBhvr>
                                        <p:cTn id="2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F87490-1DE1-498A-A2AD-5FB0154C87D0}"/>
              </a:ext>
            </a:extLst>
          </p:cNvPr>
          <p:cNvSpPr>
            <a:spLocks noGrp="1"/>
          </p:cNvSpPr>
          <p:nvPr>
            <p:ph type="title"/>
          </p:nvPr>
        </p:nvSpPr>
        <p:spPr>
          <a:xfrm>
            <a:off x="0" y="0"/>
            <a:ext cx="12192000" cy="988272"/>
          </a:xfrm>
        </p:spPr>
        <p:txBody>
          <a:bodyPr>
            <a:normAutofit/>
          </a:bodyPr>
          <a:lstStyle/>
          <a:p>
            <a:r>
              <a:rPr lang="en-US" sz="2800" dirty="0"/>
              <a:t>How to Appeal in Original Medicare: </a:t>
            </a:r>
            <a:br>
              <a:rPr lang="en-US" sz="2800" dirty="0"/>
            </a:br>
            <a:r>
              <a:rPr lang="en-US" sz="2800" dirty="0"/>
              <a:t>Claims Sample</a:t>
            </a:r>
          </a:p>
        </p:txBody>
      </p:sp>
      <p:pic>
        <p:nvPicPr>
          <p:cNvPr id="19" name="Content Placeholder 18" descr="Two images: one is the inpatient claims for Part A Hospital Insurance form; and, the other is a form detailing how to hand denied claims or file an appeal.">
            <a:extLst>
              <a:ext uri="{FF2B5EF4-FFF2-40B4-BE49-F238E27FC236}">
                <a16:creationId xmlns:a16="http://schemas.microsoft.com/office/drawing/2014/main" id="{08398A86-6A34-41BE-A039-2F11E0C4ECC7}"/>
              </a:ext>
            </a:extLst>
          </p:cNvPr>
          <p:cNvPicPr>
            <a:picLocks noGrp="1" noChangeAspect="1"/>
          </p:cNvPicPr>
          <p:nvPr>
            <p:ph idx="4294967295"/>
          </p:nvPr>
        </p:nvPicPr>
        <p:blipFill>
          <a:blip r:embed="rId4"/>
          <a:stretch>
            <a:fillRect/>
          </a:stretch>
        </p:blipFill>
        <p:spPr>
          <a:xfrm>
            <a:off x="1494463" y="988272"/>
            <a:ext cx="9024938" cy="5495925"/>
          </a:xfrm>
          <a:prstGeom prst="rect">
            <a:avLst/>
          </a:prstGeom>
        </p:spPr>
      </p:pic>
      <p:sp>
        <p:nvSpPr>
          <p:cNvPr id="20" name="Rectangle 19" descr="Green box highlighting the Amount Medicare paid section of page 3 of 4 of a sample claim">
            <a:extLst>
              <a:ext uri="{FF2B5EF4-FFF2-40B4-BE49-F238E27FC236}">
                <a16:creationId xmlns:a16="http://schemas.microsoft.com/office/drawing/2014/main" id="{94FFB2D6-3DB1-4C33-9615-52C4BE0429B2}"/>
              </a:ext>
              <a:ext uri="{C183D7F6-B498-43B3-948B-1728B52AA6E4}">
                <adec:decorative xmlns:adec="http://schemas.microsoft.com/office/drawing/2017/decorative" val="0"/>
              </a:ext>
            </a:extLst>
          </p:cNvPr>
          <p:cNvSpPr/>
          <p:nvPr/>
        </p:nvSpPr>
        <p:spPr>
          <a:xfrm>
            <a:off x="4343400" y="3366770"/>
            <a:ext cx="39756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descr="Green box highlighting the Maximum you may be billed section of page 3 of 4 of a sample claim">
            <a:extLst>
              <a:ext uri="{FF2B5EF4-FFF2-40B4-BE49-F238E27FC236}">
                <a16:creationId xmlns:a16="http://schemas.microsoft.com/office/drawing/2014/main" id="{E8D683BE-F24E-43BA-9F64-C45DC49277B4}"/>
              </a:ext>
              <a:ext uri="{C183D7F6-B498-43B3-948B-1728B52AA6E4}">
                <adec:decorative xmlns:adec="http://schemas.microsoft.com/office/drawing/2017/decorative" val="0"/>
              </a:ext>
            </a:extLst>
          </p:cNvPr>
          <p:cNvSpPr/>
          <p:nvPr/>
        </p:nvSpPr>
        <p:spPr>
          <a:xfrm>
            <a:off x="4754215" y="3370085"/>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descr="Green box highlighting the claim approved section of page 3 of 4 of a sample claim">
            <a:extLst>
              <a:ext uri="{FF2B5EF4-FFF2-40B4-BE49-F238E27FC236}">
                <a16:creationId xmlns:a16="http://schemas.microsoft.com/office/drawing/2014/main" id="{566C49AE-8652-4C7C-BA35-7C1295472923}"/>
              </a:ext>
              <a:ext uri="{C183D7F6-B498-43B3-948B-1728B52AA6E4}">
                <adec:decorative xmlns:adec="http://schemas.microsoft.com/office/drawing/2017/decorative" val="0"/>
              </a:ext>
            </a:extLst>
          </p:cNvPr>
          <p:cNvSpPr/>
          <p:nvPr/>
        </p:nvSpPr>
        <p:spPr>
          <a:xfrm>
            <a:off x="3422977" y="3373398"/>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descr="Green box highlighting the File and Appeal in Writing  section of page 4 of 4 of a sample claim">
            <a:extLst>
              <a:ext uri="{FF2B5EF4-FFF2-40B4-BE49-F238E27FC236}">
                <a16:creationId xmlns:a16="http://schemas.microsoft.com/office/drawing/2014/main" id="{A6D1A202-9188-4DBA-8C82-4C0ED2DD8950}"/>
              </a:ext>
              <a:ext uri="{C183D7F6-B498-43B3-948B-1728B52AA6E4}">
                <adec:decorative xmlns:adec="http://schemas.microsoft.com/office/drawing/2017/decorative" val="0"/>
              </a:ext>
            </a:extLst>
          </p:cNvPr>
          <p:cNvSpPr/>
          <p:nvPr/>
        </p:nvSpPr>
        <p:spPr>
          <a:xfrm>
            <a:off x="8394764" y="1680117"/>
            <a:ext cx="1802784" cy="416149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descr="Green box highlighting the section date by wish an appeal should be filled on page 4 of 4 of a sample claim">
            <a:extLst>
              <a:ext uri="{FF2B5EF4-FFF2-40B4-BE49-F238E27FC236}">
                <a16:creationId xmlns:a16="http://schemas.microsoft.com/office/drawing/2014/main" id="{948A28BC-A352-406D-9D75-9007FC3FE57C}"/>
              </a:ext>
              <a:ext uri="{C183D7F6-B498-43B3-948B-1728B52AA6E4}">
                <adec:decorative xmlns:adec="http://schemas.microsoft.com/office/drawing/2017/decorative" val="0"/>
              </a:ext>
            </a:extLst>
          </p:cNvPr>
          <p:cNvSpPr/>
          <p:nvPr/>
        </p:nvSpPr>
        <p:spPr>
          <a:xfrm>
            <a:off x="6430617" y="3058657"/>
            <a:ext cx="1834823" cy="111981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8CB33FA4-7AD8-4CDB-AE77-0DB237ED7D01}"/>
              </a:ext>
            </a:extLst>
          </p:cNvPr>
          <p:cNvSpPr>
            <a:spLocks noGrp="1"/>
          </p:cNvSpPr>
          <p:nvPr>
            <p:ph type="sldNum" sz="quarter" idx="12"/>
          </p:nvPr>
        </p:nvSpPr>
        <p:spPr>
          <a:xfrm>
            <a:off x="8610600" y="648208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18</a:t>
            </a:fld>
            <a:endParaRPr lang="en-US"/>
          </a:p>
        </p:txBody>
      </p:sp>
      <p:sp>
        <p:nvSpPr>
          <p:cNvPr id="14" name="Footer Placeholder 2">
            <a:extLst>
              <a:ext uri="{FF2B5EF4-FFF2-40B4-BE49-F238E27FC236}">
                <a16:creationId xmlns:a16="http://schemas.microsoft.com/office/drawing/2014/main" id="{AEB0340B-9535-4153-A564-0DF133550FD8}"/>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3" name="Date Placeholder 1">
            <a:extLst>
              <a:ext uri="{FF2B5EF4-FFF2-40B4-BE49-F238E27FC236}">
                <a16:creationId xmlns:a16="http://schemas.microsoft.com/office/drawing/2014/main" id="{8719968E-23E8-4E8A-9F44-02F524790F53}"/>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39457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How to Appeal in Original Medicare</a:t>
            </a:r>
          </a:p>
        </p:txBody>
      </p:sp>
      <p:sp>
        <p:nvSpPr>
          <p:cNvPr id="5" name="Content Placeholder 4"/>
          <p:cNvSpPr>
            <a:spLocks noGrp="1"/>
          </p:cNvSpPr>
          <p:nvPr>
            <p:ph type="body" sz="quarter" idx="13"/>
          </p:nvPr>
        </p:nvSpPr>
        <p:spPr>
          <a:xfrm>
            <a:off x="838200" y="1071088"/>
            <a:ext cx="10644188" cy="1175701"/>
          </a:xfrm>
        </p:spPr>
        <p:txBody>
          <a:bodyPr>
            <a:noAutofit/>
          </a:bodyPr>
          <a:lstStyle/>
          <a:p>
            <a:pPr marL="0" lvl="0" indent="0" defTabSz="685800">
              <a:lnSpc>
                <a:spcPct val="100000"/>
              </a:lnSpc>
              <a:spcBef>
                <a:spcPts val="0"/>
              </a:spcBef>
              <a:spcAft>
                <a:spcPts val="1200"/>
              </a:spcAft>
              <a:buNone/>
            </a:pPr>
            <a:r>
              <a:rPr lang="en-US" sz="2800" b="1" dirty="0">
                <a:solidFill>
                  <a:srgbClr val="00529B"/>
                </a:solidFill>
              </a:rPr>
              <a:t>If you disagree with a Medicare coverage or payment decision, you can appeal the decision:</a:t>
            </a:r>
          </a:p>
        </p:txBody>
      </p:sp>
      <p:sp>
        <p:nvSpPr>
          <p:cNvPr id="10" name="TextBox 9">
            <a:extLst>
              <a:ext uri="{FF2B5EF4-FFF2-40B4-BE49-F238E27FC236}">
                <a16:creationId xmlns:a16="http://schemas.microsoft.com/office/drawing/2014/main" id="{AC174894-C394-4DFA-8C79-8779F4BEBB46}"/>
              </a:ext>
            </a:extLst>
          </p:cNvPr>
          <p:cNvSpPr txBox="1"/>
          <p:nvPr/>
        </p:nvSpPr>
        <p:spPr>
          <a:xfrm>
            <a:off x="1967867" y="4445267"/>
            <a:ext cx="3396614" cy="830997"/>
          </a:xfrm>
          <a:prstGeom prst="rect">
            <a:avLst/>
          </a:prstGeom>
          <a:noFill/>
        </p:spPr>
        <p:txBody>
          <a:bodyPr wrap="square">
            <a:spAutoFit/>
          </a:bodyPr>
          <a:lstStyle/>
          <a:p>
            <a:pPr indent="-223838" algn="ctr" defTabSz="685800">
              <a:spcAft>
                <a:spcPts val="1200"/>
              </a:spcAft>
            </a:pPr>
            <a:r>
              <a:rPr lang="en-US" sz="2400" dirty="0">
                <a:solidFill>
                  <a:srgbClr val="00529B"/>
                </a:solidFill>
                <a:latin typeface="Arial" panose="020B0604020202020204" pitchFamily="34" charset="0"/>
                <a:cs typeface="Arial" panose="020B0604020202020204" pitchFamily="34" charset="0"/>
              </a:rPr>
              <a:t>Collect information that may help your case</a:t>
            </a:r>
          </a:p>
        </p:txBody>
      </p:sp>
      <p:pic>
        <p:nvPicPr>
          <p:cNvPr id="11" name="Picture 10">
            <a:extLst>
              <a:ext uri="{FF2B5EF4-FFF2-40B4-BE49-F238E27FC236}">
                <a16:creationId xmlns:a16="http://schemas.microsoft.com/office/drawing/2014/main" id="{70A4CA48-B1D7-4CA2-9773-7F7DBB818D09}"/>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67867" y="2310430"/>
            <a:ext cx="3486443" cy="2088891"/>
          </a:xfrm>
          <a:prstGeom prst="rect">
            <a:avLst/>
          </a:prstGeom>
          <a:ln>
            <a:noFill/>
          </a:ln>
          <a:effectLst>
            <a:softEdge rad="112500"/>
          </a:effectLst>
        </p:spPr>
      </p:pic>
      <p:sp>
        <p:nvSpPr>
          <p:cNvPr id="12" name="TextBox 11">
            <a:extLst>
              <a:ext uri="{FF2B5EF4-FFF2-40B4-BE49-F238E27FC236}">
                <a16:creationId xmlns:a16="http://schemas.microsoft.com/office/drawing/2014/main" id="{5898A979-18F9-40BE-986F-F87E5218FF87}"/>
              </a:ext>
            </a:extLst>
          </p:cNvPr>
          <p:cNvSpPr txBox="1"/>
          <p:nvPr/>
        </p:nvSpPr>
        <p:spPr>
          <a:xfrm>
            <a:off x="6827521" y="4444228"/>
            <a:ext cx="3870960" cy="830997"/>
          </a:xfrm>
          <a:prstGeom prst="rect">
            <a:avLst/>
          </a:prstGeom>
          <a:noFill/>
        </p:spPr>
        <p:txBody>
          <a:bodyPr wrap="square">
            <a:spAutoFit/>
          </a:bodyPr>
          <a:lstStyle/>
          <a:p>
            <a:pPr indent="-223838" algn="ctr" defTabSz="685800">
              <a:spcAft>
                <a:spcPts val="1200"/>
              </a:spcAft>
            </a:pPr>
            <a:r>
              <a:rPr lang="en-US" sz="2400" dirty="0">
                <a:solidFill>
                  <a:srgbClr val="00529B"/>
                </a:solidFill>
                <a:latin typeface="Arial" panose="020B0604020202020204" pitchFamily="34" charset="0"/>
                <a:cs typeface="Arial" panose="020B0604020202020204" pitchFamily="34" charset="0"/>
              </a:rPr>
              <a:t>Keep a copy of everything you send to Medicare</a:t>
            </a:r>
          </a:p>
        </p:txBody>
      </p:sp>
      <p:pic>
        <p:nvPicPr>
          <p:cNvPr id="3" name="Picture 2">
            <a:extLst>
              <a:ext uri="{FF2B5EF4-FFF2-40B4-BE49-F238E27FC236}">
                <a16:creationId xmlns:a16="http://schemas.microsoft.com/office/drawing/2014/main" id="{BB0D091C-E1F6-47E9-ABD6-B67F6354BA9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54662" y="2317423"/>
            <a:ext cx="3416678" cy="2081898"/>
          </a:xfrm>
          <a:prstGeom prst="rect">
            <a:avLst/>
          </a:prstGeom>
          <a:ln>
            <a:noFill/>
          </a:ln>
          <a:effectLst>
            <a:softEdge rad="112500"/>
          </a:effectLst>
        </p:spPr>
      </p:pic>
      <p:sp>
        <p:nvSpPr>
          <p:cNvPr id="8" name="TextBox 7">
            <a:extLst>
              <a:ext uri="{FF2B5EF4-FFF2-40B4-BE49-F238E27FC236}">
                <a16:creationId xmlns:a16="http://schemas.microsoft.com/office/drawing/2014/main" id="{1F559E5D-443D-4CBE-B7D8-753D62DE4E0C}"/>
              </a:ext>
            </a:extLst>
          </p:cNvPr>
          <p:cNvSpPr txBox="1"/>
          <p:nvPr/>
        </p:nvSpPr>
        <p:spPr>
          <a:xfrm>
            <a:off x="1732568" y="5683158"/>
            <a:ext cx="10644188" cy="400110"/>
          </a:xfrm>
          <a:prstGeom prst="rect">
            <a:avLst/>
          </a:prstGeom>
          <a:noFill/>
          <a:ln>
            <a:noFill/>
          </a:ln>
        </p:spPr>
        <p:txBody>
          <a:bodyPr wrap="square" lIns="91440" tIns="45720" rIns="91440" bIns="45720" anchor="t">
            <a:spAutoFit/>
          </a:bodyPr>
          <a:lstStyle/>
          <a:p>
            <a:pPr defTabSz="685800">
              <a:spcBef>
                <a:spcPts val="600"/>
              </a:spcBef>
            </a:pPr>
            <a:r>
              <a:rPr lang="en-US" sz="2000" b="1" dirty="0">
                <a:solidFill>
                  <a:srgbClr val="00529B"/>
                </a:solidFill>
                <a:latin typeface="Arial"/>
                <a:cs typeface="Arial"/>
              </a:rPr>
              <a:t>NOTE</a:t>
            </a:r>
            <a:r>
              <a:rPr lang="en-US" sz="2000" dirty="0">
                <a:solidFill>
                  <a:srgbClr val="00529B"/>
                </a:solidFill>
                <a:latin typeface="Arial"/>
                <a:cs typeface="Arial"/>
              </a:rPr>
              <a:t>: You may have the right to an expedited (fast) appeal in certain situations. </a:t>
            </a:r>
            <a:endParaRPr lang="en-US" sz="2000" dirty="0">
              <a:solidFill>
                <a:srgbClr val="00529B"/>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BC8B152-C2A4-41B1-8764-387C5144719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93755" y="5793328"/>
            <a:ext cx="182880" cy="182880"/>
          </a:xfrm>
          <a:prstGeom prst="rect">
            <a:avLst/>
          </a:prstGeom>
        </p:spPr>
      </p:pic>
      <p:sp>
        <p:nvSpPr>
          <p:cNvPr id="7" name="Slide Number Placeholder 5">
            <a:extLst>
              <a:ext uri="{FF2B5EF4-FFF2-40B4-BE49-F238E27FC236}">
                <a16:creationId xmlns:a16="http://schemas.microsoft.com/office/drawing/2014/main" id="{521B453F-4E31-4E62-A25D-1391200C4CD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19</a:t>
            </a:fld>
            <a:endParaRPr lang="en-US"/>
          </a:p>
        </p:txBody>
      </p:sp>
      <p:sp>
        <p:nvSpPr>
          <p:cNvPr id="15" name="Footer Placeholder 2">
            <a:extLst>
              <a:ext uri="{FF2B5EF4-FFF2-40B4-BE49-F238E27FC236}">
                <a16:creationId xmlns:a16="http://schemas.microsoft.com/office/drawing/2014/main" id="{CD3EED1D-5665-4E3C-9954-730201E747D2}"/>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4" name="Date Placeholder 1">
            <a:extLst>
              <a:ext uri="{FF2B5EF4-FFF2-40B4-BE49-F238E27FC236}">
                <a16:creationId xmlns:a16="http://schemas.microsoft.com/office/drawing/2014/main" id="{35B329C5-4B6D-4252-83A6-AB0EA0B4A29D}"/>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11031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Table of Contents</a:t>
            </a:r>
          </a:p>
        </p:txBody>
      </p:sp>
      <p:sp>
        <p:nvSpPr>
          <p:cNvPr id="8" name="Content Placeholder 2">
            <a:extLst>
              <a:ext uri="{FF2B5EF4-FFF2-40B4-BE49-F238E27FC236}">
                <a16:creationId xmlns:a16="http://schemas.microsoft.com/office/drawing/2014/main" id="{3ECA3263-2CF0-4C96-92DF-5E25FAD27BAA}"/>
              </a:ext>
            </a:extLst>
          </p:cNvPr>
          <p:cNvSpPr txBox="1">
            <a:spLocks/>
          </p:cNvSpPr>
          <p:nvPr/>
        </p:nvSpPr>
        <p:spPr>
          <a:xfrm>
            <a:off x="1570266" y="1733532"/>
            <a:ext cx="8884899" cy="4606034"/>
          </a:xfrm>
          <a:prstGeom prst="rect">
            <a:avLst/>
          </a:prstGeom>
        </p:spPr>
        <p:txBody>
          <a:bodyPr vert="horz" lIns="91440" tIns="45720" rIns="91440" bIns="45720" rtlCol="0">
            <a:no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1: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Rights</a:t>
            </a:r>
            <a:r>
              <a:rPr lang="en-US" sz="2200" dirty="0">
                <a:solidFill>
                  <a:srgbClr val="00529B"/>
                </a:solidFill>
                <a:latin typeface="Arial" panose="020B0604020202020204" pitchFamily="34" charset="0"/>
                <a:cs typeface="Arial" panose="020B0604020202020204" pitchFamily="34" charset="0"/>
              </a:rPr>
              <a:t>.......................................................4–14</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2: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Appeal Rights</a:t>
            </a:r>
            <a:r>
              <a:rPr lang="en-US" sz="2200" dirty="0">
                <a:solidFill>
                  <a:srgbClr val="00529B"/>
                </a:solidFill>
                <a:latin typeface="Arial" panose="020B0604020202020204" pitchFamily="34" charset="0"/>
                <a:cs typeface="Arial" panose="020B0604020202020204" pitchFamily="34" charset="0"/>
              </a:rPr>
              <a:t>………………………………..………..15–36</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3: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Your Rights in Certain Settings</a:t>
            </a:r>
            <a:r>
              <a:rPr lang="en-US" sz="2200" dirty="0">
                <a:solidFill>
                  <a:srgbClr val="00529B"/>
                </a:solidFill>
                <a:latin typeface="Arial" panose="020B0604020202020204" pitchFamily="34" charset="0"/>
                <a:cs typeface="Arial" panose="020B0604020202020204" pitchFamily="34" charset="0"/>
              </a:rPr>
              <a:t>................................37–44</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4: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Privacy Practices</a:t>
            </a:r>
            <a:r>
              <a:rPr lang="en-US" sz="2200" dirty="0">
                <a:solidFill>
                  <a:srgbClr val="00529B"/>
                </a:solidFill>
                <a:latin typeface="Arial" panose="020B0604020202020204" pitchFamily="34" charset="0"/>
                <a:cs typeface="Arial" panose="020B0604020202020204" pitchFamily="34" charset="0"/>
              </a:rPr>
              <a:t>......................................45–49</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tabLst>
                <a:tab pos="1371600" algn="l"/>
              </a:tabLst>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5: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Additional Protections</a:t>
            </a:r>
            <a:r>
              <a:rPr lang="en-US" sz="2200" dirty="0">
                <a:solidFill>
                  <a:srgbClr val="00529B"/>
                </a:solidFill>
                <a:latin typeface="Arial" panose="020B0604020202020204" pitchFamily="34" charset="0"/>
                <a:cs typeface="Arial" panose="020B0604020202020204" pitchFamily="34" charset="0"/>
              </a:rPr>
              <a:t>..............................................50–54</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tab pos="1371600" algn="l"/>
              </a:tabLst>
              <a:defRPr/>
            </a:pPr>
            <a:r>
              <a:rPr lang="en-US" sz="2200" b="1" dirty="0">
                <a:solidFill>
                  <a:srgbClr val="00529B"/>
                </a:solidFill>
                <a:latin typeface="Arial" panose="020B0604020202020204" pitchFamily="34" charset="0"/>
                <a:cs typeface="Arial" panose="020B0604020202020204" pitchFamily="34" charset="0"/>
              </a:rPr>
              <a:t>Appendices:</a:t>
            </a:r>
          </a:p>
          <a:p>
            <a:pPr marL="548640" lvl="0" indent="0">
              <a:spcBef>
                <a:spcPts val="0"/>
              </a:spcBef>
              <a:spcAft>
                <a:spcPts val="1200"/>
              </a:spcAft>
              <a:buNone/>
              <a:tabLst>
                <a:tab pos="1371600" algn="l"/>
              </a:tabLst>
              <a:defRPr/>
            </a:pPr>
            <a:r>
              <a:rPr lang="en-US" sz="2200" dirty="0">
                <a:solidFill>
                  <a:srgbClr val="00529B"/>
                </a:solidFill>
                <a:latin typeface="Arial" panose="020B0604020202020204" pitchFamily="34" charset="0"/>
                <a:cs typeface="Arial" panose="020B0604020202020204" pitchFamily="34" charset="0"/>
              </a:rPr>
              <a:t>Medicare Resources</a:t>
            </a:r>
            <a:r>
              <a:rPr lang="en-US" sz="2200" spc="-150" dirty="0">
                <a:solidFill>
                  <a:srgbClr val="00529B"/>
                </a:solidFill>
                <a:latin typeface="Arial" panose="020B0604020202020204" pitchFamily="34" charset="0"/>
                <a:cs typeface="Arial" panose="020B0604020202020204" pitchFamily="34" charset="0"/>
              </a:rPr>
              <a:t>……………………………………………..</a:t>
            </a:r>
            <a:r>
              <a:rPr lang="en-US" sz="2200" dirty="0">
                <a:solidFill>
                  <a:srgbClr val="00529B"/>
                </a:solidFill>
                <a:latin typeface="Arial" panose="020B0604020202020204" pitchFamily="34" charset="0"/>
                <a:cs typeface="Arial" panose="020B0604020202020204" pitchFamily="34" charset="0"/>
              </a:rPr>
              <a:t>55–56</a:t>
            </a:r>
          </a:p>
          <a:p>
            <a:pPr marL="54864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tab pos="1371600" algn="l"/>
              </a:tabLst>
              <a:defRPr/>
            </a:pP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Products…………………………………………….57</a:t>
            </a:r>
          </a:p>
          <a:p>
            <a:pPr marL="548640" lvl="0" indent="0">
              <a:spcBef>
                <a:spcPts val="0"/>
              </a:spcBef>
              <a:spcAft>
                <a:spcPts val="1200"/>
              </a:spcAft>
              <a:buNone/>
              <a:tabLst>
                <a:tab pos="1371600" algn="l"/>
              </a:tabLst>
              <a:defRPr/>
            </a:pPr>
            <a:r>
              <a:rPr lang="en-US" sz="2200" dirty="0">
                <a:solidFill>
                  <a:srgbClr val="00529B"/>
                </a:solidFill>
                <a:latin typeface="Arial" panose="020B0604020202020204" pitchFamily="34" charset="0"/>
                <a:cs typeface="Arial" panose="020B0604020202020204" pitchFamily="34" charset="0"/>
              </a:rPr>
              <a:t>Acronyms</a:t>
            </a:r>
            <a:r>
              <a:rPr lang="en-US" sz="2200" spc="-150" dirty="0">
                <a:solidFill>
                  <a:srgbClr val="00529B"/>
                </a:solidFill>
                <a:latin typeface="Arial" panose="020B0604020202020204" pitchFamily="34" charset="0"/>
                <a:cs typeface="Arial" panose="020B0604020202020204" pitchFamily="34" charset="0"/>
              </a:rPr>
              <a:t>……………………………………………….…………</a:t>
            </a:r>
            <a:r>
              <a:rPr lang="en-US" sz="2200" dirty="0">
                <a:solidFill>
                  <a:srgbClr val="00529B"/>
                </a:solidFill>
                <a:latin typeface="Arial" panose="020B0604020202020204" pitchFamily="34" charset="0"/>
                <a:cs typeface="Arial" panose="020B0604020202020204" pitchFamily="34" charset="0"/>
              </a:rPr>
              <a:t>.58–59</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741330D2-212F-43AD-9527-271EB5F2B08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a:t>
            </a:fld>
            <a:endParaRPr lang="en-US"/>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n-US" dirty="0">
                <a:latin typeface="Arial"/>
                <a:cs typeface="Arial"/>
              </a:rPr>
              <a:t>Medicare Rights &amp; Protections</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Expedited (Fast) Appeals in Original Medicare</a:t>
            </a:r>
          </a:p>
        </p:txBody>
      </p:sp>
      <p:sp>
        <p:nvSpPr>
          <p:cNvPr id="5" name="Content Placeholder 4"/>
          <p:cNvSpPr>
            <a:spLocks noGrp="1"/>
          </p:cNvSpPr>
          <p:nvPr>
            <p:ph type="body" sz="quarter" idx="13"/>
          </p:nvPr>
        </p:nvSpPr>
        <p:spPr>
          <a:xfrm>
            <a:off x="838200" y="1188720"/>
            <a:ext cx="9484027" cy="5205649"/>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You have the right to an expedited appeal if you think:</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n-US" sz="2400" dirty="0">
                <a:solidFill>
                  <a:srgbClr val="00529B"/>
                </a:solidFill>
              </a:rPr>
              <a:t>You’re being discharged too soon from your </a:t>
            </a:r>
            <a:br>
              <a:rPr lang="en-US" sz="2400" dirty="0">
                <a:solidFill>
                  <a:srgbClr val="00529B"/>
                </a:solidFill>
              </a:rPr>
            </a:br>
            <a:r>
              <a:rPr lang="en-US" sz="2400" dirty="0">
                <a:solidFill>
                  <a:srgbClr val="00529B"/>
                </a:solidFill>
              </a:rPr>
              <a:t>Medicare-covered inpatient hospital stay </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n-US" sz="2400" dirty="0">
                <a:solidFill>
                  <a:srgbClr val="00529B"/>
                </a:solidFill>
              </a:rPr>
              <a:t>Your Medicare-covered services from the </a:t>
            </a:r>
            <a:br>
              <a:rPr lang="en-US" sz="2400" dirty="0">
                <a:solidFill>
                  <a:srgbClr val="00529B"/>
                </a:solidFill>
              </a:rPr>
            </a:br>
            <a:r>
              <a:rPr lang="en-US" sz="2400" dirty="0">
                <a:solidFill>
                  <a:srgbClr val="00529B"/>
                </a:solidFill>
              </a:rPr>
              <a:t>following are ending too soon</a:t>
            </a:r>
          </a:p>
          <a:p>
            <a:pPr marL="914400" lvl="4" indent="-274320" defTabSz="977900">
              <a:lnSpc>
                <a:spcPct val="100000"/>
              </a:lnSpc>
              <a:spcBef>
                <a:spcPts val="0"/>
              </a:spcBef>
              <a:spcAft>
                <a:spcPts val="1200"/>
              </a:spcAft>
              <a:buClr>
                <a:srgbClr val="3965B5"/>
              </a:buClr>
              <a:buSzPct val="100000"/>
            </a:pPr>
            <a:r>
              <a:rPr lang="en-US" sz="2000" dirty="0">
                <a:solidFill>
                  <a:srgbClr val="00529B"/>
                </a:solidFill>
              </a:rPr>
              <a:t>Skilled nursing facility (SNF)</a:t>
            </a:r>
          </a:p>
          <a:p>
            <a:pPr marL="914400" lvl="4" indent="-274320" defTabSz="977900">
              <a:lnSpc>
                <a:spcPct val="100000"/>
              </a:lnSpc>
              <a:spcBef>
                <a:spcPts val="0"/>
              </a:spcBef>
              <a:spcAft>
                <a:spcPts val="1200"/>
              </a:spcAft>
              <a:buClr>
                <a:srgbClr val="3965B5"/>
              </a:buClr>
              <a:buSzPct val="100000"/>
            </a:pPr>
            <a:r>
              <a:rPr lang="en-US" sz="2000" dirty="0">
                <a:solidFill>
                  <a:srgbClr val="00529B"/>
                </a:solidFill>
              </a:rPr>
              <a:t>Home health agency (HHA)</a:t>
            </a:r>
          </a:p>
          <a:p>
            <a:pPr marL="914400" lvl="4" indent="-274320" defTabSz="977900">
              <a:lnSpc>
                <a:spcPct val="100000"/>
              </a:lnSpc>
              <a:spcBef>
                <a:spcPts val="0"/>
              </a:spcBef>
              <a:spcAft>
                <a:spcPts val="1200"/>
              </a:spcAft>
              <a:buClr>
                <a:srgbClr val="3965B5"/>
              </a:buClr>
              <a:buSzPct val="100000"/>
            </a:pPr>
            <a:r>
              <a:rPr lang="en-US" sz="2000" dirty="0">
                <a:solidFill>
                  <a:srgbClr val="00529B"/>
                </a:solidFill>
              </a:rPr>
              <a:t>Comprehensive outpatient rehabilitation </a:t>
            </a:r>
            <a:br>
              <a:rPr lang="en-US" sz="2000" dirty="0">
                <a:solidFill>
                  <a:srgbClr val="00529B"/>
                </a:solidFill>
              </a:rPr>
            </a:br>
            <a:r>
              <a:rPr lang="en-US" sz="2000" dirty="0">
                <a:solidFill>
                  <a:srgbClr val="00529B"/>
                </a:solidFill>
              </a:rPr>
              <a:t>facility (CORF)</a:t>
            </a:r>
          </a:p>
          <a:p>
            <a:pPr marL="914400" lvl="4" indent="-274320" defTabSz="977900">
              <a:lnSpc>
                <a:spcPct val="100000"/>
              </a:lnSpc>
              <a:spcBef>
                <a:spcPts val="0"/>
              </a:spcBef>
              <a:spcAft>
                <a:spcPts val="1200"/>
              </a:spcAft>
              <a:buClr>
                <a:srgbClr val="3965B5"/>
              </a:buClr>
              <a:buSzPct val="100000"/>
            </a:pPr>
            <a:r>
              <a:rPr lang="en-US" sz="2000" dirty="0">
                <a:solidFill>
                  <a:srgbClr val="00529B"/>
                </a:solidFill>
              </a:rPr>
              <a:t>Hospice</a:t>
            </a:r>
          </a:p>
        </p:txBody>
      </p:sp>
      <p:sp>
        <p:nvSpPr>
          <p:cNvPr id="8" name="Rectangle: Rounded Corners 7">
            <a:extLst>
              <a:ext uri="{FF2B5EF4-FFF2-40B4-BE49-F238E27FC236}">
                <a16:creationId xmlns:a16="http://schemas.microsoft.com/office/drawing/2014/main" id="{B9B72774-6B7E-49F6-A001-46462908AEC9}"/>
              </a:ext>
              <a:ext uri="{C183D7F6-B498-43B3-948B-1728B52AA6E4}">
                <adec:decorative xmlns:adec="http://schemas.microsoft.com/office/drawing/2017/decorative" val="1"/>
              </a:ext>
            </a:extLst>
          </p:cNvPr>
          <p:cNvSpPr/>
          <p:nvPr/>
        </p:nvSpPr>
        <p:spPr>
          <a:xfrm>
            <a:off x="7817455" y="2267878"/>
            <a:ext cx="3968143" cy="3133988"/>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D34FEEB-F36D-4E1B-8973-8DCE994D08A8}"/>
              </a:ext>
            </a:extLst>
          </p:cNvPr>
          <p:cNvSpPr txBox="1"/>
          <p:nvPr/>
        </p:nvSpPr>
        <p:spPr>
          <a:xfrm>
            <a:off x="8008885" y="2428701"/>
            <a:ext cx="3663161" cy="2923877"/>
          </a:xfrm>
          <a:prstGeom prst="rect">
            <a:avLst/>
          </a:prstGeom>
          <a:noFill/>
        </p:spPr>
        <p:txBody>
          <a:bodyPr wrap="square">
            <a:spAutoFit/>
          </a:bodyPr>
          <a:lstStyle/>
          <a:p>
            <a:pPr marL="0" marR="0" lvl="0" indent="0" defTabSz="914400" eaLnBrk="1" fontAlgn="auto" latinLnBrk="0" hangingPunct="1">
              <a:spcAft>
                <a:spcPts val="120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Important notices:</a:t>
            </a:r>
          </a:p>
          <a:p>
            <a:pPr marL="347472" indent="-347472">
              <a:spcAft>
                <a:spcPts val="1200"/>
              </a:spcAft>
              <a:buClr>
                <a:schemeClr val="bg1"/>
              </a:buClr>
              <a:buFont typeface="Wingdings" panose="05000000000000000000" pitchFamily="2" charset="2"/>
              <a:buChar char="Ø"/>
              <a:defRPr/>
            </a:pPr>
            <a:r>
              <a:rPr lang="en-US" b="1" dirty="0">
                <a:solidFill>
                  <a:schemeClr val="bg1"/>
                </a:solidFill>
                <a:latin typeface="Arial" panose="020B0604020202020204" pitchFamily="34" charset="0"/>
                <a:cs typeface="Arial" panose="020B0604020202020204" pitchFamily="34" charset="0"/>
              </a:rPr>
              <a:t>“An Important Message from Medicare about Your Rights” </a:t>
            </a:r>
            <a:r>
              <a:rPr lang="en-US" dirty="0">
                <a:solidFill>
                  <a:schemeClr val="bg1"/>
                </a:solidFill>
                <a:latin typeface="Arial" panose="020B0604020202020204" pitchFamily="34" charset="0"/>
                <a:cs typeface="Arial" panose="020B0604020202020204" pitchFamily="34" charset="0"/>
              </a:rPr>
              <a:t>within 2 days of your hospital inpatient admission</a:t>
            </a:r>
          </a:p>
          <a:p>
            <a:pPr marL="347472" indent="-347472">
              <a:spcAft>
                <a:spcPts val="1200"/>
              </a:spcAft>
              <a:buClr>
                <a:schemeClr val="bg1"/>
              </a:buClr>
              <a:buFont typeface="Wingdings" panose="05000000000000000000" pitchFamily="2" charset="2"/>
              <a:buChar char="Ø"/>
              <a:defRPr/>
            </a:pPr>
            <a:r>
              <a:rPr lang="en-US" b="1" dirty="0">
                <a:solidFill>
                  <a:schemeClr val="bg1"/>
                </a:solidFill>
                <a:latin typeface="Arial" panose="020B0604020202020204" pitchFamily="34" charset="0"/>
                <a:cs typeface="Arial" panose="020B0604020202020204" pitchFamily="34" charset="0"/>
              </a:rPr>
              <a:t>“Notice of Medicare Non-Coverage” (NOMNC) </a:t>
            </a:r>
            <a:r>
              <a:rPr lang="en-US" dirty="0">
                <a:solidFill>
                  <a:schemeClr val="bg1"/>
                </a:solidFill>
                <a:latin typeface="Arial" panose="020B0604020202020204" pitchFamily="34" charset="0"/>
                <a:cs typeface="Arial" panose="020B0604020202020204" pitchFamily="34" charset="0"/>
              </a:rPr>
              <a:t>at least 2 days before your covered services end</a:t>
            </a:r>
          </a:p>
        </p:txBody>
      </p:sp>
      <p:sp>
        <p:nvSpPr>
          <p:cNvPr id="7" name="Slide Number Placeholder 5">
            <a:extLst>
              <a:ext uri="{FF2B5EF4-FFF2-40B4-BE49-F238E27FC236}">
                <a16:creationId xmlns:a16="http://schemas.microsoft.com/office/drawing/2014/main" id="{AFBD7BB8-DBF6-4771-916E-EBA97680780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20</a:t>
            </a:fld>
            <a:endParaRPr lang="en-US"/>
          </a:p>
        </p:txBody>
      </p:sp>
      <p:sp>
        <p:nvSpPr>
          <p:cNvPr id="3" name="Footer Placeholder 2"/>
          <p:cNvSpPr>
            <a:spLocks noGrp="1"/>
          </p:cNvSpPr>
          <p:nvPr>
            <p:ph type="ftr" sz="quarter" idx="11"/>
          </p:nvPr>
        </p:nvSpPr>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39654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83017"/>
          </a:xfrm>
        </p:spPr>
        <p:txBody>
          <a:bodyPr>
            <a:noAutofit/>
          </a:bodyPr>
          <a:lstStyle/>
          <a:p>
            <a:r>
              <a:rPr lang="en-US" sz="2800" dirty="0"/>
              <a:t>Expedited (Fast) Appeals in Original Medicare </a:t>
            </a:r>
            <a:br>
              <a:rPr lang="en-US" sz="2800" dirty="0"/>
            </a:br>
            <a:r>
              <a:rPr lang="en-US" sz="2800" dirty="0"/>
              <a:t>(continued)</a:t>
            </a:r>
          </a:p>
        </p:txBody>
      </p:sp>
      <p:sp>
        <p:nvSpPr>
          <p:cNvPr id="5" name="Content Placeholder 4"/>
          <p:cNvSpPr>
            <a:spLocks noGrp="1"/>
          </p:cNvSpPr>
          <p:nvPr>
            <p:ph type="body" sz="quarter" idx="13"/>
          </p:nvPr>
        </p:nvSpPr>
        <p:spPr>
          <a:xfrm>
            <a:off x="1340275" y="1239550"/>
            <a:ext cx="9511450" cy="1469646"/>
          </a:xfrm>
        </p:spPr>
        <p:txBody>
          <a:bodyPr>
            <a:normAutofit/>
          </a:bodyPr>
          <a:lstStyle/>
          <a:p>
            <a:pPr marL="0" lvl="1" indent="0" defTabSz="685800">
              <a:lnSpc>
                <a:spcPct val="100000"/>
              </a:lnSpc>
              <a:spcBef>
                <a:spcPts val="600"/>
              </a:spcBef>
              <a:buNone/>
            </a:pPr>
            <a:r>
              <a:rPr lang="en-US" sz="2800" dirty="0">
                <a:solidFill>
                  <a:srgbClr val="00529B"/>
                </a:solidFill>
              </a:rPr>
              <a:t>Call the Beneficiary and Family Centered Care-Quality Improvement Organization (BFCC-QIO) in your region</a:t>
            </a:r>
          </a:p>
        </p:txBody>
      </p:sp>
      <p:pic>
        <p:nvPicPr>
          <p:cNvPr id="6" name="Picture 5">
            <a:extLst>
              <a:ext uri="{FF2B5EF4-FFF2-40B4-BE49-F238E27FC236}">
                <a16:creationId xmlns:a16="http://schemas.microsoft.com/office/drawing/2014/main" id="{25EA8A2E-04EF-4BE8-8A20-C0E6C30983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09800" y="2457165"/>
            <a:ext cx="3444539" cy="3383573"/>
          </a:xfrm>
          <a:prstGeom prst="rect">
            <a:avLst/>
          </a:prstGeom>
        </p:spPr>
      </p:pic>
      <p:pic>
        <p:nvPicPr>
          <p:cNvPr id="7" name="Picture 6">
            <a:extLst>
              <a:ext uri="{FF2B5EF4-FFF2-40B4-BE49-F238E27FC236}">
                <a16:creationId xmlns:a16="http://schemas.microsoft.com/office/drawing/2014/main" id="{49003056-2475-4AE0-ABEB-6979C41C9B4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8507" y="2459863"/>
            <a:ext cx="3450635" cy="3383573"/>
          </a:xfrm>
          <a:prstGeom prst="rect">
            <a:avLst/>
          </a:prstGeom>
        </p:spPr>
      </p:pic>
      <p:sp>
        <p:nvSpPr>
          <p:cNvPr id="15" name="Slide Number Placeholder 5">
            <a:extLst>
              <a:ext uri="{FF2B5EF4-FFF2-40B4-BE49-F238E27FC236}">
                <a16:creationId xmlns:a16="http://schemas.microsoft.com/office/drawing/2014/main" id="{2A36AC6E-E42C-4738-9358-FC1FF8E3E37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21</a:t>
            </a:fld>
            <a:endParaRPr lang="en-US"/>
          </a:p>
        </p:txBody>
      </p:sp>
      <p:sp>
        <p:nvSpPr>
          <p:cNvPr id="3" name="Footer Placeholder 2"/>
          <p:cNvSpPr>
            <a:spLocks noGrp="1"/>
          </p:cNvSpPr>
          <p:nvPr>
            <p:ph type="ftr" sz="quarter" idx="11"/>
          </p:nvPr>
        </p:nvSpPr>
        <p:spPr/>
        <p:txBody>
          <a:bodyPr/>
          <a:lstStyle/>
          <a:p>
            <a:r>
              <a:rPr lang="en-US" sz="1200">
                <a:latin typeface="Arial"/>
                <a:cs typeface="Arial"/>
              </a:rPr>
              <a:t>Medicare Rights </a:t>
            </a:r>
            <a:r>
              <a:rPr lang="en-US">
                <a:latin typeface="Arial"/>
                <a:cs typeface="Arial"/>
              </a:rPr>
              <a:t>&amp; </a:t>
            </a:r>
            <a:r>
              <a:rPr lang="en-US" sz="1200">
                <a:latin typeface="Arial"/>
                <a:cs typeface="Arial"/>
              </a:rPr>
              <a:t>Protections</a:t>
            </a:r>
          </a:p>
        </p:txBody>
      </p:sp>
      <p:sp>
        <p:nvSpPr>
          <p:cNvPr id="2" name="Date Placeholder 1"/>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3349362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44481"/>
            <a:ext cx="12190523" cy="867837"/>
          </a:xfrm>
        </p:spPr>
        <p:txBody>
          <a:bodyPr>
            <a:normAutofit/>
          </a:bodyPr>
          <a:lstStyle/>
          <a:p>
            <a:r>
              <a:rPr lang="en-US" sz="2800" dirty="0"/>
              <a:t>Original Medicare Appeals Process: </a:t>
            </a:r>
            <a:br>
              <a:rPr lang="en-US" sz="2800" dirty="0"/>
            </a:br>
            <a:r>
              <a:rPr lang="en-US" sz="2800" dirty="0"/>
              <a:t>Part A &amp; Part B (Fee-for-Service) Process</a:t>
            </a:r>
          </a:p>
        </p:txBody>
      </p:sp>
      <p:sp>
        <p:nvSpPr>
          <p:cNvPr id="113" name="Standard appeals process">
            <a:extLst>
              <a:ext uri="{FF2B5EF4-FFF2-40B4-BE49-F238E27FC236}">
                <a16:creationId xmlns:a16="http://schemas.microsoft.com/office/drawing/2014/main" id="{4449E4F8-EFCF-440D-B71A-7C58B4A0B4DD}"/>
              </a:ext>
            </a:extLst>
          </p:cNvPr>
          <p:cNvSpPr/>
          <p:nvPr/>
        </p:nvSpPr>
        <p:spPr>
          <a:xfrm>
            <a:off x="1280547" y="5867924"/>
            <a:ext cx="5110743" cy="27604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STANDARD PROCESS</a:t>
            </a:r>
          </a:p>
        </p:txBody>
      </p:sp>
      <p:sp>
        <p:nvSpPr>
          <p:cNvPr id="114" name="Expedited appeals process">
            <a:extLst>
              <a:ext uri="{FF2B5EF4-FFF2-40B4-BE49-F238E27FC236}">
                <a16:creationId xmlns:a16="http://schemas.microsoft.com/office/drawing/2014/main" id="{AB8A1655-5777-492E-ADBD-CE15C8D90B30}"/>
              </a:ext>
            </a:extLst>
          </p:cNvPr>
          <p:cNvSpPr/>
          <p:nvPr/>
        </p:nvSpPr>
        <p:spPr>
          <a:xfrm>
            <a:off x="6411739" y="5856833"/>
            <a:ext cx="5079805" cy="276045"/>
          </a:xfrm>
          <a:prstGeom prst="rect">
            <a:avLst/>
          </a:prstGeom>
          <a:solidFill>
            <a:srgbClr val="9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EXPEDITED PROCESS</a:t>
            </a:r>
          </a:p>
        </p:txBody>
      </p:sp>
      <p:sp>
        <p:nvSpPr>
          <p:cNvPr id="49" name="initial determination">
            <a:extLst>
              <a:ext uri="{FF2B5EF4-FFF2-40B4-BE49-F238E27FC236}">
                <a16:creationId xmlns:a16="http://schemas.microsoft.com/office/drawing/2014/main" id="{4C5303F5-616C-47AE-99FF-4ED470464E33}"/>
              </a:ext>
            </a:extLst>
          </p:cNvPr>
          <p:cNvSpPr/>
          <p:nvPr/>
        </p:nvSpPr>
        <p:spPr>
          <a:xfrm>
            <a:off x="50809" y="5369272"/>
            <a:ext cx="1179402"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Initial Determination</a:t>
            </a:r>
          </a:p>
        </p:txBody>
      </p:sp>
      <p:sp>
        <p:nvSpPr>
          <p:cNvPr id="50" name="Standard process">
            <a:extLst>
              <a:ext uri="{FF2B5EF4-FFF2-40B4-BE49-F238E27FC236}">
                <a16:creationId xmlns:a16="http://schemas.microsoft.com/office/drawing/2014/main" id="{262A4B88-BB0C-4C6C-9E44-FA37FBA2F6A3}"/>
              </a:ext>
            </a:extLst>
          </p:cNvPr>
          <p:cNvSpPr/>
          <p:nvPr/>
        </p:nvSpPr>
        <p:spPr>
          <a:xfrm>
            <a:off x="1259480" y="5370587"/>
            <a:ext cx="5133351" cy="45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Medicare Administrative Contractor (MAC) Initial Determination</a:t>
            </a:r>
          </a:p>
        </p:txBody>
      </p:sp>
      <p:sp>
        <p:nvSpPr>
          <p:cNvPr id="51" name="Expedited process">
            <a:extLst>
              <a:ext uri="{FF2B5EF4-FFF2-40B4-BE49-F238E27FC236}">
                <a16:creationId xmlns:a16="http://schemas.microsoft.com/office/drawing/2014/main" id="{66CBD9B2-7AF8-4DCC-A3F5-1048D3CEDFC1}"/>
              </a:ext>
            </a:extLst>
          </p:cNvPr>
          <p:cNvSpPr/>
          <p:nvPr/>
        </p:nvSpPr>
        <p:spPr>
          <a:xfrm>
            <a:off x="6422100" y="5369272"/>
            <a:ext cx="5079805" cy="4572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(Some Part A only) Notice of Discharge or Service Termination</a:t>
            </a:r>
          </a:p>
        </p:txBody>
      </p:sp>
      <p:sp>
        <p:nvSpPr>
          <p:cNvPr id="52" name="1st level of appeal">
            <a:extLst>
              <a:ext uri="{FF2B5EF4-FFF2-40B4-BE49-F238E27FC236}">
                <a16:creationId xmlns:a16="http://schemas.microsoft.com/office/drawing/2014/main" id="{F1D13133-1279-46EF-A279-D00C4F4E1FDD}"/>
              </a:ext>
            </a:extLst>
          </p:cNvPr>
          <p:cNvSpPr/>
          <p:nvPr/>
        </p:nvSpPr>
        <p:spPr>
          <a:xfrm>
            <a:off x="496912" y="4596509"/>
            <a:ext cx="933966"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a:t>
            </a:r>
            <a:r>
              <a:rPr kumimoji="0" lang="en-US" sz="1400" b="1" i="0" u="none" strike="noStrike" kern="1200" cap="none" spc="0" normalizeH="0" baseline="30000" noProof="0" dirty="0">
                <a:ln>
                  <a:noFill/>
                </a:ln>
                <a:solidFill>
                  <a:srgbClr val="4472C4">
                    <a:lumMod val="50000"/>
                  </a:srgbClr>
                </a:solidFill>
                <a:effectLst/>
                <a:uLnTx/>
                <a:uFillTx/>
                <a:latin typeface="Calibri" panose="020F0502020204030204"/>
                <a:ea typeface="+mn-ea"/>
                <a:cs typeface="+mn-cs"/>
              </a:rPr>
              <a:t>st</a:t>
            </a: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Level </a:t>
            </a:r>
            <a:b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of Appeal</a:t>
            </a:r>
          </a:p>
        </p:txBody>
      </p:sp>
      <p:sp>
        <p:nvSpPr>
          <p:cNvPr id="54" name="Standard level 1">
            <a:extLst>
              <a:ext uri="{FF2B5EF4-FFF2-40B4-BE49-F238E27FC236}">
                <a16:creationId xmlns:a16="http://schemas.microsoft.com/office/drawing/2014/main" id="{BB9C77F4-DAA8-4CD8-B107-2EFA87B1C4AF}"/>
              </a:ext>
            </a:extLst>
          </p:cNvPr>
          <p:cNvSpPr/>
          <p:nvPr/>
        </p:nvSpPr>
        <p:spPr>
          <a:xfrm>
            <a:off x="1457927" y="4598930"/>
            <a:ext cx="4937124" cy="731520"/>
          </a:xfrm>
          <a:prstGeom prst="rect">
            <a:avLst/>
          </a:prstGeom>
          <a:solidFill>
            <a:srgbClr val="2B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120 days to 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MAC Redetermination</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Decision issued in 60 days</a:t>
            </a:r>
          </a:p>
        </p:txBody>
      </p:sp>
      <p:sp>
        <p:nvSpPr>
          <p:cNvPr id="55" name="Expedited Level 1">
            <a:extLst>
              <a:ext uri="{FF2B5EF4-FFF2-40B4-BE49-F238E27FC236}">
                <a16:creationId xmlns:a16="http://schemas.microsoft.com/office/drawing/2014/main" id="{40AA6372-E593-4C12-9E98-80001C383FD9}"/>
              </a:ext>
            </a:extLst>
          </p:cNvPr>
          <p:cNvSpPr/>
          <p:nvPr/>
        </p:nvSpPr>
        <p:spPr>
          <a:xfrm>
            <a:off x="6422100" y="4598218"/>
            <a:ext cx="4930220" cy="731520"/>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Noon next calendar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Quality Improvement Organization (QIO) </a:t>
            </a:r>
            <a:br>
              <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Redetermination Decision issued within 72 hours</a:t>
            </a:r>
          </a:p>
        </p:txBody>
      </p:sp>
      <p:sp>
        <p:nvSpPr>
          <p:cNvPr id="57" name="2nd level of appeal">
            <a:extLst>
              <a:ext uri="{FF2B5EF4-FFF2-40B4-BE49-F238E27FC236}">
                <a16:creationId xmlns:a16="http://schemas.microsoft.com/office/drawing/2014/main" id="{7FA592C6-9B4F-4916-A8BA-F2A43474DC40}"/>
              </a:ext>
            </a:extLst>
          </p:cNvPr>
          <p:cNvSpPr/>
          <p:nvPr/>
        </p:nvSpPr>
        <p:spPr>
          <a:xfrm>
            <a:off x="990944" y="3819897"/>
            <a:ext cx="933966"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2nd Level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of Appeal</a:t>
            </a:r>
          </a:p>
        </p:txBody>
      </p:sp>
      <p:sp>
        <p:nvSpPr>
          <p:cNvPr id="59" name="Standard level 2">
            <a:extLst>
              <a:ext uri="{FF2B5EF4-FFF2-40B4-BE49-F238E27FC236}">
                <a16:creationId xmlns:a16="http://schemas.microsoft.com/office/drawing/2014/main" id="{B1E0575D-84AC-481D-BAD2-C9B548596CDD}"/>
              </a:ext>
            </a:extLst>
          </p:cNvPr>
          <p:cNvSpPr/>
          <p:nvPr/>
        </p:nvSpPr>
        <p:spPr>
          <a:xfrm>
            <a:off x="1953685" y="3832819"/>
            <a:ext cx="4442846" cy="731520"/>
          </a:xfrm>
          <a:prstGeom prst="rect">
            <a:avLst/>
          </a:prstGeom>
          <a:solidFill>
            <a:srgbClr val="2A6CA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180 days to 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Qualified Independent Contractor (QIC)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Reconsideration; Decision issued in 60 days</a:t>
            </a:r>
          </a:p>
        </p:txBody>
      </p:sp>
      <p:sp>
        <p:nvSpPr>
          <p:cNvPr id="60" name="Expedited level 2">
            <a:extLst>
              <a:ext uri="{FF2B5EF4-FFF2-40B4-BE49-F238E27FC236}">
                <a16:creationId xmlns:a16="http://schemas.microsoft.com/office/drawing/2014/main" id="{C2F82593-4888-4345-BC6F-88879858D6FE}"/>
              </a:ext>
            </a:extLst>
          </p:cNvPr>
          <p:cNvSpPr/>
          <p:nvPr/>
        </p:nvSpPr>
        <p:spPr>
          <a:xfrm>
            <a:off x="6411739" y="3831768"/>
            <a:ext cx="452653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415E"/>
                </a:solidFill>
                <a:effectLst/>
                <a:uLnTx/>
                <a:uFillTx/>
                <a:latin typeface="Calibri" panose="020F0502020204030204"/>
                <a:ea typeface="+mn-ea"/>
                <a:cs typeface="+mn-cs"/>
              </a:rPr>
              <a:t>Noon next calendar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415E"/>
                </a:solidFill>
                <a:effectLst/>
                <a:uLnTx/>
                <a:uFillTx/>
                <a:latin typeface="Calibri" panose="020F0502020204030204"/>
                <a:ea typeface="+mn-ea"/>
                <a:cs typeface="+mn-cs"/>
              </a:rPr>
              <a:t>QIC Reconsideration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415E"/>
                </a:solidFill>
                <a:effectLst/>
                <a:uLnTx/>
                <a:uFillTx/>
                <a:latin typeface="Calibri" panose="020F0502020204030204"/>
                <a:ea typeface="+mn-ea"/>
                <a:cs typeface="+mn-cs"/>
              </a:rPr>
              <a:t>Decision issued within 72 hours</a:t>
            </a:r>
          </a:p>
        </p:txBody>
      </p:sp>
      <p:sp>
        <p:nvSpPr>
          <p:cNvPr id="61" name="3rd level of appeal">
            <a:extLst>
              <a:ext uri="{FF2B5EF4-FFF2-40B4-BE49-F238E27FC236}">
                <a16:creationId xmlns:a16="http://schemas.microsoft.com/office/drawing/2014/main" id="{4E524B62-477C-4C62-AA63-935E0FBDE430}"/>
              </a:ext>
            </a:extLst>
          </p:cNvPr>
          <p:cNvSpPr/>
          <p:nvPr/>
        </p:nvSpPr>
        <p:spPr>
          <a:xfrm>
            <a:off x="1260220" y="2997392"/>
            <a:ext cx="933965" cy="795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3rd Level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of Appeal</a:t>
            </a:r>
          </a:p>
        </p:txBody>
      </p:sp>
      <p:sp>
        <p:nvSpPr>
          <p:cNvPr id="62" name="Standard level 3">
            <a:extLst>
              <a:ext uri="{FF2B5EF4-FFF2-40B4-BE49-F238E27FC236}">
                <a16:creationId xmlns:a16="http://schemas.microsoft.com/office/drawing/2014/main" id="{747FA158-3288-4BB3-B1CF-E63FD88A57A2}"/>
              </a:ext>
            </a:extLst>
          </p:cNvPr>
          <p:cNvSpPr/>
          <p:nvPr/>
        </p:nvSpPr>
        <p:spPr>
          <a:xfrm>
            <a:off x="2228761" y="2989791"/>
            <a:ext cx="8325774"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1415E"/>
                </a:solidFill>
                <a:effectLst/>
                <a:uLnTx/>
                <a:uFillTx/>
                <a:latin typeface="Calibri" panose="020F0502020204030204"/>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31415E"/>
                </a:solidFill>
                <a:effectLst/>
                <a:uLnTx/>
                <a:uFillTx/>
                <a:latin typeface="Calibri" panose="020F0502020204030204"/>
                <a:ea typeface="+mn-ea"/>
                <a:cs typeface="+mn-cs"/>
              </a:rPr>
              <a:t>Office of Medicare Hearings and Appeals (OMHA) Administrative Law Judge (ALJ) Hearing Amount in Controversy (AIC) ≥ $180* Decision issued in 90 days</a:t>
            </a:r>
          </a:p>
        </p:txBody>
      </p:sp>
      <p:sp>
        <p:nvSpPr>
          <p:cNvPr id="63" name="4th level of appeal">
            <a:extLst>
              <a:ext uri="{FF2B5EF4-FFF2-40B4-BE49-F238E27FC236}">
                <a16:creationId xmlns:a16="http://schemas.microsoft.com/office/drawing/2014/main" id="{A5781042-0F04-4F40-BD26-9556AEE20309}"/>
              </a:ext>
            </a:extLst>
          </p:cNvPr>
          <p:cNvSpPr/>
          <p:nvPr/>
        </p:nvSpPr>
        <p:spPr>
          <a:xfrm>
            <a:off x="1636725" y="2148289"/>
            <a:ext cx="1014662" cy="79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4th Level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of Appeal</a:t>
            </a:r>
          </a:p>
        </p:txBody>
      </p:sp>
      <p:sp>
        <p:nvSpPr>
          <p:cNvPr id="64" name="Standard level 4">
            <a:extLst>
              <a:ext uri="{FF2B5EF4-FFF2-40B4-BE49-F238E27FC236}">
                <a16:creationId xmlns:a16="http://schemas.microsoft.com/office/drawing/2014/main" id="{A6460ED4-2CE1-43A6-B755-1C512F1A2AB0}"/>
              </a:ext>
            </a:extLst>
          </p:cNvPr>
          <p:cNvSpPr/>
          <p:nvPr/>
        </p:nvSpPr>
        <p:spPr>
          <a:xfrm>
            <a:off x="2707712" y="2127889"/>
            <a:ext cx="7428776" cy="8229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415E"/>
                </a:solidFill>
                <a:effectLst/>
                <a:uLnTx/>
                <a:uFillTx/>
                <a:latin typeface="Calibri" panose="020F0502020204030204"/>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415E"/>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415E"/>
                </a:solidFill>
                <a:effectLst/>
                <a:uLnTx/>
                <a:uFillTx/>
                <a:latin typeface="Calibri" panose="020F0502020204030204"/>
                <a:ea typeface="+mn-ea"/>
                <a:cs typeface="+mn-cs"/>
              </a:rPr>
              <a:t>Decision issued in 90 days</a:t>
            </a:r>
          </a:p>
        </p:txBody>
      </p:sp>
      <p:sp>
        <p:nvSpPr>
          <p:cNvPr id="65" name="5th level of appeal" descr="Box: 5th level of appeal">
            <a:extLst>
              <a:ext uri="{FF2B5EF4-FFF2-40B4-BE49-F238E27FC236}">
                <a16:creationId xmlns:a16="http://schemas.microsoft.com/office/drawing/2014/main" id="{73DB5407-C03C-4549-B054-CBCD1A62A293}"/>
              </a:ext>
            </a:extLst>
          </p:cNvPr>
          <p:cNvSpPr/>
          <p:nvPr/>
        </p:nvSpPr>
        <p:spPr>
          <a:xfrm>
            <a:off x="2090648" y="1268402"/>
            <a:ext cx="1004867"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5th Level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of Appeal</a:t>
            </a:r>
          </a:p>
        </p:txBody>
      </p:sp>
      <p:sp>
        <p:nvSpPr>
          <p:cNvPr id="66" name="Standard level 5">
            <a:extLst>
              <a:ext uri="{FF2B5EF4-FFF2-40B4-BE49-F238E27FC236}">
                <a16:creationId xmlns:a16="http://schemas.microsoft.com/office/drawing/2014/main" id="{008DD3C0-397E-488E-863C-B24233CC3B96}"/>
              </a:ext>
            </a:extLst>
          </p:cNvPr>
          <p:cNvSpPr/>
          <p:nvPr/>
        </p:nvSpPr>
        <p:spPr>
          <a:xfrm>
            <a:off x="3149526" y="1266603"/>
            <a:ext cx="6496972"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415E"/>
                </a:solidFill>
                <a:effectLst/>
                <a:uLnTx/>
                <a:uFillTx/>
                <a:latin typeface="Calibri" panose="020F0502020204030204"/>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415E"/>
                </a:solidFill>
                <a:effectLst/>
                <a:uLnTx/>
                <a:uFillTx/>
                <a:latin typeface="Calibri" panose="020F0502020204030204"/>
                <a:ea typeface="+mn-ea"/>
                <a:cs typeface="+mn-cs"/>
              </a:rPr>
              <a:t>Judicial Review Federal District Court AIC ≥ $1,850*</a:t>
            </a:r>
          </a:p>
        </p:txBody>
      </p:sp>
      <p:sp>
        <p:nvSpPr>
          <p:cNvPr id="109" name="TextBox 108">
            <a:extLst>
              <a:ext uri="{FF2B5EF4-FFF2-40B4-BE49-F238E27FC236}">
                <a16:creationId xmlns:a16="http://schemas.microsoft.com/office/drawing/2014/main" id="{DB7F04CB-2DFC-4813-BDAA-2546C5D5AB81}"/>
              </a:ext>
            </a:extLst>
          </p:cNvPr>
          <p:cNvSpPr txBox="1"/>
          <p:nvPr/>
        </p:nvSpPr>
        <p:spPr>
          <a:xfrm>
            <a:off x="2144056" y="6132878"/>
            <a:ext cx="8037442" cy="461665"/>
          </a:xfrm>
          <a:prstGeom prst="rect">
            <a:avLst/>
          </a:prstGeom>
          <a:noFill/>
        </p:spPr>
        <p:txBody>
          <a:bodyPr wrap="square">
            <a:spAutoFit/>
          </a:bodyPr>
          <a:lstStyle/>
          <a:p>
            <a:r>
              <a:rPr lang="en-US" sz="1200" dirty="0">
                <a:solidFill>
                  <a:schemeClr val="accent1">
                    <a:lumMod val="75000"/>
                  </a:schemeClr>
                </a:solidFill>
              </a:rPr>
              <a:t>*The AIC requirement for an ALJ hearing and Federal District Court is adjusted annually in accordance with the medical care component of the consumer price index. The chart reflects the amounts for calendar year 2023.</a:t>
            </a:r>
          </a:p>
        </p:txBody>
      </p:sp>
      <p:sp>
        <p:nvSpPr>
          <p:cNvPr id="111" name="Rectangle 110">
            <a:extLst>
              <a:ext uri="{FF2B5EF4-FFF2-40B4-BE49-F238E27FC236}">
                <a16:creationId xmlns:a16="http://schemas.microsoft.com/office/drawing/2014/main" id="{69D55B37-1579-4905-A975-8159B2B90247}"/>
              </a:ext>
            </a:extLst>
          </p:cNvPr>
          <p:cNvSpPr/>
          <p:nvPr/>
        </p:nvSpPr>
        <p:spPr>
          <a:xfrm>
            <a:off x="10061049" y="1107496"/>
            <a:ext cx="2172270" cy="954107"/>
          </a:xfrm>
          <a:prstGeom prst="rect">
            <a:avLst/>
          </a:prstGeom>
          <a:noFill/>
          <a:ln>
            <a:noFill/>
          </a:ln>
        </p:spPr>
        <p:txBody>
          <a:bodyPr wrap="square">
            <a:spAutoFit/>
          </a:bodyPr>
          <a:lstStyle/>
          <a:p>
            <a:pPr>
              <a:spcBef>
                <a:spcPts val="600"/>
              </a:spcBef>
            </a:pPr>
            <a:r>
              <a:rPr lang="en-US" sz="1400" b="1" dirty="0">
                <a:solidFill>
                  <a:srgbClr val="00529B"/>
                </a:solidFill>
              </a:rPr>
              <a:t>NOTE</a:t>
            </a:r>
            <a:r>
              <a:rPr lang="en-US" sz="1400" dirty="0">
                <a:solidFill>
                  <a:srgbClr val="00529B"/>
                </a:solidFill>
              </a:rPr>
              <a:t>: The time to file starts when the previous decision or determination is received.</a:t>
            </a:r>
          </a:p>
        </p:txBody>
      </p:sp>
      <p:pic>
        <p:nvPicPr>
          <p:cNvPr id="112" name="Picture 111">
            <a:extLst>
              <a:ext uri="{FF2B5EF4-FFF2-40B4-BE49-F238E27FC236}">
                <a16:creationId xmlns:a16="http://schemas.microsoft.com/office/drawing/2014/main" id="{78B1914C-9817-4532-946A-BDE87D105673}"/>
              </a:ext>
              <a:ext uri="{C183D7F6-B498-43B3-948B-1728B52AA6E4}">
                <adec:decorative xmlns:adec="http://schemas.microsoft.com/office/drawing/2017/decorative" val="1"/>
              </a:ext>
            </a:extLst>
          </p:cNvPr>
          <p:cNvPicPr>
            <a:picLocks/>
          </p:cNvPicPr>
          <p:nvPr/>
        </p:nvPicPr>
        <p:blipFill>
          <a:blip r:embed="rId4"/>
          <a:stretch>
            <a:fillRect/>
          </a:stretch>
        </p:blipFill>
        <p:spPr>
          <a:xfrm>
            <a:off x="9931858" y="1159009"/>
            <a:ext cx="182880" cy="182880"/>
          </a:xfrm>
          <a:prstGeom prst="rect">
            <a:avLst/>
          </a:prstGeom>
        </p:spPr>
      </p:pic>
      <p:sp>
        <p:nvSpPr>
          <p:cNvPr id="47" name="Slide Number Placeholder 5">
            <a:extLst>
              <a:ext uri="{FF2B5EF4-FFF2-40B4-BE49-F238E27FC236}">
                <a16:creationId xmlns:a16="http://schemas.microsoft.com/office/drawing/2014/main" id="{72562B55-E4DB-4797-A7B1-3F1465DE209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22</a:t>
            </a:fld>
            <a:endParaRPr lang="en-US"/>
          </a:p>
        </p:txBody>
      </p:sp>
      <p:sp>
        <p:nvSpPr>
          <p:cNvPr id="6" name="Footer Placeholder 5">
            <a:extLst>
              <a:ext uri="{FF2B5EF4-FFF2-40B4-BE49-F238E27FC236}">
                <a16:creationId xmlns:a16="http://schemas.microsoft.com/office/drawing/2014/main" id="{83BF7A30-0C14-4251-9C53-D3DE6B2CA305}"/>
              </a:ext>
            </a:extLst>
          </p:cNvPr>
          <p:cNvSpPr>
            <a:spLocks noGrp="1"/>
          </p:cNvSpPr>
          <p:nvPr>
            <p:ph type="ftr" sz="quarter" idx="11"/>
          </p:nvPr>
        </p:nvSpPr>
        <p:spPr/>
        <p:txBody>
          <a:bodyPr/>
          <a:lstStyle/>
          <a:p>
            <a:r>
              <a:rPr lang="en-US"/>
              <a:t>Medicare Rights &amp; Protections</a:t>
            </a:r>
          </a:p>
        </p:txBody>
      </p:sp>
      <p:sp>
        <p:nvSpPr>
          <p:cNvPr id="3" name="Date Placeholder 2">
            <a:extLst>
              <a:ext uri="{FF2B5EF4-FFF2-40B4-BE49-F238E27FC236}">
                <a16:creationId xmlns:a16="http://schemas.microsoft.com/office/drawing/2014/main" id="{88095959-DD05-40B0-9528-25D283D7A8B6}"/>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1790362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n-US" dirty="0"/>
              <a:t>Check Your Knowledge: Question 1</a:t>
            </a:r>
          </a:p>
        </p:txBody>
      </p:sp>
      <p:sp>
        <p:nvSpPr>
          <p:cNvPr id="9" name="Content Placeholder 8"/>
          <p:cNvSpPr>
            <a:spLocks noGrp="1"/>
          </p:cNvSpPr>
          <p:nvPr>
            <p:ph type="body" sz="quarter" idx="13"/>
          </p:nvPr>
        </p:nvSpPr>
        <p:spPr>
          <a:xfrm>
            <a:off x="1188720" y="1771912"/>
            <a:ext cx="10424160" cy="3810569"/>
          </a:xfrm>
        </p:spPr>
        <p:txBody>
          <a:bodyPr/>
          <a:lstStyle/>
          <a:p>
            <a:pPr marL="0" lvl="0" indent="0" defTabSz="685800">
              <a:lnSpc>
                <a:spcPct val="100000"/>
              </a:lnSpc>
              <a:spcBef>
                <a:spcPts val="0"/>
              </a:spcBef>
              <a:spcAft>
                <a:spcPts val="1200"/>
              </a:spcAft>
              <a:buNone/>
            </a:pPr>
            <a:r>
              <a:rPr lang="en-US" sz="2400" b="1" dirty="0">
                <a:solidFill>
                  <a:srgbClr val="00529B"/>
                </a:solidFill>
              </a:rPr>
              <a:t>Which information isn’t provided in the “Medicare Summary Notice” (MSN)? </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Why Medicare didn’t pay</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How to appeal</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Where to file your appeal</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Your health plan’s payment for services </a:t>
            </a:r>
          </a:p>
          <a:p>
            <a:pPr marL="0" indent="0">
              <a:buNone/>
            </a:pPr>
            <a:endParaRPr lang="en-US" dirty="0">
              <a:solidFill>
                <a:srgbClr val="00529B"/>
              </a:solidFill>
            </a:endParaRPr>
          </a:p>
        </p:txBody>
      </p:sp>
      <p:sp>
        <p:nvSpPr>
          <p:cNvPr id="6" name="Rounded Rectangle 5" descr="Green box highlighting the correct answer as: &#10;D. Your health plan's payment for services."/>
          <p:cNvSpPr/>
          <p:nvPr/>
        </p:nvSpPr>
        <p:spPr>
          <a:xfrm>
            <a:off x="1188720" y="4138407"/>
            <a:ext cx="7166841"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23</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dirty="0">
                <a:ln>
                  <a:noFill/>
                </a:ln>
                <a:effectLst/>
                <a:uLnTx/>
                <a:uFillTx/>
                <a:latin typeface="Arial"/>
                <a:cs typeface="Arial"/>
              </a:rPr>
              <a:t>Medicare Rights </a:t>
            </a:r>
            <a:r>
              <a:rPr lang="en-US" dirty="0">
                <a:latin typeface="Arial"/>
                <a:cs typeface="Arial"/>
              </a:rPr>
              <a:t>&amp; </a:t>
            </a:r>
            <a:r>
              <a:rPr kumimoji="0" lang="en-US" b="0" i="0" u="none" strike="noStrike" kern="1200" cap="none" spc="0" normalizeH="0" baseline="0" noProof="0" dirty="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2023</a:t>
            </a:r>
          </a:p>
        </p:txBody>
      </p:sp>
    </p:spTree>
    <p:custDataLst>
      <p:tags r:id="rId1"/>
    </p:custDataLst>
    <p:extLst>
      <p:ext uri="{BB962C8B-B14F-4D97-AF65-F5344CB8AC3E}">
        <p14:creationId xmlns:p14="http://schemas.microsoft.com/office/powerpoint/2010/main" val="374506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27591"/>
          </a:xfrm>
        </p:spPr>
        <p:txBody>
          <a:bodyPr>
            <a:noAutofit/>
          </a:bodyPr>
          <a:lstStyle/>
          <a:p>
            <a:r>
              <a:rPr lang="en-US" sz="2800" dirty="0"/>
              <a:t>Appeal Rights in a Medicare Advantage Plan or </a:t>
            </a:r>
            <a:br>
              <a:rPr lang="en-US" sz="2800" dirty="0"/>
            </a:br>
            <a:r>
              <a:rPr lang="en-US" sz="2800" dirty="0"/>
              <a:t>Other Health Plan</a:t>
            </a:r>
          </a:p>
        </p:txBody>
      </p:sp>
      <p:pic>
        <p:nvPicPr>
          <p:cNvPr id="8" name="Picture 7">
            <a:extLst>
              <a:ext uri="{FF2B5EF4-FFF2-40B4-BE49-F238E27FC236}">
                <a16:creationId xmlns:a16="http://schemas.microsoft.com/office/drawing/2014/main" id="{E064AF1B-47C6-47D9-8EC4-B7B8BBBA98C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20348" y="2083138"/>
            <a:ext cx="4971569" cy="3318786"/>
          </a:xfrm>
          <a:prstGeom prst="rect">
            <a:avLst/>
          </a:prstGeom>
          <a:ln>
            <a:noFill/>
          </a:ln>
          <a:effectLst>
            <a:softEdge rad="112500"/>
          </a:effectLst>
        </p:spPr>
      </p:pic>
      <p:sp>
        <p:nvSpPr>
          <p:cNvPr id="5" name="Content Placeholder 4"/>
          <p:cNvSpPr>
            <a:spLocks noGrp="1"/>
          </p:cNvSpPr>
          <p:nvPr>
            <p:ph type="body" sz="quarter" idx="13"/>
          </p:nvPr>
        </p:nvSpPr>
        <p:spPr>
          <a:xfrm>
            <a:off x="508000" y="1658938"/>
            <a:ext cx="6312348" cy="4167187"/>
          </a:xfrm>
        </p:spPr>
        <p:txBody>
          <a:bodyPr>
            <a:normAutofit/>
          </a:bodyPr>
          <a:lstStyle/>
          <a:p>
            <a:pPr marL="0" indent="0" defTabSz="685800">
              <a:lnSpc>
                <a:spcPct val="100000"/>
              </a:lnSpc>
              <a:spcBef>
                <a:spcPts val="0"/>
              </a:spcBef>
              <a:spcAft>
                <a:spcPts val="1200"/>
              </a:spcAft>
              <a:buNone/>
            </a:pPr>
            <a:r>
              <a:rPr lang="en-US" sz="2800" b="1" dirty="0">
                <a:solidFill>
                  <a:srgbClr val="00529B"/>
                </a:solidFill>
              </a:rPr>
              <a:t>You have the right to:</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n-US" sz="2400" dirty="0">
                <a:solidFill>
                  <a:srgbClr val="00529B"/>
                </a:solidFill>
              </a:rPr>
              <a:t>Request an appeal to resolve differences with your plan</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n-US" sz="2400" dirty="0">
                <a:solidFill>
                  <a:srgbClr val="00529B"/>
                </a:solidFill>
              </a:rPr>
              <a:t>Access your case file</a:t>
            </a:r>
          </a:p>
          <a:p>
            <a:pPr marL="1097280" lvl="3" indent="-274320" defTabSz="685800">
              <a:lnSpc>
                <a:spcPct val="100000"/>
              </a:lnSpc>
              <a:spcBef>
                <a:spcPts val="0"/>
              </a:spcBef>
              <a:spcAft>
                <a:spcPts val="1200"/>
              </a:spcAft>
              <a:buClr>
                <a:srgbClr val="3965B5"/>
              </a:buClr>
            </a:pPr>
            <a:r>
              <a:rPr lang="en-US" sz="2000" dirty="0">
                <a:solidFill>
                  <a:srgbClr val="00529B"/>
                </a:solidFill>
              </a:rPr>
              <a:t>Call or write your plan</a:t>
            </a:r>
          </a:p>
          <a:p>
            <a:pPr marL="1097280" lvl="2" indent="-274320" defTabSz="685800">
              <a:lnSpc>
                <a:spcPct val="100000"/>
              </a:lnSpc>
              <a:spcBef>
                <a:spcPts val="0"/>
              </a:spcBef>
              <a:spcAft>
                <a:spcPts val="1200"/>
              </a:spcAft>
              <a:buClr>
                <a:srgbClr val="3965B5"/>
              </a:buClr>
            </a:pPr>
            <a:r>
              <a:rPr lang="en-US" dirty="0">
                <a:solidFill>
                  <a:srgbClr val="00529B"/>
                </a:solidFill>
              </a:rPr>
              <a:t>Present evidence to support your case</a:t>
            </a:r>
          </a:p>
          <a:p>
            <a:pPr marL="1097280" lvl="2" indent="-274320" defTabSz="685800">
              <a:lnSpc>
                <a:spcPct val="100000"/>
              </a:lnSpc>
              <a:spcBef>
                <a:spcPts val="0"/>
              </a:spcBef>
              <a:spcAft>
                <a:spcPts val="1200"/>
              </a:spcAft>
              <a:buClr>
                <a:srgbClr val="3965B5"/>
              </a:buClr>
            </a:pPr>
            <a:r>
              <a:rPr lang="en-US" dirty="0">
                <a:solidFill>
                  <a:srgbClr val="00529B"/>
                </a:solidFill>
              </a:rPr>
              <a:t>Ask for an expedited (fast) appeal from your plan</a:t>
            </a:r>
          </a:p>
        </p:txBody>
      </p:sp>
      <p:sp>
        <p:nvSpPr>
          <p:cNvPr id="9" name="Slide Number Placeholder 5">
            <a:extLst>
              <a:ext uri="{FF2B5EF4-FFF2-40B4-BE49-F238E27FC236}">
                <a16:creationId xmlns:a16="http://schemas.microsoft.com/office/drawing/2014/main" id="{856CF48A-B571-4123-BF30-1E095DC6BE0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24</a:t>
            </a:fld>
            <a:endParaRPr lang="en-US"/>
          </a:p>
        </p:txBody>
      </p:sp>
      <p:sp>
        <p:nvSpPr>
          <p:cNvPr id="3" name="Footer Placeholder 2"/>
          <p:cNvSpPr>
            <a:spLocks noGrp="1"/>
          </p:cNvSpPr>
          <p:nvPr>
            <p:ph type="ftr" sz="quarter" idx="11"/>
          </p:nvPr>
        </p:nvSpPr>
        <p:spPr/>
        <p:txBody>
          <a:bodyPr/>
          <a:lstStyle/>
          <a:p>
            <a:r>
              <a:rPr lang="en-US" dirty="0">
                <a:latin typeface="Arial"/>
                <a:cs typeface="Arial"/>
              </a:rPr>
              <a:t>Medicare Rights &amp; Protections</a:t>
            </a:r>
          </a:p>
        </p:txBody>
      </p:sp>
      <p:sp>
        <p:nvSpPr>
          <p:cNvPr id="2" name="Date Placeholder 1"/>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184080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12192000" cy="992823"/>
          </a:xfrm>
        </p:spPr>
        <p:txBody>
          <a:bodyPr>
            <a:noAutofit/>
          </a:bodyPr>
          <a:lstStyle/>
          <a:p>
            <a:pPr>
              <a:lnSpc>
                <a:spcPct val="100000"/>
              </a:lnSpc>
            </a:pPr>
            <a:r>
              <a:rPr lang="en-US" sz="2800" dirty="0"/>
              <a:t>Expedited (Fast) Appeals Process in Medicare Advantage or Other Medicare Health Plan </a:t>
            </a:r>
          </a:p>
        </p:txBody>
      </p:sp>
      <p:sp>
        <p:nvSpPr>
          <p:cNvPr id="6" name="Content Placeholder 5"/>
          <p:cNvSpPr>
            <a:spLocks noGrp="1"/>
          </p:cNvSpPr>
          <p:nvPr>
            <p:ph type="body" sz="quarter" idx="13"/>
          </p:nvPr>
        </p:nvSpPr>
        <p:spPr>
          <a:xfrm>
            <a:off x="838199" y="1658938"/>
            <a:ext cx="6638365" cy="4167187"/>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You have the right to an expedited appeal if you think:</a:t>
            </a:r>
          </a:p>
          <a:p>
            <a:pPr marL="548640" indent="-274320" defTabSz="685800">
              <a:lnSpc>
                <a:spcPct val="100000"/>
              </a:lnSpc>
              <a:spcBef>
                <a:spcPts val="0"/>
              </a:spcBef>
              <a:spcAft>
                <a:spcPts val="1200"/>
              </a:spcAft>
            </a:pPr>
            <a:r>
              <a:rPr lang="en-US" sz="2400" dirty="0">
                <a:solidFill>
                  <a:srgbClr val="00529B"/>
                </a:solidFill>
              </a:rPr>
              <a:t>You’re being discharged too soon from your Medicare-covered inpatient hospital stay</a:t>
            </a:r>
          </a:p>
          <a:p>
            <a:pPr marL="548640" indent="-274320" defTabSz="685800">
              <a:lnSpc>
                <a:spcPct val="100000"/>
              </a:lnSpc>
              <a:spcBef>
                <a:spcPts val="0"/>
              </a:spcBef>
              <a:spcAft>
                <a:spcPts val="1200"/>
              </a:spcAft>
            </a:pPr>
            <a:r>
              <a:rPr lang="en-US" sz="2400" dirty="0">
                <a:solidFill>
                  <a:srgbClr val="00529B"/>
                </a:solidFill>
              </a:rPr>
              <a:t>Your Medicare-covered SNF, HHA, or CORF services are ending too soon</a:t>
            </a:r>
          </a:p>
        </p:txBody>
      </p:sp>
      <p:sp>
        <p:nvSpPr>
          <p:cNvPr id="8" name="Rectangle: Rounded Corners 7">
            <a:extLst>
              <a:ext uri="{FF2B5EF4-FFF2-40B4-BE49-F238E27FC236}">
                <a16:creationId xmlns:a16="http://schemas.microsoft.com/office/drawing/2014/main" id="{2BB48DD4-DB42-448B-94F6-AD80239CF8BF}"/>
              </a:ext>
              <a:ext uri="{C183D7F6-B498-43B3-948B-1728B52AA6E4}">
                <adec:decorative xmlns:adec="http://schemas.microsoft.com/office/drawing/2017/decorative" val="1"/>
              </a:ext>
            </a:extLst>
          </p:cNvPr>
          <p:cNvSpPr/>
          <p:nvPr/>
        </p:nvSpPr>
        <p:spPr>
          <a:xfrm>
            <a:off x="7614256" y="2122992"/>
            <a:ext cx="3968143" cy="3133988"/>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0D6AC4-A7D6-4854-B913-51D501018917}"/>
              </a:ext>
            </a:extLst>
          </p:cNvPr>
          <p:cNvSpPr txBox="1"/>
          <p:nvPr/>
        </p:nvSpPr>
        <p:spPr>
          <a:xfrm>
            <a:off x="7794929" y="2282973"/>
            <a:ext cx="3925162" cy="2923877"/>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120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Important notices:</a:t>
            </a:r>
          </a:p>
          <a:p>
            <a:pPr marL="347472" indent="-347472">
              <a:spcAft>
                <a:spcPts val="1200"/>
              </a:spcAft>
              <a:buClr>
                <a:schemeClr val="bg1"/>
              </a:buClr>
              <a:buFont typeface="Wingdings" panose="05000000000000000000" pitchFamily="2" charset="2"/>
              <a:buChar char="Ø"/>
              <a:defRPr/>
            </a:pPr>
            <a:r>
              <a:rPr lang="en-US" b="1" dirty="0">
                <a:solidFill>
                  <a:schemeClr val="bg1"/>
                </a:solidFill>
                <a:latin typeface="Arial" panose="020B0604020202020204" pitchFamily="34" charset="0"/>
                <a:cs typeface="Arial" panose="020B0604020202020204" pitchFamily="34" charset="0"/>
              </a:rPr>
              <a:t>“An Important Message from Medicare about Your Rights” </a:t>
            </a:r>
            <a:r>
              <a:rPr lang="en-US" dirty="0">
                <a:solidFill>
                  <a:schemeClr val="bg1"/>
                </a:solidFill>
                <a:latin typeface="Arial" panose="020B0604020202020204" pitchFamily="34" charset="0"/>
                <a:cs typeface="Arial" panose="020B0604020202020204" pitchFamily="34" charset="0"/>
              </a:rPr>
              <a:t>within 2 days of your hospital inpatient admission</a:t>
            </a:r>
          </a:p>
          <a:p>
            <a:pPr marL="347472" indent="-347472">
              <a:spcAft>
                <a:spcPts val="1200"/>
              </a:spcAft>
              <a:buClr>
                <a:schemeClr val="bg1"/>
              </a:buClr>
              <a:buFont typeface="Wingdings" panose="05000000000000000000" pitchFamily="2" charset="2"/>
              <a:buChar char="Ø"/>
              <a:defRPr/>
            </a:pPr>
            <a:r>
              <a:rPr lang="en-US" b="1" dirty="0">
                <a:solidFill>
                  <a:schemeClr val="bg1"/>
                </a:solidFill>
                <a:latin typeface="Arial" panose="020B0604020202020204" pitchFamily="34" charset="0"/>
                <a:cs typeface="Arial" panose="020B0604020202020204" pitchFamily="34" charset="0"/>
              </a:rPr>
              <a:t>“Notice of Medicare Non-Coverage” (NOMNC) </a:t>
            </a:r>
            <a:r>
              <a:rPr lang="en-US" dirty="0">
                <a:solidFill>
                  <a:schemeClr val="bg1"/>
                </a:solidFill>
                <a:latin typeface="Arial" panose="020B0604020202020204" pitchFamily="34" charset="0"/>
                <a:cs typeface="Arial" panose="020B0604020202020204" pitchFamily="34" charset="0"/>
              </a:rPr>
              <a:t>at least 2 days before your covered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services end</a:t>
            </a:r>
          </a:p>
        </p:txBody>
      </p:sp>
      <p:sp>
        <p:nvSpPr>
          <p:cNvPr id="10" name="Slide Number Placeholder 5">
            <a:extLst>
              <a:ext uri="{FF2B5EF4-FFF2-40B4-BE49-F238E27FC236}">
                <a16:creationId xmlns:a16="http://schemas.microsoft.com/office/drawing/2014/main" id="{7F6AD584-21F7-4079-B22E-695791DE4BD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25</a:t>
            </a:fld>
            <a:endParaRPr lang="en-US"/>
          </a:p>
        </p:txBody>
      </p:sp>
      <p:sp>
        <p:nvSpPr>
          <p:cNvPr id="12" name="Footer Placeholder 2">
            <a:extLst>
              <a:ext uri="{FF2B5EF4-FFF2-40B4-BE49-F238E27FC236}">
                <a16:creationId xmlns:a16="http://schemas.microsoft.com/office/drawing/2014/main" id="{39728911-15AA-4A88-81F9-1C931A4BF316}"/>
              </a:ext>
            </a:extLst>
          </p:cNvPr>
          <p:cNvSpPr>
            <a:spLocks noGrp="1"/>
          </p:cNvSpPr>
          <p:nvPr>
            <p:ph type="ftr" sz="quarter" idx="11"/>
          </p:nvPr>
        </p:nvSpPr>
        <p:spPr/>
        <p:txBody>
          <a:bodyPr/>
          <a:lstStyle/>
          <a:p>
            <a:r>
              <a:rPr lang="en-US" sz="1200">
                <a:latin typeface="Arial"/>
                <a:cs typeface="Arial"/>
              </a:rPr>
              <a:t>Medicare Rights </a:t>
            </a:r>
            <a:r>
              <a:rPr lang="en-US">
                <a:latin typeface="Arial"/>
                <a:cs typeface="Arial"/>
              </a:rPr>
              <a:t>&amp; </a:t>
            </a:r>
            <a:r>
              <a:rPr lang="en-US" sz="1200">
                <a:latin typeface="Arial"/>
                <a:cs typeface="Arial"/>
              </a:rPr>
              <a:t>Protections</a:t>
            </a:r>
          </a:p>
        </p:txBody>
      </p:sp>
      <p:sp>
        <p:nvSpPr>
          <p:cNvPr id="11" name="Date Placeholder 1">
            <a:extLst>
              <a:ext uri="{FF2B5EF4-FFF2-40B4-BE49-F238E27FC236}">
                <a16:creationId xmlns:a16="http://schemas.microsoft.com/office/drawing/2014/main" id="{E9314974-DBEF-42FB-B691-AEF9F1A020BC}"/>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8148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Medicare Advantage (Part C) Appeals Process</a:t>
            </a:r>
          </a:p>
        </p:txBody>
      </p:sp>
      <p:sp>
        <p:nvSpPr>
          <p:cNvPr id="99" name="Standard appeals process">
            <a:extLst>
              <a:ext uri="{FF2B5EF4-FFF2-40B4-BE49-F238E27FC236}">
                <a16:creationId xmlns:a16="http://schemas.microsoft.com/office/drawing/2014/main" id="{4D0B6EE6-83ED-40F2-942D-EF60A8A82811}"/>
              </a:ext>
            </a:extLst>
          </p:cNvPr>
          <p:cNvSpPr/>
          <p:nvPr/>
        </p:nvSpPr>
        <p:spPr>
          <a:xfrm>
            <a:off x="1143230" y="5572968"/>
            <a:ext cx="5042470" cy="27604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STANDARD PROCESS*</a:t>
            </a:r>
          </a:p>
        </p:txBody>
      </p:sp>
      <p:sp>
        <p:nvSpPr>
          <p:cNvPr id="100" name="Expedited appeals process">
            <a:extLst>
              <a:ext uri="{FF2B5EF4-FFF2-40B4-BE49-F238E27FC236}">
                <a16:creationId xmlns:a16="http://schemas.microsoft.com/office/drawing/2014/main" id="{6F580744-2DEB-4931-83A5-4665FA9416AD}"/>
              </a:ext>
            </a:extLst>
          </p:cNvPr>
          <p:cNvSpPr/>
          <p:nvPr/>
        </p:nvSpPr>
        <p:spPr>
          <a:xfrm>
            <a:off x="6195153" y="5572967"/>
            <a:ext cx="5003643" cy="276045"/>
          </a:xfrm>
          <a:prstGeom prst="rect">
            <a:avLst/>
          </a:prstGeom>
          <a:solidFill>
            <a:srgbClr val="9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EXPEDITED PROCESS</a:t>
            </a:r>
          </a:p>
        </p:txBody>
      </p:sp>
      <p:sp>
        <p:nvSpPr>
          <p:cNvPr id="51" name="Organization determination">
            <a:extLst>
              <a:ext uri="{FF2B5EF4-FFF2-40B4-BE49-F238E27FC236}">
                <a16:creationId xmlns:a16="http://schemas.microsoft.com/office/drawing/2014/main" id="{44B4ABC3-A523-4EF6-8FDC-E6C7706D015C}"/>
              </a:ext>
            </a:extLst>
          </p:cNvPr>
          <p:cNvSpPr/>
          <p:nvPr/>
        </p:nvSpPr>
        <p:spPr>
          <a:xfrm>
            <a:off x="127433" y="5115767"/>
            <a:ext cx="975955" cy="466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1">
                    <a:lumMod val="50000"/>
                  </a:schemeClr>
                </a:solidFill>
              </a:rPr>
              <a:t>Organization Determination</a:t>
            </a:r>
          </a:p>
        </p:txBody>
      </p:sp>
      <p:sp>
        <p:nvSpPr>
          <p:cNvPr id="52" name="Standard process">
            <a:extLst>
              <a:ext uri="{FF2B5EF4-FFF2-40B4-BE49-F238E27FC236}">
                <a16:creationId xmlns:a16="http://schemas.microsoft.com/office/drawing/2014/main" id="{786A76F1-6D67-41E9-A226-178FFE881801}"/>
              </a:ext>
            </a:extLst>
          </p:cNvPr>
          <p:cNvSpPr/>
          <p:nvPr/>
        </p:nvSpPr>
        <p:spPr>
          <a:xfrm>
            <a:off x="1143230" y="5106849"/>
            <a:ext cx="5022549" cy="45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bg1"/>
                </a:solidFill>
              </a:rPr>
              <a:t>Pre-Service: Decision issued in 14 days; Payment: Decision issued in 60 days</a:t>
            </a:r>
          </a:p>
          <a:p>
            <a:pPr algn="ctr"/>
            <a:r>
              <a:rPr lang="en-US" sz="1200" dirty="0">
                <a:solidFill>
                  <a:schemeClr val="bg1"/>
                </a:solidFill>
              </a:rPr>
              <a:t>Part B Drug: Decision issued within 72 hours </a:t>
            </a:r>
          </a:p>
        </p:txBody>
      </p:sp>
      <p:sp>
        <p:nvSpPr>
          <p:cNvPr id="54" name="Expedited process">
            <a:extLst>
              <a:ext uri="{FF2B5EF4-FFF2-40B4-BE49-F238E27FC236}">
                <a16:creationId xmlns:a16="http://schemas.microsoft.com/office/drawing/2014/main" id="{4865CB1B-6CF7-4FE5-8001-868A62E197DF}"/>
              </a:ext>
            </a:extLst>
          </p:cNvPr>
          <p:cNvSpPr/>
          <p:nvPr/>
        </p:nvSpPr>
        <p:spPr>
          <a:xfrm>
            <a:off x="6205621" y="5110173"/>
            <a:ext cx="5003643" cy="4572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bg1"/>
                </a:solidFill>
              </a:rPr>
              <a:t>Pre-Service: Decision issued within 72 hours </a:t>
            </a:r>
          </a:p>
          <a:p>
            <a:pPr algn="ctr"/>
            <a:r>
              <a:rPr lang="en-US" sz="1200" dirty="0">
                <a:solidFill>
                  <a:schemeClr val="bg1"/>
                </a:solidFill>
              </a:rPr>
              <a:t>Part B Drug: Decision issued within 24 hours</a:t>
            </a:r>
          </a:p>
        </p:txBody>
      </p:sp>
      <p:sp>
        <p:nvSpPr>
          <p:cNvPr id="55" name="1st level of appeal">
            <a:extLst>
              <a:ext uri="{FF2B5EF4-FFF2-40B4-BE49-F238E27FC236}">
                <a16:creationId xmlns:a16="http://schemas.microsoft.com/office/drawing/2014/main" id="{661ABFAF-C219-4C16-9677-3FE3A87437CA}"/>
              </a:ext>
            </a:extLst>
          </p:cNvPr>
          <p:cNvSpPr/>
          <p:nvPr/>
        </p:nvSpPr>
        <p:spPr>
          <a:xfrm>
            <a:off x="413113" y="4153025"/>
            <a:ext cx="97595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1</a:t>
            </a:r>
            <a:r>
              <a:rPr lang="en-US" sz="1400" b="1" baseline="30000" dirty="0">
                <a:solidFill>
                  <a:schemeClr val="accent1">
                    <a:lumMod val="50000"/>
                  </a:schemeClr>
                </a:solidFill>
              </a:rPr>
              <a:t>st</a:t>
            </a:r>
            <a:r>
              <a:rPr lang="en-US" sz="1400" b="1" dirty="0">
                <a:solidFill>
                  <a:schemeClr val="accent1">
                    <a:lumMod val="50000"/>
                  </a:schemeClr>
                </a:solidFill>
              </a:rPr>
              <a:t> Level </a:t>
            </a:r>
            <a:br>
              <a:rPr lang="en-US" sz="1400" b="1" dirty="0">
                <a:solidFill>
                  <a:schemeClr val="accent1">
                    <a:lumMod val="50000"/>
                  </a:schemeClr>
                </a:solidFill>
              </a:rPr>
            </a:br>
            <a:r>
              <a:rPr lang="en-US" sz="1400" b="1" dirty="0">
                <a:solidFill>
                  <a:schemeClr val="accent1">
                    <a:lumMod val="50000"/>
                  </a:schemeClr>
                </a:solidFill>
              </a:rPr>
              <a:t>of Appeal</a:t>
            </a:r>
          </a:p>
        </p:txBody>
      </p:sp>
      <p:sp>
        <p:nvSpPr>
          <p:cNvPr id="57" name="Standard level 1">
            <a:extLst>
              <a:ext uri="{FF2B5EF4-FFF2-40B4-BE49-F238E27FC236}">
                <a16:creationId xmlns:a16="http://schemas.microsoft.com/office/drawing/2014/main" id="{D9D894EB-1EF6-488C-A075-80768AB83F3E}"/>
              </a:ext>
            </a:extLst>
          </p:cNvPr>
          <p:cNvSpPr/>
          <p:nvPr/>
        </p:nvSpPr>
        <p:spPr>
          <a:xfrm>
            <a:off x="1428909" y="4153025"/>
            <a:ext cx="4746324" cy="914400"/>
          </a:xfrm>
          <a:prstGeom prst="rect">
            <a:avLst/>
          </a:prstGeom>
          <a:solidFill>
            <a:srgbClr val="2B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rPr>
              <a:t>60 days to file</a:t>
            </a:r>
          </a:p>
          <a:p>
            <a:pPr algn="ctr"/>
            <a:r>
              <a:rPr lang="en-US" sz="1200" dirty="0">
                <a:solidFill>
                  <a:schemeClr val="bg1"/>
                </a:solidFill>
              </a:rPr>
              <a:t>Health Plan Reconsideration </a:t>
            </a:r>
          </a:p>
          <a:p>
            <a:pPr algn="ctr"/>
            <a:r>
              <a:rPr lang="en-US" sz="1200" dirty="0">
                <a:solidFill>
                  <a:schemeClr val="bg1"/>
                </a:solidFill>
              </a:rPr>
              <a:t>Pre-Service: Decision issued in 30 days; Payment: Decision issued in 60 days; Part B Drug: Decision issued in 7 days</a:t>
            </a:r>
          </a:p>
        </p:txBody>
      </p:sp>
      <p:sp>
        <p:nvSpPr>
          <p:cNvPr id="73" name="Expedited Level 1">
            <a:extLst>
              <a:ext uri="{FF2B5EF4-FFF2-40B4-BE49-F238E27FC236}">
                <a16:creationId xmlns:a16="http://schemas.microsoft.com/office/drawing/2014/main" id="{D643AC23-09EA-4930-B285-DA017A1B19ED}"/>
              </a:ext>
            </a:extLst>
          </p:cNvPr>
          <p:cNvSpPr/>
          <p:nvPr/>
        </p:nvSpPr>
        <p:spPr>
          <a:xfrm>
            <a:off x="6215074" y="4158152"/>
            <a:ext cx="4729323" cy="914400"/>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accent1">
                    <a:lumMod val="50000"/>
                  </a:schemeClr>
                </a:solidFill>
              </a:rPr>
              <a:t>60 days to file</a:t>
            </a:r>
          </a:p>
          <a:p>
            <a:pPr algn="ctr"/>
            <a:r>
              <a:rPr lang="en-US" sz="1200" dirty="0">
                <a:solidFill>
                  <a:schemeClr val="accent1">
                    <a:lumMod val="50000"/>
                  </a:schemeClr>
                </a:solidFill>
              </a:rPr>
              <a:t>Health Plan Reconsideration</a:t>
            </a:r>
          </a:p>
          <a:p>
            <a:pPr algn="ctr"/>
            <a:r>
              <a:rPr lang="en-US" sz="1200" dirty="0">
                <a:solidFill>
                  <a:schemeClr val="accent1">
                    <a:lumMod val="50000"/>
                  </a:schemeClr>
                </a:solidFill>
              </a:rPr>
              <a:t>Decision issued within 72 hours</a:t>
            </a:r>
          </a:p>
        </p:txBody>
      </p:sp>
      <p:sp>
        <p:nvSpPr>
          <p:cNvPr id="74" name="2nd level of appeal">
            <a:extLst>
              <a:ext uri="{FF2B5EF4-FFF2-40B4-BE49-F238E27FC236}">
                <a16:creationId xmlns:a16="http://schemas.microsoft.com/office/drawing/2014/main" id="{623260D2-52AB-4C17-9940-B197ED17933A}"/>
              </a:ext>
            </a:extLst>
          </p:cNvPr>
          <p:cNvSpPr/>
          <p:nvPr/>
        </p:nvSpPr>
        <p:spPr>
          <a:xfrm>
            <a:off x="838200" y="3239138"/>
            <a:ext cx="1008068" cy="883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2nd Level </a:t>
            </a:r>
          </a:p>
          <a:p>
            <a:pPr algn="ctr"/>
            <a:r>
              <a:rPr lang="en-US" sz="1400" b="1" dirty="0">
                <a:solidFill>
                  <a:schemeClr val="accent1">
                    <a:lumMod val="50000"/>
                  </a:schemeClr>
                </a:solidFill>
              </a:rPr>
              <a:t>of Appeal</a:t>
            </a:r>
          </a:p>
        </p:txBody>
      </p:sp>
      <p:sp>
        <p:nvSpPr>
          <p:cNvPr id="75" name="Standard level 2">
            <a:extLst>
              <a:ext uri="{FF2B5EF4-FFF2-40B4-BE49-F238E27FC236}">
                <a16:creationId xmlns:a16="http://schemas.microsoft.com/office/drawing/2014/main" id="{93DA3CE4-73D5-4D43-B8D1-C4E808060D0C}"/>
              </a:ext>
            </a:extLst>
          </p:cNvPr>
          <p:cNvSpPr/>
          <p:nvPr/>
        </p:nvSpPr>
        <p:spPr>
          <a:xfrm>
            <a:off x="1886109" y="3213427"/>
            <a:ext cx="4289124" cy="914400"/>
          </a:xfrm>
          <a:prstGeom prst="rect">
            <a:avLst/>
          </a:prstGeom>
          <a:solidFill>
            <a:srgbClr val="2A6CA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US" sz="1200" b="1" dirty="0">
                <a:solidFill>
                  <a:schemeClr val="bg1"/>
                </a:solidFill>
              </a:rPr>
              <a:t>Automatic forwarding to IRE if plan reconsideration upholds denial</a:t>
            </a:r>
          </a:p>
          <a:p>
            <a:pPr algn="ctr"/>
            <a:r>
              <a:rPr lang="en-US" sz="1200" dirty="0">
                <a:solidFill>
                  <a:schemeClr val="bg1"/>
                </a:solidFill>
              </a:rPr>
              <a:t>Independent Review Entity (IRE) Reconsideration</a:t>
            </a:r>
          </a:p>
          <a:p>
            <a:pPr algn="ctr"/>
            <a:r>
              <a:rPr lang="en-US" sz="1200" dirty="0">
                <a:solidFill>
                  <a:schemeClr val="bg1"/>
                </a:solidFill>
              </a:rPr>
              <a:t>Pre-Service: Decision issued in 30 days </a:t>
            </a:r>
            <a:br>
              <a:rPr lang="en-US" sz="1200" dirty="0">
                <a:solidFill>
                  <a:schemeClr val="bg1"/>
                </a:solidFill>
              </a:rPr>
            </a:br>
            <a:r>
              <a:rPr lang="en-US" sz="1200" dirty="0">
                <a:solidFill>
                  <a:schemeClr val="bg1"/>
                </a:solidFill>
              </a:rPr>
              <a:t>Payment: Decision issued in 60 days</a:t>
            </a:r>
          </a:p>
          <a:p>
            <a:pPr algn="ctr"/>
            <a:r>
              <a:rPr lang="en-US" sz="1200" dirty="0">
                <a:solidFill>
                  <a:schemeClr val="bg1"/>
                </a:solidFill>
              </a:rPr>
              <a:t>Part B Drug: Decision issued in 7 days</a:t>
            </a:r>
          </a:p>
        </p:txBody>
      </p:sp>
      <p:sp>
        <p:nvSpPr>
          <p:cNvPr id="83" name="Expedited level 2">
            <a:extLst>
              <a:ext uri="{FF2B5EF4-FFF2-40B4-BE49-F238E27FC236}">
                <a16:creationId xmlns:a16="http://schemas.microsoft.com/office/drawing/2014/main" id="{C921059C-81B3-4CDC-9D81-8A6E033222FB}"/>
              </a:ext>
            </a:extLst>
          </p:cNvPr>
          <p:cNvSpPr/>
          <p:nvPr/>
        </p:nvSpPr>
        <p:spPr>
          <a:xfrm>
            <a:off x="6215074" y="3208634"/>
            <a:ext cx="4272123"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US" sz="1200" b="1" dirty="0">
                <a:solidFill>
                  <a:srgbClr val="31415E"/>
                </a:solidFill>
              </a:rPr>
              <a:t>Automatic forwarding to IRE if plan reconsideration upholds denial</a:t>
            </a:r>
          </a:p>
          <a:p>
            <a:pPr algn="ctr"/>
            <a:r>
              <a:rPr lang="en-US" sz="1200" dirty="0">
                <a:solidFill>
                  <a:srgbClr val="31415E"/>
                </a:solidFill>
              </a:rPr>
              <a:t>IRE Reconsideration </a:t>
            </a:r>
            <a:br>
              <a:rPr lang="en-US" sz="1200" dirty="0">
                <a:solidFill>
                  <a:srgbClr val="31415E"/>
                </a:solidFill>
              </a:rPr>
            </a:br>
            <a:r>
              <a:rPr lang="en-US" sz="1200" dirty="0">
                <a:solidFill>
                  <a:srgbClr val="31415E"/>
                </a:solidFill>
              </a:rPr>
              <a:t>Decision issued within 72 hours</a:t>
            </a:r>
          </a:p>
        </p:txBody>
      </p:sp>
      <p:sp>
        <p:nvSpPr>
          <p:cNvPr id="84" name="3rd level of appeal">
            <a:extLst>
              <a:ext uri="{FF2B5EF4-FFF2-40B4-BE49-F238E27FC236}">
                <a16:creationId xmlns:a16="http://schemas.microsoft.com/office/drawing/2014/main" id="{C486DA7E-1368-4A3E-864D-2A8920FCD50B}"/>
              </a:ext>
            </a:extLst>
          </p:cNvPr>
          <p:cNvSpPr/>
          <p:nvPr/>
        </p:nvSpPr>
        <p:spPr>
          <a:xfrm>
            <a:off x="1143230" y="2446866"/>
            <a:ext cx="1160238"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3rd Level </a:t>
            </a:r>
          </a:p>
          <a:p>
            <a:pPr algn="ctr"/>
            <a:r>
              <a:rPr lang="en-US" sz="1400" b="1" dirty="0">
                <a:solidFill>
                  <a:schemeClr val="accent1">
                    <a:lumMod val="50000"/>
                  </a:schemeClr>
                </a:solidFill>
              </a:rPr>
              <a:t>of Appeal</a:t>
            </a:r>
          </a:p>
        </p:txBody>
      </p:sp>
      <p:sp>
        <p:nvSpPr>
          <p:cNvPr id="85" name="Standard level 3">
            <a:extLst>
              <a:ext uri="{FF2B5EF4-FFF2-40B4-BE49-F238E27FC236}">
                <a16:creationId xmlns:a16="http://schemas.microsoft.com/office/drawing/2014/main" id="{6333660C-A5E6-4F5A-A595-AA0F8D314C5F}"/>
              </a:ext>
            </a:extLst>
          </p:cNvPr>
          <p:cNvSpPr/>
          <p:nvPr/>
        </p:nvSpPr>
        <p:spPr>
          <a:xfrm>
            <a:off x="2343308" y="2436690"/>
            <a:ext cx="7595245" cy="73152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en-US" sz="1200" b="1" dirty="0">
                <a:solidFill>
                  <a:srgbClr val="31415E"/>
                </a:solidFill>
              </a:rPr>
              <a:t>60 days to file</a:t>
            </a:r>
          </a:p>
          <a:p>
            <a:pPr algn="ctr"/>
            <a:r>
              <a:rPr lang="en-US" sz="1200" dirty="0">
                <a:solidFill>
                  <a:srgbClr val="31415E"/>
                </a:solidFill>
              </a:rPr>
              <a:t>Office of Medicare Hearings and Appeals (OMHA)</a:t>
            </a:r>
          </a:p>
          <a:p>
            <a:pPr algn="ctr"/>
            <a:r>
              <a:rPr lang="en-US" sz="1200" dirty="0">
                <a:solidFill>
                  <a:srgbClr val="31415E"/>
                </a:solidFill>
              </a:rPr>
              <a:t>ALJ Hearing; AIC ≥ $180**</a:t>
            </a:r>
          </a:p>
          <a:p>
            <a:pPr algn="ctr"/>
            <a:r>
              <a:rPr lang="en-US" sz="1200" dirty="0">
                <a:solidFill>
                  <a:srgbClr val="31415E"/>
                </a:solidFill>
              </a:rPr>
              <a:t>No statutory time limit for processing</a:t>
            </a:r>
          </a:p>
        </p:txBody>
      </p:sp>
      <p:sp>
        <p:nvSpPr>
          <p:cNvPr id="87" name="4th level of appeal">
            <a:extLst>
              <a:ext uri="{FF2B5EF4-FFF2-40B4-BE49-F238E27FC236}">
                <a16:creationId xmlns:a16="http://schemas.microsoft.com/office/drawing/2014/main" id="{59243A72-2168-45F1-BDBF-2F2E08774F00}"/>
              </a:ext>
            </a:extLst>
          </p:cNvPr>
          <p:cNvSpPr/>
          <p:nvPr/>
        </p:nvSpPr>
        <p:spPr>
          <a:xfrm>
            <a:off x="1600427" y="1765479"/>
            <a:ext cx="1160238"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4th Level </a:t>
            </a:r>
          </a:p>
          <a:p>
            <a:pPr algn="ctr"/>
            <a:r>
              <a:rPr lang="en-US" sz="1400" b="1" dirty="0">
                <a:solidFill>
                  <a:schemeClr val="accent1">
                    <a:lumMod val="50000"/>
                  </a:schemeClr>
                </a:solidFill>
              </a:rPr>
              <a:t>of Appeal</a:t>
            </a:r>
          </a:p>
        </p:txBody>
      </p:sp>
      <p:sp>
        <p:nvSpPr>
          <p:cNvPr id="88" name="Standard level 4">
            <a:extLst>
              <a:ext uri="{FF2B5EF4-FFF2-40B4-BE49-F238E27FC236}">
                <a16:creationId xmlns:a16="http://schemas.microsoft.com/office/drawing/2014/main" id="{082C2CA7-71F9-4E87-9C4E-8332E3A61C92}"/>
              </a:ext>
            </a:extLst>
          </p:cNvPr>
          <p:cNvSpPr/>
          <p:nvPr/>
        </p:nvSpPr>
        <p:spPr>
          <a:xfrm>
            <a:off x="2800508" y="1758804"/>
            <a:ext cx="6740099"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rgbClr val="31415E"/>
                </a:solidFill>
              </a:rPr>
              <a:t>60 days to file</a:t>
            </a:r>
          </a:p>
          <a:p>
            <a:pPr algn="ctr"/>
            <a:r>
              <a:rPr lang="en-US" sz="1200" dirty="0">
                <a:solidFill>
                  <a:srgbClr val="31415E"/>
                </a:solidFill>
              </a:rPr>
              <a:t>Medicare Appeals Council </a:t>
            </a:r>
          </a:p>
          <a:p>
            <a:pPr algn="ctr"/>
            <a:r>
              <a:rPr lang="en-US" sz="1200" dirty="0">
                <a:solidFill>
                  <a:srgbClr val="31415E"/>
                </a:solidFill>
              </a:rPr>
              <a:t>No statutory time limit for processing</a:t>
            </a:r>
          </a:p>
        </p:txBody>
      </p:sp>
      <p:sp>
        <p:nvSpPr>
          <p:cNvPr id="89" name="5th level of appeal" descr="Box: 5th level of appeal">
            <a:extLst>
              <a:ext uri="{FF2B5EF4-FFF2-40B4-BE49-F238E27FC236}">
                <a16:creationId xmlns:a16="http://schemas.microsoft.com/office/drawing/2014/main" id="{18B47ADF-A07E-4221-A276-F4E8B69F246C}"/>
              </a:ext>
            </a:extLst>
          </p:cNvPr>
          <p:cNvSpPr/>
          <p:nvPr/>
        </p:nvSpPr>
        <p:spPr>
          <a:xfrm>
            <a:off x="2057626" y="1086570"/>
            <a:ext cx="1160239"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5th Level </a:t>
            </a:r>
          </a:p>
          <a:p>
            <a:pPr algn="ctr"/>
            <a:r>
              <a:rPr lang="en-US" sz="1400" b="1" dirty="0">
                <a:solidFill>
                  <a:schemeClr val="accent1">
                    <a:lumMod val="50000"/>
                  </a:schemeClr>
                </a:solidFill>
              </a:rPr>
              <a:t>of Appeal</a:t>
            </a:r>
          </a:p>
        </p:txBody>
      </p:sp>
      <p:sp>
        <p:nvSpPr>
          <p:cNvPr id="91" name="Standard level 5">
            <a:extLst>
              <a:ext uri="{FF2B5EF4-FFF2-40B4-BE49-F238E27FC236}">
                <a16:creationId xmlns:a16="http://schemas.microsoft.com/office/drawing/2014/main" id="{73D533F0-FB85-4D54-8742-F27E864976B1}"/>
              </a:ext>
            </a:extLst>
          </p:cNvPr>
          <p:cNvSpPr/>
          <p:nvPr/>
        </p:nvSpPr>
        <p:spPr>
          <a:xfrm>
            <a:off x="3257708" y="1078872"/>
            <a:ext cx="5941375"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rgbClr val="31415E"/>
                </a:solidFill>
              </a:rPr>
              <a:t>60 days to file</a:t>
            </a:r>
          </a:p>
          <a:p>
            <a:pPr algn="ctr"/>
            <a:r>
              <a:rPr lang="en-US" sz="1200" dirty="0">
                <a:solidFill>
                  <a:srgbClr val="31415E"/>
                </a:solidFill>
              </a:rPr>
              <a:t>Federal District Court </a:t>
            </a:r>
          </a:p>
          <a:p>
            <a:pPr algn="ctr"/>
            <a:r>
              <a:rPr lang="en-US" sz="1200" dirty="0">
                <a:solidFill>
                  <a:srgbClr val="31415E"/>
                </a:solidFill>
              </a:rPr>
              <a:t>AIC ≥ $1,850**</a:t>
            </a:r>
          </a:p>
        </p:txBody>
      </p:sp>
      <p:sp>
        <p:nvSpPr>
          <p:cNvPr id="50" name="TextBox 49">
            <a:extLst>
              <a:ext uri="{FF2B5EF4-FFF2-40B4-BE49-F238E27FC236}">
                <a16:creationId xmlns:a16="http://schemas.microsoft.com/office/drawing/2014/main" id="{63A8702F-2602-49FD-848F-70829CA582C3}"/>
              </a:ext>
            </a:extLst>
          </p:cNvPr>
          <p:cNvSpPr txBox="1"/>
          <p:nvPr/>
        </p:nvSpPr>
        <p:spPr>
          <a:xfrm>
            <a:off x="592985" y="5977419"/>
            <a:ext cx="10515600" cy="646331"/>
          </a:xfrm>
          <a:prstGeom prst="rect">
            <a:avLst/>
          </a:prstGeom>
          <a:noFill/>
        </p:spPr>
        <p:txBody>
          <a:bodyPr wrap="square">
            <a:spAutoFit/>
          </a:bodyPr>
          <a:lstStyle/>
          <a:p>
            <a:r>
              <a:rPr lang="en-US" sz="1200" dirty="0">
                <a:solidFill>
                  <a:srgbClr val="00529B"/>
                </a:solidFill>
              </a:rPr>
              <a:t>*Plans must process 95% of all clean claims from out of network providers within 30 days. All other claims must be processed within 60 days.</a:t>
            </a:r>
          </a:p>
          <a:p>
            <a:r>
              <a:rPr lang="en-US" sz="1200" dirty="0">
                <a:solidFill>
                  <a:srgbClr val="00529B"/>
                </a:solidFill>
              </a:rPr>
              <a:t>**The AIC requirement for an ALJ hearing and Federal District Court is adjusted annually in accordance with the medical care component of the consumer price index. The chart reflects the amounts for calendar year 2023.</a:t>
            </a:r>
          </a:p>
        </p:txBody>
      </p:sp>
      <p:sp>
        <p:nvSpPr>
          <p:cNvPr id="97" name="Rectangle 96">
            <a:extLst>
              <a:ext uri="{FF2B5EF4-FFF2-40B4-BE49-F238E27FC236}">
                <a16:creationId xmlns:a16="http://schemas.microsoft.com/office/drawing/2014/main" id="{5EA0957A-84DD-4C37-A954-0181CC2DFB0D}"/>
              </a:ext>
            </a:extLst>
          </p:cNvPr>
          <p:cNvSpPr/>
          <p:nvPr/>
        </p:nvSpPr>
        <p:spPr>
          <a:xfrm>
            <a:off x="9889567" y="987375"/>
            <a:ext cx="2271602" cy="523220"/>
          </a:xfrm>
          <a:prstGeom prst="rect">
            <a:avLst/>
          </a:prstGeom>
          <a:noFill/>
          <a:ln>
            <a:noFill/>
          </a:ln>
        </p:spPr>
        <p:txBody>
          <a:bodyPr wrap="square">
            <a:spAutoFit/>
          </a:bodyPr>
          <a:lstStyle/>
          <a:p>
            <a:pPr>
              <a:spcBef>
                <a:spcPts val="600"/>
              </a:spcBef>
            </a:pPr>
            <a:r>
              <a:rPr lang="en-US" sz="1400" b="1" dirty="0">
                <a:solidFill>
                  <a:srgbClr val="00529B"/>
                </a:solidFill>
              </a:rPr>
              <a:t>NOTE</a:t>
            </a:r>
            <a:r>
              <a:rPr lang="en-US" sz="1400" dirty="0">
                <a:solidFill>
                  <a:srgbClr val="00529B"/>
                </a:solidFill>
              </a:rPr>
              <a:t>: The time to file starts when the previous decision or determination is received.</a:t>
            </a:r>
          </a:p>
        </p:txBody>
      </p:sp>
      <p:pic>
        <p:nvPicPr>
          <p:cNvPr id="98" name="Picture 97">
            <a:extLst>
              <a:ext uri="{FF2B5EF4-FFF2-40B4-BE49-F238E27FC236}">
                <a16:creationId xmlns:a16="http://schemas.microsoft.com/office/drawing/2014/main" id="{07362B1A-E214-498D-B37E-3B3B55853503}"/>
              </a:ext>
              <a:ext uri="{C183D7F6-B498-43B3-948B-1728B52AA6E4}">
                <adec:decorative xmlns:adec="http://schemas.microsoft.com/office/drawing/2017/decorative" val="1"/>
              </a:ext>
            </a:extLst>
          </p:cNvPr>
          <p:cNvPicPr>
            <a:picLocks/>
          </p:cNvPicPr>
          <p:nvPr/>
        </p:nvPicPr>
        <p:blipFill>
          <a:blip r:embed="rId4"/>
          <a:stretch>
            <a:fillRect/>
          </a:stretch>
        </p:blipFill>
        <p:spPr>
          <a:xfrm>
            <a:off x="9755674" y="1053790"/>
            <a:ext cx="182880" cy="182896"/>
          </a:xfrm>
          <a:prstGeom prst="rect">
            <a:avLst/>
          </a:prstGeom>
        </p:spPr>
      </p:pic>
      <p:sp>
        <p:nvSpPr>
          <p:cNvPr id="42" name="Slide Number Placeholder 5">
            <a:extLst>
              <a:ext uri="{FF2B5EF4-FFF2-40B4-BE49-F238E27FC236}">
                <a16:creationId xmlns:a16="http://schemas.microsoft.com/office/drawing/2014/main" id="{B8F54FF2-F4F4-4ADA-9DA2-E3D9DFE1C9A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26</a:t>
            </a:fld>
            <a:endParaRPr lang="en-US"/>
          </a:p>
        </p:txBody>
      </p:sp>
      <p:sp>
        <p:nvSpPr>
          <p:cNvPr id="7" name="Footer Placeholder 6">
            <a:extLst>
              <a:ext uri="{FF2B5EF4-FFF2-40B4-BE49-F238E27FC236}">
                <a16:creationId xmlns:a16="http://schemas.microsoft.com/office/drawing/2014/main" id="{C5EAB4B7-FB58-4D60-AA00-3F0FBF7B88AA}"/>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6" name="Date Placeholder 5">
            <a:extLst>
              <a:ext uri="{FF2B5EF4-FFF2-40B4-BE49-F238E27FC236}">
                <a16:creationId xmlns:a16="http://schemas.microsoft.com/office/drawing/2014/main" id="{F7385FB2-9682-43A2-BB7B-BFFBB121981D}"/>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80240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103" y="279664"/>
            <a:ext cx="9470574" cy="719643"/>
          </a:xfrm>
        </p:spPr>
        <p:txBody>
          <a:bodyPr>
            <a:normAutofit/>
          </a:bodyPr>
          <a:lstStyle/>
          <a:p>
            <a:pPr algn="ctr"/>
            <a:r>
              <a:rPr lang="en-US" dirty="0"/>
              <a:t>Check Your Knowledge: Question 2</a:t>
            </a:r>
          </a:p>
        </p:txBody>
      </p:sp>
      <p:sp>
        <p:nvSpPr>
          <p:cNvPr id="9" name="Content Placeholder 8"/>
          <p:cNvSpPr>
            <a:spLocks noGrp="1"/>
          </p:cNvSpPr>
          <p:nvPr>
            <p:ph type="body" sz="quarter" idx="13"/>
          </p:nvPr>
        </p:nvSpPr>
        <p:spPr>
          <a:xfrm>
            <a:off x="977901" y="1771912"/>
            <a:ext cx="10634979" cy="3810569"/>
          </a:xfrm>
        </p:spPr>
        <p:txBody>
          <a:bodyPr/>
          <a:lstStyle/>
          <a:p>
            <a:pPr marL="0" lvl="0" indent="0" defTabSz="685800">
              <a:lnSpc>
                <a:spcPct val="100000"/>
              </a:lnSpc>
              <a:spcBef>
                <a:spcPts val="1200"/>
              </a:spcBef>
              <a:buNone/>
            </a:pPr>
            <a:r>
              <a:rPr lang="en-US" sz="2400" b="1" dirty="0">
                <a:solidFill>
                  <a:srgbClr val="00529B"/>
                </a:solidFill>
              </a:rPr>
              <a:t>In a Medicare health plan, the right to a coverage decision lets you find out if a service or supply will be covered after you get it. </a:t>
            </a:r>
          </a:p>
          <a:p>
            <a:pPr marL="457200" lvl="0" indent="-457200" defTabSz="685800">
              <a:lnSpc>
                <a:spcPct val="100000"/>
              </a:lnSpc>
              <a:spcBef>
                <a:spcPts val="1200"/>
              </a:spcBef>
              <a:buFont typeface="+mj-lt"/>
              <a:buAutoNum type="alphaLcPeriod"/>
            </a:pPr>
            <a:r>
              <a:rPr lang="en-US" sz="2400" dirty="0">
                <a:solidFill>
                  <a:srgbClr val="00529B"/>
                </a:solidFill>
              </a:rPr>
              <a:t>True</a:t>
            </a:r>
          </a:p>
          <a:p>
            <a:pPr marL="457200" lvl="0" indent="-457200" defTabSz="685800">
              <a:lnSpc>
                <a:spcPct val="100000"/>
              </a:lnSpc>
              <a:spcBef>
                <a:spcPts val="1200"/>
              </a:spcBef>
              <a:buFont typeface="+mj-lt"/>
              <a:buAutoNum type="alphaLcPeriod"/>
            </a:pPr>
            <a:r>
              <a:rPr lang="en-US" sz="2400" dirty="0">
                <a:solidFill>
                  <a:srgbClr val="00529B"/>
                </a:solidFill>
              </a:rPr>
              <a:t>False</a:t>
            </a:r>
          </a:p>
          <a:p>
            <a:pPr marL="0" indent="0">
              <a:buNone/>
            </a:pPr>
            <a:endParaRPr lang="en-US" dirty="0">
              <a:solidFill>
                <a:srgbClr val="00529B"/>
              </a:solidFill>
            </a:endParaRPr>
          </a:p>
        </p:txBody>
      </p:sp>
      <p:sp>
        <p:nvSpPr>
          <p:cNvPr id="6" name="Rounded Rectangle 5" descr="Green box highlighting the correct answer as: &#10;B. False.&#10;"/>
          <p:cNvSpPr/>
          <p:nvPr/>
        </p:nvSpPr>
        <p:spPr>
          <a:xfrm>
            <a:off x="977901" y="3410831"/>
            <a:ext cx="1460500"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27</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a:ln>
                  <a:noFill/>
                </a:ln>
                <a:effectLst/>
                <a:uLnTx/>
                <a:uFillTx/>
                <a:latin typeface="Arial"/>
                <a:cs typeface="Arial"/>
              </a:rPr>
              <a:t>Medicare Rights </a:t>
            </a:r>
            <a:r>
              <a:rPr lang="en-US">
                <a:latin typeface="Arial"/>
                <a:cs typeface="Arial"/>
              </a:rPr>
              <a:t>&amp; </a:t>
            </a:r>
            <a:r>
              <a:rPr kumimoji="0" lang="en-US" b="0" i="0" u="none" strike="noStrike" kern="1200" cap="none" spc="0" normalizeH="0" baseline="0" noProof="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2023</a:t>
            </a:r>
          </a:p>
        </p:txBody>
      </p:sp>
    </p:spTree>
    <p:custDataLst>
      <p:tags r:id="rId1"/>
    </p:custDataLst>
    <p:extLst>
      <p:ext uri="{BB962C8B-B14F-4D97-AF65-F5344CB8AC3E}">
        <p14:creationId xmlns:p14="http://schemas.microsoft.com/office/powerpoint/2010/main" val="251256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3000" dirty="0"/>
              <a:t>Appeal Rights with Medicare Drug Coverage: </a:t>
            </a:r>
            <a:br>
              <a:rPr lang="en-US" sz="3000" dirty="0"/>
            </a:br>
            <a:r>
              <a:rPr lang="en-US" sz="3000" dirty="0"/>
              <a:t>Coverage Determination Request</a:t>
            </a:r>
          </a:p>
        </p:txBody>
      </p:sp>
      <p:sp>
        <p:nvSpPr>
          <p:cNvPr id="7" name="Content Placeholder 6"/>
          <p:cNvSpPr>
            <a:spLocks noGrp="1"/>
          </p:cNvSpPr>
          <p:nvPr>
            <p:ph type="body" sz="quarter" idx="13"/>
          </p:nvPr>
        </p:nvSpPr>
        <p:spPr>
          <a:xfrm>
            <a:off x="1005840" y="2377440"/>
            <a:ext cx="10515600" cy="2365143"/>
          </a:xfrm>
        </p:spPr>
        <p:txBody>
          <a:bodyPr>
            <a:noAutofit/>
          </a:bodyPr>
          <a:lstStyle/>
          <a:p>
            <a:pPr marL="0" lvl="0" indent="0">
              <a:lnSpc>
                <a:spcPct val="100000"/>
              </a:lnSpc>
              <a:spcBef>
                <a:spcPts val="0"/>
              </a:spcBef>
              <a:spcAft>
                <a:spcPts val="1200"/>
              </a:spcAft>
              <a:buNone/>
            </a:pPr>
            <a:r>
              <a:rPr lang="en-US" b="1" dirty="0">
                <a:solidFill>
                  <a:srgbClr val="00529B"/>
                </a:solidFill>
              </a:rPr>
              <a:t>1</a:t>
            </a:r>
            <a:r>
              <a:rPr lang="en-US" b="1" baseline="30000" dirty="0">
                <a:solidFill>
                  <a:srgbClr val="00529B"/>
                </a:solidFill>
              </a:rPr>
              <a:t>st</a:t>
            </a:r>
            <a:r>
              <a:rPr lang="en-US" b="1" dirty="0">
                <a:solidFill>
                  <a:srgbClr val="00529B"/>
                </a:solidFill>
              </a:rPr>
              <a:t> decision your plan makes about your drug benefits, including:</a:t>
            </a:r>
          </a:p>
          <a:p>
            <a:pPr marL="548640" lvl="1" indent="-274320">
              <a:lnSpc>
                <a:spcPct val="100000"/>
              </a:lnSpc>
              <a:spcBef>
                <a:spcPts val="0"/>
              </a:spcBef>
              <a:spcAft>
                <a:spcPts val="1200"/>
              </a:spcAft>
              <a:buFont typeface="Wingdings" panose="05000000000000000000" pitchFamily="2" charset="2"/>
              <a:buChar char="§"/>
            </a:pPr>
            <a:r>
              <a:rPr lang="en-US" dirty="0">
                <a:solidFill>
                  <a:srgbClr val="00529B"/>
                </a:solidFill>
              </a:rPr>
              <a:t>Whether a particular </a:t>
            </a:r>
            <a:r>
              <a:rPr lang="en-US" b="1" dirty="0">
                <a:solidFill>
                  <a:srgbClr val="00529B"/>
                </a:solidFill>
              </a:rPr>
              <a:t>drug</a:t>
            </a:r>
            <a:r>
              <a:rPr lang="en-US" dirty="0">
                <a:solidFill>
                  <a:srgbClr val="00529B"/>
                </a:solidFill>
              </a:rPr>
              <a:t> is covered</a:t>
            </a:r>
          </a:p>
          <a:p>
            <a:pPr marL="548640" lvl="1" indent="-274320">
              <a:lnSpc>
                <a:spcPct val="100000"/>
              </a:lnSpc>
              <a:spcBef>
                <a:spcPts val="0"/>
              </a:spcBef>
              <a:spcAft>
                <a:spcPts val="1200"/>
              </a:spcAft>
              <a:buFont typeface="Wingdings" panose="05000000000000000000" pitchFamily="2" charset="2"/>
              <a:buChar char="§"/>
            </a:pPr>
            <a:r>
              <a:rPr lang="en-US" dirty="0">
                <a:solidFill>
                  <a:srgbClr val="00529B"/>
                </a:solidFill>
              </a:rPr>
              <a:t>Whether you’ve met all the </a:t>
            </a:r>
            <a:r>
              <a:rPr lang="en-US" b="1" dirty="0">
                <a:solidFill>
                  <a:srgbClr val="00529B"/>
                </a:solidFill>
              </a:rPr>
              <a:t>requirements</a:t>
            </a:r>
            <a:r>
              <a:rPr lang="en-US" dirty="0">
                <a:solidFill>
                  <a:srgbClr val="00529B"/>
                </a:solidFill>
              </a:rPr>
              <a:t> for getting a requested drug</a:t>
            </a:r>
          </a:p>
          <a:p>
            <a:pPr marL="548640" lvl="1" indent="-274320">
              <a:lnSpc>
                <a:spcPct val="100000"/>
              </a:lnSpc>
              <a:spcBef>
                <a:spcPts val="0"/>
              </a:spcBef>
              <a:spcAft>
                <a:spcPts val="1200"/>
              </a:spcAft>
              <a:buFont typeface="Wingdings" panose="05000000000000000000" pitchFamily="2" charset="2"/>
              <a:buChar char="§"/>
            </a:pPr>
            <a:r>
              <a:rPr lang="en-US" dirty="0">
                <a:solidFill>
                  <a:srgbClr val="00529B"/>
                </a:solidFill>
              </a:rPr>
              <a:t>How much you have to </a:t>
            </a:r>
            <a:r>
              <a:rPr lang="en-US" b="1" dirty="0">
                <a:solidFill>
                  <a:srgbClr val="00529B"/>
                </a:solidFill>
              </a:rPr>
              <a:t>pay</a:t>
            </a:r>
            <a:r>
              <a:rPr lang="en-US" dirty="0">
                <a:solidFill>
                  <a:srgbClr val="00529B"/>
                </a:solidFill>
              </a:rPr>
              <a:t> for the drug</a:t>
            </a:r>
          </a:p>
          <a:p>
            <a:pPr marL="548640" lvl="1" indent="-274320">
              <a:lnSpc>
                <a:spcPct val="100000"/>
              </a:lnSpc>
              <a:spcBef>
                <a:spcPts val="0"/>
              </a:spcBef>
              <a:spcAft>
                <a:spcPts val="1200"/>
              </a:spcAft>
              <a:buFont typeface="Wingdings" panose="05000000000000000000" pitchFamily="2" charset="2"/>
              <a:buChar char="§"/>
            </a:pPr>
            <a:r>
              <a:rPr lang="en-US" dirty="0">
                <a:solidFill>
                  <a:srgbClr val="00529B"/>
                </a:solidFill>
              </a:rPr>
              <a:t>Whether to make an </a:t>
            </a:r>
            <a:r>
              <a:rPr lang="en-US" b="1" dirty="0">
                <a:solidFill>
                  <a:srgbClr val="00529B"/>
                </a:solidFill>
              </a:rPr>
              <a:t>exception</a:t>
            </a:r>
            <a:r>
              <a:rPr lang="en-US" dirty="0">
                <a:solidFill>
                  <a:srgbClr val="00529B"/>
                </a:solidFill>
              </a:rPr>
              <a:t> to a plan rule when you request it</a:t>
            </a:r>
          </a:p>
          <a:p>
            <a:endParaRPr lang="en-US" dirty="0"/>
          </a:p>
        </p:txBody>
      </p:sp>
      <p:sp>
        <p:nvSpPr>
          <p:cNvPr id="9" name="Arrow: Pentagon 8" descr="Information banner reading: You, your prescriber, or your appointed representative can request it.">
            <a:extLst>
              <a:ext uri="{FF2B5EF4-FFF2-40B4-BE49-F238E27FC236}">
                <a16:creationId xmlns:a16="http://schemas.microsoft.com/office/drawing/2014/main" id="{50A0B17A-13CB-4455-AB18-390BCA270B7D}"/>
              </a:ext>
            </a:extLst>
          </p:cNvPr>
          <p:cNvSpPr/>
          <p:nvPr/>
        </p:nvSpPr>
        <p:spPr>
          <a:xfrm rot="10800000">
            <a:off x="5785943" y="1200596"/>
            <a:ext cx="6406047"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594492D9-105A-46AE-877D-5583D4A14DB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sp>
        <p:nvSpPr>
          <p:cNvPr id="11" name="TextBox 10">
            <a:extLst>
              <a:ext uri="{FF2B5EF4-FFF2-40B4-BE49-F238E27FC236}">
                <a16:creationId xmlns:a16="http://schemas.microsoft.com/office/drawing/2014/main" id="{5849143D-06F9-446C-AC7E-6F6EFB633601}"/>
              </a:ext>
            </a:extLst>
          </p:cNvPr>
          <p:cNvSpPr txBox="1"/>
          <p:nvPr/>
        </p:nvSpPr>
        <p:spPr>
          <a:xfrm>
            <a:off x="7492486" y="1258457"/>
            <a:ext cx="4561483" cy="707886"/>
          </a:xfrm>
          <a:prstGeom prst="rect">
            <a:avLst/>
          </a:prstGeom>
          <a:noFill/>
        </p:spPr>
        <p:txBody>
          <a:bodyPr wrap="square" rtlCol="0">
            <a:spAutoFit/>
          </a:bodyPr>
          <a:lstStyle/>
          <a:p>
            <a:pPr lvl="0" defTabSz="685800">
              <a:lnSpc>
                <a:spcPct val="100000"/>
              </a:lnSpc>
              <a:spcBef>
                <a:spcPts val="600"/>
              </a:spcBef>
            </a:pPr>
            <a:r>
              <a:rPr lang="en-US" sz="2000" dirty="0">
                <a:solidFill>
                  <a:srgbClr val="00529B"/>
                </a:solidFill>
                <a:latin typeface="Arial" panose="020B0604020202020204" pitchFamily="34" charset="0"/>
                <a:cs typeface="Arial" panose="020B0604020202020204" pitchFamily="34" charset="0"/>
              </a:rPr>
              <a:t>You, your prescriber, or your appointed representative can request it. </a:t>
            </a:r>
          </a:p>
        </p:txBody>
      </p:sp>
      <p:sp>
        <p:nvSpPr>
          <p:cNvPr id="13" name="TextBox 12" descr="Text box: &#10;Time frames for decisions: 72 hours (standard) or 24 hours (expedited)&#10;">
            <a:extLst>
              <a:ext uri="{FF2B5EF4-FFF2-40B4-BE49-F238E27FC236}">
                <a16:creationId xmlns:a16="http://schemas.microsoft.com/office/drawing/2014/main" id="{1292018A-45CC-4E8D-8175-3EE1D2514A2F}"/>
              </a:ext>
            </a:extLst>
          </p:cNvPr>
          <p:cNvSpPr txBox="1"/>
          <p:nvPr/>
        </p:nvSpPr>
        <p:spPr>
          <a:xfrm>
            <a:off x="1235607" y="5292026"/>
            <a:ext cx="10587797" cy="461665"/>
          </a:xfrm>
          <a:prstGeom prst="rect">
            <a:avLst/>
          </a:prstGeom>
          <a:solidFill>
            <a:srgbClr val="5B9BD5">
              <a:lumMod val="75000"/>
            </a:srgbClr>
          </a:solidFill>
        </p:spPr>
        <p:txBody>
          <a:bodyPr wrap="square" lIns="91440" tIns="45720" rIns="91440" bIns="45720" rtlCol="0" anchor="t">
            <a:spAutoFit/>
          </a:bodyPr>
          <a:lstStyle/>
          <a:p>
            <a:pPr algn="ctr">
              <a:defRPr/>
            </a:pPr>
            <a:r>
              <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Time frames for decisions: 72 hours (standard) or 24 hours (expedited)</a:t>
            </a:r>
          </a:p>
        </p:txBody>
      </p:sp>
      <p:pic>
        <p:nvPicPr>
          <p:cNvPr id="12" name="Graphic 11">
            <a:extLst>
              <a:ext uri="{FF2B5EF4-FFF2-40B4-BE49-F238E27FC236}">
                <a16:creationId xmlns:a16="http://schemas.microsoft.com/office/drawing/2014/main" id="{E5D1436F-6634-4899-B0CC-389D8521758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015205"/>
            <a:ext cx="1015306" cy="1015306"/>
          </a:xfrm>
          <a:prstGeom prst="rect">
            <a:avLst/>
          </a:prstGeom>
        </p:spPr>
      </p:pic>
      <p:sp>
        <p:nvSpPr>
          <p:cNvPr id="8" name="Slide Number Placeholder 5">
            <a:extLst>
              <a:ext uri="{FF2B5EF4-FFF2-40B4-BE49-F238E27FC236}">
                <a16:creationId xmlns:a16="http://schemas.microsoft.com/office/drawing/2014/main" id="{FF15B26E-658F-429A-89B6-ADC00CC3B01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Rights &amp; Protections</a:t>
            </a:r>
          </a:p>
        </p:txBody>
      </p:sp>
      <p:sp>
        <p:nvSpPr>
          <p:cNvPr id="2" name="Date Placeholder 1"/>
          <p:cNvSpPr>
            <a:spLocks noGrp="1"/>
          </p:cNvSpPr>
          <p:nvPr>
            <p:ph type="dt" sz="half" idx="10"/>
          </p:nvPr>
        </p:nvSpPr>
        <p:spPr>
          <a:xfrm>
            <a:off x="838200" y="6492240"/>
            <a:ext cx="2743200" cy="365125"/>
          </a:xfrm>
        </p:spPr>
        <p:txBody>
          <a:bodyPr/>
          <a:lstStyle/>
          <a:p>
            <a:r>
              <a:rPr lang="en-US"/>
              <a:t>January 2023</a:t>
            </a:r>
          </a:p>
        </p:txBody>
      </p:sp>
    </p:spTree>
    <p:custDataLst>
      <p:tags r:id="rId1"/>
    </p:custDataLst>
    <p:extLst>
      <p:ext uri="{BB962C8B-B14F-4D97-AF65-F5344CB8AC3E}">
        <p14:creationId xmlns:p14="http://schemas.microsoft.com/office/powerpoint/2010/main" val="41266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Exception Requests</a:t>
            </a:r>
          </a:p>
        </p:txBody>
      </p:sp>
      <p:sp>
        <p:nvSpPr>
          <p:cNvPr id="7" name="Content Placeholder 6"/>
          <p:cNvSpPr>
            <a:spLocks noGrp="1"/>
          </p:cNvSpPr>
          <p:nvPr>
            <p:ph type="body" sz="quarter" idx="13"/>
          </p:nvPr>
        </p:nvSpPr>
        <p:spPr>
          <a:xfrm>
            <a:off x="1140372" y="2379762"/>
            <a:ext cx="9980966" cy="2642812"/>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An exception is a type of coverage determination, and there are 2 types:</a:t>
            </a:r>
          </a:p>
          <a:p>
            <a:pPr marL="548640" lvl="0" indent="-274320" defTabSz="685800">
              <a:lnSpc>
                <a:spcPct val="100000"/>
              </a:lnSpc>
              <a:spcBef>
                <a:spcPts val="0"/>
              </a:spcBef>
              <a:spcAft>
                <a:spcPts val="1200"/>
              </a:spcAft>
            </a:pPr>
            <a:r>
              <a:rPr lang="en-US" sz="2400" b="1" dirty="0">
                <a:solidFill>
                  <a:srgbClr val="00529B"/>
                </a:solidFill>
              </a:rPr>
              <a:t>Tier exceptions </a:t>
            </a:r>
            <a:r>
              <a:rPr lang="en-US" sz="2400" dirty="0">
                <a:solidFill>
                  <a:srgbClr val="00529B"/>
                </a:solidFill>
              </a:rPr>
              <a:t>(like getting a tier 4 drug at tier 3 cost)</a:t>
            </a:r>
          </a:p>
          <a:p>
            <a:pPr marL="548640" lvl="0" indent="-274320" defTabSz="685800">
              <a:lnSpc>
                <a:spcPct val="100000"/>
              </a:lnSpc>
              <a:spcBef>
                <a:spcPts val="0"/>
              </a:spcBef>
              <a:spcAft>
                <a:spcPts val="1200"/>
              </a:spcAft>
            </a:pPr>
            <a:r>
              <a:rPr lang="en-US" sz="2400" b="1" dirty="0">
                <a:solidFill>
                  <a:srgbClr val="00529B"/>
                </a:solidFill>
              </a:rPr>
              <a:t>Formulary exceptions</a:t>
            </a:r>
            <a:r>
              <a:rPr lang="en-US" sz="2400" dirty="0">
                <a:solidFill>
                  <a:srgbClr val="00529B"/>
                </a:solidFill>
              </a:rPr>
              <a:t> (either coverage for a drug that’s not on the plan’s formulary, or relaxed access requirements)</a:t>
            </a:r>
          </a:p>
          <a:p>
            <a:endParaRPr lang="en-US" dirty="0">
              <a:solidFill>
                <a:srgbClr val="00529B"/>
              </a:solidFill>
            </a:endParaRPr>
          </a:p>
        </p:txBody>
      </p:sp>
      <p:sp>
        <p:nvSpPr>
          <p:cNvPr id="9" name="Arrow: Pentagon 8" descr="Information banner reading: You'll need a supporting statement from the prescriber">
            <a:extLst>
              <a:ext uri="{FF2B5EF4-FFF2-40B4-BE49-F238E27FC236}">
                <a16:creationId xmlns:a16="http://schemas.microsoft.com/office/drawing/2014/main" id="{01322938-9213-4437-9913-3E0F5E24456E}"/>
              </a:ext>
            </a:extLst>
          </p:cNvPr>
          <p:cNvSpPr/>
          <p:nvPr/>
        </p:nvSpPr>
        <p:spPr>
          <a:xfrm rot="10800000">
            <a:off x="6211613" y="1253760"/>
            <a:ext cx="5980376"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169842-E284-4A2D-8830-67EE0463A953}"/>
              </a:ext>
            </a:extLst>
          </p:cNvPr>
          <p:cNvSpPr txBox="1"/>
          <p:nvPr/>
        </p:nvSpPr>
        <p:spPr>
          <a:xfrm>
            <a:off x="7866993" y="1313906"/>
            <a:ext cx="4561483" cy="707886"/>
          </a:xfrm>
          <a:prstGeom prst="rect">
            <a:avLst/>
          </a:prstGeom>
          <a:noFill/>
        </p:spPr>
        <p:txBody>
          <a:bodyPr wrap="square" rtlCol="0">
            <a:spAutoFit/>
          </a:bodyPr>
          <a:lstStyle/>
          <a:p>
            <a:pPr lvl="0" defTabSz="685800">
              <a:lnSpc>
                <a:spcPct val="100000"/>
              </a:lnSpc>
              <a:spcBef>
                <a:spcPts val="600"/>
              </a:spcBef>
            </a:pPr>
            <a:r>
              <a:rPr lang="en-US" sz="2000">
                <a:solidFill>
                  <a:srgbClr val="00529B"/>
                </a:solidFill>
                <a:latin typeface="Arial" panose="020B0604020202020204" pitchFamily="34" charset="0"/>
                <a:cs typeface="Arial" panose="020B0604020202020204" pitchFamily="34" charset="0"/>
              </a:rPr>
              <a:t>You’ll need a supporting statement from the prescriber. </a:t>
            </a:r>
          </a:p>
        </p:txBody>
      </p:sp>
      <p:pic>
        <p:nvPicPr>
          <p:cNvPr id="13" name="Picture 12">
            <a:extLst>
              <a:ext uri="{FF2B5EF4-FFF2-40B4-BE49-F238E27FC236}">
                <a16:creationId xmlns:a16="http://schemas.microsoft.com/office/drawing/2014/main" id="{88923500-8ACC-4D9D-8C41-9E9594CAB7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30503" y="1222219"/>
            <a:ext cx="930165" cy="891260"/>
          </a:xfrm>
          <a:prstGeom prst="rect">
            <a:avLst/>
          </a:prstGeom>
        </p:spPr>
      </p:pic>
      <p:sp>
        <p:nvSpPr>
          <p:cNvPr id="11" name="TextBox 10" descr="Text box: An exception may be valid for the rest of the year.&#10;">
            <a:extLst>
              <a:ext uri="{FF2B5EF4-FFF2-40B4-BE49-F238E27FC236}">
                <a16:creationId xmlns:a16="http://schemas.microsoft.com/office/drawing/2014/main" id="{A6032A7D-8DD9-4D27-B1F6-99FA9A6E6041}"/>
              </a:ext>
            </a:extLst>
          </p:cNvPr>
          <p:cNvSpPr txBox="1"/>
          <p:nvPr/>
        </p:nvSpPr>
        <p:spPr>
          <a:xfrm>
            <a:off x="1140372" y="5252383"/>
            <a:ext cx="10342016" cy="461665"/>
          </a:xfrm>
          <a:prstGeom prst="rect">
            <a:avLst/>
          </a:prstGeom>
          <a:solidFill>
            <a:srgbClr val="5B9BD5">
              <a:lumMod val="75000"/>
            </a:srgbClr>
          </a:solidFill>
        </p:spPr>
        <p:txBody>
          <a:bodyPr wrap="square" lIns="91440" tIns="45720" rIns="91440" bIns="45720" rtlCol="0" anchor="t">
            <a:spAutoFit/>
          </a:bodyPr>
          <a:lstStyle/>
          <a:p>
            <a:pPr algn="ctr">
              <a:defRPr/>
            </a:pPr>
            <a:r>
              <a:rPr kumimoji="0" lang="en-US" sz="24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An exception may be valid for the rest of the year.</a:t>
            </a:r>
          </a:p>
        </p:txBody>
      </p:sp>
      <p:sp>
        <p:nvSpPr>
          <p:cNvPr id="8" name="Slide Number Placeholder 5">
            <a:extLst>
              <a:ext uri="{FF2B5EF4-FFF2-40B4-BE49-F238E27FC236}">
                <a16:creationId xmlns:a16="http://schemas.microsoft.com/office/drawing/2014/main" id="{944A6AF5-941F-4632-B4D0-0F9A8252167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Rights &amp; Protections</a:t>
            </a:r>
          </a:p>
        </p:txBody>
      </p:sp>
      <p:sp>
        <p:nvSpPr>
          <p:cNvPr id="2" name="Date Placeholder 1"/>
          <p:cNvSpPr>
            <a:spLocks noGrp="1"/>
          </p:cNvSpPr>
          <p:nvPr>
            <p:ph type="dt" sz="half" idx="10"/>
          </p:nvPr>
        </p:nvSpPr>
        <p:spPr>
          <a:xfrm>
            <a:off x="838200" y="6492240"/>
            <a:ext cx="2743200" cy="365125"/>
          </a:xfrm>
        </p:spPr>
        <p:txBody>
          <a:bodyPr/>
          <a:lstStyle/>
          <a:p>
            <a:r>
              <a:rPr lang="en-US"/>
              <a:t>January 2023</a:t>
            </a:r>
          </a:p>
        </p:txBody>
      </p:sp>
    </p:spTree>
    <p:custDataLst>
      <p:tags r:id="rId1"/>
    </p:custDataLst>
    <p:extLst>
      <p:ext uri="{BB962C8B-B14F-4D97-AF65-F5344CB8AC3E}">
        <p14:creationId xmlns:p14="http://schemas.microsoft.com/office/powerpoint/2010/main" val="19402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a:t>Session Objectives</a:t>
            </a:r>
          </a:p>
        </p:txBody>
      </p:sp>
      <p:sp>
        <p:nvSpPr>
          <p:cNvPr id="6" name="Content Placeholder 12">
            <a:extLst>
              <a:ext uri="{FF2B5EF4-FFF2-40B4-BE49-F238E27FC236}">
                <a16:creationId xmlns:a16="http://schemas.microsoft.com/office/drawing/2014/main" id="{7C51A4D8-73E5-4B9E-BDA3-F602565FA7E5}"/>
              </a:ext>
            </a:extLst>
          </p:cNvPr>
          <p:cNvSpPr txBox="1">
            <a:spLocks/>
          </p:cNvSpPr>
          <p:nvPr/>
        </p:nvSpPr>
        <p:spPr>
          <a:xfrm>
            <a:off x="1371600" y="1371600"/>
            <a:ext cx="9836150" cy="4785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sz="2800" b="1" dirty="0">
                <a:solidFill>
                  <a:srgbClr val="00529B"/>
                </a:solidFill>
              </a:rPr>
              <a:t>This session will help you:</a:t>
            </a:r>
          </a:p>
          <a:p>
            <a:pPr marL="548640" indent="-274320" defTabSz="685800">
              <a:lnSpc>
                <a:spcPct val="100000"/>
              </a:lnSpc>
              <a:spcBef>
                <a:spcPts val="0"/>
              </a:spcBef>
              <a:spcAft>
                <a:spcPts val="1200"/>
              </a:spcAft>
            </a:pPr>
            <a:r>
              <a:rPr lang="en-US" sz="2400" dirty="0">
                <a:solidFill>
                  <a:srgbClr val="00529B"/>
                </a:solidFill>
              </a:rPr>
              <a:t>Explain Medicare rights and protections</a:t>
            </a:r>
          </a:p>
          <a:p>
            <a:pPr marL="548640" indent="-274320" defTabSz="685800">
              <a:lnSpc>
                <a:spcPct val="100000"/>
              </a:lnSpc>
              <a:spcBef>
                <a:spcPts val="0"/>
              </a:spcBef>
              <a:spcAft>
                <a:spcPts val="1200"/>
              </a:spcAft>
            </a:pPr>
            <a:r>
              <a:rPr lang="en-US" sz="2400" dirty="0">
                <a:solidFill>
                  <a:srgbClr val="00529B"/>
                </a:solidFill>
              </a:rPr>
              <a:t>Recognize rights in certain health care settings </a:t>
            </a:r>
          </a:p>
          <a:p>
            <a:pPr marL="548640" indent="-274320" defTabSz="685800">
              <a:lnSpc>
                <a:spcPct val="100000"/>
              </a:lnSpc>
              <a:spcBef>
                <a:spcPts val="0"/>
              </a:spcBef>
              <a:spcAft>
                <a:spcPts val="1200"/>
              </a:spcAft>
            </a:pPr>
            <a:r>
              <a:rPr lang="en-US" sz="2400" dirty="0">
                <a:solidFill>
                  <a:srgbClr val="00529B"/>
                </a:solidFill>
              </a:rPr>
              <a:t>Summarize Medicare privacy practices</a:t>
            </a:r>
          </a:p>
          <a:p>
            <a:pPr marL="548640" indent="-274320" defTabSz="685800">
              <a:lnSpc>
                <a:spcPct val="100000"/>
              </a:lnSpc>
              <a:spcBef>
                <a:spcPts val="0"/>
              </a:spcBef>
              <a:spcAft>
                <a:spcPts val="1200"/>
              </a:spcAft>
            </a:pPr>
            <a:r>
              <a:rPr lang="en-US" sz="2400" dirty="0">
                <a:solidFill>
                  <a:srgbClr val="00529B"/>
                </a:solidFill>
              </a:rPr>
              <a:t>Locate additional information and resources</a:t>
            </a:r>
          </a:p>
          <a:p>
            <a:pPr marL="0" indent="0">
              <a:buFont typeface="Wingdings" pitchFamily="2" charset="2"/>
              <a:buNone/>
            </a:pPr>
            <a:endParaRPr lang="en-US" dirty="0">
              <a:solidFill>
                <a:srgbClr val="00529B"/>
              </a:solidFill>
            </a:endParaRPr>
          </a:p>
        </p:txBody>
      </p:sp>
      <p:sp>
        <p:nvSpPr>
          <p:cNvPr id="8" name="Slide Number Placeholder 5">
            <a:extLst>
              <a:ext uri="{FF2B5EF4-FFF2-40B4-BE49-F238E27FC236}">
                <a16:creationId xmlns:a16="http://schemas.microsoft.com/office/drawing/2014/main" id="{AA5AC30F-67D3-44D3-9D3A-86FE3989BAB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a:p>
        </p:txBody>
      </p:sp>
      <p:sp>
        <p:nvSpPr>
          <p:cNvPr id="9" name="Footer Placeholder 2">
            <a:extLst>
              <a:ext uri="{FF2B5EF4-FFF2-40B4-BE49-F238E27FC236}">
                <a16:creationId xmlns:a16="http://schemas.microsoft.com/office/drawing/2014/main" id="{50BCE592-E83C-4BCC-A27B-277C5F8CDA94}"/>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7" name="Date Placeholder 1">
            <a:extLst>
              <a:ext uri="{FF2B5EF4-FFF2-40B4-BE49-F238E27FC236}">
                <a16:creationId xmlns:a16="http://schemas.microsoft.com/office/drawing/2014/main" id="{6C2D2293-E488-4D16-9397-4C81C42221CF}"/>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C75D-4B53-4742-BFEB-C2C9FE0F7688}"/>
              </a:ext>
            </a:extLst>
          </p:cNvPr>
          <p:cNvSpPr>
            <a:spLocks noGrp="1"/>
          </p:cNvSpPr>
          <p:nvPr>
            <p:ph type="title"/>
          </p:nvPr>
        </p:nvSpPr>
        <p:spPr/>
        <p:txBody>
          <a:bodyPr/>
          <a:lstStyle/>
          <a:p>
            <a:r>
              <a:rPr lang="en-US" dirty="0"/>
              <a:t>Tiering Exceptions</a:t>
            </a:r>
          </a:p>
        </p:txBody>
      </p:sp>
      <p:sp>
        <p:nvSpPr>
          <p:cNvPr id="3" name="Text Placeholder 2">
            <a:extLst>
              <a:ext uri="{FF2B5EF4-FFF2-40B4-BE49-F238E27FC236}">
                <a16:creationId xmlns:a16="http://schemas.microsoft.com/office/drawing/2014/main" id="{F807BE8A-5FD5-4020-AE4B-9BFE27AFD6F0}"/>
              </a:ext>
            </a:extLst>
          </p:cNvPr>
          <p:cNvSpPr>
            <a:spLocks noGrp="1"/>
          </p:cNvSpPr>
          <p:nvPr>
            <p:ph type="body" sz="quarter" idx="13"/>
          </p:nvPr>
        </p:nvSpPr>
        <p:spPr>
          <a:xfrm>
            <a:off x="838200" y="1113183"/>
            <a:ext cx="10644188" cy="5049078"/>
          </a:xfrm>
        </p:spPr>
        <p:txBody>
          <a:bodyPr>
            <a:normAutofit/>
          </a:bodyPr>
          <a:lstStyle/>
          <a:p>
            <a:pPr>
              <a:lnSpc>
                <a:spcPct val="120000"/>
              </a:lnSpc>
            </a:pPr>
            <a:r>
              <a:rPr lang="en-US" sz="2800" dirty="0">
                <a:solidFill>
                  <a:srgbClr val="00529B"/>
                </a:solidFill>
              </a:rPr>
              <a:t>Plans that use a tiered cost-sharing structure to manage its drug benefits must establish and maintain tiering exceptions </a:t>
            </a:r>
          </a:p>
          <a:p>
            <a:pPr>
              <a:lnSpc>
                <a:spcPct val="120000"/>
              </a:lnSpc>
            </a:pPr>
            <a:r>
              <a:rPr lang="en-US" sz="2800" dirty="0">
                <a:solidFill>
                  <a:srgbClr val="00529B"/>
                </a:solidFill>
              </a:rPr>
              <a:t>You</a:t>
            </a:r>
            <a:r>
              <a:rPr lang="en-US" sz="2800" dirty="0">
                <a:solidFill>
                  <a:srgbClr val="FF0000"/>
                </a:solidFill>
              </a:rPr>
              <a:t> </a:t>
            </a:r>
            <a:r>
              <a:rPr lang="en-US" sz="2800" dirty="0">
                <a:solidFill>
                  <a:srgbClr val="00529B"/>
                </a:solidFill>
              </a:rPr>
              <a:t>can obtain a non-preferred drug in a higher cost-sharing tier at the more favorable cost-sharing in a lower cost-sharing tier</a:t>
            </a:r>
          </a:p>
          <a:p>
            <a:pPr>
              <a:lnSpc>
                <a:spcPct val="120000"/>
              </a:lnSpc>
            </a:pPr>
            <a:r>
              <a:rPr lang="en-US" sz="2800" dirty="0">
                <a:solidFill>
                  <a:srgbClr val="00529B"/>
                </a:solidFill>
              </a:rPr>
              <a:t>Plans can limit the availability of tiering exceptions to applicable cost-sharing tiers containing the same type of alternative drug(s) for treating your condition </a:t>
            </a:r>
          </a:p>
          <a:p>
            <a:pPr>
              <a:lnSpc>
                <a:spcPct val="120000"/>
              </a:lnSpc>
            </a:pPr>
            <a:r>
              <a:rPr lang="en-US" sz="2800" dirty="0">
                <a:solidFill>
                  <a:srgbClr val="00529B"/>
                </a:solidFill>
              </a:rPr>
              <a:t>Specialty tiers aren’t eligible for tiering exception(s) </a:t>
            </a:r>
          </a:p>
        </p:txBody>
      </p:sp>
      <p:sp>
        <p:nvSpPr>
          <p:cNvPr id="5" name="Slide Number Placeholder 4">
            <a:extLst>
              <a:ext uri="{FF2B5EF4-FFF2-40B4-BE49-F238E27FC236}">
                <a16:creationId xmlns:a16="http://schemas.microsoft.com/office/drawing/2014/main" id="{57C8188F-4F7C-4ADF-9729-CFF55AE09FBD}"/>
              </a:ext>
            </a:extLst>
          </p:cNvPr>
          <p:cNvSpPr>
            <a:spLocks noGrp="1"/>
          </p:cNvSpPr>
          <p:nvPr>
            <p:ph type="sldNum" sz="quarter" idx="12"/>
          </p:nvPr>
        </p:nvSpPr>
        <p:spPr/>
        <p:txBody>
          <a:bodyPr/>
          <a:lstStyle/>
          <a:p>
            <a:fld id="{48F63A3B-78C7-47BE-AE5E-E10140E04643}" type="slidenum">
              <a:rPr lang="en-US" smtClean="0"/>
              <a:pPr/>
              <a:t>30</a:t>
            </a:fld>
            <a:endParaRPr lang="en-US"/>
          </a:p>
        </p:txBody>
      </p:sp>
      <p:sp>
        <p:nvSpPr>
          <p:cNvPr id="4" name="Footer Placeholder 3">
            <a:extLst>
              <a:ext uri="{FF2B5EF4-FFF2-40B4-BE49-F238E27FC236}">
                <a16:creationId xmlns:a16="http://schemas.microsoft.com/office/drawing/2014/main" id="{53E1262B-3A5B-42DE-BED8-0819FC092037}"/>
              </a:ext>
            </a:extLst>
          </p:cNvPr>
          <p:cNvSpPr>
            <a:spLocks noGrp="1"/>
          </p:cNvSpPr>
          <p:nvPr>
            <p:ph type="ftr" sz="quarter" idx="11"/>
          </p:nvPr>
        </p:nvSpPr>
        <p:spPr/>
        <p:txBody>
          <a:bodyPr/>
          <a:lstStyle/>
          <a:p>
            <a:r>
              <a:rPr lang="en-US"/>
              <a:t>Medicare Rights &amp; Protections</a:t>
            </a:r>
          </a:p>
        </p:txBody>
      </p:sp>
      <p:sp>
        <p:nvSpPr>
          <p:cNvPr id="6" name="Date Placeholder 5">
            <a:extLst>
              <a:ext uri="{FF2B5EF4-FFF2-40B4-BE49-F238E27FC236}">
                <a16:creationId xmlns:a16="http://schemas.microsoft.com/office/drawing/2014/main" id="{497BFCB7-5891-482C-B278-BE9B2472CD89}"/>
              </a:ext>
            </a:extLst>
          </p:cNvPr>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384070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Formulary Exceptions</a:t>
            </a:r>
          </a:p>
        </p:txBody>
      </p:sp>
      <p:sp>
        <p:nvSpPr>
          <p:cNvPr id="5" name="Content Placeholder 4"/>
          <p:cNvSpPr>
            <a:spLocks noGrp="1"/>
          </p:cNvSpPr>
          <p:nvPr>
            <p:ph type="body" sz="quarter" idx="13"/>
          </p:nvPr>
        </p:nvSpPr>
        <p:spPr>
          <a:xfrm>
            <a:off x="846156" y="1371600"/>
            <a:ext cx="10705763" cy="3785449"/>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Plan must grant a formulary “exception” if:</a:t>
            </a:r>
          </a:p>
          <a:p>
            <a:pPr marL="548640" lvl="1" indent="-274320" defTabSz="685800">
              <a:lnSpc>
                <a:spcPct val="100000"/>
              </a:lnSpc>
              <a:spcBef>
                <a:spcPts val="0"/>
              </a:spcBef>
              <a:spcAft>
                <a:spcPts val="1200"/>
              </a:spcAft>
            </a:pPr>
            <a:r>
              <a:rPr lang="en-US" sz="2400" dirty="0">
                <a:solidFill>
                  <a:srgbClr val="00529B"/>
                </a:solidFill>
              </a:rPr>
              <a:t>All formulary alternatives aren’t as effective; and/or</a:t>
            </a:r>
          </a:p>
          <a:p>
            <a:pPr marL="548640" lvl="1" indent="-274320" defTabSz="685800">
              <a:lnSpc>
                <a:spcPct val="100000"/>
              </a:lnSpc>
              <a:spcBef>
                <a:spcPts val="0"/>
              </a:spcBef>
              <a:spcAft>
                <a:spcPts val="1200"/>
              </a:spcAft>
            </a:pPr>
            <a:r>
              <a:rPr lang="en-US" sz="2400" dirty="0">
                <a:solidFill>
                  <a:srgbClr val="00529B"/>
                </a:solidFill>
              </a:rPr>
              <a:t>The alternative drug would have adverse effects</a:t>
            </a:r>
          </a:p>
          <a:p>
            <a:pPr marL="274320" lvl="0" indent="-274320" defTabSz="685800">
              <a:lnSpc>
                <a:spcPct val="100000"/>
              </a:lnSpc>
              <a:spcBef>
                <a:spcPts val="0"/>
              </a:spcBef>
              <a:spcAft>
                <a:spcPts val="1200"/>
              </a:spcAft>
            </a:pPr>
            <a:r>
              <a:rPr lang="en-US" sz="2800" dirty="0">
                <a:solidFill>
                  <a:srgbClr val="00529B"/>
                </a:solidFill>
              </a:rPr>
              <a:t>Plan must grant an exception to a coverage rule if the drug:</a:t>
            </a:r>
          </a:p>
          <a:p>
            <a:pPr marL="548640" lvl="1" indent="-274320" defTabSz="685800">
              <a:lnSpc>
                <a:spcPct val="100000"/>
              </a:lnSpc>
              <a:spcBef>
                <a:spcPts val="0"/>
              </a:spcBef>
              <a:spcAft>
                <a:spcPts val="1200"/>
              </a:spcAft>
            </a:pPr>
            <a:r>
              <a:rPr lang="en-US" sz="2400" dirty="0">
                <a:solidFill>
                  <a:srgbClr val="00529B"/>
                </a:solidFill>
              </a:rPr>
              <a:t>Has been, or is likely to be, ineffective in treating your condition; or </a:t>
            </a:r>
          </a:p>
          <a:p>
            <a:pPr marL="548640" lvl="1" indent="-274320" defTabSz="685800">
              <a:lnSpc>
                <a:spcPct val="100000"/>
              </a:lnSpc>
              <a:spcBef>
                <a:spcPts val="0"/>
              </a:spcBef>
              <a:spcAft>
                <a:spcPts val="1200"/>
              </a:spcAft>
            </a:pPr>
            <a:r>
              <a:rPr lang="en-US" sz="2400" dirty="0">
                <a:solidFill>
                  <a:srgbClr val="00529B"/>
                </a:solidFill>
              </a:rPr>
              <a:t>Has caused, or is likely to cause, harm</a:t>
            </a:r>
          </a:p>
        </p:txBody>
      </p:sp>
      <p:sp>
        <p:nvSpPr>
          <p:cNvPr id="6" name="Rectangle 5"/>
          <p:cNvSpPr/>
          <p:nvPr/>
        </p:nvSpPr>
        <p:spPr>
          <a:xfrm>
            <a:off x="640080" y="5259823"/>
            <a:ext cx="10705763" cy="943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529B"/>
                </a:solidFill>
                <a:latin typeface="Arial" panose="020B0604020202020204" pitchFamily="34" charset="0"/>
                <a:cs typeface="Arial" panose="020B0604020202020204" pitchFamily="34" charset="0"/>
              </a:rPr>
              <a:t>NOTE</a:t>
            </a:r>
            <a:r>
              <a:rPr lang="en-US" dirty="0">
                <a:solidFill>
                  <a:srgbClr val="00529B"/>
                </a:solidFill>
                <a:latin typeface="Arial" panose="020B0604020202020204" pitchFamily="34" charset="0"/>
                <a:cs typeface="Arial" panose="020B0604020202020204" pitchFamily="34" charset="0"/>
              </a:rPr>
              <a:t>: If you request an exception, your doctor or other prescriber will need to give a supporting statement to your plan explaining why you need the drug you’re requesting. </a:t>
            </a:r>
          </a:p>
        </p:txBody>
      </p:sp>
      <p:pic>
        <p:nvPicPr>
          <p:cNvPr id="7" name="Picture 6">
            <a:extLst>
              <a:ext uri="{FF2B5EF4-FFF2-40B4-BE49-F238E27FC236}">
                <a16:creationId xmlns:a16="http://schemas.microsoft.com/office/drawing/2014/main" id="{4D101584-8271-47F1-A4CA-C883046644C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200" y="5493100"/>
            <a:ext cx="182896" cy="182896"/>
          </a:xfrm>
          <a:prstGeom prst="rect">
            <a:avLst/>
          </a:prstGeom>
        </p:spPr>
      </p:pic>
      <p:sp>
        <p:nvSpPr>
          <p:cNvPr id="8" name="Slide Number Placeholder 5">
            <a:extLst>
              <a:ext uri="{FF2B5EF4-FFF2-40B4-BE49-F238E27FC236}">
                <a16:creationId xmlns:a16="http://schemas.microsoft.com/office/drawing/2014/main" id="{FFEC5207-8EA4-4DC2-81AB-8D81388A347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31</a:t>
            </a:fld>
            <a:endParaRPr lang="en-US"/>
          </a:p>
        </p:txBody>
      </p:sp>
      <p:sp>
        <p:nvSpPr>
          <p:cNvPr id="3" name="Footer Placeholder 2"/>
          <p:cNvSpPr>
            <a:spLocks noGrp="1"/>
          </p:cNvSpPr>
          <p:nvPr>
            <p:ph type="ftr" sz="quarter" idx="11"/>
          </p:nvPr>
        </p:nvSpPr>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194642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Requesting Part D Appeals</a:t>
            </a:r>
          </a:p>
        </p:txBody>
      </p:sp>
      <p:sp>
        <p:nvSpPr>
          <p:cNvPr id="5" name="Content Placeholder 4"/>
          <p:cNvSpPr>
            <a:spLocks noGrp="1"/>
          </p:cNvSpPr>
          <p:nvPr>
            <p:ph type="body" sz="quarter" idx="13"/>
          </p:nvPr>
        </p:nvSpPr>
        <p:spPr>
          <a:xfrm>
            <a:off x="391617" y="1156957"/>
            <a:ext cx="11535689" cy="1328646"/>
          </a:xfrm>
        </p:spPr>
        <p:txBody>
          <a:bodyPr>
            <a:normAutofit/>
          </a:bodyPr>
          <a:lstStyle/>
          <a:p>
            <a:pPr marL="0" lvl="0" indent="0" defTabSz="685800">
              <a:lnSpc>
                <a:spcPct val="100000"/>
              </a:lnSpc>
              <a:spcBef>
                <a:spcPts val="0"/>
              </a:spcBef>
              <a:spcAft>
                <a:spcPts val="600"/>
              </a:spcAft>
              <a:buNone/>
            </a:pPr>
            <a:r>
              <a:rPr lang="en-US" sz="2800" b="1" dirty="0">
                <a:solidFill>
                  <a:srgbClr val="00529B"/>
                </a:solidFill>
              </a:rPr>
              <a:t>If your coverage determination, exception, or coverage limitation is denied, you can request a redetermination.</a:t>
            </a:r>
          </a:p>
        </p:txBody>
      </p:sp>
      <p:sp>
        <p:nvSpPr>
          <p:cNvPr id="7" name="TextBox 6">
            <a:extLst>
              <a:ext uri="{FF2B5EF4-FFF2-40B4-BE49-F238E27FC236}">
                <a16:creationId xmlns:a16="http://schemas.microsoft.com/office/drawing/2014/main" id="{FAFC4F05-43D1-48EB-9B3F-5C4B3D763426}"/>
              </a:ext>
            </a:extLst>
          </p:cNvPr>
          <p:cNvSpPr txBox="1"/>
          <p:nvPr/>
        </p:nvSpPr>
        <p:spPr>
          <a:xfrm>
            <a:off x="1274793" y="4902623"/>
            <a:ext cx="4215119" cy="830997"/>
          </a:xfrm>
          <a:prstGeom prst="rect">
            <a:avLst/>
          </a:prstGeom>
          <a:noFill/>
        </p:spPr>
        <p:txBody>
          <a:bodyPr wrap="square">
            <a:spAutoFit/>
          </a:bodyPr>
          <a:lstStyle/>
          <a:p>
            <a:pPr lvl="0" algn="ctr" defTabSz="685800">
              <a:lnSpc>
                <a:spcPct val="100000"/>
              </a:lnSpc>
              <a:spcAft>
                <a:spcPts val="600"/>
              </a:spcAft>
            </a:pPr>
            <a:r>
              <a:rPr lang="en-US" sz="2400" dirty="0">
                <a:solidFill>
                  <a:srgbClr val="00529B"/>
                </a:solidFill>
                <a:latin typeface="Arial" panose="020B0604020202020204" pitchFamily="34" charset="0"/>
                <a:cs typeface="Arial" panose="020B0604020202020204" pitchFamily="34" charset="0"/>
              </a:rPr>
              <a:t>Plans must accept verbal expedited (fast) requests.</a:t>
            </a:r>
          </a:p>
        </p:txBody>
      </p:sp>
      <p:pic>
        <p:nvPicPr>
          <p:cNvPr id="14" name="Picture 13">
            <a:extLst>
              <a:ext uri="{FF2B5EF4-FFF2-40B4-BE49-F238E27FC236}">
                <a16:creationId xmlns:a16="http://schemas.microsoft.com/office/drawing/2014/main" id="{0158A265-58A5-4C98-8279-2DE67469491E}"/>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17347" y="2233613"/>
            <a:ext cx="3997891" cy="2668086"/>
          </a:xfrm>
          <a:prstGeom prst="rect">
            <a:avLst/>
          </a:prstGeom>
          <a:ln>
            <a:noFill/>
          </a:ln>
          <a:effectLst>
            <a:softEdge rad="112500"/>
          </a:effectLst>
        </p:spPr>
      </p:pic>
      <p:sp>
        <p:nvSpPr>
          <p:cNvPr id="11" name="TextBox 10">
            <a:extLst>
              <a:ext uri="{FF2B5EF4-FFF2-40B4-BE49-F238E27FC236}">
                <a16:creationId xmlns:a16="http://schemas.microsoft.com/office/drawing/2014/main" id="{9BB8AEED-864A-4EEC-9F09-B4ED8F684A58}"/>
              </a:ext>
            </a:extLst>
          </p:cNvPr>
          <p:cNvSpPr txBox="1"/>
          <p:nvPr/>
        </p:nvSpPr>
        <p:spPr>
          <a:xfrm>
            <a:off x="6440968" y="4901699"/>
            <a:ext cx="4215119" cy="1200329"/>
          </a:xfrm>
          <a:prstGeom prst="rect">
            <a:avLst/>
          </a:prstGeom>
          <a:noFill/>
        </p:spPr>
        <p:txBody>
          <a:bodyPr wrap="square">
            <a:spAutoFit/>
          </a:bodyPr>
          <a:lstStyle/>
          <a:p>
            <a:pPr lvl="0" algn="ctr" defTabSz="685800">
              <a:lnSpc>
                <a:spcPct val="100000"/>
              </a:lnSpc>
              <a:spcAft>
                <a:spcPts val="600"/>
              </a:spcAft>
            </a:pPr>
            <a:r>
              <a:rPr lang="en-US" sz="2400" dirty="0">
                <a:solidFill>
                  <a:srgbClr val="00529B"/>
                </a:solidFill>
                <a:latin typeface="Arial" panose="020B0604020202020204" pitchFamily="34" charset="0"/>
                <a:cs typeface="Arial" panose="020B0604020202020204" pitchFamily="34" charset="0"/>
              </a:rPr>
              <a:t>Must make the request within 60 days from the date of the coverage decision.</a:t>
            </a:r>
          </a:p>
        </p:txBody>
      </p:sp>
      <p:pic>
        <p:nvPicPr>
          <p:cNvPr id="9" name="Picture 8">
            <a:extLst>
              <a:ext uri="{FF2B5EF4-FFF2-40B4-BE49-F238E27FC236}">
                <a16:creationId xmlns:a16="http://schemas.microsoft.com/office/drawing/2014/main" id="{C79B58C9-0E4E-4E73-8688-6BF15DEA8EE3}"/>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40968" y="2198703"/>
            <a:ext cx="4125890" cy="2739681"/>
          </a:xfrm>
          <a:prstGeom prst="rect">
            <a:avLst/>
          </a:prstGeom>
          <a:ln>
            <a:noFill/>
          </a:ln>
          <a:effectLst>
            <a:softEdge rad="112500"/>
          </a:effectLst>
        </p:spPr>
      </p:pic>
      <p:sp>
        <p:nvSpPr>
          <p:cNvPr id="8" name="Slide Number Placeholder 5">
            <a:extLst>
              <a:ext uri="{FF2B5EF4-FFF2-40B4-BE49-F238E27FC236}">
                <a16:creationId xmlns:a16="http://schemas.microsoft.com/office/drawing/2014/main" id="{1B26A2DA-214D-48D0-98C5-8190D35AB3B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32</a:t>
            </a:fld>
            <a:endParaRPr lang="en-US"/>
          </a:p>
        </p:txBody>
      </p:sp>
      <p:sp>
        <p:nvSpPr>
          <p:cNvPr id="3" name="Footer Placeholder 2"/>
          <p:cNvSpPr>
            <a:spLocks noGrp="1"/>
          </p:cNvSpPr>
          <p:nvPr>
            <p:ph type="ftr" sz="quarter" idx="11"/>
          </p:nvPr>
        </p:nvSpPr>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293613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92207"/>
          </a:xfrm>
        </p:spPr>
        <p:txBody>
          <a:bodyPr>
            <a:normAutofit/>
          </a:bodyPr>
          <a:lstStyle/>
          <a:p>
            <a:r>
              <a:rPr lang="en-US" dirty="0"/>
              <a:t>Part D (Drug) Appeals Process</a:t>
            </a:r>
          </a:p>
        </p:txBody>
      </p:sp>
      <p:sp>
        <p:nvSpPr>
          <p:cNvPr id="124" name="Standard appeals process">
            <a:extLst>
              <a:ext uri="{FF2B5EF4-FFF2-40B4-BE49-F238E27FC236}">
                <a16:creationId xmlns:a16="http://schemas.microsoft.com/office/drawing/2014/main" id="{E46E17EE-E602-4F19-8AEF-235843E1690F}"/>
              </a:ext>
            </a:extLst>
          </p:cNvPr>
          <p:cNvSpPr/>
          <p:nvPr/>
        </p:nvSpPr>
        <p:spPr>
          <a:xfrm>
            <a:off x="1150570" y="5365918"/>
            <a:ext cx="5035149" cy="2143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STANDARD PROCESS</a:t>
            </a:r>
          </a:p>
        </p:txBody>
      </p:sp>
      <p:sp>
        <p:nvSpPr>
          <p:cNvPr id="125" name="Expedited appeals process">
            <a:extLst>
              <a:ext uri="{FF2B5EF4-FFF2-40B4-BE49-F238E27FC236}">
                <a16:creationId xmlns:a16="http://schemas.microsoft.com/office/drawing/2014/main" id="{41701C25-EA50-4CF0-876D-0CCCA2C2776F}"/>
              </a:ext>
            </a:extLst>
          </p:cNvPr>
          <p:cNvSpPr/>
          <p:nvPr/>
        </p:nvSpPr>
        <p:spPr>
          <a:xfrm>
            <a:off x="6195173" y="5365917"/>
            <a:ext cx="5000496" cy="208528"/>
          </a:xfrm>
          <a:prstGeom prst="rect">
            <a:avLst/>
          </a:prstGeom>
          <a:solidFill>
            <a:srgbClr val="9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EXPEDITED PROCESS</a:t>
            </a:r>
          </a:p>
        </p:txBody>
      </p:sp>
      <p:sp>
        <p:nvSpPr>
          <p:cNvPr id="58" name="Coverage determination">
            <a:extLst>
              <a:ext uri="{FF2B5EF4-FFF2-40B4-BE49-F238E27FC236}">
                <a16:creationId xmlns:a16="http://schemas.microsoft.com/office/drawing/2014/main" id="{09340BC5-D4EF-4BAF-8A60-56E229426B65}"/>
              </a:ext>
            </a:extLst>
          </p:cNvPr>
          <p:cNvSpPr/>
          <p:nvPr/>
        </p:nvSpPr>
        <p:spPr>
          <a:xfrm>
            <a:off x="77119" y="4935694"/>
            <a:ext cx="1051398"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1">
                    <a:lumMod val="50000"/>
                  </a:schemeClr>
                </a:solidFill>
              </a:rPr>
              <a:t>Coverage Determination*</a:t>
            </a:r>
          </a:p>
        </p:txBody>
      </p:sp>
      <p:sp>
        <p:nvSpPr>
          <p:cNvPr id="61" name="Standard process">
            <a:extLst>
              <a:ext uri="{FF2B5EF4-FFF2-40B4-BE49-F238E27FC236}">
                <a16:creationId xmlns:a16="http://schemas.microsoft.com/office/drawing/2014/main" id="{196B2B24-2110-437D-A1EA-C137B6E60900}"/>
              </a:ext>
            </a:extLst>
          </p:cNvPr>
          <p:cNvSpPr/>
          <p:nvPr/>
        </p:nvSpPr>
        <p:spPr>
          <a:xfrm>
            <a:off x="1150570" y="4939760"/>
            <a:ext cx="5022549" cy="4114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72-hour time limit**; Decision issued in 14 days (payment)</a:t>
            </a:r>
          </a:p>
        </p:txBody>
      </p:sp>
      <p:sp>
        <p:nvSpPr>
          <p:cNvPr id="68" name="Expedited process">
            <a:extLst>
              <a:ext uri="{FF2B5EF4-FFF2-40B4-BE49-F238E27FC236}">
                <a16:creationId xmlns:a16="http://schemas.microsoft.com/office/drawing/2014/main" id="{16B6C534-6563-4638-B73D-83FF7ECBB293}"/>
              </a:ext>
            </a:extLst>
          </p:cNvPr>
          <p:cNvSpPr/>
          <p:nvPr/>
        </p:nvSpPr>
        <p:spPr>
          <a:xfrm>
            <a:off x="6195172" y="4931491"/>
            <a:ext cx="5003643" cy="41148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Decision issued within 24 hours** </a:t>
            </a:r>
          </a:p>
        </p:txBody>
      </p:sp>
      <p:sp>
        <p:nvSpPr>
          <p:cNvPr id="69" name="1st level of appeal">
            <a:extLst>
              <a:ext uri="{FF2B5EF4-FFF2-40B4-BE49-F238E27FC236}">
                <a16:creationId xmlns:a16="http://schemas.microsoft.com/office/drawing/2014/main" id="{2FD518C4-FD55-4F9B-8D79-016F42966A66}"/>
              </a:ext>
            </a:extLst>
          </p:cNvPr>
          <p:cNvSpPr/>
          <p:nvPr/>
        </p:nvSpPr>
        <p:spPr>
          <a:xfrm>
            <a:off x="352226" y="4061874"/>
            <a:ext cx="1051398"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1</a:t>
            </a:r>
            <a:r>
              <a:rPr lang="en-US" sz="1400" b="1" baseline="30000" dirty="0">
                <a:solidFill>
                  <a:schemeClr val="accent1">
                    <a:lumMod val="50000"/>
                  </a:schemeClr>
                </a:solidFill>
              </a:rPr>
              <a:t>st</a:t>
            </a:r>
            <a:r>
              <a:rPr lang="en-US" sz="1400" b="1" dirty="0">
                <a:solidFill>
                  <a:schemeClr val="accent1">
                    <a:lumMod val="50000"/>
                  </a:schemeClr>
                </a:solidFill>
              </a:rPr>
              <a:t> Level </a:t>
            </a:r>
            <a:br>
              <a:rPr lang="en-US" sz="1400" b="1" dirty="0">
                <a:solidFill>
                  <a:schemeClr val="accent1">
                    <a:lumMod val="50000"/>
                  </a:schemeClr>
                </a:solidFill>
              </a:rPr>
            </a:br>
            <a:r>
              <a:rPr lang="en-US" sz="1400" b="1" dirty="0">
                <a:solidFill>
                  <a:schemeClr val="accent1">
                    <a:lumMod val="50000"/>
                  </a:schemeClr>
                </a:solidFill>
              </a:rPr>
              <a:t>of Appeal</a:t>
            </a:r>
          </a:p>
        </p:txBody>
      </p:sp>
      <p:sp>
        <p:nvSpPr>
          <p:cNvPr id="71" name="Standard level 1">
            <a:extLst>
              <a:ext uri="{FF2B5EF4-FFF2-40B4-BE49-F238E27FC236}">
                <a16:creationId xmlns:a16="http://schemas.microsoft.com/office/drawing/2014/main" id="{21EFFAB4-D221-4616-8B1F-838D58D1B6FC}"/>
              </a:ext>
            </a:extLst>
          </p:cNvPr>
          <p:cNvSpPr/>
          <p:nvPr/>
        </p:nvSpPr>
        <p:spPr>
          <a:xfrm>
            <a:off x="1426236" y="4078635"/>
            <a:ext cx="4746324" cy="822960"/>
          </a:xfrm>
          <a:prstGeom prst="rect">
            <a:avLst/>
          </a:prstGeom>
          <a:solidFill>
            <a:srgbClr val="2B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bg1"/>
                </a:solidFill>
              </a:rPr>
              <a:t>60 days to file</a:t>
            </a:r>
          </a:p>
          <a:p>
            <a:pPr algn="ctr"/>
            <a:r>
              <a:rPr lang="en-US" sz="1300" dirty="0">
                <a:solidFill>
                  <a:schemeClr val="bg1"/>
                </a:solidFill>
              </a:rPr>
              <a:t>Medicare drug plan(PDP)/Medicare Advantage Plan with drug coverage (MA-PD) Standard Redetermination; Decision issued in 7 days (benefits); Decision issued in 14 days (payment)</a:t>
            </a:r>
          </a:p>
        </p:txBody>
      </p:sp>
      <p:sp>
        <p:nvSpPr>
          <p:cNvPr id="110" name="Expedited Level 1">
            <a:extLst>
              <a:ext uri="{FF2B5EF4-FFF2-40B4-BE49-F238E27FC236}">
                <a16:creationId xmlns:a16="http://schemas.microsoft.com/office/drawing/2014/main" id="{F22E5EA8-9560-4682-B95F-03EA14D52C32}"/>
              </a:ext>
            </a:extLst>
          </p:cNvPr>
          <p:cNvSpPr/>
          <p:nvPr/>
        </p:nvSpPr>
        <p:spPr>
          <a:xfrm>
            <a:off x="6195172" y="4081193"/>
            <a:ext cx="4729323" cy="822960"/>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accent1">
                    <a:lumMod val="50000"/>
                  </a:schemeClr>
                </a:solidFill>
              </a:rPr>
              <a:t>60 days to file</a:t>
            </a:r>
          </a:p>
          <a:p>
            <a:pPr algn="ctr"/>
            <a:r>
              <a:rPr lang="en-US" sz="1300" dirty="0">
                <a:solidFill>
                  <a:schemeClr val="accent1">
                    <a:lumMod val="50000"/>
                  </a:schemeClr>
                </a:solidFill>
              </a:rPr>
              <a:t>PDP/MA-PD Expedited Redetermination </a:t>
            </a:r>
          </a:p>
          <a:p>
            <a:pPr algn="ctr"/>
            <a:r>
              <a:rPr lang="en-US" sz="1300" dirty="0">
                <a:solidFill>
                  <a:schemeClr val="accent1">
                    <a:lumMod val="50000"/>
                  </a:schemeClr>
                </a:solidFill>
              </a:rPr>
              <a:t>Decision issued within 72 hours</a:t>
            </a:r>
          </a:p>
        </p:txBody>
      </p:sp>
      <p:sp>
        <p:nvSpPr>
          <p:cNvPr id="112" name="2nd level of appeal">
            <a:extLst>
              <a:ext uri="{FF2B5EF4-FFF2-40B4-BE49-F238E27FC236}">
                <a16:creationId xmlns:a16="http://schemas.microsoft.com/office/drawing/2014/main" id="{3EEDF5FA-BCD8-4CF4-87E9-9EF1E051E303}"/>
              </a:ext>
            </a:extLst>
          </p:cNvPr>
          <p:cNvSpPr/>
          <p:nvPr/>
        </p:nvSpPr>
        <p:spPr>
          <a:xfrm>
            <a:off x="809426" y="3270359"/>
            <a:ext cx="1051398" cy="777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2nd Level </a:t>
            </a:r>
          </a:p>
          <a:p>
            <a:pPr algn="ctr"/>
            <a:r>
              <a:rPr lang="en-US" sz="1400" b="1" dirty="0">
                <a:solidFill>
                  <a:schemeClr val="accent1">
                    <a:lumMod val="50000"/>
                  </a:schemeClr>
                </a:solidFill>
              </a:rPr>
              <a:t>of Appeal</a:t>
            </a:r>
          </a:p>
        </p:txBody>
      </p:sp>
      <p:sp>
        <p:nvSpPr>
          <p:cNvPr id="113" name="Standard level 2">
            <a:extLst>
              <a:ext uri="{FF2B5EF4-FFF2-40B4-BE49-F238E27FC236}">
                <a16:creationId xmlns:a16="http://schemas.microsoft.com/office/drawing/2014/main" id="{88ACCDF4-8430-4732-89F5-D878DD3932ED}"/>
              </a:ext>
            </a:extLst>
          </p:cNvPr>
          <p:cNvSpPr/>
          <p:nvPr/>
        </p:nvSpPr>
        <p:spPr>
          <a:xfrm>
            <a:off x="1883436" y="3263230"/>
            <a:ext cx="4289124" cy="777240"/>
          </a:xfrm>
          <a:prstGeom prst="rect">
            <a:avLst/>
          </a:prstGeom>
          <a:solidFill>
            <a:srgbClr val="2A6CA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60 days to file***</a:t>
            </a:r>
          </a:p>
          <a:p>
            <a:pPr algn="ctr"/>
            <a:r>
              <a:rPr lang="en-US" sz="1300" dirty="0">
                <a:solidFill>
                  <a:schemeClr val="bg1"/>
                </a:solidFill>
              </a:rPr>
              <a:t>Part D Independent Review Entity (IRE)</a:t>
            </a:r>
          </a:p>
          <a:p>
            <a:pPr algn="ctr"/>
            <a:r>
              <a:rPr lang="en-US" sz="1300" dirty="0">
                <a:solidFill>
                  <a:schemeClr val="bg1"/>
                </a:solidFill>
              </a:rPr>
              <a:t>Standard Reconsideration Decision issued in 7 days (benefits)</a:t>
            </a:r>
          </a:p>
          <a:p>
            <a:pPr algn="ctr"/>
            <a:r>
              <a:rPr lang="en-US" sz="1300" dirty="0">
                <a:solidFill>
                  <a:schemeClr val="bg1"/>
                </a:solidFill>
              </a:rPr>
              <a:t>Decision issued in 14 days (payments)</a:t>
            </a:r>
          </a:p>
        </p:txBody>
      </p:sp>
      <p:sp>
        <p:nvSpPr>
          <p:cNvPr id="114" name="Expedited level 2">
            <a:extLst>
              <a:ext uri="{FF2B5EF4-FFF2-40B4-BE49-F238E27FC236}">
                <a16:creationId xmlns:a16="http://schemas.microsoft.com/office/drawing/2014/main" id="{5F9ADFAC-FB31-4942-BBFA-714FEB50C184}"/>
              </a:ext>
            </a:extLst>
          </p:cNvPr>
          <p:cNvSpPr/>
          <p:nvPr/>
        </p:nvSpPr>
        <p:spPr>
          <a:xfrm>
            <a:off x="6195172" y="3257624"/>
            <a:ext cx="4272123" cy="7772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1415E"/>
                </a:solidFill>
              </a:rPr>
              <a:t>60 days to file***</a:t>
            </a:r>
          </a:p>
          <a:p>
            <a:pPr algn="ctr"/>
            <a:r>
              <a:rPr lang="en-US" sz="1400" dirty="0">
                <a:solidFill>
                  <a:srgbClr val="31415E"/>
                </a:solidFill>
              </a:rPr>
              <a:t>Part D IRE Expedited Reconsideration</a:t>
            </a:r>
          </a:p>
          <a:p>
            <a:pPr algn="ctr"/>
            <a:r>
              <a:rPr lang="en-US" sz="1400" dirty="0">
                <a:solidFill>
                  <a:srgbClr val="31415E"/>
                </a:solidFill>
              </a:rPr>
              <a:t>Decision issued within 72 hours</a:t>
            </a:r>
          </a:p>
        </p:txBody>
      </p:sp>
      <p:sp>
        <p:nvSpPr>
          <p:cNvPr id="115" name="3rd level of appeal">
            <a:extLst>
              <a:ext uri="{FF2B5EF4-FFF2-40B4-BE49-F238E27FC236}">
                <a16:creationId xmlns:a16="http://schemas.microsoft.com/office/drawing/2014/main" id="{64363BC0-FEDF-4538-B807-C177C03C50CB}"/>
              </a:ext>
            </a:extLst>
          </p:cNvPr>
          <p:cNvSpPr/>
          <p:nvPr/>
        </p:nvSpPr>
        <p:spPr>
          <a:xfrm>
            <a:off x="1207617" y="2416229"/>
            <a:ext cx="1110407"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3rd Level </a:t>
            </a:r>
          </a:p>
          <a:p>
            <a:pPr algn="ctr"/>
            <a:r>
              <a:rPr lang="en-US" sz="1400" b="1" dirty="0">
                <a:solidFill>
                  <a:schemeClr val="accent1">
                    <a:lumMod val="50000"/>
                  </a:schemeClr>
                </a:solidFill>
              </a:rPr>
              <a:t>of Appeal</a:t>
            </a:r>
          </a:p>
        </p:txBody>
      </p:sp>
      <p:sp>
        <p:nvSpPr>
          <p:cNvPr id="116" name="Standard level 3">
            <a:extLst>
              <a:ext uri="{FF2B5EF4-FFF2-40B4-BE49-F238E27FC236}">
                <a16:creationId xmlns:a16="http://schemas.microsoft.com/office/drawing/2014/main" id="{6B017F6A-21DE-44F0-BC81-DE7FED571275}"/>
              </a:ext>
            </a:extLst>
          </p:cNvPr>
          <p:cNvSpPr/>
          <p:nvPr/>
        </p:nvSpPr>
        <p:spPr>
          <a:xfrm>
            <a:off x="2340636" y="2421187"/>
            <a:ext cx="3831924"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300" b="1" dirty="0">
                <a:solidFill>
                  <a:srgbClr val="31415E"/>
                </a:solidFill>
              </a:rPr>
              <a:t>60 days to file</a:t>
            </a:r>
          </a:p>
          <a:p>
            <a:pPr algn="ctr"/>
            <a:r>
              <a:rPr lang="en-US" sz="1300" dirty="0">
                <a:solidFill>
                  <a:srgbClr val="31415E"/>
                </a:solidFill>
              </a:rPr>
              <a:t>Office of Medicare Hearings and Appeals (OMHA)</a:t>
            </a:r>
          </a:p>
          <a:p>
            <a:pPr algn="ctr"/>
            <a:r>
              <a:rPr lang="en-US" sz="1300" dirty="0">
                <a:solidFill>
                  <a:srgbClr val="31415E"/>
                </a:solidFill>
              </a:rPr>
              <a:t>Administrative Law Judge (ALJ) Hearing Amount in Controversy (AIC) ≥ $180****; Decision issued in 90 days</a:t>
            </a:r>
          </a:p>
          <a:p>
            <a:pPr algn="ctr"/>
            <a:endParaRPr lang="en-US" sz="1300" dirty="0">
              <a:solidFill>
                <a:srgbClr val="31415E"/>
              </a:solidFill>
            </a:endParaRPr>
          </a:p>
        </p:txBody>
      </p:sp>
      <p:sp>
        <p:nvSpPr>
          <p:cNvPr id="117" name="Expedited level 3">
            <a:extLst>
              <a:ext uri="{FF2B5EF4-FFF2-40B4-BE49-F238E27FC236}">
                <a16:creationId xmlns:a16="http://schemas.microsoft.com/office/drawing/2014/main" id="{E9A1181D-91C3-4987-AF9C-97CE4F71C429}"/>
              </a:ext>
            </a:extLst>
          </p:cNvPr>
          <p:cNvSpPr/>
          <p:nvPr/>
        </p:nvSpPr>
        <p:spPr>
          <a:xfrm>
            <a:off x="6195172" y="2420995"/>
            <a:ext cx="3814923" cy="8229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00" b="1" dirty="0">
                <a:solidFill>
                  <a:srgbClr val="31415E"/>
                </a:solidFill>
              </a:rPr>
              <a:t>60 days to file</a:t>
            </a:r>
          </a:p>
          <a:p>
            <a:pPr algn="ctr"/>
            <a:r>
              <a:rPr lang="en-US" sz="1300" dirty="0">
                <a:solidFill>
                  <a:srgbClr val="31415E"/>
                </a:solidFill>
              </a:rPr>
              <a:t>OMHA  ALJ Hearing; Expedited Decision</a:t>
            </a:r>
            <a:br>
              <a:rPr lang="en-US" sz="1300" dirty="0">
                <a:solidFill>
                  <a:srgbClr val="31415E"/>
                </a:solidFill>
              </a:rPr>
            </a:br>
            <a:r>
              <a:rPr lang="en-US" sz="1300" dirty="0">
                <a:solidFill>
                  <a:srgbClr val="31415E"/>
                </a:solidFill>
              </a:rPr>
              <a:t> AIC ≥ $180**** </a:t>
            </a:r>
          </a:p>
          <a:p>
            <a:pPr algn="ctr"/>
            <a:r>
              <a:rPr lang="en-US" sz="1300" dirty="0">
                <a:solidFill>
                  <a:srgbClr val="31415E"/>
                </a:solidFill>
              </a:rPr>
              <a:t>Decision issued in 10 days</a:t>
            </a:r>
          </a:p>
        </p:txBody>
      </p:sp>
      <p:sp>
        <p:nvSpPr>
          <p:cNvPr id="118" name="4th level of appeal">
            <a:extLst>
              <a:ext uri="{FF2B5EF4-FFF2-40B4-BE49-F238E27FC236}">
                <a16:creationId xmlns:a16="http://schemas.microsoft.com/office/drawing/2014/main" id="{81321CB4-7A3A-42C4-B9D8-8CB4A0E0C1FB}"/>
              </a:ext>
            </a:extLst>
          </p:cNvPr>
          <p:cNvSpPr/>
          <p:nvPr/>
        </p:nvSpPr>
        <p:spPr>
          <a:xfrm>
            <a:off x="1664818" y="1744979"/>
            <a:ext cx="1110407"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4th Level </a:t>
            </a:r>
          </a:p>
          <a:p>
            <a:pPr algn="ctr"/>
            <a:r>
              <a:rPr lang="en-US" sz="1400" b="1" dirty="0">
                <a:solidFill>
                  <a:schemeClr val="accent1">
                    <a:lumMod val="50000"/>
                  </a:schemeClr>
                </a:solidFill>
              </a:rPr>
              <a:t>of Appeal</a:t>
            </a:r>
          </a:p>
        </p:txBody>
      </p:sp>
      <p:sp>
        <p:nvSpPr>
          <p:cNvPr id="119" name="Standard level 4">
            <a:extLst>
              <a:ext uri="{FF2B5EF4-FFF2-40B4-BE49-F238E27FC236}">
                <a16:creationId xmlns:a16="http://schemas.microsoft.com/office/drawing/2014/main" id="{3C85A2D6-9975-4F09-A440-BFD2177044B8}"/>
              </a:ext>
            </a:extLst>
          </p:cNvPr>
          <p:cNvSpPr/>
          <p:nvPr/>
        </p:nvSpPr>
        <p:spPr>
          <a:xfrm>
            <a:off x="2797837" y="1754390"/>
            <a:ext cx="3374723"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1415E"/>
                </a:solidFill>
              </a:rPr>
              <a:t>60 days to file</a:t>
            </a:r>
          </a:p>
          <a:p>
            <a:pPr algn="ctr"/>
            <a:r>
              <a:rPr lang="en-US" sz="1400" dirty="0">
                <a:solidFill>
                  <a:srgbClr val="31415E"/>
                </a:solidFill>
              </a:rPr>
              <a:t>Medicare Appeals Council</a:t>
            </a:r>
          </a:p>
          <a:p>
            <a:pPr algn="ctr"/>
            <a:r>
              <a:rPr lang="en-US" sz="1400" dirty="0">
                <a:solidFill>
                  <a:srgbClr val="31415E"/>
                </a:solidFill>
              </a:rPr>
              <a:t>Decision issued in 90 days</a:t>
            </a:r>
          </a:p>
        </p:txBody>
      </p:sp>
      <p:sp>
        <p:nvSpPr>
          <p:cNvPr id="120" name="Expedited level 4">
            <a:extLst>
              <a:ext uri="{FF2B5EF4-FFF2-40B4-BE49-F238E27FC236}">
                <a16:creationId xmlns:a16="http://schemas.microsoft.com/office/drawing/2014/main" id="{32464CBA-D5DD-4FC5-861F-849DA6860725}"/>
              </a:ext>
            </a:extLst>
          </p:cNvPr>
          <p:cNvSpPr/>
          <p:nvPr/>
        </p:nvSpPr>
        <p:spPr>
          <a:xfrm>
            <a:off x="6195172" y="1742749"/>
            <a:ext cx="3357723" cy="64008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1415E"/>
                </a:solidFill>
              </a:rPr>
              <a:t>60 days to file</a:t>
            </a:r>
          </a:p>
          <a:p>
            <a:pPr algn="ctr"/>
            <a:r>
              <a:rPr lang="en-US" sz="1400" dirty="0">
                <a:solidFill>
                  <a:srgbClr val="31415E"/>
                </a:solidFill>
              </a:rPr>
              <a:t>Medicare Appeals Council</a:t>
            </a:r>
          </a:p>
          <a:p>
            <a:pPr algn="ctr"/>
            <a:r>
              <a:rPr lang="en-US" sz="1400" dirty="0">
                <a:solidFill>
                  <a:srgbClr val="31415E"/>
                </a:solidFill>
              </a:rPr>
              <a:t>Decision issued in 10 days</a:t>
            </a:r>
          </a:p>
        </p:txBody>
      </p:sp>
      <p:sp>
        <p:nvSpPr>
          <p:cNvPr id="121" name="5th level of appeal" descr="Box: 5th level of appeal">
            <a:extLst>
              <a:ext uri="{FF2B5EF4-FFF2-40B4-BE49-F238E27FC236}">
                <a16:creationId xmlns:a16="http://schemas.microsoft.com/office/drawing/2014/main" id="{37854761-5E96-4EE1-A134-1D6C017CFE7E}"/>
              </a:ext>
            </a:extLst>
          </p:cNvPr>
          <p:cNvSpPr/>
          <p:nvPr/>
        </p:nvSpPr>
        <p:spPr>
          <a:xfrm>
            <a:off x="2104157" y="1087479"/>
            <a:ext cx="1110408"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5th Level </a:t>
            </a:r>
          </a:p>
          <a:p>
            <a:pPr algn="ctr"/>
            <a:r>
              <a:rPr lang="en-US" sz="1400" b="1" dirty="0">
                <a:solidFill>
                  <a:schemeClr val="accent1">
                    <a:lumMod val="50000"/>
                  </a:schemeClr>
                </a:solidFill>
              </a:rPr>
              <a:t>of Appeal</a:t>
            </a:r>
          </a:p>
        </p:txBody>
      </p:sp>
      <p:sp>
        <p:nvSpPr>
          <p:cNvPr id="122" name="Standard level 5">
            <a:extLst>
              <a:ext uri="{FF2B5EF4-FFF2-40B4-BE49-F238E27FC236}">
                <a16:creationId xmlns:a16="http://schemas.microsoft.com/office/drawing/2014/main" id="{E5DF3D02-2BC5-4264-9EF1-11D4DD966F7B}"/>
              </a:ext>
            </a:extLst>
          </p:cNvPr>
          <p:cNvSpPr/>
          <p:nvPr/>
        </p:nvSpPr>
        <p:spPr>
          <a:xfrm>
            <a:off x="3255037" y="1083611"/>
            <a:ext cx="5888963"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1415E"/>
                </a:solidFill>
              </a:rPr>
              <a:t>60 days to file</a:t>
            </a:r>
          </a:p>
          <a:p>
            <a:pPr algn="ctr"/>
            <a:r>
              <a:rPr lang="en-US" sz="1400" dirty="0">
                <a:solidFill>
                  <a:srgbClr val="31415E"/>
                </a:solidFill>
              </a:rPr>
              <a:t>Judicial Review Federal District Court</a:t>
            </a:r>
          </a:p>
          <a:p>
            <a:pPr algn="ctr"/>
            <a:r>
              <a:rPr lang="en-US" sz="1400" dirty="0">
                <a:solidFill>
                  <a:srgbClr val="31415E"/>
                </a:solidFill>
              </a:rPr>
              <a:t>AIC ≥ $1,850****</a:t>
            </a:r>
          </a:p>
        </p:txBody>
      </p:sp>
      <p:cxnSp>
        <p:nvCxnSpPr>
          <p:cNvPr id="54" name="Straight Connector 53">
            <a:extLst>
              <a:ext uri="{FF2B5EF4-FFF2-40B4-BE49-F238E27FC236}">
                <a16:creationId xmlns:a16="http://schemas.microsoft.com/office/drawing/2014/main" id="{88492F3F-BC41-46D1-AAE6-AC031F9137CA}"/>
              </a:ext>
              <a:ext uri="{C183D7F6-B498-43B3-948B-1728B52AA6E4}">
                <adec:decorative xmlns:adec="http://schemas.microsoft.com/office/drawing/2017/decorative" val="1"/>
              </a:ext>
            </a:extLst>
          </p:cNvPr>
          <p:cNvCxnSpPr>
            <a:cxnSpLocks/>
          </p:cNvCxnSpPr>
          <p:nvPr/>
        </p:nvCxnSpPr>
        <p:spPr>
          <a:xfrm>
            <a:off x="6165652" y="5711487"/>
            <a:ext cx="6908" cy="934150"/>
          </a:xfrm>
          <a:prstGeom prst="line">
            <a:avLst/>
          </a:prstGeom>
        </p:spPr>
        <p:style>
          <a:lnRef idx="1">
            <a:schemeClr val="accent1"/>
          </a:lnRef>
          <a:fillRef idx="0">
            <a:schemeClr val="accent1"/>
          </a:fillRef>
          <a:effectRef idx="0">
            <a:schemeClr val="accent1"/>
          </a:effectRef>
          <a:fontRef idx="minor">
            <a:schemeClr val="tx1"/>
          </a:fontRef>
        </p:style>
      </p:cxnSp>
      <p:sp>
        <p:nvSpPr>
          <p:cNvPr id="55" name="1* footnote TextBox">
            <a:extLst>
              <a:ext uri="{FF2B5EF4-FFF2-40B4-BE49-F238E27FC236}">
                <a16:creationId xmlns:a16="http://schemas.microsoft.com/office/drawing/2014/main" id="{ABEBD87D-6F92-406F-B87A-BBE8D4F47361}"/>
              </a:ext>
            </a:extLst>
          </p:cNvPr>
          <p:cNvSpPr txBox="1"/>
          <p:nvPr/>
        </p:nvSpPr>
        <p:spPr>
          <a:xfrm>
            <a:off x="186844" y="5569746"/>
            <a:ext cx="5941648" cy="1200329"/>
          </a:xfrm>
          <a:prstGeom prst="rect">
            <a:avLst/>
          </a:prstGeom>
          <a:noFill/>
        </p:spPr>
        <p:txBody>
          <a:bodyPr wrap="square" lIns="91440" tIns="45720" rIns="91440" bIns="45720" anchor="t">
            <a:spAutoFit/>
          </a:bodyPr>
          <a:lstStyle/>
          <a:p>
            <a:r>
              <a:rPr lang="en-US" sz="1200" dirty="0">
                <a:solidFill>
                  <a:srgbClr val="00529B"/>
                </a:solidFill>
              </a:rPr>
              <a:t>*A request for a coverage determination includes a request for a tiering exception or a formulary exception. A request for a coverage determination may be filed by the enrollee, by the enrollee’s appointed representative, or by the enrollee’s physician or other prescriber.</a:t>
            </a:r>
          </a:p>
          <a:p>
            <a:r>
              <a:rPr lang="en-US" sz="1200" dirty="0">
                <a:solidFill>
                  <a:srgbClr val="00529B"/>
                </a:solidFill>
                <a:cs typeface="Arial" panose="020B0604020202020204" pitchFamily="34" charset="0"/>
              </a:rPr>
              <a:t>**The adjudication timeframes generally begin when the request is received by the plan sponsor. However, if the request involves an exception request, the adjudication timeframe begins when the plan sponsor receives the physician’s supporting statement.</a:t>
            </a:r>
          </a:p>
        </p:txBody>
      </p:sp>
      <p:sp>
        <p:nvSpPr>
          <p:cNvPr id="56" name="3* footnoteTextBox">
            <a:extLst>
              <a:ext uri="{FF2B5EF4-FFF2-40B4-BE49-F238E27FC236}">
                <a16:creationId xmlns:a16="http://schemas.microsoft.com/office/drawing/2014/main" id="{1C9A6CAE-E38C-4905-BE6A-B1DAE8BAA509}"/>
              </a:ext>
            </a:extLst>
          </p:cNvPr>
          <p:cNvSpPr txBox="1"/>
          <p:nvPr/>
        </p:nvSpPr>
        <p:spPr>
          <a:xfrm>
            <a:off x="6209720" y="5597391"/>
            <a:ext cx="5585812" cy="1015663"/>
          </a:xfrm>
          <a:prstGeom prst="rect">
            <a:avLst/>
          </a:prstGeom>
          <a:noFill/>
        </p:spPr>
        <p:txBody>
          <a:bodyPr wrap="square" lIns="91440" tIns="45720" rIns="91440" bIns="45720" anchor="t">
            <a:spAutoFit/>
          </a:bodyPr>
          <a:lstStyle/>
          <a:p>
            <a:r>
              <a:rPr lang="en-US" sz="1200" dirty="0">
                <a:solidFill>
                  <a:srgbClr val="00529B"/>
                </a:solidFill>
              </a:rPr>
              <a:t>*** If, on redetermination, a plan sponsor upholds an at-risk determination made per 42 CFR § 423.153(f), the plan sponsor must auto-forward the case to the Part D IRE. </a:t>
            </a:r>
          </a:p>
          <a:p>
            <a:r>
              <a:rPr lang="en-US" sz="1200" dirty="0">
                <a:solidFill>
                  <a:srgbClr val="00529B"/>
                </a:solidFill>
              </a:rPr>
              <a:t>****The AIC requirement for an ALJ hearing and Federal District Court is adjusted annually in accordance with the medical care component of the consumer price index. The chart reflects the amounts for calendar year 2023.</a:t>
            </a:r>
          </a:p>
        </p:txBody>
      </p:sp>
      <p:sp>
        <p:nvSpPr>
          <p:cNvPr id="5" name="Slide Number Placeholder 4">
            <a:extLst>
              <a:ext uri="{FF2B5EF4-FFF2-40B4-BE49-F238E27FC236}">
                <a16:creationId xmlns:a16="http://schemas.microsoft.com/office/drawing/2014/main" id="{E19663EE-8036-4288-8D06-892693D382C7}"/>
              </a:ext>
            </a:extLst>
          </p:cNvPr>
          <p:cNvSpPr>
            <a:spLocks noGrp="1"/>
          </p:cNvSpPr>
          <p:nvPr>
            <p:ph type="sldNum" sz="quarter" idx="12"/>
          </p:nvPr>
        </p:nvSpPr>
        <p:spPr/>
        <p:txBody>
          <a:bodyPr/>
          <a:lstStyle/>
          <a:p>
            <a:pPr>
              <a:defRPr/>
            </a:pPr>
            <a:fld id="{11E79EF6-0C0E-43E6-8FB3-918BC522CC5A}" type="slidenum">
              <a:rPr lang="en-US" smtClean="0"/>
              <a:pPr>
                <a:defRPr/>
              </a:pPr>
              <a:t>33</a:t>
            </a:fld>
            <a:endParaRPr lang="en-US" dirty="0"/>
          </a:p>
        </p:txBody>
      </p:sp>
      <p:sp>
        <p:nvSpPr>
          <p:cNvPr id="3" name="Footer Placeholder 2">
            <a:extLst>
              <a:ext uri="{FF2B5EF4-FFF2-40B4-BE49-F238E27FC236}">
                <a16:creationId xmlns:a16="http://schemas.microsoft.com/office/drawing/2014/main" id="{06696B8D-1758-436D-ACAA-E326800167A7}"/>
              </a:ext>
            </a:extLst>
          </p:cNvPr>
          <p:cNvSpPr>
            <a:spLocks noGrp="1"/>
          </p:cNvSpPr>
          <p:nvPr>
            <p:ph type="ftr" sz="quarter" idx="11"/>
          </p:nvPr>
        </p:nvSpPr>
        <p:spPr/>
        <p:txBody>
          <a:bodyPr/>
          <a:lstStyle/>
          <a:p>
            <a:r>
              <a:rPr lang="en-US"/>
              <a:t>Medicare Rights &amp; Protections</a:t>
            </a:r>
          </a:p>
        </p:txBody>
      </p:sp>
      <p:sp>
        <p:nvSpPr>
          <p:cNvPr id="2" name="Date Placeholder 1">
            <a:extLst>
              <a:ext uri="{FF2B5EF4-FFF2-40B4-BE49-F238E27FC236}">
                <a16:creationId xmlns:a16="http://schemas.microsoft.com/office/drawing/2014/main" id="{3CA1201A-8589-49FD-A384-90ADDFCC30AB}"/>
              </a:ext>
            </a:extLst>
          </p:cNvPr>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716480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Required Part D Notices</a:t>
            </a:r>
          </a:p>
        </p:txBody>
      </p:sp>
      <p:pic>
        <p:nvPicPr>
          <p:cNvPr id="8" name="Picture 7" descr="Image of Notice of Denial of Medicare Prescription Drug Coverage page 1">
            <a:extLst>
              <a:ext uri="{FF2B5EF4-FFF2-40B4-BE49-F238E27FC236}">
                <a16:creationId xmlns:a16="http://schemas.microsoft.com/office/drawing/2014/main" id="{CA405E51-2503-4B8A-ADC7-ED799799F30F}"/>
              </a:ext>
            </a:extLst>
          </p:cNvPr>
          <p:cNvPicPr>
            <a:picLocks noChangeAspect="1"/>
          </p:cNvPicPr>
          <p:nvPr/>
        </p:nvPicPr>
        <p:blipFill>
          <a:blip r:embed="rId4"/>
          <a:stretch>
            <a:fillRect/>
          </a:stretch>
        </p:blipFill>
        <p:spPr>
          <a:xfrm>
            <a:off x="1260454" y="1122684"/>
            <a:ext cx="3749264" cy="5103343"/>
          </a:xfrm>
          <a:prstGeom prst="rect">
            <a:avLst/>
          </a:prstGeom>
          <a:ln w="28575">
            <a:solidFill>
              <a:srgbClr val="FEC736"/>
            </a:solidFill>
          </a:ln>
        </p:spPr>
      </p:pic>
      <p:pic>
        <p:nvPicPr>
          <p:cNvPr id="10" name="Picture 9" descr="Image of Notice of Denial of Medicare Prescription Drug Coverage page 2">
            <a:extLst>
              <a:ext uri="{FF2B5EF4-FFF2-40B4-BE49-F238E27FC236}">
                <a16:creationId xmlns:a16="http://schemas.microsoft.com/office/drawing/2014/main" id="{6075A332-71ED-4AFD-BCC8-5860D3869A72}"/>
              </a:ext>
            </a:extLst>
          </p:cNvPr>
          <p:cNvPicPr>
            <a:picLocks noChangeAspect="1"/>
          </p:cNvPicPr>
          <p:nvPr/>
        </p:nvPicPr>
        <p:blipFill>
          <a:blip r:embed="rId5"/>
          <a:stretch>
            <a:fillRect/>
          </a:stretch>
        </p:blipFill>
        <p:spPr>
          <a:xfrm>
            <a:off x="6270172" y="1122684"/>
            <a:ext cx="3526971" cy="4448535"/>
          </a:xfrm>
          <a:prstGeom prst="rect">
            <a:avLst/>
          </a:prstGeom>
          <a:ln w="28575">
            <a:solidFill>
              <a:srgbClr val="FEC736"/>
            </a:solidFill>
          </a:ln>
        </p:spPr>
      </p:pic>
      <p:pic>
        <p:nvPicPr>
          <p:cNvPr id="12" name="Picture 11" descr="Image of Notice of Denial of Medicare Prescription Drug Coverage page 3">
            <a:extLst>
              <a:ext uri="{FF2B5EF4-FFF2-40B4-BE49-F238E27FC236}">
                <a16:creationId xmlns:a16="http://schemas.microsoft.com/office/drawing/2014/main" id="{1C7939C7-1DBD-40F6-9DF7-C96C54A4D2FE}"/>
              </a:ext>
            </a:extLst>
          </p:cNvPr>
          <p:cNvPicPr>
            <a:picLocks noChangeAspect="1"/>
          </p:cNvPicPr>
          <p:nvPr/>
        </p:nvPicPr>
        <p:blipFill>
          <a:blip r:embed="rId6"/>
          <a:stretch>
            <a:fillRect/>
          </a:stretch>
        </p:blipFill>
        <p:spPr>
          <a:xfrm>
            <a:off x="7826828" y="1558247"/>
            <a:ext cx="3526972" cy="4621344"/>
          </a:xfrm>
          <a:prstGeom prst="rect">
            <a:avLst/>
          </a:prstGeom>
          <a:ln w="28575">
            <a:solidFill>
              <a:srgbClr val="FEC736"/>
            </a:solidFill>
          </a:ln>
        </p:spPr>
      </p:pic>
      <p:sp>
        <p:nvSpPr>
          <p:cNvPr id="6" name="Slide Number Placeholder 5">
            <a:extLst>
              <a:ext uri="{FF2B5EF4-FFF2-40B4-BE49-F238E27FC236}">
                <a16:creationId xmlns:a16="http://schemas.microsoft.com/office/drawing/2014/main" id="{5643C4B1-E7AB-4D58-9E34-ED225270E9C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34</a:t>
            </a:fld>
            <a:endParaRPr lang="en-US" dirty="0"/>
          </a:p>
        </p:txBody>
      </p:sp>
      <p:sp>
        <p:nvSpPr>
          <p:cNvPr id="11" name="Footer Placeholder 2">
            <a:extLst>
              <a:ext uri="{FF2B5EF4-FFF2-40B4-BE49-F238E27FC236}">
                <a16:creationId xmlns:a16="http://schemas.microsoft.com/office/drawing/2014/main" id="{F46F3035-B032-4DB0-A69F-581BBBDE7850}"/>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9" name="Date Placeholder 1">
            <a:extLst>
              <a:ext uri="{FF2B5EF4-FFF2-40B4-BE49-F238E27FC236}">
                <a16:creationId xmlns:a16="http://schemas.microsoft.com/office/drawing/2014/main" id="{E9503869-552F-48DE-A7DB-155D288EEA79}"/>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90276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4E7010-0C47-4DE0-A5BB-A8FE505605D7}"/>
              </a:ext>
            </a:extLst>
          </p:cNvPr>
          <p:cNvSpPr>
            <a:spLocks noGrp="1"/>
          </p:cNvSpPr>
          <p:nvPr>
            <p:ph type="title"/>
          </p:nvPr>
        </p:nvSpPr>
        <p:spPr/>
        <p:txBody>
          <a:bodyPr>
            <a:normAutofit/>
          </a:bodyPr>
          <a:lstStyle/>
          <a:p>
            <a:r>
              <a:rPr lang="en-US" dirty="0"/>
              <a:t>How to Appoint a Representative</a:t>
            </a:r>
          </a:p>
        </p:txBody>
      </p:sp>
      <p:sp>
        <p:nvSpPr>
          <p:cNvPr id="7" name="Text Placeholder 6">
            <a:extLst>
              <a:ext uri="{FF2B5EF4-FFF2-40B4-BE49-F238E27FC236}">
                <a16:creationId xmlns:a16="http://schemas.microsoft.com/office/drawing/2014/main" id="{7D52CDF2-DBA0-450C-8479-ACCA4706BF93}"/>
              </a:ext>
            </a:extLst>
          </p:cNvPr>
          <p:cNvSpPr>
            <a:spLocks noGrp="1"/>
          </p:cNvSpPr>
          <p:nvPr>
            <p:ph type="body" sz="quarter" idx="13"/>
          </p:nvPr>
        </p:nvSpPr>
        <p:spPr>
          <a:xfrm>
            <a:off x="838200" y="1658938"/>
            <a:ext cx="10644188" cy="4442059"/>
          </a:xfrm>
        </p:spPr>
        <p:txBody>
          <a:bodyPr>
            <a:normAutofit/>
          </a:bodyPr>
          <a:lstStyle/>
          <a:p>
            <a:r>
              <a:rPr lang="en-US" dirty="0"/>
              <a:t>Fill out an “Appointment of Representative” form</a:t>
            </a:r>
          </a:p>
          <a:p>
            <a:r>
              <a:rPr lang="en-US" dirty="0"/>
              <a:t>Or, submit a written request with your appeal that includes:</a:t>
            </a:r>
          </a:p>
          <a:p>
            <a:pPr lvl="1"/>
            <a:r>
              <a:rPr lang="en-US" dirty="0"/>
              <a:t>Your name, address phone number, and Medicare number</a:t>
            </a:r>
          </a:p>
          <a:p>
            <a:pPr lvl="1"/>
            <a:r>
              <a:rPr lang="en-US" dirty="0"/>
              <a:t>A statement appointing someone as your representative</a:t>
            </a:r>
          </a:p>
          <a:p>
            <a:pPr lvl="1"/>
            <a:r>
              <a:rPr lang="en-US" dirty="0"/>
              <a:t>The name, address, and phone number of your representative</a:t>
            </a:r>
          </a:p>
          <a:p>
            <a:pPr lvl="1"/>
            <a:r>
              <a:rPr lang="en-US" dirty="0"/>
              <a:t>The professional status of your representative (like doctor) or their relationship to you</a:t>
            </a:r>
          </a:p>
          <a:p>
            <a:pPr lvl="1"/>
            <a:r>
              <a:rPr lang="en-US" dirty="0"/>
              <a:t>A statement authorizing the release of your personal and identifiable health information to your representative</a:t>
            </a:r>
          </a:p>
          <a:p>
            <a:pPr lvl="1"/>
            <a:r>
              <a:rPr lang="en-US" dirty="0"/>
              <a:t>A statement explaining why you’re being represented and to what extent</a:t>
            </a:r>
          </a:p>
          <a:p>
            <a:endParaRPr lang="en-US" dirty="0"/>
          </a:p>
        </p:txBody>
      </p:sp>
      <p:sp>
        <p:nvSpPr>
          <p:cNvPr id="3" name="Slide Number Placeholder 2">
            <a:extLst>
              <a:ext uri="{FF2B5EF4-FFF2-40B4-BE49-F238E27FC236}">
                <a16:creationId xmlns:a16="http://schemas.microsoft.com/office/drawing/2014/main" id="{81213A80-97B4-4E3F-82B6-6C87C491F0BF}"/>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5" name="Footer Placeholder 4">
            <a:extLst>
              <a:ext uri="{FF2B5EF4-FFF2-40B4-BE49-F238E27FC236}">
                <a16:creationId xmlns:a16="http://schemas.microsoft.com/office/drawing/2014/main" id="{CC21104B-E667-44B2-AB4B-F7858C15304B}"/>
              </a:ext>
            </a:extLst>
          </p:cNvPr>
          <p:cNvSpPr>
            <a:spLocks noGrp="1"/>
          </p:cNvSpPr>
          <p:nvPr>
            <p:ph type="ftr" sz="quarter" idx="11"/>
          </p:nvPr>
        </p:nvSpPr>
        <p:spPr/>
        <p:txBody>
          <a:bodyPr/>
          <a:lstStyle/>
          <a:p>
            <a:r>
              <a:rPr lang="en-US"/>
              <a:t>Medicare Rights &amp; Protections</a:t>
            </a:r>
          </a:p>
        </p:txBody>
      </p:sp>
      <p:sp>
        <p:nvSpPr>
          <p:cNvPr id="4" name="Date Placeholder 3">
            <a:extLst>
              <a:ext uri="{FF2B5EF4-FFF2-40B4-BE49-F238E27FC236}">
                <a16:creationId xmlns:a16="http://schemas.microsoft.com/office/drawing/2014/main" id="{FB128A81-D1FC-4B21-889C-AEF8B9EC0A20}"/>
              </a:ext>
            </a:extLst>
          </p:cNvPr>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1964355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608" y="254714"/>
            <a:ext cx="9626784" cy="719643"/>
          </a:xfrm>
        </p:spPr>
        <p:txBody>
          <a:bodyPr>
            <a:normAutofit/>
          </a:bodyPr>
          <a:lstStyle/>
          <a:p>
            <a:pPr algn="ctr"/>
            <a:r>
              <a:rPr lang="en-US" dirty="0"/>
              <a:t>Check Your Knowledge: Question 3</a:t>
            </a:r>
          </a:p>
        </p:txBody>
      </p:sp>
      <p:sp>
        <p:nvSpPr>
          <p:cNvPr id="9" name="Content Placeholder 8"/>
          <p:cNvSpPr>
            <a:spLocks noGrp="1"/>
          </p:cNvSpPr>
          <p:nvPr>
            <p:ph type="body" sz="quarter" idx="13"/>
          </p:nvPr>
        </p:nvSpPr>
        <p:spPr>
          <a:xfrm>
            <a:off x="1037391" y="1771912"/>
            <a:ext cx="10575489" cy="3810569"/>
          </a:xfrm>
        </p:spPr>
        <p:txBody>
          <a:bodyPr/>
          <a:lstStyle/>
          <a:p>
            <a:pPr marL="0" lvl="0" indent="0" defTabSz="685800">
              <a:lnSpc>
                <a:spcPct val="100000"/>
              </a:lnSpc>
              <a:spcBef>
                <a:spcPts val="1200"/>
              </a:spcBef>
              <a:buNone/>
            </a:pPr>
            <a:r>
              <a:rPr lang="en-US" sz="2400" b="1" dirty="0">
                <a:solidFill>
                  <a:srgbClr val="00529B"/>
                </a:solidFill>
              </a:rPr>
              <a:t>The expedited time frame for a Part D coverage determination request is: </a:t>
            </a:r>
          </a:p>
          <a:p>
            <a:pPr marL="457200" lvl="0" indent="-457200" defTabSz="685800">
              <a:lnSpc>
                <a:spcPct val="100000"/>
              </a:lnSpc>
              <a:spcBef>
                <a:spcPts val="1200"/>
              </a:spcBef>
              <a:buFont typeface="+mj-lt"/>
              <a:buAutoNum type="alphaLcPeriod"/>
            </a:pPr>
            <a:r>
              <a:rPr lang="en-US" sz="2400" dirty="0">
                <a:solidFill>
                  <a:srgbClr val="00529B"/>
                </a:solidFill>
              </a:rPr>
              <a:t>72 hours</a:t>
            </a:r>
          </a:p>
          <a:p>
            <a:pPr marL="457200" lvl="0" indent="-457200" defTabSz="685800">
              <a:lnSpc>
                <a:spcPct val="100000"/>
              </a:lnSpc>
              <a:spcBef>
                <a:spcPts val="1200"/>
              </a:spcBef>
              <a:buFont typeface="+mj-lt"/>
              <a:buAutoNum type="alphaLcPeriod"/>
            </a:pPr>
            <a:r>
              <a:rPr lang="en-US" sz="2400" dirty="0">
                <a:solidFill>
                  <a:srgbClr val="00529B"/>
                </a:solidFill>
              </a:rPr>
              <a:t>48 hours</a:t>
            </a:r>
          </a:p>
          <a:p>
            <a:pPr marL="457200" lvl="0" indent="-457200" defTabSz="685800">
              <a:lnSpc>
                <a:spcPct val="100000"/>
              </a:lnSpc>
              <a:spcBef>
                <a:spcPts val="1200"/>
              </a:spcBef>
              <a:buFont typeface="+mj-lt"/>
              <a:buAutoNum type="alphaLcPeriod"/>
            </a:pPr>
            <a:r>
              <a:rPr lang="en-US" sz="2400" dirty="0">
                <a:solidFill>
                  <a:srgbClr val="00529B"/>
                </a:solidFill>
              </a:rPr>
              <a:t>24 hours </a:t>
            </a:r>
          </a:p>
          <a:p>
            <a:pPr marL="0" lvl="0" indent="0" defTabSz="685800">
              <a:lnSpc>
                <a:spcPct val="100000"/>
              </a:lnSpc>
              <a:spcBef>
                <a:spcPts val="1200"/>
              </a:spcBef>
              <a:buNone/>
            </a:pPr>
            <a:endParaRPr lang="en-US" sz="2400" dirty="0">
              <a:solidFill>
                <a:srgbClr val="00529B"/>
              </a:solidFill>
            </a:endParaRPr>
          </a:p>
          <a:p>
            <a:pPr marL="0" indent="0">
              <a:buNone/>
            </a:pPr>
            <a:endParaRPr lang="en-US" dirty="0">
              <a:solidFill>
                <a:srgbClr val="00529B"/>
              </a:solidFill>
            </a:endParaRPr>
          </a:p>
        </p:txBody>
      </p:sp>
      <p:sp>
        <p:nvSpPr>
          <p:cNvPr id="6" name="Rounded Rectangle 5" descr="Green box highlighting the correct answer as: &#10;C. 24 hours"/>
          <p:cNvSpPr/>
          <p:nvPr/>
        </p:nvSpPr>
        <p:spPr>
          <a:xfrm>
            <a:off x="1037391" y="4091605"/>
            <a:ext cx="1865465"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8300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36</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a:ln>
                  <a:noFill/>
                </a:ln>
                <a:effectLst/>
                <a:uLnTx/>
                <a:uFillTx/>
                <a:latin typeface="Arial"/>
                <a:cs typeface="Arial"/>
              </a:rPr>
              <a:t>Medicare Rights </a:t>
            </a:r>
            <a:r>
              <a:rPr lang="en-US">
                <a:latin typeface="Arial"/>
                <a:cs typeface="Arial"/>
              </a:rPr>
              <a:t>&amp; </a:t>
            </a:r>
            <a:r>
              <a:rPr kumimoji="0" lang="en-US" b="0" i="0" u="none" strike="noStrike" kern="1200" cap="none" spc="0" normalizeH="0" baseline="0" noProof="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2023</a:t>
            </a:r>
          </a:p>
        </p:txBody>
      </p:sp>
    </p:spTree>
    <p:custDataLst>
      <p:tags r:id="rId1"/>
    </p:custDataLst>
    <p:extLst>
      <p:ext uri="{BB962C8B-B14F-4D97-AF65-F5344CB8AC3E}">
        <p14:creationId xmlns:p14="http://schemas.microsoft.com/office/powerpoint/2010/main" val="339154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Your Rights in Certain Settings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3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what’s in “An Important Message from Medicare About Your Rights”</a:t>
            </a:r>
          </a:p>
          <a:p>
            <a:pPr marL="548640" indent="-274320">
              <a:lnSpc>
                <a:spcPct val="100000"/>
              </a:lnSpc>
              <a:spcBef>
                <a:spcPts val="0"/>
              </a:spcBef>
              <a:spcAft>
                <a:spcPts val="1200"/>
              </a:spcAft>
            </a:pPr>
            <a:r>
              <a:rPr lang="en-US" sz="2400" dirty="0">
                <a:solidFill>
                  <a:srgbClr val="00529B"/>
                </a:solidFill>
                <a:latin typeface="Arial"/>
                <a:cs typeface="Arial"/>
              </a:rPr>
              <a:t>Explain your rights when you’re admitted to a hospital or skilled nursing facility (SNF)</a:t>
            </a:r>
          </a:p>
          <a:p>
            <a:pPr marL="548640" indent="-274320">
              <a:lnSpc>
                <a:spcPct val="100000"/>
              </a:lnSpc>
              <a:spcBef>
                <a:spcPts val="0"/>
              </a:spcBef>
              <a:spcAft>
                <a:spcPts val="1200"/>
              </a:spcAft>
            </a:pPr>
            <a:r>
              <a:rPr lang="en-US" sz="2400" dirty="0">
                <a:solidFill>
                  <a:srgbClr val="00529B"/>
                </a:solidFill>
                <a:latin typeface="Arial"/>
                <a:cs typeface="Arial"/>
              </a:rPr>
              <a:t>Explain your rights in home health care and hospice care settings</a:t>
            </a:r>
          </a:p>
          <a:p>
            <a:pPr marL="548640" indent="-274320">
              <a:lnSpc>
                <a:spcPct val="100000"/>
              </a:lnSpc>
              <a:spcBef>
                <a:spcPts val="0"/>
              </a:spcBef>
              <a:spcAft>
                <a:spcPts val="1200"/>
              </a:spcAft>
            </a:pPr>
            <a:r>
              <a:rPr lang="en-US" sz="2400" dirty="0">
                <a:solidFill>
                  <a:srgbClr val="00529B"/>
                </a:solidFill>
                <a:latin typeface="Arial"/>
                <a:cs typeface="Arial"/>
              </a:rPr>
              <a:t>Explain your rights in a Comprehensive Outpatient Rehabilitation Facility (CORF)</a:t>
            </a:r>
          </a:p>
        </p:txBody>
      </p:sp>
      <p:sp>
        <p:nvSpPr>
          <p:cNvPr id="2" name="Slide Number Placeholder 1">
            <a:extLst>
              <a:ext uri="{FF2B5EF4-FFF2-40B4-BE49-F238E27FC236}">
                <a16:creationId xmlns:a16="http://schemas.microsoft.com/office/drawing/2014/main" id="{58DF8934-854D-474C-848F-94415E822762}"/>
              </a:ext>
            </a:extLst>
          </p:cNvPr>
          <p:cNvSpPr>
            <a:spLocks noGrp="1"/>
          </p:cNvSpPr>
          <p:nvPr>
            <p:ph type="sldNum" sz="quarter" idx="12"/>
          </p:nvPr>
        </p:nvSpPr>
        <p:spPr>
          <a:xfrm>
            <a:off x="8610600" y="6492240"/>
            <a:ext cx="2743200" cy="365125"/>
          </a:xfrm>
        </p:spPr>
        <p:txBody>
          <a:bodyPr/>
          <a:lstStyle/>
          <a:p>
            <a:pPr>
              <a:defRPr/>
            </a:pPr>
            <a:fld id="{11E79EF6-0C0E-43E6-8FB3-918BC522CC5A}" type="slidenum">
              <a:rPr lang="en-US" smtClean="0"/>
              <a:pPr>
                <a:defRPr/>
              </a:pPr>
              <a:t>38</a:t>
            </a:fld>
            <a:endParaRPr lang="en-US" dirty="0"/>
          </a:p>
        </p:txBody>
      </p:sp>
      <p:sp>
        <p:nvSpPr>
          <p:cNvPr id="9" name="Footer Placeholder 2">
            <a:extLst>
              <a:ext uri="{FF2B5EF4-FFF2-40B4-BE49-F238E27FC236}">
                <a16:creationId xmlns:a16="http://schemas.microsoft.com/office/drawing/2014/main" id="{1B4D0C0A-7F69-49B3-B3A3-B6DC335FA024}"/>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116118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dirty="0"/>
              <a:t>Right to Hospital Care</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838200" y="1658938"/>
            <a:ext cx="7053471" cy="4167187"/>
          </a:xfrm>
        </p:spPr>
        <p:txBody>
          <a:bodyPr>
            <a:noAutofit/>
          </a:bodyPr>
          <a:lstStyle/>
          <a:p>
            <a:pPr marL="0" lvl="0" indent="0" defTabSz="685800">
              <a:lnSpc>
                <a:spcPct val="100000"/>
              </a:lnSpc>
              <a:spcBef>
                <a:spcPts val="0"/>
              </a:spcBef>
              <a:spcAft>
                <a:spcPts val="1200"/>
              </a:spcAft>
              <a:buNone/>
            </a:pPr>
            <a:r>
              <a:rPr lang="en-US" sz="2800" b="1" dirty="0">
                <a:solidFill>
                  <a:srgbClr val="00529B"/>
                </a:solidFill>
              </a:rPr>
              <a:t>Right to medically necessary Medicare-covered hospital care to:</a:t>
            </a:r>
          </a:p>
          <a:p>
            <a:pPr marL="548640" indent="-274320" defTabSz="685800">
              <a:lnSpc>
                <a:spcPct val="100000"/>
              </a:lnSpc>
              <a:spcBef>
                <a:spcPts val="0"/>
              </a:spcBef>
              <a:spcAft>
                <a:spcPts val="1200"/>
              </a:spcAft>
            </a:pPr>
            <a:r>
              <a:rPr lang="en-US" sz="2400" dirty="0">
                <a:solidFill>
                  <a:srgbClr val="00529B"/>
                </a:solidFill>
              </a:rPr>
              <a:t>Diagnose an illness</a:t>
            </a:r>
          </a:p>
          <a:p>
            <a:pPr marL="548640" indent="-274320" defTabSz="685800">
              <a:lnSpc>
                <a:spcPct val="100000"/>
              </a:lnSpc>
              <a:spcBef>
                <a:spcPts val="0"/>
              </a:spcBef>
              <a:spcAft>
                <a:spcPts val="1200"/>
              </a:spcAft>
            </a:pPr>
            <a:r>
              <a:rPr lang="en-US" sz="2400" dirty="0">
                <a:solidFill>
                  <a:srgbClr val="00529B"/>
                </a:solidFill>
              </a:rPr>
              <a:t>Treat an illness or injury</a:t>
            </a:r>
          </a:p>
          <a:p>
            <a:pPr marL="548640" indent="-274320" defTabSz="685800">
              <a:lnSpc>
                <a:spcPct val="100000"/>
              </a:lnSpc>
              <a:spcBef>
                <a:spcPts val="0"/>
              </a:spcBef>
              <a:spcAft>
                <a:spcPts val="1200"/>
              </a:spcAft>
            </a:pPr>
            <a:r>
              <a:rPr lang="en-US" sz="2400" dirty="0">
                <a:solidFill>
                  <a:srgbClr val="00529B"/>
                </a:solidFill>
              </a:rPr>
              <a:t>Get follow-up care</a:t>
            </a:r>
          </a:p>
        </p:txBody>
      </p:sp>
      <p:sp>
        <p:nvSpPr>
          <p:cNvPr id="10" name="Rectangle: Rounded Corners 9">
            <a:extLst>
              <a:ext uri="{FF2B5EF4-FFF2-40B4-BE49-F238E27FC236}">
                <a16:creationId xmlns:a16="http://schemas.microsoft.com/office/drawing/2014/main" id="{E30FE079-56CD-4827-B3BD-CB39C0476210}"/>
              </a:ext>
              <a:ext uri="{C183D7F6-B498-43B3-948B-1728B52AA6E4}">
                <adec:decorative xmlns:adec="http://schemas.microsoft.com/office/drawing/2017/decorative" val="1"/>
              </a:ext>
            </a:extLst>
          </p:cNvPr>
          <p:cNvSpPr/>
          <p:nvPr/>
        </p:nvSpPr>
        <p:spPr>
          <a:xfrm>
            <a:off x="8057478" y="1567731"/>
            <a:ext cx="3616691" cy="4258394"/>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5798E4-A4A2-4BD0-82E8-126D733FDD7F}"/>
              </a:ext>
            </a:extLst>
          </p:cNvPr>
          <p:cNvSpPr txBox="1"/>
          <p:nvPr/>
        </p:nvSpPr>
        <p:spPr>
          <a:xfrm>
            <a:off x="8057478" y="1784984"/>
            <a:ext cx="3616691" cy="4462760"/>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120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Important notices:</a:t>
            </a:r>
          </a:p>
          <a:p>
            <a:pPr marL="285750" indent="-285750">
              <a:spcAft>
                <a:spcPts val="1200"/>
              </a:spcAft>
              <a:buFont typeface="Wingdings" panose="05000000000000000000" pitchFamily="2" charset="2"/>
              <a:buChar char="Ø"/>
            </a:pPr>
            <a:r>
              <a:rPr lang="en-US" b="1" dirty="0">
                <a:solidFill>
                  <a:schemeClr val="bg1"/>
                </a:solidFill>
                <a:latin typeface="Arial" panose="020B0604020202020204" pitchFamily="34" charset="0"/>
                <a:cs typeface="Arial" panose="020B0604020202020204" pitchFamily="34" charset="0"/>
              </a:rPr>
              <a:t>“An Important Message from Medicare about Your Rights” </a:t>
            </a:r>
            <a:r>
              <a:rPr lang="en-US" dirty="0">
                <a:solidFill>
                  <a:schemeClr val="bg1"/>
                </a:solidFill>
                <a:latin typeface="Arial" panose="020B0604020202020204" pitchFamily="34" charset="0"/>
                <a:cs typeface="Arial" panose="020B0604020202020204" pitchFamily="34" charset="0"/>
              </a:rPr>
              <a:t>within 2 days of your hospital inpatient admission and no more than 2 days before discharge</a:t>
            </a:r>
          </a:p>
          <a:p>
            <a:pPr marL="347472" indent="-347472">
              <a:spcAft>
                <a:spcPts val="1200"/>
              </a:spcAft>
              <a:buClr>
                <a:schemeClr val="bg1"/>
              </a:buClr>
              <a:buFont typeface="Wingdings" panose="05000000000000000000" pitchFamily="2" charset="2"/>
              <a:buChar char="Ø"/>
              <a:defRPr/>
            </a:pPr>
            <a:r>
              <a:rPr lang="en-US" b="1" dirty="0">
                <a:solidFill>
                  <a:schemeClr val="bg1"/>
                </a:solidFill>
                <a:latin typeface="Arial" panose="020B0604020202020204" pitchFamily="34" charset="0"/>
                <a:cs typeface="Arial" panose="020B0604020202020204" pitchFamily="34" charset="0"/>
              </a:rPr>
              <a:t>“Medicare Outpatient Observation Notice” (MOON) </a:t>
            </a:r>
            <a:r>
              <a:rPr lang="en-US" dirty="0">
                <a:solidFill>
                  <a:schemeClr val="bg1"/>
                </a:solidFill>
                <a:latin typeface="Arial" panose="020B0604020202020204" pitchFamily="34" charset="0"/>
                <a:cs typeface="Arial" panose="020B0604020202020204" pitchFamily="34" charset="0"/>
              </a:rPr>
              <a:t>if you get observation services as an outpatient for more than 24 hours</a:t>
            </a:r>
          </a:p>
          <a:p>
            <a:pPr marL="347472" indent="-347472">
              <a:spcAft>
                <a:spcPts val="1200"/>
              </a:spcAft>
              <a:buClr>
                <a:schemeClr val="bg1"/>
              </a:buClr>
              <a:buFont typeface="Wingdings" panose="05000000000000000000" pitchFamily="2" charset="2"/>
              <a:buChar char="Ø"/>
              <a:defRPr/>
            </a:pPr>
            <a:endParaRPr lang="en-US" dirty="0">
              <a:solidFill>
                <a:schemeClr val="bg1"/>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FA6AC060-87CD-4B22-AF9C-1F656DFA143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39</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latin typeface="Arial"/>
                <a:cs typeface="Arial"/>
              </a:rPr>
              <a:t>Medicare Rights &amp; Protections</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Medicare Rights</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539"/>
            <a:ext cx="12192000" cy="952997"/>
          </a:xfrm>
        </p:spPr>
        <p:txBody>
          <a:bodyPr>
            <a:noAutofit/>
          </a:bodyPr>
          <a:lstStyle/>
          <a:p>
            <a:r>
              <a:rPr lang="en-US" sz="2800" dirty="0">
                <a:latin typeface="Arial Black"/>
              </a:rPr>
              <a:t>“An Important Message from Medicare About Your Rights”</a:t>
            </a:r>
          </a:p>
        </p:txBody>
      </p:sp>
      <p:sp>
        <p:nvSpPr>
          <p:cNvPr id="15" name="Content Placeholder 4">
            <a:extLst>
              <a:ext uri="{FF2B5EF4-FFF2-40B4-BE49-F238E27FC236}">
                <a16:creationId xmlns:a16="http://schemas.microsoft.com/office/drawing/2014/main" id="{94372E71-D2BB-48D6-B4BD-AD982C24240A}"/>
              </a:ext>
            </a:extLst>
          </p:cNvPr>
          <p:cNvSpPr txBox="1">
            <a:spLocks/>
          </p:cNvSpPr>
          <p:nvPr/>
        </p:nvSpPr>
        <p:spPr>
          <a:xfrm>
            <a:off x="1045028" y="1067646"/>
            <a:ext cx="10101943" cy="721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20000"/>
              </a:lnSpc>
              <a:spcBef>
                <a:spcPts val="600"/>
              </a:spcBef>
              <a:buFont typeface="Wingdings" pitchFamily="2" charset="2"/>
              <a:buNone/>
            </a:pPr>
            <a:r>
              <a:rPr lang="en-US" sz="2800" b="1" dirty="0">
                <a:solidFill>
                  <a:srgbClr val="00529B"/>
                </a:solidFill>
              </a:rPr>
              <a:t>This notice explains:</a:t>
            </a:r>
          </a:p>
        </p:txBody>
      </p:sp>
      <p:sp>
        <p:nvSpPr>
          <p:cNvPr id="5" name="Content Placeholder 4"/>
          <p:cNvSpPr>
            <a:spLocks noGrp="1"/>
          </p:cNvSpPr>
          <p:nvPr>
            <p:ph type="body" sz="quarter" idx="4294967295"/>
          </p:nvPr>
        </p:nvSpPr>
        <p:spPr>
          <a:xfrm>
            <a:off x="340640" y="3660775"/>
            <a:ext cx="2651760" cy="2428875"/>
          </a:xfrm>
        </p:spPr>
        <p:txBody>
          <a:bodyPr>
            <a:normAutofit/>
          </a:bodyPr>
          <a:lstStyle/>
          <a:p>
            <a:pPr marL="228600" lvl="1" defTabSz="977900">
              <a:lnSpc>
                <a:spcPct val="100000"/>
              </a:lnSpc>
              <a:spcBef>
                <a:spcPts val="0"/>
              </a:spcBef>
              <a:spcAft>
                <a:spcPts val="1200"/>
              </a:spcAft>
              <a:buSzPct val="100000"/>
              <a:buFont typeface="Wingdings" panose="05000000000000000000" pitchFamily="2" charset="2"/>
              <a:buChar char="§"/>
            </a:pPr>
            <a:r>
              <a:rPr lang="en-US" sz="2000" dirty="0">
                <a:solidFill>
                  <a:srgbClr val="00529B"/>
                </a:solidFill>
              </a:rPr>
              <a:t>Your right to get all medically necessary hospital services</a:t>
            </a:r>
          </a:p>
          <a:p>
            <a:pPr marL="228600" lvl="1" defTabSz="977900">
              <a:lnSpc>
                <a:spcPct val="100000"/>
              </a:lnSpc>
              <a:spcBef>
                <a:spcPts val="0"/>
              </a:spcBef>
              <a:spcAft>
                <a:spcPts val="1200"/>
              </a:spcAft>
              <a:buSzPct val="100000"/>
              <a:buFont typeface="Wingdings" panose="05000000000000000000" pitchFamily="2" charset="2"/>
              <a:buChar char="§"/>
            </a:pPr>
            <a:r>
              <a:rPr lang="en-US" sz="2000" dirty="0">
                <a:solidFill>
                  <a:srgbClr val="00529B"/>
                </a:solidFill>
              </a:rPr>
              <a:t>Your right to be involved in any decisions</a:t>
            </a:r>
          </a:p>
        </p:txBody>
      </p:sp>
      <p:pic>
        <p:nvPicPr>
          <p:cNvPr id="7" name="Picture 6">
            <a:extLst>
              <a:ext uri="{FF2B5EF4-FFF2-40B4-BE49-F238E27FC236}">
                <a16:creationId xmlns:a16="http://schemas.microsoft.com/office/drawing/2014/main" id="{6B4CF3E4-A63E-4D97-9C99-4689DF4787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191" y="1561041"/>
            <a:ext cx="2284022" cy="1828800"/>
          </a:xfrm>
          <a:prstGeom prst="rect">
            <a:avLst/>
          </a:prstGeom>
        </p:spPr>
      </p:pic>
      <p:sp>
        <p:nvSpPr>
          <p:cNvPr id="17" name="TextBox 16">
            <a:extLst>
              <a:ext uri="{FF2B5EF4-FFF2-40B4-BE49-F238E27FC236}">
                <a16:creationId xmlns:a16="http://schemas.microsoft.com/office/drawing/2014/main" id="{CB7A25A7-E97B-4AD2-9C2B-D9072088D71B}"/>
              </a:ext>
            </a:extLst>
          </p:cNvPr>
          <p:cNvSpPr txBox="1"/>
          <p:nvPr/>
        </p:nvSpPr>
        <p:spPr>
          <a:xfrm>
            <a:off x="3494694" y="3499085"/>
            <a:ext cx="2981410" cy="2708434"/>
          </a:xfrm>
          <a:prstGeom prst="rect">
            <a:avLst/>
          </a:prstGeom>
          <a:noFill/>
        </p:spPr>
        <p:txBody>
          <a:bodyPr wrap="square">
            <a:spAutoFit/>
          </a:bodyPr>
          <a:lstStyle/>
          <a:p>
            <a:pPr marL="228600" lvl="1" indent="-228600" defTabSz="977900">
              <a:spcAft>
                <a:spcPts val="1200"/>
              </a:spcAft>
              <a:buSzPct val="100000"/>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Your right to get services you need after you leave the hospital </a:t>
            </a:r>
          </a:p>
          <a:p>
            <a:pPr marL="228600" lvl="1" indent="-228600" defTabSz="977900">
              <a:spcAft>
                <a:spcPts val="1200"/>
              </a:spcAft>
              <a:buSzPct val="100000"/>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Your right to appeal a discharge decision and the steps for appealing the decision </a:t>
            </a:r>
          </a:p>
        </p:txBody>
      </p:sp>
      <p:pic>
        <p:nvPicPr>
          <p:cNvPr id="9" name="Graphic 8">
            <a:extLst>
              <a:ext uri="{FF2B5EF4-FFF2-40B4-BE49-F238E27FC236}">
                <a16:creationId xmlns:a16="http://schemas.microsoft.com/office/drawing/2014/main" id="{2B897CFE-0416-465E-89F5-7D1C8A2EC27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6850" y="1815840"/>
            <a:ext cx="2287551" cy="1673438"/>
          </a:xfrm>
          <a:prstGeom prst="rect">
            <a:avLst/>
          </a:prstGeom>
        </p:spPr>
      </p:pic>
      <p:sp>
        <p:nvSpPr>
          <p:cNvPr id="19" name="TextBox 18">
            <a:extLst>
              <a:ext uri="{FF2B5EF4-FFF2-40B4-BE49-F238E27FC236}">
                <a16:creationId xmlns:a16="http://schemas.microsoft.com/office/drawing/2014/main" id="{39282FB0-2FDF-48A8-AF12-9CC2B79012A7}"/>
              </a:ext>
            </a:extLst>
          </p:cNvPr>
          <p:cNvSpPr txBox="1"/>
          <p:nvPr/>
        </p:nvSpPr>
        <p:spPr>
          <a:xfrm>
            <a:off x="6839106" y="3499085"/>
            <a:ext cx="2651760" cy="1938992"/>
          </a:xfrm>
          <a:prstGeom prst="rect">
            <a:avLst/>
          </a:prstGeom>
          <a:noFill/>
        </p:spPr>
        <p:txBody>
          <a:bodyPr wrap="square">
            <a:spAutoFit/>
          </a:bodyPr>
          <a:lstStyle/>
          <a:p>
            <a:pPr marL="228600" lvl="1" indent="-228600" defTabSz="977900">
              <a:spcAft>
                <a:spcPts val="1200"/>
              </a:spcAft>
              <a:buSzPct val="100000"/>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The circumstances under which you will or won’t have to pay for charges for continuing to stay in the hospital </a:t>
            </a:r>
          </a:p>
        </p:txBody>
      </p:sp>
      <p:pic>
        <p:nvPicPr>
          <p:cNvPr id="10" name="Picture 9">
            <a:extLst>
              <a:ext uri="{FF2B5EF4-FFF2-40B4-BE49-F238E27FC236}">
                <a16:creationId xmlns:a16="http://schemas.microsoft.com/office/drawing/2014/main" id="{ABBAA06C-CAD9-4A55-8820-FEF2C3191E9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93831" y="1714777"/>
            <a:ext cx="1539942" cy="1567941"/>
          </a:xfrm>
          <a:prstGeom prst="rect">
            <a:avLst/>
          </a:prstGeom>
        </p:spPr>
      </p:pic>
      <p:sp>
        <p:nvSpPr>
          <p:cNvPr id="21" name="TextBox 20">
            <a:extLst>
              <a:ext uri="{FF2B5EF4-FFF2-40B4-BE49-F238E27FC236}">
                <a16:creationId xmlns:a16="http://schemas.microsoft.com/office/drawing/2014/main" id="{52AF7C35-CBBA-4ACF-A02C-BF35F37257EC}"/>
              </a:ext>
            </a:extLst>
          </p:cNvPr>
          <p:cNvSpPr txBox="1"/>
          <p:nvPr/>
        </p:nvSpPr>
        <p:spPr>
          <a:xfrm>
            <a:off x="9714482" y="3489278"/>
            <a:ext cx="2377440" cy="1938992"/>
          </a:xfrm>
          <a:prstGeom prst="rect">
            <a:avLst/>
          </a:prstGeom>
          <a:noFill/>
        </p:spPr>
        <p:txBody>
          <a:bodyPr wrap="square">
            <a:spAutoFit/>
          </a:bodyPr>
          <a:lstStyle/>
          <a:p>
            <a:pPr marL="228600" lvl="1" indent="-228600" defTabSz="977900">
              <a:spcAft>
                <a:spcPts val="1200"/>
              </a:spcAft>
              <a:buSzPct val="100000"/>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Information on your right to get a detailed notice about why your covered services are ending</a:t>
            </a:r>
          </a:p>
        </p:txBody>
      </p:sp>
      <p:pic>
        <p:nvPicPr>
          <p:cNvPr id="8" name="Picture 7">
            <a:extLst>
              <a:ext uri="{FF2B5EF4-FFF2-40B4-BE49-F238E27FC236}">
                <a16:creationId xmlns:a16="http://schemas.microsoft.com/office/drawing/2014/main" id="{F183FFD5-0B83-4D9C-9E4D-D44177648E4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908865" y="1559887"/>
            <a:ext cx="1822862" cy="2566638"/>
          </a:xfrm>
          <a:prstGeom prst="rect">
            <a:avLst/>
          </a:prstGeom>
        </p:spPr>
      </p:pic>
      <p:sp>
        <p:nvSpPr>
          <p:cNvPr id="6" name="Slide Number Placeholder 5">
            <a:extLst>
              <a:ext uri="{FF2B5EF4-FFF2-40B4-BE49-F238E27FC236}">
                <a16:creationId xmlns:a16="http://schemas.microsoft.com/office/drawing/2014/main" id="{B90B9EC6-34E7-42E8-B0D3-ADFF6741BB0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a:xfrm>
            <a:off x="838200" y="6492240"/>
            <a:ext cx="2743200" cy="365125"/>
          </a:xfrm>
        </p:spPr>
        <p:txBody>
          <a:bodyPr/>
          <a:lstStyle/>
          <a:p>
            <a:r>
              <a:rPr lang="en-US"/>
              <a:t>January 2023</a:t>
            </a:r>
          </a:p>
        </p:txBody>
      </p:sp>
    </p:spTree>
    <p:custDataLst>
      <p:tags r:id="rId1"/>
    </p:custDataLst>
    <p:extLst>
      <p:ext uri="{BB962C8B-B14F-4D97-AF65-F5344CB8AC3E}">
        <p14:creationId xmlns:p14="http://schemas.microsoft.com/office/powerpoint/2010/main" val="1486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fade">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7" grpId="0" uiExpand="1" build="p"/>
      <p:bldP spid="1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8464" y="249047"/>
            <a:ext cx="10515600" cy="582428"/>
          </a:xfrm>
        </p:spPr>
        <p:txBody>
          <a:bodyPr>
            <a:normAutofit/>
          </a:bodyPr>
          <a:lstStyle/>
          <a:p>
            <a:r>
              <a:rPr lang="en-US" dirty="0"/>
              <a:t>Rights in a Skilled Nursing Facility (SNF)</a:t>
            </a:r>
          </a:p>
        </p:txBody>
      </p:sp>
      <p:sp>
        <p:nvSpPr>
          <p:cNvPr id="17" name="Rectangle: Rounded Corners 16">
            <a:extLst>
              <a:ext uri="{FF2B5EF4-FFF2-40B4-BE49-F238E27FC236}">
                <a16:creationId xmlns:a16="http://schemas.microsoft.com/office/drawing/2014/main" id="{F2A28DA1-45B3-4CDB-9BE3-69B423B947F4}"/>
              </a:ext>
              <a:ext uri="{C183D7F6-B498-43B3-948B-1728B52AA6E4}">
                <adec:decorative xmlns:adec="http://schemas.microsoft.com/office/drawing/2017/decorative" val="1"/>
              </a:ext>
            </a:extLst>
          </p:cNvPr>
          <p:cNvSpPr/>
          <p:nvPr/>
        </p:nvSpPr>
        <p:spPr>
          <a:xfrm>
            <a:off x="1219204" y="1028678"/>
            <a:ext cx="9989457" cy="5327672"/>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ABA394F-EF88-45AD-BE6E-FA0E478A0DDA}"/>
              </a:ext>
            </a:extLst>
          </p:cNvPr>
          <p:cNvSpPr txBox="1"/>
          <p:nvPr/>
        </p:nvSpPr>
        <p:spPr>
          <a:xfrm>
            <a:off x="1483875" y="1175996"/>
            <a:ext cx="3679372" cy="1846659"/>
          </a:xfrm>
          <a:prstGeom prst="rect">
            <a:avLst/>
          </a:prstGeom>
          <a:noFill/>
        </p:spPr>
        <p:txBody>
          <a:bodyPr wrap="square">
            <a:spAutoFit/>
          </a:bodyPr>
          <a:lstStyle/>
          <a:p>
            <a:pPr marL="0" marR="0" lvl="1" algn="l" defTabSz="914400" rtl="0" eaLnBrk="1" fontAlgn="auto" latinLnBrk="0" hangingPunct="1">
              <a:lnSpc>
                <a:spcPct val="100000"/>
              </a:lnSpc>
              <a:spcAft>
                <a:spcPts val="1200"/>
              </a:spcAft>
              <a:buClrTx/>
              <a:buSzTx/>
              <a:tabLst/>
              <a:defRPr/>
            </a:pPr>
            <a:r>
              <a:rPr lang="en-US" sz="2400"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Freedom from:</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Discrimination</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Abuse and neglect</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Restraints</a:t>
            </a:r>
          </a:p>
        </p:txBody>
      </p:sp>
      <p:sp>
        <p:nvSpPr>
          <p:cNvPr id="14" name="TextBox 13">
            <a:extLst>
              <a:ext uri="{FF2B5EF4-FFF2-40B4-BE49-F238E27FC236}">
                <a16:creationId xmlns:a16="http://schemas.microsoft.com/office/drawing/2014/main" id="{C13598AD-526E-45D5-A2B5-33021006CCF0}"/>
              </a:ext>
            </a:extLst>
          </p:cNvPr>
          <p:cNvSpPr txBox="1"/>
          <p:nvPr/>
        </p:nvSpPr>
        <p:spPr>
          <a:xfrm>
            <a:off x="1389745" y="3018335"/>
            <a:ext cx="5087259" cy="2923877"/>
          </a:xfrm>
          <a:prstGeom prst="rect">
            <a:avLst/>
          </a:prstGeom>
          <a:noFill/>
        </p:spPr>
        <p:txBody>
          <a:bodyPr wrap="square">
            <a:spAutoFit/>
          </a:bodyPr>
          <a:lstStyle/>
          <a:p>
            <a:pPr marL="0" lvl="1">
              <a:spcAft>
                <a:spcPts val="1200"/>
              </a:spcAft>
              <a:defRPr/>
            </a:pPr>
            <a:r>
              <a:rPr lang="en-US" sz="2400" b="1" dirty="0">
                <a:solidFill>
                  <a:srgbClr val="00529B"/>
                </a:solidFill>
                <a:latin typeface="Arial" panose="020B0604020202020204" pitchFamily="34" charset="0"/>
                <a:cs typeface="Arial" panose="020B0604020202020204" pitchFamily="34" charset="0"/>
              </a:rPr>
              <a:t>Get:</a:t>
            </a:r>
          </a:p>
          <a:p>
            <a:pPr marL="548640" lvl="2" indent="-274320">
              <a:spcAft>
                <a:spcPts val="1200"/>
              </a:spcAft>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Information on services and fees</a:t>
            </a:r>
          </a:p>
          <a:p>
            <a:pPr marL="548640" lvl="2" indent="-274320">
              <a:spcAft>
                <a:spcPts val="1200"/>
              </a:spcAft>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Information about your medical condition and medications</a:t>
            </a:r>
          </a:p>
          <a:p>
            <a:pPr marL="548640" lvl="2" indent="-274320">
              <a:spcAft>
                <a:spcPts val="1200"/>
              </a:spcAft>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Medically related social services</a:t>
            </a:r>
          </a:p>
          <a:p>
            <a:pPr marL="548640" lvl="2" indent="-274320">
              <a:spcAft>
                <a:spcPts val="1200"/>
              </a:spcAft>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Privacy, personal property, and spousal living arrangements</a:t>
            </a:r>
          </a:p>
        </p:txBody>
      </p:sp>
      <p:cxnSp>
        <p:nvCxnSpPr>
          <p:cNvPr id="19" name="Straight Connector 18">
            <a:extLst>
              <a:ext uri="{FF2B5EF4-FFF2-40B4-BE49-F238E27FC236}">
                <a16:creationId xmlns:a16="http://schemas.microsoft.com/office/drawing/2014/main" id="{A770C138-C082-49AD-B812-EFF8B1E69F8E}"/>
              </a:ext>
              <a:ext uri="{C183D7F6-B498-43B3-948B-1728B52AA6E4}">
                <adec:decorative xmlns:adec="http://schemas.microsoft.com/office/drawing/2017/decorative" val="1"/>
              </a:ext>
            </a:extLst>
          </p:cNvPr>
          <p:cNvCxnSpPr>
            <a:cxnSpLocks/>
          </p:cNvCxnSpPr>
          <p:nvPr/>
        </p:nvCxnSpPr>
        <p:spPr>
          <a:xfrm>
            <a:off x="5976263" y="1028678"/>
            <a:ext cx="0" cy="5327672"/>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9615A54-F418-4827-88F0-223B6A5FE3DA}"/>
              </a:ext>
            </a:extLst>
          </p:cNvPr>
          <p:cNvSpPr txBox="1"/>
          <p:nvPr/>
        </p:nvSpPr>
        <p:spPr>
          <a:xfrm>
            <a:off x="5976264" y="1175996"/>
            <a:ext cx="5087258" cy="1692771"/>
          </a:xfrm>
          <a:prstGeom prst="rect">
            <a:avLst/>
          </a:prstGeom>
          <a:noFill/>
        </p:spPr>
        <p:txBody>
          <a:bodyPr wrap="square">
            <a:spAutoFit/>
          </a:bodyPr>
          <a:lstStyle/>
          <a:p>
            <a:pPr marL="0" marR="0" lvl="1" algn="l" defTabSz="914400" rtl="0" eaLnBrk="1" fontAlgn="auto" latinLnBrk="0" hangingPunct="1">
              <a:lnSpc>
                <a:spcPct val="100000"/>
              </a:lnSpc>
              <a:spcAft>
                <a:spcPts val="1200"/>
              </a:spcAft>
              <a:buClrTx/>
              <a:buSzTx/>
              <a:tabLst/>
              <a:defRPr/>
            </a:pPr>
            <a:r>
              <a:rPr lang="en-US" sz="2400"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Be:</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Treated with dignity and respect</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Protected against unfair transfer or discharge</a:t>
            </a:r>
          </a:p>
        </p:txBody>
      </p:sp>
      <p:sp>
        <p:nvSpPr>
          <p:cNvPr id="10" name="TextBox 9">
            <a:extLst>
              <a:ext uri="{FF2B5EF4-FFF2-40B4-BE49-F238E27FC236}">
                <a16:creationId xmlns:a16="http://schemas.microsoft.com/office/drawing/2014/main" id="{2B4C2B11-BBDB-41DD-94EB-B8BEE2C3369A}"/>
              </a:ext>
            </a:extLst>
          </p:cNvPr>
          <p:cNvSpPr txBox="1"/>
          <p:nvPr/>
        </p:nvSpPr>
        <p:spPr>
          <a:xfrm>
            <a:off x="5976263" y="3003726"/>
            <a:ext cx="5232387" cy="3385542"/>
          </a:xfrm>
          <a:prstGeom prst="rect">
            <a:avLst/>
          </a:prstGeom>
          <a:noFill/>
        </p:spPr>
        <p:txBody>
          <a:bodyPr wrap="square">
            <a:spAutoFit/>
          </a:bodyPr>
          <a:lstStyle/>
          <a:p>
            <a:pPr marL="0" marR="0" lvl="1" algn="l" defTabSz="914400" rtl="0" eaLnBrk="1" fontAlgn="auto" latinLnBrk="0" hangingPunct="1">
              <a:lnSpc>
                <a:spcPct val="100000"/>
              </a:lnSpc>
              <a:spcAft>
                <a:spcPts val="1200"/>
              </a:spcAft>
              <a:buClrTx/>
              <a:buSzTx/>
              <a:tabLst/>
              <a:defRPr/>
            </a:pPr>
            <a:r>
              <a:rPr lang="en-US" sz="2400"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Have the right to:</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Visit your own doctor</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Manage your own money</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Make a complaint</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Spend private time with visitors at any reasonable hour</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Have family members and legal guardians participate</a:t>
            </a:r>
          </a:p>
        </p:txBody>
      </p:sp>
      <p:cxnSp>
        <p:nvCxnSpPr>
          <p:cNvPr id="21" name="Straight Connector 20">
            <a:extLst>
              <a:ext uri="{FF2B5EF4-FFF2-40B4-BE49-F238E27FC236}">
                <a16:creationId xmlns:a16="http://schemas.microsoft.com/office/drawing/2014/main" id="{D3EB51D1-6ACB-4447-80C3-10F3E4D52C2D}"/>
              </a:ext>
              <a:ext uri="{C183D7F6-B498-43B3-948B-1728B52AA6E4}">
                <adec:decorative xmlns:adec="http://schemas.microsoft.com/office/drawing/2017/decorative" val="1"/>
              </a:ext>
            </a:extLst>
          </p:cNvPr>
          <p:cNvCxnSpPr>
            <a:cxnSpLocks/>
          </p:cNvCxnSpPr>
          <p:nvPr/>
        </p:nvCxnSpPr>
        <p:spPr>
          <a:xfrm>
            <a:off x="1219204" y="2990353"/>
            <a:ext cx="9989457" cy="0"/>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1A628D3F-1AE5-400D-9BE6-169D232DEC2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a:xfrm>
            <a:off x="838200" y="6492240"/>
            <a:ext cx="2743200" cy="365125"/>
          </a:xfrm>
        </p:spPr>
        <p:txBody>
          <a:bodyPr/>
          <a:lstStyle/>
          <a:p>
            <a:r>
              <a:rPr lang="en-US"/>
              <a:t>January 2023</a:t>
            </a:r>
          </a:p>
        </p:txBody>
      </p:sp>
    </p:spTree>
    <p:custDataLst>
      <p:tags r:id="rId1"/>
    </p:custDataLst>
    <p:extLst>
      <p:ext uri="{BB962C8B-B14F-4D97-AF65-F5344CB8AC3E}">
        <p14:creationId xmlns:p14="http://schemas.microsoft.com/office/powerpoint/2010/main" val="337422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4" grpId="0"/>
      <p:bldP spid="1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Rights in Home Health &amp; Hospice Care</a:t>
            </a:r>
          </a:p>
        </p:txBody>
      </p:sp>
      <p:sp>
        <p:nvSpPr>
          <p:cNvPr id="5" name="Content Placeholder 4"/>
          <p:cNvSpPr>
            <a:spLocks noGrp="1"/>
          </p:cNvSpPr>
          <p:nvPr>
            <p:ph type="body" sz="quarter" idx="13"/>
          </p:nvPr>
        </p:nvSpPr>
        <p:spPr>
          <a:xfrm>
            <a:off x="886200" y="1313616"/>
            <a:ext cx="10842999" cy="4167187"/>
          </a:xfrm>
        </p:spPr>
        <p:txBody>
          <a:bodyPr>
            <a:noAutofit/>
          </a:bodyPr>
          <a:lstStyle/>
          <a:p>
            <a:pPr marL="0" lvl="0" indent="0" defTabSz="685800">
              <a:lnSpc>
                <a:spcPct val="100000"/>
              </a:lnSpc>
              <a:spcBef>
                <a:spcPts val="0"/>
              </a:spcBef>
              <a:spcAft>
                <a:spcPts val="1200"/>
              </a:spcAft>
              <a:buNone/>
            </a:pPr>
            <a:r>
              <a:rPr lang="en-US" sz="2800" b="1" dirty="0">
                <a:solidFill>
                  <a:srgbClr val="00529B"/>
                </a:solidFill>
              </a:rPr>
              <a:t>You’ll get a written copy of your rights and obligations before care begins, including your right to:</a:t>
            </a:r>
          </a:p>
          <a:p>
            <a:pPr marL="548640" indent="-274320" defTabSz="685800">
              <a:lnSpc>
                <a:spcPct val="100000"/>
              </a:lnSpc>
              <a:spcBef>
                <a:spcPts val="0"/>
              </a:spcBef>
              <a:spcAft>
                <a:spcPts val="1200"/>
              </a:spcAft>
            </a:pPr>
            <a:r>
              <a:rPr lang="en-US" sz="2400" dirty="0">
                <a:solidFill>
                  <a:srgbClr val="00529B"/>
                </a:solidFill>
              </a:rPr>
              <a:t>Appeal rights</a:t>
            </a:r>
          </a:p>
          <a:p>
            <a:pPr marL="548640" indent="-274320" defTabSz="685800">
              <a:lnSpc>
                <a:spcPct val="100000"/>
              </a:lnSpc>
              <a:spcBef>
                <a:spcPts val="0"/>
              </a:spcBef>
              <a:spcAft>
                <a:spcPts val="1200"/>
              </a:spcAft>
            </a:pPr>
            <a:r>
              <a:rPr lang="en-US" sz="2400" dirty="0">
                <a:solidFill>
                  <a:srgbClr val="00529B"/>
                </a:solidFill>
              </a:rPr>
              <a:t>Choose your agency</a:t>
            </a:r>
          </a:p>
          <a:p>
            <a:pPr marL="548640" indent="-274320" defTabSz="685800">
              <a:lnSpc>
                <a:spcPct val="100000"/>
              </a:lnSpc>
              <a:spcBef>
                <a:spcPts val="0"/>
              </a:spcBef>
              <a:spcAft>
                <a:spcPts val="1200"/>
              </a:spcAft>
            </a:pPr>
            <a:r>
              <a:rPr lang="en-US" sz="2400" dirty="0">
                <a:solidFill>
                  <a:srgbClr val="00529B"/>
                </a:solidFill>
              </a:rPr>
              <a:t>Have your property treated with respect</a:t>
            </a:r>
          </a:p>
          <a:p>
            <a:pPr marL="548640" indent="-274320" defTabSz="685800">
              <a:lnSpc>
                <a:spcPct val="100000"/>
              </a:lnSpc>
              <a:spcBef>
                <a:spcPts val="0"/>
              </a:spcBef>
              <a:spcAft>
                <a:spcPts val="1200"/>
              </a:spcAft>
            </a:pPr>
            <a:r>
              <a:rPr lang="en-US" sz="2400" dirty="0">
                <a:solidFill>
                  <a:srgbClr val="00529B"/>
                </a:solidFill>
              </a:rPr>
              <a:t>Participate in and get a copy of your plan of care</a:t>
            </a:r>
          </a:p>
          <a:p>
            <a:pPr marL="548640" indent="-274320" defTabSz="685800">
              <a:lnSpc>
                <a:spcPct val="100000"/>
              </a:lnSpc>
              <a:spcBef>
                <a:spcPts val="0"/>
              </a:spcBef>
              <a:spcAft>
                <a:spcPts val="1200"/>
              </a:spcAft>
            </a:pPr>
            <a:r>
              <a:rPr lang="en-US" sz="2400" dirty="0">
                <a:solidFill>
                  <a:srgbClr val="00529B"/>
                </a:solidFill>
              </a:rPr>
              <a:t>Have your family or guardian act for you if you’re unable</a:t>
            </a:r>
          </a:p>
        </p:txBody>
      </p:sp>
      <p:sp>
        <p:nvSpPr>
          <p:cNvPr id="6" name="TextBox 5">
            <a:extLst>
              <a:ext uri="{FF2B5EF4-FFF2-40B4-BE49-F238E27FC236}">
                <a16:creationId xmlns:a16="http://schemas.microsoft.com/office/drawing/2014/main" id="{3AE05230-5F18-41AE-8AD7-123EF9902D48}"/>
              </a:ext>
            </a:extLst>
          </p:cNvPr>
          <p:cNvSpPr txBox="1"/>
          <p:nvPr/>
        </p:nvSpPr>
        <p:spPr>
          <a:xfrm>
            <a:off x="681790" y="5043698"/>
            <a:ext cx="11053010" cy="1077218"/>
          </a:xfrm>
          <a:prstGeom prst="rect">
            <a:avLst/>
          </a:prstGeom>
          <a:noFill/>
        </p:spPr>
        <p:txBody>
          <a:bodyPr wrap="square" lIns="91440" tIns="45720" rIns="91440" bIns="45720" rtlCol="0" anchor="t">
            <a:spAutoFit/>
          </a:bodyPr>
          <a:lstStyle/>
          <a:p>
            <a:pPr lvl="0">
              <a:defRPr/>
            </a:pPr>
            <a:r>
              <a:rPr kumimoji="0" lang="en-US" sz="16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a:t>
            </a:r>
            <a:r>
              <a:rPr kumimoji="0" lang="en-US" sz="16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The home health agency must give you a written copy of your rights. For more information on your privacy rights as a home health patient, read the Home Health Agency Outcome and Assessment Information Set (OASIS) Statement of Patient Privacy Rights </a:t>
            </a:r>
            <a:r>
              <a:rPr lang="en-US" sz="1600" kern="0" dirty="0">
                <a:solidFill>
                  <a:srgbClr val="00529B"/>
                </a:solidFill>
                <a:latin typeface="Arial" panose="020B0604020202020204" pitchFamily="34" charset="0"/>
                <a:cs typeface="Arial" panose="020B0604020202020204" pitchFamily="34" charset="0"/>
                <a:hlinkClick r:id="rId4"/>
              </a:rPr>
              <a:t>CMS.gov/Medicare/Quality-Initiatives-Patient-Assessment-Instruments/OASIS/Downloads/OASISStatementofPrivacyRights.zip</a:t>
            </a:r>
            <a:r>
              <a:rPr lang="en-US" sz="1600" kern="0" dirty="0">
                <a:solidFill>
                  <a:srgbClr val="00529B"/>
                </a:solidFill>
                <a:latin typeface="Arial" panose="020B0604020202020204" pitchFamily="34" charset="0"/>
                <a:cs typeface="Arial" panose="020B0604020202020204" pitchFamily="34" charset="0"/>
              </a:rPr>
              <a:t>.</a:t>
            </a:r>
            <a:endParaRPr kumimoji="0" lang="en-US" sz="16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07E24E9-C72A-4A44-A87F-4B9C15CA19C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2800" y="5120874"/>
            <a:ext cx="182896" cy="182896"/>
          </a:xfrm>
          <a:prstGeom prst="rect">
            <a:avLst/>
          </a:prstGeom>
        </p:spPr>
      </p:pic>
      <p:sp>
        <p:nvSpPr>
          <p:cNvPr id="8" name="Slide Number Placeholder 5">
            <a:extLst>
              <a:ext uri="{FF2B5EF4-FFF2-40B4-BE49-F238E27FC236}">
                <a16:creationId xmlns:a16="http://schemas.microsoft.com/office/drawing/2014/main" id="{A69F7095-06F2-4074-A7FD-5B48EE3CDDF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42</a:t>
            </a:fld>
            <a:endParaRPr lang="en-US"/>
          </a:p>
        </p:txBody>
      </p:sp>
      <p:sp>
        <p:nvSpPr>
          <p:cNvPr id="3" name="Footer Placeholder 2"/>
          <p:cNvSpPr>
            <a:spLocks noGrp="1"/>
          </p:cNvSpPr>
          <p:nvPr>
            <p:ph type="ftr" sz="quarter" idx="11"/>
          </p:nvPr>
        </p:nvSpPr>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33971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02082"/>
          </a:xfrm>
        </p:spPr>
        <p:txBody>
          <a:bodyPr>
            <a:noAutofit/>
          </a:bodyPr>
          <a:lstStyle/>
          <a:p>
            <a:pPr>
              <a:lnSpc>
                <a:spcPct val="100000"/>
              </a:lnSpc>
            </a:pPr>
            <a:r>
              <a:rPr lang="en-US" sz="2800" dirty="0"/>
              <a:t>Rights in Other Settings: </a:t>
            </a:r>
            <a:br>
              <a:rPr lang="en-US" sz="2800" dirty="0"/>
            </a:br>
            <a:r>
              <a:rPr lang="en-US" sz="2800" dirty="0"/>
              <a:t>Comprehensive Outpatient Rehabilitation Facility (CORF)</a:t>
            </a:r>
          </a:p>
        </p:txBody>
      </p:sp>
      <p:sp>
        <p:nvSpPr>
          <p:cNvPr id="5" name="Content Placeholder 4"/>
          <p:cNvSpPr>
            <a:spLocks noGrp="1"/>
          </p:cNvSpPr>
          <p:nvPr>
            <p:ph type="body" sz="quarter" idx="13"/>
          </p:nvPr>
        </p:nvSpPr>
        <p:spPr>
          <a:xfrm>
            <a:off x="838200" y="1433028"/>
            <a:ext cx="10644188" cy="4167187"/>
          </a:xfrm>
        </p:spPr>
        <p:txBody>
          <a:bodyPr/>
          <a:lstStyle/>
          <a:p>
            <a:pPr marL="0" lvl="0" indent="0" defTabSz="685800">
              <a:lnSpc>
                <a:spcPct val="100000"/>
              </a:lnSpc>
              <a:spcBef>
                <a:spcPts val="0"/>
              </a:spcBef>
              <a:spcAft>
                <a:spcPts val="1200"/>
              </a:spcAft>
              <a:buNone/>
            </a:pPr>
            <a:r>
              <a:rPr lang="en-US" sz="2800" b="1" dirty="0">
                <a:solidFill>
                  <a:srgbClr val="00529B"/>
                </a:solidFill>
              </a:rPr>
              <a:t>In a CORF setting, your provider must:</a:t>
            </a:r>
          </a:p>
          <a:p>
            <a:pPr marL="548640" indent="-274320" defTabSz="685800">
              <a:lnSpc>
                <a:spcPct val="100000"/>
              </a:lnSpc>
              <a:spcBef>
                <a:spcPts val="0"/>
              </a:spcBef>
              <a:spcAft>
                <a:spcPts val="1200"/>
              </a:spcAft>
            </a:pPr>
            <a:r>
              <a:rPr lang="en-US" sz="2400" dirty="0">
                <a:solidFill>
                  <a:srgbClr val="00529B"/>
                </a:solidFill>
              </a:rPr>
              <a:t>Explain your treatment program</a:t>
            </a:r>
          </a:p>
          <a:p>
            <a:pPr marL="548640" indent="-274320" defTabSz="685800">
              <a:lnSpc>
                <a:spcPct val="100000"/>
              </a:lnSpc>
              <a:spcBef>
                <a:spcPts val="0"/>
              </a:spcBef>
              <a:spcAft>
                <a:spcPts val="1200"/>
              </a:spcAft>
            </a:pPr>
            <a:r>
              <a:rPr lang="en-US" sz="2400" dirty="0">
                <a:solidFill>
                  <a:srgbClr val="00529B"/>
                </a:solidFill>
              </a:rPr>
              <a:t>Add information to your therapy claims and your medical records if your therapy services reach certain dollar amounts:</a:t>
            </a:r>
          </a:p>
          <a:p>
            <a:pPr marL="1097280" lvl="1" indent="-274320" defTabSz="685800">
              <a:lnSpc>
                <a:spcPct val="100000"/>
              </a:lnSpc>
              <a:spcBef>
                <a:spcPts val="0"/>
              </a:spcBef>
              <a:spcAft>
                <a:spcPts val="1200"/>
              </a:spcAft>
              <a:buSzPct val="100000"/>
            </a:pPr>
            <a:r>
              <a:rPr lang="en-US" sz="2000" dirty="0">
                <a:solidFill>
                  <a:srgbClr val="00529B"/>
                </a:solidFill>
              </a:rPr>
              <a:t>Annual dollar limit ($2,230 for 2023) for physical therapy and speech-language pathology combined</a:t>
            </a:r>
          </a:p>
          <a:p>
            <a:pPr marL="1097280" lvl="1" indent="-274320" defTabSz="685800">
              <a:lnSpc>
                <a:spcPct val="100000"/>
              </a:lnSpc>
              <a:spcBef>
                <a:spcPts val="0"/>
              </a:spcBef>
              <a:spcAft>
                <a:spcPts val="1200"/>
              </a:spcAft>
              <a:buSzPct val="100000"/>
            </a:pPr>
            <a:r>
              <a:rPr lang="en-US" sz="2000" dirty="0">
                <a:solidFill>
                  <a:srgbClr val="00529B"/>
                </a:solidFill>
              </a:rPr>
              <a:t>$2,230 for occupational therapy</a:t>
            </a:r>
            <a:endParaRPr lang="en-US" sz="2400" dirty="0">
              <a:solidFill>
                <a:srgbClr val="00529B"/>
              </a:solidFill>
            </a:endParaRPr>
          </a:p>
        </p:txBody>
      </p:sp>
      <p:sp>
        <p:nvSpPr>
          <p:cNvPr id="6" name="Slide Number Placeholder 5">
            <a:extLst>
              <a:ext uri="{FF2B5EF4-FFF2-40B4-BE49-F238E27FC236}">
                <a16:creationId xmlns:a16="http://schemas.microsoft.com/office/drawing/2014/main" id="{2C48B4DF-D1BF-4728-87E8-B1272E6A8C3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43</a:t>
            </a:fld>
            <a:endParaRPr lang="en-US"/>
          </a:p>
        </p:txBody>
      </p:sp>
      <p:sp>
        <p:nvSpPr>
          <p:cNvPr id="3" name="Footer Placeholder 2"/>
          <p:cNvSpPr>
            <a:spLocks noGrp="1"/>
          </p:cNvSpPr>
          <p:nvPr>
            <p:ph type="ftr" sz="quarter" idx="11"/>
          </p:nvPr>
        </p:nvSpPr>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278935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438" y="254714"/>
            <a:ext cx="10061124" cy="719643"/>
          </a:xfrm>
        </p:spPr>
        <p:txBody>
          <a:bodyPr>
            <a:normAutofit/>
          </a:bodyPr>
          <a:lstStyle/>
          <a:p>
            <a:pPr algn="ctr"/>
            <a:r>
              <a:rPr lang="en-US" dirty="0"/>
              <a:t>Check Your Knowledge: Question 4</a:t>
            </a:r>
          </a:p>
        </p:txBody>
      </p:sp>
      <p:sp>
        <p:nvSpPr>
          <p:cNvPr id="9" name="Content Placeholder 8"/>
          <p:cNvSpPr>
            <a:spLocks noGrp="1"/>
          </p:cNvSpPr>
          <p:nvPr>
            <p:ph type="body" sz="quarter" idx="13"/>
          </p:nvPr>
        </p:nvSpPr>
        <p:spPr>
          <a:xfrm>
            <a:off x="977900" y="1771912"/>
            <a:ext cx="10634980" cy="3810569"/>
          </a:xfrm>
        </p:spPr>
        <p:txBody>
          <a:bodyPr/>
          <a:lstStyle/>
          <a:p>
            <a:pPr marL="0" lvl="0" indent="0" defTabSz="685800">
              <a:lnSpc>
                <a:spcPct val="100000"/>
              </a:lnSpc>
              <a:spcBef>
                <a:spcPts val="1200"/>
              </a:spcBef>
              <a:buNone/>
            </a:pPr>
            <a:r>
              <a:rPr lang="en-US" sz="2400" b="1" dirty="0">
                <a:solidFill>
                  <a:srgbClr val="00529B"/>
                </a:solidFill>
              </a:rPr>
              <a:t>When admitted to the hospital in an “inpatient” status, all people with Medicare must get the notice called “An Important Message from Medicare About Your Rights.”</a:t>
            </a:r>
          </a:p>
          <a:p>
            <a:pPr marL="457200" lvl="0" indent="-457200" defTabSz="685800">
              <a:lnSpc>
                <a:spcPct val="100000"/>
              </a:lnSpc>
              <a:spcBef>
                <a:spcPts val="1200"/>
              </a:spcBef>
              <a:buFont typeface="+mj-lt"/>
              <a:buAutoNum type="alphaLcPeriod"/>
            </a:pPr>
            <a:r>
              <a:rPr lang="en-US" sz="2400" dirty="0">
                <a:solidFill>
                  <a:srgbClr val="00529B"/>
                </a:solidFill>
              </a:rPr>
              <a:t>True</a:t>
            </a:r>
          </a:p>
          <a:p>
            <a:pPr marL="457200" lvl="0" indent="-457200" defTabSz="685800">
              <a:lnSpc>
                <a:spcPct val="100000"/>
              </a:lnSpc>
              <a:spcBef>
                <a:spcPts val="1200"/>
              </a:spcBef>
              <a:buFont typeface="+mj-lt"/>
              <a:buAutoNum type="alphaLcPeriod"/>
            </a:pPr>
            <a:r>
              <a:rPr lang="en-US" sz="2400" dirty="0">
                <a:solidFill>
                  <a:srgbClr val="00529B"/>
                </a:solidFill>
              </a:rPr>
              <a:t>False</a:t>
            </a:r>
          </a:p>
          <a:p>
            <a:pPr marL="0" lvl="0" indent="0" defTabSz="685800">
              <a:lnSpc>
                <a:spcPct val="100000"/>
              </a:lnSpc>
              <a:spcBef>
                <a:spcPts val="1200"/>
              </a:spcBef>
              <a:buNone/>
            </a:pPr>
            <a:endParaRPr lang="en-US" sz="2400" dirty="0">
              <a:solidFill>
                <a:srgbClr val="00529B"/>
              </a:solidFill>
            </a:endParaRPr>
          </a:p>
          <a:p>
            <a:pPr marL="0" indent="0">
              <a:buNone/>
            </a:pPr>
            <a:endParaRPr lang="en-US" dirty="0">
              <a:solidFill>
                <a:srgbClr val="00529B"/>
              </a:solidFill>
            </a:endParaRPr>
          </a:p>
        </p:txBody>
      </p:sp>
      <p:sp>
        <p:nvSpPr>
          <p:cNvPr id="6" name="Rounded Rectangle 5" descr="Green box highlighting the correct answer as: &#10;A. True"/>
          <p:cNvSpPr/>
          <p:nvPr/>
        </p:nvSpPr>
        <p:spPr>
          <a:xfrm>
            <a:off x="977900" y="3139898"/>
            <a:ext cx="1865465"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8300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44</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a:ln>
                  <a:noFill/>
                </a:ln>
                <a:effectLst/>
                <a:uLnTx/>
                <a:uFillTx/>
                <a:latin typeface="Arial"/>
                <a:cs typeface="Arial"/>
              </a:rPr>
              <a:t>Medicare Rights </a:t>
            </a:r>
            <a:r>
              <a:rPr lang="en-US">
                <a:latin typeface="Arial"/>
                <a:cs typeface="Arial"/>
              </a:rPr>
              <a:t>&amp; </a:t>
            </a:r>
            <a:r>
              <a:rPr kumimoji="0" lang="en-US" b="0" i="0" u="none" strike="noStrike" kern="1200" cap="none" spc="0" normalizeH="0" baseline="0" noProof="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2023</a:t>
            </a:r>
          </a:p>
        </p:txBody>
      </p:sp>
    </p:spTree>
    <p:custDataLst>
      <p:tags r:id="rId1"/>
    </p:custDataLst>
    <p:extLst>
      <p:ext uri="{BB962C8B-B14F-4D97-AF65-F5344CB8AC3E}">
        <p14:creationId xmlns:p14="http://schemas.microsoft.com/office/powerpoint/2010/main" val="11119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cap="none" dirty="0"/>
              <a:t>Medicare Privacy Practices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dirty="0"/>
              <a:t>Lesson 4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ways Medicare is required to protect your personal medical information</a:t>
            </a:r>
          </a:p>
          <a:p>
            <a:pPr marL="548640" indent="-274320">
              <a:lnSpc>
                <a:spcPct val="100000"/>
              </a:lnSpc>
              <a:spcBef>
                <a:spcPts val="0"/>
              </a:spcBef>
              <a:spcAft>
                <a:spcPts val="1200"/>
              </a:spcAft>
            </a:pPr>
            <a:r>
              <a:rPr lang="en-US" sz="2400" dirty="0">
                <a:solidFill>
                  <a:srgbClr val="00529B"/>
                </a:solidFill>
                <a:latin typeface="Arial"/>
                <a:cs typeface="Arial"/>
              </a:rPr>
              <a:t>Identify required Medicare notices and disclosures about your personal medical information</a:t>
            </a:r>
          </a:p>
          <a:p>
            <a:pPr marL="548640" indent="-274320">
              <a:lnSpc>
                <a:spcPct val="100000"/>
              </a:lnSpc>
              <a:spcBef>
                <a:spcPts val="0"/>
              </a:spcBef>
              <a:spcAft>
                <a:spcPts val="1200"/>
              </a:spcAft>
            </a:pPr>
            <a:r>
              <a:rPr lang="en-US" sz="2400" dirty="0">
                <a:solidFill>
                  <a:srgbClr val="00529B"/>
                </a:solidFill>
                <a:latin typeface="Arial"/>
                <a:cs typeface="Arial"/>
              </a:rPr>
              <a:t>Explain what to do if you believe Medicare has violated your privacy rights</a:t>
            </a:r>
          </a:p>
        </p:txBody>
      </p:sp>
      <p:sp>
        <p:nvSpPr>
          <p:cNvPr id="2" name="Slide Number Placeholder 1">
            <a:extLst>
              <a:ext uri="{FF2B5EF4-FFF2-40B4-BE49-F238E27FC236}">
                <a16:creationId xmlns:a16="http://schemas.microsoft.com/office/drawing/2014/main" id="{1AA929F8-C9A7-4E2B-8EBA-AEFD31D38AA0}"/>
              </a:ext>
            </a:extLst>
          </p:cNvPr>
          <p:cNvSpPr>
            <a:spLocks noGrp="1"/>
          </p:cNvSpPr>
          <p:nvPr>
            <p:ph type="sldNum" sz="quarter" idx="12"/>
          </p:nvPr>
        </p:nvSpPr>
        <p:spPr>
          <a:xfrm>
            <a:off x="8610600" y="6492240"/>
            <a:ext cx="2743200" cy="365125"/>
          </a:xfrm>
        </p:spPr>
        <p:txBody>
          <a:bodyPr/>
          <a:lstStyle/>
          <a:p>
            <a:pPr>
              <a:defRPr/>
            </a:pPr>
            <a:fld id="{11E79EF6-0C0E-43E6-8FB3-918BC522CC5A}" type="slidenum">
              <a:rPr lang="en-US" smtClean="0"/>
              <a:pPr>
                <a:defRPr/>
              </a:pPr>
              <a:t>46</a:t>
            </a:fld>
            <a:endParaRPr lang="en-US" dirty="0"/>
          </a:p>
        </p:txBody>
      </p:sp>
      <p:sp>
        <p:nvSpPr>
          <p:cNvPr id="9" name="Footer Placeholder 2">
            <a:extLst>
              <a:ext uri="{FF2B5EF4-FFF2-40B4-BE49-F238E27FC236}">
                <a16:creationId xmlns:a16="http://schemas.microsoft.com/office/drawing/2014/main" id="{1B4D0C0A-7F69-49B3-B3A3-B6DC335FA024}"/>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3128940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dirty="0"/>
              <a:t>“Notice of Privacy Practices”</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301131" y="1367396"/>
            <a:ext cx="6317383" cy="4756150"/>
          </a:xfrm>
        </p:spPr>
        <p:txBody>
          <a:bodyPr>
            <a:noAutofit/>
          </a:bodyPr>
          <a:lstStyle/>
          <a:p>
            <a:pPr lvl="0" indent="-274320" defTabSz="685800">
              <a:lnSpc>
                <a:spcPct val="100000"/>
              </a:lnSpc>
              <a:spcBef>
                <a:spcPts val="0"/>
              </a:spcBef>
              <a:spcAft>
                <a:spcPts val="1200"/>
              </a:spcAft>
            </a:pPr>
            <a:r>
              <a:rPr lang="en-US" dirty="0">
                <a:solidFill>
                  <a:srgbClr val="00529B"/>
                </a:solidFill>
              </a:rPr>
              <a:t>Describes how Medicare uses and gives out your personal medical information</a:t>
            </a:r>
          </a:p>
          <a:p>
            <a:pPr lvl="0" indent="-274320" defTabSz="685800">
              <a:lnSpc>
                <a:spcPct val="100000"/>
              </a:lnSpc>
              <a:spcBef>
                <a:spcPts val="0"/>
              </a:spcBef>
              <a:spcAft>
                <a:spcPts val="1200"/>
              </a:spcAft>
            </a:pPr>
            <a:r>
              <a:rPr lang="en-US" dirty="0">
                <a:solidFill>
                  <a:srgbClr val="00529B"/>
                </a:solidFill>
              </a:rPr>
              <a:t>Describes your rights and how you can exercise them</a:t>
            </a:r>
          </a:p>
          <a:p>
            <a:pPr lvl="0" indent="-274320" defTabSz="685800">
              <a:lnSpc>
                <a:spcPct val="100000"/>
              </a:lnSpc>
              <a:spcBef>
                <a:spcPts val="0"/>
              </a:spcBef>
              <a:spcAft>
                <a:spcPts val="1200"/>
              </a:spcAft>
            </a:pPr>
            <a:r>
              <a:rPr lang="en-US" dirty="0">
                <a:solidFill>
                  <a:srgbClr val="00529B"/>
                </a:solidFill>
              </a:rPr>
              <a:t>Published annually in the “Medicare &amp; You” handbook and at </a:t>
            </a:r>
            <a:r>
              <a:rPr lang="en-US" u="sng" dirty="0">
                <a:solidFill>
                  <a:srgbClr val="00529B"/>
                </a:solidFill>
                <a:hlinkClick r:id="rId4">
                  <a:extLst>
                    <a:ext uri="{A12FA001-AC4F-418D-AE19-62706E023703}">
                      <ahyp:hlinkClr xmlns:ahyp="http://schemas.microsoft.com/office/drawing/2018/hyperlinkcolor" val="tx"/>
                    </a:ext>
                  </a:extLst>
                </a:hlinkClick>
              </a:rPr>
              <a:t>Medicare.gov</a:t>
            </a:r>
            <a:endParaRPr lang="en-US" u="sng" dirty="0">
              <a:solidFill>
                <a:srgbClr val="00529B"/>
              </a:solidFill>
            </a:endParaRPr>
          </a:p>
          <a:p>
            <a:pPr lvl="0" indent="-274320" defTabSz="685800">
              <a:lnSpc>
                <a:spcPct val="100000"/>
              </a:lnSpc>
              <a:spcBef>
                <a:spcPts val="0"/>
              </a:spcBef>
              <a:spcAft>
                <a:spcPts val="1200"/>
              </a:spcAft>
            </a:pPr>
            <a:r>
              <a:rPr lang="en-US" dirty="0">
                <a:solidFill>
                  <a:srgbClr val="00529B"/>
                </a:solidFill>
              </a:rPr>
              <a:t>For more information, call</a:t>
            </a:r>
            <a:br>
              <a:rPr lang="en-US" dirty="0">
                <a:solidFill>
                  <a:srgbClr val="00529B"/>
                </a:solidFill>
              </a:rPr>
            </a:br>
            <a:r>
              <a:rPr lang="en-US" dirty="0">
                <a:solidFill>
                  <a:srgbClr val="00529B"/>
                </a:solidFill>
              </a:rPr>
              <a:t>1-800-MEDICARE (1-800-633-4227); </a:t>
            </a:r>
            <a:br>
              <a:rPr lang="en-US" dirty="0">
                <a:solidFill>
                  <a:srgbClr val="00529B"/>
                </a:solidFill>
              </a:rPr>
            </a:br>
            <a:r>
              <a:rPr lang="en-US" dirty="0">
                <a:solidFill>
                  <a:srgbClr val="00529B"/>
                </a:solidFill>
              </a:rPr>
              <a:t>TTY: 1-877-486-2048</a:t>
            </a:r>
          </a:p>
        </p:txBody>
      </p:sp>
      <p:pic>
        <p:nvPicPr>
          <p:cNvPr id="6" name="Picture 5" descr="Screenshot of the Notice of Denial of Medicare Part D Prescription Drug Coverage">
            <a:extLst>
              <a:ext uri="{FF2B5EF4-FFF2-40B4-BE49-F238E27FC236}">
                <a16:creationId xmlns:a16="http://schemas.microsoft.com/office/drawing/2014/main" id="{FAC03A64-A99E-4D34-B171-D3593546AA4D}"/>
              </a:ext>
            </a:extLst>
          </p:cNvPr>
          <p:cNvPicPr>
            <a:picLocks noChangeAspect="1"/>
          </p:cNvPicPr>
          <p:nvPr/>
        </p:nvPicPr>
        <p:blipFill>
          <a:blip r:embed="rId5"/>
          <a:stretch>
            <a:fillRect/>
          </a:stretch>
        </p:blipFill>
        <p:spPr>
          <a:xfrm>
            <a:off x="8153401" y="1768967"/>
            <a:ext cx="3737468" cy="4714033"/>
          </a:xfrm>
          <a:prstGeom prst="rect">
            <a:avLst/>
          </a:prstGeom>
          <a:ln w="28575">
            <a:solidFill>
              <a:srgbClr val="FEC736"/>
            </a:solidFill>
          </a:ln>
        </p:spPr>
      </p:pic>
      <p:pic>
        <p:nvPicPr>
          <p:cNvPr id="9" name="Picture 8" descr="Screenshot from the Medicare.gov website of the Notice of Privacy Practices for Original Medicare">
            <a:extLst>
              <a:ext uri="{FF2B5EF4-FFF2-40B4-BE49-F238E27FC236}">
                <a16:creationId xmlns:a16="http://schemas.microsoft.com/office/drawing/2014/main" id="{DA0FBD9E-AA9A-4999-94EA-07AD5E96C1AE}"/>
              </a:ext>
            </a:extLst>
          </p:cNvPr>
          <p:cNvPicPr>
            <a:picLocks noChangeAspect="1"/>
          </p:cNvPicPr>
          <p:nvPr/>
        </p:nvPicPr>
        <p:blipFill>
          <a:blip r:embed="rId6"/>
          <a:stretch>
            <a:fillRect/>
          </a:stretch>
        </p:blipFill>
        <p:spPr>
          <a:xfrm>
            <a:off x="6618515" y="1228725"/>
            <a:ext cx="3922270" cy="4714033"/>
          </a:xfrm>
          <a:prstGeom prst="rect">
            <a:avLst/>
          </a:prstGeom>
          <a:ln w="28575">
            <a:solidFill>
              <a:srgbClr val="FEC736"/>
            </a:solidFill>
          </a:ln>
        </p:spPr>
      </p:pic>
      <p:sp>
        <p:nvSpPr>
          <p:cNvPr id="18" name="Slide Number Placeholder 5">
            <a:extLst>
              <a:ext uri="{FF2B5EF4-FFF2-40B4-BE49-F238E27FC236}">
                <a16:creationId xmlns:a16="http://schemas.microsoft.com/office/drawing/2014/main" id="{3EA47C21-4EF7-4EE9-9F6B-85D79B10971C}"/>
              </a:ext>
            </a:extLst>
          </p:cNvPr>
          <p:cNvSpPr>
            <a:spLocks noGrp="1"/>
          </p:cNvSpPr>
          <p:nvPr>
            <p:ph type="sldNum" sz="quarter" idx="12"/>
          </p:nvPr>
        </p:nvSpPr>
        <p:spPr>
          <a:xfrm>
            <a:off x="8610600" y="648300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47</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a:xfrm>
            <a:off x="4038600" y="6483000"/>
            <a:ext cx="4114800" cy="365125"/>
          </a:xfrm>
        </p:spPr>
        <p:txBody>
          <a:bodyPr/>
          <a:lstStyle/>
          <a:p>
            <a:r>
              <a:rPr lang="en-US">
                <a:latin typeface="Arial"/>
                <a:cs typeface="Arial"/>
              </a:rPr>
              <a:t>Medicare Rights &amp; Protections</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a:xfrm>
            <a:off x="838200" y="6483000"/>
            <a:ext cx="2743200" cy="365125"/>
          </a:xfrm>
        </p:spPr>
        <p:txBody>
          <a:bodyPr/>
          <a:lstStyle/>
          <a:p>
            <a:r>
              <a:rPr lang="en-US"/>
              <a:t>January 2023</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Personal Medical Information Privacy Rights</a:t>
            </a:r>
          </a:p>
        </p:txBody>
      </p:sp>
      <p:sp>
        <p:nvSpPr>
          <p:cNvPr id="6" name="Rectangle: Rounded Corners 5">
            <a:extLst>
              <a:ext uri="{FF2B5EF4-FFF2-40B4-BE49-F238E27FC236}">
                <a16:creationId xmlns:a16="http://schemas.microsoft.com/office/drawing/2014/main" id="{A5F3AC9C-E9CD-4D1A-992F-C5741303382A}"/>
              </a:ext>
              <a:ext uri="{C183D7F6-B498-43B3-948B-1728B52AA6E4}">
                <adec:decorative xmlns:adec="http://schemas.microsoft.com/office/drawing/2017/decorative" val="1"/>
              </a:ext>
            </a:extLst>
          </p:cNvPr>
          <p:cNvSpPr/>
          <p:nvPr/>
        </p:nvSpPr>
        <p:spPr>
          <a:xfrm>
            <a:off x="1364343" y="1379486"/>
            <a:ext cx="9989457" cy="4674347"/>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93BC7D-E83C-48B1-8339-C1DB9B865652}"/>
              </a:ext>
            </a:extLst>
          </p:cNvPr>
          <p:cNvSpPr txBox="1"/>
          <p:nvPr/>
        </p:nvSpPr>
        <p:spPr>
          <a:xfrm>
            <a:off x="1371602" y="1867090"/>
            <a:ext cx="4711585" cy="3539430"/>
          </a:xfrm>
          <a:prstGeom prst="rect">
            <a:avLst/>
          </a:prstGeom>
          <a:noFill/>
        </p:spPr>
        <p:txBody>
          <a:bodyPr wrap="square" lIns="91440" tIns="45720" rIns="91440" bIns="45720" anchor="t">
            <a:spAutoFit/>
          </a:bodyPr>
          <a:lstStyle/>
          <a:p>
            <a:pPr marL="4445" defTabSz="685800">
              <a:lnSpc>
                <a:spcPct val="100000"/>
              </a:lnSpc>
              <a:spcBef>
                <a:spcPts val="600"/>
              </a:spcBef>
              <a:buClr>
                <a:srgbClr val="00529B"/>
              </a:buClr>
            </a:pPr>
            <a:r>
              <a:rPr lang="en-US" sz="2400" b="1" dirty="0">
                <a:solidFill>
                  <a:srgbClr val="00529B"/>
                </a:solidFill>
                <a:latin typeface="Arial" panose="020B0604020202020204" pitchFamily="34" charset="0"/>
                <a:cs typeface="Arial" panose="020B0604020202020204" pitchFamily="34" charset="0"/>
              </a:rPr>
              <a:t>Get:</a:t>
            </a:r>
            <a:endParaRPr lang="en-US" dirty="0"/>
          </a:p>
          <a:p>
            <a:pPr marL="548640" lvl="1" indent="-274320" defTabSz="685800">
              <a:lnSpc>
                <a:spcPct val="100000"/>
              </a:lnSpc>
              <a:spcBef>
                <a:spcPts val="600"/>
              </a:spcBef>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A copy of the information Medicare has about you</a:t>
            </a:r>
          </a:p>
          <a:p>
            <a:pPr marL="548640" lvl="1" indent="-274320" defTabSz="685800">
              <a:lnSpc>
                <a:spcPct val="100000"/>
              </a:lnSpc>
              <a:spcBef>
                <a:spcPts val="600"/>
              </a:spcBef>
              <a:buFont typeface="Wingdings" panose="020B0604020202020204" pitchFamily="34" charset="0"/>
              <a:buChar char="§"/>
            </a:pPr>
            <a:r>
              <a:rPr lang="en-US" sz="2000" dirty="0">
                <a:solidFill>
                  <a:srgbClr val="00529B"/>
                </a:solidFill>
                <a:latin typeface="Arial" panose="020B0604020202020204" pitchFamily="34" charset="0"/>
                <a:cs typeface="Arial" panose="020B0604020202020204" pitchFamily="34" charset="0"/>
              </a:rPr>
              <a:t>A list of people who get your information from Medicare</a:t>
            </a:r>
          </a:p>
          <a:p>
            <a:pPr marL="548640" lvl="1" indent="-274320" defTabSz="685800">
              <a:lnSpc>
                <a:spcPct val="100000"/>
              </a:lnSpc>
              <a:spcBef>
                <a:spcPts val="600"/>
              </a:spcBef>
              <a:buFont typeface="Wingdings" panose="020B0604020202020204" pitchFamily="34" charset="0"/>
              <a:buChar char="§"/>
            </a:pPr>
            <a:r>
              <a:rPr lang="en-US" sz="2000" dirty="0">
                <a:solidFill>
                  <a:srgbClr val="00529B"/>
                </a:solidFill>
                <a:latin typeface="Arial" panose="020B0604020202020204" pitchFamily="34" charset="0"/>
                <a:cs typeface="Arial" panose="020B0604020202020204" pitchFamily="34" charset="0"/>
              </a:rPr>
              <a:t>A letter (“breach notification”) that tells you about the likely risk to the privacy of your information</a:t>
            </a:r>
          </a:p>
          <a:p>
            <a:pPr marL="548640" lvl="1" indent="-274320" defTabSz="685800">
              <a:lnSpc>
                <a:spcPct val="100000"/>
              </a:lnSpc>
              <a:spcBef>
                <a:spcPts val="600"/>
              </a:spcBef>
              <a:buFont typeface="Wingdings" panose="020B0604020202020204" pitchFamily="34" charset="0"/>
              <a:buChar char="§"/>
            </a:pPr>
            <a:r>
              <a:rPr lang="en-US" sz="2000" dirty="0">
                <a:solidFill>
                  <a:srgbClr val="00529B"/>
                </a:solidFill>
                <a:latin typeface="Arial" panose="020B0604020202020204" pitchFamily="34" charset="0"/>
                <a:cs typeface="Arial" panose="020B0604020202020204" pitchFamily="34" charset="0"/>
              </a:rPr>
              <a:t>A separate paper copy of the “Notice of Privacy Practices”</a:t>
            </a:r>
          </a:p>
        </p:txBody>
      </p:sp>
      <p:cxnSp>
        <p:nvCxnSpPr>
          <p:cNvPr id="7" name="Straight Connector 6">
            <a:extLst>
              <a:ext uri="{FF2B5EF4-FFF2-40B4-BE49-F238E27FC236}">
                <a16:creationId xmlns:a16="http://schemas.microsoft.com/office/drawing/2014/main" id="{D3A050D8-93F8-4B67-BE92-96E3F57EC5B1}"/>
              </a:ext>
              <a:ext uri="{C183D7F6-B498-43B3-948B-1728B52AA6E4}">
                <adec:decorative xmlns:adec="http://schemas.microsoft.com/office/drawing/2017/decorative" val="1"/>
              </a:ext>
            </a:extLst>
          </p:cNvPr>
          <p:cNvCxnSpPr>
            <a:cxnSpLocks/>
          </p:cNvCxnSpPr>
          <p:nvPr/>
        </p:nvCxnSpPr>
        <p:spPr>
          <a:xfrm flipH="1">
            <a:off x="6121402" y="1393371"/>
            <a:ext cx="7258" cy="4660463"/>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type="body" sz="quarter" idx="4294967295"/>
          </p:nvPr>
        </p:nvSpPr>
        <p:spPr>
          <a:xfrm>
            <a:off x="6215744" y="1522413"/>
            <a:ext cx="5092700" cy="2005012"/>
          </a:xfrm>
        </p:spPr>
        <p:txBody>
          <a:bodyPr>
            <a:noAutofit/>
          </a:bodyPr>
          <a:lstStyle/>
          <a:p>
            <a:pPr marL="0" indent="0" defTabSz="685800">
              <a:lnSpc>
                <a:spcPct val="100000"/>
              </a:lnSpc>
              <a:spcBef>
                <a:spcPts val="600"/>
              </a:spcBef>
              <a:buNone/>
            </a:pPr>
            <a:r>
              <a:rPr lang="en-US" sz="2400" b="1" dirty="0">
                <a:solidFill>
                  <a:srgbClr val="00529B"/>
                </a:solidFill>
              </a:rPr>
              <a:t>Ask Medicare to:</a:t>
            </a:r>
          </a:p>
          <a:p>
            <a:pPr marL="548640" lvl="1" indent="-274320" defTabSz="685800">
              <a:lnSpc>
                <a:spcPct val="100000"/>
              </a:lnSpc>
              <a:spcBef>
                <a:spcPts val="600"/>
              </a:spcBef>
              <a:buFont typeface="Wingdings" panose="05000000000000000000" pitchFamily="2" charset="2"/>
              <a:buChar char="§"/>
            </a:pPr>
            <a:r>
              <a:rPr lang="en-US" sz="2000" dirty="0">
                <a:solidFill>
                  <a:srgbClr val="00529B"/>
                </a:solidFill>
              </a:rPr>
              <a:t>Communicate with you in a different manner or at a different place</a:t>
            </a:r>
          </a:p>
          <a:p>
            <a:pPr marL="548640" lvl="1" indent="-274320" defTabSz="685800">
              <a:lnSpc>
                <a:spcPct val="100000"/>
              </a:lnSpc>
              <a:spcBef>
                <a:spcPts val="600"/>
              </a:spcBef>
              <a:buFont typeface="Wingdings" panose="05000000000000000000" pitchFamily="2" charset="2"/>
              <a:buChar char="§"/>
            </a:pPr>
            <a:r>
              <a:rPr lang="en-US" sz="2000" dirty="0">
                <a:solidFill>
                  <a:srgbClr val="00529B"/>
                </a:solidFill>
              </a:rPr>
              <a:t>Limit how your information is used and given out to pay your claims </a:t>
            </a:r>
          </a:p>
        </p:txBody>
      </p:sp>
      <p:cxnSp>
        <p:nvCxnSpPr>
          <p:cNvPr id="11" name="Straight Connector 10">
            <a:extLst>
              <a:ext uri="{FF2B5EF4-FFF2-40B4-BE49-F238E27FC236}">
                <a16:creationId xmlns:a16="http://schemas.microsoft.com/office/drawing/2014/main" id="{EF2911B8-F437-46E9-9ED5-45241B3467BC}"/>
              </a:ext>
              <a:ext uri="{C183D7F6-B498-43B3-948B-1728B52AA6E4}">
                <adec:decorative xmlns:adec="http://schemas.microsoft.com/office/drawing/2017/decorative" val="1"/>
              </a:ext>
            </a:extLst>
          </p:cNvPr>
          <p:cNvCxnSpPr>
            <a:cxnSpLocks/>
          </p:cNvCxnSpPr>
          <p:nvPr/>
        </p:nvCxnSpPr>
        <p:spPr>
          <a:xfrm flipV="1">
            <a:off x="6128660" y="3580488"/>
            <a:ext cx="5232398" cy="29028"/>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10" name="Content Placeholder 4">
            <a:extLst>
              <a:ext uri="{FF2B5EF4-FFF2-40B4-BE49-F238E27FC236}">
                <a16:creationId xmlns:a16="http://schemas.microsoft.com/office/drawing/2014/main" id="{EA8B4BCD-6866-402C-AEC7-B7BC18E5BF7E}"/>
              </a:ext>
            </a:extLst>
          </p:cNvPr>
          <p:cNvSpPr txBox="1">
            <a:spLocks/>
          </p:cNvSpPr>
          <p:nvPr/>
        </p:nvSpPr>
        <p:spPr>
          <a:xfrm>
            <a:off x="6215744" y="3713893"/>
            <a:ext cx="5092583" cy="2396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2400" b="1" dirty="0">
                <a:solidFill>
                  <a:srgbClr val="00529B"/>
                </a:solidFill>
              </a:rPr>
              <a:t>And:</a:t>
            </a:r>
          </a:p>
          <a:p>
            <a:pPr marL="548640" lvl="1" indent="-274320" defTabSz="685800">
              <a:lnSpc>
                <a:spcPct val="100000"/>
              </a:lnSpc>
              <a:spcBef>
                <a:spcPts val="600"/>
              </a:spcBef>
              <a:buFont typeface="Wingdings" panose="05000000000000000000" pitchFamily="2" charset="2"/>
              <a:buChar char="§"/>
            </a:pPr>
            <a:r>
              <a:rPr lang="en-US" sz="2000" dirty="0">
                <a:solidFill>
                  <a:srgbClr val="00529B"/>
                </a:solidFill>
              </a:rPr>
              <a:t>Change your information if you think it’s wrong or incomplete</a:t>
            </a:r>
          </a:p>
          <a:p>
            <a:pPr marL="548640" lvl="1" indent="-274320" defTabSz="685800">
              <a:lnSpc>
                <a:spcPct val="100000"/>
              </a:lnSpc>
              <a:spcBef>
                <a:spcPts val="600"/>
              </a:spcBef>
              <a:buFont typeface="Wingdings" panose="05000000000000000000" pitchFamily="2" charset="2"/>
              <a:buChar char="§"/>
            </a:pPr>
            <a:r>
              <a:rPr lang="en-US" sz="2000" dirty="0">
                <a:solidFill>
                  <a:srgbClr val="00529B"/>
                </a:solidFill>
              </a:rPr>
              <a:t>Speak to a Customer Service Representative about Medicare’s privacy notice</a:t>
            </a:r>
          </a:p>
        </p:txBody>
      </p:sp>
      <p:sp>
        <p:nvSpPr>
          <p:cNvPr id="13" name="Slide Number Placeholder 5">
            <a:extLst>
              <a:ext uri="{FF2B5EF4-FFF2-40B4-BE49-F238E27FC236}">
                <a16:creationId xmlns:a16="http://schemas.microsoft.com/office/drawing/2014/main" id="{AFCC0A2E-86E7-4494-89CB-E5CB89DBDE0F}"/>
              </a:ext>
            </a:extLst>
          </p:cNvPr>
          <p:cNvSpPr>
            <a:spLocks noGrp="1"/>
          </p:cNvSpPr>
          <p:nvPr>
            <p:ph type="sldNum" sz="quarter" idx="12"/>
          </p:nvPr>
        </p:nvSpPr>
        <p:spPr>
          <a:xfrm>
            <a:off x="8610600" y="648300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48</a:t>
            </a:fld>
            <a:endParaRPr lang="en-US"/>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a:xfrm>
            <a:off x="4038600" y="6483000"/>
            <a:ext cx="4114800" cy="365125"/>
          </a:xfrm>
        </p:spPr>
        <p:txBody>
          <a:bodyPr/>
          <a:lstStyle/>
          <a:p>
            <a:r>
              <a:rPr lang="en-US">
                <a:latin typeface="Arial"/>
                <a:cs typeface="Arial"/>
              </a:rPr>
              <a:t>Medicare Rights &amp; Protections</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a:xfrm>
            <a:off x="838200" y="6483000"/>
            <a:ext cx="2743200" cy="365125"/>
          </a:xfrm>
        </p:spPr>
        <p:txBody>
          <a:bodyPr/>
          <a:lstStyle/>
          <a:p>
            <a:r>
              <a:rPr lang="en-US"/>
              <a:t>January 2023</a:t>
            </a:r>
          </a:p>
        </p:txBody>
      </p:sp>
    </p:spTree>
    <p:custDataLst>
      <p:tags r:id="rId1"/>
    </p:custDataLst>
    <p:extLst>
      <p:ext uri="{BB962C8B-B14F-4D97-AF65-F5344CB8AC3E}">
        <p14:creationId xmlns:p14="http://schemas.microsoft.com/office/powerpoint/2010/main" val="363308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5" grpId="0" build="p"/>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If Privacy Rights Are Violated</a:t>
            </a:r>
          </a:p>
        </p:txBody>
      </p:sp>
      <p:sp>
        <p:nvSpPr>
          <p:cNvPr id="5" name="Content Placeholder 4"/>
          <p:cNvSpPr>
            <a:spLocks noGrp="1"/>
          </p:cNvSpPr>
          <p:nvPr>
            <p:ph type="body" sz="quarter" idx="13"/>
          </p:nvPr>
        </p:nvSpPr>
        <p:spPr>
          <a:xfrm>
            <a:off x="838200" y="1031877"/>
            <a:ext cx="10644188" cy="2345300"/>
          </a:xfrm>
        </p:spPr>
        <p:txBody>
          <a:bodyPr>
            <a:normAutofit/>
          </a:bodyPr>
          <a:lstStyle/>
          <a:p>
            <a:pPr marL="548640" lvl="0" indent="-274320" defTabSz="685800">
              <a:lnSpc>
                <a:spcPct val="100000"/>
              </a:lnSpc>
              <a:spcBef>
                <a:spcPts val="0"/>
              </a:spcBef>
              <a:spcAft>
                <a:spcPts val="1200"/>
              </a:spcAft>
            </a:pPr>
            <a:r>
              <a:rPr lang="en-US" sz="2200" dirty="0">
                <a:solidFill>
                  <a:srgbClr val="00529B"/>
                </a:solidFill>
              </a:rPr>
              <a:t>Medicare, Medicaid, and the military and veterans health care programs are covered by the Health Insurance Portability and Accountability Act (HIPAA) </a:t>
            </a:r>
          </a:p>
          <a:p>
            <a:pPr marL="548640" lvl="0" indent="-274320" defTabSz="685800">
              <a:lnSpc>
                <a:spcPct val="100000"/>
              </a:lnSpc>
              <a:spcBef>
                <a:spcPts val="0"/>
              </a:spcBef>
              <a:spcAft>
                <a:spcPts val="1200"/>
              </a:spcAft>
            </a:pPr>
            <a:r>
              <a:rPr lang="en-US" sz="2200" dirty="0">
                <a:solidFill>
                  <a:srgbClr val="00529B"/>
                </a:solidFill>
              </a:rPr>
              <a:t>You may file a complaint in writing by email or mail, or via the Office of Civil Rights (OCR) Complaint Portal</a:t>
            </a:r>
          </a:p>
          <a:p>
            <a:pPr marL="548640" defTabSz="685800"/>
            <a:r>
              <a:rPr lang="en-US" sz="2200" dirty="0">
                <a:solidFill>
                  <a:srgbClr val="00529B"/>
                </a:solidFill>
              </a:rPr>
              <a:t>Filing a complaint won’t affect your Medicare benefits</a:t>
            </a:r>
          </a:p>
        </p:txBody>
      </p:sp>
      <p:pic>
        <p:nvPicPr>
          <p:cNvPr id="15" name="Picture 14">
            <a:extLst>
              <a:ext uri="{FF2B5EF4-FFF2-40B4-BE49-F238E27FC236}">
                <a16:creationId xmlns:a16="http://schemas.microsoft.com/office/drawing/2014/main" id="{E635BA26-4900-4E59-8215-3AF67B54FF71}"/>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40204" y="3301285"/>
            <a:ext cx="2572698" cy="2572698"/>
          </a:xfrm>
          <a:prstGeom prst="rect">
            <a:avLst/>
          </a:prstGeom>
        </p:spPr>
      </p:pic>
      <p:sp>
        <p:nvSpPr>
          <p:cNvPr id="17" name="TextBox 16"/>
          <p:cNvSpPr txBox="1"/>
          <p:nvPr/>
        </p:nvSpPr>
        <p:spPr>
          <a:xfrm>
            <a:off x="1320159" y="5450205"/>
            <a:ext cx="2535652" cy="369332"/>
          </a:xfrm>
          <a:prstGeom prst="rect">
            <a:avLst/>
          </a:prstGeom>
          <a:noFill/>
        </p:spPr>
        <p:txBody>
          <a:bodyPr wrap="square" rtlCol="0">
            <a:spAutoFit/>
          </a:bodyPr>
          <a:lstStyle/>
          <a:p>
            <a:r>
              <a:rPr lang="en-US" u="sng" dirty="0">
                <a:hlinkClick r:id="rId6"/>
              </a:rPr>
              <a:t>OCRComplaint@hhs.gov </a:t>
            </a:r>
            <a:endParaRPr lang="en-US" u="sng" dirty="0"/>
          </a:p>
        </p:txBody>
      </p:sp>
      <p:pic>
        <p:nvPicPr>
          <p:cNvPr id="9" name="Picture 8">
            <a:extLst>
              <a:ext uri="{FF2B5EF4-FFF2-40B4-BE49-F238E27FC236}">
                <a16:creationId xmlns:a16="http://schemas.microsoft.com/office/drawing/2014/main" id="{606914A6-8D9A-4ADB-8409-8D59E657048C}"/>
              </a:ext>
              <a:ext uri="{C183D7F6-B498-43B3-948B-1728B52AA6E4}">
                <adec:decorative xmlns:adec="http://schemas.microsoft.com/office/drawing/2017/decorative" val="1"/>
              </a:ext>
            </a:extLst>
          </p:cNvPr>
          <p:cNvPicPr>
            <a:picLocks noChangeAspect="1"/>
          </p:cNvPicPr>
          <p:nvPr/>
        </p:nvPicPr>
        <p:blipFill rotWithShape="1">
          <a:blip r:embed="rId7"/>
          <a:srcRect l="6894" t="52530" r="51499" b="8273"/>
          <a:stretch/>
        </p:blipFill>
        <p:spPr>
          <a:xfrm>
            <a:off x="5404017" y="3377177"/>
            <a:ext cx="1698290" cy="1599933"/>
          </a:xfrm>
          <a:prstGeom prst="rect">
            <a:avLst/>
          </a:prstGeom>
        </p:spPr>
      </p:pic>
      <p:sp>
        <p:nvSpPr>
          <p:cNvPr id="8" name="TextBox 7"/>
          <p:cNvSpPr txBox="1"/>
          <p:nvPr/>
        </p:nvSpPr>
        <p:spPr>
          <a:xfrm>
            <a:off x="3895725" y="5011400"/>
            <a:ext cx="4714875" cy="1446550"/>
          </a:xfrm>
          <a:prstGeom prst="rect">
            <a:avLst/>
          </a:prstGeom>
          <a:noFill/>
        </p:spPr>
        <p:txBody>
          <a:bodyPr wrap="square" rtlCol="0">
            <a:spAutoFit/>
          </a:bodyPr>
          <a:lstStyle/>
          <a:p>
            <a:pPr algn="ctr"/>
            <a:r>
              <a:rPr lang="en-US" sz="1400" dirty="0">
                <a:solidFill>
                  <a:srgbClr val="00529B"/>
                </a:solidFill>
                <a:latin typeface="Arial" panose="020B0604020202020204" pitchFamily="34" charset="0"/>
                <a:cs typeface="Arial" panose="020B0604020202020204" pitchFamily="34" charset="0"/>
              </a:rPr>
              <a:t>Centralized Case Management Operations</a:t>
            </a:r>
            <a:br>
              <a:rPr lang="en-US" sz="1400" dirty="0">
                <a:solidFill>
                  <a:srgbClr val="00529B"/>
                </a:solidFill>
                <a:latin typeface="Arial" panose="020B0604020202020204" pitchFamily="34" charset="0"/>
                <a:cs typeface="Arial" panose="020B0604020202020204" pitchFamily="34" charset="0"/>
              </a:rPr>
            </a:br>
            <a:r>
              <a:rPr lang="en-US" sz="1400" dirty="0">
                <a:solidFill>
                  <a:srgbClr val="00529B"/>
                </a:solidFill>
                <a:latin typeface="Arial" panose="020B0604020202020204" pitchFamily="34" charset="0"/>
                <a:cs typeface="Arial" panose="020B0604020202020204" pitchFamily="34" charset="0"/>
              </a:rPr>
              <a:t>U.S. Department of Health &amp; Human Services</a:t>
            </a:r>
            <a:br>
              <a:rPr lang="en-US" sz="1400" dirty="0">
                <a:solidFill>
                  <a:srgbClr val="00529B"/>
                </a:solidFill>
                <a:latin typeface="Arial" panose="020B0604020202020204" pitchFamily="34" charset="0"/>
                <a:cs typeface="Arial" panose="020B0604020202020204" pitchFamily="34" charset="0"/>
              </a:rPr>
            </a:br>
            <a:r>
              <a:rPr lang="en-US" sz="1400" dirty="0">
                <a:solidFill>
                  <a:srgbClr val="00529B"/>
                </a:solidFill>
                <a:latin typeface="Arial" panose="020B0604020202020204" pitchFamily="34" charset="0"/>
                <a:cs typeface="Arial" panose="020B0604020202020204" pitchFamily="34" charset="0"/>
              </a:rPr>
              <a:t>200 Independence Avenue, S.W.</a:t>
            </a:r>
            <a:br>
              <a:rPr lang="en-US" sz="1400" dirty="0">
                <a:solidFill>
                  <a:srgbClr val="00529B"/>
                </a:solidFill>
                <a:latin typeface="Arial" panose="020B0604020202020204" pitchFamily="34" charset="0"/>
                <a:cs typeface="Arial" panose="020B0604020202020204" pitchFamily="34" charset="0"/>
              </a:rPr>
            </a:br>
            <a:r>
              <a:rPr lang="en-US" sz="1400" dirty="0">
                <a:solidFill>
                  <a:srgbClr val="00529B"/>
                </a:solidFill>
                <a:latin typeface="Arial" panose="020B0604020202020204" pitchFamily="34" charset="0"/>
                <a:cs typeface="Arial" panose="020B0604020202020204" pitchFamily="34" charset="0"/>
              </a:rPr>
              <a:t>Room 509F HHH Bldg.</a:t>
            </a:r>
            <a:br>
              <a:rPr lang="en-US" sz="1400" dirty="0">
                <a:solidFill>
                  <a:srgbClr val="00529B"/>
                </a:solidFill>
                <a:latin typeface="Arial" panose="020B0604020202020204" pitchFamily="34" charset="0"/>
                <a:cs typeface="Arial" panose="020B0604020202020204" pitchFamily="34" charset="0"/>
              </a:rPr>
            </a:br>
            <a:r>
              <a:rPr lang="en-US" sz="1400" dirty="0">
                <a:solidFill>
                  <a:srgbClr val="00529B"/>
                </a:solidFill>
                <a:latin typeface="Arial" panose="020B0604020202020204" pitchFamily="34" charset="0"/>
                <a:cs typeface="Arial" panose="020B0604020202020204" pitchFamily="34" charset="0"/>
              </a:rPr>
              <a:t>Washington, D.C. 20201</a:t>
            </a:r>
          </a:p>
          <a:p>
            <a:pPr algn="ctr"/>
            <a:endParaRPr lang="en-US" dirty="0">
              <a:solidFill>
                <a:srgbClr val="00529B"/>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778818A-2E81-4244-9C77-691F679BE43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996558" y="3896185"/>
            <a:ext cx="1937390" cy="1446550"/>
          </a:xfrm>
          <a:prstGeom prst="rect">
            <a:avLst/>
          </a:prstGeom>
        </p:spPr>
      </p:pic>
      <p:sp>
        <p:nvSpPr>
          <p:cNvPr id="11" name="TextBox 10"/>
          <p:cNvSpPr txBox="1"/>
          <p:nvPr/>
        </p:nvSpPr>
        <p:spPr>
          <a:xfrm>
            <a:off x="8781102" y="5405578"/>
            <a:ext cx="2170694" cy="413959"/>
          </a:xfrm>
          <a:prstGeom prst="rect">
            <a:avLst/>
          </a:prstGeom>
          <a:noFill/>
        </p:spPr>
        <p:txBody>
          <a:bodyPr wrap="square" lIns="0" rIns="0" rtlCol="0">
            <a:spAutoFit/>
          </a:bodyPr>
          <a:lstStyle/>
          <a:p>
            <a:pPr lvl="1" indent="-228600" algn="ctr" defTabSz="685800">
              <a:lnSpc>
                <a:spcPct val="110000"/>
              </a:lnSpc>
              <a:spcBef>
                <a:spcPts val="600"/>
              </a:spcBef>
            </a:pPr>
            <a:r>
              <a:rPr lang="en-US" sz="2000" dirty="0">
                <a:solidFill>
                  <a:schemeClr val="bg1"/>
                </a:solidFill>
                <a:hlinkClick r:id="rId9"/>
              </a:rPr>
              <a:t>ocrportal.HHS.gov</a:t>
            </a:r>
            <a:endParaRPr lang="en-US" sz="2000" u="sng" dirty="0">
              <a:solidFill>
                <a:schemeClr val="bg1"/>
              </a:solidFill>
            </a:endParaRPr>
          </a:p>
        </p:txBody>
      </p:sp>
      <p:sp>
        <p:nvSpPr>
          <p:cNvPr id="19" name="Slide Number Placeholder 5">
            <a:extLst>
              <a:ext uri="{FF2B5EF4-FFF2-40B4-BE49-F238E27FC236}">
                <a16:creationId xmlns:a16="http://schemas.microsoft.com/office/drawing/2014/main" id="{A7BE97F3-EEDF-4101-A1AF-37A72479300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49</a:t>
            </a:fld>
            <a:endParaRPr lang="en-US"/>
          </a:p>
        </p:txBody>
      </p:sp>
      <p:sp>
        <p:nvSpPr>
          <p:cNvPr id="3" name="Footer Placeholder 2"/>
          <p:cNvSpPr>
            <a:spLocks noGrp="1"/>
          </p:cNvSpPr>
          <p:nvPr>
            <p:ph type="ftr" sz="quarter" idx="11"/>
          </p:nvPr>
        </p:nvSpPr>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8708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Identify who has guaranteed Medicare rights and protections</a:t>
            </a:r>
          </a:p>
          <a:p>
            <a:pPr marL="548640" indent="-274320">
              <a:lnSpc>
                <a:spcPct val="100000"/>
              </a:lnSpc>
              <a:spcBef>
                <a:spcPts val="0"/>
              </a:spcBef>
              <a:spcAft>
                <a:spcPts val="1200"/>
              </a:spcAft>
            </a:pPr>
            <a:r>
              <a:rPr lang="en-US" sz="2400" dirty="0">
                <a:solidFill>
                  <a:srgbClr val="00529B"/>
                </a:solidFill>
                <a:latin typeface="Arial"/>
                <a:cs typeface="Arial"/>
              </a:rPr>
              <a:t>Explain the rights everyone with Medicare has</a:t>
            </a:r>
          </a:p>
          <a:p>
            <a:pPr marL="548640" indent="-274320">
              <a:lnSpc>
                <a:spcPct val="100000"/>
              </a:lnSpc>
              <a:spcBef>
                <a:spcPts val="0"/>
              </a:spcBef>
              <a:spcAft>
                <a:spcPts val="1200"/>
              </a:spcAft>
            </a:pPr>
            <a:r>
              <a:rPr lang="en-US" sz="2400" dirty="0">
                <a:solidFill>
                  <a:srgbClr val="00529B"/>
                </a:solidFill>
                <a:latin typeface="Arial"/>
                <a:cs typeface="Arial"/>
              </a:rPr>
              <a:t>Explain additional rights if you have a Medicare Advantage Plan </a:t>
            </a:r>
            <a:br>
              <a:rPr lang="en-US" sz="2400" dirty="0">
                <a:solidFill>
                  <a:srgbClr val="00529B"/>
                </a:solidFill>
                <a:latin typeface="Arial"/>
                <a:cs typeface="Arial"/>
              </a:rPr>
            </a:br>
            <a:r>
              <a:rPr lang="en-US" sz="2400" dirty="0">
                <a:solidFill>
                  <a:srgbClr val="00529B"/>
                </a:solidFill>
                <a:latin typeface="Arial"/>
                <a:cs typeface="Arial"/>
              </a:rPr>
              <a:t>(Part C) or another Medicare health plan </a:t>
            </a:r>
          </a:p>
          <a:p>
            <a:pPr marL="548640" indent="-274320">
              <a:lnSpc>
                <a:spcPct val="100000"/>
              </a:lnSpc>
              <a:spcBef>
                <a:spcPts val="0"/>
              </a:spcBef>
              <a:spcAft>
                <a:spcPts val="1200"/>
              </a:spcAft>
            </a:pPr>
            <a:r>
              <a:rPr lang="en-US" sz="2400" dirty="0">
                <a:solidFill>
                  <a:srgbClr val="00529B"/>
                </a:solidFill>
                <a:latin typeface="Arial"/>
                <a:cs typeface="Arial"/>
              </a:rPr>
              <a:t>Identify additional rights for people with Medicare drug coverage</a:t>
            </a:r>
          </a:p>
        </p:txBody>
      </p:sp>
      <p:sp>
        <p:nvSpPr>
          <p:cNvPr id="2" name="Slide Number Placeholder 1">
            <a:extLst>
              <a:ext uri="{FF2B5EF4-FFF2-40B4-BE49-F238E27FC236}">
                <a16:creationId xmlns:a16="http://schemas.microsoft.com/office/drawing/2014/main" id="{9DA091B4-FD7A-4778-B6F8-38CEC6DA12D9}"/>
              </a:ext>
            </a:extLst>
          </p:cNvPr>
          <p:cNvSpPr>
            <a:spLocks noGrp="1"/>
          </p:cNvSpPr>
          <p:nvPr>
            <p:ph type="sldNum" sz="quarter" idx="12"/>
          </p:nvPr>
        </p:nvSpPr>
        <p:spPr>
          <a:xfrm>
            <a:off x="8610600" y="6492240"/>
            <a:ext cx="2743200" cy="365125"/>
          </a:xfrm>
        </p:spPr>
        <p:txBody>
          <a:bodyPr/>
          <a:lstStyle/>
          <a:p>
            <a:pPr>
              <a:defRPr/>
            </a:pPr>
            <a:fld id="{11E79EF6-0C0E-43E6-8FB3-918BC522CC5A}" type="slidenum">
              <a:rPr lang="en-US" smtClean="0"/>
              <a:pPr>
                <a:defRPr/>
              </a:pPr>
              <a:t>5</a:t>
            </a:fld>
            <a:endParaRPr lang="en-US" dirty="0"/>
          </a:p>
        </p:txBody>
      </p:sp>
      <p:sp>
        <p:nvSpPr>
          <p:cNvPr id="9" name="Footer Placeholder 2">
            <a:extLst>
              <a:ext uri="{FF2B5EF4-FFF2-40B4-BE49-F238E27FC236}">
                <a16:creationId xmlns:a16="http://schemas.microsoft.com/office/drawing/2014/main" id="{A79F97F2-EFE6-4830-98A2-D400A8066E0A}"/>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a:xfrm>
            <a:off x="838200" y="6492240"/>
            <a:ext cx="2743200" cy="365125"/>
          </a:xfrm>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396205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5</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Additional Protections</a:t>
            </a:r>
          </a:p>
        </p:txBody>
      </p:sp>
    </p:spTree>
    <p:custDataLst>
      <p:tags r:id="rId1"/>
    </p:custDataLst>
    <p:extLst>
      <p:ext uri="{BB962C8B-B14F-4D97-AF65-F5344CB8AC3E}">
        <p14:creationId xmlns:p14="http://schemas.microsoft.com/office/powerpoint/2010/main" val="1658572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dirty="0"/>
              <a:t>Lesson 5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common types of advance directives and their purpose</a:t>
            </a:r>
          </a:p>
          <a:p>
            <a:pPr marL="548640" indent="-274320">
              <a:lnSpc>
                <a:spcPct val="100000"/>
              </a:lnSpc>
              <a:spcBef>
                <a:spcPts val="0"/>
              </a:spcBef>
              <a:spcAft>
                <a:spcPts val="1200"/>
              </a:spcAft>
            </a:pPr>
            <a:r>
              <a:rPr lang="en-US" sz="2400" dirty="0">
                <a:solidFill>
                  <a:srgbClr val="00529B"/>
                </a:solidFill>
                <a:latin typeface="Arial"/>
                <a:cs typeface="Arial"/>
              </a:rPr>
              <a:t>Explain what a Medicare Beneficiary Ombudsman does</a:t>
            </a:r>
          </a:p>
        </p:txBody>
      </p:sp>
      <p:sp>
        <p:nvSpPr>
          <p:cNvPr id="2" name="Slide Number Placeholder 1">
            <a:extLst>
              <a:ext uri="{FF2B5EF4-FFF2-40B4-BE49-F238E27FC236}">
                <a16:creationId xmlns:a16="http://schemas.microsoft.com/office/drawing/2014/main" id="{3F45D7F8-D33C-4DF7-B893-AAA417295FDB}"/>
              </a:ext>
            </a:extLst>
          </p:cNvPr>
          <p:cNvSpPr>
            <a:spLocks noGrp="1"/>
          </p:cNvSpPr>
          <p:nvPr>
            <p:ph type="sldNum" sz="quarter" idx="12"/>
          </p:nvPr>
        </p:nvSpPr>
        <p:spPr>
          <a:xfrm>
            <a:off x="8610600" y="6492240"/>
            <a:ext cx="2743200" cy="365125"/>
          </a:xfrm>
        </p:spPr>
        <p:txBody>
          <a:bodyPr/>
          <a:lstStyle/>
          <a:p>
            <a:pPr>
              <a:defRPr/>
            </a:pPr>
            <a:fld id="{11E79EF6-0C0E-43E6-8FB3-918BC522CC5A}" type="slidenum">
              <a:rPr lang="en-US" smtClean="0"/>
              <a:pPr>
                <a:defRPr/>
              </a:pPr>
              <a:t>51</a:t>
            </a:fld>
            <a:endParaRPr lang="en-US" dirty="0"/>
          </a:p>
        </p:txBody>
      </p:sp>
      <p:sp>
        <p:nvSpPr>
          <p:cNvPr id="9" name="Footer Placeholder 2">
            <a:extLst>
              <a:ext uri="{FF2B5EF4-FFF2-40B4-BE49-F238E27FC236}">
                <a16:creationId xmlns:a16="http://schemas.microsoft.com/office/drawing/2014/main" id="{1B4D0C0A-7F69-49B3-B3A3-B6DC335FA024}"/>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2797328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Advance Directives</a:t>
            </a:r>
          </a:p>
        </p:txBody>
      </p:sp>
      <p:pic>
        <p:nvPicPr>
          <p:cNvPr id="9" name="Picture 8">
            <a:extLst>
              <a:ext uri="{FF2B5EF4-FFF2-40B4-BE49-F238E27FC236}">
                <a16:creationId xmlns:a16="http://schemas.microsoft.com/office/drawing/2014/main" id="{E2FE2075-E1B2-49DD-B43A-89CCD6955DA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57163" y="2178552"/>
            <a:ext cx="5219643" cy="3178529"/>
          </a:xfrm>
          <a:prstGeom prst="rect">
            <a:avLst/>
          </a:prstGeom>
          <a:ln>
            <a:noFill/>
          </a:ln>
          <a:effectLst>
            <a:softEdge rad="112500"/>
          </a:effectLst>
        </p:spPr>
      </p:pic>
      <p:sp>
        <p:nvSpPr>
          <p:cNvPr id="5" name="Content Placeholder 4"/>
          <p:cNvSpPr>
            <a:spLocks noGrp="1"/>
          </p:cNvSpPr>
          <p:nvPr>
            <p:ph type="body" sz="quarter" idx="13"/>
          </p:nvPr>
        </p:nvSpPr>
        <p:spPr>
          <a:xfrm>
            <a:off x="739381" y="1306286"/>
            <a:ext cx="5684038" cy="4923063"/>
          </a:xfrm>
        </p:spPr>
        <p:txBody>
          <a:bodyPr>
            <a:normAutofit/>
          </a:bodyPr>
          <a:lstStyle/>
          <a:p>
            <a:pPr marL="0" lvl="0" indent="0" defTabSz="685800">
              <a:lnSpc>
                <a:spcPct val="100000"/>
              </a:lnSpc>
              <a:spcBef>
                <a:spcPts val="600"/>
              </a:spcBef>
              <a:spcAft>
                <a:spcPts val="600"/>
              </a:spcAft>
              <a:buNone/>
            </a:pPr>
            <a:r>
              <a:rPr lang="en-US" sz="2800" b="1" dirty="0">
                <a:solidFill>
                  <a:srgbClr val="00529B"/>
                </a:solidFill>
              </a:rPr>
              <a:t>Definition</a:t>
            </a:r>
          </a:p>
          <a:p>
            <a:pPr marL="0" lvl="0" indent="0" defTabSz="685800">
              <a:lnSpc>
                <a:spcPct val="100000"/>
              </a:lnSpc>
              <a:spcBef>
                <a:spcPts val="0"/>
              </a:spcBef>
              <a:spcAft>
                <a:spcPts val="600"/>
              </a:spcAft>
              <a:buNone/>
            </a:pPr>
            <a:r>
              <a:rPr lang="en-US" sz="2400" dirty="0">
                <a:solidFill>
                  <a:srgbClr val="00529B"/>
                </a:solidFill>
              </a:rPr>
              <a:t>A legal document stating how you want medical decisions to be made if you can’t make them for yourself</a:t>
            </a:r>
          </a:p>
          <a:p>
            <a:pPr marL="0" lvl="0" indent="0" defTabSz="685800">
              <a:lnSpc>
                <a:spcPct val="100000"/>
              </a:lnSpc>
              <a:spcBef>
                <a:spcPts val="600"/>
              </a:spcBef>
              <a:spcAft>
                <a:spcPts val="1200"/>
              </a:spcAft>
              <a:buNone/>
            </a:pPr>
            <a:r>
              <a:rPr lang="en-US" sz="2800" b="1" dirty="0">
                <a:solidFill>
                  <a:srgbClr val="00529B"/>
                </a:solidFill>
              </a:rPr>
              <a:t>Types</a:t>
            </a:r>
          </a:p>
          <a:p>
            <a:pPr marL="548640" indent="-274320">
              <a:lnSpc>
                <a:spcPct val="100000"/>
              </a:lnSpc>
              <a:spcBef>
                <a:spcPts val="0"/>
              </a:spcBef>
              <a:spcAft>
                <a:spcPts val="1200"/>
              </a:spcAft>
            </a:pPr>
            <a:r>
              <a:rPr lang="en-US" sz="2400" dirty="0">
                <a:solidFill>
                  <a:srgbClr val="00529B"/>
                </a:solidFill>
              </a:rPr>
              <a:t>Health care proxy (durable power of attorney)</a:t>
            </a:r>
          </a:p>
          <a:p>
            <a:pPr marL="548640" indent="-274320">
              <a:lnSpc>
                <a:spcPct val="100000"/>
              </a:lnSpc>
              <a:spcBef>
                <a:spcPts val="0"/>
              </a:spcBef>
              <a:spcAft>
                <a:spcPts val="1200"/>
              </a:spcAft>
            </a:pPr>
            <a:r>
              <a:rPr lang="en-US" sz="2400" dirty="0">
                <a:solidFill>
                  <a:srgbClr val="00529B"/>
                </a:solidFill>
              </a:rPr>
              <a:t>Living will</a:t>
            </a:r>
          </a:p>
        </p:txBody>
      </p:sp>
      <p:sp>
        <p:nvSpPr>
          <p:cNvPr id="7" name="Slide Number Placeholder 5">
            <a:extLst>
              <a:ext uri="{FF2B5EF4-FFF2-40B4-BE49-F238E27FC236}">
                <a16:creationId xmlns:a16="http://schemas.microsoft.com/office/drawing/2014/main" id="{315C4C7A-90BD-4585-8ADB-9EDFC8E1D5A8}"/>
              </a:ext>
            </a:extLst>
          </p:cNvPr>
          <p:cNvSpPr>
            <a:spLocks noGrp="1"/>
          </p:cNvSpPr>
          <p:nvPr>
            <p:ph type="sldNum" sz="quarter" idx="12"/>
          </p:nvPr>
        </p:nvSpPr>
        <p:spPr>
          <a:xfrm>
            <a:off x="8610600" y="648300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52</a:t>
            </a:fld>
            <a:endParaRPr lang="en-US"/>
          </a:p>
        </p:txBody>
      </p:sp>
      <p:sp>
        <p:nvSpPr>
          <p:cNvPr id="3" name="Footer Placeholder 2"/>
          <p:cNvSpPr>
            <a:spLocks noGrp="1"/>
          </p:cNvSpPr>
          <p:nvPr>
            <p:ph type="ftr" sz="quarter" idx="11"/>
          </p:nvPr>
        </p:nvSpPr>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p:txBody>
          <a:bodyPr/>
          <a:lstStyle/>
          <a:p>
            <a:r>
              <a:rPr lang="en-US"/>
              <a:t>January 2023</a:t>
            </a:r>
          </a:p>
        </p:txBody>
      </p:sp>
    </p:spTree>
    <p:custDataLst>
      <p:tags r:id="rId1"/>
    </p:custDataLst>
    <p:extLst>
      <p:ext uri="{BB962C8B-B14F-4D97-AF65-F5344CB8AC3E}">
        <p14:creationId xmlns:p14="http://schemas.microsoft.com/office/powerpoint/2010/main" val="370690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 Helps to Review and Resolve Complaints?</a:t>
            </a:r>
          </a:p>
        </p:txBody>
      </p:sp>
      <p:sp>
        <p:nvSpPr>
          <p:cNvPr id="5" name="Content Placeholder 4"/>
          <p:cNvSpPr>
            <a:spLocks noGrp="1"/>
          </p:cNvSpPr>
          <p:nvPr>
            <p:ph type="body" sz="quarter" idx="13"/>
          </p:nvPr>
        </p:nvSpPr>
        <p:spPr>
          <a:xfrm>
            <a:off x="838200" y="1473200"/>
            <a:ext cx="10644188" cy="4606758"/>
          </a:xfrm>
        </p:spPr>
        <p:txBody>
          <a:bodyPr>
            <a:normAutofit/>
          </a:bodyPr>
          <a:lstStyle/>
          <a:p>
            <a:pPr lvl="0">
              <a:spcAft>
                <a:spcPts val="600"/>
              </a:spcAft>
            </a:pPr>
            <a:r>
              <a:rPr lang="en-US" sz="2800" dirty="0"/>
              <a:t>Medicare Beneficiary Ombudsman makes sure information is available to help you:</a:t>
            </a:r>
          </a:p>
          <a:p>
            <a:pPr lvl="1"/>
            <a:r>
              <a:rPr lang="en-US" sz="2400" dirty="0"/>
              <a:t>Make health care decisions that are right for you</a:t>
            </a:r>
          </a:p>
          <a:p>
            <a:pPr lvl="1"/>
            <a:r>
              <a:rPr lang="en-US" sz="2400" dirty="0"/>
              <a:t>Understand your Medicare rights and protections</a:t>
            </a:r>
          </a:p>
          <a:p>
            <a:pPr lvl="0">
              <a:spcAft>
                <a:spcPts val="600"/>
              </a:spcAft>
            </a:pPr>
            <a:r>
              <a:rPr lang="en-US" sz="2800" dirty="0"/>
              <a:t>Competitive Acquisition Ombudsman helps resolve your Medicare complaints about certain:</a:t>
            </a:r>
          </a:p>
          <a:p>
            <a:pPr lvl="1"/>
            <a:r>
              <a:rPr lang="en-US" sz="2400" dirty="0"/>
              <a:t>Durable medical equipment (DME)</a:t>
            </a:r>
          </a:p>
          <a:p>
            <a:pPr lvl="1"/>
            <a:r>
              <a:rPr lang="en-US" sz="2400" dirty="0"/>
              <a:t>Prosthetics</a:t>
            </a:r>
          </a:p>
          <a:p>
            <a:pPr lvl="1"/>
            <a:r>
              <a:rPr lang="en-US" sz="2400" dirty="0"/>
              <a:t>Orthotics</a:t>
            </a:r>
          </a:p>
          <a:p>
            <a:pPr lvl="1"/>
            <a:r>
              <a:rPr lang="en-US" sz="2400" dirty="0"/>
              <a:t>Supplies</a:t>
            </a:r>
          </a:p>
        </p:txBody>
      </p:sp>
      <p:sp>
        <p:nvSpPr>
          <p:cNvPr id="6" name="Slide Number Placeholder 5">
            <a:extLst>
              <a:ext uri="{FF2B5EF4-FFF2-40B4-BE49-F238E27FC236}">
                <a16:creationId xmlns:a16="http://schemas.microsoft.com/office/drawing/2014/main" id="{946B56E2-36A6-49B8-B17B-BF5CF5DECA3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11E79EF6-0C0E-43E6-8FB3-918BC522CC5A}" type="slidenum">
              <a:rPr lang="en-US" smtClean="0"/>
              <a:pPr/>
              <a:t>53</a:t>
            </a:fld>
            <a:endParaRPr lang="en-US"/>
          </a:p>
        </p:txBody>
      </p:sp>
      <p:sp>
        <p:nvSpPr>
          <p:cNvPr id="2" name="Date Placeholder 1"/>
          <p:cNvSpPr>
            <a:spLocks noGrp="1"/>
          </p:cNvSpPr>
          <p:nvPr>
            <p:ph type="dt" sz="half" idx="10"/>
          </p:nvPr>
        </p:nvSpPr>
        <p:spPr/>
        <p:txBody>
          <a:bodyPr/>
          <a:lstStyle/>
          <a:p>
            <a:r>
              <a:rPr lang="en-US"/>
              <a:t>January 2023</a:t>
            </a:r>
          </a:p>
        </p:txBody>
      </p:sp>
      <p:sp>
        <p:nvSpPr>
          <p:cNvPr id="3" name="Footer Placeholder 2"/>
          <p:cNvSpPr>
            <a:spLocks noGrp="1"/>
          </p:cNvSpPr>
          <p:nvPr>
            <p:ph type="ftr" sz="quarter" idx="11"/>
          </p:nvPr>
        </p:nvSpPr>
        <p:spPr/>
        <p:txBody>
          <a:bodyPr/>
          <a:lstStyle/>
          <a:p>
            <a:r>
              <a:rPr lang="en-US"/>
              <a:t>Medicare Rights &amp; Protections</a:t>
            </a:r>
          </a:p>
        </p:txBody>
      </p:sp>
    </p:spTree>
    <p:custDataLst>
      <p:tags r:id="rId1"/>
    </p:custDataLst>
    <p:extLst>
      <p:ext uri="{BB962C8B-B14F-4D97-AF65-F5344CB8AC3E}">
        <p14:creationId xmlns:p14="http://schemas.microsoft.com/office/powerpoint/2010/main" val="90186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338" y="254714"/>
            <a:ext cx="9375324" cy="719643"/>
          </a:xfrm>
        </p:spPr>
        <p:txBody>
          <a:bodyPr>
            <a:normAutofit/>
          </a:bodyPr>
          <a:lstStyle/>
          <a:p>
            <a:pPr algn="ctr"/>
            <a:r>
              <a:rPr lang="en-US" dirty="0"/>
              <a:t>Check Your Knowledge: Question 5</a:t>
            </a:r>
          </a:p>
        </p:txBody>
      </p:sp>
      <p:sp>
        <p:nvSpPr>
          <p:cNvPr id="9" name="Content Placeholder 8"/>
          <p:cNvSpPr>
            <a:spLocks noGrp="1"/>
          </p:cNvSpPr>
          <p:nvPr>
            <p:ph type="body" sz="quarter" idx="13"/>
          </p:nvPr>
        </p:nvSpPr>
        <p:spPr>
          <a:xfrm>
            <a:off x="977900" y="1771912"/>
            <a:ext cx="10634980" cy="3810569"/>
          </a:xfrm>
        </p:spPr>
        <p:txBody>
          <a:bodyPr/>
          <a:lstStyle/>
          <a:p>
            <a:pPr marL="0" lvl="0" indent="0" defTabSz="685800">
              <a:lnSpc>
                <a:spcPct val="100000"/>
              </a:lnSpc>
              <a:spcBef>
                <a:spcPts val="1200"/>
              </a:spcBef>
              <a:buNone/>
            </a:pPr>
            <a:r>
              <a:rPr lang="en-US" sz="2400" b="1" dirty="0">
                <a:solidFill>
                  <a:srgbClr val="00529B"/>
                </a:solidFill>
              </a:rPr>
              <a:t>The Medicare Beneficiary Ombudsman reports to contracted Medicare health plans to help them design better benefit packages.</a:t>
            </a:r>
          </a:p>
          <a:p>
            <a:pPr marL="457200" lvl="0" indent="-457200" defTabSz="685800">
              <a:lnSpc>
                <a:spcPct val="100000"/>
              </a:lnSpc>
              <a:spcBef>
                <a:spcPts val="1200"/>
              </a:spcBef>
              <a:buFont typeface="+mj-lt"/>
              <a:buAutoNum type="alphaLcPeriod"/>
            </a:pPr>
            <a:r>
              <a:rPr lang="en-US" sz="2400" dirty="0">
                <a:solidFill>
                  <a:srgbClr val="00529B"/>
                </a:solidFill>
              </a:rPr>
              <a:t>True</a:t>
            </a:r>
          </a:p>
          <a:p>
            <a:pPr marL="457200" lvl="0" indent="-457200" defTabSz="685800">
              <a:lnSpc>
                <a:spcPct val="100000"/>
              </a:lnSpc>
              <a:spcBef>
                <a:spcPts val="1200"/>
              </a:spcBef>
              <a:buFont typeface="+mj-lt"/>
              <a:buAutoNum type="alphaLcPeriod"/>
            </a:pPr>
            <a:r>
              <a:rPr lang="en-US" sz="2400" dirty="0">
                <a:solidFill>
                  <a:srgbClr val="00529B"/>
                </a:solidFill>
              </a:rPr>
              <a:t>False</a:t>
            </a:r>
          </a:p>
          <a:p>
            <a:pPr marL="0" lvl="0" indent="0" defTabSz="685800">
              <a:lnSpc>
                <a:spcPct val="100000"/>
              </a:lnSpc>
              <a:spcBef>
                <a:spcPts val="1200"/>
              </a:spcBef>
              <a:buNone/>
            </a:pPr>
            <a:endParaRPr lang="en-US" sz="2400" dirty="0">
              <a:solidFill>
                <a:srgbClr val="00529B"/>
              </a:solidFill>
            </a:endParaRPr>
          </a:p>
          <a:p>
            <a:pPr marL="0" indent="0">
              <a:buNone/>
            </a:pPr>
            <a:endParaRPr lang="en-US" dirty="0">
              <a:solidFill>
                <a:srgbClr val="00529B"/>
              </a:solidFill>
            </a:endParaRPr>
          </a:p>
        </p:txBody>
      </p:sp>
      <p:sp>
        <p:nvSpPr>
          <p:cNvPr id="6" name="Rounded Rectangle 5" descr="Green box highlighting the correct answer as: &#10;B. False"/>
          <p:cNvSpPr/>
          <p:nvPr/>
        </p:nvSpPr>
        <p:spPr>
          <a:xfrm>
            <a:off x="977900" y="3429000"/>
            <a:ext cx="1865465"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54</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a:ln>
                  <a:noFill/>
                </a:ln>
                <a:effectLst/>
                <a:uLnTx/>
                <a:uFillTx/>
                <a:latin typeface="Arial"/>
                <a:cs typeface="Arial"/>
              </a:rPr>
              <a:t>Medicare Rights </a:t>
            </a:r>
            <a:r>
              <a:rPr lang="en-US">
                <a:latin typeface="Arial"/>
                <a:cs typeface="Arial"/>
              </a:rPr>
              <a:t>&amp; </a:t>
            </a:r>
            <a:r>
              <a:rPr kumimoji="0" lang="en-US" b="0" i="0" u="none" strike="noStrike" kern="1200" cap="none" spc="0" normalizeH="0" baseline="0" noProof="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2023</a:t>
            </a:r>
          </a:p>
        </p:txBody>
      </p:sp>
    </p:spTree>
    <p:custDataLst>
      <p:tags r:id="rId1"/>
    </p:custDataLst>
    <p:extLst>
      <p:ext uri="{BB962C8B-B14F-4D97-AF65-F5344CB8AC3E}">
        <p14:creationId xmlns:p14="http://schemas.microsoft.com/office/powerpoint/2010/main" val="26365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Medicare Resources</a:t>
            </a:r>
          </a:p>
        </p:txBody>
      </p:sp>
      <p:graphicFrame>
        <p:nvGraphicFramePr>
          <p:cNvPr id="5" name="Table 4" descr="Table listing Medicare resources related to Medicare rights and protections." title="Medicare Resources"/>
          <p:cNvGraphicFramePr>
            <a:graphicFrameLocks noGrp="1"/>
          </p:cNvGraphicFramePr>
          <p:nvPr>
            <p:extLst>
              <p:ext uri="{D42A27DB-BD31-4B8C-83A1-F6EECF244321}">
                <p14:modId xmlns:p14="http://schemas.microsoft.com/office/powerpoint/2010/main" val="1535881898"/>
              </p:ext>
            </p:extLst>
          </p:nvPr>
        </p:nvGraphicFramePr>
        <p:xfrm>
          <a:off x="1177383" y="1739901"/>
          <a:ext cx="9837234" cy="3688080"/>
        </p:xfrm>
        <a:graphic>
          <a:graphicData uri="http://schemas.openxmlformats.org/drawingml/2006/table">
            <a:tbl>
              <a:tblPr firstRow="1" bandRow="1">
                <a:tableStyleId>{5FD0F851-EC5A-4D38-B0AD-8093EC10F338}</a:tableStyleId>
              </a:tblPr>
              <a:tblGrid>
                <a:gridCol w="3179464">
                  <a:extLst>
                    <a:ext uri="{9D8B030D-6E8A-4147-A177-3AD203B41FA5}">
                      <a16:colId xmlns:a16="http://schemas.microsoft.com/office/drawing/2014/main" val="20000"/>
                    </a:ext>
                  </a:extLst>
                </a:gridCol>
                <a:gridCol w="6657770">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rPr>
                        <a:t>Centers for Medicare &amp; </a:t>
                      </a:r>
                      <a:br>
                        <a:rPr kumimoji="0" lang="en-US" sz="1800" b="1" u="none" strike="noStrike" kern="1200" cap="none" spc="0" normalizeH="0" baseline="0" noProof="0" dirty="0">
                          <a:ln>
                            <a:noFill/>
                          </a:ln>
                          <a:solidFill>
                            <a:srgbClr val="00529B"/>
                          </a:solidFill>
                          <a:effectLst/>
                          <a:uLnTx/>
                          <a:uFillTx/>
                        </a:rPr>
                      </a:br>
                      <a:r>
                        <a:rPr kumimoji="0" lang="en-US" sz="1800" b="1" u="none" strike="noStrike" kern="1200" cap="none" spc="0" normalizeH="0" baseline="0" noProof="0" dirty="0">
                          <a:ln>
                            <a:noFill/>
                          </a:ln>
                          <a:solidFill>
                            <a:srgbClr val="00529B"/>
                          </a:solidFill>
                          <a:effectLst/>
                          <a:uLnTx/>
                          <a:uFillTx/>
                        </a:rPr>
                        <a:t>Medicaid Services (CMS)</a:t>
                      </a:r>
                    </a:p>
                    <a:p>
                      <a:pPr>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1-800-MEDICARE (1-800-633-4227); TTY: 1-877-486-2048</a:t>
                      </a:r>
                      <a:endParaRPr lang="en-US" sz="1800" b="0" dirty="0">
                        <a:solidFill>
                          <a:srgbClr val="00529B"/>
                        </a:solidFill>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CMS.gov</a:t>
                      </a:r>
                      <a:endParaRPr kumimoji="0" lang="en-US" sz="1800" b="0" u="sng" strike="noStrike" kern="1200" cap="none" spc="0" normalizeH="0" baseline="0" noProof="0" dirty="0">
                        <a:ln>
                          <a:noFill/>
                        </a:ln>
                        <a:solidFill>
                          <a:srgbClr val="00529B"/>
                        </a:solidFill>
                        <a:effectLst/>
                        <a:uLnTx/>
                        <a:uFillTx/>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Medicare.gov</a:t>
                      </a:r>
                      <a:endParaRPr kumimoji="0" lang="en-US" sz="1800" b="0" u="sng" strike="noStrike" kern="1200" cap="none" spc="0" normalizeH="0" baseline="0" noProof="0" dirty="0">
                        <a:ln>
                          <a:noFill/>
                        </a:ln>
                        <a:solidFill>
                          <a:srgbClr val="00529B"/>
                        </a:solidFill>
                        <a:effectLst/>
                        <a:uLnTx/>
                        <a:uFillTx/>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kern="1200" dirty="0">
                          <a:solidFill>
                            <a:srgbClr val="00529B"/>
                          </a:solidFill>
                          <a:effectLst/>
                          <a:hlinkClick r:id="rId6">
                            <a:extLst>
                              <a:ext uri="{A12FA001-AC4F-418D-AE19-62706E023703}">
                                <ahyp:hlinkClr xmlns:ahyp="http://schemas.microsoft.com/office/drawing/2018/hyperlinkcolor" val="tx"/>
                              </a:ext>
                            </a:extLst>
                          </a:hlinkClick>
                        </a:rPr>
                        <a:t>Medicare.gov/claims-and-appeals</a:t>
                      </a:r>
                      <a:endParaRPr lang="en-US" sz="1800" b="0" u="sng" kern="1200" dirty="0">
                        <a:solidFill>
                          <a:srgbClr val="00529B"/>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0"/>
                  </a:ext>
                </a:extLst>
              </a:tr>
              <a:tr h="5808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rPr>
                        <a:t>Social Security</a:t>
                      </a:r>
                    </a:p>
                    <a:p>
                      <a:pPr>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rtl="0" eaLnBrk="1" fontAlgn="auto" latinLnBrk="0" hangingPunct="1">
                        <a:lnSpc>
                          <a:spcPct val="100000"/>
                        </a:lnSpc>
                        <a:spcBef>
                          <a:spcPts val="600"/>
                        </a:spcBef>
                        <a:spcAft>
                          <a:spcPts val="0"/>
                        </a:spcAft>
                        <a:buClrTx/>
                        <a:buSzTx/>
                        <a:buFont typeface="Wingdings" panose="05000000000000000000" pitchFamily="2" charset="2"/>
                        <a:buChar char="§"/>
                      </a:pPr>
                      <a:r>
                        <a:rPr kumimoji="0" lang="en-US" sz="1800" u="none" strike="noStrike" kern="1200" cap="none" spc="0" normalizeH="0" baseline="0" noProof="0" dirty="0">
                          <a:ln>
                            <a:noFill/>
                          </a:ln>
                          <a:solidFill>
                            <a:srgbClr val="00529B"/>
                          </a:solidFill>
                          <a:effectLst/>
                          <a:uLnTx/>
                          <a:uFillTx/>
                        </a:rPr>
                        <a:t>1‑800‑772‑1213; TTY: </a:t>
                      </a:r>
                      <a:r>
                        <a:rPr lang="en-US" sz="1800" u="none" strike="noStrike" kern="1200" cap="none" spc="0" normalizeH="0" baseline="0" noProof="0" dirty="0">
                          <a:ln>
                            <a:noFill/>
                          </a:ln>
                          <a:solidFill>
                            <a:srgbClr val="00529B"/>
                          </a:solidFill>
                          <a:effectLst/>
                          <a:uLnTx/>
                          <a:uFillTx/>
                        </a:rPr>
                        <a:t>1‑800‑325‑0778</a:t>
                      </a:r>
                      <a:endParaRPr lang="en-US" sz="1800" u="sng" strike="noStrike" kern="1200" cap="none" spc="0" normalizeH="0" baseline="0" noProof="0" dirty="0">
                        <a:ln>
                          <a:noFill/>
                        </a:ln>
                        <a:solidFill>
                          <a:srgbClr val="00529B"/>
                        </a:solidFill>
                        <a:effectLst/>
                        <a:uLnTx/>
                        <a:uFillTx/>
                      </a:endParaRPr>
                    </a:p>
                    <a:p>
                      <a:pPr marL="228600" marR="0" lvl="0" indent="-228600" algn="l" defTabSz="685800">
                        <a:lnSpc>
                          <a:spcPct val="100000"/>
                        </a:lnSpc>
                        <a:spcBef>
                          <a:spcPts val="600"/>
                        </a:spcBef>
                        <a:spcAft>
                          <a:spcPts val="0"/>
                        </a:spcAft>
                        <a:buClrTx/>
                        <a:buSzTx/>
                        <a:buFont typeface="Wingdings" panose="05000000000000000000" pitchFamily="2" charset="2"/>
                        <a:buChar char="§"/>
                        <a:tabLst/>
                        <a:defRPr/>
                      </a:pPr>
                      <a:r>
                        <a:rPr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SSA.gov</a:t>
                      </a:r>
                      <a:r>
                        <a:rPr lang="en-US" sz="180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mn-lt"/>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dirty="0">
                          <a:solidFill>
                            <a:srgbClr val="00529B"/>
                          </a:solidFill>
                          <a:effectLst/>
                        </a:rPr>
                        <a:t>U.S.</a:t>
                      </a:r>
                      <a:r>
                        <a:rPr lang="en-US" sz="1800" b="1" baseline="0" dirty="0">
                          <a:solidFill>
                            <a:srgbClr val="00529B"/>
                          </a:solidFill>
                          <a:effectLst/>
                        </a:rPr>
                        <a:t> Department of Health &amp; Human Services, Office for Civil Rights</a:t>
                      </a: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aseline="0" dirty="0">
                          <a:solidFill>
                            <a:srgbClr val="00529B"/>
                          </a:solidFill>
                          <a:effectLst/>
                        </a:rPr>
                        <a:t>1-800-368-1019; TTY: 1-800-537-7697 </a:t>
                      </a:r>
                    </a:p>
                    <a:p>
                      <a:pPr marL="228600" marR="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00529B"/>
                          </a:solidFill>
                          <a:effectLst/>
                          <a:hlinkClick r:id="rId8">
                            <a:extLst>
                              <a:ext uri="{A12FA001-AC4F-418D-AE19-62706E023703}">
                                <ahyp:hlinkClr xmlns:ahyp="http://schemas.microsoft.com/office/drawing/2018/hyperlinkcolor" val="tx"/>
                              </a:ext>
                            </a:extLst>
                          </a:hlinkClick>
                        </a:rPr>
                        <a:t>HHS.gov/</a:t>
                      </a:r>
                      <a:r>
                        <a:rPr lang="en-US" sz="1800" u="sng" kern="1200" dirty="0" err="1">
                          <a:solidFill>
                            <a:srgbClr val="00529B"/>
                          </a:solidFill>
                          <a:effectLst/>
                          <a:hlinkClick r:id="rId8">
                            <a:extLst>
                              <a:ext uri="{A12FA001-AC4F-418D-AE19-62706E023703}">
                                <ahyp:hlinkClr xmlns:ahyp="http://schemas.microsoft.com/office/drawing/2018/hyperlinkcolor" val="tx"/>
                              </a:ext>
                            </a:extLst>
                          </a:hlinkClick>
                        </a:rPr>
                        <a:t>ocr</a:t>
                      </a:r>
                      <a:endParaRPr lang="en-US" sz="1800" b="0" kern="1200" dirty="0">
                        <a:solidFill>
                          <a:srgbClr val="00529B"/>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dirty="0">
                          <a:solidFill>
                            <a:srgbClr val="00529B"/>
                          </a:solidFill>
                        </a:rPr>
                        <a:t>End-Stage</a:t>
                      </a:r>
                      <a:r>
                        <a:rPr lang="en-US" sz="1800" b="1" baseline="0" dirty="0">
                          <a:solidFill>
                            <a:srgbClr val="00529B"/>
                          </a:solidFill>
                        </a:rPr>
                        <a:t> Renal Disease (ESRD) Networks</a:t>
                      </a: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dirty="0">
                          <a:solidFill>
                            <a:srgbClr val="00529B"/>
                          </a:solidFill>
                          <a:hlinkClick r:id="rId9">
                            <a:extLst>
                              <a:ext uri="{A12FA001-AC4F-418D-AE19-62706E023703}">
                                <ahyp:hlinkClr xmlns:ahyp="http://schemas.microsoft.com/office/drawing/2018/hyperlinkcolor" val="tx"/>
                              </a:ext>
                            </a:extLst>
                          </a:hlinkClick>
                        </a:rPr>
                        <a:t>esrdncc.org/contentassets/e36cb2ac872141428d01d2a3a703a592/esrd-ncc-directory-q3-update082022_final.pdf</a:t>
                      </a:r>
                      <a:r>
                        <a:rPr lang="en-US" sz="1800" dirty="0">
                          <a:solidFill>
                            <a:srgbClr val="00529B"/>
                          </a:solidFill>
                        </a:rPr>
                        <a:t> </a:t>
                      </a:r>
                      <a:endParaRPr lang="en-US" sz="1800" b="0" dirty="0">
                        <a:solidFill>
                          <a:srgbClr val="00529B"/>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556399293"/>
                  </a:ext>
                </a:extLst>
              </a:tr>
            </a:tbl>
          </a:graphicData>
        </a:graphic>
      </p:graphicFrame>
      <p:sp>
        <p:nvSpPr>
          <p:cNvPr id="6" name="Slide Number Placeholder 5">
            <a:extLst>
              <a:ext uri="{FF2B5EF4-FFF2-40B4-BE49-F238E27FC236}">
                <a16:creationId xmlns:a16="http://schemas.microsoft.com/office/drawing/2014/main" id="{FD5139B0-EC0B-4BE7-A551-72FC5DA1562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55</a:t>
            </a:fld>
            <a:endParaRPr lang="en-US"/>
          </a:p>
        </p:txBody>
      </p:sp>
      <p:sp>
        <p:nvSpPr>
          <p:cNvPr id="8" name="Footer Placeholder 2">
            <a:extLst>
              <a:ext uri="{FF2B5EF4-FFF2-40B4-BE49-F238E27FC236}">
                <a16:creationId xmlns:a16="http://schemas.microsoft.com/office/drawing/2014/main" id="{F0AAF551-623F-4CB5-BDF4-56622249B1DE}"/>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7" name="Date Placeholder 1">
            <a:extLst>
              <a:ext uri="{FF2B5EF4-FFF2-40B4-BE49-F238E27FC236}">
                <a16:creationId xmlns:a16="http://schemas.microsoft.com/office/drawing/2014/main" id="{C614A303-92F8-4099-8BC1-C5DC41048F87}"/>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Medicare Resources (continued)</a:t>
            </a:r>
          </a:p>
        </p:txBody>
      </p:sp>
      <p:graphicFrame>
        <p:nvGraphicFramePr>
          <p:cNvPr id="5" name="Table 4" descr="A continuation of the table listing Medicare resources related to Medicare rights and protections." title="Medicare Resources (continued)"/>
          <p:cNvGraphicFramePr>
            <a:graphicFrameLocks noGrp="1"/>
          </p:cNvGraphicFramePr>
          <p:nvPr>
            <p:extLst>
              <p:ext uri="{D42A27DB-BD31-4B8C-83A1-F6EECF244321}">
                <p14:modId xmlns:p14="http://schemas.microsoft.com/office/powerpoint/2010/main" val="2084748690"/>
              </p:ext>
            </p:extLst>
          </p:nvPr>
        </p:nvGraphicFramePr>
        <p:xfrm>
          <a:off x="838200" y="1401060"/>
          <a:ext cx="10298373" cy="4526280"/>
        </p:xfrm>
        <a:graphic>
          <a:graphicData uri="http://schemas.openxmlformats.org/drawingml/2006/table">
            <a:tbl>
              <a:tblPr firstRow="1" bandRow="1">
                <a:tableStyleId>{5FD0F851-EC5A-4D38-B0AD-8093EC10F338}</a:tableStyleId>
              </a:tblPr>
              <a:tblGrid>
                <a:gridCol w="4381835">
                  <a:extLst>
                    <a:ext uri="{9D8B030D-6E8A-4147-A177-3AD203B41FA5}">
                      <a16:colId xmlns:a16="http://schemas.microsoft.com/office/drawing/2014/main" val="20000"/>
                    </a:ext>
                  </a:extLst>
                </a:gridCol>
                <a:gridCol w="5916538">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u="none" kern="1200" dirty="0">
                          <a:solidFill>
                            <a:srgbClr val="00529B"/>
                          </a:solidFill>
                          <a:effectLst/>
                        </a:rPr>
                        <a:t>Medicare Beneficiary Ombudsman</a:t>
                      </a:r>
                    </a:p>
                    <a:p>
                      <a:pPr>
                        <a:spcBef>
                          <a:spcPts val="600"/>
                        </a:spcBef>
                      </a:pPr>
                      <a:endParaRPr lang="en-US" sz="1800" b="0"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hlinkClick r:id="rId4">
                            <a:extLst>
                              <a:ext uri="{A12FA001-AC4F-418D-AE19-62706E023703}">
                                <ahyp:hlinkClr xmlns:ahyp="http://schemas.microsoft.com/office/drawing/2018/hyperlinkcolor" val="tx"/>
                              </a:ext>
                            </a:extLst>
                          </a:hlinkClick>
                        </a:rPr>
                        <a:t>Medicare.gov/basics/your-medicare-rights/get-help-with-your-rights-protections</a:t>
                      </a:r>
                      <a:r>
                        <a:rPr lang="en-US" sz="1800" b="0" dirty="0">
                          <a:solidFill>
                            <a:srgbClr val="00529B"/>
                          </a:solidFill>
                        </a:rPr>
                        <a:t> </a:t>
                      </a:r>
                      <a:endParaRPr lang="en-US" sz="1800" b="0" dirty="0">
                        <a:solidFill>
                          <a:srgbClr val="00529B"/>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lnB w="12700" cap="flat" cmpd="sng" algn="ctr">
                      <a:solidFill>
                        <a:srgbClr val="8FAADC"/>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Skilled Nursing Facility Rights</a:t>
                      </a: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dirty="0">
                          <a:solidFill>
                            <a:srgbClr val="00529B"/>
                          </a:solidFill>
                          <a:hlinkClick r:id="rId5">
                            <a:extLst>
                              <a:ext uri="{A12FA001-AC4F-418D-AE19-62706E023703}">
                                <ahyp:hlinkClr xmlns:ahyp="http://schemas.microsoft.com/office/drawing/2018/hyperlinkcolor" val="tx"/>
                              </a:ext>
                            </a:extLst>
                          </a:hlinkClick>
                        </a:rPr>
                        <a:t>Medicare.gov/what-medicare-covers/what-part-a-covers/skilled-nursing-facility-rights</a:t>
                      </a:r>
                      <a:r>
                        <a:rPr lang="en-US" sz="1800" dirty="0">
                          <a:solidFill>
                            <a:srgbClr val="00529B"/>
                          </a:solidFill>
                        </a:rPr>
                        <a:t> </a:t>
                      </a:r>
                      <a:endParaRPr lang="en-US" sz="1800" b="0" dirty="0">
                        <a:solidFill>
                          <a:srgbClr val="00529B"/>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lnT w="12700" cap="flat" cmpd="sng" algn="ctr">
                      <a:solidFill>
                        <a:srgbClr val="8FAADC"/>
                      </a:solidFill>
                      <a:prstDash val="solid"/>
                      <a:round/>
                      <a:headEnd type="none" w="med" len="med"/>
                      <a:tailEnd type="none" w="med" len="med"/>
                    </a:lnT>
                  </a:tcPr>
                </a:tc>
                <a:extLst>
                  <a:ext uri="{0D108BD9-81ED-4DB2-BD59-A6C34878D82A}">
                    <a16:rowId xmlns:a16="http://schemas.microsoft.com/office/drawing/2014/main" val="186230162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effectLst/>
                        </a:rPr>
                        <a:t>State Health Insurance Assistance Programs (SHIP)</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00529B"/>
                          </a:solidFill>
                          <a:effectLst/>
                          <a:hlinkClick r:id="rId6">
                            <a:extLst>
                              <a:ext uri="{A12FA001-AC4F-418D-AE19-62706E023703}">
                                <ahyp:hlinkClr xmlns:ahyp="http://schemas.microsoft.com/office/drawing/2018/hyperlinkcolor" val="tx"/>
                              </a:ext>
                            </a:extLst>
                          </a:hlinkClick>
                        </a:rPr>
                        <a:t>shiphelp.org</a:t>
                      </a:r>
                      <a:r>
                        <a:rPr lang="en-US" sz="1800" kern="1200" dirty="0">
                          <a:solidFill>
                            <a:srgbClr val="00529B"/>
                          </a:solidFill>
                          <a:effectLst/>
                        </a:rPr>
                        <a:t> </a:t>
                      </a:r>
                      <a:endParaRPr lang="en-US" sz="1800" kern="1200" dirty="0">
                        <a:solidFill>
                          <a:srgbClr val="00529B"/>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pPr>
                      <a:r>
                        <a:rPr kumimoji="0" lang="en-US" sz="1800" u="none" strike="noStrike" kern="1200" cap="none" spc="0" normalizeH="0" baseline="0" noProof="0" dirty="0">
                          <a:ln>
                            <a:noFill/>
                          </a:ln>
                          <a:solidFill>
                            <a:srgbClr val="00529B"/>
                          </a:solidFill>
                          <a:effectLst/>
                          <a:uLnTx/>
                          <a:uFillTx/>
                        </a:rPr>
                        <a:t>Beneficiary and Family Centered Care-Quality Improvement Organizations </a:t>
                      </a:r>
                      <a:br>
                        <a:rPr kumimoji="0" lang="en-US" sz="1800" u="none" strike="noStrike" kern="1200" cap="none" spc="0" normalizeH="0" baseline="0" noProof="0" dirty="0">
                          <a:ln>
                            <a:noFill/>
                          </a:ln>
                          <a:solidFill>
                            <a:srgbClr val="00529B"/>
                          </a:solidFill>
                          <a:effectLst/>
                          <a:uLnTx/>
                          <a:uFillTx/>
                        </a:rPr>
                      </a:br>
                      <a:r>
                        <a:rPr kumimoji="0" lang="en-US" sz="1800" u="none" strike="noStrike" kern="1200" cap="none" spc="0" normalizeH="0" baseline="0" noProof="0" dirty="0">
                          <a:ln>
                            <a:noFill/>
                          </a:ln>
                          <a:solidFill>
                            <a:srgbClr val="00529B"/>
                          </a:solidFill>
                          <a:effectLst/>
                          <a:uLnTx/>
                          <a:uFillTx/>
                        </a:rPr>
                        <a:t>(BFCC-QIO)</a:t>
                      </a: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solidFill>
                            <a:srgbClr val="00529B"/>
                          </a:solidFill>
                          <a:hlinkClick r:id="rId7">
                            <a:extLst>
                              <a:ext uri="{A12FA001-AC4F-418D-AE19-62706E023703}">
                                <ahyp:hlinkClr xmlns:ahyp="http://schemas.microsoft.com/office/drawing/2018/hyperlinkcolor" val="tx"/>
                              </a:ext>
                            </a:extLst>
                          </a:hlinkClick>
                        </a:rPr>
                        <a:t>livantaqio.com/</a:t>
                      </a:r>
                      <a:r>
                        <a:rPr lang="en-US" dirty="0" err="1">
                          <a:solidFill>
                            <a:srgbClr val="00529B"/>
                          </a:solidFill>
                          <a:hlinkClick r:id="rId7">
                            <a:extLst>
                              <a:ext uri="{A12FA001-AC4F-418D-AE19-62706E023703}">
                                <ahyp:hlinkClr xmlns:ahyp="http://schemas.microsoft.com/office/drawing/2018/hyperlinkcolor" val="tx"/>
                              </a:ext>
                            </a:extLst>
                          </a:hlinkClick>
                        </a:rPr>
                        <a:t>en</a:t>
                      </a:r>
                      <a:endParaRPr lang="en-US" sz="1800" u="sng" kern="1200" dirty="0">
                        <a:solidFill>
                          <a:srgbClr val="00529B"/>
                        </a:solidFill>
                        <a:effectLst/>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noProof="0" dirty="0">
                          <a:solidFill>
                            <a:srgbClr val="00529B"/>
                          </a:solidFill>
                          <a:effectLst/>
                          <a:hlinkClick r:id="rId8">
                            <a:extLst>
                              <a:ext uri="{A12FA001-AC4F-418D-AE19-62706E023703}">
                                <ahyp:hlinkClr xmlns:ahyp="http://schemas.microsoft.com/office/drawing/2018/hyperlinkcolor" val="tx"/>
                              </a:ext>
                            </a:extLst>
                          </a:hlinkClick>
                        </a:rPr>
                        <a:t>keproqio.com</a:t>
                      </a:r>
                      <a:r>
                        <a:rPr lang="en-US" sz="1800" u="sng" kern="1200" noProof="0" dirty="0">
                          <a:solidFill>
                            <a:srgbClr val="00529B"/>
                          </a:solidFill>
                          <a:effectLst/>
                        </a:rPr>
                        <a:t> </a:t>
                      </a:r>
                      <a:endParaRPr lang="en-US" sz="1800" b="0" u="sng" kern="1200" noProof="0" dirty="0">
                        <a:solidFill>
                          <a:srgbClr val="00529B"/>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effectLst/>
                        </a:rPr>
                        <a:t>Independent Review Entity (IRE) </a:t>
                      </a:r>
                      <a:br>
                        <a:rPr lang="en-US" sz="1800" dirty="0">
                          <a:solidFill>
                            <a:srgbClr val="00529B"/>
                          </a:solidFill>
                          <a:effectLst/>
                        </a:rPr>
                      </a:br>
                      <a:r>
                        <a:rPr lang="en-US" sz="1800" dirty="0">
                          <a:solidFill>
                            <a:srgbClr val="00529B"/>
                          </a:solidFill>
                          <a:effectLst/>
                        </a:rPr>
                        <a:t>(Medicare Advantage &amp; Part D claims only)</a:t>
                      </a:r>
                    </a:p>
                    <a:p>
                      <a:pPr>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600"/>
                        </a:spcBef>
                        <a:buFont typeface="Wingdings" panose="05000000000000000000" pitchFamily="2" charset="2"/>
                        <a:buChar char="§"/>
                      </a:pPr>
                      <a:r>
                        <a:rPr lang="en-US" sz="1800" dirty="0">
                          <a:solidFill>
                            <a:srgbClr val="00529B"/>
                          </a:solidFill>
                          <a:hlinkClick r:id="rId9">
                            <a:extLst>
                              <a:ext uri="{A12FA001-AC4F-418D-AE19-62706E023703}">
                                <ahyp:hlinkClr xmlns:ahyp="http://schemas.microsoft.com/office/drawing/2018/hyperlinkcolor" val="tx"/>
                              </a:ext>
                            </a:extLst>
                          </a:hlinkClick>
                        </a:rPr>
                        <a:t>Medicare.gov/claims-appeals/file-an-appeal/medicare-health-plan-appeals-level-2-independent-review-entity-ire</a:t>
                      </a:r>
                      <a:endParaRPr lang="en-US" sz="1800" dirty="0">
                        <a:solidFill>
                          <a:srgbClr val="00529B"/>
                        </a:solidFill>
                      </a:endParaRPr>
                    </a:p>
                    <a:p>
                      <a:pPr marL="228600" indent="-228600">
                        <a:spcBef>
                          <a:spcPts val="600"/>
                        </a:spcBef>
                        <a:buFont typeface="Wingdings" panose="05000000000000000000" pitchFamily="2" charset="2"/>
                        <a:buChar char="§"/>
                      </a:pPr>
                      <a:r>
                        <a:rPr lang="en-US" dirty="0">
                          <a:solidFill>
                            <a:srgbClr val="00529B"/>
                          </a:solidFill>
                          <a:hlinkClick r:id="rId10">
                            <a:extLst>
                              <a:ext uri="{A12FA001-AC4F-418D-AE19-62706E023703}">
                                <ahyp:hlinkClr xmlns:ahyp="http://schemas.microsoft.com/office/drawing/2018/hyperlinkcolor" val="tx"/>
                              </a:ext>
                            </a:extLst>
                          </a:hlinkClick>
                        </a:rPr>
                        <a:t>CMS.gov/Medicare/Appeals-and-Grievances/</a:t>
                      </a:r>
                      <a:r>
                        <a:rPr lang="en-US" dirty="0" err="1">
                          <a:solidFill>
                            <a:srgbClr val="00529B"/>
                          </a:solidFill>
                          <a:hlinkClick r:id="rId10">
                            <a:extLst>
                              <a:ext uri="{A12FA001-AC4F-418D-AE19-62706E023703}">
                                <ahyp:hlinkClr xmlns:ahyp="http://schemas.microsoft.com/office/drawing/2018/hyperlinkcolor" val="tx"/>
                              </a:ext>
                            </a:extLst>
                          </a:hlinkClick>
                        </a:rPr>
                        <a:t>MedPrescriptDrugApplGriev</a:t>
                      </a:r>
                      <a:r>
                        <a:rPr lang="en-US" dirty="0">
                          <a:solidFill>
                            <a:srgbClr val="00529B"/>
                          </a:solidFill>
                          <a:hlinkClick r:id="rId10">
                            <a:extLst>
                              <a:ext uri="{A12FA001-AC4F-418D-AE19-62706E023703}">
                                <ahyp:hlinkClr xmlns:ahyp="http://schemas.microsoft.com/office/drawing/2018/hyperlinkcolor" val="tx"/>
                              </a:ext>
                            </a:extLst>
                          </a:hlinkClick>
                        </a:rPr>
                        <a:t>/Reconsiderations</a:t>
                      </a:r>
                      <a:r>
                        <a:rPr lang="en-US" sz="1800" dirty="0">
                          <a:solidFill>
                            <a:srgbClr val="00529B"/>
                          </a:solidFill>
                        </a:rPr>
                        <a:t> </a:t>
                      </a:r>
                      <a:endParaRPr lang="en-US" sz="1800" b="0" dirty="0">
                        <a:solidFill>
                          <a:srgbClr val="00529B"/>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59267DB6-61F6-4E9A-80B7-0B2EAFAB7835}"/>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877755" y="2932680"/>
            <a:ext cx="1513492" cy="731520"/>
          </a:xfrm>
          <a:prstGeom prst="rect">
            <a:avLst/>
          </a:prstGeom>
        </p:spPr>
      </p:pic>
      <p:sp>
        <p:nvSpPr>
          <p:cNvPr id="7" name="Slide Number Placeholder 5">
            <a:extLst>
              <a:ext uri="{FF2B5EF4-FFF2-40B4-BE49-F238E27FC236}">
                <a16:creationId xmlns:a16="http://schemas.microsoft.com/office/drawing/2014/main" id="{4CDFF06A-4F35-47C1-B73C-9DDB2B5DF64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56</a:t>
            </a:fld>
            <a:endParaRPr lang="en-US"/>
          </a:p>
        </p:txBody>
      </p:sp>
      <p:sp>
        <p:nvSpPr>
          <p:cNvPr id="9" name="Footer Placeholder 2">
            <a:extLst>
              <a:ext uri="{FF2B5EF4-FFF2-40B4-BE49-F238E27FC236}">
                <a16:creationId xmlns:a16="http://schemas.microsoft.com/office/drawing/2014/main" id="{7E62760D-C454-4B96-8611-8E778D8539AA}"/>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8" name="Date Placeholder 1">
            <a:extLst>
              <a:ext uri="{FF2B5EF4-FFF2-40B4-BE49-F238E27FC236}">
                <a16:creationId xmlns:a16="http://schemas.microsoft.com/office/drawing/2014/main" id="{CF934812-F7C9-48F4-A744-445ECDA85A09}"/>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3721353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Products</a:t>
            </a:r>
          </a:p>
        </p:txBody>
      </p:sp>
      <p:sp>
        <p:nvSpPr>
          <p:cNvPr id="3" name="TextBox 2">
            <a:extLst>
              <a:ext uri="{FF2B5EF4-FFF2-40B4-BE49-F238E27FC236}">
                <a16:creationId xmlns:a16="http://schemas.microsoft.com/office/drawing/2014/main" id="{6020CFAB-FAA9-4E6B-8DBE-515E5CF59029}"/>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8" name="Table 7" descr="Table listing Medicare products related to Medicare rights and protections." title="Medicare Products"/>
          <p:cNvGraphicFramePr>
            <a:graphicFrameLocks noGrp="1"/>
          </p:cNvGraphicFramePr>
          <p:nvPr>
            <p:extLst>
              <p:ext uri="{D42A27DB-BD31-4B8C-83A1-F6EECF244321}">
                <p14:modId xmlns:p14="http://schemas.microsoft.com/office/powerpoint/2010/main" val="2771219162"/>
              </p:ext>
            </p:extLst>
          </p:nvPr>
        </p:nvGraphicFramePr>
        <p:xfrm>
          <a:off x="1177383" y="2428096"/>
          <a:ext cx="9837234" cy="219456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rPr>
                        <a:t>“Medicare &amp; You” </a:t>
                      </a:r>
                      <a:r>
                        <a:rPr lang="en-US" sz="1800" b="1" u="none" strike="noStrike" kern="1200" cap="none" spc="0" normalizeH="0" baseline="0" noProof="0" dirty="0">
                          <a:ln>
                            <a:noFill/>
                          </a:ln>
                          <a:solidFill>
                            <a:srgbClr val="00529B"/>
                          </a:solidFill>
                          <a:effectLst/>
                          <a:uLnTx/>
                          <a:uFillTx/>
                        </a:rPr>
                        <a:t>handbook</a:t>
                      </a:r>
                      <a:endParaRPr kumimoji="0" lang="en-US" sz="1800" b="1" u="none" strike="noStrike" kern="1200" cap="none" spc="0" normalizeH="0" baseline="0" noProof="0" dirty="0">
                        <a:ln>
                          <a:noFill/>
                        </a:ln>
                        <a:solidFill>
                          <a:srgbClr val="00529B"/>
                        </a:solidFill>
                        <a:effectLst/>
                        <a:uLnTx/>
                        <a:uFillTx/>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kumimoji="0" lang="en-US" sz="1800" b="0" u="none" strike="noStrike" kern="1200" cap="none" spc="0" normalizeH="0" baseline="0" noProof="0" dirty="0">
                          <a:ln>
                            <a:noFill/>
                          </a:ln>
                          <a:solidFill>
                            <a:srgbClr val="00529B"/>
                          </a:solidFill>
                          <a:effectLst/>
                          <a:uLnTx/>
                          <a:uFillTx/>
                        </a:rPr>
                        <a:t>CMS Product No. 10050</a:t>
                      </a:r>
                      <a:endParaRPr lang="en-US" sz="1800" b="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rPr>
                        <a:t>“Medicare Rights &amp; Protections”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800" u="none" strike="noStrike" kern="1200" cap="none" spc="0" normalizeH="0" baseline="0" noProof="0" dirty="0">
                          <a:ln>
                            <a:noFill/>
                          </a:ln>
                          <a:solidFill>
                            <a:srgbClr val="00529B"/>
                          </a:solidFill>
                          <a:effectLst/>
                          <a:uLnTx/>
                          <a:uFillTx/>
                        </a:rPr>
                        <a:t>CMS Product No. 11534</a:t>
                      </a:r>
                      <a:endParaRPr lang="en-US" sz="180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rPr>
                        <a:t>“Medicare Appeals”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800" u="none" strike="noStrike" kern="1200" cap="none" spc="0" normalizeH="0" baseline="0" noProof="0" dirty="0">
                          <a:ln>
                            <a:noFill/>
                          </a:ln>
                          <a:solidFill>
                            <a:srgbClr val="00529B"/>
                          </a:solidFill>
                          <a:effectLst/>
                          <a:uLnTx/>
                          <a:uFillTx/>
                        </a:rPr>
                        <a:t>CMS Product No. 11525</a:t>
                      </a:r>
                      <a:endParaRPr lang="en-US" sz="180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48640">
                <a:tc>
                  <a:txBody>
                    <a:bodyPr/>
                    <a:lstStyle/>
                    <a:p>
                      <a:pPr marL="0" indent="0">
                        <a:buFont typeface="+mj-lt"/>
                        <a:buNone/>
                      </a:pPr>
                      <a:r>
                        <a:rPr lang="en-US" sz="1800" b="1" kern="1200" dirty="0">
                          <a:solidFill>
                            <a:srgbClr val="00529B"/>
                          </a:solidFill>
                          <a:effectLst/>
                        </a:rPr>
                        <a:t>“Medicare Coverage Outside the United States”</a:t>
                      </a:r>
                      <a:endParaRPr lang="en-US" sz="1800" b="1" dirty="0">
                        <a:solidFill>
                          <a:srgbClr val="00529B"/>
                        </a:solidFill>
                        <a:latin typeface="Arial" panose="020B0604020202020204" pitchFamily="34" charset="0"/>
                        <a:cs typeface="Arial" panose="020B0604020202020204" pitchFamily="34" charset="0"/>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n-US" sz="1800" kern="1200" dirty="0">
                          <a:solidFill>
                            <a:srgbClr val="00529B"/>
                          </a:solidFill>
                          <a:effectLst/>
                        </a:rPr>
                        <a:t>CMS Product No. 11037</a:t>
                      </a:r>
                      <a:endParaRPr lang="en-US" sz="180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442212289"/>
                  </a:ext>
                </a:extLst>
              </a:tr>
            </a:tbl>
          </a:graphicData>
        </a:graphic>
      </p:graphicFrame>
      <p:sp>
        <p:nvSpPr>
          <p:cNvPr id="9" name="Content Placeholder 9"/>
          <p:cNvSpPr txBox="1">
            <a:spLocks/>
          </p:cNvSpPr>
          <p:nvPr/>
        </p:nvSpPr>
        <p:spPr>
          <a:xfrm>
            <a:off x="1089247" y="5187307"/>
            <a:ext cx="9925370"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ysClr val="windowText" lastClr="000000">
                  <a:tint val="75000"/>
                </a:sysClr>
              </a:solidFill>
              <a:effectLst/>
              <a:uLnTx/>
              <a:uFillTx/>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40AD01E7-CA29-4D3C-AECB-4C3249A8F30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57</a:t>
            </a:fld>
            <a:endParaRPr lang="en-US"/>
          </a:p>
        </p:txBody>
      </p:sp>
      <p:sp>
        <p:nvSpPr>
          <p:cNvPr id="11" name="Footer Placeholder 2">
            <a:extLst>
              <a:ext uri="{FF2B5EF4-FFF2-40B4-BE49-F238E27FC236}">
                <a16:creationId xmlns:a16="http://schemas.microsoft.com/office/drawing/2014/main" id="{278507D5-5F93-425C-9126-E2AC962465A6}"/>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0" name="Date Placeholder 1">
            <a:extLst>
              <a:ext uri="{FF2B5EF4-FFF2-40B4-BE49-F238E27FC236}">
                <a16:creationId xmlns:a16="http://schemas.microsoft.com/office/drawing/2014/main" id="{42C35C49-41D2-4FA4-B19A-7B86930B9807}"/>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3889965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05"/>
            <a:ext cx="12192000" cy="889082"/>
          </a:xfrm>
        </p:spPr>
        <p:txBody>
          <a:bodyPr>
            <a:normAutofit/>
          </a:bodyPr>
          <a:lstStyle/>
          <a:p>
            <a:r>
              <a:rPr lang="en-US" sz="3000" dirty="0"/>
              <a:t>Acronyms</a:t>
            </a:r>
          </a:p>
        </p:txBody>
      </p:sp>
      <p:sp>
        <p:nvSpPr>
          <p:cNvPr id="8" name="Content Placeholder 7"/>
          <p:cNvSpPr>
            <a:spLocks noGrp="1"/>
          </p:cNvSpPr>
          <p:nvPr>
            <p:ph idx="1"/>
          </p:nvPr>
        </p:nvSpPr>
        <p:spPr>
          <a:xfrm>
            <a:off x="838200" y="1143000"/>
            <a:ext cx="10708037" cy="5349240"/>
          </a:xfrm>
        </p:spPr>
        <p:txBody>
          <a:bodyPr vert="horz" lIns="91440" tIns="45720" rIns="91440" bIns="45720" numCol="2" rtlCol="0" anchor="t">
            <a:normAutofit/>
          </a:bodyPr>
          <a:lstStyle/>
          <a:p>
            <a:pPr marL="0" indent="0" defTabSz="685800">
              <a:buNone/>
            </a:pPr>
            <a:r>
              <a:rPr lang="en-US" sz="2000" b="1" dirty="0">
                <a:solidFill>
                  <a:srgbClr val="00529B"/>
                </a:solidFill>
                <a:latin typeface="Arial"/>
                <a:cs typeface="Arial"/>
              </a:rPr>
              <a:t>ALJ</a:t>
            </a:r>
            <a:r>
              <a:rPr lang="en-US" sz="2000" dirty="0">
                <a:solidFill>
                  <a:srgbClr val="00529B"/>
                </a:solidFill>
                <a:latin typeface="Arial"/>
                <a:cs typeface="Arial"/>
              </a:rPr>
              <a:t> Administrative Law Judge </a:t>
            </a:r>
            <a:endParaRPr lang="en-US" sz="2000" dirty="0"/>
          </a:p>
          <a:p>
            <a:pPr marL="0" indent="0" defTabSz="685800">
              <a:buNone/>
            </a:pPr>
            <a:r>
              <a:rPr lang="en-US" sz="2000" b="1" dirty="0">
                <a:solidFill>
                  <a:srgbClr val="00529B"/>
                </a:solidFill>
                <a:latin typeface="Arial"/>
                <a:cs typeface="Arial"/>
              </a:rPr>
              <a:t>BFCC-QIO</a:t>
            </a:r>
            <a:r>
              <a:rPr lang="en-US" sz="2000" dirty="0">
                <a:solidFill>
                  <a:srgbClr val="00529B"/>
                </a:solidFill>
                <a:latin typeface="Arial"/>
                <a:cs typeface="Arial"/>
              </a:rPr>
              <a:t> Beneficiary and Family </a:t>
            </a:r>
            <a:br>
              <a:rPr lang="en-US" sz="2000" dirty="0"/>
            </a:br>
            <a:r>
              <a:rPr lang="en-US" sz="2000" dirty="0">
                <a:solidFill>
                  <a:srgbClr val="00529B"/>
                </a:solidFill>
                <a:latin typeface="Arial"/>
                <a:cs typeface="Arial"/>
              </a:rPr>
              <a:t>Centered Care-Quality Improvement Organization </a:t>
            </a:r>
            <a:endParaRPr lang="en-US" sz="2000" dirty="0">
              <a:solidFill>
                <a:srgbClr val="00529B"/>
              </a:solidFill>
            </a:endParaRPr>
          </a:p>
          <a:p>
            <a:pPr marL="0" indent="0" defTabSz="685800">
              <a:buNone/>
            </a:pPr>
            <a:r>
              <a:rPr lang="en-US" sz="2000" b="1" dirty="0">
                <a:solidFill>
                  <a:srgbClr val="00529B"/>
                </a:solidFill>
                <a:latin typeface="Arial"/>
                <a:cs typeface="Arial"/>
              </a:rPr>
              <a:t>CHIP</a:t>
            </a:r>
            <a:r>
              <a:rPr lang="en-US" sz="2000" dirty="0">
                <a:solidFill>
                  <a:srgbClr val="00529B"/>
                </a:solidFill>
                <a:latin typeface="Arial"/>
                <a:cs typeface="Arial"/>
              </a:rPr>
              <a:t> Children’s Health Insurance Program </a:t>
            </a:r>
            <a:endParaRPr lang="en-US" sz="2000" dirty="0">
              <a:solidFill>
                <a:srgbClr val="00529B"/>
              </a:solidFill>
            </a:endParaRPr>
          </a:p>
          <a:p>
            <a:pPr marL="0" lvl="0" indent="0" defTabSz="685800">
              <a:buNone/>
            </a:pPr>
            <a:r>
              <a:rPr lang="en-US" sz="2000" b="1" dirty="0">
                <a:solidFill>
                  <a:srgbClr val="00529B"/>
                </a:solidFill>
                <a:latin typeface="Arial"/>
                <a:cs typeface="Arial"/>
              </a:rPr>
              <a:t>CMS</a:t>
            </a:r>
            <a:r>
              <a:rPr lang="en-US" sz="2000" dirty="0">
                <a:solidFill>
                  <a:srgbClr val="00529B"/>
                </a:solidFill>
                <a:latin typeface="Arial"/>
                <a:cs typeface="Arial"/>
              </a:rPr>
              <a:t> Centers for Medicare &amp; Medicaid Services</a:t>
            </a:r>
          </a:p>
          <a:p>
            <a:pPr marL="0" indent="0" defTabSz="685800">
              <a:buNone/>
            </a:pPr>
            <a:r>
              <a:rPr lang="en-US" sz="2000" b="1" dirty="0">
                <a:solidFill>
                  <a:srgbClr val="00529B"/>
                </a:solidFill>
                <a:latin typeface="Arial"/>
                <a:cs typeface="Arial"/>
              </a:rPr>
              <a:t>CORF</a:t>
            </a:r>
            <a:r>
              <a:rPr lang="en-US" sz="2000" dirty="0">
                <a:solidFill>
                  <a:srgbClr val="00529B"/>
                </a:solidFill>
                <a:latin typeface="Arial"/>
                <a:cs typeface="Arial"/>
              </a:rPr>
              <a:t> Comprehensive Outpatient Rehabilitation Facility </a:t>
            </a:r>
          </a:p>
          <a:p>
            <a:pPr marL="0" indent="0" defTabSz="685800">
              <a:buNone/>
            </a:pPr>
            <a:r>
              <a:rPr lang="en-US" sz="2000" b="1" dirty="0">
                <a:solidFill>
                  <a:srgbClr val="00529B"/>
                </a:solidFill>
                <a:latin typeface="Arial"/>
                <a:cs typeface="Arial"/>
              </a:rPr>
              <a:t>DME</a:t>
            </a:r>
            <a:r>
              <a:rPr lang="en-US" sz="2000" dirty="0">
                <a:solidFill>
                  <a:srgbClr val="00529B"/>
                </a:solidFill>
                <a:latin typeface="Arial"/>
                <a:cs typeface="Arial"/>
              </a:rPr>
              <a:t> Durable Medical Equipment</a:t>
            </a:r>
            <a:endParaRPr lang="en-US" sz="2000" dirty="0">
              <a:solidFill>
                <a:srgbClr val="00529B"/>
              </a:solidFill>
            </a:endParaRPr>
          </a:p>
          <a:p>
            <a:pPr marL="0" lvl="0" indent="0" defTabSz="685800">
              <a:buNone/>
            </a:pPr>
            <a:r>
              <a:rPr lang="en-US" sz="2000" b="1" dirty="0">
                <a:solidFill>
                  <a:srgbClr val="00529B"/>
                </a:solidFill>
                <a:latin typeface="Arial"/>
                <a:cs typeface="Arial"/>
              </a:rPr>
              <a:t>ESRD</a:t>
            </a:r>
            <a:r>
              <a:rPr lang="en-US" sz="2000" dirty="0">
                <a:solidFill>
                  <a:srgbClr val="00529B"/>
                </a:solidFill>
                <a:latin typeface="Arial"/>
                <a:cs typeface="Arial"/>
              </a:rPr>
              <a:t> End-Stage Renal Disease</a:t>
            </a:r>
          </a:p>
          <a:p>
            <a:pPr marL="0" lvl="0" indent="0" defTabSz="685800">
              <a:buNone/>
            </a:pPr>
            <a:r>
              <a:rPr lang="en-US" sz="2000" b="1" dirty="0">
                <a:solidFill>
                  <a:srgbClr val="00529B"/>
                </a:solidFill>
                <a:latin typeface="Arial"/>
                <a:cs typeface="Arial"/>
              </a:rPr>
              <a:t>HHA</a:t>
            </a:r>
            <a:r>
              <a:rPr lang="en-US" sz="2000" dirty="0">
                <a:solidFill>
                  <a:srgbClr val="00529B"/>
                </a:solidFill>
                <a:latin typeface="Arial"/>
                <a:cs typeface="Arial"/>
              </a:rPr>
              <a:t> Home Health Agency</a:t>
            </a:r>
          </a:p>
          <a:p>
            <a:pPr marL="0" lvl="0" indent="0" defTabSz="685800">
              <a:buNone/>
            </a:pPr>
            <a:endParaRPr lang="en-US" sz="2000" b="1" dirty="0">
              <a:solidFill>
                <a:srgbClr val="00529B"/>
              </a:solidFill>
              <a:latin typeface="Arial"/>
              <a:cs typeface="Arial"/>
            </a:endParaRPr>
          </a:p>
          <a:p>
            <a:pPr marL="0" indent="0" defTabSz="685800">
              <a:buNone/>
            </a:pPr>
            <a:r>
              <a:rPr lang="en-US" sz="2000" b="1" dirty="0">
                <a:solidFill>
                  <a:srgbClr val="00529B"/>
                </a:solidFill>
                <a:latin typeface="Arial"/>
                <a:cs typeface="Arial"/>
              </a:rPr>
              <a:t>HHS</a:t>
            </a:r>
            <a:r>
              <a:rPr lang="en-US" sz="2000" dirty="0">
                <a:solidFill>
                  <a:srgbClr val="00529B"/>
                </a:solidFill>
                <a:latin typeface="Arial"/>
                <a:cs typeface="Arial"/>
              </a:rPr>
              <a:t> Health &amp; Human Services</a:t>
            </a:r>
          </a:p>
          <a:p>
            <a:pPr marL="0" lvl="0" indent="0" defTabSz="685800">
              <a:buNone/>
            </a:pPr>
            <a:r>
              <a:rPr lang="en-US" sz="2000" b="1" dirty="0">
                <a:solidFill>
                  <a:srgbClr val="00529B"/>
                </a:solidFill>
                <a:latin typeface="Arial"/>
                <a:cs typeface="Arial"/>
              </a:rPr>
              <a:t>HIPAA</a:t>
            </a:r>
            <a:r>
              <a:rPr lang="en-US" sz="2000" dirty="0">
                <a:solidFill>
                  <a:srgbClr val="00529B"/>
                </a:solidFill>
                <a:latin typeface="Arial"/>
                <a:cs typeface="Arial"/>
              </a:rPr>
              <a:t> Health Insurance Portability and Accountability Act</a:t>
            </a:r>
          </a:p>
          <a:p>
            <a:pPr marL="0" indent="0" defTabSz="685800">
              <a:buNone/>
            </a:pPr>
            <a:r>
              <a:rPr lang="en-US" sz="2000" b="1" dirty="0">
                <a:solidFill>
                  <a:srgbClr val="00529B"/>
                </a:solidFill>
                <a:latin typeface="Arial"/>
                <a:cs typeface="Arial"/>
              </a:rPr>
              <a:t>HMO</a:t>
            </a:r>
            <a:r>
              <a:rPr lang="en-US" sz="2000" dirty="0">
                <a:solidFill>
                  <a:srgbClr val="00529B"/>
                </a:solidFill>
                <a:latin typeface="Arial"/>
                <a:cs typeface="Arial"/>
              </a:rPr>
              <a:t> Health Maintenance Organization </a:t>
            </a:r>
            <a:endParaRPr lang="en-US" sz="2000" dirty="0">
              <a:solidFill>
                <a:srgbClr val="00529B"/>
              </a:solidFill>
            </a:endParaRPr>
          </a:p>
          <a:p>
            <a:pPr marL="0" indent="0" defTabSz="685800">
              <a:buNone/>
            </a:pPr>
            <a:r>
              <a:rPr lang="en-US" sz="2000" b="1" dirty="0">
                <a:solidFill>
                  <a:srgbClr val="00529B"/>
                </a:solidFill>
                <a:latin typeface="Arial"/>
                <a:cs typeface="Arial"/>
              </a:rPr>
              <a:t>IRE</a:t>
            </a:r>
            <a:r>
              <a:rPr lang="en-US" sz="2000" dirty="0">
                <a:solidFill>
                  <a:srgbClr val="00529B"/>
                </a:solidFill>
                <a:latin typeface="Arial"/>
                <a:cs typeface="Arial"/>
              </a:rPr>
              <a:t> Independent Review Entity </a:t>
            </a:r>
            <a:endParaRPr lang="en-US" sz="2000" dirty="0">
              <a:solidFill>
                <a:srgbClr val="00529B"/>
              </a:solidFill>
            </a:endParaRPr>
          </a:p>
          <a:p>
            <a:pPr marL="0" lvl="0" indent="0" defTabSz="685800">
              <a:buNone/>
            </a:pPr>
            <a:r>
              <a:rPr lang="en-US" sz="2000" b="1" dirty="0">
                <a:solidFill>
                  <a:srgbClr val="00529B"/>
                </a:solidFill>
                <a:latin typeface="Arial"/>
                <a:cs typeface="Arial"/>
              </a:rPr>
              <a:t>MA-PD</a:t>
            </a:r>
            <a:r>
              <a:rPr lang="en-US" sz="2000" dirty="0">
                <a:solidFill>
                  <a:srgbClr val="00529B"/>
                </a:solidFill>
                <a:latin typeface="Arial"/>
                <a:cs typeface="Arial"/>
              </a:rPr>
              <a:t> Medicare Advantage Plan with Drug Coverage</a:t>
            </a:r>
            <a:endParaRPr lang="en-US" sz="2000" b="1" dirty="0">
              <a:solidFill>
                <a:srgbClr val="00529B"/>
              </a:solidFill>
              <a:latin typeface="Arial"/>
              <a:cs typeface="Arial"/>
            </a:endParaRPr>
          </a:p>
          <a:p>
            <a:pPr marL="0" lvl="0" indent="0" defTabSz="685800">
              <a:buNone/>
            </a:pPr>
            <a:r>
              <a:rPr lang="en-US" sz="2000" b="1" dirty="0">
                <a:solidFill>
                  <a:srgbClr val="00529B"/>
                </a:solidFill>
                <a:latin typeface="Arial"/>
                <a:cs typeface="Arial"/>
              </a:rPr>
              <a:t>MAC</a:t>
            </a:r>
            <a:r>
              <a:rPr lang="en-US" sz="2000" dirty="0">
                <a:solidFill>
                  <a:srgbClr val="00529B"/>
                </a:solidFill>
                <a:latin typeface="Arial"/>
                <a:cs typeface="Arial"/>
              </a:rPr>
              <a:t> Medicare Administrative Contractor</a:t>
            </a:r>
          </a:p>
          <a:p>
            <a:pPr marL="0" lvl="0" indent="0" defTabSz="685800">
              <a:buNone/>
            </a:pPr>
            <a:r>
              <a:rPr lang="en-US" sz="2000" b="1" dirty="0">
                <a:solidFill>
                  <a:srgbClr val="00529B"/>
                </a:solidFill>
                <a:latin typeface="Arial"/>
                <a:cs typeface="Arial"/>
              </a:rPr>
              <a:t>MOON</a:t>
            </a:r>
            <a:r>
              <a:rPr lang="en-US" sz="2000" dirty="0">
                <a:solidFill>
                  <a:srgbClr val="00529B"/>
                </a:solidFill>
                <a:latin typeface="Arial"/>
                <a:cs typeface="Arial"/>
              </a:rPr>
              <a:t> Medicare Outpatient </a:t>
            </a:r>
            <a:br>
              <a:rPr lang="en-US" sz="2000" dirty="0"/>
            </a:br>
            <a:r>
              <a:rPr lang="en-US" sz="2000" dirty="0">
                <a:solidFill>
                  <a:srgbClr val="00529B"/>
                </a:solidFill>
                <a:latin typeface="Arial"/>
                <a:cs typeface="Arial"/>
              </a:rPr>
              <a:t>Observation Notice</a:t>
            </a:r>
          </a:p>
          <a:p>
            <a:pPr marL="0" lvl="0" indent="0" defTabSz="685800">
              <a:spcBef>
                <a:spcPts val="600"/>
              </a:spcBef>
              <a:spcAft>
                <a:spcPts val="600"/>
              </a:spcAft>
              <a:buNone/>
            </a:pPr>
            <a:endParaRPr lang="en-US" sz="2000" dirty="0">
              <a:solidFill>
                <a:srgbClr val="00529B"/>
              </a:solidFill>
            </a:endParaRPr>
          </a:p>
        </p:txBody>
      </p:sp>
      <p:sp>
        <p:nvSpPr>
          <p:cNvPr id="6" name="Slide Number Placeholder 5">
            <a:extLst>
              <a:ext uri="{FF2B5EF4-FFF2-40B4-BE49-F238E27FC236}">
                <a16:creationId xmlns:a16="http://schemas.microsoft.com/office/drawing/2014/main" id="{CE487D76-65C8-4F5A-AC11-07ABEB0FAEB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58</a:t>
            </a:fld>
            <a:endParaRPr lang="en-US" dirty="0"/>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a:xfrm>
            <a:off x="4038600" y="6492240"/>
            <a:ext cx="4114800" cy="365125"/>
          </a:xfrm>
        </p:spPr>
        <p:txBody>
          <a:bodyPr/>
          <a:lstStyle/>
          <a:p>
            <a:r>
              <a:rPr lang="en-US">
                <a:latin typeface="Arial"/>
                <a:cs typeface="Arial"/>
              </a:rPr>
              <a:t>Medicare Rights &amp; Protections</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a:xfrm>
            <a:off x="838200" y="6492240"/>
            <a:ext cx="2743200" cy="365125"/>
          </a:xfrm>
        </p:spPr>
        <p:txBody>
          <a:bodyPr/>
          <a:lstStyle/>
          <a:p>
            <a:r>
              <a:rPr lang="en-US"/>
              <a:t>January 2023</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429"/>
            <a:ext cx="12192000" cy="910470"/>
          </a:xfrm>
        </p:spPr>
        <p:txBody>
          <a:bodyPr>
            <a:normAutofit/>
          </a:bodyPr>
          <a:lstStyle/>
          <a:p>
            <a:r>
              <a:rPr lang="en-US" sz="3000" dirty="0"/>
              <a:t>Acronyms (continued)</a:t>
            </a:r>
          </a:p>
        </p:txBody>
      </p:sp>
      <p:sp>
        <p:nvSpPr>
          <p:cNvPr id="5" name="Content Placeholder 4"/>
          <p:cNvSpPr>
            <a:spLocks noGrp="1"/>
          </p:cNvSpPr>
          <p:nvPr>
            <p:ph idx="1"/>
          </p:nvPr>
        </p:nvSpPr>
        <p:spPr>
          <a:xfrm>
            <a:off x="838200" y="1143000"/>
            <a:ext cx="10515599" cy="4880429"/>
          </a:xfrm>
        </p:spPr>
        <p:txBody>
          <a:bodyPr vert="horz" lIns="91440" tIns="45720" rIns="91440" bIns="45720" numCol="2" rtlCol="0" anchor="t">
            <a:normAutofit/>
          </a:bodyPr>
          <a:lstStyle/>
          <a:p>
            <a:pPr marL="0" indent="0" defTabSz="685800">
              <a:buNone/>
            </a:pPr>
            <a:r>
              <a:rPr lang="en-US" sz="2000" b="1" dirty="0">
                <a:solidFill>
                  <a:srgbClr val="00529B"/>
                </a:solidFill>
                <a:latin typeface="Arial"/>
                <a:cs typeface="Arial"/>
              </a:rPr>
              <a:t>MRN </a:t>
            </a:r>
            <a:r>
              <a:rPr lang="en-US" sz="2000" dirty="0">
                <a:solidFill>
                  <a:srgbClr val="00529B"/>
                </a:solidFill>
                <a:latin typeface="Arial"/>
                <a:cs typeface="Arial"/>
              </a:rPr>
              <a:t>Medicare Redetermination </a:t>
            </a:r>
            <a:br>
              <a:rPr lang="en-US" sz="2000" dirty="0"/>
            </a:br>
            <a:r>
              <a:rPr lang="en-US" sz="2000" dirty="0">
                <a:solidFill>
                  <a:srgbClr val="00529B"/>
                </a:solidFill>
                <a:latin typeface="Arial"/>
                <a:cs typeface="Arial"/>
              </a:rPr>
              <a:t>Notice</a:t>
            </a:r>
            <a:endParaRPr lang="en-US" sz="2000" b="1" dirty="0">
              <a:solidFill>
                <a:srgbClr val="00529B"/>
              </a:solidFill>
              <a:latin typeface="Arial"/>
              <a:cs typeface="Arial"/>
            </a:endParaRPr>
          </a:p>
          <a:p>
            <a:pPr marL="0" indent="0" defTabSz="685800">
              <a:lnSpc>
                <a:spcPct val="100000"/>
              </a:lnSpc>
              <a:buNone/>
            </a:pPr>
            <a:r>
              <a:rPr lang="en-US" sz="2000" b="1" dirty="0">
                <a:solidFill>
                  <a:srgbClr val="00529B"/>
                </a:solidFill>
                <a:latin typeface="Arial"/>
                <a:cs typeface="Arial"/>
              </a:rPr>
              <a:t>MSA</a:t>
            </a:r>
            <a:r>
              <a:rPr lang="en-US" sz="2000" dirty="0">
                <a:solidFill>
                  <a:srgbClr val="00529B"/>
                </a:solidFill>
                <a:latin typeface="Arial"/>
                <a:cs typeface="Arial"/>
              </a:rPr>
              <a:t> Medicare Savings Account </a:t>
            </a:r>
            <a:endParaRPr lang="en-US" sz="2000" dirty="0">
              <a:solidFill>
                <a:srgbClr val="00529B"/>
              </a:solidFill>
            </a:endParaRPr>
          </a:p>
          <a:p>
            <a:pPr marL="0" indent="0" defTabSz="685800">
              <a:lnSpc>
                <a:spcPct val="100000"/>
              </a:lnSpc>
              <a:buNone/>
            </a:pPr>
            <a:r>
              <a:rPr lang="en-US" sz="2000" b="1" dirty="0">
                <a:solidFill>
                  <a:srgbClr val="00529B"/>
                </a:solidFill>
                <a:latin typeface="Arial"/>
                <a:cs typeface="Arial"/>
              </a:rPr>
              <a:t>MSN</a:t>
            </a:r>
            <a:r>
              <a:rPr lang="en-US" sz="2000" dirty="0">
                <a:solidFill>
                  <a:srgbClr val="00529B"/>
                </a:solidFill>
                <a:latin typeface="Arial"/>
                <a:cs typeface="Arial"/>
              </a:rPr>
              <a:t> Medicare Summary Notice </a:t>
            </a:r>
            <a:endParaRPr lang="en-US" sz="2000" dirty="0">
              <a:solidFill>
                <a:srgbClr val="00529B"/>
              </a:solidFill>
            </a:endParaRPr>
          </a:p>
          <a:p>
            <a:pPr marL="0" indent="0" defTabSz="685800">
              <a:lnSpc>
                <a:spcPct val="100000"/>
              </a:lnSpc>
              <a:buNone/>
            </a:pPr>
            <a:r>
              <a:rPr lang="en-US" sz="2000" b="1" dirty="0">
                <a:solidFill>
                  <a:srgbClr val="00529B"/>
                </a:solidFill>
                <a:latin typeface="Arial"/>
                <a:cs typeface="Arial"/>
              </a:rPr>
              <a:t>NTP</a:t>
            </a:r>
            <a:r>
              <a:rPr lang="en-US" sz="2000" dirty="0">
                <a:solidFill>
                  <a:srgbClr val="00529B"/>
                </a:solidFill>
                <a:latin typeface="Arial"/>
                <a:cs typeface="Arial"/>
              </a:rPr>
              <a:t> National Training Program </a:t>
            </a:r>
            <a:endParaRPr lang="en-US" sz="2000" dirty="0">
              <a:solidFill>
                <a:srgbClr val="00529B"/>
              </a:solidFill>
            </a:endParaRPr>
          </a:p>
          <a:p>
            <a:pPr marL="0" indent="0" defTabSz="685800">
              <a:lnSpc>
                <a:spcPct val="100000"/>
              </a:lnSpc>
              <a:buNone/>
            </a:pPr>
            <a:r>
              <a:rPr lang="en-US" sz="2000" b="1" dirty="0">
                <a:solidFill>
                  <a:srgbClr val="00529B"/>
                </a:solidFill>
                <a:latin typeface="Arial"/>
                <a:cs typeface="Arial"/>
              </a:rPr>
              <a:t>OASIS</a:t>
            </a:r>
            <a:r>
              <a:rPr lang="en-US" sz="2000" dirty="0">
                <a:solidFill>
                  <a:srgbClr val="00529B"/>
                </a:solidFill>
                <a:latin typeface="Arial"/>
                <a:cs typeface="Arial"/>
              </a:rPr>
              <a:t> Outcome and Assessment </a:t>
            </a:r>
            <a:br>
              <a:rPr lang="en-US" sz="2000" dirty="0"/>
            </a:br>
            <a:r>
              <a:rPr lang="en-US" sz="2000" dirty="0">
                <a:solidFill>
                  <a:srgbClr val="00529B"/>
                </a:solidFill>
                <a:latin typeface="Arial"/>
                <a:cs typeface="Arial"/>
              </a:rPr>
              <a:t>Information Set </a:t>
            </a:r>
            <a:endParaRPr lang="en-US" sz="2000" dirty="0">
              <a:solidFill>
                <a:srgbClr val="00529B"/>
              </a:solidFill>
            </a:endParaRPr>
          </a:p>
          <a:p>
            <a:pPr marL="0" indent="0" defTabSz="685800">
              <a:lnSpc>
                <a:spcPct val="100000"/>
              </a:lnSpc>
              <a:buNone/>
            </a:pPr>
            <a:r>
              <a:rPr lang="en-US" sz="2000" b="1" dirty="0">
                <a:solidFill>
                  <a:srgbClr val="00529B"/>
                </a:solidFill>
                <a:latin typeface="Arial"/>
                <a:cs typeface="Arial"/>
              </a:rPr>
              <a:t>OCR</a:t>
            </a:r>
            <a:r>
              <a:rPr lang="en-US" sz="2000" dirty="0">
                <a:solidFill>
                  <a:srgbClr val="00529B"/>
                </a:solidFill>
                <a:latin typeface="Arial"/>
                <a:cs typeface="Arial"/>
              </a:rPr>
              <a:t> Office for Civil Rights </a:t>
            </a:r>
            <a:endParaRPr lang="en-US" sz="2000" dirty="0">
              <a:solidFill>
                <a:srgbClr val="00529B"/>
              </a:solidFill>
            </a:endParaRPr>
          </a:p>
          <a:p>
            <a:pPr marL="0" indent="0" defTabSz="685800">
              <a:lnSpc>
                <a:spcPct val="100000"/>
              </a:lnSpc>
              <a:buNone/>
            </a:pPr>
            <a:r>
              <a:rPr lang="en-US" sz="2000" b="1" dirty="0">
                <a:solidFill>
                  <a:srgbClr val="00529B"/>
                </a:solidFill>
                <a:latin typeface="Arial"/>
                <a:cs typeface="Arial"/>
              </a:rPr>
              <a:t>OMHA</a:t>
            </a:r>
            <a:r>
              <a:rPr lang="en-US" sz="2000" dirty="0">
                <a:solidFill>
                  <a:srgbClr val="00529B"/>
                </a:solidFill>
                <a:latin typeface="Arial"/>
                <a:cs typeface="Arial"/>
              </a:rPr>
              <a:t> Office of Medicare Hearings and Appeals </a:t>
            </a:r>
            <a:endParaRPr lang="en-US" sz="2000" dirty="0">
              <a:solidFill>
                <a:srgbClr val="00529B"/>
              </a:solidFill>
            </a:endParaRPr>
          </a:p>
          <a:p>
            <a:pPr marL="0" lvl="0" indent="0" defTabSz="685800">
              <a:lnSpc>
                <a:spcPct val="100000"/>
              </a:lnSpc>
              <a:buNone/>
            </a:pPr>
            <a:r>
              <a:rPr lang="en-US" sz="2000" b="1" dirty="0">
                <a:solidFill>
                  <a:srgbClr val="00529B"/>
                </a:solidFill>
                <a:latin typeface="Arial"/>
                <a:cs typeface="Arial"/>
              </a:rPr>
              <a:t>PDP </a:t>
            </a:r>
            <a:r>
              <a:rPr lang="en-US" sz="2000" dirty="0">
                <a:solidFill>
                  <a:srgbClr val="00529B"/>
                </a:solidFill>
                <a:latin typeface="Arial"/>
                <a:cs typeface="Arial"/>
              </a:rPr>
              <a:t>Prescription Drug Plan</a:t>
            </a:r>
            <a:endParaRPr lang="en-US" sz="2000" b="1" dirty="0">
              <a:solidFill>
                <a:srgbClr val="00529B"/>
              </a:solidFill>
              <a:latin typeface="Arial"/>
              <a:cs typeface="Arial"/>
            </a:endParaRPr>
          </a:p>
          <a:p>
            <a:pPr marL="0" indent="0" defTabSz="685800">
              <a:lnSpc>
                <a:spcPct val="100000"/>
              </a:lnSpc>
              <a:buNone/>
            </a:pPr>
            <a:r>
              <a:rPr lang="en-US" sz="2000" b="1" dirty="0">
                <a:solidFill>
                  <a:srgbClr val="00529B"/>
                </a:solidFill>
                <a:latin typeface="Arial"/>
                <a:cs typeface="Arial"/>
              </a:rPr>
              <a:t>PFFS</a:t>
            </a:r>
            <a:r>
              <a:rPr lang="en-US" sz="2000" dirty="0">
                <a:solidFill>
                  <a:srgbClr val="00529B"/>
                </a:solidFill>
                <a:latin typeface="Arial"/>
                <a:cs typeface="Arial"/>
              </a:rPr>
              <a:t> Private Fee-for-Service </a:t>
            </a:r>
            <a:endParaRPr lang="en-US" sz="2000" dirty="0">
              <a:solidFill>
                <a:srgbClr val="00529B"/>
              </a:solidFill>
            </a:endParaRPr>
          </a:p>
          <a:p>
            <a:pPr marL="0" indent="0" defTabSz="685800">
              <a:lnSpc>
                <a:spcPct val="100000"/>
              </a:lnSpc>
              <a:buNone/>
            </a:pPr>
            <a:r>
              <a:rPr lang="en-US" sz="2000" b="1" dirty="0">
                <a:solidFill>
                  <a:srgbClr val="00529B"/>
                </a:solidFill>
                <a:latin typeface="Arial"/>
                <a:cs typeface="Arial"/>
              </a:rPr>
              <a:t>PHI</a:t>
            </a:r>
            <a:r>
              <a:rPr lang="en-US" sz="2000" dirty="0">
                <a:solidFill>
                  <a:srgbClr val="00529B"/>
                </a:solidFill>
                <a:latin typeface="Arial"/>
                <a:cs typeface="Arial"/>
              </a:rPr>
              <a:t> Personal Health Information </a:t>
            </a:r>
            <a:endParaRPr lang="en-US" sz="2000" dirty="0">
              <a:solidFill>
                <a:srgbClr val="00529B"/>
              </a:solidFill>
            </a:endParaRPr>
          </a:p>
          <a:p>
            <a:pPr marL="0" lvl="0" indent="0" defTabSz="685800">
              <a:lnSpc>
                <a:spcPct val="100000"/>
              </a:lnSpc>
              <a:buNone/>
            </a:pPr>
            <a:r>
              <a:rPr lang="en-US" sz="2000" b="1" dirty="0">
                <a:solidFill>
                  <a:srgbClr val="00529B"/>
                </a:solidFill>
                <a:latin typeface="Arial"/>
                <a:cs typeface="Arial"/>
              </a:rPr>
              <a:t>PPO</a:t>
            </a:r>
            <a:r>
              <a:rPr lang="en-US" sz="2000" dirty="0">
                <a:solidFill>
                  <a:srgbClr val="00529B"/>
                </a:solidFill>
                <a:latin typeface="Arial"/>
                <a:cs typeface="Arial"/>
              </a:rPr>
              <a:t> Preferred Provider Organization</a:t>
            </a:r>
          </a:p>
          <a:p>
            <a:pPr marL="0" lvl="0" indent="0" defTabSz="685800">
              <a:lnSpc>
                <a:spcPct val="100000"/>
              </a:lnSpc>
              <a:buNone/>
            </a:pPr>
            <a:r>
              <a:rPr lang="en-US" sz="2000" b="1" dirty="0">
                <a:solidFill>
                  <a:srgbClr val="00529B"/>
                </a:solidFill>
                <a:latin typeface="Arial"/>
                <a:cs typeface="Arial"/>
              </a:rPr>
              <a:t>QIC</a:t>
            </a:r>
            <a:r>
              <a:rPr lang="en-US" sz="2000" dirty="0">
                <a:solidFill>
                  <a:srgbClr val="00529B"/>
                </a:solidFill>
                <a:latin typeface="Arial"/>
                <a:cs typeface="Arial"/>
              </a:rPr>
              <a:t> Qualified Independent Contractor</a:t>
            </a:r>
          </a:p>
          <a:p>
            <a:pPr marL="0" lvl="0" indent="0" defTabSz="685800">
              <a:lnSpc>
                <a:spcPct val="100000"/>
              </a:lnSpc>
              <a:buNone/>
            </a:pPr>
            <a:r>
              <a:rPr lang="en-US" sz="2000" b="1" dirty="0">
                <a:solidFill>
                  <a:srgbClr val="00529B"/>
                </a:solidFill>
                <a:latin typeface="Arial"/>
                <a:cs typeface="Arial"/>
              </a:rPr>
              <a:t>SHIP</a:t>
            </a:r>
            <a:r>
              <a:rPr lang="en-US" sz="2000" dirty="0">
                <a:solidFill>
                  <a:srgbClr val="00529B"/>
                </a:solidFill>
                <a:latin typeface="Arial"/>
                <a:cs typeface="Arial"/>
              </a:rPr>
              <a:t> State Health Insurance Assistance Programs</a:t>
            </a:r>
          </a:p>
          <a:p>
            <a:pPr marL="0" indent="0" defTabSz="685800">
              <a:lnSpc>
                <a:spcPct val="100000"/>
              </a:lnSpc>
              <a:buNone/>
            </a:pPr>
            <a:r>
              <a:rPr lang="en-US" sz="2000" b="1" dirty="0">
                <a:solidFill>
                  <a:srgbClr val="00529B"/>
                </a:solidFill>
                <a:latin typeface="Arial"/>
                <a:cs typeface="Arial"/>
              </a:rPr>
              <a:t>SNF</a:t>
            </a:r>
            <a:r>
              <a:rPr lang="en-US" sz="2000" dirty="0">
                <a:solidFill>
                  <a:srgbClr val="00529B"/>
                </a:solidFill>
                <a:latin typeface="Arial"/>
                <a:cs typeface="Arial"/>
              </a:rPr>
              <a:t> Skilled Nursing Facility </a:t>
            </a:r>
          </a:p>
          <a:p>
            <a:pPr marL="0" lvl="0" indent="0" defTabSz="685800">
              <a:lnSpc>
                <a:spcPct val="100000"/>
              </a:lnSpc>
              <a:buNone/>
            </a:pPr>
            <a:r>
              <a:rPr lang="en-US" sz="2000" b="1" dirty="0">
                <a:solidFill>
                  <a:srgbClr val="00529B"/>
                </a:solidFill>
                <a:latin typeface="Arial"/>
                <a:cs typeface="Arial"/>
              </a:rPr>
              <a:t>SNP</a:t>
            </a:r>
            <a:r>
              <a:rPr lang="en-US" sz="2000" dirty="0">
                <a:solidFill>
                  <a:srgbClr val="00529B"/>
                </a:solidFill>
                <a:latin typeface="Arial"/>
                <a:cs typeface="Arial"/>
              </a:rPr>
              <a:t> Special Needs Program</a:t>
            </a:r>
          </a:p>
          <a:p>
            <a:pPr marL="0" indent="0" defTabSz="685800">
              <a:lnSpc>
                <a:spcPct val="100000"/>
              </a:lnSpc>
              <a:buNone/>
            </a:pPr>
            <a:r>
              <a:rPr lang="en-US" sz="2000" b="1" dirty="0">
                <a:solidFill>
                  <a:srgbClr val="00529B"/>
                </a:solidFill>
                <a:latin typeface="Arial"/>
                <a:cs typeface="Arial"/>
              </a:rPr>
              <a:t>TTY</a:t>
            </a:r>
            <a:r>
              <a:rPr lang="en-US" sz="2000" dirty="0">
                <a:solidFill>
                  <a:srgbClr val="00529B"/>
                </a:solidFill>
                <a:latin typeface="Arial"/>
                <a:cs typeface="Arial"/>
              </a:rPr>
              <a:t> Teletypewriter </a:t>
            </a:r>
            <a:endParaRPr lang="en-US" sz="2000" dirty="0">
              <a:solidFill>
                <a:srgbClr val="00529B"/>
              </a:solidFill>
            </a:endParaRPr>
          </a:p>
        </p:txBody>
      </p:sp>
      <p:sp>
        <p:nvSpPr>
          <p:cNvPr id="6" name="Slide Number Placeholder 5">
            <a:extLst>
              <a:ext uri="{FF2B5EF4-FFF2-40B4-BE49-F238E27FC236}">
                <a16:creationId xmlns:a16="http://schemas.microsoft.com/office/drawing/2014/main" id="{E12B2A40-5286-4D30-BA82-EA7C87AE6CA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59</a:t>
            </a:fld>
            <a:endParaRPr lang="en-US" dirty="0"/>
          </a:p>
        </p:txBody>
      </p:sp>
      <p:sp>
        <p:nvSpPr>
          <p:cNvPr id="8" name="Footer Placeholder 2">
            <a:extLst>
              <a:ext uri="{FF2B5EF4-FFF2-40B4-BE49-F238E27FC236}">
                <a16:creationId xmlns:a16="http://schemas.microsoft.com/office/drawing/2014/main" id="{8B119552-1609-456A-ABF8-FED1F910D7BC}"/>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7" name="Date Placeholder 1">
            <a:extLst>
              <a:ext uri="{FF2B5EF4-FFF2-40B4-BE49-F238E27FC236}">
                <a16:creationId xmlns:a16="http://schemas.microsoft.com/office/drawing/2014/main" id="{18340E57-A88B-4918-9DD1-0E001832D940}"/>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1515518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dirty="0"/>
              <a:t>Your Medicare Rights</a:t>
            </a:r>
          </a:p>
        </p:txBody>
      </p:sp>
      <p:sp>
        <p:nvSpPr>
          <p:cNvPr id="11" name="TextBox 10">
            <a:extLst>
              <a:ext uri="{FF2B5EF4-FFF2-40B4-BE49-F238E27FC236}">
                <a16:creationId xmlns:a16="http://schemas.microsoft.com/office/drawing/2014/main" id="{45C1C1C9-8652-42F9-8235-426F8B53A8E0}"/>
              </a:ext>
            </a:extLst>
          </p:cNvPr>
          <p:cNvSpPr txBox="1"/>
          <p:nvPr/>
        </p:nvSpPr>
        <p:spPr>
          <a:xfrm>
            <a:off x="484201" y="1887946"/>
            <a:ext cx="5964533" cy="2169825"/>
          </a:xfrm>
          <a:prstGeom prst="rect">
            <a:avLst/>
          </a:prstGeom>
          <a:noFill/>
        </p:spPr>
        <p:txBody>
          <a:bodyPr wrap="square">
            <a:spAutoFit/>
          </a:bodyPr>
          <a:lstStyle/>
          <a:p>
            <a:pPr defTabSz="685800">
              <a:spcAft>
                <a:spcPts val="1200"/>
              </a:spcAft>
            </a:pPr>
            <a:r>
              <a:rPr lang="en-US" sz="2800" b="1" dirty="0">
                <a:solidFill>
                  <a:srgbClr val="00529B"/>
                </a:solidFill>
                <a:latin typeface="Arial" panose="020B0604020202020204" pitchFamily="34" charset="0"/>
                <a:cs typeface="Arial" panose="020B0604020202020204" pitchFamily="34" charset="0"/>
              </a:rPr>
              <a:t>Are designed to protect:</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You when you get health care</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You against unethical practices</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Your privacy</a:t>
            </a:r>
          </a:p>
        </p:txBody>
      </p:sp>
      <p:pic>
        <p:nvPicPr>
          <p:cNvPr id="3" name="Picture 2">
            <a:extLst>
              <a:ext uri="{FF2B5EF4-FFF2-40B4-BE49-F238E27FC236}">
                <a16:creationId xmlns:a16="http://schemas.microsoft.com/office/drawing/2014/main" id="{F92BABBA-0D71-4615-94D0-5FEC4501F76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48734" y="1887946"/>
            <a:ext cx="5257800" cy="3581376"/>
          </a:xfrm>
          <a:prstGeom prst="rect">
            <a:avLst/>
          </a:prstGeom>
          <a:ln>
            <a:noFill/>
          </a:ln>
          <a:effectLst>
            <a:softEdge rad="127000"/>
          </a:effectLst>
        </p:spPr>
      </p:pic>
      <p:sp>
        <p:nvSpPr>
          <p:cNvPr id="8" name="Slide Number Placeholder 5">
            <a:extLst>
              <a:ext uri="{FF2B5EF4-FFF2-40B4-BE49-F238E27FC236}">
                <a16:creationId xmlns:a16="http://schemas.microsoft.com/office/drawing/2014/main" id="{501D000D-D1FD-4B86-9634-CF6C7E44E4D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a:t>
            </a:fld>
            <a:endParaRPr lang="en-US"/>
          </a:p>
        </p:txBody>
      </p:sp>
      <p:sp>
        <p:nvSpPr>
          <p:cNvPr id="14" name="Footer Placeholder 2">
            <a:extLst>
              <a:ext uri="{FF2B5EF4-FFF2-40B4-BE49-F238E27FC236}">
                <a16:creationId xmlns:a16="http://schemas.microsoft.com/office/drawing/2014/main" id="{925808AA-F95D-4839-9682-AE4E01EED724}"/>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13" name="Date Placeholder 1">
            <a:extLst>
              <a:ext uri="{FF2B5EF4-FFF2-40B4-BE49-F238E27FC236}">
                <a16:creationId xmlns:a16="http://schemas.microsoft.com/office/drawing/2014/main" id="{BE2DD075-B0DE-409E-955F-3F1F8F5C7E3D}"/>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7602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0"/>
            <a:ext cx="12192000" cy="929888"/>
          </a:xfrm>
        </p:spPr>
        <p:txBody>
          <a:bodyPr anchor="ctr">
            <a:normAutofit/>
          </a:bodyPr>
          <a:lstStyle/>
          <a:p>
            <a:r>
              <a:rPr lang="en-US" sz="3000" b="0" dirty="0"/>
              <a:t>Stay Connected</a:t>
            </a:r>
          </a:p>
        </p:txBody>
      </p:sp>
      <p:sp>
        <p:nvSpPr>
          <p:cNvPr id="18" name="Content Placeholder 4">
            <a:extLst>
              <a:ext uri="{FF2B5EF4-FFF2-40B4-BE49-F238E27FC236}">
                <a16:creationId xmlns:a16="http://schemas.microsoft.com/office/drawing/2014/main" id="{8A971A7A-E1D2-4C7C-B63E-CCAB3ACEBF7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To find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or subscribe to our email list, visit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B6D62F7E-69FA-4A2E-A6FA-32D8E28D0E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6393" y="1833369"/>
            <a:ext cx="2371550" cy="1774090"/>
          </a:xfrm>
          <a:prstGeom prst="rect">
            <a:avLst/>
          </a:prstGeom>
        </p:spPr>
      </p:pic>
      <p:sp>
        <p:nvSpPr>
          <p:cNvPr id="16" name="TextBox 15">
            <a:extLst>
              <a:ext uri="{FF2B5EF4-FFF2-40B4-BE49-F238E27FC236}">
                <a16:creationId xmlns:a16="http://schemas.microsoft.com/office/drawing/2014/main" id="{C5D08FAD-9C7C-49E1-8040-DF878D902F10}"/>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54BE1C2F-6D3F-4E47-912F-82003E19E233}"/>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1296" b="14991"/>
          <a:stretch/>
        </p:blipFill>
        <p:spPr>
          <a:xfrm>
            <a:off x="7353233" y="1612214"/>
            <a:ext cx="2863263" cy="2110605"/>
          </a:xfrm>
          <a:prstGeom prst="rect">
            <a:avLst/>
          </a:prstGeom>
        </p:spPr>
      </p:pic>
      <p:sp>
        <p:nvSpPr>
          <p:cNvPr id="7" name="Slide Number Placeholder 5">
            <a:extLst>
              <a:ext uri="{FF2B5EF4-FFF2-40B4-BE49-F238E27FC236}">
                <a16:creationId xmlns:a16="http://schemas.microsoft.com/office/drawing/2014/main" id="{562EF8E9-E8CC-4B73-B324-D6D71BC1436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60</a:t>
            </a:fld>
            <a:endParaRPr lang="en-US"/>
          </a:p>
        </p:txBody>
      </p:sp>
      <p:sp>
        <p:nvSpPr>
          <p:cNvPr id="9" name="Footer Placeholder 2">
            <a:extLst>
              <a:ext uri="{FF2B5EF4-FFF2-40B4-BE49-F238E27FC236}">
                <a16:creationId xmlns:a16="http://schemas.microsoft.com/office/drawing/2014/main" id="{CDDFCA7F-324B-41DC-AF6A-7A0D4D5C129B}"/>
              </a:ext>
            </a:extLst>
          </p:cNvPr>
          <p:cNvSpPr>
            <a:spLocks noGrp="1"/>
          </p:cNvSpPr>
          <p:nvPr>
            <p:ph type="ftr" sz="quarter" idx="11"/>
          </p:nvPr>
        </p:nvSpPr>
        <p:spPr>
          <a:xfrm>
            <a:off x="4038600" y="6457948"/>
            <a:ext cx="4114800" cy="365125"/>
          </a:xfrm>
        </p:spPr>
        <p:txBody>
          <a:bodyPr/>
          <a:lstStyle/>
          <a:p>
            <a:r>
              <a:rPr lang="en-US" dirty="0"/>
              <a:t>Medicare Rights &amp; Protections</a:t>
            </a:r>
            <a:endParaRPr lang="en-US" sz="1200" dirty="0"/>
          </a:p>
        </p:txBody>
      </p:sp>
      <p:sp>
        <p:nvSpPr>
          <p:cNvPr id="8" name="Date Placeholder 1">
            <a:extLst>
              <a:ext uri="{FF2B5EF4-FFF2-40B4-BE49-F238E27FC236}">
                <a16:creationId xmlns:a16="http://schemas.microsoft.com/office/drawing/2014/main" id="{6FAE84EF-355B-476C-A279-8BC2F875CFDD}"/>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6495"/>
            <a:ext cx="12192000" cy="877385"/>
          </a:xfrm>
        </p:spPr>
        <p:txBody>
          <a:bodyPr>
            <a:normAutofit/>
          </a:bodyPr>
          <a:lstStyle/>
          <a:p>
            <a:r>
              <a:rPr lang="en-US" sz="2800" dirty="0">
                <a:latin typeface="Arial Black"/>
              </a:rPr>
              <a:t>Rights for Everyone with Medicare:</a:t>
            </a:r>
            <a:br>
              <a:rPr lang="en-US" sz="2800" dirty="0"/>
            </a:br>
            <a:r>
              <a:rPr lang="en-US" sz="2800" dirty="0">
                <a:latin typeface="Arial Black"/>
              </a:rPr>
              <a:t>Protection from Unfair Treatment &amp; Discrimination</a:t>
            </a:r>
          </a:p>
        </p:txBody>
      </p:sp>
      <p:sp>
        <p:nvSpPr>
          <p:cNvPr id="14" name="Content Placeholder 4">
            <a:extLst>
              <a:ext uri="{FF2B5EF4-FFF2-40B4-BE49-F238E27FC236}">
                <a16:creationId xmlns:a16="http://schemas.microsoft.com/office/drawing/2014/main" id="{E1EED407-E2DF-40EA-8495-1F6F92E52BAA}"/>
              </a:ext>
            </a:extLst>
          </p:cNvPr>
          <p:cNvSpPr txBox="1">
            <a:spLocks/>
          </p:cNvSpPr>
          <p:nvPr/>
        </p:nvSpPr>
        <p:spPr>
          <a:xfrm>
            <a:off x="743767" y="1558370"/>
            <a:ext cx="5675266" cy="3163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sz="2800" b="1" dirty="0">
                <a:solidFill>
                  <a:srgbClr val="00529B"/>
                </a:solidFill>
              </a:rPr>
              <a:t>You have the right to be:</a:t>
            </a:r>
          </a:p>
          <a:p>
            <a:pPr marL="548640" lvl="2" indent="-274320" defTabSz="685800">
              <a:lnSpc>
                <a:spcPct val="100000"/>
              </a:lnSpc>
              <a:spcBef>
                <a:spcPts val="0"/>
              </a:spcBef>
              <a:spcAft>
                <a:spcPts val="1200"/>
              </a:spcAft>
              <a:buClr>
                <a:srgbClr val="3965B5"/>
              </a:buClr>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Treated with dignity and respect </a:t>
            </a:r>
          </a:p>
          <a:p>
            <a:pPr marL="548640" lvl="2" indent="-274320" defTabSz="685800">
              <a:lnSpc>
                <a:spcPct val="100000"/>
              </a:lnSpc>
              <a:spcBef>
                <a:spcPts val="0"/>
              </a:spcBef>
              <a:spcAft>
                <a:spcPts val="1200"/>
              </a:spcAft>
              <a:buClr>
                <a:srgbClr val="3965B5"/>
              </a:buClr>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Protected from discrimination </a:t>
            </a:r>
          </a:p>
          <a:p>
            <a:pPr marL="548640" lvl="2" indent="-274320" defTabSz="685800">
              <a:lnSpc>
                <a:spcPct val="100000"/>
              </a:lnSpc>
              <a:spcBef>
                <a:spcPts val="0"/>
              </a:spcBef>
              <a:spcAft>
                <a:spcPts val="1200"/>
              </a:spcAft>
              <a:buClr>
                <a:srgbClr val="3965B5"/>
              </a:buClr>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Given Medicare information in an accessible format</a:t>
            </a:r>
          </a:p>
        </p:txBody>
      </p:sp>
      <p:sp>
        <p:nvSpPr>
          <p:cNvPr id="13" name="Rectangle: Rounded Corners 12">
            <a:extLst>
              <a:ext uri="{FF2B5EF4-FFF2-40B4-BE49-F238E27FC236}">
                <a16:creationId xmlns:a16="http://schemas.microsoft.com/office/drawing/2014/main" id="{4293F2CB-6600-4214-947D-B54328416EFD}"/>
              </a:ext>
              <a:ext uri="{C183D7F6-B498-43B3-948B-1728B52AA6E4}">
                <adec:decorative xmlns:adec="http://schemas.microsoft.com/office/drawing/2017/decorative" val="1"/>
              </a:ext>
            </a:extLst>
          </p:cNvPr>
          <p:cNvSpPr/>
          <p:nvPr/>
        </p:nvSpPr>
        <p:spPr>
          <a:xfrm>
            <a:off x="6826650" y="1558370"/>
            <a:ext cx="4770094" cy="3163027"/>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B301A92-2006-4F9D-A6D5-00B3DF4B66B9}"/>
              </a:ext>
            </a:extLst>
          </p:cNvPr>
          <p:cNvSpPr txBox="1"/>
          <p:nvPr/>
        </p:nvSpPr>
        <p:spPr>
          <a:xfrm>
            <a:off x="6960224" y="1790418"/>
            <a:ext cx="4550455" cy="3339376"/>
          </a:xfrm>
          <a:prstGeom prst="rect">
            <a:avLst/>
          </a:prstGeom>
          <a:noFill/>
        </p:spPr>
        <p:txBody>
          <a:bodyPr wrap="square" lIns="91440" tIns="45720" rIns="91440" bIns="45720" anchor="t">
            <a:spAutoFit/>
          </a:bodyPr>
          <a:lstStyle/>
          <a:p>
            <a:pPr marL="0" marR="0" lvl="0" indent="0" defTabSz="914400" eaLnBrk="1" fontAlgn="auto" latinLnBrk="0" hangingPunct="1">
              <a:lnSpc>
                <a:spcPct val="100000"/>
              </a:lnSpc>
              <a:spcBef>
                <a:spcPts val="600"/>
              </a:spcBef>
              <a:spcAft>
                <a:spcPts val="120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Who to contact if you think you haven’t been treated fairly:</a:t>
            </a:r>
          </a:p>
          <a:p>
            <a:pPr marL="285750" indent="-285750">
              <a:spcBef>
                <a:spcPts val="600"/>
              </a:spcBef>
              <a:spcAft>
                <a:spcPts val="1200"/>
              </a:spcAft>
              <a:buFont typeface="Wingdings" panose="05000000000000000000" pitchFamily="2" charset="2"/>
              <a:buChar char="Ø"/>
              <a:defRPr/>
            </a:pPr>
            <a:r>
              <a:rPr lang="en-US" b="1" kern="0" dirty="0">
                <a:solidFill>
                  <a:schemeClr val="bg1"/>
                </a:solidFill>
                <a:latin typeface="Arial" panose="020B0604020202020204" pitchFamily="34" charset="0"/>
                <a:cs typeface="Arial" panose="020B0604020202020204" pitchFamily="34" charset="0"/>
              </a:rPr>
              <a:t>Office for Civil Rights (OCR) </a:t>
            </a:r>
            <a:br>
              <a:rPr lang="en-US" b="1" kern="0" dirty="0">
                <a:solidFill>
                  <a:schemeClr val="bg1"/>
                </a:solidFill>
                <a:latin typeface="Arial" panose="020B0604020202020204" pitchFamily="34" charset="0"/>
                <a:cs typeface="Arial" panose="020B0604020202020204" pitchFamily="34" charset="0"/>
              </a:rPr>
            </a:br>
            <a:r>
              <a:rPr lang="en-US" kern="0" dirty="0">
                <a:solidFill>
                  <a:schemeClr val="bg1"/>
                </a:solidFill>
                <a:latin typeface="Arial" panose="020B0604020202020204" pitchFamily="34" charset="0"/>
                <a:cs typeface="Arial" panose="020B0604020202020204" pitchFamily="34" charset="0"/>
              </a:rPr>
              <a:t>1-800-368-1019; TTY: 1-800-537-7697 </a:t>
            </a:r>
            <a:r>
              <a:rPr lang="en-US"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HHS.gov/</a:t>
            </a:r>
            <a:r>
              <a:rPr lang="en-US" dirty="0" err="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ocr</a:t>
            </a:r>
            <a:r>
              <a:rPr lang="en-US"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n-US" dirty="0" err="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civilrights</a:t>
            </a:r>
            <a:r>
              <a:rPr lang="en-US"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/complaints</a:t>
            </a:r>
            <a:endParaRPr lang="en-US" dirty="0">
              <a:solidFill>
                <a:schemeClr val="bg1"/>
              </a:solidFill>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Medicare Beneficiary Ombudsman</a:t>
            </a:r>
            <a:br>
              <a:rPr lang="en-US" b="1" i="0" u="none" strike="noStrike" kern="0" cap="none" spc="0" normalizeH="0" baseline="0" noProof="0" dirty="0">
                <a:ln>
                  <a:noFill/>
                </a:ln>
                <a:effectLst/>
                <a:uLnTx/>
                <a:uFillTx/>
                <a:latin typeface="Arial" panose="020B0604020202020204" pitchFamily="34" charset="0"/>
                <a:cs typeface="Arial" panose="020B0604020202020204" pitchFamily="34" charset="0"/>
              </a:rPr>
            </a:br>
            <a:r>
              <a:rPr kumimoji="0" lang="en-US"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1-800-MEDICARE </a:t>
            </a:r>
            <a:r>
              <a:rPr lang="en-US" dirty="0">
                <a:solidFill>
                  <a:schemeClr val="bg1"/>
                </a:solidFill>
                <a:latin typeface="Arial" panose="020B0604020202020204" pitchFamily="34" charset="0"/>
                <a:cs typeface="Arial" panose="020B0604020202020204" pitchFamily="34" charset="0"/>
              </a:rPr>
              <a:t>(1-800-633-4227); TTY: 1-877-486-2048</a:t>
            </a:r>
          </a:p>
          <a:p>
            <a:pPr marL="285750" marR="0" lvl="0" indent="-285750" defTabSz="91440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kumimoji="0" lang="en-US"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90975AB6-59C2-423E-851C-5B4FBFD50F6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a:t>
            </a:fld>
            <a:endParaRPr lang="en-US"/>
          </a:p>
        </p:txBody>
      </p:sp>
      <p:sp>
        <p:nvSpPr>
          <p:cNvPr id="20" name="Footer Placeholder 2">
            <a:extLst>
              <a:ext uri="{FF2B5EF4-FFF2-40B4-BE49-F238E27FC236}">
                <a16:creationId xmlns:a16="http://schemas.microsoft.com/office/drawing/2014/main" id="{40CED1D2-6DE8-4109-96D9-9EBAA724F471}"/>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9" name="Date Placeholder 1">
            <a:extLst>
              <a:ext uri="{FF2B5EF4-FFF2-40B4-BE49-F238E27FC236}">
                <a16:creationId xmlns:a16="http://schemas.microsoft.com/office/drawing/2014/main" id="{09516411-319A-40E5-B6BE-57C77178207E}"/>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345269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500"/>
                                        <p:tgtEl>
                                          <p:spTgt spid="1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3"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496" y="46495"/>
            <a:ext cx="12192000" cy="848408"/>
          </a:xfrm>
        </p:spPr>
        <p:txBody>
          <a:bodyPr>
            <a:noAutofit/>
          </a:bodyPr>
          <a:lstStyle/>
          <a:p>
            <a:r>
              <a:rPr lang="en-US" sz="2800" dirty="0"/>
              <a:t>Rights for Everyone with Medicare:</a:t>
            </a:r>
            <a:br>
              <a:rPr lang="en-US" sz="2800" dirty="0"/>
            </a:br>
            <a:r>
              <a:rPr lang="en-US" sz="2800" dirty="0"/>
              <a:t>Information</a:t>
            </a:r>
          </a:p>
        </p:txBody>
      </p:sp>
      <p:sp>
        <p:nvSpPr>
          <p:cNvPr id="5" name="Content Placeholder 4"/>
          <p:cNvSpPr>
            <a:spLocks noGrp="1"/>
          </p:cNvSpPr>
          <p:nvPr>
            <p:ph idx="4294967295"/>
          </p:nvPr>
        </p:nvSpPr>
        <p:spPr>
          <a:xfrm>
            <a:off x="621616" y="1144180"/>
            <a:ext cx="11053762" cy="848408"/>
          </a:xfrm>
        </p:spPr>
        <p:txBody>
          <a:bodyPr>
            <a:normAutofit/>
          </a:bodyPr>
          <a:lstStyle/>
          <a:p>
            <a:pPr marL="0" lvl="0" indent="0" algn="ctr" defTabSz="685800">
              <a:lnSpc>
                <a:spcPct val="120000"/>
              </a:lnSpc>
              <a:spcBef>
                <a:spcPts val="600"/>
              </a:spcBef>
              <a:buNone/>
            </a:pPr>
            <a:r>
              <a:rPr lang="en-US" sz="2800" b="1" dirty="0">
                <a:solidFill>
                  <a:srgbClr val="00529B"/>
                </a:solidFill>
              </a:rPr>
              <a:t>You have the right to:</a:t>
            </a:r>
          </a:p>
        </p:txBody>
      </p:sp>
      <p:sp>
        <p:nvSpPr>
          <p:cNvPr id="23" name="Rectangle: Rounded Corners 22">
            <a:extLst>
              <a:ext uri="{FF2B5EF4-FFF2-40B4-BE49-F238E27FC236}">
                <a16:creationId xmlns:a16="http://schemas.microsoft.com/office/drawing/2014/main" id="{7A5C53AC-1AA0-4DE3-AF99-C0775707F44C}"/>
              </a:ext>
              <a:ext uri="{C183D7F6-B498-43B3-948B-1728B52AA6E4}">
                <adec:decorative xmlns:adec="http://schemas.microsoft.com/office/drawing/2017/decorative" val="1"/>
              </a:ext>
            </a:extLst>
          </p:cNvPr>
          <p:cNvSpPr/>
          <p:nvPr/>
        </p:nvSpPr>
        <p:spPr>
          <a:xfrm>
            <a:off x="1369811"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8251572-9F2C-4B91-B8FA-A35688891528}"/>
              </a:ext>
            </a:extLst>
          </p:cNvPr>
          <p:cNvSpPr txBox="1"/>
          <p:nvPr/>
        </p:nvSpPr>
        <p:spPr>
          <a:xfrm>
            <a:off x="1365346" y="4339843"/>
            <a:ext cx="2867882" cy="1015663"/>
          </a:xfrm>
          <a:prstGeom prst="rect">
            <a:avLst/>
          </a:prstGeom>
          <a:noFill/>
        </p:spPr>
        <p:txBody>
          <a:bodyPr wrap="square">
            <a:spAutoFit/>
          </a:bodyPr>
          <a:lstStyle/>
          <a:p>
            <a:pPr algn="ctr" defTabSz="685800">
              <a:lnSpc>
                <a:spcPct val="100000"/>
              </a:lnSpc>
              <a:spcAft>
                <a:spcPts val="600"/>
              </a:spcAft>
            </a:pPr>
            <a:r>
              <a:rPr lang="en-US" sz="2000" dirty="0">
                <a:solidFill>
                  <a:srgbClr val="00529B"/>
                </a:solidFill>
                <a:latin typeface="Arial" panose="020B0604020202020204" pitchFamily="34" charset="0"/>
                <a:cs typeface="Arial" panose="020B0604020202020204" pitchFamily="34" charset="0"/>
              </a:rPr>
              <a:t>Have personal and health information kept private</a:t>
            </a:r>
          </a:p>
        </p:txBody>
      </p:sp>
      <p:pic>
        <p:nvPicPr>
          <p:cNvPr id="3" name="Picture 2">
            <a:extLst>
              <a:ext uri="{FF2B5EF4-FFF2-40B4-BE49-F238E27FC236}">
                <a16:creationId xmlns:a16="http://schemas.microsoft.com/office/drawing/2014/main" id="{7ADF441E-24C4-44CE-BD17-6387217976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4767" y="2233400"/>
            <a:ext cx="2944593" cy="2103120"/>
          </a:xfrm>
          <a:prstGeom prst="rect">
            <a:avLst/>
          </a:prstGeom>
          <a:ln>
            <a:noFill/>
          </a:ln>
          <a:effectLst>
            <a:softEdge rad="127000"/>
          </a:effectLst>
        </p:spPr>
      </p:pic>
      <p:sp>
        <p:nvSpPr>
          <p:cNvPr id="15" name="Rectangle: Rounded Corners 14">
            <a:extLst>
              <a:ext uri="{FF2B5EF4-FFF2-40B4-BE49-F238E27FC236}">
                <a16:creationId xmlns:a16="http://schemas.microsoft.com/office/drawing/2014/main" id="{4861CF99-CA60-4369-9445-7E83B0A2B807}"/>
              </a:ext>
              <a:ext uri="{C183D7F6-B498-43B3-948B-1728B52AA6E4}">
                <adec:decorative xmlns:adec="http://schemas.microsoft.com/office/drawing/2017/decorative" val="1"/>
              </a:ext>
            </a:extLst>
          </p:cNvPr>
          <p:cNvSpPr/>
          <p:nvPr/>
        </p:nvSpPr>
        <p:spPr>
          <a:xfrm>
            <a:off x="4711048"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CC2A24C-FF5C-49D4-BE44-BC9050C9D2B2}"/>
              </a:ext>
            </a:extLst>
          </p:cNvPr>
          <p:cNvSpPr txBox="1"/>
          <p:nvPr/>
        </p:nvSpPr>
        <p:spPr>
          <a:xfrm>
            <a:off x="4682457" y="4339843"/>
            <a:ext cx="2932079" cy="707886"/>
          </a:xfrm>
          <a:prstGeom prst="rect">
            <a:avLst/>
          </a:prstGeom>
          <a:noFill/>
        </p:spPr>
        <p:txBody>
          <a:bodyPr wrap="square">
            <a:spAutoFit/>
          </a:bodyPr>
          <a:lstStyle/>
          <a:p>
            <a:pPr algn="ctr" defTabSz="685800">
              <a:lnSpc>
                <a:spcPct val="100000"/>
              </a:lnSpc>
              <a:spcAft>
                <a:spcPts val="600"/>
              </a:spcAft>
            </a:pPr>
            <a:r>
              <a:rPr lang="en-US" sz="2000" dirty="0">
                <a:solidFill>
                  <a:srgbClr val="00529B"/>
                </a:solidFill>
                <a:latin typeface="Arial" panose="020B0604020202020204" pitchFamily="34" charset="0"/>
                <a:cs typeface="Arial" panose="020B0604020202020204" pitchFamily="34" charset="0"/>
              </a:rPr>
              <a:t>Get information in a way you understand</a:t>
            </a:r>
          </a:p>
        </p:txBody>
      </p:sp>
      <p:pic>
        <p:nvPicPr>
          <p:cNvPr id="7" name="Picture 6">
            <a:extLst>
              <a:ext uri="{FF2B5EF4-FFF2-40B4-BE49-F238E27FC236}">
                <a16:creationId xmlns:a16="http://schemas.microsoft.com/office/drawing/2014/main" id="{D8D27DD9-CAED-4ACE-A85B-319825FE9F0D}"/>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98791" y="2238357"/>
            <a:ext cx="2944368" cy="2103120"/>
          </a:xfrm>
          <a:prstGeom prst="rect">
            <a:avLst/>
          </a:prstGeom>
          <a:ln>
            <a:noFill/>
          </a:ln>
          <a:effectLst>
            <a:softEdge rad="127000"/>
          </a:effectLst>
        </p:spPr>
      </p:pic>
      <p:sp>
        <p:nvSpPr>
          <p:cNvPr id="19" name="Rectangle: Rounded Corners 18">
            <a:extLst>
              <a:ext uri="{FF2B5EF4-FFF2-40B4-BE49-F238E27FC236}">
                <a16:creationId xmlns:a16="http://schemas.microsoft.com/office/drawing/2014/main" id="{2F0A6379-6A7B-4EAC-9D46-BA0406E3D8E9}"/>
              </a:ext>
              <a:ext uri="{C183D7F6-B498-43B3-948B-1728B52AA6E4}">
                <adec:decorative xmlns:adec="http://schemas.microsoft.com/office/drawing/2017/decorative" val="1"/>
              </a:ext>
            </a:extLst>
          </p:cNvPr>
          <p:cNvSpPr/>
          <p:nvPr/>
        </p:nvSpPr>
        <p:spPr>
          <a:xfrm>
            <a:off x="8149496"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FE0139-5647-4175-A0F2-9114CF05464E}"/>
              </a:ext>
            </a:extLst>
          </p:cNvPr>
          <p:cNvSpPr txBox="1"/>
          <p:nvPr/>
        </p:nvSpPr>
        <p:spPr>
          <a:xfrm>
            <a:off x="8124558" y="4339843"/>
            <a:ext cx="2968704" cy="1631216"/>
          </a:xfrm>
          <a:prstGeom prst="rect">
            <a:avLst/>
          </a:prstGeom>
          <a:noFill/>
        </p:spPr>
        <p:txBody>
          <a:bodyPr wrap="square">
            <a:spAutoFit/>
          </a:bodyPr>
          <a:lstStyle/>
          <a:p>
            <a:pPr algn="ctr" defTabSz="685800">
              <a:lnSpc>
                <a:spcPct val="100000"/>
              </a:lnSpc>
              <a:spcAft>
                <a:spcPts val="600"/>
              </a:spcAft>
            </a:pPr>
            <a:r>
              <a:rPr lang="en-US" sz="2000" dirty="0">
                <a:solidFill>
                  <a:srgbClr val="00529B"/>
                </a:solidFill>
                <a:latin typeface="Arial" panose="020B0604020202020204" pitchFamily="34" charset="0"/>
                <a:cs typeface="Arial" panose="020B0604020202020204" pitchFamily="34" charset="0"/>
              </a:rPr>
              <a:t>Get clear and simple information about Medicare to help you make health care decisions</a:t>
            </a:r>
          </a:p>
        </p:txBody>
      </p:sp>
      <p:pic>
        <p:nvPicPr>
          <p:cNvPr id="11" name="Picture 10">
            <a:extLst>
              <a:ext uri="{FF2B5EF4-FFF2-40B4-BE49-F238E27FC236}">
                <a16:creationId xmlns:a16="http://schemas.microsoft.com/office/drawing/2014/main" id="{DF556215-099F-45F9-B109-91599EEDE5C1}"/>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8124558" y="2238357"/>
            <a:ext cx="2944368" cy="2103120"/>
          </a:xfrm>
          <a:prstGeom prst="rect">
            <a:avLst/>
          </a:prstGeom>
          <a:ln>
            <a:noFill/>
          </a:ln>
          <a:effectLst>
            <a:softEdge rad="127000"/>
          </a:effectLst>
        </p:spPr>
      </p:pic>
      <p:sp>
        <p:nvSpPr>
          <p:cNvPr id="16" name="Slide Number Placeholder 5">
            <a:extLst>
              <a:ext uri="{FF2B5EF4-FFF2-40B4-BE49-F238E27FC236}">
                <a16:creationId xmlns:a16="http://schemas.microsoft.com/office/drawing/2014/main" id="{B2A7B396-CAC8-4A40-9BDA-8CEB84069E3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a:t>
            </a:fld>
            <a:endParaRPr lang="en-US"/>
          </a:p>
        </p:txBody>
      </p:sp>
      <p:sp>
        <p:nvSpPr>
          <p:cNvPr id="20" name="Footer Placeholder 2">
            <a:extLst>
              <a:ext uri="{FF2B5EF4-FFF2-40B4-BE49-F238E27FC236}">
                <a16:creationId xmlns:a16="http://schemas.microsoft.com/office/drawing/2014/main" id="{8152EA35-E638-4454-91CF-94F14E878B7B}"/>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7" name="Date Placeholder 1">
            <a:extLst>
              <a:ext uri="{FF2B5EF4-FFF2-40B4-BE49-F238E27FC236}">
                <a16:creationId xmlns:a16="http://schemas.microsoft.com/office/drawing/2014/main" id="{F0181AC7-682B-4598-B322-096900DCD688}"/>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124867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9827"/>
            <a:ext cx="12191999" cy="992456"/>
          </a:xfrm>
        </p:spPr>
        <p:txBody>
          <a:bodyPr>
            <a:noAutofit/>
          </a:bodyPr>
          <a:lstStyle/>
          <a:p>
            <a:r>
              <a:rPr lang="en-US" sz="2800" dirty="0"/>
              <a:t>Rights for Everyone with Medicare:</a:t>
            </a:r>
            <a:br>
              <a:rPr lang="en-US" sz="2800" dirty="0"/>
            </a:br>
            <a:r>
              <a:rPr lang="en-US" sz="2800" dirty="0"/>
              <a:t>Access to Care</a:t>
            </a:r>
          </a:p>
        </p:txBody>
      </p:sp>
      <p:sp>
        <p:nvSpPr>
          <p:cNvPr id="5" name="Content Placeholder 4"/>
          <p:cNvSpPr>
            <a:spLocks noGrp="1"/>
          </p:cNvSpPr>
          <p:nvPr>
            <p:ph idx="4294967295"/>
          </p:nvPr>
        </p:nvSpPr>
        <p:spPr>
          <a:xfrm>
            <a:off x="569119" y="1142998"/>
            <a:ext cx="11053762" cy="731837"/>
          </a:xfrm>
        </p:spPr>
        <p:txBody>
          <a:bodyPr>
            <a:normAutofit/>
          </a:bodyPr>
          <a:lstStyle/>
          <a:p>
            <a:pPr marL="0" lvl="0" indent="0" algn="ctr" defTabSz="685800">
              <a:lnSpc>
                <a:spcPct val="110000"/>
              </a:lnSpc>
              <a:spcBef>
                <a:spcPts val="600"/>
              </a:spcBef>
              <a:buNone/>
            </a:pPr>
            <a:r>
              <a:rPr lang="en-US" sz="2800" b="1" dirty="0">
                <a:solidFill>
                  <a:srgbClr val="00529B"/>
                </a:solidFill>
              </a:rPr>
              <a:t>You have the right to:</a:t>
            </a:r>
          </a:p>
        </p:txBody>
      </p:sp>
      <p:sp>
        <p:nvSpPr>
          <p:cNvPr id="31" name="Rectangle: Rounded Corners 30">
            <a:extLst>
              <a:ext uri="{FF2B5EF4-FFF2-40B4-BE49-F238E27FC236}">
                <a16:creationId xmlns:a16="http://schemas.microsoft.com/office/drawing/2014/main" id="{5C05BF3D-6890-4C3E-A485-CFBAA0040D08}"/>
              </a:ext>
              <a:ext uri="{C183D7F6-B498-43B3-948B-1728B52AA6E4}">
                <adec:decorative xmlns:adec="http://schemas.microsoft.com/office/drawing/2017/decorative" val="1"/>
              </a:ext>
            </a:extLst>
          </p:cNvPr>
          <p:cNvSpPr/>
          <p:nvPr/>
        </p:nvSpPr>
        <p:spPr>
          <a:xfrm>
            <a:off x="19920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914BCFD-CFB6-4BA5-AF25-AB110CC722DB}"/>
              </a:ext>
            </a:extLst>
          </p:cNvPr>
          <p:cNvSpPr txBox="1"/>
          <p:nvPr/>
        </p:nvSpPr>
        <p:spPr>
          <a:xfrm>
            <a:off x="278227" y="4310341"/>
            <a:ext cx="2722332" cy="1200329"/>
          </a:xfrm>
          <a:prstGeom prst="rect">
            <a:avLst/>
          </a:prstGeom>
          <a:noFill/>
        </p:spPr>
        <p:txBody>
          <a:bodyPr wrap="square">
            <a:spAutoFit/>
          </a:bodyPr>
          <a:lstStyle/>
          <a:p>
            <a:pPr algn="ctr" defTabSz="685800">
              <a:spcAft>
                <a:spcPts val="600"/>
              </a:spcAft>
            </a:pPr>
            <a:r>
              <a:rPr lang="en-US" dirty="0">
                <a:solidFill>
                  <a:srgbClr val="00529B"/>
                </a:solidFill>
                <a:latin typeface="Arial" panose="020B0604020202020204" pitchFamily="34" charset="0"/>
                <a:cs typeface="Arial" panose="020B0604020202020204" pitchFamily="34" charset="0"/>
              </a:rPr>
              <a:t>Have access to doctors, specialists, and hospitals for medically necessary services</a:t>
            </a:r>
          </a:p>
        </p:txBody>
      </p:sp>
      <p:pic>
        <p:nvPicPr>
          <p:cNvPr id="3" name="Picture 2">
            <a:extLst>
              <a:ext uri="{FF2B5EF4-FFF2-40B4-BE49-F238E27FC236}">
                <a16:creationId xmlns:a16="http://schemas.microsoft.com/office/drawing/2014/main" id="{E0647D68-A8A4-45B6-8371-008142E99E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5675" y="2222976"/>
            <a:ext cx="2941956" cy="1961304"/>
          </a:xfrm>
          <a:prstGeom prst="rect">
            <a:avLst/>
          </a:prstGeom>
          <a:ln>
            <a:noFill/>
          </a:ln>
          <a:effectLst>
            <a:softEdge rad="127000"/>
          </a:effectLst>
        </p:spPr>
      </p:pic>
      <p:sp>
        <p:nvSpPr>
          <p:cNvPr id="35" name="Rectangle: Rounded Corners 34">
            <a:extLst>
              <a:ext uri="{FF2B5EF4-FFF2-40B4-BE49-F238E27FC236}">
                <a16:creationId xmlns:a16="http://schemas.microsoft.com/office/drawing/2014/main" id="{6790815F-4B79-4A31-9A9D-AD8BAED3D960}"/>
              </a:ext>
              <a:ext uri="{C183D7F6-B498-43B3-948B-1728B52AA6E4}">
                <adec:decorative xmlns:adec="http://schemas.microsoft.com/office/drawing/2017/decorative" val="1"/>
              </a:ext>
            </a:extLst>
          </p:cNvPr>
          <p:cNvSpPr/>
          <p:nvPr/>
        </p:nvSpPr>
        <p:spPr>
          <a:xfrm>
            <a:off x="3192221"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ED2A7BF-BC5E-4B95-ADC1-5A5A858B4A42}"/>
              </a:ext>
            </a:extLst>
          </p:cNvPr>
          <p:cNvSpPr txBox="1"/>
          <p:nvPr/>
        </p:nvSpPr>
        <p:spPr>
          <a:xfrm>
            <a:off x="3180580" y="4310341"/>
            <a:ext cx="2915782" cy="1200329"/>
          </a:xfrm>
          <a:prstGeom prst="rect">
            <a:avLst/>
          </a:prstGeom>
          <a:noFill/>
        </p:spPr>
        <p:txBody>
          <a:bodyPr wrap="square">
            <a:spAutoFit/>
          </a:bodyPr>
          <a:lstStyle/>
          <a:p>
            <a:pPr algn="ctr" defTabSz="685800">
              <a:spcAft>
                <a:spcPts val="600"/>
              </a:spcAft>
            </a:pPr>
            <a:r>
              <a:rPr lang="en-US" dirty="0">
                <a:solidFill>
                  <a:srgbClr val="00529B"/>
                </a:solidFill>
                <a:latin typeface="Arial" panose="020B0604020202020204" pitchFamily="34" charset="0"/>
                <a:cs typeface="Arial" panose="020B0604020202020204" pitchFamily="34" charset="0"/>
              </a:rPr>
              <a:t>Learn about your treatment choices in clear language, and participate in treatment decisions</a:t>
            </a:r>
          </a:p>
        </p:txBody>
      </p:sp>
      <p:pic>
        <p:nvPicPr>
          <p:cNvPr id="7" name="Picture 6">
            <a:extLst>
              <a:ext uri="{FF2B5EF4-FFF2-40B4-BE49-F238E27FC236}">
                <a16:creationId xmlns:a16="http://schemas.microsoft.com/office/drawing/2014/main" id="{E3467157-F1A6-47FC-AB10-D1775471D0A4}"/>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3180580" y="2222977"/>
            <a:ext cx="2944368" cy="1965960"/>
          </a:xfrm>
          <a:prstGeom prst="rect">
            <a:avLst/>
          </a:prstGeom>
          <a:ln>
            <a:noFill/>
          </a:ln>
          <a:effectLst>
            <a:softEdge rad="127000"/>
          </a:effectLst>
        </p:spPr>
      </p:pic>
      <p:sp>
        <p:nvSpPr>
          <p:cNvPr id="42" name="Rectangle: Rounded Corners 41">
            <a:extLst>
              <a:ext uri="{FF2B5EF4-FFF2-40B4-BE49-F238E27FC236}">
                <a16:creationId xmlns:a16="http://schemas.microsoft.com/office/drawing/2014/main" id="{4FBA075D-A9CD-4CA3-8011-12D73501463A}"/>
              </a:ext>
              <a:ext uri="{C183D7F6-B498-43B3-948B-1728B52AA6E4}">
                <adec:decorative xmlns:adec="http://schemas.microsoft.com/office/drawing/2017/decorative" val="1"/>
              </a:ext>
            </a:extLst>
          </p:cNvPr>
          <p:cNvSpPr/>
          <p:nvPr/>
        </p:nvSpPr>
        <p:spPr>
          <a:xfrm>
            <a:off x="6185900"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B9E70FF-9E98-4556-9843-CFA9B507EA5E}"/>
              </a:ext>
            </a:extLst>
          </p:cNvPr>
          <p:cNvSpPr txBox="1"/>
          <p:nvPr/>
        </p:nvSpPr>
        <p:spPr>
          <a:xfrm>
            <a:off x="6294779" y="4310341"/>
            <a:ext cx="2693496" cy="1477328"/>
          </a:xfrm>
          <a:prstGeom prst="rect">
            <a:avLst/>
          </a:prstGeom>
          <a:noFill/>
        </p:spPr>
        <p:txBody>
          <a:bodyPr wrap="square">
            <a:spAutoFit/>
          </a:bodyPr>
          <a:lstStyle/>
          <a:p>
            <a:pPr algn="ctr" defTabSz="685800">
              <a:spcAft>
                <a:spcPts val="600"/>
              </a:spcAft>
            </a:pPr>
            <a:r>
              <a:rPr lang="en-US" dirty="0">
                <a:solidFill>
                  <a:srgbClr val="00529B"/>
                </a:solidFill>
                <a:latin typeface="Arial" panose="020B0604020202020204" pitchFamily="34" charset="0"/>
                <a:cs typeface="Arial" panose="020B0604020202020204" pitchFamily="34" charset="0"/>
              </a:rPr>
              <a:t>Get Medicare information and health care services in a language you understand</a:t>
            </a:r>
          </a:p>
        </p:txBody>
      </p:sp>
      <p:pic>
        <p:nvPicPr>
          <p:cNvPr id="9" name="Picture 8">
            <a:extLst>
              <a:ext uri="{FF2B5EF4-FFF2-40B4-BE49-F238E27FC236}">
                <a16:creationId xmlns:a16="http://schemas.microsoft.com/office/drawing/2014/main" id="{44F48AAB-3975-4B52-AFC9-0D6ED64E8A03}"/>
              </a:ext>
              <a:ext uri="{C183D7F6-B498-43B3-948B-1728B52AA6E4}">
                <adec:decorative xmlns:adec="http://schemas.microsoft.com/office/drawing/2017/decorative" val="1"/>
              </a:ext>
            </a:extLst>
          </p:cNvPr>
          <p:cNvPicPr>
            <a:picLocks/>
          </p:cNvPicPr>
          <p:nvPr/>
        </p:nvPicPr>
        <p:blipFill rotWithShape="1">
          <a:blip r:embed="rId6" cstate="hqprint">
            <a:extLst>
              <a:ext uri="{28A0092B-C50C-407E-A947-70E740481C1C}">
                <a14:useLocalDpi xmlns:a14="http://schemas.microsoft.com/office/drawing/2010/main"/>
              </a:ext>
            </a:extLst>
          </a:blip>
          <a:srcRect/>
          <a:stretch/>
        </p:blipFill>
        <p:spPr>
          <a:xfrm>
            <a:off x="6167575" y="2222976"/>
            <a:ext cx="2944368" cy="1965960"/>
          </a:xfrm>
          <a:prstGeom prst="rect">
            <a:avLst/>
          </a:prstGeom>
          <a:ln>
            <a:noFill/>
          </a:ln>
          <a:effectLst>
            <a:softEdge rad="127000"/>
          </a:effectLst>
        </p:spPr>
      </p:pic>
      <p:sp>
        <p:nvSpPr>
          <p:cNvPr id="39" name="Rectangle: Rounded Corners 38">
            <a:extLst>
              <a:ext uri="{FF2B5EF4-FFF2-40B4-BE49-F238E27FC236}">
                <a16:creationId xmlns:a16="http://schemas.microsoft.com/office/drawing/2014/main" id="{19C570CB-BE10-45D7-8BF5-1786E288EFD7}"/>
              </a:ext>
              <a:ext uri="{C183D7F6-B498-43B3-948B-1728B52AA6E4}">
                <adec:decorative xmlns:adec="http://schemas.microsoft.com/office/drawing/2017/decorative" val="1"/>
              </a:ext>
            </a:extLst>
          </p:cNvPr>
          <p:cNvSpPr/>
          <p:nvPr/>
        </p:nvSpPr>
        <p:spPr>
          <a:xfrm>
            <a:off x="918438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37F1AF0-3B4C-484B-A2EE-EEEAA63C3369}"/>
              </a:ext>
            </a:extLst>
          </p:cNvPr>
          <p:cNvSpPr txBox="1"/>
          <p:nvPr/>
        </p:nvSpPr>
        <p:spPr>
          <a:xfrm>
            <a:off x="9241167" y="4310341"/>
            <a:ext cx="2788836" cy="1200329"/>
          </a:xfrm>
          <a:prstGeom prst="rect">
            <a:avLst/>
          </a:prstGeom>
          <a:noFill/>
        </p:spPr>
        <p:txBody>
          <a:bodyPr wrap="square">
            <a:spAutoFit/>
          </a:bodyPr>
          <a:lstStyle/>
          <a:p>
            <a:pPr algn="ctr" defTabSz="685800">
              <a:spcAft>
                <a:spcPts val="600"/>
              </a:spcAft>
            </a:pPr>
            <a:r>
              <a:rPr lang="en-US" dirty="0">
                <a:solidFill>
                  <a:srgbClr val="00529B"/>
                </a:solidFill>
                <a:latin typeface="Arial" panose="020B0604020202020204" pitchFamily="34" charset="0"/>
                <a:cs typeface="Arial" panose="020B0604020202020204" pitchFamily="34" charset="0"/>
              </a:rPr>
              <a:t>Get Medicare-covered services in an emergency, when and where you need it</a:t>
            </a:r>
          </a:p>
        </p:txBody>
      </p:sp>
      <p:pic>
        <p:nvPicPr>
          <p:cNvPr id="11" name="Picture 10">
            <a:extLst>
              <a:ext uri="{FF2B5EF4-FFF2-40B4-BE49-F238E27FC236}">
                <a16:creationId xmlns:a16="http://schemas.microsoft.com/office/drawing/2014/main" id="{5E8D3A16-ABC4-4AF0-9AA6-6CDCA8A4D33F}"/>
              </a:ext>
              <a:ext uri="{C183D7F6-B498-43B3-948B-1728B52AA6E4}">
                <adec:decorative xmlns:adec="http://schemas.microsoft.com/office/drawing/2017/decorative" val="1"/>
              </a:ext>
            </a:extLst>
          </p:cNvPr>
          <p:cNvPicPr>
            <a:picLocks/>
          </p:cNvPicPr>
          <p:nvPr/>
        </p:nvPicPr>
        <p:blipFill rotWithShape="1">
          <a:blip r:embed="rId7" cstate="hqprint">
            <a:extLst>
              <a:ext uri="{28A0092B-C50C-407E-A947-70E740481C1C}">
                <a14:useLocalDpi xmlns:a14="http://schemas.microsoft.com/office/drawing/2010/main"/>
              </a:ext>
            </a:extLst>
          </a:blip>
          <a:srcRect/>
          <a:stretch/>
        </p:blipFill>
        <p:spPr>
          <a:xfrm>
            <a:off x="9155181" y="2222976"/>
            <a:ext cx="2944368" cy="1965960"/>
          </a:xfrm>
          <a:prstGeom prst="rect">
            <a:avLst/>
          </a:prstGeom>
          <a:ln>
            <a:noFill/>
          </a:ln>
          <a:effectLst>
            <a:softEdge rad="127000"/>
          </a:effectLst>
        </p:spPr>
      </p:pic>
      <p:sp>
        <p:nvSpPr>
          <p:cNvPr id="19" name="Slide Number Placeholder 5">
            <a:extLst>
              <a:ext uri="{FF2B5EF4-FFF2-40B4-BE49-F238E27FC236}">
                <a16:creationId xmlns:a16="http://schemas.microsoft.com/office/drawing/2014/main" id="{C60B22E0-EA77-4127-87AF-18F9A7DC463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a:t>
            </a:fld>
            <a:endParaRPr lang="en-US"/>
          </a:p>
        </p:txBody>
      </p:sp>
      <p:sp>
        <p:nvSpPr>
          <p:cNvPr id="24" name="Footer Placeholder 2">
            <a:extLst>
              <a:ext uri="{FF2B5EF4-FFF2-40B4-BE49-F238E27FC236}">
                <a16:creationId xmlns:a16="http://schemas.microsoft.com/office/drawing/2014/main" id="{44D86AC7-681F-4F67-A739-DC7A0BA3FD64}"/>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23" name="Date Placeholder 1">
            <a:extLst>
              <a:ext uri="{FF2B5EF4-FFF2-40B4-BE49-F238E27FC236}">
                <a16:creationId xmlns:a16="http://schemas.microsoft.com/office/drawing/2014/main" id="{E80E7303-8C90-4E47-A3D6-C817AE8A206A}"/>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2023</a:t>
            </a:r>
          </a:p>
        </p:txBody>
      </p:sp>
    </p:spTree>
    <p:custDataLst>
      <p:tags r:id="rId1"/>
    </p:custDataLst>
    <p:extLst>
      <p:ext uri="{BB962C8B-B14F-4D97-AF65-F5344CB8AC3E}">
        <p14:creationId xmlns:p14="http://schemas.microsoft.com/office/powerpoint/2010/main" val="20372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41"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SLIDE_COUNT" val="60"/>
  <p:tag name="ARTICULATE_DESIGN_ID_1_OFFICE THEME" val="5GH4p41e"/>
  <p:tag name="ARTICULATE_DESIGN_ID_OFFICE THEME" val="9mAb75pB"/>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985279-383C-4EE7-9189-85565AB76521}">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2f988a62-6330-4bf6-856a-0a838bb88c35"/>
    <ds:schemaRef ds:uri="f10d27d4-cb4b-47d3-9f3b-886ddac8491f"/>
    <ds:schemaRef ds:uri="http://www.w3.org/XML/1998/namespace"/>
    <ds:schemaRef ds:uri="http://purl.org/dc/dcmitype/"/>
  </ds:schemaRefs>
</ds:datastoreItem>
</file>

<file path=customXml/itemProps2.xml><?xml version="1.0" encoding="utf-8"?>
<ds:datastoreItem xmlns:ds="http://schemas.openxmlformats.org/officeDocument/2006/customXml" ds:itemID="{1BD34493-DCDF-4823-A916-17488D6E17CC}">
  <ds:schemaRefs>
    <ds:schemaRef ds:uri="http://schemas.microsoft.com/sharepoint/v3/contenttype/forms"/>
  </ds:schemaRefs>
</ds:datastoreItem>
</file>

<file path=customXml/itemProps3.xml><?xml version="1.0" encoding="utf-8"?>
<ds:datastoreItem xmlns:ds="http://schemas.openxmlformats.org/officeDocument/2006/customXml" ds:itemID="{B480B1BE-EB37-4C6A-A8C6-B3CD58F7557D}">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31222</TotalTime>
  <Words>15992</Words>
  <Application>Microsoft Office PowerPoint</Application>
  <PresentationFormat>Widescreen</PresentationFormat>
  <Paragraphs>1171</Paragraphs>
  <Slides>60</Slides>
  <Notes>60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60</vt:i4>
      </vt:variant>
    </vt:vector>
  </HeadingPairs>
  <TitlesOfParts>
    <vt:vector size="69" baseType="lpstr">
      <vt:lpstr>Arial</vt:lpstr>
      <vt:lpstr>Arial Black</vt:lpstr>
      <vt:lpstr>Calibri</vt:lpstr>
      <vt:lpstr>Calibri </vt:lpstr>
      <vt:lpstr>Courier New</vt:lpstr>
      <vt:lpstr>Times New Roman</vt:lpstr>
      <vt:lpstr>Wingdings</vt:lpstr>
      <vt:lpstr>1_Office Theme</vt:lpstr>
      <vt:lpstr>Office Theme</vt:lpstr>
      <vt:lpstr>Medicare Rights &amp; Protections</vt:lpstr>
      <vt:lpstr>Table of Contents</vt:lpstr>
      <vt:lpstr>Session Objectives</vt:lpstr>
      <vt:lpstr>Lesson 1</vt:lpstr>
      <vt:lpstr>Lesson 1 Objectives </vt:lpstr>
      <vt:lpstr>Your Medicare Rights</vt:lpstr>
      <vt:lpstr>Rights for Everyone with Medicare: Protection from Unfair Treatment &amp; Discrimination</vt:lpstr>
      <vt:lpstr>Rights for Everyone with Medicare: Information</vt:lpstr>
      <vt:lpstr>Rights for Everyone with Medicare: Access to Care</vt:lpstr>
      <vt:lpstr>Rights for Everyone with Medicare: Grievances </vt:lpstr>
      <vt:lpstr>Rights for Everyone with Medicare: Grievances (continued) </vt:lpstr>
      <vt:lpstr>Beneficiary &amp; Family Centered Care-Quality Improvement Organizations (BFCC-QIO) Service Areas</vt:lpstr>
      <vt:lpstr>Your Rights in a Medicare Advantage Plan or  Other Medicare Health Plan</vt:lpstr>
      <vt:lpstr>Your Rights with Medicare Drug Coverage</vt:lpstr>
      <vt:lpstr>Lesson 2</vt:lpstr>
      <vt:lpstr>Lesson 2 Objectives </vt:lpstr>
      <vt:lpstr>Appeal Rights in Original Medicare</vt:lpstr>
      <vt:lpstr>How to Appeal in Original Medicare:  Claims Sample</vt:lpstr>
      <vt:lpstr>How to Appeal in Original Medicare</vt:lpstr>
      <vt:lpstr>Expedited (Fast) Appeals in Original Medicare</vt:lpstr>
      <vt:lpstr>Expedited (Fast) Appeals in Original Medicare  (continued)</vt:lpstr>
      <vt:lpstr>Original Medicare Appeals Process:  Part A &amp; Part B (Fee-for-Service) Process</vt:lpstr>
      <vt:lpstr>Check Your Knowledge: Question 1</vt:lpstr>
      <vt:lpstr>Appeal Rights in a Medicare Advantage Plan or  Other Health Plan</vt:lpstr>
      <vt:lpstr>Expedited (Fast) Appeals Process in Medicare Advantage or Other Medicare Health Plan </vt:lpstr>
      <vt:lpstr>Medicare Advantage (Part C) Appeals Process</vt:lpstr>
      <vt:lpstr>Check Your Knowledge: Question 2</vt:lpstr>
      <vt:lpstr>Appeal Rights with Medicare Drug Coverage:  Coverage Determination Request</vt:lpstr>
      <vt:lpstr>Exception Requests</vt:lpstr>
      <vt:lpstr>Tiering Exceptions</vt:lpstr>
      <vt:lpstr>Formulary Exceptions</vt:lpstr>
      <vt:lpstr>Requesting Part D Appeals</vt:lpstr>
      <vt:lpstr>Part D (Drug) Appeals Process</vt:lpstr>
      <vt:lpstr>Required Part D Notices</vt:lpstr>
      <vt:lpstr>How to Appoint a Representative</vt:lpstr>
      <vt:lpstr>Check Your Knowledge: Question 3</vt:lpstr>
      <vt:lpstr>Lesson 3</vt:lpstr>
      <vt:lpstr>Lesson 3 Objectives </vt:lpstr>
      <vt:lpstr>Right to Hospital Care</vt:lpstr>
      <vt:lpstr>“An Important Message from Medicare About Your Rights”</vt:lpstr>
      <vt:lpstr>Rights in a Skilled Nursing Facility (SNF)</vt:lpstr>
      <vt:lpstr>Rights in Home Health &amp; Hospice Care</vt:lpstr>
      <vt:lpstr>Rights in Other Settings:  Comprehensive Outpatient Rehabilitation Facility (CORF)</vt:lpstr>
      <vt:lpstr>Check Your Knowledge: Question 4</vt:lpstr>
      <vt:lpstr>Lesson 4</vt:lpstr>
      <vt:lpstr>Lesson 4 Objectives </vt:lpstr>
      <vt:lpstr>“Notice of Privacy Practices”</vt:lpstr>
      <vt:lpstr>Personal Medical Information Privacy Rights</vt:lpstr>
      <vt:lpstr>If Privacy Rights Are Violated</vt:lpstr>
      <vt:lpstr>Lesson 5</vt:lpstr>
      <vt:lpstr>Lesson 5 Objectives </vt:lpstr>
      <vt:lpstr>Advance Directives</vt:lpstr>
      <vt:lpstr>Who Helps to Review and Resolve Complaints?</vt:lpstr>
      <vt:lpstr>Check Your Knowledge: Question 5</vt:lpstr>
      <vt:lpstr>Medicare Resources</vt:lpstr>
      <vt:lpstr>Medicare Resources (continued)</vt:lpstr>
      <vt:lpstr>Medicare Products</vt:lpstr>
      <vt:lpstr>Acronyms</vt:lpstr>
      <vt:lpstr>Acronyms (continued)</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Mohamad Al-Issa</cp:lastModifiedBy>
  <cp:revision>519</cp:revision>
  <cp:lastPrinted>2022-10-19T15:33:41Z</cp:lastPrinted>
  <dcterms:created xsi:type="dcterms:W3CDTF">2019-11-14T20:32:59Z</dcterms:created>
  <dcterms:modified xsi:type="dcterms:W3CDTF">2023-05-19T14:35:39Z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1235ED30-1DF5-42DA-B4EF-1C261C553900</vt:lpwstr>
  </property>
  <property fmtid="{D5CDD505-2E9C-101B-9397-08002B2CF9AE}" pid="4" name="ArticulatePath">
    <vt:lpwstr>2021_Medicare Rights and Protections_Refresh_FinalDraft_LL Comments</vt:lpwstr>
  </property>
</Properties>
</file>