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notesSlides/notesSlide5.xml" ContentType="application/vnd.openxmlformats-officedocument.presentationml.notesSlide+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notesSlides/notesSlide9.xml" ContentType="application/vnd.openxmlformats-officedocument.presentationml.notesSlide+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notesSlides/notesSlide11.xml" ContentType="application/vnd.openxmlformats-officedocument.presentationml.notesSlide+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notesSlides/notesSlide13.xml" ContentType="application/vnd.openxmlformats-officedocument.presentationml.notesSlide+xml"/>
  <Override PartName="/ppt/tags/tag59.xml" ContentType="application/vnd.openxmlformats-officedocument.presentationml.tags+xml"/>
  <Override PartName="/ppt/notesSlides/notesSlide14.xml" ContentType="application/vnd.openxmlformats-officedocument.presentationml.notesSlide+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notesSlides/notesSlide16.xml" ContentType="application/vnd.openxmlformats-officedocument.presentationml.notesSlide+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notesSlides/notesSlide20.xml" ContentType="application/vnd.openxmlformats-officedocument.presentationml.notesSlide+xml"/>
  <Override PartName="/ppt/tags/tag66.xml" ContentType="application/vnd.openxmlformats-officedocument.presentationml.tags+xml"/>
  <Override PartName="/ppt/notesSlides/notesSlide21.xml" ContentType="application/vnd.openxmlformats-officedocument.presentationml.notesSlide+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notesSlides/notesSlide23.xml" ContentType="application/vnd.openxmlformats-officedocument.presentationml.notesSlide+xml"/>
  <Override PartName="/ppt/tags/tag69.xml" ContentType="application/vnd.openxmlformats-officedocument.presentationml.tags+xml"/>
  <Override PartName="/ppt/notesSlides/notesSlide24.xml" ContentType="application/vnd.openxmlformats-officedocument.presentationml.notesSlide+xml"/>
  <Override PartName="/ppt/tags/tag70.xml" ContentType="application/vnd.openxmlformats-officedocument.presentationml.tags+xml"/>
  <Override PartName="/ppt/notesSlides/notesSlide25.xml" ContentType="application/vnd.openxmlformats-officedocument.presentationml.notesSlide+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notesSlides/notesSlide32.xml" ContentType="application/vnd.openxmlformats-officedocument.presentationml.notesSlide+xml"/>
  <Override PartName="/ppt/tags/tag78.xml" ContentType="application/vnd.openxmlformats-officedocument.presentationml.tags+xml"/>
  <Override PartName="/ppt/notesSlides/notesSlide33.xml" ContentType="application/vnd.openxmlformats-officedocument.presentationml.notesSlide+xml"/>
  <Override PartName="/ppt/tags/tag79.xml" ContentType="application/vnd.openxmlformats-officedocument.presentationml.tags+xml"/>
  <Override PartName="/ppt/notesSlides/notesSlide34.xml" ContentType="application/vnd.openxmlformats-officedocument.presentationml.notesSlide+xml"/>
  <Override PartName="/ppt/tags/tag80.xml" ContentType="application/vnd.openxmlformats-officedocument.presentationml.tags+xml"/>
  <Override PartName="/ppt/notesSlides/notesSlide35.xml" ContentType="application/vnd.openxmlformats-officedocument.presentationml.notesSlide+xml"/>
  <Override PartName="/ppt/tags/tag81.xml" ContentType="application/vnd.openxmlformats-officedocument.presentationml.tags+xml"/>
  <Override PartName="/ppt/notesSlides/notesSlide36.xml" ContentType="application/vnd.openxmlformats-officedocument.presentationml.notesSlide+xml"/>
  <Override PartName="/ppt/tags/tag82.xml" ContentType="application/vnd.openxmlformats-officedocument.presentationml.tags+xml"/>
  <Override PartName="/ppt/notesSlides/notesSlide37.xml" ContentType="application/vnd.openxmlformats-officedocument.presentationml.notesSlide+xml"/>
  <Override PartName="/ppt/tags/tag83.xml" ContentType="application/vnd.openxmlformats-officedocument.presentationml.tags+xml"/>
  <Override PartName="/ppt/notesSlides/notesSlide38.xml" ContentType="application/vnd.openxmlformats-officedocument.presentationml.notesSlide+xml"/>
  <Override PartName="/ppt/tags/tag84.xml" ContentType="application/vnd.openxmlformats-officedocument.presentationml.tags+xml"/>
  <Override PartName="/ppt/notesSlides/notesSlide39.xml" ContentType="application/vnd.openxmlformats-officedocument.presentationml.notesSlide+xml"/>
  <Override PartName="/ppt/tags/tag85.xml" ContentType="application/vnd.openxmlformats-officedocument.presentationml.tags+xml"/>
  <Override PartName="/ppt/notesSlides/notesSlide40.xml" ContentType="application/vnd.openxmlformats-officedocument.presentationml.notesSlide+xml"/>
  <Override PartName="/ppt/tags/tag86.xml" ContentType="application/vnd.openxmlformats-officedocument.presentationml.tags+xml"/>
  <Override PartName="/ppt/notesSlides/notesSlide41.xml" ContentType="application/vnd.openxmlformats-officedocument.presentationml.notesSlide+xml"/>
  <Override PartName="/ppt/tags/tag87.xml" ContentType="application/vnd.openxmlformats-officedocument.presentationml.tags+xml"/>
  <Override PartName="/ppt/notesSlides/notesSlide42.xml" ContentType="application/vnd.openxmlformats-officedocument.presentationml.notesSlide+xml"/>
  <Override PartName="/ppt/tags/tag88.xml" ContentType="application/vnd.openxmlformats-officedocument.presentationml.tags+xml"/>
  <Override PartName="/ppt/notesSlides/notesSlide43.xml" ContentType="application/vnd.openxmlformats-officedocument.presentationml.notesSlide+xml"/>
  <Override PartName="/ppt/tags/tag89.xml" ContentType="application/vnd.openxmlformats-officedocument.presentationml.tags+xml"/>
  <Override PartName="/ppt/notesSlides/notesSlide44.xml" ContentType="application/vnd.openxmlformats-officedocument.presentationml.notesSlide+xml"/>
  <Override PartName="/ppt/tags/tag90.xml" ContentType="application/vnd.openxmlformats-officedocument.presentationml.tags+xml"/>
  <Override PartName="/ppt/notesSlides/notesSlide45.xml" ContentType="application/vnd.openxmlformats-officedocument.presentationml.notesSlide+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notesSlides/notesSlide47.xml" ContentType="application/vnd.openxmlformats-officedocument.presentationml.notesSlide+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946" r:id="rId5"/>
  </p:sldMasterIdLst>
  <p:notesMasterIdLst>
    <p:notesMasterId r:id="rId62"/>
  </p:notesMasterIdLst>
  <p:handoutMasterIdLst>
    <p:handoutMasterId r:id="rId63"/>
  </p:handoutMasterIdLst>
  <p:sldIdLst>
    <p:sldId id="359" r:id="rId6"/>
    <p:sldId id="360" r:id="rId7"/>
    <p:sldId id="378" r:id="rId8"/>
    <p:sldId id="363" r:id="rId9"/>
    <p:sldId id="465" r:id="rId10"/>
    <p:sldId id="393" r:id="rId11"/>
    <p:sldId id="391" r:id="rId12"/>
    <p:sldId id="392" r:id="rId13"/>
    <p:sldId id="422" r:id="rId14"/>
    <p:sldId id="371" r:id="rId15"/>
    <p:sldId id="365" r:id="rId16"/>
    <p:sldId id="466" r:id="rId17"/>
    <p:sldId id="387" r:id="rId18"/>
    <p:sldId id="473" r:id="rId19"/>
    <p:sldId id="396" r:id="rId20"/>
    <p:sldId id="401" r:id="rId21"/>
    <p:sldId id="402" r:id="rId22"/>
    <p:sldId id="429" r:id="rId23"/>
    <p:sldId id="427" r:id="rId24"/>
    <p:sldId id="425" r:id="rId25"/>
    <p:sldId id="476" r:id="rId26"/>
    <p:sldId id="475" r:id="rId27"/>
    <p:sldId id="372" r:id="rId28"/>
    <p:sldId id="403" r:id="rId29"/>
    <p:sldId id="367" r:id="rId30"/>
    <p:sldId id="467" r:id="rId31"/>
    <p:sldId id="477" r:id="rId32"/>
    <p:sldId id="481" r:id="rId33"/>
    <p:sldId id="430" r:id="rId34"/>
    <p:sldId id="406" r:id="rId35"/>
    <p:sldId id="408" r:id="rId36"/>
    <p:sldId id="407" r:id="rId37"/>
    <p:sldId id="479" r:id="rId38"/>
    <p:sldId id="409" r:id="rId39"/>
    <p:sldId id="410" r:id="rId40"/>
    <p:sldId id="480" r:id="rId41"/>
    <p:sldId id="373" r:id="rId42"/>
    <p:sldId id="369" r:id="rId43"/>
    <p:sldId id="468" r:id="rId44"/>
    <p:sldId id="470" r:id="rId45"/>
    <p:sldId id="471" r:id="rId46"/>
    <p:sldId id="472" r:id="rId47"/>
    <p:sldId id="374" r:id="rId48"/>
    <p:sldId id="413" r:id="rId49"/>
    <p:sldId id="469" r:id="rId50"/>
    <p:sldId id="420" r:id="rId51"/>
    <p:sldId id="414" r:id="rId52"/>
    <p:sldId id="433" r:id="rId53"/>
    <p:sldId id="478" r:id="rId54"/>
    <p:sldId id="417" r:id="rId55"/>
    <p:sldId id="424" r:id="rId56"/>
    <p:sldId id="375" r:id="rId57"/>
    <p:sldId id="418" r:id="rId58"/>
    <p:sldId id="377" r:id="rId59"/>
    <p:sldId id="376" r:id="rId60"/>
    <p:sldId id="362" r:id="rId61"/>
  </p:sldIdLst>
  <p:sldSz cx="12192000" cy="6858000"/>
  <p:notesSz cx="7315200" cy="96012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90" clrIdx="0">
    <p:extLst>
      <p:ext uri="{19B8F6BF-5375-455C-9EA6-DF929625EA0E}">
        <p15:presenceInfo xmlns:p15="http://schemas.microsoft.com/office/powerpoint/2012/main" userId="S-1-5-21-4095628063-3556742122-3606576086-197501"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3" name="Erin Gordon" initials="EG" lastIdx="83" clrIdx="2">
    <p:extLst>
      <p:ext uri="{19B8F6BF-5375-455C-9EA6-DF929625EA0E}">
        <p15:presenceInfo xmlns:p15="http://schemas.microsoft.com/office/powerpoint/2012/main" userId="S-1-5-21-4095628063-3556742122-3606576086-10842" providerId="AD"/>
      </p:ext>
    </p:extLst>
  </p:cmAuthor>
  <p:cmAuthor id="4" name="Leslie Long" initials="LL" lastIdx="173" clrIdx="3">
    <p:extLst>
      <p:ext uri="{19B8F6BF-5375-455C-9EA6-DF929625EA0E}">
        <p15:presenceInfo xmlns:p15="http://schemas.microsoft.com/office/powerpoint/2012/main" userId="S-1-5-21-4095628063-3556742122-3606576086-120535"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6" name="Carla McClure" initials="CM [2]" lastIdx="135" clrIdx="5">
    <p:extLst>
      <p:ext uri="{19B8F6BF-5375-455C-9EA6-DF929625EA0E}">
        <p15:presenceInfo xmlns:p15="http://schemas.microsoft.com/office/powerpoint/2012/main" userId="Carla McClure" providerId="None"/>
      </p:ext>
    </p:extLst>
  </p:cmAuthor>
  <p:cmAuthor id="7" name="Kathleen Bethke" initials="KB" lastIdx="21" clrIdx="6">
    <p:extLst>
      <p:ext uri="{19B8F6BF-5375-455C-9EA6-DF929625EA0E}">
        <p15:presenceInfo xmlns:p15="http://schemas.microsoft.com/office/powerpoint/2012/main" userId="Kathleen Bethke" providerId="None"/>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12" name="Santana, David P. (CMS/OC)" initials="SDP(" lastIdx="8" clrIdx="11">
    <p:extLst>
      <p:ext uri="{19B8F6BF-5375-455C-9EA6-DF929625EA0E}">
        <p15:presenceInfo xmlns:p15="http://schemas.microsoft.com/office/powerpoint/2012/main" userId="S-1-5-21-4095628063-3556742122-3606576086-6751" providerId="AD"/>
      </p:ext>
    </p:extLst>
  </p:cmAuthor>
  <p:cmAuthor id="13" name="Amy Miner" initials="AM [2]" lastIdx="2" clrIdx="12">
    <p:extLst>
      <p:ext uri="{19B8F6BF-5375-455C-9EA6-DF929625EA0E}">
        <p15:presenceInfo xmlns:p15="http://schemas.microsoft.com/office/powerpoint/2012/main" userId="kR8YKXNL7w5d4CwNo2l6c4XXESMczl0Ndi9C1pFHW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FFF"/>
    <a:srgbClr val="00529B"/>
    <a:srgbClr val="FFFFFF"/>
    <a:srgbClr val="8FAADC"/>
    <a:srgbClr val="00A9CC"/>
    <a:srgbClr val="FEC736"/>
    <a:srgbClr val="5C84CC"/>
    <a:srgbClr val="0755B7"/>
    <a:srgbClr val="0A5EC6"/>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71" autoAdjust="0"/>
    <p:restoredTop sz="89591" autoAdjust="0"/>
  </p:normalViewPr>
  <p:slideViewPr>
    <p:cSldViewPr snapToGrid="0">
      <p:cViewPr varScale="1">
        <p:scale>
          <a:sx n="94" d="100"/>
          <a:sy n="94" d="100"/>
        </p:scale>
        <p:origin x="750" y="84"/>
      </p:cViewPr>
      <p:guideLst>
        <p:guide orient="horz" pos="2136"/>
        <p:guide pos="3840"/>
      </p:guideLst>
    </p:cSldViewPr>
  </p:slideViewPr>
  <p:notesTextViewPr>
    <p:cViewPr>
      <p:scale>
        <a:sx n="1" d="1"/>
        <a:sy n="1" d="1"/>
      </p:scale>
      <p:origin x="0" y="0"/>
    </p:cViewPr>
  </p:notesTextViewPr>
  <p:sorterViewPr>
    <p:cViewPr>
      <p:scale>
        <a:sx n="200" d="100"/>
        <a:sy n="200" d="100"/>
      </p:scale>
      <p:origin x="0" y="-34256"/>
    </p:cViewPr>
  </p:sorterViewPr>
  <p:notesViewPr>
    <p:cSldViewPr snapToGrid="0">
      <p:cViewPr>
        <p:scale>
          <a:sx n="110" d="100"/>
          <a:sy n="110" d="100"/>
        </p:scale>
        <p:origin x="3108" y="-8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1"/>
            <a:ext cx="3169920" cy="481727"/>
          </a:xfrm>
          <a:prstGeom prst="rect">
            <a:avLst/>
          </a:prstGeom>
        </p:spPr>
        <p:txBody>
          <a:bodyPr vert="horz" lIns="96650" tIns="48326" rIns="96650" bIns="48326" rtlCol="0"/>
          <a:lstStyle>
            <a:lvl1pPr algn="r">
              <a:defRPr sz="1300"/>
            </a:lvl1pPr>
          </a:lstStyle>
          <a:p>
            <a:fld id="{CCB6EDC4-4B3F-6948-B71B-1CB10AB2DC17}" type="datetimeFigureOut">
              <a:rPr lang="en-US" smtClean="0"/>
              <a:t>05/19/2023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4"/>
            <a:ext cx="3169920" cy="481726"/>
          </a:xfrm>
          <a:prstGeom prst="rect">
            <a:avLst/>
          </a:prstGeom>
        </p:spPr>
        <p:txBody>
          <a:bodyPr vert="horz" lIns="96650" tIns="48326" rIns="96650" bIns="48326"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0" tIns="48326" rIns="96650" bIns="48326" rtlCol="0" anchor="ctr"/>
          <a:lstStyle/>
          <a:p>
            <a:endParaRPr lang="en-US"/>
          </a:p>
        </p:txBody>
      </p:sp>
      <p:sp>
        <p:nvSpPr>
          <p:cNvPr id="5" name="Notes Placeholder 4"/>
          <p:cNvSpPr>
            <a:spLocks noGrp="1"/>
          </p:cNvSpPr>
          <p:nvPr>
            <p:ph type="body" sz="quarter" idx="3"/>
          </p:nvPr>
        </p:nvSpPr>
        <p:spPr>
          <a:xfrm>
            <a:off x="731521" y="3757507"/>
            <a:ext cx="5852160" cy="5144347"/>
          </a:xfrm>
          <a:prstGeom prst="rect">
            <a:avLst/>
          </a:prstGeom>
        </p:spPr>
        <p:txBody>
          <a:bodyPr vert="horz" lIns="96650" tIns="48326" rIns="96650" bIns="48326"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dicare.gov/care-comp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ederalregister.gov/documents/2022/11/03/2022-23407/medicare-program-implementing-certain-provisions-of-the-consolidated-appropriations-act-2021-an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ederalregister.gov/documents/2022/11/03/2022-23407/medicare-program-implementing-certain-provisions-of-the-consolidated-appropriations-act-2021-an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edicare.gov/publications/10128-medicare-coverage-esrd.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hemodialysi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iddk.nih.gov/health-information/kidney-disease/kidney-failure/peritoneal-dialysi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coverage/dialysis-services-suppli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kidney-transpla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conservative-managemen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sign-up-change-plans/types-of-medicare-health-plans/medicare-advantage-plan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drug-coverage-part-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medicare.gov/basics/costs/help/drug-cost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innovation.cms.gov/innovation-models/kidney-care-choices-kcc-model" TargetMode="External"/><Relationship Id="rId4" Type="http://schemas.openxmlformats.org/officeDocument/2006/relationships/hyperlink" Target="https://innovation.cms.gov/innovation-models/esrd-treatment-choices-mode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esrdnetworks.org/membership/esrd-networks-contact-information/"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fistulafirst.esrdncc.org/ffc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niddk.nih.gov/news/media-library/1767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idney.org/sites/default/files/01-10-7278_HBG_CKD_Stages_Flyer3.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65748"/>
            <a:ext cx="5982208" cy="5094009"/>
          </a:xfrm>
        </p:spPr>
        <p:txBody>
          <a:bodyPr/>
          <a:lstStyle/>
          <a:p>
            <a:pPr fontAlgn="base">
              <a:spcBef>
                <a:spcPts val="634"/>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fontAlgn="base">
              <a:spcBef>
                <a:spcPts val="634"/>
              </a:spcBef>
            </a:pPr>
            <a:r>
              <a:rPr lang="en-US" dirty="0">
                <a:solidFill>
                  <a:srgbClr val="000000"/>
                </a:solidFill>
                <a:cs typeface="Arial" panose="020B0604020202020204" pitchFamily="34" charset="0"/>
              </a:rPr>
              <a:t>This training module explains Medicare for people with End-Stage Renal Disease (ESRD).</a:t>
            </a:r>
            <a:r>
              <a:rPr lang="en-US" dirty="0">
                <a:solidFill>
                  <a:srgbClr val="444444"/>
                </a:solidFill>
                <a:cs typeface="Arial" panose="020B0604020202020204" pitchFamily="34" charset="0"/>
              </a:rPr>
              <a:t>​</a:t>
            </a:r>
          </a:p>
          <a:p>
            <a:pPr fontAlgn="base">
              <a:spcBef>
                <a:spcPts val="634"/>
              </a:spcBef>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defTabSz="957197">
              <a:spcBef>
                <a:spcPts val="634"/>
              </a:spcBef>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defTabSz="957197">
              <a:spcBef>
                <a:spcPts val="634"/>
              </a:spcBef>
              <a:defRPr/>
            </a:pPr>
            <a:r>
              <a:rPr lang="en-US" dirty="0">
                <a:solidFill>
                  <a:prstClr val="black"/>
                </a:solidFill>
                <a:cs typeface="Arial" panose="020B0604020202020204" pitchFamily="34" charset="0"/>
              </a:rPr>
              <a:t>The information in this module was correct as of </a:t>
            </a:r>
            <a:r>
              <a:rPr lang="en-US" b="1" dirty="0">
                <a:solidFill>
                  <a:prstClr val="black"/>
                </a:solidFill>
                <a:cs typeface="Arial" panose="020B0604020202020204" pitchFamily="34" charset="0"/>
              </a:rPr>
              <a:t>February 2023</a:t>
            </a:r>
            <a:r>
              <a:rPr lang="en-US" dirty="0">
                <a:solidFill>
                  <a:prstClr val="black"/>
                </a:solidFill>
                <a:cs typeface="Arial" panose="020B0604020202020204" pitchFamily="34" charset="0"/>
              </a:rPr>
              <a:t>. To check for an updated version, visit </a:t>
            </a:r>
            <a:r>
              <a:rPr lang="en-US" dirty="0">
                <a:solidFill>
                  <a:prstClr val="black"/>
                </a:solidFill>
                <a:cs typeface="Arial" panose="020B0604020202020204" pitchFamily="34" charset="0"/>
                <a:hlinkClick r:id="rId3"/>
              </a:rPr>
              <a:t>CMSnationaltrainingprogram.cms.gov</a:t>
            </a:r>
            <a:r>
              <a:rPr lang="en-US" dirty="0">
                <a:solidFill>
                  <a:prstClr val="black"/>
                </a:solidFill>
                <a:cs typeface="Arial" panose="020B0604020202020204" pitchFamily="34" charset="0"/>
              </a:rPr>
              <a:t>.</a:t>
            </a:r>
            <a:r>
              <a:rPr lang="en-US" u="sng" dirty="0">
                <a:solidFill>
                  <a:srgbClr val="0000FF"/>
                </a:solidFill>
                <a:ea typeface="Calibri"/>
                <a:cs typeface="Arial" panose="020B0604020202020204" pitchFamily="34" charset="0"/>
              </a:rPr>
              <a:t> </a:t>
            </a:r>
          </a:p>
          <a:p>
            <a:pPr defTabSz="957197">
              <a:spcBef>
                <a:spcPts val="634"/>
              </a:spcBef>
              <a:defRPr/>
            </a:pPr>
            <a:r>
              <a:rPr lang="en-US" dirty="0">
                <a:solidFill>
                  <a:prstClr val="black"/>
                </a:solidFill>
                <a:cs typeface="Arial" panose="020B0604020202020204" pitchFamily="34" charset="0"/>
              </a:rPr>
              <a:t>The CMS National Training Program provides this information as a resource for our partners. It isn’t a legal document or intended for press purposes. The press can contact the CMS Press Office at </a:t>
            </a:r>
            <a:r>
              <a:rPr lang="en-US" u="sng" dirty="0">
                <a:solidFill>
                  <a:prstClr val="black"/>
                </a:solidFill>
                <a:cs typeface="Arial" panose="020B0604020202020204" pitchFamily="34" charset="0"/>
                <a:hlinkClick r:id="rId4"/>
              </a:rPr>
              <a:t>press@cms.hhs.gov</a:t>
            </a:r>
            <a:r>
              <a:rPr lang="en-US" dirty="0">
                <a:solidFill>
                  <a:prstClr val="black"/>
                </a:solidFill>
                <a:cs typeface="Arial" panose="020B0604020202020204" pitchFamily="34" charset="0"/>
              </a:rPr>
              <a:t>. Official Medicare legal guidance is contained in the relevant statutes, regulations, and rulings.</a:t>
            </a:r>
          </a:p>
          <a:p>
            <a:pPr defTabSz="957197">
              <a:spcBef>
                <a:spcPts val="634"/>
              </a:spcBef>
              <a:defRPr/>
            </a:pPr>
            <a:r>
              <a:rPr lang="en-US" dirty="0">
                <a:solidFill>
                  <a:prstClr val="black"/>
                </a:solidFill>
                <a:cs typeface="Arial" panose="020B0604020202020204" pitchFamily="34" charset="0"/>
              </a:rPr>
              <a:t>This communication was printed, published, or produced and disseminated at U.S. taxpayer expense.</a:t>
            </a:r>
          </a:p>
          <a:p>
            <a:pPr defTabSz="957197">
              <a:spcBef>
                <a:spcPts val="634"/>
              </a:spcBef>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&amp; Human Services (HHS).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indent="-237194"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34"/>
              </a:spcBef>
              <a:defRPr/>
            </a:pPr>
            <a:r>
              <a:rPr lang="en-US" dirty="0">
                <a:solidFill>
                  <a:prstClr val="black"/>
                </a:solidFill>
                <a:cs typeface="Arial" panose="020B0604020202020204" pitchFamily="34" charset="0"/>
              </a:rPr>
              <a:t>Check Your Knowledge: Question 1</a:t>
            </a:r>
          </a:p>
          <a:p>
            <a:pPr indent="-237194" defTabSz="984463">
              <a:spcBef>
                <a:spcPts val="634"/>
              </a:spcBef>
              <a:defRPr/>
            </a:pPr>
            <a:r>
              <a:rPr lang="en-US" b="1" dirty="0">
                <a:solidFill>
                  <a:prstClr val="black"/>
                </a:solidFill>
                <a:cs typeface="Arial" panose="020B0604020202020204" pitchFamily="34" charset="0"/>
              </a:rPr>
              <a:t>What’s the minimum age requirement for Medicare eligibility based on End-Stage Renal Disease (ESRD)? </a:t>
            </a:r>
          </a:p>
          <a:p>
            <a:pPr marL="182898" indent="-182898" defTabSz="966508">
              <a:spcBef>
                <a:spcPts val="634"/>
              </a:spcBef>
              <a:buFontTx/>
              <a:buAutoNum type="alphaLcPeriod"/>
              <a:defRPr/>
            </a:pPr>
            <a:r>
              <a:rPr lang="en-US" dirty="0">
                <a:solidFill>
                  <a:prstClr val="black"/>
                </a:solidFill>
                <a:cs typeface="Arial" panose="020B0604020202020204" pitchFamily="34" charset="0"/>
              </a:rPr>
              <a:t>There’s no minimum age requirement</a:t>
            </a:r>
          </a:p>
          <a:p>
            <a:pPr marL="182898" indent="-182898" defTabSz="966508">
              <a:spcBef>
                <a:spcPts val="634"/>
              </a:spcBef>
              <a:buFontTx/>
              <a:buAutoNum type="alphaLcPeriod"/>
              <a:defRPr/>
            </a:pPr>
            <a:r>
              <a:rPr lang="en-US" dirty="0">
                <a:solidFill>
                  <a:prstClr val="black"/>
                </a:solidFill>
                <a:cs typeface="Arial" panose="020B0604020202020204" pitchFamily="34" charset="0"/>
              </a:rPr>
              <a:t>55</a:t>
            </a:r>
          </a:p>
          <a:p>
            <a:pPr marL="182898" indent="-182898" defTabSz="966508">
              <a:spcBef>
                <a:spcPts val="634"/>
              </a:spcBef>
              <a:buFontTx/>
              <a:buAutoNum type="alphaLcPeriod"/>
              <a:defRPr/>
            </a:pPr>
            <a:r>
              <a:rPr lang="en-US" dirty="0">
                <a:solidFill>
                  <a:prstClr val="black"/>
                </a:solidFill>
                <a:cs typeface="Arial" panose="020B0604020202020204" pitchFamily="34" charset="0"/>
              </a:rPr>
              <a:t>65</a:t>
            </a:r>
          </a:p>
          <a:p>
            <a:pPr marL="182898" indent="-182898" defTabSz="966508">
              <a:spcBef>
                <a:spcPts val="634"/>
              </a:spcBef>
              <a:buFontTx/>
              <a:buAutoNum type="alphaLcPeriod"/>
              <a:defRPr/>
            </a:pPr>
            <a:r>
              <a:rPr lang="en-US" dirty="0">
                <a:solidFill>
                  <a:prstClr val="black"/>
                </a:solidFill>
                <a:cs typeface="Arial" panose="020B0604020202020204" pitchFamily="34" charset="0"/>
              </a:rPr>
              <a:t>75</a:t>
            </a:r>
          </a:p>
          <a:p>
            <a:pPr marL="197700" indent="-237194" defTabSz="966508">
              <a:spcBef>
                <a:spcPts val="634"/>
              </a:spcBef>
              <a:defRPr/>
            </a:pPr>
            <a:r>
              <a:rPr lang="en-US" b="1" dirty="0">
                <a:solidFill>
                  <a:prstClr val="black"/>
                </a:solidFill>
                <a:cs typeface="Arial" panose="020B0604020202020204" pitchFamily="34" charset="0"/>
              </a:rPr>
              <a:t>Answer: a. There’s no minimum age requirement.</a:t>
            </a:r>
          </a:p>
          <a:p>
            <a:pPr marL="0" lvl="1" defTabSz="966508">
              <a:defRPr/>
            </a:pPr>
            <a:r>
              <a:rPr lang="en-US" dirty="0">
                <a:solidFill>
                  <a:prstClr val="black"/>
                </a:solidFill>
                <a:cs typeface="Arial" panose="020B0604020202020204" pitchFamily="34" charset="0"/>
              </a:rPr>
              <a:t>You can get Medicare no matter how old you are if your kidneys no longer work, you need regular dialysis, and one of these applies to you:</a:t>
            </a:r>
          </a:p>
          <a:p>
            <a:pPr marL="124170" lvl="1" indent="-124170" defTabSz="966508">
              <a:buFont typeface="Wingdings" panose="05000000000000000000" pitchFamily="2" charset="2"/>
              <a:buChar char="§"/>
              <a:defRPr/>
            </a:pPr>
            <a:r>
              <a:rPr lang="en-US" dirty="0">
                <a:solidFill>
                  <a:prstClr val="black"/>
                </a:solidFill>
                <a:cs typeface="Arial" panose="020B0604020202020204" pitchFamily="34" charset="0"/>
              </a:rPr>
              <a:t>You’ve worked the required amount of time under Social Security, the Railroad Retirement Board (RRB), or as a government employee </a:t>
            </a:r>
          </a:p>
          <a:p>
            <a:pPr marL="124170" lvl="1" indent="-124170" defTabSz="966508">
              <a:buFont typeface="Wingdings" panose="05000000000000000000" pitchFamily="2" charset="2"/>
              <a:buChar char="§"/>
              <a:defRPr/>
            </a:pPr>
            <a:r>
              <a:rPr lang="en-US" dirty="0">
                <a:solidFill>
                  <a:prstClr val="black"/>
                </a:solidFill>
                <a:cs typeface="Arial" panose="020B0604020202020204" pitchFamily="34" charset="0"/>
              </a:rPr>
              <a:t>You’re already getting or are eligible for Social Security or RRB benefits </a:t>
            </a:r>
          </a:p>
          <a:p>
            <a:pPr marL="124170" lvl="1" indent="-124170" defTabSz="966508">
              <a:buFont typeface="Wingdings" panose="05000000000000000000" pitchFamily="2" charset="2"/>
              <a:buChar char="§"/>
              <a:defRPr/>
            </a:pPr>
            <a:r>
              <a:rPr lang="en-US" dirty="0">
                <a:solidFill>
                  <a:prstClr val="black"/>
                </a:solidFill>
                <a:cs typeface="Arial" panose="020B0604020202020204" pitchFamily="34" charset="0"/>
              </a:rPr>
              <a:t>You’re the spouse or dependent child of a person who meets either of the requirements listed above</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cs typeface="Arial" panose="020B0604020202020204" pitchFamily="34" charset="0"/>
              </a:rPr>
              <a:t>This lesson explains Medicare enrollment rules and considerations for people with End-Stage Renal Disease (ESRD).</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enrollment based on ESRD</a:t>
            </a:r>
          </a:p>
          <a:p>
            <a:pPr marL="183636" indent="-183636">
              <a:spcBef>
                <a:spcPts val="634"/>
              </a:spcBef>
              <a:buFont typeface="Wingdings" panose="05000000000000000000" pitchFamily="2" charset="2"/>
              <a:buChar char="§"/>
            </a:pPr>
            <a:r>
              <a:rPr lang="en-US" b="0" dirty="0">
                <a:cs typeface="Arial" panose="020B0604020202020204" pitchFamily="34" charset="0"/>
              </a:rPr>
              <a:t>Discuss Medicare and group health plan (GHP) coverage coordination of benefits</a:t>
            </a:r>
          </a:p>
          <a:p>
            <a:pPr marL="183636" indent="-183636">
              <a:spcBef>
                <a:spcPts val="634"/>
              </a:spcBef>
              <a:buFont typeface="Wingdings" panose="05000000000000000000" pitchFamily="2" charset="2"/>
              <a:buChar char="§"/>
            </a:pPr>
            <a:r>
              <a:rPr lang="en-US" b="0" dirty="0">
                <a:cs typeface="Arial" panose="020B0604020202020204" pitchFamily="34" charset="0"/>
              </a:rPr>
              <a:t>Discuss enrollment considerations for people with ESRD</a:t>
            </a:r>
          </a:p>
          <a:p>
            <a:pPr marL="183636" indent="-183636">
              <a:spcBef>
                <a:spcPts val="634"/>
              </a:spcBef>
              <a:buFont typeface="Wingdings" panose="05000000000000000000" pitchFamily="2" charset="2"/>
              <a:buChar char="§"/>
            </a:pPr>
            <a:r>
              <a:rPr lang="en-US" b="0" dirty="0">
                <a:cs typeface="Arial" panose="020B0604020202020204" pitchFamily="34" charset="0"/>
              </a:rPr>
              <a:t>Explain rules for when Medicare ESRD coverage starts, continues, resumes, and ends</a:t>
            </a:r>
          </a:p>
        </p:txBody>
      </p:sp>
    </p:spTree>
    <p:extLst>
      <p:ext uri="{BB962C8B-B14F-4D97-AF65-F5344CB8AC3E}">
        <p14:creationId xmlns:p14="http://schemas.microsoft.com/office/powerpoint/2010/main" val="24638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144347"/>
          </a:xfrm>
        </p:spPr>
        <p:txBody>
          <a:bodyPr/>
          <a:lstStyle/>
          <a:p>
            <a:pPr defTabSz="1003036">
              <a:spcAft>
                <a:spcPts val="634"/>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036">
              <a:spcAft>
                <a:spcPts val="634"/>
              </a:spcAft>
              <a:defRPr/>
            </a:pPr>
            <a:r>
              <a:rPr lang="en-US" dirty="0">
                <a:solidFill>
                  <a:prstClr val="black"/>
                </a:solidFill>
                <a:cs typeface="Arial" panose="020B0604020202020204" pitchFamily="34" charset="0"/>
              </a:rPr>
              <a:t>If you’re eligible for Medicare because of End-Stage Renal Disease (ESRD), you can sign up for Medicare by visiting your local Social Security office or calling Social Security at 1-800-772-1213; TTY: 1-800-325-0778. Social Security will need your doctor or the dialysis facility to complete the “End-Stage Renal Disease Medical Evidence Report Medicare Entitlement and/or Patient Registration” form (Form CMS-2728) to document that you have ESRD. If Form CMS-2728 is sent to Social Security before you apply, they may contact you to ask if you want to complete an application. </a:t>
            </a:r>
            <a:endParaRPr lang="en-US" dirty="0">
              <a:cs typeface="Arial" panose="020B0604020202020204" pitchFamily="34" charset="0"/>
            </a:endParaRPr>
          </a:p>
          <a:p>
            <a:pPr>
              <a:spcAft>
                <a:spcPts val="634"/>
              </a:spcAft>
            </a:pPr>
            <a:r>
              <a:rPr lang="en-US" b="1" dirty="0">
                <a:cs typeface="Arial" panose="020B0604020202020204" pitchFamily="34" charset="0"/>
              </a:rPr>
              <a:t>References</a:t>
            </a:r>
          </a:p>
          <a:p>
            <a:pPr>
              <a:spcAft>
                <a:spcPts val="634"/>
              </a:spcAft>
            </a:pPr>
            <a:r>
              <a:rPr lang="en-US" dirty="0">
                <a:cs typeface="Arial" panose="020B0604020202020204" pitchFamily="34" charset="0"/>
              </a:rPr>
              <a:t>“End Stage Renal Disease Medical Evidence Report: Medicare Entitlement and/or Patient Registration” form (</a:t>
            </a:r>
            <a:r>
              <a:rPr lang="en-US" dirty="0">
                <a:cs typeface="Arial" panose="020B0604020202020204" pitchFamily="34" charset="0"/>
                <a:hlinkClick r:id="rId3"/>
              </a:rPr>
              <a:t>CMS.gov/regulations-and-guidance/legislation/paperworkreductionactof1995/pra-listing-items/cms-2728-</a:t>
            </a:r>
            <a:r>
              <a:rPr lang="en-US" dirty="0">
                <a:cs typeface="Arial" panose="020B0604020202020204" pitchFamily="34" charset="0"/>
              </a:rPr>
              <a:t>). </a:t>
            </a:r>
          </a:p>
        </p:txBody>
      </p:sp>
    </p:spTree>
    <p:extLst>
      <p:ext uri="{BB962C8B-B14F-4D97-AF65-F5344CB8AC3E}">
        <p14:creationId xmlns:p14="http://schemas.microsoft.com/office/powerpoint/2010/main" val="115987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pPr>
            <a:r>
              <a:rPr lang="en-US" dirty="0">
                <a:solidFill>
                  <a:srgbClr val="231F20"/>
                </a:solidFill>
              </a:rPr>
              <a:t>If you already have Medicare Part A (Hospital Insurance) and Part B (Medical Insurance) based on age or disability, and you’re already paying a higher Part B premium because you didn’t sign up for Part B when you were first eligible, </a:t>
            </a:r>
            <a:r>
              <a:rPr lang="en-US" dirty="0"/>
              <a:t>you’ll</a:t>
            </a:r>
            <a:r>
              <a:rPr lang="en-US" dirty="0">
                <a:solidFill>
                  <a:srgbClr val="FF0000"/>
                </a:solidFill>
              </a:rPr>
              <a:t> </a:t>
            </a:r>
            <a:r>
              <a:rPr lang="en-US" dirty="0">
                <a:solidFill>
                  <a:srgbClr val="231F20"/>
                </a:solidFill>
              </a:rPr>
              <a:t>no longer have to pay the penalty when you become entitled to Medicare based on ESRD. Yo</a:t>
            </a:r>
            <a:r>
              <a:rPr lang="en-US" dirty="0"/>
              <a:t>u’ll</a:t>
            </a:r>
            <a:r>
              <a:rPr lang="en-US" dirty="0">
                <a:solidFill>
                  <a:srgbClr val="231F20"/>
                </a:solidFill>
              </a:rPr>
              <a:t> still have to pay the Part B premium. Call your local Social Security office to make an appointment to sign up for Medicare based on ESRD. If you didn’t sign up when you were first eligible you’ll have a second Initial Enrollment Period (IEP) to sign up for Part B. </a:t>
            </a:r>
            <a:endParaRPr lang="en-US" dirty="0"/>
          </a:p>
          <a:p>
            <a:pPr>
              <a:spcAft>
                <a:spcPts val="600"/>
              </a:spcAft>
            </a:pPr>
            <a:r>
              <a:rPr lang="en-US" dirty="0"/>
              <a:t>If you’re getting Medicare benefits based on ESRD when you turn 65, you have continuous coverage with no interruption. If you didn’t</a:t>
            </a:r>
            <a:r>
              <a:rPr lang="en-US" dirty="0">
                <a:solidFill>
                  <a:srgbClr val="FF0000"/>
                </a:solidFill>
              </a:rPr>
              <a:t> </a:t>
            </a:r>
            <a:r>
              <a:rPr lang="en-US" dirty="0"/>
              <a:t>have Part B prior to 65, you’ll be automatically signed up for Part B when you turn 65, but you can</a:t>
            </a:r>
            <a:r>
              <a:rPr lang="en-US" dirty="0">
                <a:solidFill>
                  <a:srgbClr val="FF0000"/>
                </a:solidFill>
              </a:rPr>
              <a:t> </a:t>
            </a:r>
            <a:r>
              <a:rPr lang="en-US" dirty="0"/>
              <a:t>decide whether or not to keep it. If you were paying a late enrollment penalty for Part B, it would be waived.</a:t>
            </a:r>
          </a:p>
          <a:p>
            <a:pPr>
              <a:spcAft>
                <a:spcPts val="600"/>
              </a:spcAft>
            </a:pPr>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7374" y="3668233"/>
            <a:ext cx="6980455" cy="5784111"/>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defTabSz="966508">
              <a:spcAft>
                <a:spcPts val="600"/>
              </a:spcAft>
              <a:defRPr/>
            </a:pPr>
            <a:r>
              <a:rPr lang="en-US" dirty="0">
                <a:cs typeface="Arial" panose="020B0604020202020204" pitchFamily="34" charset="0"/>
              </a:rPr>
              <a:t>Eligibility for Medicare coverage based on ESRD works differently than other types of Medicare eligibility. If you’re eligible for Medicare based on ESRD and don’t sign up right away, </a:t>
            </a:r>
            <a:r>
              <a:rPr lang="en-US" dirty="0">
                <a:solidFill>
                  <a:prstClr val="black"/>
                </a:solidFill>
                <a:cs typeface="Arial" panose="020B0604020202020204" pitchFamily="34" charset="0"/>
              </a:rPr>
              <a:t>you may be eligible for up to 12 months of </a:t>
            </a:r>
            <a:r>
              <a:rPr lang="en-US" b="1" dirty="0">
                <a:solidFill>
                  <a:prstClr val="black"/>
                </a:solidFill>
                <a:cs typeface="Arial" panose="020B0604020202020204" pitchFamily="34" charset="0"/>
              </a:rPr>
              <a:t>retroactive coverage</a:t>
            </a:r>
            <a:r>
              <a:rPr lang="en-US" dirty="0">
                <a:solidFill>
                  <a:prstClr val="black"/>
                </a:solidFill>
                <a:cs typeface="Arial" panose="020B0604020202020204" pitchFamily="34" charset="0"/>
              </a:rPr>
              <a:t>, once you have Medicare. </a:t>
            </a:r>
            <a:r>
              <a:rPr lang="en-US" b="1" dirty="0">
                <a:solidFill>
                  <a:prstClr val="black"/>
                </a:solidFill>
                <a:cs typeface="Arial" panose="020B0604020202020204" pitchFamily="34" charset="0"/>
              </a:rPr>
              <a:t>For example</a:t>
            </a:r>
            <a:r>
              <a:rPr lang="en-US" dirty="0">
                <a:solidFill>
                  <a:prstClr val="black"/>
                </a:solidFill>
                <a:cs typeface="Arial" panose="020B0604020202020204" pitchFamily="34" charset="0"/>
              </a:rPr>
              <a:t>, i</a:t>
            </a:r>
            <a:r>
              <a:rPr lang="en-US" dirty="0"/>
              <a:t>f you become eligible for Medicare based on ESRD in February, but don’t sign up for Medicare until November, your Medicare coverage will start in February. </a:t>
            </a:r>
            <a:r>
              <a:rPr lang="en-US" dirty="0">
                <a:solidFill>
                  <a:prstClr val="black"/>
                </a:solidFill>
                <a:cs typeface="Arial" panose="020B0604020202020204" pitchFamily="34" charset="0"/>
              </a:rPr>
              <a:t>For more information on how the 12-month period of retroactive coverage works, visit </a:t>
            </a:r>
            <a:r>
              <a:rPr lang="en-US" dirty="0">
                <a:solidFill>
                  <a:prstClr val="black"/>
                </a:solidFill>
                <a:cs typeface="Arial" panose="020B0604020202020204" pitchFamily="34" charset="0"/>
                <a:hlinkClick r:id="rId3"/>
              </a:rPr>
              <a:t>Medicare.gov/basics/end-stage-renal-disease</a:t>
            </a:r>
            <a:r>
              <a:rPr lang="en-US" dirty="0">
                <a:solidFill>
                  <a:prstClr val="black"/>
                </a:solidFill>
                <a:cs typeface="Arial" panose="020B0604020202020204" pitchFamily="34" charset="0"/>
              </a:rPr>
              <a:t> or call 1-800-MEDICARE (1-800-633-4227); TTY: 1-877-486-2048.</a:t>
            </a:r>
          </a:p>
          <a:p>
            <a:pPr defTabSz="966508">
              <a:spcAft>
                <a:spcPts val="600"/>
              </a:spcAft>
              <a:defRPr/>
            </a:pPr>
            <a:r>
              <a:rPr lang="en-US" dirty="0"/>
              <a:t>When you enroll in Medicare based on ESRD and you’re on dialysis, Medicare coverage usually starts on the 1</a:t>
            </a:r>
            <a:r>
              <a:rPr lang="en-US" baseline="30000" dirty="0"/>
              <a:t>st</a:t>
            </a:r>
            <a:r>
              <a:rPr lang="en-US" dirty="0"/>
              <a:t> day of the 4</a:t>
            </a:r>
            <a:r>
              <a:rPr lang="en-US" baseline="30000" dirty="0"/>
              <a:t>th</a:t>
            </a:r>
            <a:r>
              <a:rPr lang="en-US" dirty="0"/>
              <a:t> month of your dialysis treatments.</a:t>
            </a:r>
          </a:p>
          <a:p>
            <a:pPr defTabSz="966508">
              <a:spcAft>
                <a:spcPts val="600"/>
              </a:spcAft>
              <a:defRPr/>
            </a:pPr>
            <a:r>
              <a:rPr lang="en-US" dirty="0">
                <a:solidFill>
                  <a:prstClr val="black"/>
                </a:solidFill>
                <a:cs typeface="Arial" panose="020B0604020202020204" pitchFamily="34" charset="0"/>
              </a:rPr>
              <a:t>Medicare coverage can begin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month of a regular course of dialysis treatments if you meet both of these conditions:</a:t>
            </a:r>
          </a:p>
          <a:p>
            <a:pPr marL="114300" indent="-114300"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You participate in a home dialysis training program offered by a Medicare-certified training facility during the first 3 months of your regular course of dialysis</a:t>
            </a:r>
          </a:p>
          <a:p>
            <a:pPr marL="114300" indent="-114300"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Your doctor expects you to finish training and be able to do your own dialysis treatments</a:t>
            </a:r>
          </a:p>
          <a:p>
            <a:pPr defTabSz="966508">
              <a:spcAft>
                <a:spcPts val="600"/>
              </a:spcAft>
              <a:defRPr/>
            </a:pPr>
            <a:r>
              <a:rPr lang="en-US" dirty="0">
                <a:solidFill>
                  <a:prstClr val="black"/>
                </a:solidFill>
                <a:cs typeface="Arial" panose="020B0604020202020204" pitchFamily="34" charset="0"/>
              </a:rPr>
              <a:t>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a:spcAft>
                <a:spcPts val="600"/>
              </a:spcAft>
              <a:defRPr/>
            </a:pPr>
            <a:r>
              <a:rPr lang="en-US" dirty="0">
                <a:solidFill>
                  <a:prstClr val="black"/>
                </a:solidFill>
                <a:cs typeface="Arial" panose="020B0604020202020204" pitchFamily="34" charset="0"/>
              </a:rPr>
              <a:t>Medicare coverage can begin the month you’re admitted to a Medicare-certified hospital for a kidney transplant (or health care services that you need before your transplant) if your transplant takes place in that same month or within the next 2 months. Visit </a:t>
            </a:r>
            <a:r>
              <a:rPr lang="en-US" dirty="0">
                <a:solidFill>
                  <a:prstClr val="black"/>
                </a:solidFill>
                <a:cs typeface="Arial" panose="020B0604020202020204" pitchFamily="34" charset="0"/>
                <a:hlinkClick r:id="rId4"/>
              </a:rPr>
              <a:t>Medicare.gov/care-compare</a:t>
            </a:r>
            <a:r>
              <a:rPr lang="en-US" dirty="0">
                <a:solidFill>
                  <a:prstClr val="black"/>
                </a:solidFill>
                <a:cs typeface="Arial" panose="020B0604020202020204" pitchFamily="34" charset="0"/>
              </a:rPr>
              <a:t> to locate a Medicare-certified hospital near you.</a:t>
            </a:r>
          </a:p>
          <a:p>
            <a:pPr defTabSz="966508">
              <a:spcAft>
                <a:spcPts val="600"/>
              </a:spcAft>
              <a:defRPr/>
            </a:pPr>
            <a:r>
              <a:rPr lang="en-US" dirty="0">
                <a:solidFill>
                  <a:prstClr val="black"/>
                </a:solidFill>
                <a:cs typeface="Arial" panose="020B0604020202020204" pitchFamily="34" charset="0"/>
              </a:rPr>
              <a:t>Medicare coverage can start 2 months before the month of your transplant if your transplant is delayed more than 2 months after you’re admitted to the hospital for the transplant, </a:t>
            </a:r>
            <a:r>
              <a:rPr lang="en-US" b="1" dirty="0">
                <a:solidFill>
                  <a:prstClr val="black"/>
                </a:solidFill>
                <a:cs typeface="Arial" panose="020B0604020202020204" pitchFamily="34" charset="0"/>
              </a:rPr>
              <a:t>or</a:t>
            </a:r>
            <a:r>
              <a:rPr lang="en-US" dirty="0">
                <a:solidFill>
                  <a:prstClr val="black"/>
                </a:solidFill>
                <a:cs typeface="Arial" panose="020B0604020202020204" pitchFamily="34" charset="0"/>
              </a:rPr>
              <a:t> for health care services you need before your transplant.</a:t>
            </a:r>
          </a:p>
          <a:p>
            <a:endParaRPr lang="en-US"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If you’re eligible for Medicare coverage based solely on ESRD, your Medicare coverage, </a:t>
            </a:r>
            <a:r>
              <a:rPr lang="en-US" dirty="0">
                <a:cs typeface="Arial" panose="020B0604020202020204" pitchFamily="34" charset="0"/>
              </a:rPr>
              <a:t>will end</a:t>
            </a:r>
            <a:r>
              <a:rPr lang="en-US" dirty="0">
                <a:solidFill>
                  <a:prstClr val="black"/>
                </a:solidFill>
                <a:cs typeface="Arial" panose="020B0604020202020204" pitchFamily="34" charset="0"/>
              </a:rPr>
              <a:t>:</a:t>
            </a:r>
            <a:endParaRPr lang="en-US" b="1" dirty="0">
              <a:solidFill>
                <a:prstClr val="black"/>
              </a:solidFill>
              <a:cs typeface="Arial" panose="020B0604020202020204" pitchFamily="34" charset="0"/>
            </a:endParaRP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12 months after the month you stop a regular course of dialysis treatments, </a:t>
            </a:r>
            <a:r>
              <a:rPr lang="en-US" b="1" dirty="0">
                <a:solidFill>
                  <a:prstClr val="black"/>
                </a:solidFill>
                <a:cs typeface="Arial" panose="020B0604020202020204" pitchFamily="34" charset="0"/>
              </a:rPr>
              <a:t>or </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36 months after the month you have a successful kidney transplant </a:t>
            </a:r>
          </a:p>
          <a:p>
            <a:pPr indent="-242697" defTabSz="966508">
              <a:spcBef>
                <a:spcPts val="634"/>
              </a:spcBef>
              <a:spcAft>
                <a:spcPts val="600"/>
              </a:spcAft>
              <a:defRPr/>
            </a:pPr>
            <a:r>
              <a:rPr lang="en-US" dirty="0">
                <a:solidFill>
                  <a:prstClr val="black"/>
                </a:solidFill>
                <a:cs typeface="Arial" panose="020B0604020202020204" pitchFamily="34" charset="0"/>
              </a:rPr>
              <a:t>Medicare coverage will continue without interruption if:</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a regular course of dialysis again, or get a kidney transplant </a:t>
            </a:r>
            <a:r>
              <a:rPr lang="en-US" b="1" dirty="0">
                <a:solidFill>
                  <a:prstClr val="black"/>
                </a:solidFill>
                <a:cs typeface="Arial" panose="020B0604020202020204" pitchFamily="34" charset="0"/>
              </a:rPr>
              <a:t>within</a:t>
            </a:r>
            <a:r>
              <a:rPr lang="en-US" dirty="0">
                <a:solidFill>
                  <a:prstClr val="black"/>
                </a:solidFill>
                <a:cs typeface="Arial" panose="020B0604020202020204" pitchFamily="34" charset="0"/>
              </a:rPr>
              <a:t> 12 months after you stopped getting a regular course of dialysis, </a:t>
            </a:r>
            <a:r>
              <a:rPr lang="en-US" b="1" dirty="0">
                <a:solidFill>
                  <a:prstClr val="black"/>
                </a:solidFill>
                <a:cs typeface="Arial" panose="020B0604020202020204" pitchFamily="34" charset="0"/>
              </a:rPr>
              <a:t>or</a:t>
            </a:r>
            <a:r>
              <a:rPr lang="en-US" dirty="0">
                <a:solidFill>
                  <a:prstClr val="black"/>
                </a:solidFill>
                <a:cs typeface="Arial" panose="020B0604020202020204" pitchFamily="34" charset="0"/>
              </a:rPr>
              <a:t> </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a regular course of dialysis or get another kidney transplant </a:t>
            </a:r>
            <a:r>
              <a:rPr lang="en-US" b="1" dirty="0">
                <a:solidFill>
                  <a:prstClr val="black"/>
                </a:solidFill>
                <a:cs typeface="Arial" panose="020B0604020202020204" pitchFamily="34" charset="0"/>
              </a:rPr>
              <a:t>within </a:t>
            </a:r>
            <a:r>
              <a:rPr lang="en-US" dirty="0">
                <a:solidFill>
                  <a:prstClr val="black"/>
                </a:solidFill>
                <a:cs typeface="Arial" panose="020B0604020202020204" pitchFamily="34" charset="0"/>
              </a:rPr>
              <a:t>36 months after a transplant</a:t>
            </a:r>
          </a:p>
          <a:p>
            <a:pPr defTabSz="966508">
              <a:spcBef>
                <a:spcPts val="634"/>
              </a:spcBef>
              <a:spcAft>
                <a:spcPts val="600"/>
              </a:spcAft>
              <a:defRPr/>
            </a:pPr>
            <a:r>
              <a:rPr lang="en-US" dirty="0">
                <a:solidFill>
                  <a:prstClr val="black"/>
                </a:solidFill>
                <a:cs typeface="Arial" panose="020B0604020202020204" pitchFamily="34" charset="0"/>
              </a:rPr>
              <a:t>You don’t need to file a new application for your coverage to continue.</a:t>
            </a:r>
            <a:endParaRPr lang="en-US" b="1" dirty="0">
              <a:solidFill>
                <a:prstClr val="black"/>
              </a:solidFill>
              <a:cs typeface="Arial" panose="020B0604020202020204" pitchFamily="34" charset="0"/>
            </a:endParaRPr>
          </a:p>
          <a:p>
            <a:pPr defTabSz="966508">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593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marL="118595" indent="-118595"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18595" indent="-118595" defTabSz="966508">
              <a:spcBef>
                <a:spcPts val="634"/>
              </a:spcBef>
              <a:spcAft>
                <a:spcPts val="600"/>
              </a:spcAft>
              <a:defRPr/>
            </a:pPr>
            <a:r>
              <a:rPr lang="en-US" dirty="0">
                <a:solidFill>
                  <a:prstClr val="black"/>
                </a:solidFill>
                <a:cs typeface="Arial" panose="020B0604020202020204" pitchFamily="34" charset="0"/>
              </a:rPr>
              <a:t>Medicare coverage will resume with no waiting period:</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If you start a regular course of dialysis again or get a kidney transplant </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If Medicare was previously terminated, you can (upon resuming dialysis or getting a kidney transplant) be enrolled in Medicare under the same conditions that are described on the “Medicare Eligibility Based on ESRD” slide in Lesson 1 (i.e., treated as if enrolling for the first time). There’s no premium penalty for late enrollment during the new IEP, even if one had previously been in effect.</a:t>
            </a:r>
          </a:p>
          <a:p>
            <a:pPr defTabSz="966508">
              <a:spcBef>
                <a:spcPts val="634"/>
              </a:spcBef>
              <a:spcAft>
                <a:spcPts val="600"/>
              </a:spcAft>
              <a:defRPr/>
            </a:pPr>
            <a:r>
              <a:rPr lang="en-US" b="1" noProof="0" dirty="0">
                <a:solidFill>
                  <a:prstClr val="black"/>
                </a:solidFill>
                <a:cs typeface="Arial" panose="020B0604020202020204" pitchFamily="34" charset="0"/>
              </a:rPr>
              <a:t>NOTE: </a:t>
            </a:r>
            <a:r>
              <a:rPr lang="en-US" dirty="0">
                <a:solidFill>
                  <a:prstClr val="black"/>
                </a:solidFill>
                <a:cs typeface="Arial" panose="020B0604020202020204" pitchFamily="34" charset="0"/>
              </a:rPr>
              <a:t>F</a:t>
            </a:r>
            <a:r>
              <a:rPr lang="en-US" noProof="0" dirty="0">
                <a:solidFill>
                  <a:prstClr val="black"/>
                </a:solidFill>
                <a:cs typeface="Arial" panose="020B0604020202020204" pitchFamily="34" charset="0"/>
              </a:rPr>
              <a:t>or coverage to resume, you must file a new application for the new period of Medicare eligibility. This means you must go back to Social Security with another Form CMS-2728 from your doctor.</a:t>
            </a:r>
          </a:p>
          <a:p>
            <a:pPr defTabSz="966508">
              <a:spcBef>
                <a:spcPts val="634"/>
              </a:spcBef>
              <a:spcAft>
                <a:spcPts val="600"/>
              </a:spcAft>
              <a:defRPr/>
            </a:pPr>
            <a:endParaRPr lang="en-US" noProof="0" dirty="0">
              <a:solidFill>
                <a:prstClr val="black"/>
              </a:solidFill>
              <a:cs typeface="Arial" panose="020B0604020202020204" pitchFamily="34" charset="0"/>
            </a:endParaRPr>
          </a:p>
          <a:p>
            <a:pPr defTabSz="966508">
              <a:spcBef>
                <a:spcPts val="634"/>
              </a:spcBef>
              <a:spcAft>
                <a:spcPts val="600"/>
              </a:spcAf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81640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605568"/>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183636" indent="-183636" defTabSz="966508">
              <a:spcAft>
                <a:spcPts val="600"/>
              </a:spcAft>
              <a:buFont typeface="Wingdings" panose="05000000000000000000" pitchFamily="2" charset="2"/>
              <a:buChar char="§"/>
              <a:defRPr/>
            </a:pPr>
            <a:r>
              <a:rPr lang="en-US" b="1" dirty="0">
                <a:solidFill>
                  <a:prstClr val="black"/>
                </a:solidFill>
                <a:cs typeface="Arial" panose="020B0604020202020204" pitchFamily="34" charset="0"/>
              </a:rPr>
              <a:t>If </a:t>
            </a:r>
            <a:r>
              <a:rPr lang="en-US" b="1" dirty="0">
                <a:cs typeface="Arial" panose="020B0604020202020204" pitchFamily="34" charset="0"/>
              </a:rPr>
              <a:t>you’re eligible for Medicare only because of ESRD, </a:t>
            </a:r>
            <a:r>
              <a:rPr lang="en-US" dirty="0">
                <a:cs typeface="Arial" panose="020B0604020202020204" pitchFamily="34" charset="0"/>
              </a:rPr>
              <a:t>your coverage usually can’t start until the 4</a:t>
            </a:r>
            <a:r>
              <a:rPr lang="en-US" baseline="30000" dirty="0">
                <a:cs typeface="Arial" panose="020B0604020202020204" pitchFamily="34" charset="0"/>
              </a:rPr>
              <a:t>th</a:t>
            </a:r>
            <a:r>
              <a:rPr lang="en-US" dirty="0">
                <a:cs typeface="Arial" panose="020B0604020202020204" pitchFamily="34" charset="0"/>
              </a:rPr>
              <a:t> month of dialysis (also known as the “waiting period”). This means if you have coverage through an employer or union GHP, that plan will be the only payer for your first 3 months of dialysis (unless you have other coverage).</a:t>
            </a:r>
          </a:p>
          <a:p>
            <a:pPr marL="183636" indent="-183636" defTabSz="984044">
              <a:spcAft>
                <a:spcPts val="600"/>
              </a:spcAft>
              <a:buFont typeface="Wingdings" panose="05000000000000000000" pitchFamily="2" charset="2"/>
              <a:buChar char="§"/>
              <a:defRPr/>
            </a:pPr>
            <a:r>
              <a:rPr lang="en-US" b="1" dirty="0">
                <a:cs typeface="Arial" panose="020B0604020202020204" pitchFamily="34" charset="0"/>
              </a:rPr>
              <a:t>Once you become eligible for Medicare because of ESRD </a:t>
            </a:r>
            <a:r>
              <a:rPr lang="en-US" dirty="0">
                <a:cs typeface="Arial" panose="020B0604020202020204" pitchFamily="34" charset="0"/>
              </a:rPr>
              <a:t>(usually the 4</a:t>
            </a:r>
            <a:r>
              <a:rPr lang="en-US" baseline="30000" dirty="0">
                <a:cs typeface="Arial" panose="020B0604020202020204" pitchFamily="34" charset="0"/>
              </a:rPr>
              <a:t>th</a:t>
            </a:r>
            <a:r>
              <a:rPr lang="en-US" dirty="0">
                <a:cs typeface="Arial" panose="020B0604020202020204" pitchFamily="34" charset="0"/>
              </a:rPr>
              <a:t> month of dialysis), there will still be a period of time, called a “coordination period,” when your employer or union GHP will continue to pay your health care bills. If your plan doesn’t pay 100% of your health care bills, Medicare may pay some of the remaining costs. This is called “coordination of benefits,” under which your plan “pays first” and Medicare “pays second.” During this time, Medicare is called the secondary payer (the insurance policy, plan, or program that pays second on a claim for medical care). This coordination period lasts for 30 months. </a:t>
            </a:r>
          </a:p>
          <a:p>
            <a:pPr lvl="1" defTabSz="984044">
              <a:spcBef>
                <a:spcPts val="0"/>
              </a:spcBef>
              <a:spcAft>
                <a:spcPts val="600"/>
              </a:spcAft>
              <a:defRPr/>
            </a:pPr>
            <a:r>
              <a:rPr lang="en-US" dirty="0">
                <a:cs typeface="Arial" panose="020B0604020202020204" pitchFamily="34" charset="0"/>
              </a:rPr>
              <a:t>The 30-month coordination period starts the first month you would be eligible to get Medicare because of permanent kidney failure (usually the fourth month of dialysis), even if you haven’t signed up for Medicare yet. If you participate in home dialysis training or get a kidney transplant </a:t>
            </a:r>
            <a:r>
              <a:rPr lang="en-US" dirty="0">
                <a:solidFill>
                  <a:prstClr val="black"/>
                </a:solidFill>
                <a:cs typeface="Arial" panose="020B0604020202020204" pitchFamily="34" charset="0"/>
              </a:rPr>
              <a:t>during the 3-month waiting period, the 30-month coordination period will start earlier. During this 30-month period, Medicare will be the secondary payer.</a:t>
            </a:r>
          </a:p>
          <a:p>
            <a:pPr marL="183636" indent="-183636" defTabSz="984044">
              <a:spcAft>
                <a:spcPts val="600"/>
              </a:spcAft>
              <a:buFont typeface="Wingdings" panose="05000000000000000000" pitchFamily="2" charset="2"/>
              <a:buChar char="§"/>
              <a:defRPr/>
            </a:pPr>
            <a:r>
              <a:rPr lang="en-US" b="1" dirty="0">
                <a:solidFill>
                  <a:prstClr val="black"/>
                </a:solidFill>
                <a:cs typeface="Arial" panose="020B0604020202020204" pitchFamily="34" charset="0"/>
              </a:rPr>
              <a:t>Your GHP pays first during this period </a:t>
            </a:r>
            <a:r>
              <a:rPr lang="en-US" dirty="0">
                <a:solidFill>
                  <a:prstClr val="black"/>
                </a:solidFill>
                <a:cs typeface="Arial" panose="020B0604020202020204" pitchFamily="34" charset="0"/>
              </a:rPr>
              <a:t>no matter how many employees work for your employer, or whether you or a family member are currently employed. </a:t>
            </a:r>
            <a:r>
              <a:rPr lang="en-US" b="1" dirty="0">
                <a:solidFill>
                  <a:prstClr val="black"/>
                </a:solidFill>
                <a:cs typeface="Arial" panose="020B0604020202020204" pitchFamily="34" charset="0"/>
              </a:rPr>
              <a:t>At the end of the 30 months, </a:t>
            </a:r>
            <a:r>
              <a:rPr lang="en-US" dirty="0">
                <a:solidFill>
                  <a:prstClr val="black"/>
                </a:solidFill>
                <a:cs typeface="Arial" panose="020B0604020202020204" pitchFamily="34" charset="0"/>
              </a:rPr>
              <a:t>Medicare pays first. This rule applies to most people with ESRD, whether you have your own GHP coverage, or you’re covered as a family member.</a:t>
            </a:r>
          </a:p>
          <a:p>
            <a:pPr defTabSz="984044">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54188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If you’re covered by a GHP, you generally have 2 options:</a:t>
            </a:r>
          </a:p>
          <a:p>
            <a:pPr defTabSz="966508">
              <a:spcBef>
                <a:spcPts val="634"/>
              </a:spcBef>
              <a:spcAft>
                <a:spcPts val="600"/>
              </a:spcAft>
              <a:defRPr/>
            </a:pPr>
            <a:r>
              <a:rPr lang="en-US" b="1" dirty="0">
                <a:solidFill>
                  <a:prstClr val="black"/>
                </a:solidFill>
                <a:cs typeface="Arial" panose="020B0604020202020204" pitchFamily="34" charset="0"/>
              </a:rPr>
              <a:t>Option 1: </a:t>
            </a:r>
            <a:r>
              <a:rPr lang="en-US" dirty="0">
                <a:solidFill>
                  <a:prstClr val="black"/>
                </a:solidFill>
                <a:cs typeface="Arial" panose="020B0604020202020204" pitchFamily="34" charset="0"/>
              </a:rPr>
              <a:t>Get Medicare during the 30-month coordination period </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To pay your GHP yearly deductible, copayment, coinsurance</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you're getting a transplant soon</a:t>
            </a:r>
          </a:p>
          <a:p>
            <a:pPr marL="422848" lvl="2" indent="-181221" defTabSz="966508">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Part B only covers transplant drugs (also called immunosuppressive drugs) in specific circumstances</a:t>
            </a:r>
          </a:p>
          <a:p>
            <a:pPr marL="422848" lvl="2" indent="-181221" defTabSz="966508">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There’s coverage for a living donor (view </a:t>
            </a:r>
            <a:r>
              <a:rPr lang="en-US" dirty="0">
                <a:cs typeface="Arial" panose="020B0604020202020204" pitchFamily="34" charset="0"/>
              </a:rPr>
              <a:t>Part A Transplant Patient Coverage slide in Lesson 3</a:t>
            </a:r>
            <a:r>
              <a:rPr lang="en-US" dirty="0">
                <a:solidFill>
                  <a:prstClr val="black"/>
                </a:solidFill>
                <a:cs typeface="Arial" panose="020B0604020202020204" pitchFamily="34" charset="0"/>
              </a:rPr>
              <a:t>)</a:t>
            </a:r>
          </a:p>
          <a:p>
            <a:pPr>
              <a:spcBef>
                <a:spcPts val="634"/>
              </a:spcBef>
              <a:spcAft>
                <a:spcPts val="600"/>
              </a:spcAft>
              <a:defRPr/>
            </a:pPr>
            <a:r>
              <a:rPr lang="en-US" b="1" dirty="0">
                <a:solidFill>
                  <a:prstClr val="black"/>
                </a:solidFill>
                <a:cs typeface="Arial" panose="020B0604020202020204" pitchFamily="34" charset="0"/>
              </a:rPr>
              <a:t>Option 2: </a:t>
            </a:r>
            <a:r>
              <a:rPr lang="en-US" dirty="0">
                <a:solidFill>
                  <a:prstClr val="black"/>
                </a:solidFill>
                <a:cs typeface="Arial" panose="020B0604020202020204" pitchFamily="34" charset="0"/>
              </a:rPr>
              <a:t>Delay applying until after the coordination period</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delay signing up for Part A and Part B, you can sign up anytime without waiting or penalty.</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sign up for Part A, but delay Part B, you can’t sign up for Part B until the next General Enrollment Period (GEP), and may pay a penalty.</a:t>
            </a:r>
          </a:p>
          <a:p>
            <a:pPr marL="183636" indent="-181221">
              <a:spcBef>
                <a:spcPts val="634"/>
              </a:spcBef>
              <a:spcAft>
                <a:spcPts val="600"/>
              </a:spcAft>
              <a:buFont typeface="Wingdings" panose="05000000000000000000" pitchFamily="2" charset="2"/>
              <a:buChar char="§"/>
              <a:defRPr/>
            </a:pPr>
            <a:r>
              <a:rPr lang="en-US" dirty="0"/>
              <a:t>If you sign up for Part A, (or, Part A and Part B), you may delay enrolling in Part D if you have other creditable drug coverage. If you don’t get Part D or you have other creditable drug coverage, you may pay a penalty if you enroll into Part D later. </a:t>
            </a:r>
            <a:endParaRPr lang="en-US" dirty="0">
              <a:cs typeface="Arial" panose="020B0604020202020204" pitchFamily="34" charset="0"/>
            </a:endParaRPr>
          </a:p>
        </p:txBody>
      </p:sp>
    </p:spTree>
    <p:extLst>
      <p:ext uri="{BB962C8B-B14F-4D97-AF65-F5344CB8AC3E}">
        <p14:creationId xmlns:p14="http://schemas.microsoft.com/office/powerpoint/2010/main" val="15637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The lessons in this module explain Medicare for people with End-Stage Renal Disease (ESRD). It includes information on eligibility and enrollment, coverage and health plan options, and provides additional sources of information. </a:t>
            </a:r>
          </a:p>
          <a:p>
            <a:pPr defTabSz="966508">
              <a:spcAft>
                <a:spcPts val="600"/>
              </a:spcAft>
              <a:defRPr/>
            </a:pPr>
            <a:r>
              <a:rPr lang="en-US" dirty="0">
                <a:solidFill>
                  <a:prstClr val="black"/>
                </a:solidFill>
                <a:cs typeface="Arial" panose="020B0604020202020204" pitchFamily="34" charset="0"/>
              </a:rPr>
              <a:t>The materials are for trainers who are familiar with Medicare, and who use the information for their presentations.</a:t>
            </a:r>
          </a:p>
          <a:p>
            <a:pPr defTabSz="966508">
              <a:spcAft>
                <a:spcPts val="600"/>
              </a:spcAft>
              <a:defRPr/>
            </a:pPr>
            <a:r>
              <a:rPr lang="en-US" dirty="0">
                <a:solidFill>
                  <a:prstClr val="black"/>
                </a:solidFill>
                <a:cs typeface="Arial" panose="020B0604020202020204" pitchFamily="34" charset="0"/>
              </a:rPr>
              <a:t>This module includes 56 slides and speaker’s notes and includes 5 check your knowledge questions. It takes about one hour to present. Allow approximately 15 more minutes for discussion, questions, and answers. You may need to add more time for additional activities you want to include. </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757507"/>
            <a:ext cx="7067550" cy="5628929"/>
          </a:xfrm>
        </p:spPr>
        <p:txBody>
          <a:bodyPr/>
          <a:lstStyle/>
          <a:p>
            <a:pPr defTabSz="1003481">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481">
              <a:spcAft>
                <a:spcPts val="600"/>
              </a:spcAft>
              <a:defRPr/>
            </a:pPr>
            <a:r>
              <a:rPr lang="en-US" b="1" dirty="0">
                <a:cs typeface="Arial" panose="020B0604020202020204" pitchFamily="34" charset="0"/>
              </a:rPr>
              <a:t>Transplant drugs </a:t>
            </a:r>
            <a:r>
              <a:rPr lang="en-US" dirty="0">
                <a:cs typeface="Arial" panose="020B0604020202020204" pitchFamily="34" charset="0"/>
              </a:rPr>
              <a:t>are used to reduce the risk of your body rejecting your new kidney after your transplant. You’ll need to take these drugs for the rest of your life. </a:t>
            </a:r>
          </a:p>
          <a:p>
            <a:pPr defTabSz="1003481">
              <a:spcAft>
                <a:spcPts val="600"/>
              </a:spcAft>
              <a:defRPr/>
            </a:pPr>
            <a:r>
              <a:rPr lang="en-US" b="1" dirty="0">
                <a:cs typeface="Arial" panose="020B0604020202020204" pitchFamily="34" charset="0"/>
              </a:rPr>
              <a:t>If you’re only eligible for Medicare because of ESRD </a:t>
            </a:r>
            <a:r>
              <a:rPr lang="en-US" dirty="0">
                <a:cs typeface="Arial" panose="020B0604020202020204" pitchFamily="34" charset="0"/>
              </a:rPr>
              <a:t>(you’re not 65 or older or have a disability), Part B will only cover your transplant drugs if both of these conditions are met: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had Part A at the time of your transplant</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had transplant surgery at a Medicare-certified facility</a:t>
            </a:r>
            <a:endParaRPr lang="en-US" dirty="0">
              <a:solidFill>
                <a:prstClr val="black"/>
              </a:solidFill>
              <a:cs typeface="Arial" panose="020B0604020202020204" pitchFamily="34" charset="0"/>
            </a:endParaRPr>
          </a:p>
          <a:p>
            <a:pPr defTabSz="1003481">
              <a:spcAft>
                <a:spcPts val="600"/>
              </a:spcAft>
              <a:defRPr/>
            </a:pPr>
            <a:r>
              <a:rPr lang="en-US" b="1" dirty="0">
                <a:solidFill>
                  <a:prstClr val="black"/>
                </a:solidFill>
                <a:cs typeface="Arial" panose="020B0604020202020204" pitchFamily="34" charset="0"/>
              </a:rPr>
              <a:t>People who don’t meet the conditions for Part B coverage of transplant drugs </a:t>
            </a:r>
            <a:r>
              <a:rPr lang="en-US" dirty="0">
                <a:solidFill>
                  <a:prstClr val="black"/>
                </a:solidFill>
                <a:cs typeface="Arial" panose="020B0604020202020204" pitchFamily="34" charset="0"/>
              </a:rPr>
              <a:t>may be able to get coverage by enrolling in Medicare drug coverage (Part D). However, drug coverage won’t cover transplant drugs if they would be covered by Part B, if you had it. Drug coverage could help pay for outpatient drugs needed to treat other medical conditions, like high blood pressure, uncontrolled blood sugar, or high cholesterol.</a:t>
            </a:r>
          </a:p>
          <a:p>
            <a:pPr defTabSz="1003481">
              <a:spcAft>
                <a:spcPts val="600"/>
              </a:spcAft>
              <a:defRPr/>
            </a:pPr>
            <a:r>
              <a:rPr lang="en-US" b="1" dirty="0">
                <a:cs typeface="Arial" panose="020B0604020202020204" pitchFamily="34" charset="0"/>
              </a:rPr>
              <a:t>If you’re eligible for Medicare only because of permanent kidney failure, </a:t>
            </a:r>
            <a:r>
              <a:rPr lang="en-US" dirty="0">
                <a:cs typeface="Arial" panose="020B0604020202020204" pitchFamily="34" charset="0"/>
              </a:rPr>
              <a:t>your Medicare coverage will end 36 months after the month of the transplant. Medicare will continue to pay for your transplant drugs with no time limit if one of these conditions applies: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were already eligible for Medicare because of age or disability before you got ESRD.</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became eligible for Medicare because of age or disability after getting a transplant (in a Medicare-certified facility) that Medicare paid for, or you had private insurance that paid primary to your Part A coverage. </a:t>
            </a:r>
          </a:p>
        </p:txBody>
      </p:sp>
    </p:spTree>
    <p:extLst>
      <p:ext uri="{BB962C8B-B14F-4D97-AF65-F5344CB8AC3E}">
        <p14:creationId xmlns:p14="http://schemas.microsoft.com/office/powerpoint/2010/main" val="367672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9931" y="3757507"/>
            <a:ext cx="6305006" cy="5355940"/>
          </a:xfrm>
        </p:spPr>
        <p:txBody>
          <a:bodyPr/>
          <a:lstStyle/>
          <a:p>
            <a:pPr>
              <a:spcAft>
                <a:spcPts val="600"/>
              </a:spcAft>
              <a:defRPr/>
            </a:pPr>
            <a:r>
              <a:rPr lang="en-US" b="1" dirty="0">
                <a:cs typeface="Arial" panose="020B0604020202020204" pitchFamily="34" charset="0"/>
              </a:rPr>
              <a:t>Presenter Notes</a:t>
            </a:r>
          </a:p>
          <a:p>
            <a:pPr>
              <a:spcAft>
                <a:spcPts val="600"/>
              </a:spcAft>
            </a:pPr>
            <a:r>
              <a:rPr lang="en-US" dirty="0"/>
              <a:t>Section 402. Extended Months of Coverage of Immunosuppressive Drugs for Kidney Transplant Patients and Other Renal Dialysis Provisions</a:t>
            </a:r>
          </a:p>
          <a:p>
            <a:pPr>
              <a:spcAft>
                <a:spcPts val="600"/>
              </a:spcAft>
            </a:pPr>
            <a:r>
              <a:rPr lang="en-US" dirty="0"/>
              <a:t>The majority of people with ESRD are eligible for Medicare, regardless of age. If you get a kidney transplant, Medicare coverage extends for 36 months but is then terminated following a successful kidney transplant unless you’re otherwise entitled to Medicare (based on age or disability). As mandated by Section 402 of the Consolidated Appropriations Act (CAA), and as discussed in the final (CMS-4199-F) rule for implementation in this regulation, an individual who doesn’t have certain other types of coverage would be eligible to sign up for Part B immunosuppressive drug coverage beyond the 36-month post-transplant period for the limited purpose of getting Part B coverage for immunosuppressive drugs. CMS is referring to this benefit as the immunosuppressive drug benefit, or the Part B-ID benefit.</a:t>
            </a:r>
            <a:endParaRPr lang="en-US" dirty="0">
              <a:highlight>
                <a:srgbClr val="FFFF00"/>
              </a:highlight>
            </a:endParaRPr>
          </a:p>
          <a:p>
            <a:pPr>
              <a:spcAft>
                <a:spcPts val="600"/>
              </a:spcAft>
            </a:pPr>
            <a:r>
              <a:rPr lang="en-US" dirty="0"/>
              <a:t>Section 402(f) also amended the Medicare Savings Programs (MSPs) under sections 1905(p)(1)(A) and 1902(a)(10)(E) of the Act to pay the Part B premiums and in some cases the costs of the Part B deductible and coinsurance for immunosuppressive drug coverage for certain low-income individuals. As a result of changes made under this section, low-income individuals who are entitled to Medicare based on enrollment in the Part B immunosuppressive drug benefit may also be eligible for enrollment in QMB, SLMB, or QI MSPs for payment of some or all of their Part B–ID benefit premiums and cost sharing. </a:t>
            </a:r>
          </a:p>
          <a:p>
            <a:pPr>
              <a:spcAft>
                <a:spcPts val="600"/>
              </a:spcAft>
            </a:pPr>
            <a:r>
              <a:rPr lang="en-US" dirty="0"/>
              <a:t>For the final rule, visit </a:t>
            </a:r>
            <a:r>
              <a:rPr lang="en-US" dirty="0">
                <a:hlinkClick r:id="rId3"/>
              </a:rPr>
              <a:t>FederalRegister.gov/documents/2022/11/03/2022-23407/medicare-program-implementing-certain-provisions-of-the-consolidated-appropriations-act-2021-and</a:t>
            </a:r>
            <a:r>
              <a:rPr lang="en-US" dirty="0"/>
              <a:t>. </a:t>
            </a:r>
            <a:endParaRPr lang="en-US" sz="1100" dirty="0"/>
          </a:p>
        </p:txBody>
      </p:sp>
    </p:spTree>
    <p:extLst>
      <p:ext uri="{BB962C8B-B14F-4D97-AF65-F5344CB8AC3E}">
        <p14:creationId xmlns:p14="http://schemas.microsoft.com/office/powerpoint/2010/main" val="105140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Aft>
                <a:spcPts val="646"/>
              </a:spcAft>
              <a:defRPr/>
            </a:pPr>
            <a:r>
              <a:rPr lang="en-US" b="1" dirty="0">
                <a:cs typeface="Arial" panose="020B0604020202020204" pitchFamily="34" charset="0"/>
              </a:rPr>
              <a:t>Presenter Notes</a:t>
            </a:r>
          </a:p>
          <a:p>
            <a:pPr>
              <a:spcAft>
                <a:spcPts val="646"/>
              </a:spcAft>
            </a:pPr>
            <a:r>
              <a:rPr lang="en-US" dirty="0"/>
              <a:t>As outlined in the final rule, the new immunosuppressive drug benefit would have the following features:</a:t>
            </a:r>
          </a:p>
          <a:p>
            <a:pPr marL="184664" indent="-184664">
              <a:spcAft>
                <a:spcPts val="646"/>
              </a:spcAft>
              <a:buFont typeface="Wingdings" panose="05000000000000000000" pitchFamily="2" charset="2"/>
              <a:buChar char="§"/>
            </a:pPr>
            <a:r>
              <a:rPr lang="en-US" dirty="0"/>
              <a:t>There are no specific enrollment periods. If you’re eligible, you can enroll (or disenroll) at any time. If you cancel your immunosuppressive drug coverage, you may re-enroll in this benefit at any time.</a:t>
            </a:r>
          </a:p>
          <a:p>
            <a:pPr marL="184664" indent="-184664">
              <a:spcAft>
                <a:spcPts val="646"/>
              </a:spcAft>
              <a:buFont typeface="Wingdings" panose="05000000000000000000" pitchFamily="2" charset="2"/>
              <a:buChar char="§"/>
            </a:pPr>
            <a:r>
              <a:rPr lang="en-US" dirty="0"/>
              <a:t>The benefit only covers immunosuppressive drugs and doesn’t include coverage for any other Part B benefits or services.</a:t>
            </a:r>
          </a:p>
          <a:p>
            <a:pPr marL="184664" indent="-184664">
              <a:spcAft>
                <a:spcPts val="646"/>
              </a:spcAft>
              <a:buFont typeface="Wingdings" panose="05000000000000000000" pitchFamily="2" charset="2"/>
              <a:buChar char="§"/>
            </a:pPr>
            <a:r>
              <a:rPr lang="en-US" dirty="0"/>
              <a:t>You’re required to attest that you don’t have or expect to get certain types of other coverage (including a group or individual health plan, TRICARE, or Medicaid that covers immunosuppressive drugs) and that you’ll provide notification to Social Security within 60 days if you sign up for such other coverage (thereby ending your enrollment in Medicare). </a:t>
            </a:r>
          </a:p>
          <a:p>
            <a:pPr marL="184664" indent="-184664">
              <a:spcAft>
                <a:spcPts val="646"/>
              </a:spcAft>
              <a:buFont typeface="Wingdings" panose="05000000000000000000" pitchFamily="2" charset="2"/>
              <a:buChar char="§"/>
            </a:pPr>
            <a:r>
              <a:rPr lang="en-US" dirty="0"/>
              <a:t>The premium is less than the standard Part B premium, and enrollees won’t be subject to late enrollment penalties. </a:t>
            </a:r>
          </a:p>
          <a:p>
            <a:pPr marL="184664" indent="-184664" defTabSz="984873">
              <a:spcAft>
                <a:spcPts val="646"/>
              </a:spcAft>
              <a:buFont typeface="Wingdings" panose="05000000000000000000" pitchFamily="2" charset="2"/>
              <a:buChar char="§"/>
              <a:defRPr/>
            </a:pPr>
            <a:r>
              <a:rPr lang="en-US" dirty="0"/>
              <a:t>If you’re eligible for certain Medicare Savings Programs (MSPs), you can get coverage of the immunosuppressive drug benefit premium, and for Qualified Medicare Beneficiaries (QMBs), cost sharing as well.</a:t>
            </a:r>
          </a:p>
          <a:p>
            <a:pPr>
              <a:spcAft>
                <a:spcPts val="646"/>
              </a:spcAft>
            </a:pPr>
            <a:r>
              <a:rPr lang="en-US" dirty="0"/>
              <a:t>For the final rule, visit </a:t>
            </a:r>
            <a:r>
              <a:rPr lang="en-US" dirty="0">
                <a:hlinkClick r:id="rId3"/>
              </a:rPr>
              <a:t>FederalRegister.gov/documents/2022/11/03/2022-23407/medicare-program-implementing-certain-provisions-of-the-consolidated-appropriations-act-2021-and</a:t>
            </a:r>
            <a:r>
              <a:rPr lang="en-US" dirty="0"/>
              <a:t>. </a:t>
            </a:r>
          </a:p>
        </p:txBody>
      </p:sp>
    </p:spTree>
    <p:extLst>
      <p:ext uri="{BB962C8B-B14F-4D97-AF65-F5344CB8AC3E}">
        <p14:creationId xmlns:p14="http://schemas.microsoft.com/office/powerpoint/2010/main" val="2599992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defRPr/>
            </a:pPr>
            <a:r>
              <a:rPr lang="en-US" dirty="0">
                <a:solidFill>
                  <a:prstClr val="black"/>
                </a:solidFill>
                <a:cs typeface="Arial" panose="020B0604020202020204" pitchFamily="34" charset="0"/>
              </a:rPr>
              <a:t>Check Your Knowledge: Question 2</a:t>
            </a:r>
          </a:p>
          <a:p>
            <a:pPr defTabSz="966508">
              <a:spcBef>
                <a:spcPts val="634"/>
              </a:spcBef>
              <a:defRPr/>
            </a:pPr>
            <a:r>
              <a:rPr lang="en-US" b="1" dirty="0">
                <a:solidFill>
                  <a:prstClr val="black"/>
                </a:solidFill>
                <a:cs typeface="Arial" panose="020B0604020202020204" pitchFamily="34" charset="0"/>
              </a:rPr>
              <a:t>For those with Medicare due to End-Stage Renal Disease (ESRD) who also have an employer or union group health plan (GHP), the employer or union GHP must pay first for how many months?</a:t>
            </a:r>
          </a:p>
          <a:p>
            <a:pPr marL="182898" indent="-182898" defTabSz="966508">
              <a:spcBef>
                <a:spcPts val="634"/>
              </a:spcBef>
              <a:buFontTx/>
              <a:buAutoNum type="alphaLcPeriod"/>
              <a:defRPr/>
            </a:pPr>
            <a:r>
              <a:rPr lang="en-US" dirty="0">
                <a:solidFill>
                  <a:prstClr val="black"/>
                </a:solidFill>
                <a:cs typeface="Arial" panose="020B0604020202020204" pitchFamily="34" charset="0"/>
              </a:rPr>
              <a:t> 20</a:t>
            </a:r>
          </a:p>
          <a:p>
            <a:pPr marL="182898" indent="-182898" defTabSz="966508">
              <a:spcBef>
                <a:spcPts val="634"/>
              </a:spcBef>
              <a:buFontTx/>
              <a:buAutoNum type="alphaLcPeriod"/>
              <a:defRPr/>
            </a:pPr>
            <a:r>
              <a:rPr lang="en-US" dirty="0">
                <a:solidFill>
                  <a:prstClr val="black"/>
                </a:solidFill>
                <a:cs typeface="Arial" panose="020B0604020202020204" pitchFamily="34" charset="0"/>
              </a:rPr>
              <a:t> 30</a:t>
            </a:r>
          </a:p>
          <a:p>
            <a:pPr marL="182898" indent="-182898" defTabSz="966508">
              <a:spcBef>
                <a:spcPts val="634"/>
              </a:spcBef>
              <a:buFontTx/>
              <a:buAutoNum type="alphaLcPeriod"/>
              <a:defRPr/>
            </a:pPr>
            <a:r>
              <a:rPr lang="en-US" dirty="0">
                <a:solidFill>
                  <a:prstClr val="black"/>
                </a:solidFill>
                <a:cs typeface="Arial" panose="020B0604020202020204" pitchFamily="34" charset="0"/>
              </a:rPr>
              <a:t> 36</a:t>
            </a:r>
          </a:p>
          <a:p>
            <a:pPr marL="182898" indent="-182898" defTabSz="966508">
              <a:spcBef>
                <a:spcPts val="634"/>
              </a:spcBef>
              <a:buFontTx/>
              <a:buAutoNum type="alphaLcPeriod"/>
              <a:defRPr/>
            </a:pPr>
            <a:r>
              <a:rPr lang="en-US" dirty="0">
                <a:solidFill>
                  <a:prstClr val="black"/>
                </a:solidFill>
                <a:cs typeface="Arial" panose="020B0604020202020204" pitchFamily="34" charset="0"/>
              </a:rPr>
              <a:t> 60</a:t>
            </a:r>
          </a:p>
          <a:p>
            <a:pPr defTabSz="970072">
              <a:spcBef>
                <a:spcPts val="634"/>
              </a:spcBef>
              <a:defRPr/>
            </a:pPr>
            <a:r>
              <a:rPr lang="en-US" b="1" dirty="0">
                <a:solidFill>
                  <a:prstClr val="black"/>
                </a:solidFill>
                <a:cs typeface="Arial" panose="020B0604020202020204" pitchFamily="34" charset="0"/>
              </a:rPr>
              <a:t>Answer: b. 30 </a:t>
            </a:r>
          </a:p>
          <a:p>
            <a:pPr defTabSz="966508">
              <a:spcBef>
                <a:spcPts val="634"/>
              </a:spcBef>
              <a:defRPr/>
            </a:pPr>
            <a:r>
              <a:rPr lang="en-US" dirty="0">
                <a:solidFill>
                  <a:prstClr val="black"/>
                </a:solidFill>
                <a:cs typeface="Arial" panose="020B0604020202020204" pitchFamily="34" charset="0"/>
              </a:rPr>
              <a:t>In general, Medicare is the secondary payer of benefits for the first 30 months of Medicare eligibility (known as the 30-month coordination period) for people with ESRD who have employer or union GHP coverage.</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indent="-237194"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34"/>
              </a:spcBef>
              <a:defRPr/>
            </a:pPr>
            <a:r>
              <a:rPr lang="en-US" sz="1300" dirty="0">
                <a:solidFill>
                  <a:prstClr val="black"/>
                </a:solidFill>
                <a:cs typeface="Arial" panose="020B0604020202020204" pitchFamily="34" charset="0"/>
              </a:rPr>
              <a:t>Check Your Knowledge: Question 3</a:t>
            </a:r>
          </a:p>
          <a:p>
            <a:pPr indent="-237194" defTabSz="966508">
              <a:spcBef>
                <a:spcPts val="634"/>
              </a:spcBef>
              <a:defRPr/>
            </a:pPr>
            <a:r>
              <a:rPr lang="en-US" sz="1300" b="1" dirty="0">
                <a:solidFill>
                  <a:prstClr val="black"/>
                </a:solidFill>
                <a:cs typeface="Arial" panose="020B0604020202020204" pitchFamily="34" charset="0"/>
              </a:rPr>
              <a:t>If you're getting a regular course of dialysis in a Medicare-approved facility, when will your Medicare coverage based on ESRD start? </a:t>
            </a:r>
          </a:p>
          <a:p>
            <a:pPr marL="182898" indent="-182898" defTabSz="984463">
              <a:spcBef>
                <a:spcPts val="634"/>
              </a:spcBef>
              <a:buFontTx/>
              <a:buAutoNum type="alphaLcPeriod"/>
              <a:defRPr/>
            </a:pPr>
            <a:r>
              <a:rPr lang="en-US" sz="1300" dirty="0">
                <a:solidFill>
                  <a:prstClr val="black"/>
                </a:solidFill>
                <a:cs typeface="Arial" panose="020B0604020202020204" pitchFamily="34" charset="0"/>
              </a:rPr>
              <a:t>The 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day of the next month</a:t>
            </a:r>
          </a:p>
          <a:p>
            <a:pPr marL="182898" indent="-182898" defTabSz="984463">
              <a:spcBef>
                <a:spcPts val="634"/>
              </a:spcBef>
              <a:buFontTx/>
              <a:buAutoNum type="alphaLcPeriod"/>
              <a:defRPr/>
            </a:pPr>
            <a:r>
              <a:rPr lang="en-US" sz="1300" dirty="0">
                <a:solidFill>
                  <a:prstClr val="black"/>
                </a:solidFill>
                <a:cs typeface="Arial" panose="020B0604020202020204" pitchFamily="34" charset="0"/>
              </a:rPr>
              <a:t>The 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day of the 4</a:t>
            </a:r>
            <a:r>
              <a:rPr lang="en-US" sz="1300" baseline="30000" dirty="0">
                <a:solidFill>
                  <a:prstClr val="black"/>
                </a:solidFill>
                <a:cs typeface="Arial" panose="020B0604020202020204" pitchFamily="34" charset="0"/>
              </a:rPr>
              <a:t>th</a:t>
            </a:r>
            <a:r>
              <a:rPr lang="en-US" sz="1300" dirty="0">
                <a:solidFill>
                  <a:prstClr val="black"/>
                </a:solidFill>
                <a:cs typeface="Arial" panose="020B0604020202020204" pitchFamily="34" charset="0"/>
              </a:rPr>
              <a:t> month of dialysis</a:t>
            </a:r>
          </a:p>
          <a:p>
            <a:pPr marL="182898" indent="-182898" defTabSz="984463">
              <a:spcBef>
                <a:spcPts val="634"/>
              </a:spcBef>
              <a:buFontTx/>
              <a:buAutoNum type="alphaLcPeriod"/>
              <a:defRPr/>
            </a:pPr>
            <a:r>
              <a:rPr lang="en-US" sz="1300" dirty="0">
                <a:solidFill>
                  <a:prstClr val="black"/>
                </a:solidFill>
                <a:cs typeface="Arial" panose="020B0604020202020204" pitchFamily="34" charset="0"/>
              </a:rPr>
              <a:t>60 days after dialysis begins</a:t>
            </a:r>
          </a:p>
          <a:p>
            <a:pPr marL="182898" indent="-182898" defTabSz="984463">
              <a:spcBef>
                <a:spcPts val="634"/>
              </a:spcBef>
              <a:buFontTx/>
              <a:buAutoNum type="alphaLcPeriod"/>
              <a:defRPr/>
            </a:pPr>
            <a:r>
              <a:rPr lang="en-US" sz="1300" dirty="0">
                <a:solidFill>
                  <a:prstClr val="black"/>
                </a:solidFill>
                <a:cs typeface="Arial" panose="020B0604020202020204" pitchFamily="34" charset="0"/>
              </a:rPr>
              <a:t>30 days after dialysis begins</a:t>
            </a:r>
          </a:p>
          <a:p>
            <a:pPr defTabSz="966508">
              <a:spcBef>
                <a:spcPts val="634"/>
              </a:spcBef>
              <a:defRPr/>
            </a:pPr>
            <a:r>
              <a:rPr lang="en-US" sz="1300" b="1" dirty="0">
                <a:solidFill>
                  <a:prstClr val="black"/>
                </a:solidFill>
                <a:cs typeface="Arial" panose="020B0604020202020204" pitchFamily="34" charset="0"/>
              </a:rPr>
              <a:t>Answer: b. The 1</a:t>
            </a:r>
            <a:r>
              <a:rPr lang="en-US" sz="1300" b="1" baseline="30000" dirty="0">
                <a:solidFill>
                  <a:prstClr val="black"/>
                </a:solidFill>
                <a:cs typeface="Arial" panose="020B0604020202020204" pitchFamily="34" charset="0"/>
              </a:rPr>
              <a:t>st</a:t>
            </a:r>
            <a:r>
              <a:rPr lang="en-US" sz="1300" b="1" dirty="0">
                <a:solidFill>
                  <a:prstClr val="black"/>
                </a:solidFill>
                <a:cs typeface="Arial" panose="020B0604020202020204" pitchFamily="34" charset="0"/>
              </a:rPr>
              <a:t> day of the 4</a:t>
            </a:r>
            <a:r>
              <a:rPr lang="en-US" sz="1300" b="1" baseline="30000" dirty="0">
                <a:solidFill>
                  <a:prstClr val="black"/>
                </a:solidFill>
                <a:cs typeface="Arial" panose="020B0604020202020204" pitchFamily="34" charset="0"/>
              </a:rPr>
              <a:t>th</a:t>
            </a:r>
            <a:r>
              <a:rPr lang="en-US" sz="1300" b="1" dirty="0">
                <a:solidFill>
                  <a:prstClr val="black"/>
                </a:solidFill>
                <a:cs typeface="Arial" panose="020B0604020202020204" pitchFamily="34" charset="0"/>
              </a:rPr>
              <a:t> month of dialysis</a:t>
            </a:r>
          </a:p>
          <a:p>
            <a:pPr marL="0" lvl="1" defTabSz="966508">
              <a:defRPr/>
            </a:pPr>
            <a:r>
              <a:rPr lang="en-US" sz="1300" dirty="0">
                <a:solidFill>
                  <a:prstClr val="black"/>
                </a:solidFill>
                <a:cs typeface="Arial" panose="020B0604020202020204" pitchFamily="34" charset="0"/>
              </a:rPr>
              <a:t>Medicare coverage will begin on the 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day of the 4</a:t>
            </a:r>
            <a:r>
              <a:rPr lang="en-US" sz="1300" baseline="30000" dirty="0">
                <a:solidFill>
                  <a:prstClr val="black"/>
                </a:solidFill>
                <a:cs typeface="Arial" panose="020B0604020202020204" pitchFamily="34" charset="0"/>
              </a:rPr>
              <a:t>th</a:t>
            </a:r>
            <a:r>
              <a:rPr lang="en-US" sz="1300" dirty="0">
                <a:solidFill>
                  <a:prstClr val="black"/>
                </a:solidFill>
                <a:cs typeface="Arial" panose="020B0604020202020204" pitchFamily="34" charset="0"/>
              </a:rPr>
              <a:t> month of a regular course of dialysis.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Bef>
                <a:spcPts val="634"/>
              </a:spcBef>
              <a:defRPr/>
            </a:pPr>
            <a:r>
              <a:rPr lang="en-US" dirty="0">
                <a:solidFill>
                  <a:prstClr val="black"/>
                </a:solidFill>
                <a:cs typeface="Arial" panose="020B0604020202020204" pitchFamily="34" charset="0"/>
              </a:rPr>
              <a:t>This lesson explains Medicare-covered services for people with End-Stage Renal Disease (ESRD).</a:t>
            </a:r>
          </a:p>
          <a:p>
            <a:pPr>
              <a:spcBef>
                <a:spcPts val="634"/>
              </a:spcBef>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3636" indent="-183636">
              <a:spcBef>
                <a:spcPts val="634"/>
              </a:spcBef>
              <a:buFont typeface="Wingdings" panose="05000000000000000000" pitchFamily="2" charset="2"/>
              <a:buChar char="§"/>
            </a:pPr>
            <a:r>
              <a:rPr lang="en-US" b="0" dirty="0">
                <a:cs typeface="Arial" panose="020B0604020202020204" pitchFamily="34" charset="0"/>
              </a:rPr>
              <a:t>Describe treatment options for ESRD</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dialysis services and supplies</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home dialysis training and equipment</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ambulance transportation for dialysis</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kidney transplants</a:t>
            </a:r>
          </a:p>
        </p:txBody>
      </p:sp>
    </p:spTree>
    <p:extLst>
      <p:ext uri="{BB962C8B-B14F-4D97-AF65-F5344CB8AC3E}">
        <p14:creationId xmlns:p14="http://schemas.microsoft.com/office/powerpoint/2010/main" val="2845277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a:spcBef>
                <a:spcPts val="600"/>
              </a:spcBef>
            </a:pPr>
            <a:r>
              <a:rPr lang="en-US" dirty="0"/>
              <a:t>Talk with your health care team to learn more about permanent kidney failure and your treatment options. Your doctors, nurses, social workers, dieticians, and dialysis technicians make up your health care team. Your health care team can help you decide what’s best for you based on your situation. </a:t>
            </a:r>
          </a:p>
          <a:p>
            <a:pPr>
              <a:spcBef>
                <a:spcPts val="600"/>
              </a:spcBef>
            </a:pPr>
            <a:endParaRPr lang="en-US" dirty="0"/>
          </a:p>
          <a:p>
            <a:pPr>
              <a:spcBef>
                <a:spcPts val="600"/>
              </a:spcBef>
            </a:pPr>
            <a:r>
              <a:rPr lang="en-US" b="1" dirty="0"/>
              <a:t>Resource: </a:t>
            </a:r>
            <a:r>
              <a:rPr lang="en-US" dirty="0">
                <a:hlinkClick r:id="rId3"/>
              </a:rPr>
              <a:t>Medicare.gov/publications/10128-medicare-coverage-esrd.pdf</a:t>
            </a:r>
            <a:r>
              <a:rPr lang="en-US" dirty="0"/>
              <a:t> </a:t>
            </a:r>
          </a:p>
        </p:txBody>
      </p:sp>
    </p:spTree>
    <p:extLst>
      <p:ext uri="{BB962C8B-B14F-4D97-AF65-F5344CB8AC3E}">
        <p14:creationId xmlns:p14="http://schemas.microsoft.com/office/powerpoint/2010/main" val="62552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50838"/>
            <a:ext cx="5759450" cy="3240087"/>
          </a:xfrm>
        </p:spPr>
      </p:sp>
      <p:sp>
        <p:nvSpPr>
          <p:cNvPr id="3" name="Notes Placeholder 2"/>
          <p:cNvSpPr>
            <a:spLocks noGrp="1"/>
          </p:cNvSpPr>
          <p:nvPr>
            <p:ph type="body" idx="1"/>
          </p:nvPr>
        </p:nvSpPr>
        <p:spPr>
          <a:xfrm>
            <a:off x="60960" y="3582116"/>
            <a:ext cx="7184571" cy="5849267"/>
          </a:xfrm>
        </p:spPr>
        <p:txBody>
          <a:bodyPr/>
          <a:lstStyle/>
          <a:p>
            <a:pPr defTabSz="966508">
              <a:spcBef>
                <a:spcPts val="440"/>
              </a:spcBef>
              <a:spcAft>
                <a:spcPts val="400"/>
              </a:spcAf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p>
          <a:p>
            <a:pPr defTabSz="966508">
              <a:spcBef>
                <a:spcPts val="440"/>
              </a:spcBef>
              <a:spcAft>
                <a:spcPts val="400"/>
              </a:spcAft>
              <a:defRPr/>
            </a:pPr>
            <a:r>
              <a:rPr lang="en-US" sz="1050" dirty="0">
                <a:cs typeface="Arial" panose="020B0604020202020204" pitchFamily="34" charset="0"/>
              </a:rPr>
              <a:t>Dialysis is a treatment that cleans your blood when your kidneys don’t work. </a:t>
            </a:r>
          </a:p>
          <a:p>
            <a:pPr defTabSz="966508">
              <a:spcBef>
                <a:spcPts val="440"/>
              </a:spcBef>
              <a:spcAft>
                <a:spcPts val="400"/>
              </a:spcAft>
              <a:defRPr/>
            </a:pPr>
            <a:r>
              <a:rPr lang="en-US" sz="1050" dirty="0">
                <a:cs typeface="Arial" panose="020B0604020202020204" pitchFamily="34" charset="0"/>
              </a:rPr>
              <a:t>Work with your health care team to decide which type of dialysis you need based on your situation. The goal is to help you stay healthy and active. </a:t>
            </a:r>
          </a:p>
          <a:p>
            <a:pPr defTabSz="966508">
              <a:spcBef>
                <a:spcPts val="440"/>
              </a:spcBef>
              <a:spcAft>
                <a:spcPts val="400"/>
              </a:spcAft>
              <a:defRPr/>
            </a:pPr>
            <a:r>
              <a:rPr lang="en-US" sz="1050" b="1" dirty="0">
                <a:solidFill>
                  <a:prstClr val="black"/>
                </a:solidFill>
                <a:cs typeface="Arial" panose="020B0604020202020204" pitchFamily="34" charset="0"/>
              </a:rPr>
              <a:t>There are 2 types of dialysis treatment options:</a:t>
            </a:r>
          </a:p>
          <a:p>
            <a:pPr marL="182898" lvl="1" indent="-182898" defTabSz="966508">
              <a:spcBef>
                <a:spcPts val="440"/>
              </a:spcBef>
              <a:spcAft>
                <a:spcPts val="400"/>
              </a:spcAft>
              <a:buFont typeface="+mj-lt"/>
              <a:buAutoNum type="arabicPeriod"/>
              <a:defRPr/>
            </a:pPr>
            <a:r>
              <a:rPr lang="en-US" sz="1050" b="1" dirty="0">
                <a:solidFill>
                  <a:prstClr val="black"/>
                </a:solidFill>
                <a:cs typeface="Arial" panose="020B0604020202020204" pitchFamily="34" charset="0"/>
              </a:rPr>
              <a:t>Hemodialysis</a:t>
            </a:r>
            <a:r>
              <a:rPr lang="en-US" sz="1050" dirty="0">
                <a:solidFill>
                  <a:prstClr val="black"/>
                </a:solidFill>
                <a:cs typeface="Arial" panose="020B0604020202020204" pitchFamily="34" charset="0"/>
              </a:rPr>
              <a:t> uses a special filter (called a dialyzer) to clean your blood. The filter connects to a machine. During treatment, your blood flows through tubes into the dialyzer to clean out wastes and extra fluids. Then, the newly cleaned blood flows through another set of tubes back into your body.</a:t>
            </a:r>
          </a:p>
          <a:p>
            <a:pPr marL="174625" lvl="1" defTabSz="966508">
              <a:spcBef>
                <a:spcPts val="440"/>
              </a:spcBef>
              <a:spcAft>
                <a:spcPts val="400"/>
              </a:spcAft>
              <a:defRPr/>
            </a:pPr>
            <a:r>
              <a:rPr lang="en-US" sz="1050" dirty="0">
                <a:solidFill>
                  <a:prstClr val="black"/>
                </a:solidFill>
                <a:cs typeface="Arial" panose="020B0604020202020204" pitchFamily="34" charset="0"/>
              </a:rPr>
              <a:t>ESRD Networks are currently working with Medicare to decrease the use of catheters for dialysis and increase the use of arteriovenous fistulas (AVFs) and grafts through an initiative called “Fistula First”. Learn more about this initiative in Lesson 5.</a:t>
            </a:r>
          </a:p>
          <a:p>
            <a:pPr marL="182898" lvl="1" indent="-182898" defTabSz="966508">
              <a:spcBef>
                <a:spcPts val="440"/>
              </a:spcBef>
              <a:spcAft>
                <a:spcPts val="400"/>
              </a:spcAft>
              <a:buFont typeface="+mj-lt"/>
              <a:buAutoNum type="arabicPeriod"/>
              <a:defRPr/>
            </a:pPr>
            <a:r>
              <a:rPr lang="en-US" sz="1050" b="1" dirty="0">
                <a:solidFill>
                  <a:prstClr val="black"/>
                </a:solidFill>
                <a:cs typeface="Arial" panose="020B0604020202020204" pitchFamily="34" charset="0"/>
              </a:rPr>
              <a:t>Peritoneal dialysis </a:t>
            </a:r>
            <a:r>
              <a:rPr lang="en-US" sz="1050" dirty="0">
                <a:solidFill>
                  <a:prstClr val="black"/>
                </a:solidFill>
                <a:cs typeface="Arial" panose="020B0604020202020204" pitchFamily="34" charset="0"/>
              </a:rPr>
              <a:t>uses a special solution (called dialysate) that flows through a tube into your abdomen. After a few hours, the dialysate takes wastes from your blood and is drained from your abdomen. Your abdomen is then filled with fresh dialysate, and the cleaning process begins again. </a:t>
            </a:r>
          </a:p>
          <a:p>
            <a:pPr marL="0" lvl="1" defTabSz="966508">
              <a:spcBef>
                <a:spcPts val="440"/>
              </a:spcBef>
              <a:spcAft>
                <a:spcPts val="400"/>
              </a:spcAft>
              <a:defRPr/>
            </a:pPr>
            <a:r>
              <a:rPr lang="en-US" sz="1050" b="1" dirty="0">
                <a:solidFill>
                  <a:prstClr val="black"/>
                </a:solidFill>
                <a:cs typeface="Arial" panose="020B0604020202020204" pitchFamily="34" charset="0"/>
              </a:rPr>
              <a:t>Some of the most common dialysis drugs covered by Medicare Part B under the ESRD Prospective Payment System (PPS) are: </a:t>
            </a:r>
          </a:p>
          <a:p>
            <a:pPr marL="183636" lvl="1" indent="-183636" defTabSz="966508">
              <a:spcBef>
                <a:spcPts val="440"/>
              </a:spcBef>
              <a:spcAft>
                <a:spcPts val="400"/>
              </a:spcAft>
              <a:buFont typeface="Wingdings" panose="05000000000000000000" pitchFamily="2" charset="2"/>
              <a:buChar char="§"/>
              <a:defRPr/>
            </a:pPr>
            <a:r>
              <a:rPr lang="en-US" sz="1050" dirty="0">
                <a:solidFill>
                  <a:prstClr val="black"/>
                </a:solidFill>
                <a:cs typeface="Arial" panose="020B0604020202020204" pitchFamily="34" charset="0"/>
              </a:rPr>
              <a:t>Heparin, which slows blood clotting</a:t>
            </a:r>
          </a:p>
          <a:p>
            <a:pPr marL="183636" lvl="1" indent="-183636" defTabSz="966508">
              <a:spcBef>
                <a:spcPts val="440"/>
              </a:spcBef>
              <a:spcAft>
                <a:spcPts val="400"/>
              </a:spcAft>
              <a:buFont typeface="Wingdings" panose="05000000000000000000" pitchFamily="2" charset="2"/>
              <a:buChar char="§"/>
              <a:defRPr/>
            </a:pPr>
            <a:r>
              <a:rPr lang="en-US" sz="1050" dirty="0">
                <a:solidFill>
                  <a:prstClr val="black"/>
                </a:solidFill>
                <a:cs typeface="Arial" panose="020B0604020202020204" pitchFamily="34" charset="0"/>
              </a:rPr>
              <a:t>Protamine to reverse Heparin (drug to help clotting when medically necessary)</a:t>
            </a:r>
          </a:p>
          <a:p>
            <a:pPr marL="183636" lvl="1" indent="-183636" defTabSz="966508">
              <a:spcBef>
                <a:spcPts val="440"/>
              </a:spcBef>
              <a:spcAft>
                <a:spcPts val="400"/>
              </a:spcAft>
              <a:buFont typeface="Wingdings" panose="05000000000000000000" pitchFamily="2" charset="2"/>
              <a:buChar char="§"/>
              <a:defRPr/>
            </a:pPr>
            <a:r>
              <a:rPr lang="en-US" sz="1050" dirty="0">
                <a:solidFill>
                  <a:prstClr val="black"/>
                </a:solidFill>
                <a:cs typeface="Arial" panose="020B0604020202020204" pitchFamily="34" charset="0"/>
              </a:rPr>
              <a:t>Topical anesthetics</a:t>
            </a:r>
          </a:p>
          <a:p>
            <a:pPr marL="183636" lvl="1" indent="-183636" defTabSz="966508">
              <a:spcBef>
                <a:spcPts val="440"/>
              </a:spcBef>
              <a:spcAft>
                <a:spcPts val="400"/>
              </a:spcAft>
              <a:buFont typeface="Wingdings" panose="05000000000000000000" pitchFamily="2" charset="2"/>
              <a:buChar char="§"/>
              <a:defRPr/>
            </a:pPr>
            <a:r>
              <a:rPr lang="en-US" sz="1050" dirty="0">
                <a:solidFill>
                  <a:prstClr val="black"/>
                </a:solidFill>
                <a:cs typeface="Arial" panose="020B0604020202020204" pitchFamily="34" charset="0"/>
              </a:rPr>
              <a:t>Erythropoietin Stimulating Agents (ESA) for managing anemia related to your renal disease</a:t>
            </a:r>
          </a:p>
          <a:p>
            <a:pPr marL="0" lvl="1" defTabSz="966508">
              <a:spcBef>
                <a:spcPts val="440"/>
              </a:spcBef>
              <a:spcAft>
                <a:spcPts val="400"/>
              </a:spcAf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ESRD facilities are paid under the ESRD PPS for providing renal dialysis services to people with Medicare. Payment for all ESRD-related injectable drugs and biological products, and oral equivalents of those injectable drugs and biological products are included in the ESRD PPS. The patient pays a 20% copayment of the ESRD PPS payment.</a:t>
            </a:r>
          </a:p>
          <a:p>
            <a:pPr marL="0" lvl="1" defTabSz="966508">
              <a:spcBef>
                <a:spcPts val="440"/>
              </a:spcBef>
              <a:spcAft>
                <a:spcPts val="400"/>
              </a:spcAft>
              <a:defRPr/>
            </a:pPr>
            <a:r>
              <a:rPr lang="en-US" sz="1050" b="1" dirty="0">
                <a:solidFill>
                  <a:prstClr val="black"/>
                </a:solidFill>
                <a:cs typeface="Arial" panose="020B0604020202020204" pitchFamily="34" charset="0"/>
              </a:rPr>
              <a:t>Resource</a:t>
            </a:r>
            <a:r>
              <a:rPr lang="en-US" sz="1050" dirty="0">
                <a:solidFill>
                  <a:prstClr val="black"/>
                </a:solidFill>
                <a:cs typeface="Arial" panose="020B0604020202020204" pitchFamily="34" charset="0"/>
              </a:rPr>
              <a:t>: Graphics courtesy of the National Institute of Diabetes and Digestive and Kidney Diseases, of the U.S. National Institutes of Health (NIH).</a:t>
            </a:r>
          </a:p>
          <a:p>
            <a:pPr marL="0" lvl="1" defTabSz="966508">
              <a:spcBef>
                <a:spcPts val="440"/>
              </a:spcBef>
              <a:spcAft>
                <a:spcPts val="400"/>
              </a:spcAft>
              <a:defRPr/>
            </a:pPr>
            <a:r>
              <a:rPr lang="en-US" sz="1050" b="1" dirty="0">
                <a:solidFill>
                  <a:prstClr val="black"/>
                </a:solidFill>
                <a:cs typeface="Arial" panose="020B0604020202020204" pitchFamily="34" charset="0"/>
              </a:rPr>
              <a:t>Sources for Images:</a:t>
            </a:r>
          </a:p>
          <a:p>
            <a:pPr marL="0" lvl="1" defTabSz="966508">
              <a:spcBef>
                <a:spcPts val="219"/>
              </a:spcBef>
              <a:spcAft>
                <a:spcPts val="400"/>
              </a:spcAft>
              <a:defRPr/>
            </a:pPr>
            <a:r>
              <a:rPr lang="en-US" sz="1050" b="1" dirty="0">
                <a:cs typeface="Arial" panose="020B0604020202020204" pitchFamily="34" charset="0"/>
              </a:rPr>
              <a:t>Hemodialysis: </a:t>
            </a:r>
            <a:r>
              <a:rPr lang="en-US" sz="1050" dirty="0">
                <a:cs typeface="Arial" panose="020B0604020202020204" pitchFamily="34" charset="0"/>
                <a:hlinkClick r:id="rId3"/>
              </a:rPr>
              <a:t>niddk.nih.gov/health-information/kidney-disease/kidney-failure/hemodialysis</a:t>
            </a:r>
            <a:r>
              <a:rPr lang="en-US" sz="1050" dirty="0">
                <a:cs typeface="Arial" panose="020B0604020202020204" pitchFamily="34" charset="0"/>
              </a:rPr>
              <a:t> </a:t>
            </a:r>
          </a:p>
          <a:p>
            <a:pPr marL="0" lvl="1" defTabSz="966508">
              <a:spcBef>
                <a:spcPts val="219"/>
              </a:spcBef>
              <a:spcAft>
                <a:spcPts val="400"/>
              </a:spcAft>
              <a:defRPr/>
            </a:pPr>
            <a:r>
              <a:rPr lang="en-US" sz="1050" b="1" dirty="0">
                <a:cs typeface="Arial" panose="020B0604020202020204" pitchFamily="34" charset="0"/>
              </a:rPr>
              <a:t>Peritoneal dialysis: </a:t>
            </a:r>
            <a:r>
              <a:rPr lang="en-US" sz="1050" dirty="0">
                <a:cs typeface="Arial" panose="020B0604020202020204" pitchFamily="34" charset="0"/>
                <a:hlinkClick r:id="rId4"/>
              </a:rPr>
              <a:t>niddk.NIH.gov/health-information/kidney-disease/kidney-failure/peritoneal-dialysis</a:t>
            </a:r>
            <a:r>
              <a:rPr lang="en-US" sz="1050" dirty="0">
                <a:cs typeface="Arial" panose="020B0604020202020204" pitchFamily="34" charset="0"/>
              </a:rPr>
              <a:t> </a:t>
            </a:r>
          </a:p>
        </p:txBody>
      </p:sp>
    </p:spTree>
    <p:extLst>
      <p:ext uri="{BB962C8B-B14F-4D97-AF65-F5344CB8AC3E}">
        <p14:creationId xmlns:p14="http://schemas.microsoft.com/office/powerpoint/2010/main" val="339603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9489" y="3757508"/>
            <a:ext cx="6985590" cy="5502379"/>
          </a:xfrm>
        </p:spPr>
        <p:txBody>
          <a:bodyPr/>
          <a:lstStyle/>
          <a:p>
            <a:pPr indent="-118595" defTabSz="966508">
              <a:spcBef>
                <a:spcPts val="634"/>
              </a:spcBef>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indent="-118595" defTabSz="966508">
              <a:spcBef>
                <a:spcPts val="634"/>
              </a:spcBef>
              <a:spcAft>
                <a:spcPts val="600"/>
              </a:spcAft>
              <a:defRPr/>
            </a:pPr>
            <a:r>
              <a:rPr lang="en-US" sz="1100" dirty="0">
                <a:solidFill>
                  <a:prstClr val="black"/>
                </a:solidFill>
                <a:cs typeface="Arial" panose="020B0604020202020204" pitchFamily="34" charset="0"/>
              </a:rPr>
              <a:t>If you have Medicare based on ESRD, your covered treatments and services are covered by Medicare Part A (Hospital Insurance) or Medicare Part B (Medical Insurance), and may include the following:</a:t>
            </a:r>
          </a:p>
          <a:p>
            <a:pPr marL="183636" indent="-183636" defTabSz="966508">
              <a:spcBef>
                <a:spcPts val="634"/>
              </a:spcBef>
              <a:spcAft>
                <a:spcPts val="600"/>
              </a:spcAft>
              <a:buFont typeface="Wingdings" pitchFamily="2" charset="2"/>
              <a:buChar char="§"/>
              <a:defRPr/>
            </a:pPr>
            <a:r>
              <a:rPr lang="en-US" sz="1100" dirty="0">
                <a:solidFill>
                  <a:prstClr val="black"/>
                </a:solidFill>
                <a:cs typeface="Arial" panose="020B0604020202020204" pitchFamily="34" charset="0"/>
              </a:rPr>
              <a:t>Part A—Inpatient dialysis treatments (if you’re admitted to a hospital for special care)</a:t>
            </a:r>
          </a:p>
          <a:p>
            <a:pPr marL="183636" indent="-183636" defTabSz="966508">
              <a:spcBef>
                <a:spcPts val="634"/>
              </a:spcBef>
              <a:spcAft>
                <a:spcPts val="600"/>
              </a:spcAft>
              <a:buFont typeface="Wingdings" pitchFamily="2" charset="2"/>
              <a:buChar char="§"/>
              <a:defRPr/>
            </a:pPr>
            <a:r>
              <a:rPr lang="en-US" sz="1100" dirty="0">
                <a:solidFill>
                  <a:prstClr val="black"/>
                </a:solidFill>
                <a:cs typeface="Arial" panose="020B0604020202020204" pitchFamily="34" charset="0"/>
              </a:rPr>
              <a:t>Part B</a:t>
            </a:r>
          </a:p>
          <a:p>
            <a:pPr marL="287338" lvl="1" indent="-114300" defTabSz="966508">
              <a:spcAft>
                <a:spcPts val="600"/>
              </a:spcAft>
              <a:buFont typeface="Arial" pitchFamily="34" charset="0"/>
              <a:buChar char="•"/>
              <a:tabLst>
                <a:tab pos="287338" algn="l"/>
              </a:tabLst>
              <a:defRPr/>
            </a:pPr>
            <a:r>
              <a:rPr lang="en-US" sz="1100" dirty="0">
                <a:solidFill>
                  <a:prstClr val="black"/>
                </a:solidFill>
                <a:cs typeface="Arial" panose="020B0604020202020204" pitchFamily="34" charset="0"/>
              </a:rPr>
              <a:t>Outpatient dialysis treatments and doctors’ services (in a Medicare-certified dialysis facility or your home)</a:t>
            </a:r>
          </a:p>
          <a:p>
            <a:pPr marL="287338" lvl="1" indent="-114300" defTabSz="966508">
              <a:spcAft>
                <a:spcPts val="600"/>
              </a:spcAft>
              <a:buFont typeface="Arial" pitchFamily="34" charset="0"/>
              <a:buChar char="•"/>
              <a:tabLst>
                <a:tab pos="287338" algn="l"/>
              </a:tabLst>
              <a:defRPr/>
            </a:pPr>
            <a:r>
              <a:rPr lang="en-US" sz="1100" dirty="0">
                <a:solidFill>
                  <a:prstClr val="black"/>
                </a:solidFill>
                <a:cs typeface="Arial" panose="020B0604020202020204" pitchFamily="34" charset="0"/>
              </a:rPr>
              <a:t>Home dialysis training (includes instruction for you and the person helping you with your home dialysis treatments)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Home dialysis equipment and supplies (like the machine, water treatment system, basic recliner, alcohol, wipes, sterile drapes, rubber gloves, and scissors)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Certain home support services (may include visits by trained hospital or dialysis facility workers to check on your home dialysis, to help in emergencies when needed, and to check on your dialysis equipment and water supply)</a:t>
            </a:r>
          </a:p>
          <a:p>
            <a:pPr marL="287338" lvl="1" indent="-114300" defTabSz="966508">
              <a:spcAft>
                <a:spcPts val="600"/>
              </a:spcAft>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Monthly visits for home dialysis (from your doctor, or certain non-doctors like physician assistants and nurse practitioners. You can choose to get some of your monthly visits via telehealth.)</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Most drugs for outpatient or home dialysis (injectable, IV, and oral)</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Other services and supplies that are part of dialysis (like laboratory tests)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Dialysis when you travel in the U.S. (in a Medicare-certified dialysis facility)</a:t>
            </a:r>
          </a:p>
          <a:p>
            <a:pPr marL="16164" lvl="1" defTabSz="966508">
              <a:spcAft>
                <a:spcPts val="600"/>
              </a:spcAft>
              <a:defRPr/>
            </a:pPr>
            <a:r>
              <a:rPr lang="en-US" sz="1100" dirty="0">
                <a:solidFill>
                  <a:prstClr val="black"/>
                </a:solidFill>
                <a:cs typeface="Arial" panose="020B0604020202020204" pitchFamily="34" charset="0"/>
              </a:rPr>
              <a:t>Medicare also covers dialysis for people with Medicare who have acute kidney injury (AKI).</a:t>
            </a:r>
          </a:p>
          <a:p>
            <a:pPr marL="16164" lvl="1" defTabSz="966508">
              <a:spcAft>
                <a:spcPts val="600"/>
              </a:spcAft>
              <a:defRPr/>
            </a:pPr>
            <a:r>
              <a:rPr lang="en-US" sz="1100" dirty="0">
                <a:solidFill>
                  <a:prstClr val="black"/>
                </a:solidFill>
                <a:cs typeface="Arial" panose="020B0604020202020204" pitchFamily="34" charset="0"/>
              </a:rPr>
              <a:t>Visit </a:t>
            </a:r>
            <a:r>
              <a:rPr lang="en-US" sz="1100" dirty="0">
                <a:solidFill>
                  <a:prstClr val="black"/>
                </a:solidFill>
                <a:cs typeface="Arial" panose="020B0604020202020204" pitchFamily="34" charset="0"/>
                <a:hlinkClick r:id="rId3"/>
              </a:rPr>
              <a:t>Medicare.gov/care-compare</a:t>
            </a:r>
            <a:r>
              <a:rPr lang="en-US" sz="1100" dirty="0">
                <a:solidFill>
                  <a:prstClr val="black"/>
                </a:solidFill>
                <a:cs typeface="Arial" panose="020B0604020202020204" pitchFamily="34" charset="0"/>
              </a:rPr>
              <a:t> to find a Medicare-certified dialysis facilities in your area.</a:t>
            </a:r>
          </a:p>
        </p:txBody>
      </p:sp>
    </p:spTree>
    <p:extLst>
      <p:ext uri="{BB962C8B-B14F-4D97-AF65-F5344CB8AC3E}">
        <p14:creationId xmlns:p14="http://schemas.microsoft.com/office/powerpoint/2010/main" val="284424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solidFill>
                  <a:prstClr val="black"/>
                </a:solidFill>
                <a:cs typeface="Arial" panose="020B0604020202020204" pitchFamily="34" charset="0"/>
              </a:rPr>
              <a:t>At the end of this session, you’ll be able to:</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End-Stage Renal Disease (ESRD)</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Medicare eligibility and enrollment rules for people with ESRD</a:t>
            </a:r>
          </a:p>
          <a:p>
            <a:pPr marL="183636" indent="-183636">
              <a:spcAft>
                <a:spcPts val="600"/>
              </a:spcAft>
              <a:buFont typeface="Wingdings" panose="05000000000000000000" pitchFamily="2" charset="2"/>
              <a:buChar char="§"/>
              <a:defRPr/>
            </a:pPr>
            <a:r>
              <a:rPr lang="en-US" dirty="0">
                <a:solidFill>
                  <a:prstClr val="black"/>
                </a:solidFill>
                <a:cs typeface="Arial" panose="020B0604020202020204" pitchFamily="34" charset="0"/>
              </a:rPr>
              <a:t>Identify Medicare-covered services for people with ESRD</a:t>
            </a:r>
          </a:p>
          <a:p>
            <a:pPr marL="183636" indent="-183636">
              <a:spcAft>
                <a:spcPts val="600"/>
              </a:spcAft>
              <a:buChar char="§"/>
            </a:pPr>
            <a:r>
              <a:rPr lang="en-US" dirty="0">
                <a:cs typeface="Arial" panose="020B0604020202020204" pitchFamily="34" charset="0"/>
              </a:rPr>
              <a:t>Explain Medicare coverage options for people with ESRD</a:t>
            </a:r>
          </a:p>
          <a:p>
            <a:pPr marL="183636" indent="-183636">
              <a:spcAft>
                <a:spcPts val="600"/>
              </a:spcAft>
              <a:buChar char="§"/>
            </a:pPr>
            <a:r>
              <a:rPr lang="en-US" dirty="0">
                <a:cs typeface="Arial" panose="020B0604020202020204" pitchFamily="34" charset="0"/>
              </a:rPr>
              <a:t>Find additional Medicare information and resources for people living with kidney disease and ESRD</a:t>
            </a:r>
          </a:p>
          <a:p>
            <a:pPr marL="124170" indent="-124170">
              <a:spcBef>
                <a:spcPts val="648"/>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1983"/>
          </a:xfrm>
        </p:spPr>
        <p:txBody>
          <a:bodyPr/>
          <a:lstStyle/>
          <a:p>
            <a:pPr marL="0" lvl="1" defTabSz="966508">
              <a:spcBef>
                <a:spcPts val="634"/>
              </a:spcBef>
              <a:defRPr/>
            </a:pPr>
            <a:r>
              <a:rPr lang="en-US" b="1" i="0" u="none" strike="noStrike" dirty="0">
                <a:solidFill>
                  <a:srgbClr val="000000"/>
                </a:solidFill>
                <a:effectLst/>
                <a:cs typeface="Arial" panose="020B0604020202020204" pitchFamily="34" charset="0"/>
              </a:rPr>
              <a:t>This slide has animation.</a:t>
            </a:r>
          </a:p>
          <a:p>
            <a:pPr marL="0" lvl="1" defTabSz="966508">
              <a:spcBef>
                <a:spcPts val="634"/>
              </a:spcBef>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Part B covers training for home dialysis, but only by a facility certified for dialysis training. You may qualify for training if you think you would benefit from home dialysis treatments, and your doctor approves. Training sessions occur at the same time you get dialysis treatment and are limited to a maximum number of sessions.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locate facilities certified for dialysis training. </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Your dialysis facility is responsible for providing all of your home dialysis-related items and services, including equipment and supplies that are medically necessary and reasonable. </a:t>
            </a:r>
          </a:p>
          <a:p>
            <a:pPr marL="181221" indent="-181221">
              <a:spcBef>
                <a:spcPts val="634"/>
              </a:spcBef>
              <a:buFont typeface="Wingdings" panose="05000000000000000000" pitchFamily="2" charset="2"/>
              <a:buChar char="§"/>
            </a:pPr>
            <a:r>
              <a:rPr lang="en-US" dirty="0">
                <a:cs typeface="Arial" panose="020B0604020202020204" pitchFamily="34" charset="0"/>
              </a:rPr>
              <a:t>Your dialysis facility must provide these items and services, either directly or through an arrangement with another provider. </a:t>
            </a:r>
          </a:p>
          <a:p>
            <a:pPr marL="181221" indent="-181221">
              <a:spcBef>
                <a:spcPts val="634"/>
              </a:spcBef>
              <a:buFont typeface="Wingdings" panose="05000000000000000000" pitchFamily="2" charset="2"/>
              <a:buChar char="§"/>
            </a:pPr>
            <a:r>
              <a:rPr lang="en-US" dirty="0">
                <a:cs typeface="Arial" panose="020B0604020202020204" pitchFamily="34" charset="0"/>
              </a:rPr>
              <a:t>Medicare makes a single payment per dialysis treatment to the dialysis facility for all dialysis-related services, including equipment and supplies. Dialysis facilities pay third-party suppliers from this single payment amount.</a:t>
            </a:r>
            <a:endParaRPr lang="en-US" b="1" dirty="0">
              <a:solidFill>
                <a:prstClr val="black"/>
              </a:solidFill>
              <a:cs typeface="Arial" panose="020B0604020202020204" pitchFamily="34" charset="0"/>
            </a:endParaRPr>
          </a:p>
          <a:p>
            <a:pPr marL="0" lvl="1" defTabSz="966508">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81509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8107" y="3757507"/>
            <a:ext cx="5965574" cy="5144347"/>
          </a:xfrm>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buFont typeface="Wingdings" panose="05000000000000000000" pitchFamily="2" charset="2"/>
              <a:buChar char="§"/>
            </a:pPr>
            <a:r>
              <a:rPr lang="en-US" b="1" dirty="0">
                <a:cs typeface="Arial" panose="020B0604020202020204" pitchFamily="34" charset="0"/>
              </a:rPr>
              <a:t>Original Medicare </a:t>
            </a:r>
            <a:r>
              <a:rPr lang="en-US" dirty="0">
                <a:cs typeface="Arial" panose="020B0604020202020204" pitchFamily="34" charset="0"/>
              </a:rPr>
              <a:t>only</a:t>
            </a:r>
            <a:r>
              <a:rPr lang="en-US" b="1" dirty="0">
                <a:cs typeface="Arial" panose="020B0604020202020204" pitchFamily="34" charset="0"/>
              </a:rPr>
              <a:t> </a:t>
            </a:r>
            <a:r>
              <a:rPr lang="en-US" dirty="0">
                <a:cs typeface="Arial" panose="020B0604020202020204" pitchFamily="34" charset="0"/>
              </a:rPr>
              <a:t>covers ambulance services to and from your home to the nearest dialysis facility, if other forms of transportation could endanger your health. </a:t>
            </a:r>
          </a:p>
          <a:p>
            <a:pPr marL="181221" indent="-181221">
              <a:spcBef>
                <a:spcPts val="634"/>
              </a:spcBef>
              <a:buFont typeface="Wingdings" panose="05000000000000000000" pitchFamily="2" charset="2"/>
              <a:buChar char="§"/>
            </a:pPr>
            <a:r>
              <a:rPr lang="en-US" b="1" dirty="0">
                <a:cs typeface="Arial" panose="020B0604020202020204" pitchFamily="34" charset="0"/>
              </a:rPr>
              <a:t>If you’re in a Medicare Advantage Plan, </a:t>
            </a:r>
            <a:r>
              <a:rPr lang="en-US" dirty="0">
                <a:cs typeface="Arial" panose="020B0604020202020204" pitchFamily="34" charset="0"/>
              </a:rPr>
              <a:t>the plan may cover some non-ambulance transportation to dialysis facilities and doctors. Read your plan materials, or call the plan for more information. </a:t>
            </a:r>
          </a:p>
          <a:p>
            <a:pPr marL="181221" indent="-181221" defTabSz="966508">
              <a:spcBef>
                <a:spcPts val="634"/>
              </a:spcBef>
              <a:buFont typeface="Wingdings" panose="05000000000000000000" pitchFamily="2" charset="2"/>
              <a:buChar char="§"/>
              <a:defRPr/>
            </a:pPr>
            <a:r>
              <a:rPr lang="en-US" b="1" dirty="0">
                <a:cs typeface="Arial" panose="020B0604020202020204" pitchFamily="34" charset="0"/>
              </a:rPr>
              <a:t>For non-emergency, scheduled, repetitive ambulance services, </a:t>
            </a:r>
            <a:r>
              <a:rPr lang="en-US" dirty="0">
                <a:cs typeface="Arial" panose="020B0604020202020204" pitchFamily="34" charset="0"/>
              </a:rPr>
              <a:t>the ambulance supplier must get a written order from your doctor before you get the ambulance service. The doctor’s written order must certify that ambulance transportation is medically necessary and must be dated no earlier than 60 days before you get the ambulance service. </a:t>
            </a:r>
          </a:p>
          <a:p>
            <a:pPr marL="181221" indent="-181221">
              <a:spcBef>
                <a:spcPts val="634"/>
              </a:spcBef>
              <a:buFont typeface="Wingdings" panose="05000000000000000000" pitchFamily="2" charset="2"/>
              <a:buChar char="§"/>
            </a:pPr>
            <a:r>
              <a:rPr lang="en-US" b="1" dirty="0">
                <a:cs typeface="Arial" panose="020B0604020202020204" pitchFamily="34" charset="0"/>
              </a:rPr>
              <a:t>For more information about ambulance coverage,</a:t>
            </a:r>
            <a:r>
              <a:rPr lang="en-US" dirty="0">
                <a:cs typeface="Arial" panose="020B0604020202020204" pitchFamily="34" charset="0"/>
              </a:rPr>
              <a:t> visit </a:t>
            </a:r>
            <a:r>
              <a:rPr lang="en-US" dirty="0">
                <a:cs typeface="Arial" panose="020B0604020202020204" pitchFamily="34" charset="0"/>
                <a:hlinkClick r:id="rId3"/>
              </a:rPr>
              <a:t>Medicare.gov/coverage/ambulance-services</a:t>
            </a:r>
            <a:r>
              <a:rPr lang="en-US" dirty="0">
                <a:cs typeface="Arial" panose="020B0604020202020204" pitchFamily="34" charset="0"/>
              </a:rPr>
              <a:t>. </a:t>
            </a:r>
            <a:r>
              <a:rPr lang="en-US" dirty="0">
                <a:solidFill>
                  <a:srgbClr val="231F20"/>
                </a:solidFill>
                <a:cs typeface="Arial" panose="020B0604020202020204" pitchFamily="34" charset="0"/>
              </a:rPr>
              <a:t>You can also call 1-800-MEDICARE (1-800-633-4227); TTY: 1-877-486-2048.</a:t>
            </a:r>
            <a:endParaRPr lang="en-US" dirty="0">
              <a:cs typeface="Arial" panose="020B0604020202020204" pitchFamily="34" charset="0"/>
            </a:endParaRPr>
          </a:p>
          <a:p>
            <a:pPr marL="181221" indent="-181221">
              <a:spcBef>
                <a:spcPts val="634"/>
              </a:spcBef>
              <a:buFont typeface="Wingdings" panose="05000000000000000000" pitchFamily="2" charset="2"/>
              <a:buChar char="§"/>
            </a:pPr>
            <a:r>
              <a:rPr lang="en-US" b="1" dirty="0">
                <a:cs typeface="Arial" panose="020B0604020202020204" pitchFamily="34" charset="0"/>
              </a:rPr>
              <a:t>If you need non-ambulance transportation help, </a:t>
            </a:r>
            <a:r>
              <a:rPr lang="en-US" dirty="0">
                <a:cs typeface="Arial" panose="020B0604020202020204" pitchFamily="34" charset="0"/>
              </a:rPr>
              <a:t>talk to the social worker at your dialysis facility to find out what’s available.</a:t>
            </a:r>
            <a:endParaRPr lang="en-US" dirty="0">
              <a:solidFill>
                <a:srgbClr val="231F20"/>
              </a:solidFill>
              <a:cs typeface="Arial" panose="020B0604020202020204" pitchFamily="34" charset="0"/>
            </a:endParaRPr>
          </a:p>
          <a:p>
            <a:pPr defTabSz="966508">
              <a:spcBef>
                <a:spcPts val="634"/>
              </a:spcBef>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3331418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defRPr/>
            </a:pPr>
            <a:r>
              <a:rPr lang="en-US" dirty="0">
                <a:solidFill>
                  <a:srgbClr val="231F20"/>
                </a:solidFill>
                <a:cs typeface="Arial" panose="020B0604020202020204" pitchFamily="34" charset="0"/>
              </a:rPr>
              <a:t>It’s also important to understand what </a:t>
            </a:r>
            <a:r>
              <a:rPr lang="en-US" dirty="0">
                <a:solidFill>
                  <a:prstClr val="black"/>
                </a:solidFill>
                <a:cs typeface="Arial" panose="020B0604020202020204" pitchFamily="34" charset="0"/>
              </a:rPr>
              <a:t>Medicare doesn’t</a:t>
            </a:r>
            <a:r>
              <a:rPr lang="en-US" b="1" dirty="0">
                <a:solidFill>
                  <a:prstClr val="black"/>
                </a:solidFill>
                <a:cs typeface="Arial" panose="020B0604020202020204" pitchFamily="34" charset="0"/>
              </a:rPr>
              <a:t> </a:t>
            </a:r>
            <a:r>
              <a:rPr lang="en-US" dirty="0">
                <a:solidFill>
                  <a:srgbClr val="231F20"/>
                </a:solidFill>
                <a:cs typeface="Arial" panose="020B0604020202020204" pitchFamily="34" charset="0"/>
              </a:rPr>
              <a:t>pay</a:t>
            </a:r>
            <a:r>
              <a:rPr lang="en-US" b="1" dirty="0">
                <a:solidFill>
                  <a:srgbClr val="231F20"/>
                </a:solidFill>
                <a:cs typeface="Arial" panose="020B0604020202020204" pitchFamily="34" charset="0"/>
              </a:rPr>
              <a:t> </a:t>
            </a:r>
            <a:r>
              <a:rPr lang="en-US" dirty="0">
                <a:solidFill>
                  <a:srgbClr val="231F20"/>
                </a:solidFill>
                <a:cs typeface="Arial" panose="020B0604020202020204" pitchFamily="34" charset="0"/>
              </a:rPr>
              <a:t>for. The following </a:t>
            </a:r>
            <a:r>
              <a:rPr lang="en-US" b="1" dirty="0">
                <a:solidFill>
                  <a:srgbClr val="231F20"/>
                </a:solidFill>
                <a:cs typeface="Arial" panose="020B0604020202020204" pitchFamily="34" charset="0"/>
              </a:rPr>
              <a:t>aren’t</a:t>
            </a:r>
            <a:r>
              <a:rPr lang="en-US" dirty="0">
                <a:solidFill>
                  <a:srgbClr val="231F20"/>
                </a:solidFill>
                <a:cs typeface="Arial" panose="020B0604020202020204" pitchFamily="34" charset="0"/>
              </a:rPr>
              <a:t> paid for by Medicare:</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Paid dialysis aides to help you with home dialysis</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Any lost pay to you or the person who may be helping you during home dialysis training</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A place to stay during your treatment</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Blood or packed red blood cells for home dialysis unless part of a doctors’ service </a:t>
            </a:r>
            <a:endParaRPr lang="en-US" dirty="0">
              <a:cs typeface="Arial" panose="020B0604020202020204" pitchFamily="34" charset="0"/>
            </a:endParaRPr>
          </a:p>
          <a:p>
            <a:pPr>
              <a:spcBef>
                <a:spcPts val="634"/>
              </a:spcBef>
            </a:pPr>
            <a:r>
              <a:rPr lang="en-US" b="1" dirty="0">
                <a:cs typeface="Arial" panose="020B0604020202020204" pitchFamily="34" charset="0"/>
              </a:rPr>
              <a:t>Source</a:t>
            </a:r>
            <a:r>
              <a:rPr lang="en-US" dirty="0">
                <a:cs typeface="Arial" panose="020B0604020202020204" pitchFamily="34" charset="0"/>
              </a:rPr>
              <a:t>: </a:t>
            </a:r>
            <a:r>
              <a:rPr lang="en-US" dirty="0">
                <a:cs typeface="Arial" panose="020B0604020202020204" pitchFamily="34" charset="0"/>
                <a:hlinkClick r:id="rId3"/>
              </a:rPr>
              <a:t>Medicare.gov/coverage/dialysis-services-supplies</a:t>
            </a:r>
            <a:r>
              <a:rPr lang="en-US" dirty="0">
                <a:cs typeface="Arial" panose="020B0604020202020204" pitchFamily="34" charset="0"/>
              </a:rPr>
              <a:t> </a:t>
            </a:r>
          </a:p>
        </p:txBody>
      </p:sp>
    </p:spTree>
    <p:extLst>
      <p:ext uri="{BB962C8B-B14F-4D97-AF65-F5344CB8AC3E}">
        <p14:creationId xmlns:p14="http://schemas.microsoft.com/office/powerpoint/2010/main" val="182362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Presenter Notes</a:t>
            </a:r>
          </a:p>
          <a:p>
            <a:pPr>
              <a:spcBef>
                <a:spcPts val="600"/>
              </a:spcBef>
            </a:pPr>
            <a:r>
              <a:rPr lang="en-US" dirty="0"/>
              <a:t>A kidney transplant is a type of surgery that puts someone else’s healthy kidney into your body. This donated kidney does the work that your own kidneys can no longer do.</a:t>
            </a:r>
            <a:r>
              <a:rPr lang="en-US" dirty="0">
                <a:solidFill>
                  <a:prstClr val="black"/>
                </a:solidFill>
                <a:cs typeface="Arial" panose="020B0604020202020204" pitchFamily="34" charset="0"/>
              </a:rPr>
              <a:t> Blood and tissue samples of the kidney donor must be tested to see how well they match so that your body won’t reject the new kidney.</a:t>
            </a:r>
          </a:p>
          <a:p>
            <a:pPr>
              <a:spcBef>
                <a:spcPts val="600"/>
              </a:spcBef>
            </a:pPr>
            <a:r>
              <a:rPr lang="en-US" b="1" dirty="0"/>
              <a:t>NOTE: </a:t>
            </a:r>
            <a:r>
              <a:rPr lang="en-US" dirty="0"/>
              <a:t>Medicare will cover your kidney transplant only if it’s done in a hospital that’s Medicare-certified to do kidney transplants.</a:t>
            </a:r>
            <a:endParaRPr lang="en-US" b="1" dirty="0">
              <a:solidFill>
                <a:prstClr val="black"/>
              </a:solidFill>
              <a:cs typeface="Arial" panose="020B0604020202020204" pitchFamily="34" charset="0"/>
            </a:endParaRPr>
          </a:p>
          <a:p>
            <a:pPr>
              <a:spcBef>
                <a:spcPts val="600"/>
              </a:spcBef>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Graphics and content courtesy of the National Institute of Diabetes and Digestive and Kidney Diseases, of the U.S. National Institutes of Health (NIH) (</a:t>
            </a:r>
            <a:r>
              <a:rPr lang="en-US" dirty="0">
                <a:solidFill>
                  <a:prstClr val="black"/>
                </a:solidFill>
                <a:cs typeface="Arial" panose="020B0604020202020204" pitchFamily="34" charset="0"/>
                <a:hlinkClick r:id="rId3"/>
              </a:rPr>
              <a:t>hniddk.nih.gov/health-information/kidney-disease/kidney-failure/kidney-transplant</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180284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There are Medicare-covered services for transplant patients. Although Medicare covers medically-necessary hospitalizations for ESRD patients, those who are undergoing a kidney transplant have special coverage</a:t>
            </a:r>
            <a:r>
              <a:rPr lang="en-US" dirty="0">
                <a:solidFill>
                  <a:srgbClr val="231F20"/>
                </a:solidFill>
                <a:cs typeface="Arial" panose="020B0604020202020204" pitchFamily="34" charset="0"/>
              </a:rPr>
              <a:t> as long as their kidney transplant is done in a hospital that’s approved by Medicare to do kidney transplants.</a:t>
            </a:r>
            <a:endParaRPr lang="en-US" dirty="0">
              <a:solidFill>
                <a:prstClr val="black"/>
              </a:solidFill>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Part A covers the following:</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Inpatient services in a Medicare-certified hospital</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Kidney registry fee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Laboratory and other tests needed to evaluate your medical condition and the medical condition of the potential kidney donors (Medicare covers these services whether they’re done by the Medicare-certified hospital where you’ll get your transplant, or by another hospital that participates in Medicare)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 of finding the proper kidney for your transplant surgery (if there’s no kidney donor)</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full cost of care for your kidney donor (including care before, during, and after surgery)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Any additional inpatient hospital care for your donor in case of problems due to the surgery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Blood (whole or units of packed red blood cells, blood components, and the cost of processing and giving you blood)</a:t>
            </a:r>
          </a:p>
          <a:p>
            <a:pPr>
              <a:spcBef>
                <a:spcPts val="634"/>
              </a:spcBef>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44341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Part B transplant patient coverage includes the following:</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kidney transplant surgery (including care before, during, and after the surgery)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your kidney donor during their hospital stay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Blood (whole or units of packed red blood cells, blood components, and the cost of processing and giving you blood)</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Transplant drugs for a limited time after you leave the hospital, following a transplant</a:t>
            </a:r>
          </a:p>
          <a:p>
            <a:pPr defTabSz="966508">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will pay the full cost of care for your kidney donor. You don’t have to pay a deductible, coinsurance, or other costs for your donor’s hospital stay. In addition, your kidney donor doesn’t have to pay a deductible, coinsurance, or any other costs for their hospital stay.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77795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 y="3757507"/>
            <a:ext cx="7071360" cy="5596043"/>
          </a:xfrm>
        </p:spPr>
        <p:txBody>
          <a:bodyPr/>
          <a:lstStyle/>
          <a:p>
            <a:pPr>
              <a:spcBef>
                <a:spcPts val="600"/>
              </a:spcBef>
            </a:pPr>
            <a:r>
              <a:rPr lang="en-US" sz="1100" b="1" i="0" kern="1200" dirty="0">
                <a:solidFill>
                  <a:schemeClr val="tx1"/>
                </a:solidFill>
                <a:effectLst/>
                <a:latin typeface="+mn-lt"/>
                <a:ea typeface="+mn-ea"/>
                <a:cs typeface="+mn-cs"/>
              </a:rPr>
              <a:t>Presenter Notes</a:t>
            </a:r>
          </a:p>
          <a:p>
            <a:pPr>
              <a:spcBef>
                <a:spcPts val="600"/>
              </a:spcBef>
            </a:pPr>
            <a:r>
              <a:rPr lang="en-US" sz="1100" b="0" i="0" kern="1200" dirty="0">
                <a:solidFill>
                  <a:schemeClr val="tx1"/>
                </a:solidFill>
                <a:effectLst/>
                <a:latin typeface="+mn-lt"/>
                <a:ea typeface="+mn-ea"/>
                <a:cs typeface="+mn-cs"/>
              </a:rPr>
              <a:t>Conservative management for kidney failure means that your health care team continues your care without dialysis or a kidney transplant. The focus of care is on your quality of life and symptom control.</a:t>
            </a:r>
          </a:p>
          <a:p>
            <a:pPr>
              <a:spcBef>
                <a:spcPts val="600"/>
              </a:spcBef>
            </a:pPr>
            <a:r>
              <a:rPr lang="en-US" sz="1100" b="0" i="0" kern="1200" dirty="0">
                <a:solidFill>
                  <a:schemeClr val="tx1"/>
                </a:solidFill>
                <a:effectLst/>
                <a:latin typeface="+mn-lt"/>
                <a:ea typeface="+mn-ea"/>
                <a:cs typeface="+mn-cs"/>
              </a:rPr>
              <a:t>You have the right to decide how your kidney failure will be treated. You can choose conservative management instead of dialysis or transplant.</a:t>
            </a:r>
          </a:p>
          <a:p>
            <a:pPr>
              <a:spcBef>
                <a:spcPts val="600"/>
              </a:spcBef>
            </a:pPr>
            <a:r>
              <a:rPr lang="en-US" sz="1100" b="0" i="0" kern="1200" dirty="0">
                <a:solidFill>
                  <a:schemeClr val="tx1"/>
                </a:solidFill>
                <a:effectLst/>
                <a:latin typeface="+mn-lt"/>
                <a:ea typeface="+mn-ea"/>
                <a:cs typeface="+mn-cs"/>
              </a:rPr>
              <a:t>Your health care team will help you create a plan to meet your care needs. Your health care team may include a nephrologist, primary care clinician, nurse, dietitian, social worker, and a pharmacist.</a:t>
            </a:r>
          </a:p>
          <a:p>
            <a:pPr>
              <a:spcBef>
                <a:spcPts val="600"/>
              </a:spcBef>
            </a:pPr>
            <a:r>
              <a:rPr lang="en-US" sz="1100" b="0" i="0" kern="1200" dirty="0">
                <a:solidFill>
                  <a:schemeClr val="tx1"/>
                </a:solidFill>
                <a:effectLst/>
                <a:latin typeface="+mn-lt"/>
                <a:ea typeface="+mn-ea"/>
                <a:cs typeface="+mn-cs"/>
              </a:rPr>
              <a:t>Treatment includes:</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Preserving kidney function for as long as possible</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Managing your symptoms, like nausea and poor appetite</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Managing other health problems caused by kidney failure, like anemia</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Maintaining your quality of life for as long as possible</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Preparing for end-of-life care</a:t>
            </a:r>
          </a:p>
          <a:p>
            <a:pPr>
              <a:spcBef>
                <a:spcPts val="600"/>
              </a:spcBef>
            </a:pPr>
            <a:r>
              <a:rPr lang="en-US" sz="1100" b="0" i="0" kern="1200" dirty="0">
                <a:solidFill>
                  <a:schemeClr val="tx1"/>
                </a:solidFill>
                <a:effectLst/>
                <a:latin typeface="+mn-lt"/>
                <a:ea typeface="+mn-ea"/>
                <a:cs typeface="+mn-cs"/>
              </a:rPr>
              <a:t>Conservative management won’t cure kidney disease. The treatment goals are to:</a:t>
            </a:r>
          </a:p>
          <a:p>
            <a:pPr marL="114300" indent="-114300">
              <a:spcBef>
                <a:spcPts val="600"/>
              </a:spcBef>
              <a:buFont typeface="Wingdings" panose="05000000000000000000" pitchFamily="2" charset="2"/>
              <a:buChar char="§"/>
            </a:pPr>
            <a:r>
              <a:rPr lang="en-US" sz="1100" dirty="0"/>
              <a:t>P</a:t>
            </a:r>
            <a:r>
              <a:rPr lang="en-US" sz="1100" b="0" i="0" kern="1200" dirty="0">
                <a:solidFill>
                  <a:schemeClr val="tx1"/>
                </a:solidFill>
                <a:effectLst/>
                <a:latin typeface="+mn-lt"/>
                <a:ea typeface="+mn-ea"/>
                <a:cs typeface="+mn-cs"/>
              </a:rPr>
              <a:t>rovide the best quality of life.</a:t>
            </a:r>
          </a:p>
          <a:p>
            <a:pPr marL="114300" indent="-114300">
              <a:spcBef>
                <a:spcPts val="600"/>
              </a:spcBef>
              <a:buFont typeface="Wingdings" panose="05000000000000000000" pitchFamily="2" charset="2"/>
              <a:buChar char="§"/>
            </a:pPr>
            <a:r>
              <a:rPr lang="en-US" sz="1100" dirty="0"/>
              <a:t>A</a:t>
            </a:r>
            <a:r>
              <a:rPr lang="en-US" sz="1100" b="0" i="0" kern="1200" dirty="0">
                <a:solidFill>
                  <a:schemeClr val="tx1"/>
                </a:solidFill>
                <a:effectLst/>
                <a:latin typeface="+mn-lt"/>
                <a:ea typeface="+mn-ea"/>
                <a:cs typeface="+mn-cs"/>
              </a:rPr>
              <a:t>void treatments and hospital stays that may worsen quality of life. This may mean fewer medical appointments, blood draws, and medicines.</a:t>
            </a:r>
          </a:p>
          <a:p>
            <a:pPr>
              <a:spcBef>
                <a:spcPts val="600"/>
              </a:spcBef>
            </a:pPr>
            <a:r>
              <a:rPr lang="en-US" sz="1100" b="0" i="0" kern="1200" dirty="0">
                <a:solidFill>
                  <a:schemeClr val="tx1"/>
                </a:solidFill>
                <a:effectLst/>
                <a:latin typeface="+mn-lt"/>
                <a:ea typeface="+mn-ea"/>
                <a:cs typeface="+mn-cs"/>
              </a:rPr>
              <a:t>Your care plan may change as your quality of life and health status change. As you near the end of your life, you may choose hospice care.</a:t>
            </a:r>
          </a:p>
          <a:p>
            <a:pPr>
              <a:spcBef>
                <a:spcPts val="600"/>
              </a:spcBef>
            </a:pPr>
            <a:r>
              <a:rPr lang="en-US" sz="1100" b="1" dirty="0"/>
              <a:t>NOTE: </a:t>
            </a:r>
            <a:r>
              <a:rPr lang="en-US" sz="1100" dirty="0"/>
              <a:t>Medicare only pays for supportive services like symptom control and pain management under hospice if certain requirements are met and the individual chooses hospice. If a person opts for conservative treatment but does not choose hospice or is not eligible for hospice, Medicare may not cover supportive services.</a:t>
            </a:r>
          </a:p>
          <a:p>
            <a:pPr>
              <a:spcBef>
                <a:spcPts val="600"/>
              </a:spcBef>
            </a:pPr>
            <a:r>
              <a:rPr lang="en-US" sz="1100" b="1" dirty="0"/>
              <a:t>Source: </a:t>
            </a:r>
            <a:r>
              <a:rPr lang="en-US" sz="1100" dirty="0"/>
              <a:t>Content </a:t>
            </a:r>
            <a:r>
              <a:rPr lang="en-US" sz="1100" dirty="0">
                <a:solidFill>
                  <a:prstClr val="black"/>
                </a:solidFill>
                <a:cs typeface="Arial" panose="020B0604020202020204" pitchFamily="34" charset="0"/>
              </a:rPr>
              <a:t>courtesy of the National Institute of Diabetes and Digestive and Kidney Diseases, of the U.S. National Institutes of Health (NIH) (</a:t>
            </a:r>
            <a:r>
              <a:rPr lang="en-US" sz="1100" dirty="0">
                <a:hlinkClick r:id="rId3"/>
              </a:rPr>
              <a:t>niddk.nih.gov/health-information/kidney-disease/kidney-failure/conservative-management</a:t>
            </a:r>
            <a:r>
              <a:rPr lang="en-US" sz="1100" dirty="0"/>
              <a:t>).  </a:t>
            </a:r>
          </a:p>
        </p:txBody>
      </p:sp>
    </p:spTree>
    <p:extLst>
      <p:ext uri="{BB962C8B-B14F-4D97-AF65-F5344CB8AC3E}">
        <p14:creationId xmlns:p14="http://schemas.microsoft.com/office/powerpoint/2010/main" val="3270221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indent="-237194"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34"/>
              </a:spcBef>
              <a:spcAft>
                <a:spcPts val="600"/>
              </a:spcAft>
              <a:defRPr/>
            </a:pPr>
            <a:r>
              <a:rPr lang="en-US" dirty="0">
                <a:solidFill>
                  <a:prstClr val="black"/>
                </a:solidFill>
                <a:cs typeface="Arial" panose="020B0604020202020204" pitchFamily="34" charset="0"/>
              </a:rPr>
              <a:t>Check Your Knowledge: Question 4</a:t>
            </a:r>
          </a:p>
          <a:p>
            <a:pPr indent="-237194" defTabSz="984463">
              <a:spcBef>
                <a:spcPts val="634"/>
              </a:spcBef>
              <a:spcAft>
                <a:spcPts val="600"/>
              </a:spcAft>
              <a:defRPr/>
            </a:pPr>
            <a:r>
              <a:rPr lang="en-US" b="1" dirty="0">
                <a:solidFill>
                  <a:prstClr val="black"/>
                </a:solidFill>
                <a:cs typeface="Arial" panose="020B0604020202020204" pitchFamily="34" charset="0"/>
              </a:rPr>
              <a:t>Which service is covered by Part A?</a:t>
            </a:r>
          </a:p>
          <a:p>
            <a:pPr marL="241627" indent="-241627" defTabSz="966508">
              <a:spcBef>
                <a:spcPts val="634"/>
              </a:spcBef>
              <a:spcAft>
                <a:spcPts val="600"/>
              </a:spcAft>
              <a:buFont typeface="+mj-lt"/>
              <a:buAutoNum type="alphaLcPeriod"/>
              <a:defRPr/>
            </a:pPr>
            <a:r>
              <a:rPr lang="en-US" dirty="0">
                <a:solidFill>
                  <a:prstClr val="black"/>
                </a:solidFill>
                <a:cs typeface="Arial" panose="020B0604020202020204" pitchFamily="34" charset="0"/>
              </a:rPr>
              <a:t>A place to stay during dialysis</a:t>
            </a:r>
          </a:p>
          <a:p>
            <a:pPr marL="241627" indent="-241627" defTabSz="966508">
              <a:spcBef>
                <a:spcPts val="634"/>
              </a:spcBef>
              <a:spcAft>
                <a:spcPts val="600"/>
              </a:spcAft>
              <a:buFont typeface="+mj-lt"/>
              <a:buAutoNum type="alphaLcPeriod"/>
              <a:defRPr/>
            </a:pPr>
            <a:r>
              <a:rPr lang="en-US" dirty="0">
                <a:solidFill>
                  <a:prstClr val="black"/>
                </a:solidFill>
                <a:cs typeface="Arial" panose="020B0604020202020204" pitchFamily="34" charset="0"/>
              </a:rPr>
              <a:t>Cost of finding the proper kidney for your transplant surgery</a:t>
            </a:r>
          </a:p>
          <a:p>
            <a:pPr marL="241627" indent="-241627" defTabSz="966508">
              <a:spcBef>
                <a:spcPts val="634"/>
              </a:spcBef>
              <a:spcAft>
                <a:spcPts val="600"/>
              </a:spcAft>
              <a:buFont typeface="+mj-lt"/>
              <a:buAutoNum type="alphaLcPeriod"/>
              <a:defRPr/>
            </a:pPr>
            <a:r>
              <a:rPr lang="en-US" dirty="0">
                <a:solidFill>
                  <a:prstClr val="black"/>
                </a:solidFill>
                <a:cs typeface="Arial" panose="020B0604020202020204" pitchFamily="34" charset="0"/>
              </a:rPr>
              <a:t>Lost pay</a:t>
            </a:r>
          </a:p>
          <a:p>
            <a:pPr marL="241627" indent="-241627" defTabSz="966508">
              <a:spcBef>
                <a:spcPts val="634"/>
              </a:spcBef>
              <a:spcAft>
                <a:spcPts val="600"/>
              </a:spcAft>
              <a:buFont typeface="+mj-lt"/>
              <a:buAutoNum type="alphaLcPeriod"/>
              <a:defRPr/>
            </a:pPr>
            <a:r>
              <a:rPr lang="en-US" dirty="0">
                <a:solidFill>
                  <a:prstClr val="black"/>
                </a:solidFill>
                <a:cs typeface="Arial" panose="020B0604020202020204" pitchFamily="34" charset="0"/>
              </a:rPr>
              <a:t>A home health aide for companionship</a:t>
            </a:r>
          </a:p>
          <a:p>
            <a:pPr marL="0" lvl="1" defTabSz="966508">
              <a:spcAft>
                <a:spcPts val="600"/>
              </a:spcAft>
              <a:defRPr/>
            </a:pPr>
            <a:r>
              <a:rPr lang="en-US" b="1" dirty="0">
                <a:solidFill>
                  <a:prstClr val="black"/>
                </a:solidFill>
                <a:cs typeface="Arial" panose="020B0604020202020204" pitchFamily="34" charset="0"/>
              </a:rPr>
              <a:t>Answer: b. Cost of finding the proper kidney for your transplant surgery</a:t>
            </a:r>
          </a:p>
          <a:p>
            <a:pPr>
              <a:spcBef>
                <a:spcPts val="634"/>
              </a:spcBef>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b="0" dirty="0">
                <a:cs typeface="Arial" panose="020B0604020202020204" pitchFamily="34" charset="0"/>
              </a:rPr>
              <a:t>This lesson e</a:t>
            </a:r>
            <a:r>
              <a:rPr lang="en-US" dirty="0">
                <a:cs typeface="Arial" panose="020B0604020202020204" pitchFamily="34" charset="0"/>
              </a:rPr>
              <a:t>xplains Medicare coverage options for people with End-Stage Renal Disease (ESRD).</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Supplement Insurance (Medigap)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Advantage Plan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drug plan options and considerations for people with ESRD </a:t>
            </a:r>
          </a:p>
          <a:p>
            <a:pPr marL="118801" indent="-118801">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48"/>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Bef>
                <a:spcPts val="648"/>
              </a:spcBef>
              <a:defRPr/>
            </a:pPr>
            <a:r>
              <a:rPr lang="en-US" dirty="0">
                <a:solidFill>
                  <a:prstClr val="black"/>
                </a:solidFill>
                <a:cs typeface="Arial" panose="020B0604020202020204" pitchFamily="34" charset="0"/>
              </a:rPr>
              <a:t>This lesson describes End-Stage Renal Disease (ESRD) (permanent kidney failure requiring dialysis or a kidney transplant) and explains basic information about Medicare eligibility based on ESRD.</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6840" y="3635581"/>
            <a:ext cx="6891687" cy="5734836"/>
          </a:xfrm>
        </p:spPr>
        <p:txBody>
          <a:bodyPr>
            <a:normAutofit/>
          </a:bodyPr>
          <a:lstStyle/>
          <a:p>
            <a:pPr marL="0" lvl="1" defTabSz="966508">
              <a:spcAft>
                <a:spcPts val="600"/>
              </a:spcAft>
              <a:defRPr/>
            </a:pPr>
            <a:r>
              <a:rPr lang="en-US" sz="1100" b="1" dirty="0">
                <a:cs typeface="Arial" panose="020B0604020202020204" pitchFamily="34" charset="0"/>
              </a:rPr>
              <a:t>This slide has animation.</a:t>
            </a:r>
          </a:p>
          <a:p>
            <a:pPr defTabSz="966508">
              <a:spcBef>
                <a:spcPts val="634"/>
              </a:spcBef>
              <a:spcAft>
                <a:spcPts val="600"/>
              </a:spcAft>
              <a:defRPr/>
            </a:pPr>
            <a:r>
              <a:rPr lang="en-US" sz="1100" b="1" dirty="0">
                <a:cs typeface="Arial" panose="020B0604020202020204" pitchFamily="34" charset="0"/>
              </a:rPr>
              <a:t>Presenter Notes</a:t>
            </a:r>
            <a:r>
              <a:rPr lang="en-US" sz="1100" dirty="0">
                <a:cs typeface="Arial" panose="020B0604020202020204" pitchFamily="34" charset="0"/>
              </a:rPr>
              <a:t>​</a:t>
            </a:r>
          </a:p>
          <a:p>
            <a:pPr defTabSz="966508">
              <a:spcBef>
                <a:spcPts val="634"/>
              </a:spcBef>
              <a:spcAft>
                <a:spcPts val="600"/>
              </a:spcAft>
              <a:defRPr/>
            </a:pPr>
            <a:r>
              <a:rPr lang="en-US" sz="1100" dirty="0">
                <a:cs typeface="Arial" panose="020B0604020202020204" pitchFamily="34" charset="0"/>
              </a:rPr>
              <a:t>There are some things people with ESRD need to know about Medigap:</a:t>
            </a:r>
          </a:p>
          <a:p>
            <a:pPr marL="181221" indent="-181221" defTabSz="966508">
              <a:spcBef>
                <a:spcPts val="634"/>
              </a:spcBef>
              <a:spcAft>
                <a:spcPts val="600"/>
              </a:spcAft>
              <a:buFont typeface="Wingdings" panose="05000000000000000000" pitchFamily="2" charset="2"/>
              <a:buChar char="§"/>
              <a:defRPr/>
            </a:pPr>
            <a:r>
              <a:rPr lang="en-US" sz="1100" b="1" i="1" dirty="0">
                <a:cs typeface="Arial" panose="020B0604020202020204" pitchFamily="34" charset="0"/>
              </a:rPr>
              <a:t>Why consider Medigap? </a:t>
            </a:r>
            <a:r>
              <a:rPr lang="en-US" sz="1100" dirty="0">
                <a:cs typeface="Arial" panose="020B0604020202020204" pitchFamily="34" charset="0"/>
              </a:rPr>
              <a:t>Medicare Supplement Insurance (Medigap) is health insurance sold by private insurance companies. Medigap policies help pay some of the health care costs that Original Medicare (Part A and Part B) doesn’t cover, like your deductible or coinsurance. Medigap must follow federal and state laws that protect you. All Medigap policies are clearly marked “Medicare Supplement Insurance” and provide standardized benefits, no matter which insurance company sells them. </a:t>
            </a:r>
            <a:r>
              <a:rPr lang="en-US" sz="1100" b="1" dirty="0">
                <a:cs typeface="Arial" panose="020B0604020202020204" pitchFamily="34" charset="0"/>
              </a:rPr>
              <a:t>Insurance companies selling Medigap policies are required to report data to the National Association of Insurance Commissioners, </a:t>
            </a:r>
            <a:r>
              <a:rPr lang="en-US" sz="1100" dirty="0">
                <a:cs typeface="Arial" panose="020B0604020202020204" pitchFamily="34" charset="0"/>
              </a:rPr>
              <a:t>the U.S. standard-setting and regulatory support organization created and governed by the chief insurance regulators from the 50 states, the District of Columbia, and 5 U.S. territories. </a:t>
            </a:r>
          </a:p>
          <a:p>
            <a:pPr marL="181221" indent="-181221" defTabSz="966508">
              <a:spcBef>
                <a:spcPts val="634"/>
              </a:spcBef>
              <a:spcAft>
                <a:spcPts val="600"/>
              </a:spcAft>
              <a:buFont typeface="Wingdings" panose="05000000000000000000" pitchFamily="2" charset="2"/>
              <a:buChar char="§"/>
              <a:defRPr/>
            </a:pPr>
            <a:r>
              <a:rPr lang="en-US" sz="1100" b="1" i="1" dirty="0">
                <a:cs typeface="Arial" panose="020B0604020202020204" pitchFamily="34" charset="0"/>
              </a:rPr>
              <a:t>Can people under 65 with ESRD buy a Medigap policy? </a:t>
            </a:r>
            <a:r>
              <a:rPr lang="en-US" sz="1100" dirty="0">
                <a:cs typeface="Arial" panose="020B0604020202020204" pitchFamily="34" charset="0"/>
              </a:rPr>
              <a:t>It depends. 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 </a:t>
            </a:r>
          </a:p>
          <a:p>
            <a:pPr marL="181221" indent="-181221" defTabSz="966508">
              <a:spcBef>
                <a:spcPts val="634"/>
              </a:spcBef>
              <a:spcAft>
                <a:spcPts val="600"/>
              </a:spcAft>
              <a:buFont typeface="Wingdings" panose="05000000000000000000" pitchFamily="2" charset="2"/>
              <a:buChar char="§"/>
              <a:defRPr/>
            </a:pPr>
            <a:r>
              <a:rPr lang="en-US" sz="1100" b="1" i="1" dirty="0">
                <a:cs typeface="Arial" panose="020B0604020202020204" pitchFamily="34" charset="0"/>
              </a:rPr>
              <a:t>Do rules differ by state? </a:t>
            </a:r>
            <a:r>
              <a:rPr lang="en-US" sz="1100" dirty="0">
                <a:cs typeface="Arial" panose="020B0604020202020204" pitchFamily="34" charset="0"/>
              </a:rPr>
              <a:t>Medigap rules vary from state to state. For example, some states require insurance companies to sell to people under 65. Some states provide these rights to all people with Medicare under 65, while others only extend them to people eligible for Medicare because of disability or only to people with ESRD. Check with your State Insurance Department about what rights you might have under state law. When you’re 65, you can buy any policy for sale in your state during the Medigap Open Enrollment Period (OEP). </a:t>
            </a:r>
            <a:r>
              <a:rPr lang="en-US" sz="1100" b="1" dirty="0">
                <a:cs typeface="Arial" panose="020B0604020202020204" pitchFamily="34" charset="0"/>
              </a:rPr>
              <a:t>NOTE</a:t>
            </a:r>
            <a:r>
              <a:rPr lang="en-US" sz="1100" dirty="0">
                <a:cs typeface="Arial" panose="020B0604020202020204" pitchFamily="34" charset="0"/>
              </a:rPr>
              <a:t>: The </a:t>
            </a:r>
            <a:r>
              <a:rPr lang="en-US" sz="1100" dirty="0"/>
              <a:t>OEP for Medigap starts when you have Medicare Part A (Hospital Insurance), Medicare Part B (Medical Insurance), and turn 65. The OEP also only lasts for 6 months.</a:t>
            </a:r>
            <a:endParaRPr lang="en-US" sz="1100" dirty="0">
              <a:cs typeface="Arial" panose="020B0604020202020204" pitchFamily="34" charset="0"/>
            </a:endParaRPr>
          </a:p>
          <a:p>
            <a:pPr marL="181221" indent="-181221">
              <a:spcBef>
                <a:spcPts val="634"/>
              </a:spcBef>
              <a:spcAft>
                <a:spcPts val="600"/>
              </a:spcAft>
              <a:buFont typeface="Wingdings" panose="05000000000000000000" pitchFamily="2" charset="2"/>
              <a:buChar char="§"/>
              <a:defRPr/>
            </a:pPr>
            <a:r>
              <a:rPr lang="en-US" sz="1100" dirty="0">
                <a:cs typeface="Arial" panose="020B0604020202020204" pitchFamily="34" charset="0"/>
              </a:rPr>
              <a:t>You should contact your State Insurance Department or your local State Health Insurance Assistance Program (SHIP) at </a:t>
            </a:r>
            <a:r>
              <a:rPr lang="en-US" sz="1100" dirty="0">
                <a:cs typeface="Arial" panose="020B0604020202020204" pitchFamily="34" charset="0"/>
                <a:hlinkClick r:id="rId3"/>
              </a:rPr>
              <a:t>shiphelp.org</a:t>
            </a:r>
            <a:r>
              <a:rPr lang="en-US" sz="1100" dirty="0">
                <a:cs typeface="Arial" panose="020B0604020202020204" pitchFamily="34" charset="0"/>
              </a:rPr>
              <a:t> to learn more about Medigap coverage options where you live.</a:t>
            </a:r>
          </a:p>
          <a:p>
            <a:pPr>
              <a:spcBef>
                <a:spcPts val="634"/>
              </a:spcBef>
              <a:spcAft>
                <a:spcPts val="600"/>
              </a:spcAft>
              <a:defRPr/>
            </a:pPr>
            <a:r>
              <a:rPr lang="en-US" sz="1100" dirty="0">
                <a:cs typeface="Arial" panose="020B0604020202020204" pitchFamily="34" charset="0"/>
              </a:rPr>
              <a:t>For more information, review “Choosing a Medigap Policy: A Guide to Health Insurance for People with Medicare (CMS Product No. 02110) at </a:t>
            </a:r>
            <a:r>
              <a:rPr lang="en-US" sz="1100" dirty="0">
                <a:cs typeface="Arial" panose="020B0604020202020204" pitchFamily="34" charset="0"/>
                <a:hlinkClick r:id="rId4"/>
              </a:rPr>
              <a:t>Medicare.gov/publications</a:t>
            </a:r>
            <a:r>
              <a:rPr lang="en-US" sz="1100" dirty="0">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244583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1" y="3757508"/>
            <a:ext cx="7077777" cy="5308115"/>
          </a:xfrm>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spcAft>
                <a:spcPts val="600"/>
              </a:spcAft>
              <a:buFont typeface="Wingdings" panose="05000000000000000000" pitchFamily="2" charset="2"/>
              <a:buChar char="§"/>
            </a:pPr>
            <a:r>
              <a:rPr lang="en-US" b="1" dirty="0">
                <a:cs typeface="Arial" panose="020B0604020202020204" pitchFamily="34" charset="0"/>
              </a:rPr>
              <a:t>Why consider a Medicare Advantage Plan? </a:t>
            </a:r>
            <a:r>
              <a:rPr lang="en-US" dirty="0">
                <a:cs typeface="Arial" panose="020B0604020202020204" pitchFamily="34" charset="0"/>
              </a:rPr>
              <a:t>Medicare Advantage Plans are a type of Medicare health plan offered by a private company that contracts with Medicare to provide all your Part A and Part B benefits. Most Medicare Advantage Plans also offer drug coverage. Medicare Advantage Plans must cover all of the services that Original Medicare covers. Some plans offer extra coverage, like vision, hearing, and dental coverage. Each Medicare Advantage Plan can charge different out-of-pocket costs.</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Can people with ESRD join? </a:t>
            </a:r>
            <a:r>
              <a:rPr lang="en-US" dirty="0">
                <a:cs typeface="Arial" panose="020B0604020202020204" pitchFamily="34" charset="0"/>
              </a:rPr>
              <a:t>If you have ESRD, you can get your Medicare coverage through Original Medicare or a Medicare Advantage Plan. </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How might it affect my costs, rights, protections, and choices? </a:t>
            </a:r>
            <a:r>
              <a:rPr lang="en-US" dirty="0">
                <a:cs typeface="Arial" panose="020B0604020202020204" pitchFamily="34" charset="0"/>
              </a:rPr>
              <a:t>In many cases, you can only use health care providers who participate in the plan’s network and service area. Before you join, you may want to check with your providers and the plan you’re considering to make sure the providers you currently see (like your dialysis facility or kidney doctor), or want to see in the future (like a transplant specialist), are in the plan’s network. If you’re already in a Medicare Advantage Plan, check with your providers to make sure they’ll still be part of the plan’s network. To learn more about a specific Medicare Advantage Plan, contact the plan, or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b="1" dirty="0">
                <a:cs typeface="Arial" panose="020B0604020202020204" pitchFamily="34" charset="0"/>
              </a:rPr>
              <a:t>If you join a Medicare Advantage Plan during the OEP but change your mind, </a:t>
            </a:r>
            <a:r>
              <a:rPr lang="en-US" dirty="0">
                <a:cs typeface="Arial" panose="020B0604020202020204" pitchFamily="34" charset="0"/>
              </a:rPr>
              <a:t>you can switch back to Original Medicare or change to a different Medicare Advantage Plan (depending on which coverage works better for you) during the Medicare Advantage Open Enrollment Period (January 1–March 31). </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Where can I learn more about Medicare Advantage Plans? </a:t>
            </a:r>
            <a:r>
              <a:rPr lang="en-US" b="0" dirty="0">
                <a:cs typeface="Arial" panose="020B0604020202020204" pitchFamily="34" charset="0"/>
              </a:rPr>
              <a:t>To learn more about Medicare Advantage Plans, </a:t>
            </a:r>
            <a:r>
              <a:rPr lang="en-US" dirty="0">
                <a:cs typeface="Arial" panose="020B0604020202020204" pitchFamily="34" charset="0"/>
              </a:rPr>
              <a:t>visit </a:t>
            </a:r>
            <a:r>
              <a:rPr lang="en-US" dirty="0">
                <a:cs typeface="Arial" panose="020B0604020202020204" pitchFamily="34" charset="0"/>
                <a:hlinkClick r:id="rId4"/>
              </a:rPr>
              <a:t>Medicare.gov/sign-up-change-plans/types-of-medicare-health-plans/</a:t>
            </a:r>
            <a:r>
              <a:rPr lang="en-US" dirty="0" err="1">
                <a:cs typeface="Arial" panose="020B0604020202020204" pitchFamily="34" charset="0"/>
                <a:hlinkClick r:id="rId4"/>
              </a:rPr>
              <a:t>medicare</a:t>
            </a:r>
            <a:r>
              <a:rPr lang="en-US" dirty="0">
                <a:cs typeface="Arial" panose="020B0604020202020204" pitchFamily="34" charset="0"/>
                <a:hlinkClick r:id="rId4"/>
              </a:rPr>
              <a:t>-advantage-plans</a:t>
            </a:r>
            <a:r>
              <a:rPr lang="en-US" dirty="0">
                <a:cs typeface="Arial" panose="020B0604020202020204" pitchFamily="34" charset="0"/>
              </a:rPr>
              <a:t> and </a:t>
            </a:r>
            <a:r>
              <a:rPr lang="en-US" dirty="0">
                <a:cs typeface="Arial" panose="020B0604020202020204" pitchFamily="34" charset="0"/>
                <a:hlinkClick r:id="rId5"/>
              </a:rPr>
              <a:t>Medicare.gov/basics/end-stage-renal-disease</a:t>
            </a:r>
            <a:r>
              <a:rPr lang="en-US" dirty="0">
                <a:cs typeface="Arial" panose="020B0604020202020204" pitchFamily="34" charset="0"/>
              </a:rPr>
              <a:t>.  </a:t>
            </a:r>
          </a:p>
        </p:txBody>
      </p:sp>
    </p:spTree>
    <p:extLst>
      <p:ext uri="{BB962C8B-B14F-4D97-AF65-F5344CB8AC3E}">
        <p14:creationId xmlns:p14="http://schemas.microsoft.com/office/powerpoint/2010/main" val="2399507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6091" y="3757507"/>
            <a:ext cx="6740435" cy="5144347"/>
          </a:xfrm>
        </p:spPr>
        <p:txBody>
          <a:bodyPr/>
          <a:lstStyle/>
          <a:p>
            <a:pPr marL="0" lvl="1" defTabSz="966508">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Am I eligible for Medicare drug coverage (Part D)? </a:t>
            </a:r>
            <a:r>
              <a:rPr lang="en-US" dirty="0">
                <a:solidFill>
                  <a:prstClr val="black"/>
                </a:solidFill>
                <a:cs typeface="Arial" panose="020B0604020202020204" pitchFamily="34" charset="0"/>
              </a:rPr>
              <a:t>Medicare drug coverage is optional and is offered to everyone with Medicare. Everyone with Medicare is eligible to get drug coverage to help lower drug costs and protect against higher costs in the future. Children who have Medicare based on ESRD can also get drug coverage. </a:t>
            </a: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How do I get coverage? </a:t>
            </a:r>
            <a:r>
              <a:rPr lang="en-US" b="0" dirty="0">
                <a:solidFill>
                  <a:prstClr val="black"/>
                </a:solidFill>
                <a:cs typeface="Arial" panose="020B0604020202020204" pitchFamily="34" charset="0"/>
              </a:rPr>
              <a:t>Medicare Part B </a:t>
            </a:r>
            <a:r>
              <a:rPr lang="en-US" dirty="0">
                <a:solidFill>
                  <a:prstClr val="black"/>
                </a:solidFill>
                <a:cs typeface="Arial" panose="020B0604020202020204" pitchFamily="34" charset="0"/>
              </a:rPr>
              <a:t>generally doesn’t cover drugs that can be self-administered, like drugs in pill form, or are used to self-inject. However, the statute does offer coverage of some self-administered drugs (e.g., self-administered drugs that are covered include blood-clotting factors, drugs used in immunosuppressive therapy, erythropoietin for dialysis patients, osteoporosis drugs for certain homebound patients, and certain oral cancer drugs). </a:t>
            </a:r>
            <a:r>
              <a:rPr lang="en-US" b="1" dirty="0">
                <a:solidFill>
                  <a:prstClr val="black"/>
                </a:solidFill>
                <a:cs typeface="Arial" panose="020B0604020202020204" pitchFamily="34" charset="0"/>
              </a:rPr>
              <a:t>If you have Original Medicare</a:t>
            </a:r>
            <a:r>
              <a:rPr lang="en-US" dirty="0">
                <a:solidFill>
                  <a:prstClr val="black"/>
                </a:solidFill>
                <a:cs typeface="Arial" panose="020B0604020202020204" pitchFamily="34" charset="0"/>
              </a:rPr>
              <a:t>, you must join a plan to get drug coverage. When you </a:t>
            </a:r>
            <a:r>
              <a:rPr lang="en-US" dirty="0">
                <a:cs typeface="Arial" panose="020B0604020202020204" pitchFamily="34" charset="0"/>
              </a:rPr>
              <a:t>join </a:t>
            </a:r>
            <a:r>
              <a:rPr lang="en-US" dirty="0">
                <a:solidFill>
                  <a:prstClr val="black"/>
                </a:solidFill>
                <a:cs typeface="Arial" panose="020B0604020202020204" pitchFamily="34" charset="0"/>
              </a:rPr>
              <a:t>a Medicare drug plan (also known as a PDP), you pay a monthly premium, plus a share of the cost of your drugs (copayment or coinsurance). </a:t>
            </a:r>
            <a:r>
              <a:rPr lang="en-US" b="1" dirty="0">
                <a:solidFill>
                  <a:prstClr val="black"/>
                </a:solidFill>
                <a:cs typeface="Arial" panose="020B0604020202020204" pitchFamily="34" charset="0"/>
              </a:rPr>
              <a:t>If you join a Medicare Advantage Plan with drug coverage,</a:t>
            </a:r>
            <a:r>
              <a:rPr lang="en-US" dirty="0">
                <a:solidFill>
                  <a:prstClr val="black"/>
                </a:solidFill>
                <a:cs typeface="Arial" panose="020B0604020202020204" pitchFamily="34" charset="0"/>
              </a:rPr>
              <a:t> you’ll get your drug coverage through your plan, and you can’t join a separate Medicare drug plan.</a:t>
            </a: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Can I get help paying for Medicare drug coverage? </a:t>
            </a:r>
            <a:r>
              <a:rPr lang="en-US" dirty="0">
                <a:solidFill>
                  <a:prstClr val="black"/>
                </a:solidFill>
                <a:cs typeface="Arial" panose="020B0604020202020204" pitchFamily="34" charset="0"/>
              </a:rPr>
              <a:t>If you have limited income and resources, you may be able to get Extra Help paying for your Medicare drug costs.</a:t>
            </a:r>
          </a:p>
          <a:p>
            <a:pPr marL="181221" indent="-181221" defTabSz="966508">
              <a:spcBef>
                <a:spcPts val="634"/>
              </a:spcBef>
              <a:buFont typeface="Wingdings" panose="05000000000000000000" pitchFamily="2" charset="2"/>
              <a:buChar char="§"/>
              <a:defRPr/>
            </a:pPr>
            <a:r>
              <a:rPr lang="en-US" b="1" dirty="0">
                <a:cs typeface="Arial" panose="020B0604020202020204" pitchFamily="34" charset="0"/>
              </a:rPr>
              <a:t>Where can I learn more about Medicare drug coverage? </a:t>
            </a:r>
            <a:r>
              <a:rPr lang="en-US" dirty="0">
                <a:cs typeface="Arial" panose="020B0604020202020204" pitchFamily="34" charset="0"/>
              </a:rPr>
              <a:t>To learn more about Medicare drug coverage, visit </a:t>
            </a:r>
            <a:r>
              <a:rPr lang="en-US" dirty="0">
                <a:cs typeface="Arial" panose="020B0604020202020204" pitchFamily="34" charset="0"/>
                <a:hlinkClick r:id="rId3"/>
              </a:rPr>
              <a:t>Medicare.gov/drug-coverage-part-d</a:t>
            </a:r>
            <a:r>
              <a:rPr lang="en-US" dirty="0">
                <a:cs typeface="Arial" panose="020B0604020202020204" pitchFamily="34" charset="0"/>
              </a:rPr>
              <a:t> and </a:t>
            </a:r>
            <a:r>
              <a:rPr lang="en-US" dirty="0">
                <a:cs typeface="Arial" panose="020B0604020202020204" pitchFamily="34" charset="0"/>
                <a:hlinkClick r:id="rId4"/>
              </a:rPr>
              <a:t>Medicare.gov/basics/costs/help/drug-costs</a:t>
            </a:r>
            <a:r>
              <a:rPr lang="en-US" dirty="0">
                <a:cs typeface="Arial" panose="020B0604020202020204" pitchFamily="34" charset="0"/>
              </a:rPr>
              <a:t>. </a:t>
            </a:r>
            <a:endParaRPr lang="en-US" dirty="0">
              <a:solidFill>
                <a:prstClr val="black"/>
              </a:solidFill>
              <a:cs typeface="Arial" panose="020B0604020202020204" pitchFamily="34" charset="0"/>
            </a:endParaRPr>
          </a:p>
          <a:p>
            <a:pPr>
              <a:spcBef>
                <a:spcPts val="634"/>
              </a:spcBef>
            </a:pPr>
            <a:endParaRPr lang="en-US" b="0" dirty="0">
              <a:cs typeface="Arial" panose="020B0604020202020204" pitchFamily="34" charset="0"/>
            </a:endParaRPr>
          </a:p>
        </p:txBody>
      </p:sp>
    </p:spTree>
    <p:extLst>
      <p:ext uri="{BB962C8B-B14F-4D97-AF65-F5344CB8AC3E}">
        <p14:creationId xmlns:p14="http://schemas.microsoft.com/office/powerpoint/2010/main" val="3960887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defTabSz="966508">
              <a:spcBef>
                <a:spcPts val="648"/>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48"/>
              </a:spcBef>
              <a:defRPr/>
            </a:pPr>
            <a:r>
              <a:rPr lang="en-US" sz="1300" dirty="0">
                <a:solidFill>
                  <a:prstClr val="black"/>
                </a:solidFill>
                <a:cs typeface="Arial" panose="020B0604020202020204" pitchFamily="34" charset="0"/>
              </a:rPr>
              <a:t>Check Your Knowledge: Question 5</a:t>
            </a:r>
          </a:p>
          <a:p>
            <a:pPr>
              <a:spcBef>
                <a:spcPts val="648"/>
              </a:spcBef>
              <a:defRPr/>
            </a:pPr>
            <a:r>
              <a:rPr lang="en-US" b="1" dirty="0">
                <a:cs typeface="Arial" panose="020B0604020202020204" pitchFamily="34" charset="0"/>
              </a:rPr>
              <a:t>People with End-Stage Renal Disease (ESRD) can choose Original Medicare or a Medicare Advantage Plan to get their Medicare coverage.</a:t>
            </a:r>
          </a:p>
          <a:p>
            <a:pPr marL="182898" indent="-182898" defTabSz="966508">
              <a:spcBef>
                <a:spcPts val="648"/>
              </a:spcBef>
              <a:buFont typeface="+mj-lt"/>
              <a:buAutoNum type="alphaLcPeriod"/>
              <a:defRPr/>
            </a:pPr>
            <a:r>
              <a:rPr lang="en-US" sz="1300" dirty="0">
                <a:solidFill>
                  <a:prstClr val="black"/>
                </a:solidFill>
                <a:cs typeface="Arial" panose="020B0604020202020204" pitchFamily="34" charset="0"/>
              </a:rPr>
              <a:t>True</a:t>
            </a:r>
          </a:p>
          <a:p>
            <a:pPr marL="182898" indent="-182898" defTabSz="966508">
              <a:spcBef>
                <a:spcPts val="648"/>
              </a:spcBef>
              <a:buFont typeface="+mj-lt"/>
              <a:buAutoNum type="alphaLcPeriod"/>
              <a:defRPr/>
            </a:pPr>
            <a:r>
              <a:rPr lang="en-US" dirty="0">
                <a:solidFill>
                  <a:prstClr val="black"/>
                </a:solidFill>
                <a:cs typeface="Arial" panose="020B0604020202020204" pitchFamily="34" charset="0"/>
              </a:rPr>
              <a:t>False</a:t>
            </a:r>
            <a:endParaRPr lang="en-US" sz="1300" dirty="0">
              <a:solidFill>
                <a:prstClr val="black"/>
              </a:solidFill>
              <a:cs typeface="Arial" panose="020B0604020202020204" pitchFamily="34" charset="0"/>
            </a:endParaRPr>
          </a:p>
          <a:p>
            <a:pPr defTabSz="966508">
              <a:spcBef>
                <a:spcPts val="648"/>
              </a:spcBef>
              <a:defRPr/>
            </a:pPr>
            <a:r>
              <a:rPr lang="en-US" sz="1300" b="1" dirty="0">
                <a:solidFill>
                  <a:prstClr val="black"/>
                </a:solidFill>
                <a:cs typeface="Arial" panose="020B0604020202020204" pitchFamily="34" charset="0"/>
              </a:rPr>
              <a:t>Answer: a. True. </a:t>
            </a:r>
          </a:p>
          <a:p>
            <a:pPr>
              <a:spcBef>
                <a:spcPts val="648"/>
              </a:spcBef>
              <a:defRPr/>
            </a:pPr>
            <a:r>
              <a:rPr lang="en-US" dirty="0">
                <a:cs typeface="Arial" panose="020B0604020202020204" pitchFamily="34" charset="0"/>
              </a:rPr>
              <a:t>Since January 1, 2021, people with ESRD can get their Medicare coverage either through Original Medicare or a Medicare Advantage Plan. </a:t>
            </a:r>
          </a:p>
          <a:p>
            <a:pPr defTabSz="966508">
              <a:spcBef>
                <a:spcPts val="648"/>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522581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sz="1300" b="1" dirty="0">
                <a:cs typeface="Arial" panose="020B0604020202020204" pitchFamily="34" charset="0"/>
              </a:rPr>
              <a:t>Presenter Notes</a:t>
            </a:r>
            <a:r>
              <a:rPr lang="en-US" sz="1300" dirty="0">
                <a:cs typeface="Arial" panose="020B0604020202020204" pitchFamily="34" charset="0"/>
              </a:rPr>
              <a:t>​</a:t>
            </a:r>
            <a:endParaRPr lang="en-US" b="0" i="0" dirty="0">
              <a:effectLst/>
              <a:cs typeface="Arial" panose="020B0604020202020204" pitchFamily="34" charset="0"/>
            </a:endParaRPr>
          </a:p>
          <a:p>
            <a:pPr>
              <a:spcBef>
                <a:spcPts val="634"/>
              </a:spcBef>
              <a:defRPr/>
            </a:pPr>
            <a:r>
              <a:rPr lang="en-US" dirty="0">
                <a:cs typeface="Arial" panose="020B0604020202020204" pitchFamily="34" charset="0"/>
              </a:rPr>
              <a:t>This lesson explains where to f</a:t>
            </a:r>
            <a:r>
              <a:rPr lang="en-US" sz="1300" dirty="0">
                <a:cs typeface="Arial" panose="020B0604020202020204" pitchFamily="34" charset="0"/>
              </a:rPr>
              <a:t>ind additional information about Medicare for people with End-Stage Renal Disease (ESRD) and resources for people living with kidney disease.</a:t>
            </a:r>
            <a:endParaRPr lang="en-US" dirty="0">
              <a:cs typeface="Arial" panose="020B0604020202020204" pitchFamily="34" charset="0"/>
            </a:endParaRPr>
          </a:p>
        </p:txBody>
      </p:sp>
    </p:spTree>
    <p:extLst>
      <p:ext uri="{BB962C8B-B14F-4D97-AF65-F5344CB8AC3E}">
        <p14:creationId xmlns:p14="http://schemas.microsoft.com/office/powerpoint/2010/main" val="2300936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Advancing American Kidney Health Initiative and its purpose</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Centers for Medicare &amp; Medicaid Services’ (CMS) Specialty Care Models and their purpose</a:t>
            </a:r>
          </a:p>
          <a:p>
            <a:pPr marL="181221" indent="-181221">
              <a:spcBef>
                <a:spcPts val="634"/>
              </a:spcBef>
              <a:buFont typeface="Wingdings" panose="05000000000000000000" pitchFamily="2" charset="2"/>
              <a:buChar char="§"/>
            </a:pPr>
            <a:r>
              <a:rPr lang="en-US" b="0" dirty="0">
                <a:cs typeface="Arial" panose="020B0604020202020204" pitchFamily="34" charset="0"/>
              </a:rPr>
              <a:t>Describe how CMS evaluates the quality of care at dialysis facilities</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ESRD National Coordinating Center and its purpose</a:t>
            </a:r>
          </a:p>
        </p:txBody>
      </p:sp>
    </p:spTree>
    <p:extLst>
      <p:ext uri="{BB962C8B-B14F-4D97-AF65-F5344CB8AC3E}">
        <p14:creationId xmlns:p14="http://schemas.microsoft.com/office/powerpoint/2010/main" val="3885771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9508" y="3757509"/>
            <a:ext cx="6660683" cy="4908839"/>
          </a:xfrm>
        </p:spPr>
        <p:txBody>
          <a:bodyPr/>
          <a:lstStyle/>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buFont typeface="Wingdings" panose="05000000000000000000" pitchFamily="2" charset="2"/>
              <a:buChar char="§"/>
            </a:pPr>
            <a:r>
              <a:rPr lang="en-US" dirty="0">
                <a:cs typeface="Arial" panose="020B0604020202020204" pitchFamily="34" charset="0"/>
              </a:rPr>
              <a:t>CMS published the final rule (CMS-5527-F) for Specialty Care Models to Improve Quality of Care and Reduce Expenditures (</a:t>
            </a:r>
            <a:r>
              <a:rPr lang="en-US" u="sng" dirty="0">
                <a:cs typeface="Arial" panose="020B0604020202020204" pitchFamily="34" charset="0"/>
                <a:hlinkClick r:id="rId3"/>
              </a:rPr>
              <a:t>federalregister.gov/documents/2020/09/29/2020-20907/medicare-program-specialty-care-models-to-improve-quality-of-care-and-reduce-expenditures</a:t>
            </a:r>
            <a:r>
              <a:rPr lang="en-US" dirty="0">
                <a:cs typeface="Arial" panose="020B0604020202020204" pitchFamily="34" charset="0"/>
              </a:rPr>
              <a:t>), which includes the finalized </a:t>
            </a:r>
            <a:r>
              <a:rPr lang="en-US" b="1" dirty="0">
                <a:cs typeface="Arial" panose="020B0604020202020204" pitchFamily="34" charset="0"/>
              </a:rPr>
              <a:t>ESRD Treatment Choices (ETC) Model</a:t>
            </a:r>
            <a:r>
              <a:rPr lang="en-US" dirty="0">
                <a:cs typeface="Arial" panose="020B0604020202020204" pitchFamily="34" charset="0"/>
              </a:rPr>
              <a:t>. The </a:t>
            </a:r>
            <a:r>
              <a:rPr lang="en-US" b="0" dirty="0">
                <a:cs typeface="Arial" panose="020B0604020202020204" pitchFamily="34" charset="0"/>
              </a:rPr>
              <a:t>ETC Model is </a:t>
            </a:r>
            <a:r>
              <a:rPr lang="en-US" dirty="0">
                <a:cs typeface="Arial" panose="020B0604020202020204" pitchFamily="34" charset="0"/>
              </a:rPr>
              <a:t>testing the effectiveness of adjusting certain Medicare payments to encourage greater use of home dialysis and kidney transplants for people with Medicare with ESRD to preserve or enhance the quality of care furnished to people with Medicare while reducing Medicare costs. Payment adjustments under this model are from January 1, 2021–June 30, 2027. For more information on the ETC Model, visit </a:t>
            </a:r>
            <a:r>
              <a:rPr lang="en-US" u="sng" dirty="0">
                <a:cs typeface="Arial" panose="020B0604020202020204" pitchFamily="34" charset="0"/>
                <a:hlinkClick r:id="rId4"/>
              </a:rPr>
              <a:t>innovation.CMS.gov/innovation-models/</a:t>
            </a:r>
            <a:r>
              <a:rPr lang="en-US" u="sng" dirty="0" err="1">
                <a:cs typeface="Arial" panose="020B0604020202020204" pitchFamily="34" charset="0"/>
                <a:hlinkClick r:id="rId4"/>
              </a:rPr>
              <a:t>esrd</a:t>
            </a:r>
            <a:r>
              <a:rPr lang="en-US" u="sng" dirty="0">
                <a:cs typeface="Arial" panose="020B0604020202020204" pitchFamily="34" charset="0"/>
                <a:hlinkClick r:id="rId4"/>
              </a:rPr>
              <a:t>-treatment-choices-model</a:t>
            </a:r>
            <a:r>
              <a:rPr lang="en-US" dirty="0">
                <a:cs typeface="Arial" panose="020B0604020202020204" pitchFamily="34" charset="0"/>
              </a:rPr>
              <a:t>.</a:t>
            </a:r>
          </a:p>
          <a:p>
            <a:pPr marL="181221" indent="-181221">
              <a:spcBef>
                <a:spcPts val="634"/>
              </a:spcBef>
              <a:buFont typeface="Wingdings" panose="05000000000000000000" pitchFamily="2" charset="2"/>
              <a:buChar char="§"/>
            </a:pPr>
            <a:r>
              <a:rPr lang="en-US" dirty="0">
                <a:cs typeface="Arial" panose="020B0604020202020204" pitchFamily="34" charset="0"/>
              </a:rPr>
              <a:t>CMS also announced the optional </a:t>
            </a:r>
            <a:r>
              <a:rPr lang="en-US" b="1" dirty="0">
                <a:cs typeface="Arial" panose="020B0604020202020204" pitchFamily="34" charset="0"/>
              </a:rPr>
              <a:t>Kidney Care Choices (KCC) Model </a:t>
            </a:r>
            <a:r>
              <a:rPr lang="en-US" dirty="0">
                <a:cs typeface="Arial" panose="020B0604020202020204" pitchFamily="34" charset="0"/>
              </a:rPr>
              <a:t>with 4 different payment options to test new Medicare payment options that aim to improve the quality of care for patients with kidney disease. The optional models will run from April 1, 2021–December 31, 2025. For more information on the KCC Model, visit </a:t>
            </a:r>
            <a:r>
              <a:rPr lang="en-US" u="sng" dirty="0">
                <a:cs typeface="Arial" panose="020B0604020202020204" pitchFamily="34" charset="0"/>
                <a:hlinkClick r:id="rId5"/>
              </a:rPr>
              <a:t>innovation.CMS.gov/innovation-models/kidney-care-choices-</a:t>
            </a:r>
            <a:r>
              <a:rPr lang="en-US" u="sng" dirty="0" err="1">
                <a:cs typeface="Arial" panose="020B0604020202020204" pitchFamily="34" charset="0"/>
                <a:hlinkClick r:id="rId5"/>
              </a:rPr>
              <a:t>kcc</a:t>
            </a:r>
            <a:r>
              <a:rPr lang="en-US" u="sng" dirty="0">
                <a:cs typeface="Arial" panose="020B0604020202020204" pitchFamily="34" charset="0"/>
                <a:hlinkClick r:id="rId5"/>
              </a:rPr>
              <a:t>-model</a:t>
            </a:r>
            <a:r>
              <a:rPr lang="en-US" dirty="0">
                <a:cs typeface="Arial" panose="020B0604020202020204" pitchFamily="34" charset="0"/>
              </a:rPr>
              <a:t>.</a:t>
            </a:r>
          </a:p>
          <a:p>
            <a:pPr>
              <a:spcBef>
                <a:spcPts val="634"/>
              </a:spcBef>
            </a:pPr>
            <a:endParaRPr lang="en-US" dirty="0">
              <a:cs typeface="Arial" panose="020B0604020202020204" pitchFamily="34" charset="0"/>
            </a:endParaRPr>
          </a:p>
          <a:p>
            <a:pPr>
              <a:spcBef>
                <a:spcPts val="634"/>
              </a:spcBef>
            </a:pPr>
            <a:r>
              <a:rPr lang="en-US" b="0" dirty="0">
                <a:cs typeface="Arial" panose="020B0604020202020204" pitchFamily="34" charset="0"/>
              </a:rPr>
              <a:t> </a:t>
            </a:r>
          </a:p>
        </p:txBody>
      </p:sp>
    </p:spTree>
    <p:extLst>
      <p:ext uri="{BB962C8B-B14F-4D97-AF65-F5344CB8AC3E}">
        <p14:creationId xmlns:p14="http://schemas.microsoft.com/office/powerpoint/2010/main" val="3069463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74080" cy="5144347"/>
          </a:xfrm>
        </p:spPr>
        <p:txBody>
          <a:bodyPr/>
          <a:lstStyle/>
          <a:p>
            <a:pPr defTabSz="966508">
              <a:spcBef>
                <a:spcPts val="646"/>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Bef>
                <a:spcPts val="646"/>
              </a:spcBef>
              <a:buFont typeface="Wingdings" panose="05000000000000000000" pitchFamily="2" charset="2"/>
              <a:buChar char="§"/>
              <a:defRPr/>
            </a:pPr>
            <a:r>
              <a:rPr lang="en-US" sz="1300" b="1" dirty="0">
                <a:solidFill>
                  <a:prstClr val="black"/>
                </a:solidFill>
                <a:cs typeface="Arial" panose="020B0604020202020204" pitchFamily="34" charset="0"/>
              </a:rPr>
              <a:t>Dialysis can be done at home or in a Medicare-certified dialysis facility. </a:t>
            </a:r>
            <a:r>
              <a:rPr lang="en-US" sz="1300" dirty="0">
                <a:solidFill>
                  <a:prstClr val="black"/>
                </a:solidFill>
                <a:cs typeface="Arial" panose="020B0604020202020204" pitchFamily="34" charset="0"/>
              </a:rPr>
              <a:t>For Medicare to pay for your treatments, the facility must be Medicare-certified to provide dialysis (even if the facility already provides other Medicare-covered health care services).</a:t>
            </a:r>
          </a:p>
          <a:p>
            <a:pPr marL="181221" indent="-181221">
              <a:spcBef>
                <a:spcPts val="646"/>
              </a:spcBef>
              <a:buFont typeface="Wingdings" panose="05000000000000000000" pitchFamily="2" charset="2"/>
              <a:buChar char="§"/>
              <a:defRPr/>
            </a:pPr>
            <a:r>
              <a:rPr lang="en-US" sz="1300" b="1" dirty="0">
                <a:solidFill>
                  <a:prstClr val="black"/>
                </a:solidFill>
                <a:cs typeface="Arial" panose="020B0604020202020204" pitchFamily="34" charset="0"/>
              </a:rPr>
              <a:t>CMS uses many different quality measures to evaluate dialysis facilities each year. </a:t>
            </a:r>
            <a:r>
              <a:rPr lang="en-US" sz="1300" dirty="0">
                <a:solidFill>
                  <a:prstClr val="black"/>
                </a:solidFill>
                <a:cs typeface="Arial" panose="020B0604020202020204" pitchFamily="34" charset="0"/>
              </a:rPr>
              <a:t>These quality measures show how often dialysis facilities use best practices when caring for you. </a:t>
            </a:r>
            <a:r>
              <a:rPr lang="en-US" dirty="0">
                <a:solidFill>
                  <a:prstClr val="black"/>
                </a:solidFill>
                <a:cs typeface="Arial" panose="020B0604020202020204" pitchFamily="34" charset="0"/>
              </a:rPr>
              <a:t>Each dialysis facility gets a score based </a:t>
            </a:r>
            <a:r>
              <a:rPr lang="en-US" sz="1300" dirty="0">
                <a:solidFill>
                  <a:prstClr val="black"/>
                </a:solidFill>
                <a:cs typeface="Arial" panose="020B0604020202020204" pitchFamily="34" charset="0"/>
              </a:rPr>
              <a:t>on CMS’ evaluation of these quality measures. Dialysis facilities are required to display that score in an area that’s easy for you to find, and in a format and language you understand. This score can range from 0-100 (a higher score indicates a better quality facility) and is based on how the facility performed on the quality measures. </a:t>
            </a:r>
          </a:p>
          <a:p>
            <a:pPr marL="181221" indent="-181221">
              <a:spcBef>
                <a:spcPts val="646"/>
              </a:spcBef>
              <a:buFont typeface="Wingdings" panose="05000000000000000000" pitchFamily="2" charset="2"/>
              <a:buChar char="§"/>
              <a:defRPr/>
            </a:pPr>
            <a:r>
              <a:rPr lang="en-US" b="1" baseline="0" dirty="0">
                <a:solidFill>
                  <a:prstClr val="black"/>
                </a:solidFill>
                <a:cs typeface="Arial" panose="020B0604020202020204" pitchFamily="34" charset="0"/>
              </a:rPr>
              <a:t>In</a:t>
            </a:r>
            <a:r>
              <a:rPr lang="en-US" b="1" dirty="0">
                <a:solidFill>
                  <a:prstClr val="black"/>
                </a:solidFill>
                <a:cs typeface="Arial" panose="020B0604020202020204" pitchFamily="34" charset="0"/>
              </a:rPr>
              <a:t> most cases, you’ll get your dialysis treatments at the facility where your kidney doctor works</a:t>
            </a:r>
            <a:r>
              <a:rPr lang="en-US" dirty="0">
                <a:solidFill>
                  <a:prstClr val="black"/>
                </a:solidFill>
                <a:cs typeface="Arial" panose="020B0604020202020204" pitchFamily="34" charset="0"/>
              </a:rPr>
              <a:t>. However, you have the right to choose to get your treatments from another facility at any time, but this could mean changing doctors.</a:t>
            </a:r>
          </a:p>
          <a:p>
            <a:pPr>
              <a:spcBef>
                <a:spcPts val="646"/>
              </a:spcBef>
              <a:defRPr/>
            </a:pPr>
            <a:r>
              <a:rPr lang="en-US" sz="1300" dirty="0">
                <a:solidFill>
                  <a:prstClr val="black"/>
                </a:solidFill>
                <a:cs typeface="Arial" panose="020B0604020202020204" pitchFamily="34" charset="0"/>
              </a:rPr>
              <a:t>You can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a:t>
            </a:r>
            <a:r>
              <a:rPr lang="en-US" sz="1300" dirty="0">
                <a:solidFill>
                  <a:prstClr val="black"/>
                </a:solidFill>
                <a:cs typeface="Arial" panose="020B0604020202020204" pitchFamily="34" charset="0"/>
              </a:rPr>
              <a:t>to find a dialysis facility that’s close to you, or call your local End-Stage Renal Disease (ESRD) Network</a:t>
            </a:r>
            <a:r>
              <a:rPr lang="en-US" dirty="0">
                <a:solidFill>
                  <a:prstClr val="black"/>
                </a:solidFill>
                <a:cs typeface="Arial" panose="020B0604020202020204" pitchFamily="34" charset="0"/>
              </a:rPr>
              <a:t>. To get the ESRD Network phone number for your state visit </a:t>
            </a:r>
            <a:r>
              <a:rPr lang="en-US" dirty="0">
                <a:solidFill>
                  <a:prstClr val="black"/>
                </a:solidFill>
                <a:cs typeface="Arial" panose="020B0604020202020204" pitchFamily="34" charset="0"/>
                <a:hlinkClick r:id="rId4"/>
              </a:rPr>
              <a:t>esrdnetworks.org/membership/</a:t>
            </a:r>
            <a:r>
              <a:rPr lang="en-US" dirty="0" err="1">
                <a:solidFill>
                  <a:prstClr val="black"/>
                </a:solidFill>
                <a:cs typeface="Arial" panose="020B0604020202020204" pitchFamily="34" charset="0"/>
                <a:hlinkClick r:id="rId4"/>
              </a:rPr>
              <a:t>esrd</a:t>
            </a:r>
            <a:r>
              <a:rPr lang="en-US" dirty="0">
                <a:solidFill>
                  <a:prstClr val="black"/>
                </a:solidFill>
                <a:cs typeface="Arial" panose="020B0604020202020204" pitchFamily="34" charset="0"/>
                <a:hlinkClick r:id="rId4"/>
              </a:rPr>
              <a:t>-networks-contact-information</a:t>
            </a:r>
            <a:r>
              <a:rPr lang="en-US" dirty="0">
                <a:solidFill>
                  <a:prstClr val="black"/>
                </a:solidFill>
                <a:cs typeface="Arial" panose="020B0604020202020204" pitchFamily="34" charset="0"/>
              </a:rPr>
              <a:t>. </a:t>
            </a:r>
          </a:p>
          <a:p>
            <a:pPr>
              <a:spcBef>
                <a:spcPts val="646"/>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7188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428" y="3757507"/>
            <a:ext cx="6956213" cy="5501983"/>
          </a:xfrm>
        </p:spPr>
        <p:txBody>
          <a:bodyPr/>
          <a:lstStyle/>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Under the direction of CMS, the ESRD Network program is a </a:t>
            </a:r>
            <a:r>
              <a:rPr lang="en-US" sz="1300" b="1" dirty="0">
                <a:solidFill>
                  <a:prstClr val="black"/>
                </a:solidFill>
                <a:cs typeface="Arial" panose="020B0604020202020204" pitchFamily="34" charset="0"/>
              </a:rPr>
              <a:t>national network of 18 ESRD Networks</a:t>
            </a:r>
            <a:r>
              <a:rPr lang="en-US" sz="1300" dirty="0">
                <a:solidFill>
                  <a:prstClr val="black"/>
                </a:solidFill>
                <a:cs typeface="Arial" panose="020B0604020202020204" pitchFamily="34" charset="0"/>
              </a:rPr>
              <a:t>, responsible for each U.S. state, territory, and the District of Columbia. ESRD Networks service geographic areas based on the number and concentration of people with Medicare. ESRD Networks work with consumers, ESRD facilities, and other providers of ESRD services to refine care delivery systems to make sure ESRD patients get the right care at the right time.</a:t>
            </a:r>
          </a:p>
          <a:p>
            <a:pPr marL="181221" indent="-181221"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ESRD Networks are an excellent source of information for people with Medicare and health care providers. ESRD Networks are </a:t>
            </a:r>
            <a:r>
              <a:rPr lang="en-US" sz="1300" b="1" dirty="0">
                <a:solidFill>
                  <a:prstClr val="black"/>
                </a:solidFill>
                <a:cs typeface="Arial" panose="020B0604020202020204" pitchFamily="34" charset="0"/>
              </a:rPr>
              <a:t>responsible for developing criteria and standards</a:t>
            </a:r>
            <a:r>
              <a:rPr lang="en-US" sz="1300" dirty="0">
                <a:solidFill>
                  <a:prstClr val="black"/>
                </a:solidFill>
                <a:cs typeface="Arial" panose="020B0604020202020204" pitchFamily="34" charset="0"/>
              </a:rPr>
              <a:t> related to the quality and appropriateness of care for ESRD patients. They assess treatment modalities and quality of care. They also provide technical assistance to the dialysis facilities. </a:t>
            </a:r>
          </a:p>
          <a:p>
            <a:pPr marL="181221" indent="-181221"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The ESRD Networks also </a:t>
            </a:r>
            <a:r>
              <a:rPr lang="en-US" sz="1300" b="1" dirty="0">
                <a:solidFill>
                  <a:prstClr val="black"/>
                </a:solidFill>
                <a:cs typeface="Arial" panose="020B0604020202020204" pitchFamily="34" charset="0"/>
              </a:rPr>
              <a:t>help educate people with Medicare </a:t>
            </a:r>
            <a:r>
              <a:rPr lang="en-US" sz="1300" dirty="0">
                <a:solidFill>
                  <a:prstClr val="black"/>
                </a:solidFill>
                <a:cs typeface="Arial" panose="020B0604020202020204" pitchFamily="34" charset="0"/>
              </a:rPr>
              <a:t>about Medicare and </a:t>
            </a:r>
            <a:r>
              <a:rPr lang="en-US" sz="1300" b="1" dirty="0">
                <a:solidFill>
                  <a:prstClr val="black"/>
                </a:solidFill>
                <a:cs typeface="Arial" panose="020B0604020202020204" pitchFamily="34" charset="0"/>
              </a:rPr>
              <a:t>help resolve complaints and grievances</a:t>
            </a:r>
            <a:r>
              <a:rPr lang="en-US" sz="1300" dirty="0">
                <a:solidFill>
                  <a:prstClr val="black"/>
                </a:solidFill>
                <a:cs typeface="Arial" panose="020B0604020202020204" pitchFamily="34" charset="0"/>
              </a:rPr>
              <a:t>. To protect patients from reprisal, CMS policy no longer requires the complaint process to start at the facility; patients can now bypass the facility and report grievances directly to the ESRD Network.</a:t>
            </a:r>
          </a:p>
          <a:p>
            <a:pPr marL="181221" indent="-181221">
              <a:spcBef>
                <a:spcPts val="634"/>
              </a:spcBef>
              <a:buFont typeface="Wingdings" panose="05000000000000000000" pitchFamily="2" charset="2"/>
              <a:buChar char="§"/>
              <a:defRPr/>
            </a:pPr>
            <a:r>
              <a:rPr lang="en-US" b="1" dirty="0">
                <a:cs typeface="Arial" panose="020B0604020202020204" pitchFamily="34" charset="0"/>
              </a:rPr>
              <a:t>Contact information for your local ESRD network is available at </a:t>
            </a:r>
            <a:r>
              <a:rPr lang="en-US" dirty="0">
                <a:cs typeface="Arial" panose="020B0604020202020204" pitchFamily="34" charset="0"/>
                <a:hlinkClick r:id="rId3"/>
              </a:rPr>
              <a:t>esrdnetworks.org/membership/</a:t>
            </a:r>
            <a:r>
              <a:rPr lang="en-US" dirty="0" err="1">
                <a:cs typeface="Arial" panose="020B0604020202020204" pitchFamily="34" charset="0"/>
                <a:hlinkClick r:id="rId3"/>
              </a:rPr>
              <a:t>esrd</a:t>
            </a:r>
            <a:r>
              <a:rPr lang="en-US" dirty="0">
                <a:cs typeface="Arial" panose="020B0604020202020204" pitchFamily="34" charset="0"/>
                <a:hlinkClick r:id="rId3"/>
              </a:rPr>
              <a:t>-networks-contact-information</a:t>
            </a:r>
            <a:r>
              <a:rPr lang="en-US" b="1" dirty="0">
                <a:cs typeface="Arial" panose="020B0604020202020204" pitchFamily="34" charset="0"/>
              </a:rPr>
              <a:t>.</a:t>
            </a:r>
            <a:endParaRPr lang="en-US" sz="1300" dirty="0">
              <a:solidFill>
                <a:prstClr val="black"/>
              </a:solidFill>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The ESRD National Coordinating Center (NCC) is the CMS support contractor for the 18 ESRD Networks. The ESRD NCC also provides useful information and resources focused on helping ESRD patients and their care partners become engaged, educated, and empowered. For more information, visit </a:t>
            </a:r>
            <a:r>
              <a:rPr lang="en-US" sz="1300" dirty="0">
                <a:solidFill>
                  <a:prstClr val="black"/>
                </a:solidFill>
                <a:cs typeface="Arial" panose="020B0604020202020204" pitchFamily="34" charset="0"/>
                <a:hlinkClick r:id="rId4"/>
              </a:rPr>
              <a:t>esrdncc.org</a:t>
            </a:r>
            <a:r>
              <a:rPr lang="en-US" sz="1300" dirty="0">
                <a:solidFill>
                  <a:prstClr val="black"/>
                </a:solidFill>
                <a:cs typeface="Arial" panose="020B0604020202020204" pitchFamily="34" charset="0"/>
              </a:rPr>
              <a:t>.</a:t>
            </a:r>
          </a:p>
          <a:p>
            <a:pPr marL="181221" indent="-181221"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For questions about a specific service you got, look at your Medicare Summary Notice (MSN) or log into your secure Medicare account. You can file an appeal if you disagree with a coverage or payment decision made by Medicare, your Medicare health plan, or your Medicare drug plan. An interactive map with contact information for ESRD Networks by state/region is available at </a:t>
            </a:r>
            <a:r>
              <a:rPr lang="en-US" sz="1300" u="sng" dirty="0">
                <a:solidFill>
                  <a:prstClr val="black"/>
                </a:solidFill>
                <a:cs typeface="Arial" panose="020B0604020202020204" pitchFamily="34" charset="0"/>
                <a:hlinkClick r:id="rId5"/>
              </a:rPr>
              <a:t>esrdncc.org/</a:t>
            </a:r>
            <a:r>
              <a:rPr lang="en-US" sz="1300" u="sng" dirty="0" err="1">
                <a:solidFill>
                  <a:prstClr val="black"/>
                </a:solidFill>
                <a:cs typeface="Arial" panose="020B0604020202020204" pitchFamily="34" charset="0"/>
                <a:hlinkClick r:id="rId5"/>
              </a:rPr>
              <a:t>en</a:t>
            </a:r>
            <a:r>
              <a:rPr lang="en-US" sz="1300" u="sng" dirty="0">
                <a:solidFill>
                  <a:prstClr val="black"/>
                </a:solidFill>
                <a:cs typeface="Arial" panose="020B0604020202020204" pitchFamily="34" charset="0"/>
                <a:hlinkClick r:id="rId5"/>
              </a:rPr>
              <a:t>/ESRD-network-map</a:t>
            </a:r>
            <a:r>
              <a:rPr lang="en-US" sz="1300" dirty="0">
                <a:solidFill>
                  <a:prstClr val="black"/>
                </a:solidFill>
                <a:cs typeface="Arial" panose="020B0604020202020204" pitchFamily="34" charset="0"/>
              </a:rPr>
              <a:t>.</a:t>
            </a:r>
            <a:endParaRPr lang="en-US" sz="1300" b="1" dirty="0">
              <a:solidFill>
                <a:prstClr val="black"/>
              </a:solidFill>
              <a:cs typeface="Arial" panose="020B0604020202020204" pitchFamily="34" charset="0"/>
            </a:endParaRP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8">
              <a:spcBef>
                <a:spcPts val="658"/>
              </a:spcBef>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defTabSz="966508">
              <a:spcBef>
                <a:spcPts val="658"/>
              </a:spcBef>
              <a:defRPr/>
            </a:pPr>
            <a:r>
              <a:rPr lang="en-US" dirty="0">
                <a:solidFill>
                  <a:prstClr val="black"/>
                </a:solidFill>
                <a:cs typeface="Arial" panose="020B0604020202020204" pitchFamily="34" charset="0"/>
              </a:rPr>
              <a:t>ESRD Networks are currently working with Medicare to decrease the use of catheters for dialysis and increase the use of arteriovenous fistulas (AVFs) and grafts. </a:t>
            </a:r>
            <a:r>
              <a:rPr lang="en-US" b="1" dirty="0">
                <a:solidFill>
                  <a:prstClr val="black"/>
                </a:solidFill>
                <a:cs typeface="Arial" panose="020B0604020202020204" pitchFamily="34" charset="0"/>
              </a:rPr>
              <a:t>“Fistula First” is the name given to the National Vascular Access Improvement Initiative. </a:t>
            </a:r>
            <a:r>
              <a:rPr lang="en-US" dirty="0">
                <a:solidFill>
                  <a:prstClr val="black"/>
                </a:solidFill>
                <a:cs typeface="Arial" panose="020B0604020202020204" pitchFamily="34" charset="0"/>
              </a:rPr>
              <a:t>This quality improvement project is being conducted by all 18 ESRD Networks to promote the use of AVFs in providing hemodialysis for all suitable dialysis patients.</a:t>
            </a:r>
          </a:p>
          <a:p>
            <a:pPr defTabSz="966508">
              <a:spcBef>
                <a:spcPts val="658"/>
              </a:spcBef>
              <a:defRPr/>
            </a:pPr>
            <a:r>
              <a:rPr lang="en-US" b="1" dirty="0">
                <a:solidFill>
                  <a:prstClr val="black"/>
                </a:solidFill>
                <a:cs typeface="Arial" panose="020B0604020202020204" pitchFamily="34" charset="0"/>
              </a:rPr>
              <a:t>Hemodialysis</a:t>
            </a:r>
            <a:r>
              <a:rPr lang="en-US" dirty="0">
                <a:solidFill>
                  <a:prstClr val="black"/>
                </a:solidFill>
                <a:cs typeface="Arial" panose="020B0604020202020204" pitchFamily="34" charset="0"/>
              </a:rPr>
              <a:t> is conducted through a direct connection to a person’s bloodstream. </a:t>
            </a:r>
          </a:p>
          <a:p>
            <a:pPr defTabSz="966508">
              <a:spcBef>
                <a:spcPts val="658"/>
              </a:spcBef>
              <a:defRPr/>
            </a:pPr>
            <a:r>
              <a:rPr lang="en-US" b="1" dirty="0">
                <a:solidFill>
                  <a:prstClr val="black"/>
                </a:solidFill>
                <a:cs typeface="Arial" panose="020B0604020202020204" pitchFamily="34" charset="0"/>
              </a:rPr>
              <a:t>A fistula is a connection, surgically created by joining a vein and an artery in the forearm, that allows blood from the artery to flow into the vein and provide stable access for dialysis. </a:t>
            </a:r>
            <a:r>
              <a:rPr lang="en-US" dirty="0">
                <a:solidFill>
                  <a:prstClr val="black"/>
                </a:solidFill>
                <a:cs typeface="Arial" panose="020B0604020202020204" pitchFamily="34" charset="0"/>
              </a:rPr>
              <a:t>Fistulas last longer, need less maintenance, and are associated with lower rates of infection, hospitalization, and death than catheters. Grafts create a similar connection using a synthetic tube to connect the artery to a vein in the arm. </a:t>
            </a:r>
          </a:p>
          <a:p>
            <a:pPr defTabSz="966508">
              <a:spcBef>
                <a:spcPts val="658"/>
              </a:spcBef>
              <a:defRPr/>
            </a:pPr>
            <a:r>
              <a:rPr lang="en-US" b="1" dirty="0">
                <a:solidFill>
                  <a:prstClr val="black"/>
                </a:solidFill>
                <a:cs typeface="Arial" panose="020B0604020202020204" pitchFamily="34" charset="0"/>
              </a:rPr>
              <a:t>Catheters</a:t>
            </a:r>
            <a:r>
              <a:rPr lang="en-US" dirty="0">
                <a:solidFill>
                  <a:prstClr val="black"/>
                </a:solidFill>
                <a:cs typeface="Arial" panose="020B0604020202020204" pitchFamily="34" charset="0"/>
              </a:rPr>
              <a:t> (needles permanently inserted into a regular vein, but left protruding from the skin) may be appropriate in certain cases for short-term vascular access, but have much higher rates of infection than fistulas or grafts. More information about Fistula First Catheter Last is available at </a:t>
            </a:r>
            <a:r>
              <a:rPr lang="en-US" u="sng" dirty="0">
                <a:solidFill>
                  <a:prstClr val="black"/>
                </a:solidFill>
                <a:cs typeface="Arial" panose="020B0604020202020204" pitchFamily="34" charset="0"/>
                <a:hlinkClick r:id="rId3"/>
              </a:rPr>
              <a:t>fistulafirst.esrdncc.org/</a:t>
            </a:r>
            <a:r>
              <a:rPr lang="en-US" u="sng" dirty="0" err="1">
                <a:solidFill>
                  <a:prstClr val="black"/>
                </a:solidFill>
                <a:cs typeface="Arial" panose="020B0604020202020204" pitchFamily="34" charset="0"/>
                <a:hlinkClick r:id="rId3"/>
              </a:rPr>
              <a:t>ffcl</a:t>
            </a:r>
            <a:r>
              <a:rPr lang="en-US" dirty="0">
                <a:solidFill>
                  <a:prstClr val="black"/>
                </a:solidFill>
                <a:cs typeface="Arial" panose="020B0604020202020204" pitchFamily="34" charset="0"/>
              </a:rPr>
              <a:t>.</a:t>
            </a:r>
          </a:p>
          <a:p>
            <a:pPr defTabSz="966508">
              <a:spcBef>
                <a:spcPts val="658"/>
              </a:spcBef>
              <a:defRPr/>
            </a:pPr>
            <a:r>
              <a:rPr lang="en-US" b="1" dirty="0">
                <a:solidFill>
                  <a:prstClr val="black"/>
                </a:solidFill>
                <a:cs typeface="Arial" panose="020B0604020202020204" pitchFamily="34" charset="0"/>
              </a:rPr>
              <a:t>Source: </a:t>
            </a:r>
            <a:r>
              <a:rPr lang="en-US" dirty="0">
                <a:solidFill>
                  <a:prstClr val="black"/>
                </a:solidFill>
                <a:cs typeface="Arial" panose="020B0604020202020204" pitchFamily="34" charset="0"/>
              </a:rPr>
              <a:t>Graphic courtesy of the National Institute of Diabetes and Digestive and Kidney Diseases, of the U.S. National Institutes of Health.</a:t>
            </a:r>
          </a:p>
          <a:p>
            <a:pPr marL="0" lvl="1" defTabSz="966508">
              <a:lnSpc>
                <a:spcPct val="110000"/>
              </a:lnSpc>
              <a:spcBef>
                <a:spcPts val="440"/>
              </a:spcBef>
              <a:defRPr/>
            </a:pPr>
            <a:r>
              <a:rPr lang="en-US" b="1" dirty="0">
                <a:solidFill>
                  <a:prstClr val="black"/>
                </a:solidFill>
                <a:cs typeface="Arial" panose="020B0604020202020204" pitchFamily="34" charset="0"/>
              </a:rPr>
              <a:t>Source for Image</a:t>
            </a:r>
          </a:p>
          <a:p>
            <a:r>
              <a:rPr lang="en-US" dirty="0">
                <a:hlinkClick r:id="rId4"/>
              </a:rPr>
              <a:t>niddk.nih.gov/news/media-library/17674</a:t>
            </a:r>
            <a:r>
              <a:rPr lang="en-US" dirty="0"/>
              <a:t> </a:t>
            </a:r>
          </a:p>
        </p:txBody>
      </p:sp>
    </p:spTree>
    <p:extLst>
      <p:ext uri="{BB962C8B-B14F-4D97-AF65-F5344CB8AC3E}">
        <p14:creationId xmlns:p14="http://schemas.microsoft.com/office/powerpoint/2010/main" val="327470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3636" indent="-183636">
              <a:spcAft>
                <a:spcPts val="600"/>
              </a:spcAft>
              <a:buFont typeface="Wingdings" panose="05000000000000000000" pitchFamily="2" charset="2"/>
              <a:buChar char="§"/>
            </a:pPr>
            <a:r>
              <a:rPr lang="en-US" b="0" dirty="0">
                <a:cs typeface="Arial" panose="020B0604020202020204" pitchFamily="34" charset="0"/>
              </a:rPr>
              <a:t>Describe ESRD and medical treatments for ESRD</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eligibility based on ESRD</a:t>
            </a:r>
          </a:p>
          <a:p>
            <a:pPr marL="183636" indent="-183636">
              <a:spcAft>
                <a:spcPts val="600"/>
              </a:spcAft>
              <a:buFont typeface="Wingdings" panose="05000000000000000000" pitchFamily="2" charset="2"/>
              <a:buChar char="§"/>
            </a:pPr>
            <a:r>
              <a:rPr lang="en-US" b="0" dirty="0">
                <a:cs typeface="Arial" panose="020B0604020202020204" pitchFamily="34" charset="0"/>
              </a:rPr>
              <a:t>Know who to contact if you have questions about Medicare eligibility based on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cs typeface="Arial" panose="020B0604020202020204" pitchFamily="34" charset="0"/>
              </a:rPr>
              <a:t>Presenter Notes</a:t>
            </a: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End-Stage Renal Disease (ESRD) is permanent kidney failure</a:t>
            </a:r>
            <a:r>
              <a:rPr lang="en-US" sz="1300" i="1" dirty="0">
                <a:solidFill>
                  <a:prstClr val="black"/>
                </a:solidFill>
                <a:cs typeface="Arial" panose="020B0604020202020204" pitchFamily="34" charset="0"/>
              </a:rPr>
              <a:t>. If you have Stage 5 chronic kidney disease, you require either a kidney transplant or regular course of dialysis. </a:t>
            </a: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You can get Medicare no matter how old you are if your kidneys no longer work, you need regular dialysis or have had a kidney transplant, and one of these applies to you:</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You’ve worked the required amount of time under Social Security, the Railroad Retirement Board (RRB), or as a government employee</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You’re already getting or are eligible for Social Security or RRB benefits</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You’re the spouse or dependent child of a person who meets either of the requirements above</a:t>
            </a:r>
          </a:p>
          <a:p>
            <a:pPr marL="120814" lvl="1" defTabSz="966508">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70263" y="3757507"/>
            <a:ext cx="6365966" cy="5144347"/>
          </a:xfrm>
        </p:spPr>
        <p:txBody>
          <a:bodyPr/>
          <a:lstStyle/>
          <a:p>
            <a:pPr>
              <a:spcBef>
                <a:spcPts val="634"/>
              </a:spcBef>
              <a:defRPr/>
            </a:pPr>
            <a:r>
              <a:rPr lang="en-US" b="1" dirty="0">
                <a:cs typeface="Arial" panose="020B0604020202020204" pitchFamily="34" charset="0"/>
              </a:rPr>
              <a:t>Presenter Notes</a:t>
            </a:r>
          </a:p>
          <a:p>
            <a:pPr marL="183636" indent="-183636">
              <a:spcBef>
                <a:spcPts val="634"/>
              </a:spcBef>
              <a:buFont typeface="Wingdings" panose="05000000000000000000" pitchFamily="2" charset="2"/>
              <a:buChar char="§"/>
              <a:defRPr/>
            </a:pPr>
            <a:r>
              <a:rPr lang="en-US" dirty="0">
                <a:solidFill>
                  <a:prstClr val="black"/>
                </a:solidFill>
                <a:cs typeface="Arial" panose="020B0604020202020204" pitchFamily="34" charset="0"/>
              </a:rPr>
              <a:t>Once you have Medicare coverage because of ESRD (usually the fourth month of dialysis), your GHP will pay first on your hospital and medical bills for 30 months, whether or not you </a:t>
            </a:r>
            <a:r>
              <a:rPr lang="en-US" dirty="0">
                <a:cs typeface="Arial" panose="020B0604020202020204" pitchFamily="34" charset="0"/>
              </a:rPr>
              <a:t>have Medicare</a:t>
            </a:r>
            <a:r>
              <a:rPr lang="en-US" dirty="0">
                <a:solidFill>
                  <a:prstClr val="black"/>
                </a:solidFill>
                <a:cs typeface="Arial" panose="020B0604020202020204" pitchFamily="34" charset="0"/>
              </a:rPr>
              <a:t>. </a:t>
            </a:r>
            <a:endParaRPr lang="en-US" dirty="0">
              <a:cs typeface="Arial" panose="020B0604020202020204" pitchFamily="34" charset="0"/>
            </a:endParaRPr>
          </a:p>
          <a:p>
            <a:pPr marL="183636" indent="-183636">
              <a:spcBef>
                <a:spcPts val="634"/>
              </a:spcBef>
              <a:buFont typeface="Wingdings" panose="05000000000000000000" pitchFamily="2" charset="2"/>
              <a:buChar char="§"/>
              <a:defRPr/>
            </a:pPr>
            <a:r>
              <a:rPr lang="en-US" sz="1300" dirty="0">
                <a:solidFill>
                  <a:prstClr val="black"/>
                </a:solidFill>
                <a:cs typeface="Arial" panose="020B0604020202020204" pitchFamily="34" charset="0"/>
              </a:rPr>
              <a:t>If you have ESRD, you can get your Medicare coverage through Original Medicare or a Medicare Advantage Plan</a:t>
            </a:r>
            <a:r>
              <a:rPr lang="en-US" dirty="0">
                <a:solidFill>
                  <a:prstClr val="black"/>
                </a:solidFill>
                <a:cs typeface="Arial" panose="020B0604020202020204" pitchFamily="34" charset="0"/>
              </a:rPr>
              <a:t>. </a:t>
            </a:r>
            <a:endParaRPr lang="en-US" sz="1300" dirty="0">
              <a:solidFill>
                <a:prstClr val="black"/>
              </a:solidFill>
              <a:cs typeface="Arial" panose="020B0604020202020204" pitchFamily="34" charset="0"/>
            </a:endParaRP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Transplant drugs (also called immunosuppressive drugs) are only covered by Medicare Part B (Medical Insurance) for people who were entitled to Medicare Part A (Hospital Insurance) at the time of a kidney transplant.</a:t>
            </a: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There’s a new Part B immunosuppressive drug coverage beyond the 36-month post-transplant period for the limited purpose of getting Part B coverage for immunosuppressive drugs if you don’t have other certain types of coverage. CMS is referring to this benefit as the immunosuppressive drug benefit, or the Part B-ID benefit.</a:t>
            </a:r>
          </a:p>
        </p:txBody>
      </p:sp>
    </p:spTree>
    <p:extLst>
      <p:ext uri="{BB962C8B-B14F-4D97-AF65-F5344CB8AC3E}">
        <p14:creationId xmlns:p14="http://schemas.microsoft.com/office/powerpoint/2010/main" val="3236587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algn="l" rtl="0" fontAlgn="base">
              <a:spcAft>
                <a:spcPts val="600"/>
              </a:spcAft>
            </a:pPr>
            <a:r>
              <a:rPr lang="en-US" b="0" i="0" u="none" strike="noStrike" dirty="0">
                <a:effectLst/>
                <a:cs typeface="Arial" panose="020B0604020202020204" pitchFamily="34" charset="0"/>
              </a:rPr>
              <a:t>This slide (and the 2 that follow) provides information about additional resources and products. You may want to highlight those that are most relevant to your audience.</a:t>
            </a:r>
            <a:r>
              <a:rPr lang="en-US" b="0" i="0" dirty="0">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Continued on next slide.</a:t>
            </a:r>
            <a:r>
              <a:rPr lang="en-US" b="0" i="0" dirty="0">
                <a:effectLst/>
                <a:cs typeface="Arial" panose="020B0604020202020204" pitchFamily="34" charset="0"/>
              </a:rPr>
              <a:t>​</a:t>
            </a:r>
          </a:p>
          <a:p>
            <a:pPr algn="l" rtl="0" fontAlgn="base">
              <a:spcAft>
                <a:spcPts val="600"/>
              </a:spcAft>
            </a:pPr>
            <a:r>
              <a:rPr lang="en-US" b="0" i="0" dirty="0">
                <a:solidFill>
                  <a:srgbClr val="444444"/>
                </a:solidFill>
                <a:effectLst/>
                <a:cs typeface="Arial" panose="020B0604020202020204" pitchFamily="34" charset="0"/>
              </a:rPr>
              <a:t>​</a:t>
            </a: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 </a:t>
            </a:r>
            <a:r>
              <a:rPr lang="en-US" b="0" i="0" dirty="0">
                <a:solidFill>
                  <a:srgbClr val="444444"/>
                </a:solidFill>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Review next slide for selected Medicare products.</a:t>
            </a:r>
            <a:endParaRPr lang="en-US" b="0" i="0" dirty="0">
              <a:effectLst/>
              <a:cs typeface="Arial" panose="020B0604020202020204" pitchFamily="34" charset="0"/>
            </a:endParaRP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defRPr/>
            </a:pPr>
            <a:endParaRPr lang="en-US" sz="13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cs typeface="Arial" panose="020B0604020202020204" pitchFamily="34" charset="0"/>
              </a:rPr>
              <a:t>Presenter Notes</a:t>
            </a:r>
          </a:p>
          <a:p>
            <a:pPr defTabSz="966508">
              <a:spcAft>
                <a:spcPts val="600"/>
              </a:spcAft>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0525" y="3757507"/>
            <a:ext cx="6496050" cy="5415068"/>
          </a:xfrm>
        </p:spPr>
        <p:txBody>
          <a:bodyPr/>
          <a:lstStyle/>
          <a:p>
            <a:pPr defTabSz="984463">
              <a:spcAft>
                <a:spcPts val="600"/>
              </a:spcAft>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3636" indent="-183636" defTabSz="984463">
              <a:spcAft>
                <a:spcPts val="600"/>
              </a:spcAft>
              <a:buFont typeface="Wingdings" panose="05000000000000000000" pitchFamily="2" charset="2"/>
              <a:buChar char="§"/>
              <a:defRPr/>
            </a:pPr>
            <a:r>
              <a:rPr lang="en-US" sz="1300" dirty="0">
                <a:solidFill>
                  <a:prstClr val="black"/>
                </a:solidFill>
                <a:cs typeface="Arial" panose="020B0604020202020204" pitchFamily="34" charset="0"/>
              </a:rPr>
              <a:t>End-Stage Renal Disease (ESRD) is defined as permanent kidney failure that requires a regular course of dialysis or a kidney transplant. </a:t>
            </a:r>
          </a:p>
          <a:p>
            <a:pPr marL="183636" indent="-183636" defTabSz="984463">
              <a:spcAft>
                <a:spcPts val="600"/>
              </a:spcAft>
              <a:buFont typeface="Wingdings" panose="05000000000000000000" pitchFamily="2" charset="2"/>
              <a:buChar char="§"/>
              <a:defRPr/>
            </a:pPr>
            <a:r>
              <a:rPr lang="en-US" sz="1300" dirty="0">
                <a:solidFill>
                  <a:prstClr val="black"/>
                </a:solidFill>
                <a:cs typeface="Arial" panose="020B0604020202020204" pitchFamily="34" charset="0"/>
              </a:rPr>
              <a:t>Dialysis is a treatment that cleans your blood when your kidneys don’t work. It gets rid of harmful waste, extra salt, and fluids that build up in your body. It also helps control blood pressure and helps your body keep the right amount of fluids. Dialysis treatments may help you feel better and live longer, but they aren’t a cure for permanent kidney failure. </a:t>
            </a:r>
          </a:p>
          <a:p>
            <a:pPr marL="183636" indent="-183636" defTabSz="984463">
              <a:spcAft>
                <a:spcPts val="600"/>
              </a:spcAft>
              <a:buFont typeface="Wingdings" panose="05000000000000000000" pitchFamily="2" charset="2"/>
              <a:buChar char="§"/>
              <a:defRPr/>
            </a:pPr>
            <a:r>
              <a:rPr lang="en-US" sz="1300" dirty="0">
                <a:solidFill>
                  <a:prstClr val="black"/>
                </a:solidFill>
                <a:cs typeface="Arial" panose="020B0604020202020204" pitchFamily="34" charset="0"/>
              </a:rPr>
              <a:t>A kidney transplant is a type of surgery that puts someone else’s healthy kidney into your body. Blood and tissue samples of the kidney donor must be tested to see how well they match so that your body won’t reject the new kidney.</a:t>
            </a:r>
          </a:p>
          <a:p>
            <a:pPr marL="183636" indent="-183636" defTabSz="984463">
              <a:spcAft>
                <a:spcPts val="600"/>
              </a:spcAft>
              <a:buFont typeface="Wingdings" panose="05000000000000000000" pitchFamily="2" charset="2"/>
              <a:buChar char="§"/>
              <a:defRPr/>
            </a:pPr>
            <a:r>
              <a:rPr lang="en-US" sz="1300" dirty="0">
                <a:solidFill>
                  <a:prstClr val="black"/>
                </a:solidFill>
                <a:cs typeface="Arial" panose="020B0604020202020204" pitchFamily="34" charset="0"/>
              </a:rPr>
              <a:t>Having a kidney transplant doesn’t cure kidney disease. Although most transplants are successful and last for many years, how long they last can vary from one person to the next. Depending on your age, many people will need more than one kidney transplant during a lifetime.</a:t>
            </a:r>
          </a:p>
          <a:p>
            <a:pPr marL="183636" indent="-183636" defTabSz="984463">
              <a:spcAft>
                <a:spcPts val="600"/>
              </a:spcAft>
              <a:buFont typeface="Wingdings" panose="05000000000000000000" pitchFamily="2" charset="2"/>
              <a:buChar char="§"/>
              <a:defRPr/>
            </a:pPr>
            <a:r>
              <a:rPr lang="en-US" sz="1300" dirty="0">
                <a:solidFill>
                  <a:prstClr val="black"/>
                </a:solidFill>
                <a:cs typeface="Arial" panose="020B0604020202020204" pitchFamily="34" charset="0"/>
              </a:rPr>
              <a:t>There are 5 stages of chronic kidney disease (CKD). The National Kidney Foundation developed guidelines to help identify the levels of kidney disease. If you have Stage 5 CKD, you may be eligible for Medicare based on ESRD. Visit </a:t>
            </a:r>
            <a:r>
              <a:rPr lang="en-US" sz="1300" dirty="0">
                <a:solidFill>
                  <a:prstClr val="black"/>
                </a:solidFill>
                <a:cs typeface="Arial" panose="020B0604020202020204" pitchFamily="34" charset="0"/>
                <a:hlinkClick r:id="rId3"/>
              </a:rPr>
              <a:t>kidney.org/</a:t>
            </a:r>
            <a:r>
              <a:rPr lang="en-US" sz="1300" dirty="0" err="1">
                <a:solidFill>
                  <a:prstClr val="black"/>
                </a:solidFill>
                <a:cs typeface="Arial" panose="020B0604020202020204" pitchFamily="34" charset="0"/>
                <a:hlinkClick r:id="rId3"/>
              </a:rPr>
              <a:t>atoz</a:t>
            </a:r>
            <a:r>
              <a:rPr lang="en-US" sz="1300" dirty="0">
                <a:solidFill>
                  <a:prstClr val="black"/>
                </a:solidFill>
                <a:cs typeface="Arial" panose="020B0604020202020204" pitchFamily="34" charset="0"/>
                <a:hlinkClick r:id="rId3"/>
              </a:rPr>
              <a:t>/content/about-chronic-kidney-disease</a:t>
            </a:r>
            <a:r>
              <a:rPr lang="en-US" sz="1300" dirty="0">
                <a:solidFill>
                  <a:prstClr val="black"/>
                </a:solidFill>
                <a:cs typeface="Arial" panose="020B0604020202020204" pitchFamily="34" charset="0"/>
              </a:rPr>
              <a:t> for more information about CKD, and </a:t>
            </a:r>
            <a:r>
              <a:rPr lang="en-US" sz="1300" dirty="0">
                <a:solidFill>
                  <a:prstClr val="black"/>
                </a:solidFill>
                <a:cs typeface="Arial" panose="020B0604020202020204" pitchFamily="34" charset="0"/>
                <a:hlinkClick r:id="rId4"/>
              </a:rPr>
              <a:t>kidney.org/sites/default/files/01-10-7278_HBG_CKD_Stages_Flyer3.pdf</a:t>
            </a:r>
            <a:r>
              <a:rPr lang="en-US" sz="1300" dirty="0">
                <a:solidFill>
                  <a:prstClr val="black"/>
                </a:solidFill>
                <a:cs typeface="Arial" panose="020B0604020202020204" pitchFamily="34" charset="0"/>
              </a:rPr>
              <a:t> to learn more about the 5 stages of CKD.</a:t>
            </a:r>
          </a:p>
          <a:p>
            <a:pPr defTabSz="966508">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50780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0550" y="3757507"/>
            <a:ext cx="6200775"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lvl="1" defTabSz="966508">
              <a:spcBef>
                <a:spcPts val="0"/>
              </a:spcBef>
              <a:spcAft>
                <a:spcPts val="600"/>
              </a:spcAft>
              <a:defRPr/>
            </a:pPr>
            <a:r>
              <a:rPr lang="en-US" dirty="0">
                <a:solidFill>
                  <a:prstClr val="black"/>
                </a:solidFill>
                <a:cs typeface="Arial" panose="020B0604020202020204" pitchFamily="34" charset="0"/>
              </a:rPr>
              <a:t>You can get Medicare no matter how old you are if your kidneys no longer work, and you need regular dialysis or a kidney transplant,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one of these applies to you:</a:t>
            </a: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You’ve worked the required amount of time </a:t>
            </a:r>
            <a:r>
              <a:rPr lang="en-US" b="1" dirty="0">
                <a:solidFill>
                  <a:prstClr val="black"/>
                </a:solidFill>
                <a:cs typeface="Arial" panose="020B0604020202020204" pitchFamily="34" charset="0"/>
              </a:rPr>
              <a:t>under Social Security, the Railroad Retirement Board (RRB), or as a government employee. </a:t>
            </a:r>
            <a:r>
              <a:rPr lang="en-US" dirty="0">
                <a:solidFill>
                  <a:prstClr val="black"/>
                </a:solidFill>
                <a:cs typeface="Arial" panose="020B0604020202020204" pitchFamily="34" charset="0"/>
              </a:rPr>
              <a:t>Call Social Security at 1-800-772-1213 for more information about the required amount of time needed under Social Security, the RRB, or as a government employee to be eligible for Medicare based on ESRD. TTY: 1-800-325-0778. You can also visit </a:t>
            </a:r>
            <a:r>
              <a:rPr lang="en-US" dirty="0">
                <a:solidFill>
                  <a:prstClr val="black"/>
                </a:solidFill>
                <a:cs typeface="Arial" panose="020B0604020202020204" pitchFamily="34" charset="0"/>
                <a:hlinkClick r:id="rId3"/>
              </a:rPr>
              <a:t>SSA.gov</a:t>
            </a:r>
            <a:r>
              <a:rPr lang="en-US" dirty="0">
                <a:solidFill>
                  <a:prstClr val="black"/>
                </a:solidFill>
                <a:cs typeface="Arial" panose="020B0604020202020204" pitchFamily="34" charset="0"/>
              </a:rPr>
              <a:t>. </a:t>
            </a:r>
            <a:endParaRPr lang="en-US" b="1" dirty="0">
              <a:solidFill>
                <a:prstClr val="black"/>
              </a:solidFill>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You’re already getting or are eligible for Social Security or RRB benefits.</a:t>
            </a: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You’re the spouse or dependent child of a person who meets either of the requirements listed above.</a:t>
            </a:r>
          </a:p>
          <a:p>
            <a:pPr marL="0" lvl="1" defTabSz="966508">
              <a:spcBef>
                <a:spcPts val="0"/>
              </a:spcBef>
              <a:spcAft>
                <a:spcPts val="600"/>
              </a:spcAft>
              <a:defRPr/>
            </a:pPr>
            <a:r>
              <a:rPr lang="en-US" dirty="0">
                <a:solidFill>
                  <a:prstClr val="black"/>
                </a:solidFill>
                <a:cs typeface="Arial" panose="020B0604020202020204" pitchFamily="34" charset="0"/>
              </a:rPr>
              <a:t>You must also file an application and meet any deadlines or waiting periods that apply.</a:t>
            </a:r>
          </a:p>
          <a:p>
            <a:pPr marL="0" lvl="1" defTabSz="966508">
              <a:spcBef>
                <a:spcPts val="0"/>
              </a:spcBef>
              <a:spcAft>
                <a:spcPts val="600"/>
              </a:spcAf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Medicare pays for dialysis services given to people with Medicare that have Acute Kidney Injury (AKI). </a:t>
            </a:r>
          </a:p>
          <a:p>
            <a:pPr marL="0" lvl="1" defTabSz="966508">
              <a:spcBef>
                <a:spcPts val="0"/>
              </a:spcBef>
              <a:spcAft>
                <a:spcPts val="600"/>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to view the publications listed below: </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For more ESRD information, review “Medicare Coverage of Kidney Dialysis &amp; Kidney Transplant Services” (CMS Product No. 10128) </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For information on children with ESRD, review “Medicare for Children With End-Stage Renal Disease: Getting Started” (CMS Product No. 11392)</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qualify for Medicare Part A (Hospital Insurance), you can also get Medicare Part B (Medical Insurance). Most people must pay a monthly premium for Part B. Signing up for Part B is your choice, but you’ll need both Part A and Part B to get the full benefits available under Medicare to cover certain dialysis and kidney transplant services.</a:t>
            </a:r>
          </a:p>
          <a:p>
            <a:pPr marL="183636" lvl="1" indent="-183636" defTabSz="966508">
              <a:spcBef>
                <a:spcPts val="0"/>
              </a:spcBef>
              <a:spcAft>
                <a:spcPts val="600"/>
              </a:spcAft>
              <a:buFont typeface="Wingdings" panose="05000000000000000000" pitchFamily="2" charset="2"/>
              <a:buChar char="§"/>
              <a:defRPr/>
            </a:pPr>
            <a:r>
              <a:rPr lang="en-US" dirty="0">
                <a:solidFill>
                  <a:srgbClr val="231F20"/>
                </a:solidFill>
                <a:cs typeface="Arial" panose="020B0604020202020204" pitchFamily="34" charset="0"/>
              </a:rPr>
              <a:t>Call your local Social Security office to make an appointment to sign up for Medicare based on ESRD, and for more information about the amount of work and earnings needed under Social Security or as a federal employee to be eligible for Medicare. You can contact Social Security at </a:t>
            </a:r>
            <a:r>
              <a:rPr lang="en-US" dirty="0">
                <a:solidFill>
                  <a:srgbClr val="231F20"/>
                </a:solidFill>
                <a:cs typeface="Arial" panose="020B0604020202020204" pitchFamily="34" charset="0"/>
                <a:hlinkClick r:id="rId3"/>
              </a:rPr>
              <a:t>SSA.gov</a:t>
            </a:r>
            <a:r>
              <a:rPr lang="en-US" dirty="0">
                <a:solidFill>
                  <a:srgbClr val="231F20"/>
                </a:solidFill>
                <a:cs typeface="Arial" panose="020B0604020202020204" pitchFamily="34" charset="0"/>
              </a:rPr>
              <a:t> or by calling 1-800-772-1213; </a:t>
            </a:r>
            <a:r>
              <a:rPr lang="en-US" dirty="0">
                <a:solidFill>
                  <a:prstClr val="black"/>
                </a:solidFill>
                <a:cs typeface="Arial" panose="020B0604020202020204" pitchFamily="34" charset="0"/>
              </a:rPr>
              <a:t>TTY: 1-800-325-0778.</a:t>
            </a:r>
            <a:r>
              <a:rPr lang="en-US" dirty="0">
                <a:solidFill>
                  <a:srgbClr val="231F20"/>
                </a:solidFill>
                <a:cs typeface="Arial" panose="020B0604020202020204" pitchFamily="34" charset="0"/>
              </a:rPr>
              <a:t> If you work or worked for a railroad, contact the RRB at </a:t>
            </a:r>
            <a:r>
              <a:rPr lang="en-US" dirty="0">
                <a:cs typeface="Arial" panose="020B0604020202020204" pitchFamily="34" charset="0"/>
                <a:hlinkClick r:id="rId4"/>
              </a:rPr>
              <a:t>RRB.gov</a:t>
            </a:r>
            <a:r>
              <a:rPr lang="en-US" dirty="0">
                <a:cs typeface="Arial" panose="020B0604020202020204" pitchFamily="34" charset="0"/>
              </a:rPr>
              <a:t> or by calling </a:t>
            </a:r>
            <a:r>
              <a:rPr lang="en-US" dirty="0">
                <a:solidFill>
                  <a:srgbClr val="231F20"/>
                </a:solidFill>
                <a:cs typeface="Arial" panose="020B0604020202020204" pitchFamily="34" charset="0"/>
              </a:rPr>
              <a:t>1-877-772-5772; </a:t>
            </a:r>
            <a:r>
              <a:rPr lang="en-US" dirty="0">
                <a:solidFill>
                  <a:prstClr val="black"/>
                </a:solidFill>
                <a:cs typeface="Arial" panose="020B0604020202020204" pitchFamily="34" charset="0"/>
              </a:rPr>
              <a:t>TTY: 1-312-751-4701. </a:t>
            </a: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marL="0" lvl="1"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lvl="1" defTabSz="966508">
              <a:defRPr/>
            </a:pPr>
            <a:r>
              <a:rPr lang="en-US" dirty="0">
                <a:solidFill>
                  <a:srgbClr val="231F20"/>
                </a:solidFill>
                <a:cs typeface="Arial" panose="020B0604020202020204" pitchFamily="34" charset="0"/>
              </a:rPr>
              <a:t>If you don’t qualify for Medicare, you may be able to get help from your State Medical Assistance (Medicaid) office to pay for your dialysis treatments. Your income must be below a certain level to get Medicaid. In some states, if you have Medicare, Medicaid may pay some of the costs that Medicare doesn’t cover. To apply for Medicaid, talk with the social worker at your hospital or dialysis facility, or visit </a:t>
            </a:r>
            <a:r>
              <a:rPr lang="en-US" dirty="0">
                <a:solidFill>
                  <a:srgbClr val="231F20"/>
                </a:solidFill>
                <a:cs typeface="Arial" panose="020B0604020202020204" pitchFamily="34" charset="0"/>
                <a:hlinkClick r:id="rId3"/>
              </a:rPr>
              <a:t>Medicaid.gov/about-us/beneficiary-resources/index.html#statemenu</a:t>
            </a:r>
            <a:r>
              <a:rPr lang="en-US" dirty="0">
                <a:solidFill>
                  <a:srgbClr val="231F20"/>
                </a:solidFill>
                <a:cs typeface="Arial" panose="020B0604020202020204" pitchFamily="34" charset="0"/>
              </a:rPr>
              <a:t> </a:t>
            </a:r>
            <a:r>
              <a:rPr lang="en-US" dirty="0">
                <a:solidFill>
                  <a:prstClr val="black"/>
                </a:solidFill>
                <a:cs typeface="Arial" panose="020B0604020202020204" pitchFamily="34" charset="0"/>
              </a:rPr>
              <a:t>to get contact information for your state Medicaid office.</a:t>
            </a:r>
          </a:p>
          <a:p>
            <a:pPr marL="0" lvl="1" defTabSz="966508">
              <a:defRPr/>
            </a:pPr>
            <a:endParaRPr lang="en-US" sz="1300" dirty="0">
              <a:solidFill>
                <a:prstClr val="black"/>
              </a:solidFill>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February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3740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3363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79326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3612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6740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311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81524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6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72463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28842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806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2860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03353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9933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037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0576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8253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61631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44489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8450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0994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14624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0853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250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8499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805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84964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8538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6153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February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2023</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ags" Target="../tags/tag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February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15"/>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81795483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6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3.xml"/><Relationship Id="rId1" Type="http://schemas.openxmlformats.org/officeDocument/2006/relationships/tags" Target="../tags/tag7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73.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78.xml"/><Relationship Id="rId5" Type="http://schemas.openxmlformats.org/officeDocument/2006/relationships/image" Target="../media/image4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notesSlide" Target="../notesSlides/notesSlide34.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notesSlide" Target="../notesSlides/notesSlide35.xml"/><Relationship Id="rId7"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71.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81.xml"/><Relationship Id="rId5" Type="http://schemas.openxmlformats.org/officeDocument/2006/relationships/image" Target="../media/image40.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8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9.xml"/><Relationship Id="rId1" Type="http://schemas.openxmlformats.org/officeDocument/2006/relationships/tags" Target="../tags/tag8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8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4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6.xml"/><Relationship Id="rId5" Type="http://schemas.openxmlformats.org/officeDocument/2006/relationships/hyperlink" Target="https://www.medicare.gov/" TargetMode="External"/><Relationship Id="rId4" Type="http://schemas.openxmlformats.org/officeDocument/2006/relationships/hyperlink" Target="https://www.medicare.gov/plan-compare/#/?lang=en&amp;year=2021"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94.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52.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52.xml"/><Relationship Id="rId7" Type="http://schemas.openxmlformats.org/officeDocument/2006/relationships/hyperlink" Target="https://www.shiphelp.org/" TargetMode="External"/><Relationship Id="rId2" Type="http://schemas.openxmlformats.org/officeDocument/2006/relationships/slideLayout" Target="../slideLayouts/slideLayout1.xml"/><Relationship Id="rId1" Type="http://schemas.openxmlformats.org/officeDocument/2006/relationships/tags" Target="../tags/tag97.xml"/><Relationship Id="rId6" Type="http://schemas.openxmlformats.org/officeDocument/2006/relationships/hyperlink" Target="https://www.ssa.gov/" TargetMode="External"/><Relationship Id="rId5" Type="http://schemas.openxmlformats.org/officeDocument/2006/relationships/hyperlink" Target="https://www.cms.gov/" TargetMode="External"/><Relationship Id="rId4" Type="http://schemas.openxmlformats.org/officeDocument/2006/relationships/hyperlink" Target="https://www.medicare.gov/" TargetMode="External"/><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hyperlink" Target="http://www.akfinc.org/" TargetMode="External"/><Relationship Id="rId3" Type="http://schemas.openxmlformats.org/officeDocument/2006/relationships/notesSlide" Target="../notesSlides/notesSlide53.xml"/><Relationship Id="rId7" Type="http://schemas.openxmlformats.org/officeDocument/2006/relationships/hyperlink" Target="http://www.kidney.org/" TargetMode="External"/><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hyperlink" Target="https://esrdncc.org/en/fistula-first-catheter-last/" TargetMode="External"/><Relationship Id="rId5" Type="http://schemas.openxmlformats.org/officeDocument/2006/relationships/hyperlink" Target="http://esrdncc.org/en/resources/professionals/about-the-networks/" TargetMode="External"/><Relationship Id="rId10" Type="http://schemas.openxmlformats.org/officeDocument/2006/relationships/hyperlink" Target="https://www.cms.gov/Medicare/CMS-Forms/CMS-Forms/downloads/cms2728.pdf"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www.unos.org/"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99.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00.xml"/></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6.xml"/><Relationship Id="rId7"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tags" Target="../tags/tag101.xml"/><Relationship Id="rId6" Type="http://schemas.openxmlformats.org/officeDocument/2006/relationships/hyperlink" Target="mailto:training@cms.hhs.gov" TargetMode="External"/><Relationship Id="rId5" Type="http://schemas.openxmlformats.org/officeDocument/2006/relationships/image" Target="../media/image79.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image" Target="../media/image35.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Bef>
                <a:spcPts val="600"/>
              </a:spcBef>
            </a:pPr>
            <a:r>
              <a:rPr lang="en-US" dirty="0">
                <a:latin typeface="Arial Black"/>
              </a:rPr>
              <a:t>Medicare for People with </a:t>
            </a:r>
            <a:br>
              <a:rPr lang="en-US" dirty="0">
                <a:latin typeface="Arial Black"/>
              </a:rPr>
            </a:br>
            <a:r>
              <a:rPr lang="en-US" dirty="0">
                <a:latin typeface="Arial Black"/>
              </a:rPr>
              <a:t>End-Stage Renal Disease (ESRD)</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n-US" sz="3000" dirty="0"/>
              <a:t>Check Your Knowledge: Question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What’s the minimum age requirement for Medicare eligibility based on End-Stage Renal Disease (ESRD)?</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There’s no minimum age requirement</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55</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65</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75</a:t>
            </a:r>
          </a:p>
        </p:txBody>
      </p:sp>
      <p:sp>
        <p:nvSpPr>
          <p:cNvPr id="6" name="Rounded Rectangle 5" descr="Green box highlighting &quot;A&quot; as the correct answer."/>
          <p:cNvSpPr/>
          <p:nvPr/>
        </p:nvSpPr>
        <p:spPr>
          <a:xfrm>
            <a:off x="1177925" y="2527362"/>
            <a:ext cx="5932002"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10</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a:xfrm>
            <a:off x="3931920" y="6492240"/>
            <a:ext cx="423227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sz="3600" dirty="0"/>
              <a:t>Medicare Enrollment Based on End-Stage Renal Disease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3"/>
            <a:ext cx="12192000" cy="932865"/>
          </a:xfrm>
        </p:spPr>
        <p:txBody>
          <a:bodyPr anchor="ct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enrollment based on ESRD</a:t>
            </a:r>
          </a:p>
          <a:p>
            <a:pPr marL="548640" indent="-274320">
              <a:lnSpc>
                <a:spcPct val="100000"/>
              </a:lnSpc>
              <a:spcBef>
                <a:spcPts val="0"/>
              </a:spcBef>
              <a:spcAft>
                <a:spcPts val="1200"/>
              </a:spcAft>
            </a:pPr>
            <a:r>
              <a:rPr lang="en-US" sz="2400" dirty="0">
                <a:solidFill>
                  <a:srgbClr val="00529B"/>
                </a:solidFill>
                <a:latin typeface="Arial"/>
                <a:cs typeface="Arial"/>
              </a:rPr>
              <a:t>Discuss Medicare and group health plan (GHP) coverage coordination of benefits</a:t>
            </a:r>
          </a:p>
          <a:p>
            <a:pPr marL="548640" indent="-274320">
              <a:lnSpc>
                <a:spcPct val="100000"/>
              </a:lnSpc>
              <a:spcBef>
                <a:spcPts val="0"/>
              </a:spcBef>
              <a:spcAft>
                <a:spcPts val="1200"/>
              </a:spcAft>
            </a:pPr>
            <a:r>
              <a:rPr lang="en-US" sz="2400" dirty="0">
                <a:solidFill>
                  <a:srgbClr val="00529B"/>
                </a:solidFill>
                <a:latin typeface="Arial"/>
                <a:cs typeface="Arial"/>
              </a:rPr>
              <a:t>Discuss enrollment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rules for when Medicare ESRD coverage starts, continues, resumes, and ends</a:t>
            </a:r>
          </a:p>
        </p:txBody>
      </p:sp>
      <p:sp>
        <p:nvSpPr>
          <p:cNvPr id="2" name="Slide Number Placeholder 1">
            <a:extLst>
              <a:ext uri="{FF2B5EF4-FFF2-40B4-BE49-F238E27FC236}">
                <a16:creationId xmlns:a16="http://schemas.microsoft.com/office/drawing/2014/main" id="{8A600DD7-062B-4CAA-B881-C28641D42BFA}"/>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39249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23446"/>
            <a:ext cx="12252960" cy="914400"/>
          </a:xfrm>
        </p:spPr>
        <p:txBody>
          <a:bodyPr>
            <a:noAutofit/>
          </a:bodyPr>
          <a:lstStyle/>
          <a:p>
            <a:r>
              <a:rPr lang="en-US" sz="2800" dirty="0"/>
              <a:t>How to Sign Up for Medicare Part A (Hospital Insurance) &amp;</a:t>
            </a:r>
            <a:br>
              <a:rPr lang="en-US" sz="2800" dirty="0"/>
            </a:br>
            <a:r>
              <a:rPr lang="en-US" sz="2800" dirty="0"/>
              <a:t>Medicare Part B (Medical Insurance)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830424" y="1285877"/>
            <a:ext cx="5599113" cy="2706688"/>
          </a:xfrm>
        </p:spPr>
        <p:txBody>
          <a:bodyPr>
            <a:normAutofit/>
          </a:bodyPr>
          <a:lstStyle/>
          <a:p>
            <a:pPr marL="0" lvl="0" indent="0" defTabSz="685800">
              <a:lnSpc>
                <a:spcPct val="100000"/>
              </a:lnSpc>
              <a:spcBef>
                <a:spcPts val="0"/>
              </a:spcBef>
              <a:spcAft>
                <a:spcPts val="1200"/>
              </a:spcAft>
              <a:buNone/>
            </a:pPr>
            <a:r>
              <a:rPr lang="en-US" sz="2400" dirty="0">
                <a:solidFill>
                  <a:srgbClr val="00529B"/>
                </a:solidFill>
              </a:rPr>
              <a:t>Get your doctor/dialysis facility to complete the “End-Stage Renal Disease Medical Evidence Report Medicare Entitlement and/or Patient Registration” form (Form CMS-2728) </a:t>
            </a:r>
          </a:p>
          <a:p>
            <a:pPr marL="0" lvl="0" indent="0" defTabSz="685800">
              <a:lnSpc>
                <a:spcPct val="100000"/>
              </a:lnSpc>
              <a:spcBef>
                <a:spcPts val="600"/>
              </a:spcBef>
              <a:spcAft>
                <a:spcPts val="1200"/>
              </a:spcAft>
              <a:buNone/>
            </a:pPr>
            <a:endParaRPr lang="en-US" dirty="0"/>
          </a:p>
        </p:txBody>
      </p:sp>
      <p:sp>
        <p:nvSpPr>
          <p:cNvPr id="7" name="Rectangle: Rounded Corners 6">
            <a:extLst>
              <a:ext uri="{FF2B5EF4-FFF2-40B4-BE49-F238E27FC236}">
                <a16:creationId xmlns:a16="http://schemas.microsoft.com/office/drawing/2014/main" id="{769EE1A8-5FC1-4A9A-8A4B-B662F76FF5E2}"/>
              </a:ext>
              <a:ext uri="{C183D7F6-B498-43B3-948B-1728B52AA6E4}">
                <adec:decorative xmlns:adec="http://schemas.microsoft.com/office/drawing/2017/decorative" val="1"/>
              </a:ext>
            </a:extLst>
          </p:cNvPr>
          <p:cNvSpPr/>
          <p:nvPr/>
        </p:nvSpPr>
        <p:spPr>
          <a:xfrm>
            <a:off x="988765" y="3599260"/>
            <a:ext cx="4572498" cy="1418102"/>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8" name="TextBox 7">
            <a:extLst>
              <a:ext uri="{FF2B5EF4-FFF2-40B4-BE49-F238E27FC236}">
                <a16:creationId xmlns:a16="http://schemas.microsoft.com/office/drawing/2014/main" id="{367EB9BD-BAC4-45B5-AD50-CA93B94DE349}"/>
              </a:ext>
            </a:extLst>
          </p:cNvPr>
          <p:cNvSpPr txBox="1"/>
          <p:nvPr/>
        </p:nvSpPr>
        <p:spPr>
          <a:xfrm>
            <a:off x="988765" y="3800480"/>
            <a:ext cx="4572498" cy="1015663"/>
          </a:xfrm>
          <a:prstGeom prst="rect">
            <a:avLst/>
          </a:prstGeom>
          <a:noFill/>
        </p:spPr>
        <p:txBody>
          <a:bodyPr wrap="square">
            <a:spAutoFit/>
          </a:bodyPr>
          <a:lstStyle/>
          <a:p>
            <a:pPr lvl="0">
              <a:spcAft>
                <a:spcPts val="600"/>
              </a:spcAft>
              <a:defRPr/>
            </a:pPr>
            <a:r>
              <a:rPr lang="en-US" sz="2000" b="1" kern="0" dirty="0">
                <a:solidFill>
                  <a:schemeClr val="bg1"/>
                </a:solidFill>
                <a:latin typeface="Arial" panose="020B0604020202020204" pitchFamily="34" charset="0"/>
                <a:cs typeface="Arial" panose="020B0604020202020204" pitchFamily="34" charset="0"/>
              </a:rPr>
              <a:t>Visit your local Social Security office or call Social Security at</a:t>
            </a:r>
            <a:br>
              <a:rPr lang="en-US" sz="2000" kern="0" dirty="0">
                <a:solidFill>
                  <a:schemeClr val="bg1"/>
                </a:solidFill>
                <a:latin typeface="Arial" panose="020B0604020202020204" pitchFamily="34" charset="0"/>
                <a:cs typeface="Arial" panose="020B0604020202020204" pitchFamily="34" charset="0"/>
              </a:rPr>
            </a:br>
            <a:r>
              <a:rPr lang="en-US" sz="2000" kern="0" dirty="0">
                <a:solidFill>
                  <a:schemeClr val="bg1"/>
                </a:solidFill>
                <a:latin typeface="Arial" panose="020B0604020202020204" pitchFamily="34" charset="0"/>
                <a:cs typeface="Arial" panose="020B0604020202020204" pitchFamily="34" charset="0"/>
              </a:rPr>
              <a:t>1-800-772-1213; TTY: 1-800-325-0778</a:t>
            </a:r>
          </a:p>
        </p:txBody>
      </p:sp>
      <p:pic>
        <p:nvPicPr>
          <p:cNvPr id="11" name="Picture 10" descr="Image of the End-Stage Renal Disease Medical Evidence Report Medicare Entitlement and/or Patient Registration” form (Form CMS-2728) page 1">
            <a:extLst>
              <a:ext uri="{FF2B5EF4-FFF2-40B4-BE49-F238E27FC236}">
                <a16:creationId xmlns:a16="http://schemas.microsoft.com/office/drawing/2014/main" id="{CE458C7F-8B13-46F8-A768-1BF027CC74A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738361" y="1115454"/>
            <a:ext cx="4457278" cy="5363328"/>
          </a:xfrm>
          <a:prstGeom prst="rect">
            <a:avLst/>
          </a:prstGeom>
          <a:ln>
            <a:noFill/>
          </a:ln>
          <a:effectLst>
            <a:outerShdw blurRad="292100" dist="139700" dir="2700000" algn="tl" rotWithShape="0">
              <a:srgbClr val="333333">
                <a:alpha val="65000"/>
              </a:srgbClr>
            </a:outerShdw>
          </a:effectLst>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a:xfrm>
            <a:off x="8610600" y="6400800"/>
            <a:ext cx="2743200" cy="365125"/>
          </a:xfrm>
        </p:spPr>
        <p:txBody>
          <a:bodyPr/>
          <a:lstStyle/>
          <a:p>
            <a:fld id="{0B2D781D-8844-5940-92D1-06EF0A7F581E}" type="slidenum">
              <a:rPr lang="en-US" smtClean="0"/>
              <a:t>13</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a:xfrm>
            <a:off x="3931920" y="6492240"/>
            <a:ext cx="4445479" cy="350748"/>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a:xfrm>
            <a:off x="838200" y="0"/>
            <a:ext cx="10515600" cy="1031875"/>
          </a:xfrm>
        </p:spPr>
        <p:txBody>
          <a:bodyPr/>
          <a:lstStyle/>
          <a:p>
            <a:r>
              <a:rPr lang="en-US" dirty="0"/>
              <a:t>Correlation Between Entitlement to Medicare Based on ESRD, Age, &amp; Disability</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13"/>
          </p:nvPr>
        </p:nvSpPr>
        <p:spPr>
          <a:xfrm>
            <a:off x="838200" y="1460666"/>
            <a:ext cx="10644188" cy="4365460"/>
          </a:xfrm>
        </p:spPr>
        <p:txBody>
          <a:bodyPr>
            <a:normAutofit/>
          </a:bodyPr>
          <a:lstStyle/>
          <a:p>
            <a:pPr marL="287338" indent="-287338">
              <a:lnSpc>
                <a:spcPct val="100000"/>
              </a:lnSpc>
              <a:spcBef>
                <a:spcPts val="0"/>
              </a:spcBef>
              <a:spcAft>
                <a:spcPts val="1200"/>
              </a:spcAft>
            </a:pPr>
            <a:r>
              <a:rPr lang="en-US" dirty="0">
                <a:solidFill>
                  <a:srgbClr val="00529B"/>
                </a:solidFill>
              </a:rPr>
              <a:t>Have Medicare due to age or disability and develop ESRD</a:t>
            </a:r>
          </a:p>
          <a:p>
            <a:pPr marL="682625" lvl="1" indent="-225425">
              <a:lnSpc>
                <a:spcPct val="100000"/>
              </a:lnSpc>
              <a:spcBef>
                <a:spcPts val="0"/>
              </a:spcBef>
              <a:spcAft>
                <a:spcPts val="1200"/>
              </a:spcAft>
            </a:pPr>
            <a:r>
              <a:rPr lang="en-US" dirty="0">
                <a:solidFill>
                  <a:srgbClr val="00529B"/>
                </a:solidFill>
              </a:rPr>
              <a:t>Entitlement based on ESRD may eliminate your Part B penalty</a:t>
            </a:r>
          </a:p>
          <a:p>
            <a:pPr lvl="1">
              <a:lnSpc>
                <a:spcPct val="100000"/>
              </a:lnSpc>
              <a:spcBef>
                <a:spcPts val="0"/>
              </a:spcBef>
              <a:spcAft>
                <a:spcPts val="1200"/>
              </a:spcAft>
            </a:pPr>
            <a:r>
              <a:rPr lang="en-US" dirty="0">
                <a:solidFill>
                  <a:srgbClr val="00529B"/>
                </a:solidFill>
              </a:rPr>
              <a:t>If you didn’t sign up when you were first eligible you’ll have a second Initial Enrollment Period (IEP) to sign up for Part B</a:t>
            </a:r>
          </a:p>
          <a:p>
            <a:pPr marL="287338" indent="-287338">
              <a:lnSpc>
                <a:spcPct val="100000"/>
              </a:lnSpc>
              <a:spcBef>
                <a:spcPts val="0"/>
              </a:spcBef>
              <a:spcAft>
                <a:spcPts val="1200"/>
              </a:spcAft>
            </a:pPr>
            <a:r>
              <a:rPr lang="en-US" dirty="0">
                <a:solidFill>
                  <a:srgbClr val="00529B"/>
                </a:solidFill>
              </a:rPr>
              <a:t>Have Medicare due to ESRD and reach 65</a:t>
            </a:r>
            <a:endParaRPr lang="en-US" sz="2800" dirty="0">
              <a:solidFill>
                <a:srgbClr val="00529B"/>
              </a:solidFill>
            </a:endParaRPr>
          </a:p>
          <a:p>
            <a:pPr lvl="1">
              <a:lnSpc>
                <a:spcPct val="100000"/>
              </a:lnSpc>
              <a:spcBef>
                <a:spcPts val="0"/>
              </a:spcBef>
              <a:spcAft>
                <a:spcPts val="1200"/>
              </a:spcAft>
            </a:pPr>
            <a:r>
              <a:rPr lang="en-US" dirty="0">
                <a:solidFill>
                  <a:srgbClr val="00529B"/>
                </a:solidFill>
              </a:rPr>
              <a:t>You have continuous coverage</a:t>
            </a:r>
          </a:p>
          <a:p>
            <a:pPr lvl="1">
              <a:lnSpc>
                <a:spcPct val="100000"/>
              </a:lnSpc>
              <a:spcBef>
                <a:spcPts val="0"/>
              </a:spcBef>
              <a:spcAft>
                <a:spcPts val="1200"/>
              </a:spcAft>
            </a:pPr>
            <a:r>
              <a:rPr lang="en-US" dirty="0">
                <a:solidFill>
                  <a:srgbClr val="00529B"/>
                </a:solidFill>
              </a:rPr>
              <a:t>If you don’t have Part B, you’ll be signed up for it (y</a:t>
            </a:r>
            <a:r>
              <a:rPr lang="en-US" sz="2200" dirty="0">
                <a:solidFill>
                  <a:srgbClr val="00529B"/>
                </a:solidFill>
              </a:rPr>
              <a:t>ou can decide whether or not to keep it)</a:t>
            </a:r>
          </a:p>
          <a:p>
            <a:pPr lvl="1">
              <a:lnSpc>
                <a:spcPct val="100000"/>
              </a:lnSpc>
              <a:spcBef>
                <a:spcPts val="0"/>
              </a:spcBef>
              <a:spcAft>
                <a:spcPts val="1200"/>
              </a:spcAft>
            </a:pPr>
            <a:r>
              <a:rPr lang="en-US" dirty="0">
                <a:solidFill>
                  <a:srgbClr val="00529B"/>
                </a:solidFill>
              </a:rPr>
              <a:t>If you were paying a late enrollment penalty for Part B, it would be waived </a:t>
            </a:r>
          </a:p>
          <a:p>
            <a:pPr marL="457200" lvl="1" indent="0">
              <a:lnSpc>
                <a:spcPct val="100000"/>
              </a:lnSpc>
              <a:spcBef>
                <a:spcPts val="0"/>
              </a:spcBef>
              <a:spcAft>
                <a:spcPts val="1200"/>
              </a:spcAft>
              <a:buNone/>
            </a:pPr>
            <a:endParaRPr lang="en-US" sz="2600" dirty="0"/>
          </a:p>
          <a:p>
            <a:pPr>
              <a:lnSpc>
                <a:spcPct val="100000"/>
              </a:lnSpc>
              <a:spcBef>
                <a:spcPts val="0"/>
              </a:spcBef>
              <a:spcAft>
                <a:spcPts val="1200"/>
              </a:spcAft>
            </a:pPr>
            <a:endParaRPr lang="en-US" dirty="0"/>
          </a:p>
        </p:txBody>
      </p:sp>
      <p:sp>
        <p:nvSpPr>
          <p:cNvPr id="5" name="Slide Number Placeholder 4">
            <a:extLst>
              <a:ext uri="{FF2B5EF4-FFF2-40B4-BE49-F238E27FC236}">
                <a16:creationId xmlns:a16="http://schemas.microsoft.com/office/drawing/2014/main" id="{B4241C06-6686-4CF4-9BF6-1E64C44727FD}"/>
              </a:ext>
            </a:extLst>
          </p:cNvPr>
          <p:cNvSpPr>
            <a:spLocks noGrp="1"/>
          </p:cNvSpPr>
          <p:nvPr>
            <p:ph type="sldNum" sz="quarter" idx="12"/>
          </p:nvPr>
        </p:nvSpPr>
        <p:spPr/>
        <p:txBody>
          <a:bodyPr/>
          <a:lstStyle/>
          <a:p>
            <a:fld id="{48F63A3B-78C7-47BE-AE5E-E10140E04643}" type="slidenum">
              <a:rPr lang="en-US" smtClean="0"/>
              <a:pPr/>
              <a:t>14</a:t>
            </a:fld>
            <a:endParaRPr lang="en-US"/>
          </a:p>
        </p:txBody>
      </p:sp>
      <p:sp>
        <p:nvSpPr>
          <p:cNvPr id="4" name="Footer Placeholder 3">
            <a:extLst>
              <a:ext uri="{FF2B5EF4-FFF2-40B4-BE49-F238E27FC236}">
                <a16:creationId xmlns:a16="http://schemas.microsoft.com/office/drawing/2014/main" id="{F315E60B-7B25-44BE-92FF-8BFC4CDA52AC}"/>
              </a:ext>
            </a:extLst>
          </p:cNvPr>
          <p:cNvSpPr>
            <a:spLocks noGrp="1"/>
          </p:cNvSpPr>
          <p:nvPr>
            <p:ph type="ftr" sz="quarter" idx="11"/>
          </p:nvPr>
        </p:nvSpPr>
        <p:spPr>
          <a:xfrm>
            <a:off x="3768780" y="6492240"/>
            <a:ext cx="4572000"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4A436B22-A0B8-48B5-9CD9-15C08AC65714}"/>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29787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3441"/>
          </a:xfrm>
        </p:spPr>
        <p:txBody>
          <a:bodyPr>
            <a:noAutofit/>
          </a:bodyPr>
          <a:lstStyle/>
          <a:p>
            <a:pPr>
              <a:lnSpc>
                <a:spcPct val="100000"/>
              </a:lnSpc>
            </a:pPr>
            <a:r>
              <a:rPr lang="en-US" sz="2800" dirty="0"/>
              <a:t>When Medicare Coverage Starts Based on </a:t>
            </a:r>
            <a:br>
              <a:rPr lang="en-US" sz="2800" dirty="0"/>
            </a:br>
            <a:r>
              <a:rPr lang="en-US" sz="2800" dirty="0"/>
              <a:t>End-Stage Renal Disease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665734268"/>
              </p:ext>
            </p:extLst>
          </p:nvPr>
        </p:nvGraphicFramePr>
        <p:xfrm>
          <a:off x="289374" y="1250190"/>
          <a:ext cx="11605812" cy="4270492"/>
        </p:xfrm>
        <a:graphic>
          <a:graphicData uri="http://schemas.openxmlformats.org/drawingml/2006/table">
            <a:tbl>
              <a:tblPr firstRow="1" bandRow="1">
                <a:tableStyleId>{BDBED569-4797-4DF1-A0F4-6AAB3CD982D8}</a:tableStyleId>
              </a:tblPr>
              <a:tblGrid>
                <a:gridCol w="3359281">
                  <a:extLst>
                    <a:ext uri="{9D8B030D-6E8A-4147-A177-3AD203B41FA5}">
                      <a16:colId xmlns:a16="http://schemas.microsoft.com/office/drawing/2014/main" val="20000"/>
                    </a:ext>
                  </a:extLst>
                </a:gridCol>
                <a:gridCol w="8246531">
                  <a:extLst>
                    <a:ext uri="{9D8B030D-6E8A-4147-A177-3AD203B41FA5}">
                      <a16:colId xmlns:a16="http://schemas.microsoft.com/office/drawing/2014/main" val="20001"/>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529B"/>
                          </a:solidFill>
                          <a:latin typeface="+mn-lt"/>
                          <a:cs typeface="Arial" panose="020B0604020202020204" pitchFamily="34" charset="0"/>
                        </a:rPr>
                        <a:t>Your</a:t>
                      </a:r>
                      <a:r>
                        <a:rPr lang="en-US" sz="2400" b="1" baseline="0" dirty="0">
                          <a:solidFill>
                            <a:srgbClr val="00529B"/>
                          </a:solidFill>
                          <a:latin typeface="+mn-lt"/>
                          <a:cs typeface="Arial" panose="020B0604020202020204" pitchFamily="34" charset="0"/>
                        </a:rPr>
                        <a:t> Coverage Starts</a:t>
                      </a:r>
                      <a:endParaRPr lang="en-US" sz="2400" b="1"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baseline="0" dirty="0">
                          <a:solidFill>
                            <a:srgbClr val="00529B"/>
                          </a:solidFill>
                          <a:latin typeface="+mn-lt"/>
                          <a:cs typeface="Arial" panose="020B0604020202020204" pitchFamily="34" charset="0"/>
                        </a:rPr>
                        <a:t>Under the Following Circumstances</a:t>
                      </a:r>
                      <a:endParaRPr lang="en-US" sz="2400" b="0" kern="1200" dirty="0">
                        <a:solidFill>
                          <a:srgbClr val="00529B"/>
                        </a:solidFill>
                        <a:latin typeface="+mn-lt"/>
                        <a:ea typeface="+mn-ea"/>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day of the </a:t>
                      </a:r>
                      <a:r>
                        <a:rPr lang="en-US" sz="2000" b="0" strike="noStrike" baseline="0" dirty="0">
                          <a:solidFill>
                            <a:srgbClr val="00529B"/>
                          </a:solidFill>
                          <a:latin typeface="+mn-lt"/>
                          <a:cs typeface="Arial" panose="020B0604020202020204" pitchFamily="34" charset="0"/>
                        </a:rPr>
                        <a:t>4</a:t>
                      </a:r>
                      <a:r>
                        <a:rPr lang="en-US" sz="2000" b="0" strike="noStrike" baseline="30000" dirty="0">
                          <a:solidFill>
                            <a:srgbClr val="00529B"/>
                          </a:solidFill>
                          <a:latin typeface="+mn-lt"/>
                          <a:cs typeface="Arial" panose="020B0604020202020204" pitchFamily="34" charset="0"/>
                        </a:rPr>
                        <a:t>th</a:t>
                      </a:r>
                      <a:r>
                        <a:rPr lang="en-US" sz="2000" b="0" strike="noStrike" baseline="0" dirty="0">
                          <a:solidFill>
                            <a:srgbClr val="00529B"/>
                          </a:solidFill>
                          <a:latin typeface="+mn-lt"/>
                          <a:cs typeface="Arial" panose="020B0604020202020204" pitchFamily="34" charset="0"/>
                        </a:rPr>
                        <a:t> </a:t>
                      </a:r>
                      <a:r>
                        <a:rPr lang="en-US" sz="2000" b="0" dirty="0">
                          <a:solidFill>
                            <a:srgbClr val="00529B"/>
                          </a:solidFill>
                          <a:latin typeface="+mn-lt"/>
                          <a:cs typeface="Arial" panose="020B0604020202020204" pitchFamily="34" charset="0"/>
                        </a:rPr>
                        <a:t>month </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529B"/>
                          </a:solidFill>
                          <a:latin typeface="+mn-lt"/>
                          <a:cs typeface="Arial" panose="020B0604020202020204" pitchFamily="34" charset="0"/>
                        </a:rPr>
                        <a:t>You get a regular course of dialysis in a facility</a:t>
                      </a:r>
                      <a:endParaRPr lang="en-US" sz="2000" b="0" kern="1200" dirty="0">
                        <a:solidFill>
                          <a:srgbClr val="00529B"/>
                        </a:solidFill>
                        <a:latin typeface="+mn-lt"/>
                        <a:ea typeface="+mn-ea"/>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a:t>
                      </a:r>
                      <a:r>
                        <a:rPr lang="en-US" sz="2000" dirty="0">
                          <a:solidFill>
                            <a:srgbClr val="00529B"/>
                          </a:solidFill>
                          <a:latin typeface="+mn-lt"/>
                          <a:cs typeface="Arial" panose="020B0604020202020204" pitchFamily="34" charset="0"/>
                        </a:rPr>
                        <a:t>month</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latin typeface="+mn-lt"/>
                          <a:cs typeface="Arial" panose="020B0604020202020204" pitchFamily="34" charset="0"/>
                        </a:rPr>
                        <a:t>You</a:t>
                      </a:r>
                      <a:r>
                        <a:rPr lang="en-US" sz="2000" kern="1200" baseline="0" dirty="0">
                          <a:solidFill>
                            <a:srgbClr val="00529B"/>
                          </a:solidFill>
                          <a:latin typeface="+mn-lt"/>
                          <a:cs typeface="Arial" panose="020B0604020202020204" pitchFamily="34" charset="0"/>
                        </a:rPr>
                        <a:t> participate in a </a:t>
                      </a:r>
                      <a:r>
                        <a:rPr lang="en-US" sz="2000" kern="1200" dirty="0">
                          <a:solidFill>
                            <a:srgbClr val="00529B"/>
                          </a:solidFill>
                          <a:latin typeface="+mn-lt"/>
                          <a:cs typeface="Arial" panose="020B0604020202020204" pitchFamily="34" charset="0"/>
                        </a:rPr>
                        <a:t>home dialysis training program </a:t>
                      </a:r>
                      <a:r>
                        <a:rPr lang="en-US" sz="2000" dirty="0">
                          <a:solidFill>
                            <a:srgbClr val="00529B"/>
                          </a:solidFill>
                          <a:latin typeface="+mn-lt"/>
                          <a:cs typeface="Arial" panose="020B0604020202020204" pitchFamily="34" charset="0"/>
                        </a:rPr>
                        <a:t>during the first 3 months of your regular course of dialysis </a:t>
                      </a:r>
                      <a:r>
                        <a:rPr lang="en-US" sz="2000" kern="1200" dirty="0">
                          <a:solidFill>
                            <a:srgbClr val="00529B"/>
                          </a:solidFill>
                          <a:latin typeface="+mn-lt"/>
                          <a:cs typeface="Arial" panose="020B0604020202020204" pitchFamily="34" charset="0"/>
                        </a:rPr>
                        <a:t>(with expectation of completion</a:t>
                      </a:r>
                      <a:r>
                        <a:rPr lang="en-US" sz="2000" dirty="0">
                          <a:solidFill>
                            <a:srgbClr val="00529B"/>
                          </a:solidFill>
                          <a:latin typeface="+mn-lt"/>
                          <a:cs typeface="Arial" panose="020B0604020202020204" pitchFamily="34" charset="0"/>
                        </a:rPr>
                        <a:t>)</a:t>
                      </a:r>
                    </a:p>
                  </a:txBody>
                  <a:tcPr marL="68580" marR="68580" marT="34290" marB="34290"/>
                </a:tc>
                <a:extLst>
                  <a:ext uri="{0D108BD9-81ED-4DB2-BD59-A6C34878D82A}">
                    <a16:rowId xmlns:a16="http://schemas.microsoft.com/office/drawing/2014/main" val="10002"/>
                  </a:ext>
                </a:extLst>
              </a:tr>
              <a:tr h="4258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a:t>
                      </a:r>
                      <a:r>
                        <a:rPr lang="en-US" sz="2000" dirty="0">
                          <a:solidFill>
                            <a:srgbClr val="00529B"/>
                          </a:solidFill>
                          <a:latin typeface="+mn-lt"/>
                          <a:cs typeface="Arial" panose="020B0604020202020204" pitchFamily="34" charset="0"/>
                        </a:rPr>
                        <a:t>day of the month</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trike="noStrike" baseline="0" dirty="0">
                          <a:solidFill>
                            <a:srgbClr val="00529B"/>
                          </a:solidFill>
                          <a:latin typeface="+mn-lt"/>
                          <a:cs typeface="Arial" panose="020B0604020202020204" pitchFamily="34" charset="0"/>
                        </a:rPr>
                        <a:t>Y</a:t>
                      </a:r>
                      <a:r>
                        <a:rPr lang="en-US" sz="2000" dirty="0">
                          <a:solidFill>
                            <a:srgbClr val="00529B"/>
                          </a:solidFill>
                          <a:latin typeface="+mn-lt"/>
                          <a:cs typeface="Arial" panose="020B0604020202020204" pitchFamily="34" charset="0"/>
                        </a:rPr>
                        <a:t>ou get a kidney transplant</a:t>
                      </a:r>
                    </a:p>
                  </a:txBody>
                  <a:tcPr marL="68580" marR="68580" marT="34290" marB="34290"/>
                </a:tc>
                <a:extLst>
                  <a:ext uri="{0D108BD9-81ED-4DB2-BD59-A6C34878D82A}">
                    <a16:rowId xmlns:a16="http://schemas.microsoft.com/office/drawing/2014/main" val="10003"/>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a:solidFill>
                            <a:srgbClr val="00529B"/>
                          </a:solidFill>
                          <a:latin typeface="+mn-lt"/>
                          <a:cs typeface="Arial" panose="020B0604020202020204" pitchFamily="34" charset="0"/>
                        </a:rPr>
                        <a:t>Same</a:t>
                      </a:r>
                      <a:r>
                        <a:rPr lang="en-US" sz="2000" b="0" baseline="0">
                          <a:solidFill>
                            <a:srgbClr val="00529B"/>
                          </a:solidFill>
                          <a:latin typeface="+mn-lt"/>
                          <a:cs typeface="Arial" panose="020B0604020202020204" pitchFamily="34" charset="0"/>
                        </a:rPr>
                        <a:t> month</a:t>
                      </a:r>
                      <a:endParaRPr lang="en-US" sz="2000">
                        <a:solidFill>
                          <a:srgbClr val="00529B"/>
                        </a:solidFill>
                        <a:latin typeface="+mn-lt"/>
                        <a:cs typeface="Arial" panose="020B0604020202020204" pitchFamily="34" charset="0"/>
                      </a:endParaRPr>
                    </a:p>
                    <a:p>
                      <a:endParaRPr lang="en-US" sz="2000" b="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baseline="0" dirty="0">
                          <a:solidFill>
                            <a:srgbClr val="00529B"/>
                          </a:solidFill>
                          <a:latin typeface="+mn-lt"/>
                          <a:cs typeface="Arial" panose="020B0604020202020204" pitchFamily="34" charset="0"/>
                        </a:rPr>
                        <a:t>Y</a:t>
                      </a:r>
                      <a:r>
                        <a:rPr lang="en-US" sz="2000" dirty="0">
                          <a:solidFill>
                            <a:srgbClr val="00529B"/>
                          </a:solidFill>
                          <a:latin typeface="+mn-lt"/>
                          <a:cs typeface="Arial" panose="020B0604020202020204" pitchFamily="34" charset="0"/>
                        </a:rPr>
                        <a:t>ou’re admitted to a Medicare-certified</a:t>
                      </a:r>
                      <a:r>
                        <a:rPr lang="en-US" sz="2000" baseline="0" dirty="0">
                          <a:solidFill>
                            <a:srgbClr val="00529B"/>
                          </a:solidFill>
                          <a:latin typeface="+mn-lt"/>
                          <a:cs typeface="Arial" panose="020B0604020202020204" pitchFamily="34" charset="0"/>
                        </a:rPr>
                        <a:t> hospital </a:t>
                      </a:r>
                      <a:r>
                        <a:rPr lang="en-US" sz="2000" dirty="0">
                          <a:solidFill>
                            <a:srgbClr val="00529B"/>
                          </a:solidFill>
                          <a:latin typeface="+mn-lt"/>
                          <a:cs typeface="Arial" panose="020B0604020202020204" pitchFamily="34" charset="0"/>
                        </a:rPr>
                        <a:t>for a kidney transplant (or for health care services</a:t>
                      </a:r>
                      <a:r>
                        <a:rPr lang="en-US" sz="2000" baseline="0" dirty="0">
                          <a:solidFill>
                            <a:srgbClr val="00529B"/>
                          </a:solidFill>
                          <a:latin typeface="+mn-lt"/>
                          <a:cs typeface="Arial" panose="020B0604020202020204" pitchFamily="34" charset="0"/>
                        </a:rPr>
                        <a:t> that you need before your transplant)</a:t>
                      </a:r>
                      <a:r>
                        <a:rPr lang="en-US" sz="2000" dirty="0">
                          <a:solidFill>
                            <a:srgbClr val="00529B"/>
                          </a:solidFill>
                          <a:latin typeface="+mn-lt"/>
                          <a:cs typeface="Arial" panose="020B0604020202020204" pitchFamily="34" charset="0"/>
                        </a:rPr>
                        <a:t> if your transplant takes place in the same month or within the next 2 months</a:t>
                      </a: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cs typeface="Arial" panose="020B0604020202020204" pitchFamily="34" charset="0"/>
                        </a:rPr>
                        <a:t>2 months before the month</a:t>
                      </a:r>
                      <a:r>
                        <a:rPr lang="en-US" sz="2000" baseline="0" dirty="0">
                          <a:solidFill>
                            <a:srgbClr val="00529B"/>
                          </a:solidFill>
                          <a:latin typeface="+mn-lt"/>
                          <a:cs typeface="Arial" panose="020B0604020202020204" pitchFamily="34" charset="0"/>
                        </a:rPr>
                        <a:t> of your transplant</a:t>
                      </a:r>
                      <a:endParaRPr lang="en-US" sz="200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cs typeface="Arial" panose="020B0604020202020204" pitchFamily="34" charset="0"/>
                        </a:rPr>
                        <a:t>Your transplant is delayed</a:t>
                      </a:r>
                      <a:r>
                        <a:rPr lang="en-US" sz="2000" baseline="0" dirty="0">
                          <a:solidFill>
                            <a:srgbClr val="00529B"/>
                          </a:solidFill>
                          <a:latin typeface="+mn-lt"/>
                          <a:cs typeface="Arial" panose="020B0604020202020204" pitchFamily="34" charset="0"/>
                        </a:rPr>
                        <a:t> more than 2 months after you’re admitted to the hospital for the transplant </a:t>
                      </a:r>
                      <a:r>
                        <a:rPr lang="en-US" sz="2000" b="1" baseline="0" dirty="0">
                          <a:solidFill>
                            <a:srgbClr val="00529B"/>
                          </a:solidFill>
                          <a:latin typeface="+mn-lt"/>
                          <a:cs typeface="Arial" panose="020B0604020202020204" pitchFamily="34" charset="0"/>
                        </a:rPr>
                        <a:t>or</a:t>
                      </a:r>
                      <a:r>
                        <a:rPr lang="en-US" sz="2000" baseline="0" dirty="0">
                          <a:solidFill>
                            <a:srgbClr val="00529B"/>
                          </a:solidFill>
                          <a:latin typeface="+mn-lt"/>
                          <a:cs typeface="Arial" panose="020B0604020202020204" pitchFamily="34" charset="0"/>
                        </a:rPr>
                        <a:t> for health care services you need before the transplant</a:t>
                      </a:r>
                      <a:endParaRPr lang="en-US" sz="200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6" name="TextBox 5"/>
          <p:cNvSpPr txBox="1"/>
          <p:nvPr/>
        </p:nvSpPr>
        <p:spPr>
          <a:xfrm>
            <a:off x="661572" y="5863530"/>
            <a:ext cx="1102526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you’re eligible for Medicare based on ESRD and don’t sign up right away, you may be eligible for up to 12 months of retroactive coverage, once you have Medicare.</a:t>
            </a:r>
          </a:p>
        </p:txBody>
      </p:sp>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469120" y="5912734"/>
            <a:ext cx="228600" cy="228600"/>
          </a:xfrm>
          <a:prstGeom prst="rect">
            <a:avLst/>
          </a:prstGeom>
        </p:spPr>
      </p:pic>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15</a:t>
            </a:fld>
            <a:endParaRPr lang="en-US" dirty="0"/>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57"/>
            <a:ext cx="12192000" cy="927083"/>
          </a:xfrm>
        </p:spPr>
        <p:txBody>
          <a:bodyPr anchor="ctr">
            <a:noAutofit/>
          </a:bodyPr>
          <a:lstStyle/>
          <a:p>
            <a:pPr>
              <a:lnSpc>
                <a:spcPct val="100000"/>
              </a:lnSpc>
            </a:pPr>
            <a:r>
              <a:rPr lang="en-US" dirty="0"/>
              <a:t>When Medicare Coverage for </a:t>
            </a:r>
            <a:br>
              <a:rPr lang="en-US" dirty="0"/>
            </a:br>
            <a:r>
              <a:rPr lang="en-US" dirty="0"/>
              <a:t>End-Stage Renal Disease (ESRD) Ends or Continues</a:t>
            </a:r>
          </a:p>
        </p:txBody>
      </p:sp>
      <p:sp>
        <p:nvSpPr>
          <p:cNvPr id="5" name="Content Placeholder 4"/>
          <p:cNvSpPr>
            <a:spLocks noGrp="1"/>
          </p:cNvSpPr>
          <p:nvPr>
            <p:ph type="body" sz="quarter" idx="13"/>
          </p:nvPr>
        </p:nvSpPr>
        <p:spPr>
          <a:xfrm>
            <a:off x="666750" y="1345406"/>
            <a:ext cx="10687050" cy="4741069"/>
          </a:xfrm>
        </p:spPr>
        <p:txBody>
          <a:bodyPr>
            <a:normAutofit/>
          </a:bodyPr>
          <a:lstStyle/>
          <a:p>
            <a:pPr marL="0" lvl="0" indent="-274320" defTabSz="685800">
              <a:lnSpc>
                <a:spcPct val="100000"/>
              </a:lnSpc>
              <a:spcBef>
                <a:spcPts val="0"/>
              </a:spcBef>
              <a:spcAft>
                <a:spcPts val="1200"/>
              </a:spcAft>
            </a:pPr>
            <a:r>
              <a:rPr lang="en-US" sz="2800" b="1" dirty="0">
                <a:solidFill>
                  <a:srgbClr val="00529B"/>
                </a:solidFill>
              </a:rPr>
              <a:t>Coverage ends (if you’re eligible based solely on ESRD):</a:t>
            </a:r>
            <a:endParaRPr lang="en-US" sz="2800" dirty="0">
              <a:solidFill>
                <a:srgbClr val="00529B"/>
              </a:solidFill>
            </a:endParaRPr>
          </a:p>
          <a:p>
            <a:pPr marL="822960" lvl="2" indent="-274320" defTabSz="685800">
              <a:lnSpc>
                <a:spcPct val="100000"/>
              </a:lnSpc>
              <a:spcBef>
                <a:spcPts val="0"/>
              </a:spcBef>
              <a:spcAft>
                <a:spcPts val="1200"/>
              </a:spcAft>
            </a:pPr>
            <a:r>
              <a:rPr lang="en-US" sz="2400" dirty="0">
                <a:solidFill>
                  <a:srgbClr val="00529B"/>
                </a:solidFill>
              </a:rPr>
              <a:t>12 months after the month you no longer require a regular course of dialysis, or </a:t>
            </a:r>
          </a:p>
          <a:p>
            <a:pPr marL="822960" lvl="2" indent="-274320" defTabSz="685800">
              <a:lnSpc>
                <a:spcPct val="100000"/>
              </a:lnSpc>
              <a:spcBef>
                <a:spcPts val="0"/>
              </a:spcBef>
              <a:spcAft>
                <a:spcPts val="1200"/>
              </a:spcAft>
            </a:pPr>
            <a:r>
              <a:rPr lang="en-US" sz="2400" dirty="0">
                <a:solidFill>
                  <a:srgbClr val="00529B"/>
                </a:solidFill>
              </a:rPr>
              <a:t>36 months after the month of your successful kidney transplant</a:t>
            </a:r>
          </a:p>
          <a:p>
            <a:pPr marL="274320" lvl="0" indent="-274320" defTabSz="685800">
              <a:lnSpc>
                <a:spcPct val="100000"/>
              </a:lnSpc>
              <a:spcBef>
                <a:spcPts val="0"/>
              </a:spcBef>
              <a:spcAft>
                <a:spcPts val="1200"/>
              </a:spcAft>
            </a:pPr>
            <a:r>
              <a:rPr lang="en-US" sz="2800" b="1" dirty="0">
                <a:solidFill>
                  <a:srgbClr val="00529B"/>
                </a:solidFill>
              </a:rPr>
              <a:t>Coverage continues without interruption (and no new application is necessary) if you:</a:t>
            </a:r>
          </a:p>
          <a:p>
            <a:pPr marL="822960" lvl="2" indent="-274320" defTabSz="685800">
              <a:lnSpc>
                <a:spcPct val="100000"/>
              </a:lnSpc>
              <a:spcBef>
                <a:spcPts val="0"/>
              </a:spcBef>
              <a:spcAft>
                <a:spcPts val="1200"/>
              </a:spcAft>
            </a:pPr>
            <a:r>
              <a:rPr lang="en-US" sz="2400" dirty="0">
                <a:solidFill>
                  <a:srgbClr val="00529B"/>
                </a:solidFill>
              </a:rPr>
              <a:t>Start a regular course of dialysis again or get a kidney transplant within 12 months after regular dialysis stopped, or </a:t>
            </a:r>
          </a:p>
          <a:p>
            <a:pPr marL="822960" lvl="2" indent="-274320" defTabSz="685800">
              <a:lnSpc>
                <a:spcPct val="100000"/>
              </a:lnSpc>
              <a:spcBef>
                <a:spcPts val="0"/>
              </a:spcBef>
              <a:spcAft>
                <a:spcPts val="1200"/>
              </a:spcAft>
            </a:pPr>
            <a:r>
              <a:rPr lang="en-US" sz="2400" dirty="0">
                <a:solidFill>
                  <a:srgbClr val="00529B"/>
                </a:solidFill>
              </a:rPr>
              <a:t>Start a regular course of dialysis or get another transplant within 36 months after transplant</a:t>
            </a:r>
          </a:p>
        </p:txBody>
      </p:sp>
      <p:sp>
        <p:nvSpPr>
          <p:cNvPr id="6" name="Slide Number Placeholder 6">
            <a:extLst>
              <a:ext uri="{FF2B5EF4-FFF2-40B4-BE49-F238E27FC236}">
                <a16:creationId xmlns:a16="http://schemas.microsoft.com/office/drawing/2014/main" id="{732670F9-C6A6-4E27-84E6-AD358A9415A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n-US"/>
          </a:p>
        </p:txBody>
      </p:sp>
      <p:sp>
        <p:nvSpPr>
          <p:cNvPr id="3" name="Footer Placeholder 2"/>
          <p:cNvSpPr>
            <a:spLocks noGrp="1"/>
          </p:cNvSpPr>
          <p:nvPr>
            <p:ph type="ftr" sz="quarter" idx="11"/>
          </p:nvPr>
        </p:nvSpPr>
        <p:spPr>
          <a:xfrm>
            <a:off x="3931920" y="6492240"/>
            <a:ext cx="4301836"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39958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191"/>
            <a:ext cx="12191999" cy="931175"/>
          </a:xfrm>
        </p:spPr>
        <p:txBody>
          <a:bodyPr>
            <a:noAutofit/>
          </a:bodyPr>
          <a:lstStyle/>
          <a:p>
            <a:pPr>
              <a:lnSpc>
                <a:spcPct val="100000"/>
              </a:lnSpc>
            </a:pPr>
            <a:r>
              <a:rPr lang="en-US" dirty="0"/>
              <a:t>When Medicare Coverage for </a:t>
            </a:r>
            <a:br>
              <a:rPr lang="en-US" dirty="0"/>
            </a:br>
            <a:r>
              <a:rPr lang="en-US" dirty="0"/>
              <a:t>End-Stage Renal Disease (ESRD) Resumes</a:t>
            </a:r>
          </a:p>
        </p:txBody>
      </p:sp>
      <p:sp>
        <p:nvSpPr>
          <p:cNvPr id="6" name="Content Placeholder 4">
            <a:extLst>
              <a:ext uri="{FF2B5EF4-FFF2-40B4-BE49-F238E27FC236}">
                <a16:creationId xmlns:a16="http://schemas.microsoft.com/office/drawing/2014/main" id="{93946698-B925-447D-BB73-9BEA866422AC}"/>
              </a:ext>
            </a:extLst>
          </p:cNvPr>
          <p:cNvSpPr txBox="1">
            <a:spLocks/>
          </p:cNvSpPr>
          <p:nvPr/>
        </p:nvSpPr>
        <p:spPr>
          <a:xfrm>
            <a:off x="278227" y="1216908"/>
            <a:ext cx="11345016" cy="73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600"/>
              </a:spcBef>
              <a:buFont typeface="Wingdings" pitchFamily="2" charset="2"/>
              <a:buNone/>
            </a:pPr>
            <a:r>
              <a:rPr lang="en-US" sz="2800" b="1" dirty="0">
                <a:solidFill>
                  <a:srgbClr val="00529B"/>
                </a:solidFill>
              </a:rPr>
              <a:t>If you start/resume dialysis or get another kidney transplant:</a:t>
            </a:r>
          </a:p>
        </p:txBody>
      </p:sp>
      <p:sp>
        <p:nvSpPr>
          <p:cNvPr id="9" name="Rectangle: Rounded Corners 8">
            <a:extLst>
              <a:ext uri="{FF2B5EF4-FFF2-40B4-BE49-F238E27FC236}">
                <a16:creationId xmlns:a16="http://schemas.microsoft.com/office/drawing/2014/main" id="{5FEFE5FA-AF72-445D-8511-872B8655F21A}"/>
              </a:ext>
              <a:ext uri="{C183D7F6-B498-43B3-948B-1728B52AA6E4}">
                <adec:decorative xmlns:adec="http://schemas.microsoft.com/office/drawing/2017/decorative" val="1"/>
              </a:ext>
            </a:extLst>
          </p:cNvPr>
          <p:cNvSpPr/>
          <p:nvPr/>
        </p:nvSpPr>
        <p:spPr>
          <a:xfrm>
            <a:off x="19920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FC873D-DAEF-43F3-8E4E-AACAEE256548}"/>
              </a:ext>
            </a:extLst>
          </p:cNvPr>
          <p:cNvSpPr txBox="1"/>
          <p:nvPr/>
        </p:nvSpPr>
        <p:spPr>
          <a:xfrm>
            <a:off x="278227" y="4581771"/>
            <a:ext cx="2722332" cy="404663"/>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A new IEP begins</a:t>
            </a:r>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416604"/>
            <a:ext cx="2880360" cy="1920240"/>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0942CA91-C43C-4DEA-8901-6BC3391CE0BE}"/>
              </a:ext>
              <a:ext uri="{C183D7F6-B498-43B3-948B-1728B52AA6E4}">
                <adec:decorative xmlns:adec="http://schemas.microsoft.com/office/drawing/2017/decorative" val="1"/>
              </a:ext>
            </a:extLst>
          </p:cNvPr>
          <p:cNvSpPr/>
          <p:nvPr/>
        </p:nvSpPr>
        <p:spPr>
          <a:xfrm>
            <a:off x="3192221"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E54177-AFA5-484A-A118-EDAE312097B7}"/>
              </a:ext>
            </a:extLst>
          </p:cNvPr>
          <p:cNvSpPr txBox="1"/>
          <p:nvPr/>
        </p:nvSpPr>
        <p:spPr>
          <a:xfrm>
            <a:off x="3180580" y="4581771"/>
            <a:ext cx="2915782" cy="1420325"/>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You can sign up again under the same conditions described in Lesson 1</a:t>
            </a:r>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420086"/>
            <a:ext cx="2874900" cy="1916758"/>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8B3CB8C8-668F-4385-9F4A-44608A5D04A1}"/>
              </a:ext>
              <a:ext uri="{C183D7F6-B498-43B3-948B-1728B52AA6E4}">
                <adec:decorative xmlns:adec="http://schemas.microsoft.com/office/drawing/2017/decorative" val="1"/>
              </a:ext>
            </a:extLst>
          </p:cNvPr>
          <p:cNvSpPr/>
          <p:nvPr/>
        </p:nvSpPr>
        <p:spPr>
          <a:xfrm>
            <a:off x="6185900"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0B7698E-A81E-466B-9A44-CA2BF86B004A}"/>
              </a:ext>
            </a:extLst>
          </p:cNvPr>
          <p:cNvSpPr txBox="1"/>
          <p:nvPr/>
        </p:nvSpPr>
        <p:spPr>
          <a:xfrm>
            <a:off x="6185238" y="4581771"/>
            <a:ext cx="2852741" cy="1420325"/>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There’s no premium penalty for later enrollment during the new IEP </a:t>
            </a:r>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705" y="2416604"/>
            <a:ext cx="2880360" cy="1920240"/>
          </a:xfrm>
          <a:prstGeom prst="rect">
            <a:avLst/>
          </a:prstGeom>
          <a:ln>
            <a:noFill/>
          </a:ln>
          <a:effectLst>
            <a:softEdge rad="112500"/>
          </a:effectLst>
        </p:spPr>
      </p:pic>
      <p:sp>
        <p:nvSpPr>
          <p:cNvPr id="13" name="Rectangle: Rounded Corners 12">
            <a:extLst>
              <a:ext uri="{FF2B5EF4-FFF2-40B4-BE49-F238E27FC236}">
                <a16:creationId xmlns:a16="http://schemas.microsoft.com/office/drawing/2014/main" id="{F137B8B4-7E00-43CF-8E18-5DD8E94714ED}"/>
              </a:ext>
              <a:ext uri="{C183D7F6-B498-43B3-948B-1728B52AA6E4}">
                <adec:decorative xmlns:adec="http://schemas.microsoft.com/office/drawing/2017/decorative" val="1"/>
              </a:ext>
            </a:extLst>
          </p:cNvPr>
          <p:cNvSpPr/>
          <p:nvPr/>
        </p:nvSpPr>
        <p:spPr>
          <a:xfrm>
            <a:off x="918438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5CF77E-B49A-490C-A4E3-F67910CF6C59}"/>
              </a:ext>
            </a:extLst>
          </p:cNvPr>
          <p:cNvSpPr txBox="1"/>
          <p:nvPr/>
        </p:nvSpPr>
        <p:spPr>
          <a:xfrm>
            <a:off x="9241167" y="4581771"/>
            <a:ext cx="2788836" cy="743217"/>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You must file another application</a:t>
            </a:r>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422103"/>
            <a:ext cx="2811948" cy="1920240"/>
          </a:xfrm>
          <a:prstGeom prst="rect">
            <a:avLst/>
          </a:prstGeom>
          <a:ln>
            <a:noFill/>
          </a:ln>
          <a:effectLst>
            <a:softEdge rad="112500"/>
          </a:effectLst>
        </p:spPr>
      </p:pic>
      <p:sp>
        <p:nvSpPr>
          <p:cNvPr id="23" name="Slide Number Placeholder 6">
            <a:extLst>
              <a:ext uri="{FF2B5EF4-FFF2-40B4-BE49-F238E27FC236}">
                <a16:creationId xmlns:a16="http://schemas.microsoft.com/office/drawing/2014/main" id="{A29D1237-D217-4A9D-A338-F823CC34C8C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n-US" dirty="0"/>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21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1" grpId="0" animBg="1"/>
      <p:bldP spid="10" grpId="0"/>
      <p:bldP spid="15" grpId="0" animBg="1"/>
      <p:bldP spid="14" grpId="0"/>
      <p:bldP spid="13"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&amp; Group Health Plan (GHP) Coverage</a:t>
            </a:r>
          </a:p>
        </p:txBody>
      </p:sp>
      <p:sp>
        <p:nvSpPr>
          <p:cNvPr id="12" name="Content Placeholder 4">
            <a:extLst>
              <a:ext uri="{FF2B5EF4-FFF2-40B4-BE49-F238E27FC236}">
                <a16:creationId xmlns:a16="http://schemas.microsoft.com/office/drawing/2014/main" id="{DA08400B-E692-41DD-8545-32B18B83408A}"/>
              </a:ext>
            </a:extLst>
          </p:cNvPr>
          <p:cNvSpPr txBox="1">
            <a:spLocks/>
          </p:cNvSpPr>
          <p:nvPr/>
        </p:nvSpPr>
        <p:spPr>
          <a:xfrm>
            <a:off x="0" y="1178498"/>
            <a:ext cx="12191999" cy="55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Months of Dialysis</a:t>
            </a:r>
          </a:p>
        </p:txBody>
      </p:sp>
      <p:sp>
        <p:nvSpPr>
          <p:cNvPr id="36" name="Rectangle: Rounded Corners 35">
            <a:extLst>
              <a:ext uri="{FF2B5EF4-FFF2-40B4-BE49-F238E27FC236}">
                <a16:creationId xmlns:a16="http://schemas.microsoft.com/office/drawing/2014/main" id="{57CC8A4E-7A32-4CB6-AAE6-BCE0731B69FD}"/>
              </a:ext>
              <a:ext uri="{C183D7F6-B498-43B3-948B-1728B52AA6E4}">
                <adec:decorative xmlns:adec="http://schemas.microsoft.com/office/drawing/2017/decorative" val="1"/>
              </a:ext>
            </a:extLst>
          </p:cNvPr>
          <p:cNvSpPr/>
          <p:nvPr/>
        </p:nvSpPr>
        <p:spPr>
          <a:xfrm>
            <a:off x="664223" y="1707788"/>
            <a:ext cx="5185047" cy="38993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4">
            <a:extLst>
              <a:ext uri="{FF2B5EF4-FFF2-40B4-BE49-F238E27FC236}">
                <a16:creationId xmlns:a16="http://schemas.microsoft.com/office/drawing/2014/main" id="{3052A51B-B63E-42C8-AC5A-2418FDA750A5}"/>
              </a:ext>
            </a:extLst>
          </p:cNvPr>
          <p:cNvSpPr txBox="1">
            <a:spLocks/>
          </p:cNvSpPr>
          <p:nvPr/>
        </p:nvSpPr>
        <p:spPr>
          <a:xfrm>
            <a:off x="835013" y="3188076"/>
            <a:ext cx="4464634" cy="1579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GHP/employer coverage is the only payer during your first 3 months of dialysis</a:t>
            </a:r>
          </a:p>
        </p:txBody>
      </p:sp>
      <p:pic>
        <p:nvPicPr>
          <p:cNvPr id="5" name="Picture 4" descr="Graphic showing the time period beginning at month 4 and ending at month 30">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29487" y="1871622"/>
            <a:ext cx="3450635" cy="1396105"/>
          </a:xfrm>
          <a:prstGeom prst="rect">
            <a:avLst/>
          </a:prstGeom>
        </p:spPr>
      </p:pic>
      <p:sp>
        <p:nvSpPr>
          <p:cNvPr id="37" name="Rectangle: Rounded Corners 36">
            <a:extLst>
              <a:ext uri="{FF2B5EF4-FFF2-40B4-BE49-F238E27FC236}">
                <a16:creationId xmlns:a16="http://schemas.microsoft.com/office/drawing/2014/main" id="{6737BCAF-0ED6-46EA-B1D4-229E2285EAB4}"/>
              </a:ext>
              <a:ext uri="{C183D7F6-B498-43B3-948B-1728B52AA6E4}">
                <adec:decorative xmlns:adec="http://schemas.microsoft.com/office/drawing/2017/decorative" val="1"/>
              </a:ext>
            </a:extLst>
          </p:cNvPr>
          <p:cNvSpPr/>
          <p:nvPr/>
        </p:nvSpPr>
        <p:spPr>
          <a:xfrm>
            <a:off x="6185129" y="1725763"/>
            <a:ext cx="5185047" cy="388140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ontent Placeholder 4">
            <a:extLst>
              <a:ext uri="{FF2B5EF4-FFF2-40B4-BE49-F238E27FC236}">
                <a16:creationId xmlns:a16="http://schemas.microsoft.com/office/drawing/2014/main" id="{3994FAC1-E6CA-454E-B20D-60EF9579A6E1}"/>
              </a:ext>
            </a:extLst>
          </p:cNvPr>
          <p:cNvSpPr txBox="1">
            <a:spLocks/>
          </p:cNvSpPr>
          <p:nvPr/>
        </p:nvSpPr>
        <p:spPr>
          <a:xfrm>
            <a:off x="6213420" y="3146544"/>
            <a:ext cx="5156755" cy="2305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n-US" sz="2000" dirty="0">
                <a:solidFill>
                  <a:srgbClr val="00529B"/>
                </a:solidFill>
              </a:rPr>
              <a:t>Once you get Medicare coverage based on ESRD (usually the fourth month of dialysis):</a:t>
            </a:r>
          </a:p>
          <a:p>
            <a:pPr marL="274320" lvl="1" indent="-182880" defTabSz="685800">
              <a:lnSpc>
                <a:spcPct val="100000"/>
              </a:lnSpc>
              <a:spcBef>
                <a:spcPts val="600"/>
              </a:spcBef>
              <a:spcAft>
                <a:spcPts val="600"/>
              </a:spcAft>
              <a:buFont typeface="Wingdings" panose="05000000000000000000" pitchFamily="2" charset="2"/>
              <a:buChar char="§"/>
            </a:pPr>
            <a:r>
              <a:rPr lang="en-US" sz="1800" dirty="0">
                <a:solidFill>
                  <a:srgbClr val="00529B"/>
                </a:solidFill>
              </a:rPr>
              <a:t>Your GHP/employer pays first on your hospital and medical bills for 30 months (whether or not you have Medicare)</a:t>
            </a:r>
          </a:p>
          <a:p>
            <a:pPr marL="274320" lvl="1" indent="-182880" defTabSz="685800">
              <a:lnSpc>
                <a:spcPct val="100000"/>
              </a:lnSpc>
              <a:spcBef>
                <a:spcPts val="600"/>
              </a:spcBef>
              <a:spcAft>
                <a:spcPts val="600"/>
              </a:spcAft>
              <a:buFont typeface="Wingdings" panose="05000000000000000000" pitchFamily="2" charset="2"/>
              <a:buChar char="§"/>
            </a:pPr>
            <a:r>
              <a:rPr lang="en-US" sz="1800" dirty="0">
                <a:solidFill>
                  <a:srgbClr val="00529B"/>
                </a:solidFill>
              </a:rPr>
              <a:t>Medicare pays second</a:t>
            </a:r>
          </a:p>
        </p:txBody>
      </p:sp>
      <p:pic>
        <p:nvPicPr>
          <p:cNvPr id="7" name="Picture 6" descr="Graphic showing the time period beginning at month 4 and ending at month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2" y="1830092"/>
            <a:ext cx="3450635" cy="1396105"/>
          </a:xfrm>
          <a:prstGeom prst="rect">
            <a:avLst/>
          </a:prstGeom>
        </p:spPr>
      </p:pic>
      <p:sp>
        <p:nvSpPr>
          <p:cNvPr id="16" name="Content Placeholder 4">
            <a:extLst>
              <a:ext uri="{FF2B5EF4-FFF2-40B4-BE49-F238E27FC236}">
                <a16:creationId xmlns:a16="http://schemas.microsoft.com/office/drawing/2014/main" id="{26E55F95-8950-4960-AD7F-6685A2341852}"/>
              </a:ext>
            </a:extLst>
          </p:cNvPr>
          <p:cNvSpPr txBox="1">
            <a:spLocks/>
          </p:cNvSpPr>
          <p:nvPr/>
        </p:nvSpPr>
        <p:spPr>
          <a:xfrm>
            <a:off x="664223" y="5820362"/>
            <a:ext cx="11170752" cy="577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 </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There’s a separate 30-month coordination period each time you sign up for Medicare based on ESRD.</a:t>
            </a: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3805" y="5835444"/>
            <a:ext cx="205331" cy="205331"/>
          </a:xfrm>
          <a:prstGeom prst="rect">
            <a:avLst/>
          </a:prstGeom>
        </p:spPr>
      </p:pic>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3871960" y="6492240"/>
            <a:ext cx="430898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2023</a:t>
            </a:r>
          </a:p>
        </p:txBody>
      </p:sp>
    </p:spTree>
    <p:custDataLst>
      <p:tags r:id="rId1"/>
    </p:custDataLst>
    <p:extLst>
      <p:ext uri="{BB962C8B-B14F-4D97-AF65-F5344CB8AC3E}">
        <p14:creationId xmlns:p14="http://schemas.microsoft.com/office/powerpoint/2010/main" val="99702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675"/>
            <a:ext cx="12191999" cy="888878"/>
          </a:xfrm>
        </p:spPr>
        <p:txBody>
          <a:bodyPr anchor="ctr">
            <a:noAutofit/>
          </a:bodyPr>
          <a:lstStyle/>
          <a:p>
            <a:pPr>
              <a:lnSpc>
                <a:spcPct val="100000"/>
              </a:lnSpc>
            </a:pPr>
            <a:r>
              <a:rPr lang="en-US" dirty="0">
                <a:latin typeface="Arial Black"/>
              </a:rPr>
              <a:t>Enrollment Considerations: 30-Month Coordination Period</a:t>
            </a:r>
          </a:p>
        </p:txBody>
      </p:sp>
      <p:sp>
        <p:nvSpPr>
          <p:cNvPr id="7" name="TextBox 6">
            <a:extLst>
              <a:ext uri="{FF2B5EF4-FFF2-40B4-BE49-F238E27FC236}">
                <a16:creationId xmlns:a16="http://schemas.microsoft.com/office/drawing/2014/main" id="{C2952473-39C2-43CB-A3E8-5C2269CC9AA2}"/>
              </a:ext>
            </a:extLst>
          </p:cNvPr>
          <p:cNvSpPr txBox="1"/>
          <p:nvPr/>
        </p:nvSpPr>
        <p:spPr>
          <a:xfrm>
            <a:off x="220457" y="1230279"/>
            <a:ext cx="5600698" cy="461665"/>
          </a:xfrm>
          <a:prstGeom prst="rect">
            <a:avLst/>
          </a:prstGeom>
          <a:noFill/>
        </p:spPr>
        <p:txBody>
          <a:bodyPr wrap="square" rtlCol="0">
            <a:spAutoFit/>
          </a:bodyPr>
          <a:lstStyle/>
          <a:p>
            <a:r>
              <a:rPr lang="en-US" sz="2400" b="1" dirty="0">
                <a:solidFill>
                  <a:srgbClr val="00529B"/>
                </a:solidFill>
                <a:latin typeface="Arial" panose="020B0604020202020204" pitchFamily="34" charset="0"/>
                <a:cs typeface="Arial" panose="020B0604020202020204" pitchFamily="34" charset="0"/>
              </a:rPr>
              <a:t>If you’re covered by a GHP:</a:t>
            </a:r>
          </a:p>
        </p:txBody>
      </p:sp>
      <p:sp>
        <p:nvSpPr>
          <p:cNvPr id="5" name="Content Placeholder 4"/>
          <p:cNvSpPr>
            <a:spLocks noGrp="1"/>
          </p:cNvSpPr>
          <p:nvPr>
            <p:ph type="body" sz="quarter" idx="13"/>
          </p:nvPr>
        </p:nvSpPr>
        <p:spPr>
          <a:xfrm>
            <a:off x="1429388" y="2006866"/>
            <a:ext cx="4103014" cy="3796114"/>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000" b="1" dirty="0">
                <a:solidFill>
                  <a:srgbClr val="00529B"/>
                </a:solidFill>
                <a:latin typeface="Arial"/>
                <a:cs typeface="Arial"/>
              </a:rPr>
              <a:t>Option 1: </a:t>
            </a:r>
            <a:r>
              <a:rPr lang="en-US" sz="2000" dirty="0">
                <a:solidFill>
                  <a:srgbClr val="00529B"/>
                </a:solidFill>
                <a:latin typeface="Arial"/>
                <a:cs typeface="Arial"/>
              </a:rPr>
              <a:t>Get Medicare during the 30-month coordination period to help with out-of-pocket expenses:</a:t>
            </a:r>
            <a:endParaRPr lang="en-US" sz="2000" dirty="0">
              <a:latin typeface="Arial"/>
              <a:cs typeface="Arial"/>
            </a:endParaRP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GHP yearly deductible, copayment, and coinsurance</a:t>
            </a: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Immunosuppressive drugs </a:t>
            </a: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Coverage for a living donor</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057" y="1838686"/>
            <a:ext cx="1107330" cy="1107330"/>
          </a:xfrm>
          <a:prstGeom prst="rect">
            <a:avLst/>
          </a:prstGeom>
        </p:spPr>
      </p:pic>
      <p:sp>
        <p:nvSpPr>
          <p:cNvPr id="8" name="Content Placeholder 4">
            <a:extLst>
              <a:ext uri="{FF2B5EF4-FFF2-40B4-BE49-F238E27FC236}">
                <a16:creationId xmlns:a16="http://schemas.microsoft.com/office/drawing/2014/main" id="{B49E5110-1FAC-4B6D-A2A9-6D450A39CEF4}"/>
              </a:ext>
            </a:extLst>
          </p:cNvPr>
          <p:cNvSpPr txBox="1">
            <a:spLocks/>
          </p:cNvSpPr>
          <p:nvPr/>
        </p:nvSpPr>
        <p:spPr>
          <a:xfrm>
            <a:off x="6265865" y="2006866"/>
            <a:ext cx="5600699" cy="40733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000" b="1" dirty="0">
                <a:solidFill>
                  <a:srgbClr val="00529B"/>
                </a:solidFill>
                <a:latin typeface="Arial"/>
                <a:cs typeface="Arial"/>
              </a:rPr>
              <a:t>Option 2: </a:t>
            </a:r>
            <a:r>
              <a:rPr lang="en-US" sz="2000" dirty="0">
                <a:solidFill>
                  <a:srgbClr val="00529B"/>
                </a:solidFill>
                <a:latin typeface="Arial"/>
                <a:cs typeface="Arial"/>
              </a:rPr>
              <a:t>Delay applying until after the coordination period</a:t>
            </a:r>
            <a:endParaRPr lang="en-US" sz="2000" dirty="0">
              <a:latin typeface="Arial"/>
              <a:cs typeface="Arial"/>
            </a:endParaRPr>
          </a:p>
          <a:p>
            <a:pPr marL="548640" lvl="1" indent="-274320" defTabSz="685800">
              <a:lnSpc>
                <a:spcPct val="100000"/>
              </a:lnSpc>
              <a:spcBef>
                <a:spcPts val="0"/>
              </a:spcBef>
              <a:spcAft>
                <a:spcPts val="1200"/>
              </a:spcAft>
              <a:buFont typeface="Wingdings" panose="05000000000000000000" pitchFamily="2" charset="2"/>
              <a:buChar char="§"/>
            </a:pPr>
            <a:r>
              <a:rPr lang="en-US" sz="1600" b="1" dirty="0">
                <a:solidFill>
                  <a:srgbClr val="00529B"/>
                </a:solidFill>
                <a:latin typeface="Arial"/>
                <a:cs typeface="Arial"/>
              </a:rPr>
              <a:t>If you delay signing up for Part A and Part B</a:t>
            </a:r>
            <a:r>
              <a:rPr lang="en-US" sz="1600" dirty="0">
                <a:solidFill>
                  <a:srgbClr val="00529B"/>
                </a:solidFill>
                <a:latin typeface="Arial"/>
                <a:cs typeface="Arial"/>
              </a:rPr>
              <a:t>, you can sign up anytime without waiting or penalty.</a:t>
            </a:r>
          </a:p>
          <a:p>
            <a:pPr marL="548640" lvl="1" indent="-274320" defTabSz="685800">
              <a:lnSpc>
                <a:spcPct val="100000"/>
              </a:lnSpc>
              <a:spcBef>
                <a:spcPts val="0"/>
              </a:spcBef>
              <a:spcAft>
                <a:spcPts val="1200"/>
              </a:spcAft>
              <a:buFont typeface="Wingdings" panose="05000000000000000000" pitchFamily="2" charset="2"/>
              <a:buChar char="§"/>
            </a:pPr>
            <a:r>
              <a:rPr lang="en-US" sz="1600" b="1" dirty="0">
                <a:solidFill>
                  <a:srgbClr val="00529B"/>
                </a:solidFill>
              </a:rPr>
              <a:t>If you sign up for Part A, but delay Part B</a:t>
            </a:r>
            <a:r>
              <a:rPr lang="en-US" sz="1600" dirty="0">
                <a:solidFill>
                  <a:srgbClr val="00529B"/>
                </a:solidFill>
              </a:rPr>
              <a:t>, you can’t sign up for Part B until the next General Enrollment Period (GEP), and may pay a penalty.</a:t>
            </a:r>
          </a:p>
          <a:p>
            <a:pPr marL="548640" lvl="1" indent="-274320" defTabSz="685800">
              <a:lnSpc>
                <a:spcPct val="100000"/>
              </a:lnSpc>
              <a:spcBef>
                <a:spcPts val="0"/>
              </a:spcBef>
              <a:spcAft>
                <a:spcPts val="1200"/>
              </a:spcAft>
              <a:buFont typeface="Wingdings" panose="05000000000000000000" pitchFamily="2" charset="2"/>
              <a:buChar char="§"/>
            </a:pPr>
            <a:r>
              <a:rPr lang="en-US" sz="1600" b="1" dirty="0">
                <a:solidFill>
                  <a:srgbClr val="00529B"/>
                </a:solidFill>
              </a:rPr>
              <a:t>If you sign up for Part A, (or, Part A and Part B), you may delay enrolling in Part D </a:t>
            </a:r>
            <a:r>
              <a:rPr lang="en-US" sz="1600" dirty="0">
                <a:solidFill>
                  <a:srgbClr val="00529B"/>
                </a:solidFill>
              </a:rPr>
              <a:t>if you have other creditable drug coverage. If you don’t get Part D or you have other creditable drug coverage, you may pay a penalty if you enroll in Part D later. </a:t>
            </a:r>
          </a:p>
        </p:txBody>
      </p:sp>
      <p:pic>
        <p:nvPicPr>
          <p:cNvPr id="12" name="Picture 11">
            <a:extLst>
              <a:ext uri="{FF2B5EF4-FFF2-40B4-BE49-F238E27FC236}">
                <a16:creationId xmlns:a16="http://schemas.microsoft.com/office/drawing/2014/main" id="{9476E560-1E1B-4EDA-B3EC-37A14B4BD326}"/>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044" t="16511" r="22511" b="14563"/>
          <a:stretch/>
        </p:blipFill>
        <p:spPr>
          <a:xfrm>
            <a:off x="5652760" y="2020671"/>
            <a:ext cx="569562" cy="721065"/>
          </a:xfrm>
          <a:prstGeom prst="rect">
            <a:avLst/>
          </a:prstGeom>
        </p:spPr>
      </p:pic>
      <p:sp>
        <p:nvSpPr>
          <p:cNvPr id="10" name="Slide Number Placeholder 6">
            <a:extLst>
              <a:ext uri="{FF2B5EF4-FFF2-40B4-BE49-F238E27FC236}">
                <a16:creationId xmlns:a16="http://schemas.microsoft.com/office/drawing/2014/main" id="{82FF44E4-4DBA-4AF7-8B16-5A761C53EAB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n-US" dirty="0"/>
          </a:p>
        </p:txBody>
      </p:sp>
      <p:sp>
        <p:nvSpPr>
          <p:cNvPr id="3" name="Footer Placeholder 2"/>
          <p:cNvSpPr>
            <a:spLocks noGrp="1"/>
          </p:cNvSpPr>
          <p:nvPr>
            <p:ph type="ftr" sz="quarter" idx="11"/>
          </p:nvPr>
        </p:nvSpPr>
        <p:spPr>
          <a:xfrm>
            <a:off x="3931920" y="6492240"/>
            <a:ext cx="4274127"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38283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9" name="Content Placeholder 7"/>
          <p:cNvSpPr txBox="1">
            <a:spLocks/>
          </p:cNvSpPr>
          <p:nvPr/>
        </p:nvSpPr>
        <p:spPr>
          <a:xfrm>
            <a:off x="981106" y="1577255"/>
            <a:ext cx="10993180" cy="4692916"/>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47688" indent="-547688">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1: </a:t>
            </a:r>
            <a:r>
              <a:rPr lang="en-US" sz="2400" dirty="0">
                <a:solidFill>
                  <a:srgbClr val="00529B"/>
                </a:solidFill>
                <a:latin typeface="Arial" panose="020B0604020202020204" pitchFamily="34" charset="0"/>
                <a:cs typeface="Arial" panose="020B0604020202020204" pitchFamily="34" charset="0"/>
              </a:rPr>
              <a:t>End-Stage Renal Disease (ESRD) &amp; Medicare Eligibility…4–10</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2: </a:t>
            </a:r>
            <a:r>
              <a:rPr lang="en-US" sz="2400" dirty="0">
                <a:solidFill>
                  <a:srgbClr val="00529B"/>
                </a:solidFill>
                <a:latin typeface="Arial" panose="020B0604020202020204" pitchFamily="34" charset="0"/>
                <a:cs typeface="Arial" panose="020B0604020202020204" pitchFamily="34" charset="0"/>
              </a:rPr>
              <a:t>Medicare Enrollment Based on ESRD................................11–24</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3: </a:t>
            </a:r>
            <a:r>
              <a:rPr lang="en-US" sz="2400" dirty="0">
                <a:solidFill>
                  <a:srgbClr val="00529B"/>
                </a:solidFill>
                <a:latin typeface="Arial" panose="020B0604020202020204" pitchFamily="34" charset="0"/>
                <a:cs typeface="Arial" panose="020B0604020202020204" pitchFamily="34" charset="0"/>
              </a:rPr>
              <a:t>What Medicare Covers.......................................................25–37</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4: </a:t>
            </a:r>
            <a:r>
              <a:rPr lang="en-US" sz="2400" dirty="0">
                <a:solidFill>
                  <a:srgbClr val="00529B"/>
                </a:solidFill>
                <a:latin typeface="Arial" panose="020B0604020202020204" pitchFamily="34" charset="0"/>
                <a:cs typeface="Arial" panose="020B0604020202020204" pitchFamily="34" charset="0"/>
              </a:rPr>
              <a:t>Medicare Coverage Options for People with ESRD………38–43</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5: </a:t>
            </a:r>
            <a:r>
              <a:rPr lang="en-US" sz="2400" dirty="0">
                <a:solidFill>
                  <a:srgbClr val="00529B"/>
                </a:solidFill>
                <a:latin typeface="Arial" panose="020B0604020202020204" pitchFamily="34" charset="0"/>
                <a:cs typeface="Arial" panose="020B0604020202020204" pitchFamily="34" charset="0"/>
              </a:rPr>
              <a:t>Additional Information.........................................................44–49</a:t>
            </a:r>
          </a:p>
          <a:p>
            <a:pPr marL="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Key Points to Remember......................................................................50–51</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Appendices</a:t>
            </a:r>
          </a:p>
          <a:p>
            <a:pPr marL="54864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ESRD Resource Guide..................................................................52–54</a:t>
            </a:r>
          </a:p>
          <a:p>
            <a:pPr marL="54864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Acronyms…....................................................................................55</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3931920" y="6457948"/>
            <a:ext cx="4299030"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Enrollment Considerations: Transplant Drugs</a:t>
            </a:r>
          </a:p>
        </p:txBody>
      </p:sp>
      <p:graphicFrame>
        <p:nvGraphicFramePr>
          <p:cNvPr id="6" name="Content Placeholder 11" descr="Table describing enrollment considerations for coverage of immunosuppresive drugs under Medicare Part B and Part D.&#10;&#10;Full details are included in the speakers' notes." title="Table describing enrollment considerations for coverage of immunosuppresive drugs under Medicare Part B and Part D"/>
          <p:cNvGraphicFramePr>
            <a:graphicFrameLocks/>
          </p:cNvGraphicFramePr>
          <p:nvPr>
            <p:extLst>
              <p:ext uri="{D42A27DB-BD31-4B8C-83A1-F6EECF244321}">
                <p14:modId xmlns:p14="http://schemas.microsoft.com/office/powerpoint/2010/main" val="1149037271"/>
              </p:ext>
            </p:extLst>
          </p:nvPr>
        </p:nvGraphicFramePr>
        <p:xfrm>
          <a:off x="561724" y="1252109"/>
          <a:ext cx="11155680" cy="3957528"/>
        </p:xfrm>
        <a:graphic>
          <a:graphicData uri="http://schemas.openxmlformats.org/drawingml/2006/table">
            <a:tbl>
              <a:tblPr firstRow="1" bandRow="1">
                <a:tableStyleId>{BDBED569-4797-4DF1-A0F4-6AAB3CD982D8}</a:tableStyleId>
              </a:tblPr>
              <a:tblGrid>
                <a:gridCol w="5577840">
                  <a:extLst>
                    <a:ext uri="{9D8B030D-6E8A-4147-A177-3AD203B41FA5}">
                      <a16:colId xmlns:a16="http://schemas.microsoft.com/office/drawing/2014/main" val="20000"/>
                    </a:ext>
                  </a:extLst>
                </a:gridCol>
                <a:gridCol w="5577840">
                  <a:extLst>
                    <a:ext uri="{9D8B030D-6E8A-4147-A177-3AD203B41FA5}">
                      <a16:colId xmlns:a16="http://schemas.microsoft.com/office/drawing/2014/main" val="20001"/>
                    </a:ext>
                  </a:extLst>
                </a:gridCol>
              </a:tblGrid>
              <a:tr h="417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1" u="none" strike="noStrike" cap="none" normalizeH="0" baseline="0" dirty="0">
                          <a:ln>
                            <a:noFill/>
                          </a:ln>
                          <a:solidFill>
                            <a:srgbClr val="00529B"/>
                          </a:solidFill>
                          <a:effectLst/>
                          <a:latin typeface="Arial" panose="020B0604020202020204" pitchFamily="34" charset="0"/>
                          <a:cs typeface="Arial" panose="020B0604020202020204" pitchFamily="34" charset="0"/>
                        </a:rPr>
                        <a:t>Medicare Part B</a:t>
                      </a:r>
                      <a:endParaRPr kumimoji="0" lang="en-US" sz="22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1" u="none" strike="noStrike" cap="none" normalizeH="0" baseline="0" dirty="0">
                          <a:ln>
                            <a:noFill/>
                          </a:ln>
                          <a:solidFill>
                            <a:srgbClr val="00529B"/>
                          </a:solidFill>
                          <a:effectLst/>
                          <a:latin typeface="Arial" panose="020B0604020202020204" pitchFamily="34" charset="0"/>
                          <a:cs typeface="Arial" panose="020B0604020202020204" pitchFamily="34" charset="0"/>
                        </a:rPr>
                        <a:t>Medicare Drug Coverage (Part D)</a:t>
                      </a:r>
                      <a:endParaRPr kumimoji="0" lang="en-US" sz="22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10000"/>
                  </a:ext>
                </a:extLst>
              </a:tr>
              <a:tr h="354038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you’re only eligible for Medicare because of ESRD, Part B will only cover your transplant drugs if: </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had Part A at the time of your transplant, </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and</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had transplant surgery at a Medicare-certified facility.</a:t>
                      </a:r>
                    </a:p>
                    <a:p>
                      <a:pPr marL="0" marR="0" lvl="0" indent="0" algn="l" defTabSz="914400" rtl="0" eaLnBrk="0" fontAlgn="base" latinLnBrk="0" hangingPunct="0">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Under Part B</a:t>
                      </a: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pays 80%; you pay 20%.</a:t>
                      </a: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ts val="1200"/>
                        </a:spcAft>
                        <a:buClrTx/>
                        <a:buSzTx/>
                        <a:buFont typeface="Wingdings"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don’t meet the conditions for </a:t>
                      </a:r>
                      <a:b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 coverage of transplant drugs:</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may be able to get coverage by signing up for drug coverage, </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but </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Drug coverage won’t cover transplant drugs if they’d be covered by Part B, if you had it.</a:t>
                      </a:r>
                      <a:endParaRPr lang="en-US" sz="2000" dirty="0">
                        <a:solidFill>
                          <a:srgbClr val="00529B"/>
                        </a:solidFill>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7BB7F7F7-DFBB-442B-A384-00476F8B0C5D}"/>
              </a:ext>
            </a:extLst>
          </p:cNvPr>
          <p:cNvSpPr/>
          <p:nvPr/>
        </p:nvSpPr>
        <p:spPr>
          <a:xfrm>
            <a:off x="561724" y="5364955"/>
            <a:ext cx="11155680" cy="646331"/>
          </a:xfrm>
          <a:prstGeom prst="rect">
            <a:avLst/>
          </a:prstGeom>
          <a:ln w="19050">
            <a:solidFill>
              <a:schemeClr val="accent5">
                <a:lumMod val="60000"/>
                <a:lumOff val="40000"/>
              </a:schemeClr>
            </a:solidFill>
          </a:ln>
        </p:spPr>
        <p:txBody>
          <a:bodyPr wrap="square">
            <a:spAutoFit/>
          </a:bodyPr>
          <a:lstStyle/>
          <a:p>
            <a:pPr lvl="0" eaLnBrk="0" fontAlgn="base" hangingPunct="0">
              <a:spcAft>
                <a:spcPts val="1200"/>
              </a:spcAft>
              <a:defRPr/>
            </a:pPr>
            <a:r>
              <a:rPr lang="en-US" b="1" dirty="0">
                <a:solidFill>
                  <a:srgbClr val="00529B"/>
                </a:solidFill>
                <a:latin typeface="Arial" panose="020B0604020202020204" pitchFamily="34" charset="0"/>
                <a:cs typeface="Arial" panose="020B0604020202020204" pitchFamily="34" charset="0"/>
              </a:rPr>
              <a:t>If you have drug coverage, </a:t>
            </a:r>
            <a:r>
              <a:rPr lang="en-US" dirty="0">
                <a:solidFill>
                  <a:srgbClr val="00529B"/>
                </a:solidFill>
                <a:latin typeface="Arial" panose="020B0604020202020204" pitchFamily="34" charset="0"/>
                <a:cs typeface="Arial" panose="020B0604020202020204" pitchFamily="34" charset="0"/>
              </a:rPr>
              <a:t>your Part B coinsurance costs don’t count toward Part D catastrophic coverage.</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dirty="0"/>
          </a:p>
        </p:txBody>
      </p:sp>
      <p:sp>
        <p:nvSpPr>
          <p:cNvPr id="3" name="Footer Placeholder 2"/>
          <p:cNvSpPr>
            <a:spLocks noGrp="1"/>
          </p:cNvSpPr>
          <p:nvPr>
            <p:ph type="ftr" sz="quarter" idx="11"/>
          </p:nvPr>
        </p:nvSpPr>
        <p:spPr>
          <a:xfrm>
            <a:off x="3931920" y="6492240"/>
            <a:ext cx="4258573"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A114-15BF-42A0-952E-C15DE8BA4EBF}"/>
              </a:ext>
            </a:extLst>
          </p:cNvPr>
          <p:cNvSpPr>
            <a:spLocks noGrp="1"/>
          </p:cNvSpPr>
          <p:nvPr>
            <p:ph type="title"/>
          </p:nvPr>
        </p:nvSpPr>
        <p:spPr>
          <a:xfrm>
            <a:off x="0" y="0"/>
            <a:ext cx="12192000" cy="992823"/>
          </a:xfrm>
        </p:spPr>
        <p:txBody>
          <a:bodyPr anchor="ctr">
            <a:normAutofit/>
          </a:bodyPr>
          <a:lstStyle/>
          <a:p>
            <a:pPr>
              <a:lnSpc>
                <a:spcPct val="100000"/>
              </a:lnSpc>
            </a:pPr>
            <a:r>
              <a:rPr lang="en-US" sz="3000" b="0" dirty="0"/>
              <a:t>NEW! Immunosuppressive Drug Benefit</a:t>
            </a:r>
          </a:p>
        </p:txBody>
      </p:sp>
      <p:sp>
        <p:nvSpPr>
          <p:cNvPr id="8" name="Text Placeholder 7">
            <a:extLst>
              <a:ext uri="{FF2B5EF4-FFF2-40B4-BE49-F238E27FC236}">
                <a16:creationId xmlns:a16="http://schemas.microsoft.com/office/drawing/2014/main" id="{644BB821-3FB7-47BB-9422-8FCFB818A852}"/>
              </a:ext>
            </a:extLst>
          </p:cNvPr>
          <p:cNvSpPr>
            <a:spLocks noGrp="1"/>
          </p:cNvSpPr>
          <p:nvPr>
            <p:ph type="body" sz="quarter" idx="13"/>
          </p:nvPr>
        </p:nvSpPr>
        <p:spPr>
          <a:xfrm>
            <a:off x="838200" y="1306286"/>
            <a:ext cx="10644188" cy="4760685"/>
          </a:xfrm>
        </p:spPr>
        <p:txBody>
          <a:bodyPr>
            <a:normAutofit/>
          </a:bodyPr>
          <a:lstStyle/>
          <a:p>
            <a:pPr marL="274320" indent="0">
              <a:lnSpc>
                <a:spcPct val="100000"/>
              </a:lnSpc>
              <a:spcBef>
                <a:spcPts val="0"/>
              </a:spcBef>
              <a:spcAft>
                <a:spcPts val="1200"/>
              </a:spcAft>
              <a:buNone/>
            </a:pPr>
            <a:r>
              <a:rPr lang="en-US" sz="2800" b="1" dirty="0">
                <a:solidFill>
                  <a:srgbClr val="00529B"/>
                </a:solidFill>
              </a:rPr>
              <a:t>Medicare benefit will continue to pay for immunosuppressive drugs beyond 36 months, if you don’t have other health coverage</a:t>
            </a:r>
          </a:p>
          <a:p>
            <a:pPr marL="822960" indent="-274320">
              <a:lnSpc>
                <a:spcPct val="100000"/>
              </a:lnSpc>
              <a:spcBef>
                <a:spcPts val="0"/>
              </a:spcBef>
              <a:spcAft>
                <a:spcPts val="1200"/>
              </a:spcAft>
            </a:pPr>
            <a:r>
              <a:rPr lang="en-US" sz="2400" dirty="0">
                <a:solidFill>
                  <a:srgbClr val="00529B"/>
                </a:solidFill>
              </a:rPr>
              <a:t>Coverage is solely for immunosuppressive drugs and is offered under Medicare Part B (Medical Insurance)</a:t>
            </a:r>
          </a:p>
          <a:p>
            <a:pPr marL="822960" indent="-274320">
              <a:lnSpc>
                <a:spcPct val="100000"/>
              </a:lnSpc>
              <a:spcBef>
                <a:spcPts val="0"/>
              </a:spcBef>
              <a:spcAft>
                <a:spcPts val="1200"/>
              </a:spcAft>
            </a:pPr>
            <a:r>
              <a:rPr lang="en-US" sz="2400" dirty="0">
                <a:solidFill>
                  <a:srgbClr val="00529B"/>
                </a:solidFill>
              </a:rPr>
              <a:t>Available if your Medicare coverage ends, or will end, 36 months after the month in which you got a successful kidney transplant</a:t>
            </a:r>
          </a:p>
          <a:p>
            <a:pPr marL="822960" indent="-274320">
              <a:lnSpc>
                <a:spcPct val="100000"/>
              </a:lnSpc>
              <a:spcBef>
                <a:spcPts val="0"/>
              </a:spcBef>
              <a:spcAft>
                <a:spcPts val="1200"/>
              </a:spcAft>
            </a:pPr>
            <a:r>
              <a:rPr lang="en-US" sz="2400" dirty="0">
                <a:solidFill>
                  <a:srgbClr val="00529B"/>
                </a:solidFill>
              </a:rPr>
              <a:t>You may not be enrolled in certain other types of coverage</a:t>
            </a:r>
          </a:p>
        </p:txBody>
      </p:sp>
      <p:sp>
        <p:nvSpPr>
          <p:cNvPr id="3" name="Slide Number Placeholder 2">
            <a:extLst>
              <a:ext uri="{FF2B5EF4-FFF2-40B4-BE49-F238E27FC236}">
                <a16:creationId xmlns:a16="http://schemas.microsoft.com/office/drawing/2014/main" id="{51CBFD2F-C18F-468B-B63A-43E0F4EC3246}"/>
              </a:ext>
            </a:extLst>
          </p:cNvPr>
          <p:cNvSpPr>
            <a:spLocks noGrp="1"/>
          </p:cNvSpPr>
          <p:nvPr>
            <p:ph type="sldNum" sz="quarter" idx="12"/>
          </p:nvPr>
        </p:nvSpPr>
        <p:spPr/>
        <p:txBody>
          <a:bodyPr/>
          <a:lstStyle/>
          <a:p>
            <a:fld id="{48F63A3B-78C7-47BE-AE5E-E10140E04643}" type="slidenum">
              <a:rPr lang="en-US" smtClean="0"/>
              <a:pPr/>
              <a:t>21</a:t>
            </a:fld>
            <a:endParaRPr lang="en-US"/>
          </a:p>
        </p:txBody>
      </p:sp>
      <p:sp>
        <p:nvSpPr>
          <p:cNvPr id="5" name="Footer Placeholder 4">
            <a:extLst>
              <a:ext uri="{FF2B5EF4-FFF2-40B4-BE49-F238E27FC236}">
                <a16:creationId xmlns:a16="http://schemas.microsoft.com/office/drawing/2014/main" id="{6401845B-5CA1-41D3-B4A1-7D634C60FE98}"/>
              </a:ext>
            </a:extLst>
          </p:cNvPr>
          <p:cNvSpPr>
            <a:spLocks noGrp="1"/>
          </p:cNvSpPr>
          <p:nvPr>
            <p:ph type="ftr" sz="quarter" idx="11"/>
          </p:nvPr>
        </p:nvSpPr>
        <p:spPr/>
        <p:txBody>
          <a:bodyPr/>
          <a:lstStyle/>
          <a:p>
            <a:r>
              <a:rPr lang="en-US"/>
              <a:t>Medicare for People with End-Stage Renal Disease (ESRD)</a:t>
            </a:r>
            <a:endParaRPr lang="en-US" dirty="0"/>
          </a:p>
        </p:txBody>
      </p:sp>
      <p:sp>
        <p:nvSpPr>
          <p:cNvPr id="4" name="Date Placeholder 3">
            <a:extLst>
              <a:ext uri="{FF2B5EF4-FFF2-40B4-BE49-F238E27FC236}">
                <a16:creationId xmlns:a16="http://schemas.microsoft.com/office/drawing/2014/main" id="{612736B6-F59E-47AD-A295-2B95364AB87D}"/>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71886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A9E-7988-4E2B-9F9D-824F76C62CC7}"/>
              </a:ext>
            </a:extLst>
          </p:cNvPr>
          <p:cNvSpPr>
            <a:spLocks noGrp="1"/>
          </p:cNvSpPr>
          <p:nvPr>
            <p:ph type="title"/>
          </p:nvPr>
        </p:nvSpPr>
        <p:spPr>
          <a:xfrm>
            <a:off x="0" y="-1"/>
            <a:ext cx="12192000" cy="992823"/>
          </a:xfrm>
        </p:spPr>
        <p:txBody>
          <a:bodyPr anchor="ctr">
            <a:normAutofit/>
          </a:bodyPr>
          <a:lstStyle/>
          <a:p>
            <a:r>
              <a:rPr lang="en-US" sz="3000" b="0" dirty="0"/>
              <a:t>NEW! Immunosuppressive Drug Benefit (continued)</a:t>
            </a:r>
            <a:endParaRPr lang="en-US" sz="3000" dirty="0"/>
          </a:p>
        </p:txBody>
      </p:sp>
      <p:sp>
        <p:nvSpPr>
          <p:cNvPr id="6" name="Text Placeholder 5">
            <a:extLst>
              <a:ext uri="{FF2B5EF4-FFF2-40B4-BE49-F238E27FC236}">
                <a16:creationId xmlns:a16="http://schemas.microsoft.com/office/drawing/2014/main" id="{1716427E-D0C3-4F0F-9BD0-90C223D1267A}"/>
              </a:ext>
            </a:extLst>
          </p:cNvPr>
          <p:cNvSpPr>
            <a:spLocks noGrp="1"/>
          </p:cNvSpPr>
          <p:nvPr>
            <p:ph type="body" sz="quarter" idx="13"/>
          </p:nvPr>
        </p:nvSpPr>
        <p:spPr>
          <a:xfrm>
            <a:off x="838200" y="1204686"/>
            <a:ext cx="10644188" cy="4732975"/>
          </a:xfrm>
        </p:spPr>
        <p:txBody>
          <a:bodyPr>
            <a:normAutofit fontScale="92500"/>
          </a:bodyPr>
          <a:lstStyle/>
          <a:p>
            <a:pPr marL="0" indent="0">
              <a:lnSpc>
                <a:spcPct val="100000"/>
              </a:lnSpc>
              <a:spcBef>
                <a:spcPts val="0"/>
              </a:spcBef>
              <a:spcAft>
                <a:spcPts val="1200"/>
              </a:spcAft>
              <a:buNone/>
            </a:pPr>
            <a:r>
              <a:rPr lang="en-US" sz="3000" b="1" dirty="0">
                <a:solidFill>
                  <a:srgbClr val="00529B"/>
                </a:solidFill>
              </a:rPr>
              <a:t>Features of the new immunosuppressive drug benefit:</a:t>
            </a:r>
          </a:p>
          <a:p>
            <a:pPr marL="548640" indent="-274320">
              <a:lnSpc>
                <a:spcPct val="110000"/>
              </a:lnSpc>
              <a:spcBef>
                <a:spcPts val="0"/>
              </a:spcBef>
              <a:spcAft>
                <a:spcPts val="1200"/>
              </a:spcAft>
            </a:pPr>
            <a:r>
              <a:rPr lang="en-US" dirty="0">
                <a:solidFill>
                  <a:srgbClr val="00529B"/>
                </a:solidFill>
              </a:rPr>
              <a:t>There are no specific enrollment periods</a:t>
            </a:r>
          </a:p>
          <a:p>
            <a:pPr marL="548640" indent="-274320">
              <a:lnSpc>
                <a:spcPct val="110000"/>
              </a:lnSpc>
              <a:spcBef>
                <a:spcPts val="0"/>
              </a:spcBef>
              <a:spcAft>
                <a:spcPts val="1200"/>
              </a:spcAft>
            </a:pPr>
            <a:r>
              <a:rPr lang="en-US" dirty="0">
                <a:solidFill>
                  <a:srgbClr val="00529B"/>
                </a:solidFill>
              </a:rPr>
              <a:t>The benefit only covers immunosuppressive drugs</a:t>
            </a:r>
          </a:p>
          <a:p>
            <a:pPr marL="548640" indent="-274320">
              <a:lnSpc>
                <a:spcPct val="110000"/>
              </a:lnSpc>
              <a:spcBef>
                <a:spcPts val="0"/>
              </a:spcBef>
              <a:spcAft>
                <a:spcPts val="1200"/>
              </a:spcAft>
            </a:pPr>
            <a:r>
              <a:rPr lang="en-US" dirty="0">
                <a:solidFill>
                  <a:srgbClr val="00529B"/>
                </a:solidFill>
              </a:rPr>
              <a:t>You’re required to attest that you don’t have or expect to get certain types of other health coverage  </a:t>
            </a:r>
          </a:p>
          <a:p>
            <a:pPr marL="548640" indent="-274320">
              <a:lnSpc>
                <a:spcPct val="110000"/>
              </a:lnSpc>
              <a:spcBef>
                <a:spcPts val="0"/>
              </a:spcBef>
              <a:spcAft>
                <a:spcPts val="1200"/>
              </a:spcAft>
            </a:pPr>
            <a:r>
              <a:rPr lang="en-US" dirty="0">
                <a:solidFill>
                  <a:srgbClr val="00529B"/>
                </a:solidFill>
              </a:rPr>
              <a:t>The premium is less than the standard Part B premium, and enrollees won’t be subject to late enrollment penalties</a:t>
            </a:r>
          </a:p>
          <a:p>
            <a:pPr marL="548640" indent="-274320">
              <a:lnSpc>
                <a:spcPct val="110000"/>
              </a:lnSpc>
              <a:spcBef>
                <a:spcPts val="0"/>
              </a:spcBef>
              <a:spcAft>
                <a:spcPts val="1200"/>
              </a:spcAft>
            </a:pPr>
            <a:r>
              <a:rPr lang="en-US" dirty="0">
                <a:solidFill>
                  <a:srgbClr val="00529B"/>
                </a:solidFill>
              </a:rPr>
              <a:t>If you’re eligible for certain Medicare Savings Programs (MSPs), you can get coverage for Medicare Part B premium and cost sharing</a:t>
            </a:r>
          </a:p>
        </p:txBody>
      </p:sp>
      <p:sp>
        <p:nvSpPr>
          <p:cNvPr id="5" name="Slide Number Placeholder 4">
            <a:extLst>
              <a:ext uri="{FF2B5EF4-FFF2-40B4-BE49-F238E27FC236}">
                <a16:creationId xmlns:a16="http://schemas.microsoft.com/office/drawing/2014/main" id="{FB508613-C2BA-4695-9D7D-1F9A8B297910}"/>
              </a:ext>
            </a:extLst>
          </p:cNvPr>
          <p:cNvSpPr>
            <a:spLocks noGrp="1"/>
          </p:cNvSpPr>
          <p:nvPr>
            <p:ph type="sldNum" sz="quarter" idx="12"/>
          </p:nvPr>
        </p:nvSpPr>
        <p:spPr/>
        <p:txBody>
          <a:bodyPr/>
          <a:lstStyle/>
          <a:p>
            <a:fld id="{48F63A3B-78C7-47BE-AE5E-E10140E04643}" type="slidenum">
              <a:rPr lang="en-US" smtClean="0"/>
              <a:pPr/>
              <a:t>22</a:t>
            </a:fld>
            <a:endParaRPr lang="en-US"/>
          </a:p>
        </p:txBody>
      </p:sp>
      <p:sp>
        <p:nvSpPr>
          <p:cNvPr id="4" name="Footer Placeholder 3">
            <a:extLst>
              <a:ext uri="{FF2B5EF4-FFF2-40B4-BE49-F238E27FC236}">
                <a16:creationId xmlns:a16="http://schemas.microsoft.com/office/drawing/2014/main" id="{A065D841-C457-46FE-8713-A773DAD929CF}"/>
              </a:ext>
            </a:extLst>
          </p:cNvPr>
          <p:cNvSpPr>
            <a:spLocks noGrp="1"/>
          </p:cNvSpPr>
          <p:nvPr>
            <p:ph type="ftr" sz="quarter" idx="11"/>
          </p:nvPr>
        </p:nvSpPr>
        <p:spPr/>
        <p:txBody>
          <a:bodyPr/>
          <a:lstStyle/>
          <a:p>
            <a:r>
              <a:rPr lang="en-US"/>
              <a:t>Medicare for People with End-Stage Renal Disease (ESRD)</a:t>
            </a:r>
          </a:p>
        </p:txBody>
      </p:sp>
      <p:sp>
        <p:nvSpPr>
          <p:cNvPr id="3" name="Date Placeholder 2">
            <a:extLst>
              <a:ext uri="{FF2B5EF4-FFF2-40B4-BE49-F238E27FC236}">
                <a16:creationId xmlns:a16="http://schemas.microsoft.com/office/drawing/2014/main" id="{9F1C385E-F983-40E2-B06E-EA44AD7A1E32}"/>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425689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n-US" sz="3000" dirty="0"/>
              <a:t>Check Your Knowledge: Question 2</a:t>
            </a:r>
          </a:p>
        </p:txBody>
      </p:sp>
      <p:sp>
        <p:nvSpPr>
          <p:cNvPr id="9" name="Content Placeholder 8"/>
          <p:cNvSpPr>
            <a:spLocks noGrp="1"/>
          </p:cNvSpPr>
          <p:nvPr>
            <p:ph idx="4294967295"/>
          </p:nvPr>
        </p:nvSpPr>
        <p:spPr>
          <a:xfrm>
            <a:off x="952500" y="1619247"/>
            <a:ext cx="1040130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For those with Medicare due to End-Stage Renal Disease (ESRD) who also have an employer or union group health plan (GHP), the employer or union GHP must pay first for how many months?</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20</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30</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36 </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60</a:t>
            </a:r>
          </a:p>
        </p:txBody>
      </p:sp>
      <p:sp>
        <p:nvSpPr>
          <p:cNvPr id="6" name="Rounded Rectangle 5" descr="Green box highlighting &quot;B&quot; as the correct answer.&#10;"/>
          <p:cNvSpPr/>
          <p:nvPr/>
        </p:nvSpPr>
        <p:spPr>
          <a:xfrm>
            <a:off x="838200" y="3356187"/>
            <a:ext cx="1345721"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23</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a:xfrm>
            <a:off x="3871960" y="6492240"/>
            <a:ext cx="432954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177465" y="1801811"/>
            <a:ext cx="9836150" cy="3012786"/>
          </a:xfrm>
        </p:spPr>
        <p:txBody>
          <a:bodyPr>
            <a:normAutofit/>
          </a:bodyPr>
          <a:lstStyle/>
          <a:p>
            <a:pPr marL="45196" lvl="0" indent="0" defTabSz="685800">
              <a:lnSpc>
                <a:spcPct val="100000"/>
              </a:lnSpc>
              <a:spcBef>
                <a:spcPts val="0"/>
              </a:spcBef>
              <a:spcAft>
                <a:spcPts val="1200"/>
              </a:spcAft>
              <a:buFont typeface="Wingdings" pitchFamily="2" charset="2"/>
              <a:buNone/>
              <a:defRPr/>
            </a:pPr>
            <a:r>
              <a:rPr lang="en-US" sz="2200" b="1" dirty="0">
                <a:solidFill>
                  <a:srgbClr val="00529B"/>
                </a:solidFill>
              </a:rPr>
              <a:t>If you’re getting a regular course of dialysis in a Medicare-approved facility, when will your Medicare coverage based on ESRD start? </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The 1</a:t>
            </a:r>
            <a:r>
              <a:rPr lang="en-US" sz="2200" baseline="30000" dirty="0">
                <a:solidFill>
                  <a:srgbClr val="00529B"/>
                </a:solidFill>
              </a:rPr>
              <a:t>st</a:t>
            </a:r>
            <a:r>
              <a:rPr lang="en-US" sz="2200" dirty="0">
                <a:solidFill>
                  <a:srgbClr val="00529B"/>
                </a:solidFill>
              </a:rPr>
              <a:t> day of the next month</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The 1</a:t>
            </a:r>
            <a:r>
              <a:rPr lang="en-US" sz="2200" baseline="30000" dirty="0">
                <a:solidFill>
                  <a:srgbClr val="00529B"/>
                </a:solidFill>
              </a:rPr>
              <a:t>st</a:t>
            </a:r>
            <a:r>
              <a:rPr lang="en-US" sz="2200" dirty="0">
                <a:solidFill>
                  <a:srgbClr val="00529B"/>
                </a:solidFill>
              </a:rPr>
              <a:t> day of the 4</a:t>
            </a:r>
            <a:r>
              <a:rPr lang="en-US" sz="2200" baseline="30000" dirty="0">
                <a:solidFill>
                  <a:srgbClr val="00529B"/>
                </a:solidFill>
              </a:rPr>
              <a:t>th</a:t>
            </a:r>
            <a:r>
              <a:rPr lang="en-US" sz="2200" dirty="0">
                <a:solidFill>
                  <a:srgbClr val="00529B"/>
                </a:solidFill>
              </a:rPr>
              <a:t> month of dialysis</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60 days after dialysis begins</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30 days after dialysis begins</a:t>
            </a:r>
          </a:p>
        </p:txBody>
      </p:sp>
      <p:sp>
        <p:nvSpPr>
          <p:cNvPr id="6" name="Rounded Rectangle 5" descr="Green box highlighting &quot;B&quot; as the correct answer."/>
          <p:cNvSpPr/>
          <p:nvPr/>
        </p:nvSpPr>
        <p:spPr>
          <a:xfrm>
            <a:off x="1177465" y="3110952"/>
            <a:ext cx="5951123" cy="4288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24</a:t>
            </a:fld>
            <a:endParaRPr lang="en-US" dirty="0"/>
          </a:p>
        </p:txBody>
      </p:sp>
      <p:sp>
        <p:nvSpPr>
          <p:cNvPr id="3" name="Footer Placeholder 2"/>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What Medicare Covers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1031875"/>
          </a:xfrm>
        </p:spPr>
        <p:txBody>
          <a:bodyPr anchor="ct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1" y="1371600"/>
            <a:ext cx="9982200"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treatment options for End-Stage Renal Disease (ESRD) </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dialysis services and supplies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home dialysis training and equipment</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kidney transplants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ambulance transportation for dialysis</a:t>
            </a:r>
          </a:p>
        </p:txBody>
      </p:sp>
      <p:sp>
        <p:nvSpPr>
          <p:cNvPr id="2" name="Slide Number Placeholder 1">
            <a:extLst>
              <a:ext uri="{FF2B5EF4-FFF2-40B4-BE49-F238E27FC236}">
                <a16:creationId xmlns:a16="http://schemas.microsoft.com/office/drawing/2014/main" id="{44155E75-078B-44F1-94B0-6B49380FC721}"/>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71714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7137-E3D5-40D2-BF1A-FB61270E4624}"/>
              </a:ext>
            </a:extLst>
          </p:cNvPr>
          <p:cNvSpPr>
            <a:spLocks noGrp="1"/>
          </p:cNvSpPr>
          <p:nvPr>
            <p:ph type="title"/>
          </p:nvPr>
        </p:nvSpPr>
        <p:spPr>
          <a:xfrm>
            <a:off x="0" y="-1"/>
            <a:ext cx="12192000" cy="992823"/>
          </a:xfrm>
        </p:spPr>
        <p:txBody>
          <a:bodyPr anchor="ctr">
            <a:normAutofit/>
          </a:bodyPr>
          <a:lstStyle/>
          <a:p>
            <a:r>
              <a:rPr lang="en-US" sz="3000" dirty="0"/>
              <a:t>Treatment Options</a:t>
            </a:r>
          </a:p>
        </p:txBody>
      </p:sp>
      <p:grpSp>
        <p:nvGrpSpPr>
          <p:cNvPr id="10" name="Group 9" descr="Hemodialysis&#10;Peritoneal Dialysis&#10;Kidney Transplant&#10;Conservative Management">
            <a:extLst>
              <a:ext uri="{FF2B5EF4-FFF2-40B4-BE49-F238E27FC236}">
                <a16:creationId xmlns:a16="http://schemas.microsoft.com/office/drawing/2014/main" id="{BB95257E-D41D-4E9A-8DCF-004A870B3ACF}"/>
              </a:ext>
            </a:extLst>
          </p:cNvPr>
          <p:cNvGrpSpPr/>
          <p:nvPr/>
        </p:nvGrpSpPr>
        <p:grpSpPr>
          <a:xfrm>
            <a:off x="1454869" y="2178296"/>
            <a:ext cx="9282261" cy="2668256"/>
            <a:chOff x="854004" y="2113471"/>
            <a:chExt cx="9282261" cy="2668256"/>
          </a:xfrm>
        </p:grpSpPr>
        <p:sp>
          <p:nvSpPr>
            <p:cNvPr id="11" name="Flowchart: Process 10">
              <a:extLst>
                <a:ext uri="{FF2B5EF4-FFF2-40B4-BE49-F238E27FC236}">
                  <a16:creationId xmlns:a16="http://schemas.microsoft.com/office/drawing/2014/main" id="{7B3239F6-D4D7-4540-8650-CD2572D90EF7}"/>
                </a:ext>
                <a:ext uri="{C183D7F6-B498-43B3-948B-1728B52AA6E4}">
                  <adec:decorative xmlns:adec="http://schemas.microsoft.com/office/drawing/2017/decorative" val="1"/>
                </a:ext>
              </a:extLst>
            </p:cNvPr>
            <p:cNvSpPr/>
            <p:nvPr/>
          </p:nvSpPr>
          <p:spPr>
            <a:xfrm>
              <a:off x="5564265" y="2223276"/>
              <a:ext cx="4572000" cy="109728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B7297C7F-57F5-4AAE-BEE2-48B9066CFEAE}"/>
                </a:ext>
                <a:ext uri="{C183D7F6-B498-43B3-948B-1728B52AA6E4}">
                  <adec:decorative xmlns:adec="http://schemas.microsoft.com/office/drawing/2017/decorative" val="1"/>
                </a:ext>
              </a:extLst>
            </p:cNvPr>
            <p:cNvSpPr/>
            <p:nvPr/>
          </p:nvSpPr>
          <p:spPr>
            <a:xfrm>
              <a:off x="854005" y="2223275"/>
              <a:ext cx="4572000" cy="1097280"/>
            </a:xfrm>
            <a:prstGeom prst="flowChart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5B366AF1-78EC-4DCB-8B2F-33AA4E02AEE2}"/>
                </a:ext>
                <a:ext uri="{C183D7F6-B498-43B3-948B-1728B52AA6E4}">
                  <adec:decorative xmlns:adec="http://schemas.microsoft.com/office/drawing/2017/decorative" val="1"/>
                </a:ext>
              </a:extLst>
            </p:cNvPr>
            <p:cNvSpPr/>
            <p:nvPr/>
          </p:nvSpPr>
          <p:spPr>
            <a:xfrm>
              <a:off x="5564264" y="3592182"/>
              <a:ext cx="4572000" cy="1097280"/>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B80A2667-789B-48CE-B68C-7EC87595F4B8}"/>
                </a:ext>
                <a:ext uri="{C183D7F6-B498-43B3-948B-1728B52AA6E4}">
                  <adec:decorative xmlns:adec="http://schemas.microsoft.com/office/drawing/2017/decorative" val="1"/>
                </a:ext>
              </a:extLst>
            </p:cNvPr>
            <p:cNvSpPr/>
            <p:nvPr/>
          </p:nvSpPr>
          <p:spPr>
            <a:xfrm>
              <a:off x="854004" y="3588759"/>
              <a:ext cx="4572000" cy="1097280"/>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A07856E5-43C5-4333-8FCF-EBD757B30DA7}"/>
                </a:ext>
                <a:ext uri="{C183D7F6-B498-43B3-948B-1728B52AA6E4}">
                  <adec:decorative xmlns:adec="http://schemas.microsoft.com/office/drawing/2017/decorative" val="1"/>
                </a:ext>
              </a:extLst>
            </p:cNvPr>
            <p:cNvSpPr/>
            <p:nvPr/>
          </p:nvSpPr>
          <p:spPr>
            <a:xfrm>
              <a:off x="3956577" y="2113471"/>
              <a:ext cx="3077113" cy="2668256"/>
            </a:xfrm>
            <a:prstGeom prst="octagon">
              <a:avLst>
                <a:gd name="adj" fmla="val 46268"/>
              </a:avLst>
            </a:prstGeom>
            <a:solidFill>
              <a:srgbClr val="FFC000"/>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FB2CBB-A5FF-4FDD-B8EF-13351FA32FF6}"/>
                </a:ext>
              </a:extLst>
            </p:cNvPr>
            <p:cNvGrpSpPr/>
            <p:nvPr/>
          </p:nvGrpSpPr>
          <p:grpSpPr>
            <a:xfrm>
              <a:off x="4526137" y="2814770"/>
              <a:ext cx="1942904" cy="1263897"/>
              <a:chOff x="4344116" y="2557733"/>
              <a:chExt cx="2370111" cy="1522562"/>
            </a:xfrm>
          </p:grpSpPr>
          <p:pic>
            <p:nvPicPr>
              <p:cNvPr id="17" name="Picture 16">
                <a:extLst>
                  <a:ext uri="{FF2B5EF4-FFF2-40B4-BE49-F238E27FC236}">
                    <a16:creationId xmlns:a16="http://schemas.microsoft.com/office/drawing/2014/main" id="{3574CB46-758A-4F93-96C6-4532EEB39DAB}"/>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399415" y="2557734"/>
                <a:ext cx="1314812" cy="1522561"/>
              </a:xfrm>
              <a:prstGeom prst="rect">
                <a:avLst/>
              </a:prstGeom>
              <a:noFill/>
            </p:spPr>
          </p:pic>
          <p:pic>
            <p:nvPicPr>
              <p:cNvPr id="18" name="Picture 17">
                <a:extLst>
                  <a:ext uri="{FF2B5EF4-FFF2-40B4-BE49-F238E27FC236}">
                    <a16:creationId xmlns:a16="http://schemas.microsoft.com/office/drawing/2014/main" id="{45D07064-6958-4F47-B13D-56921A1120B9}"/>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flipH="1">
                <a:off x="4344116" y="2557733"/>
                <a:ext cx="1314812" cy="1522561"/>
              </a:xfrm>
              <a:prstGeom prst="rect">
                <a:avLst/>
              </a:prstGeom>
            </p:spPr>
          </p:pic>
        </p:grpSp>
      </p:grpSp>
      <p:sp>
        <p:nvSpPr>
          <p:cNvPr id="19" name="TextBox 18">
            <a:extLst>
              <a:ext uri="{FF2B5EF4-FFF2-40B4-BE49-F238E27FC236}">
                <a16:creationId xmlns:a16="http://schemas.microsoft.com/office/drawing/2014/main" id="{93A7B01F-ACFB-4C52-8677-0B1A30B98CBB}"/>
              </a:ext>
            </a:extLst>
          </p:cNvPr>
          <p:cNvSpPr txBox="1"/>
          <p:nvPr/>
        </p:nvSpPr>
        <p:spPr>
          <a:xfrm>
            <a:off x="1761730" y="2605907"/>
            <a:ext cx="2647950" cy="461665"/>
          </a:xfrm>
          <a:prstGeom prst="rect">
            <a:avLst/>
          </a:prstGeom>
          <a:noFill/>
        </p:spPr>
        <p:txBody>
          <a:bodyPr wrap="square" rtlCol="0">
            <a:spAutoFit/>
          </a:bodyPr>
          <a:lstStyle/>
          <a:p>
            <a:pPr algn="ctr"/>
            <a:r>
              <a:rPr lang="en-US" sz="2400" dirty="0">
                <a:solidFill>
                  <a:schemeClr val="bg1"/>
                </a:solidFill>
              </a:rPr>
              <a:t>Hemodialysis</a:t>
            </a:r>
          </a:p>
        </p:txBody>
      </p:sp>
      <p:sp>
        <p:nvSpPr>
          <p:cNvPr id="20" name="TextBox 19">
            <a:extLst>
              <a:ext uri="{FF2B5EF4-FFF2-40B4-BE49-F238E27FC236}">
                <a16:creationId xmlns:a16="http://schemas.microsoft.com/office/drawing/2014/main" id="{DD4CE25C-A904-4286-B9A9-EC32BE62A178}"/>
              </a:ext>
            </a:extLst>
          </p:cNvPr>
          <p:cNvSpPr txBox="1"/>
          <p:nvPr/>
        </p:nvSpPr>
        <p:spPr>
          <a:xfrm>
            <a:off x="7634555" y="2575804"/>
            <a:ext cx="2647950" cy="461665"/>
          </a:xfrm>
          <a:prstGeom prst="rect">
            <a:avLst/>
          </a:prstGeom>
          <a:noFill/>
        </p:spPr>
        <p:txBody>
          <a:bodyPr wrap="square" rtlCol="0">
            <a:spAutoFit/>
          </a:bodyPr>
          <a:lstStyle/>
          <a:p>
            <a:pPr algn="ctr"/>
            <a:r>
              <a:rPr lang="en-US" sz="2400" dirty="0">
                <a:solidFill>
                  <a:schemeClr val="accent5">
                    <a:lumMod val="50000"/>
                  </a:schemeClr>
                </a:solidFill>
              </a:rPr>
              <a:t>Peritoneal Dialysis</a:t>
            </a:r>
          </a:p>
        </p:txBody>
      </p:sp>
      <p:sp>
        <p:nvSpPr>
          <p:cNvPr id="21" name="TextBox 20">
            <a:extLst>
              <a:ext uri="{FF2B5EF4-FFF2-40B4-BE49-F238E27FC236}">
                <a16:creationId xmlns:a16="http://schemas.microsoft.com/office/drawing/2014/main" id="{AF225B5B-1334-4DE7-BE9D-60A51D0D8CF3}"/>
              </a:ext>
            </a:extLst>
          </p:cNvPr>
          <p:cNvSpPr txBox="1"/>
          <p:nvPr/>
        </p:nvSpPr>
        <p:spPr>
          <a:xfrm>
            <a:off x="1731539" y="3971390"/>
            <a:ext cx="2647950" cy="461665"/>
          </a:xfrm>
          <a:prstGeom prst="rect">
            <a:avLst/>
          </a:prstGeom>
          <a:noFill/>
        </p:spPr>
        <p:txBody>
          <a:bodyPr wrap="square" rtlCol="0">
            <a:spAutoFit/>
          </a:bodyPr>
          <a:lstStyle/>
          <a:p>
            <a:pPr algn="ctr"/>
            <a:r>
              <a:rPr lang="en-US" sz="2400" dirty="0">
                <a:solidFill>
                  <a:schemeClr val="bg1"/>
                </a:solidFill>
              </a:rPr>
              <a:t>Kidney Transplant</a:t>
            </a:r>
          </a:p>
        </p:txBody>
      </p:sp>
      <p:sp>
        <p:nvSpPr>
          <p:cNvPr id="22" name="TextBox 21">
            <a:extLst>
              <a:ext uri="{FF2B5EF4-FFF2-40B4-BE49-F238E27FC236}">
                <a16:creationId xmlns:a16="http://schemas.microsoft.com/office/drawing/2014/main" id="{6BB8ECF6-68F6-4AD9-AE17-679163F556EF}"/>
              </a:ext>
            </a:extLst>
          </p:cNvPr>
          <p:cNvSpPr txBox="1"/>
          <p:nvPr/>
        </p:nvSpPr>
        <p:spPr>
          <a:xfrm>
            <a:off x="7693610" y="3786725"/>
            <a:ext cx="2647950" cy="830997"/>
          </a:xfrm>
          <a:prstGeom prst="rect">
            <a:avLst/>
          </a:prstGeom>
          <a:noFill/>
        </p:spPr>
        <p:txBody>
          <a:bodyPr wrap="square" rtlCol="0">
            <a:spAutoFit/>
          </a:bodyPr>
          <a:lstStyle/>
          <a:p>
            <a:pPr algn="ctr"/>
            <a:r>
              <a:rPr lang="en-US" sz="2400" dirty="0">
                <a:solidFill>
                  <a:schemeClr val="accent5">
                    <a:lumMod val="50000"/>
                  </a:schemeClr>
                </a:solidFill>
              </a:rPr>
              <a:t>Conservative Management</a:t>
            </a:r>
          </a:p>
        </p:txBody>
      </p:sp>
      <p:sp>
        <p:nvSpPr>
          <p:cNvPr id="5" name="Footer Placeholder 4">
            <a:extLst>
              <a:ext uri="{FF2B5EF4-FFF2-40B4-BE49-F238E27FC236}">
                <a16:creationId xmlns:a16="http://schemas.microsoft.com/office/drawing/2014/main" id="{F976E62C-2099-4B54-AB9A-A8C8F11B868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Slide Number Placeholder 2">
            <a:extLst>
              <a:ext uri="{FF2B5EF4-FFF2-40B4-BE49-F238E27FC236}">
                <a16:creationId xmlns:a16="http://schemas.microsoft.com/office/drawing/2014/main" id="{85139D43-212E-413A-85A2-F15170E35886}"/>
              </a:ext>
            </a:extLst>
          </p:cNvPr>
          <p:cNvSpPr>
            <a:spLocks noGrp="1"/>
          </p:cNvSpPr>
          <p:nvPr>
            <p:ph type="sldNum" sz="quarter" idx="12"/>
          </p:nvPr>
        </p:nvSpPr>
        <p:spPr/>
        <p:txBody>
          <a:bodyPr/>
          <a:lstStyle/>
          <a:p>
            <a:fld id="{48F63A3B-78C7-47BE-AE5E-E10140E04643}" type="slidenum">
              <a:rPr lang="en-US" smtClean="0"/>
              <a:pPr/>
              <a:t>27</a:t>
            </a:fld>
            <a:endParaRPr lang="en-US"/>
          </a:p>
        </p:txBody>
      </p:sp>
      <p:sp>
        <p:nvSpPr>
          <p:cNvPr id="4" name="Date Placeholder 3">
            <a:extLst>
              <a:ext uri="{FF2B5EF4-FFF2-40B4-BE49-F238E27FC236}">
                <a16:creationId xmlns:a16="http://schemas.microsoft.com/office/drawing/2014/main" id="{A2781095-53AE-4195-9387-E0D7D1945893}"/>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40894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Treatment Options: Dialysis</a:t>
            </a:r>
            <a:endParaRPr lang="en-US" sz="3000" strike="sngStrike" dirty="0"/>
          </a:p>
        </p:txBody>
      </p:sp>
      <p:sp>
        <p:nvSpPr>
          <p:cNvPr id="6" name="TextBox 5">
            <a:extLst>
              <a:ext uri="{FF2B5EF4-FFF2-40B4-BE49-F238E27FC236}">
                <a16:creationId xmlns:a16="http://schemas.microsoft.com/office/drawing/2014/main" id="{A07FB43D-F6AC-451D-A782-D625B6BCB411}"/>
              </a:ext>
            </a:extLst>
          </p:cNvPr>
          <p:cNvSpPr txBox="1"/>
          <p:nvPr/>
        </p:nvSpPr>
        <p:spPr>
          <a:xfrm>
            <a:off x="603787" y="988640"/>
            <a:ext cx="10862308" cy="1261884"/>
          </a:xfrm>
          <a:prstGeom prst="rect">
            <a:avLst/>
          </a:prstGeom>
          <a:noFill/>
        </p:spPr>
        <p:txBody>
          <a:bodyPr wrap="square" rtlCol="0">
            <a:spAutoFit/>
          </a:bodyPr>
          <a:lstStyle/>
          <a:p>
            <a:pPr marL="274320" lvl="0" indent="-274320" defTabSz="685800">
              <a:spcBef>
                <a:spcPts val="0"/>
              </a:spcBef>
              <a:spcAft>
                <a:spcPts val="1200"/>
              </a:spcAft>
              <a:buFont typeface="Wingdings" panose="05000000000000000000" pitchFamily="2" charset="2"/>
              <a:buChar char="§"/>
            </a:pPr>
            <a:r>
              <a:rPr lang="en-US" sz="2400" b="1" dirty="0">
                <a:solidFill>
                  <a:srgbClr val="00529B"/>
                </a:solidFill>
                <a:latin typeface="Arial" panose="020B0604020202020204" pitchFamily="34" charset="0"/>
                <a:cs typeface="Arial" panose="020B0604020202020204" pitchFamily="34" charset="0"/>
              </a:rPr>
              <a:t>Two dialysis treatment options:</a:t>
            </a:r>
          </a:p>
          <a:p>
            <a:pPr lvl="1" defTabSz="685800"/>
            <a:r>
              <a:rPr lang="en-US" sz="2400" dirty="0">
                <a:solidFill>
                  <a:srgbClr val="00529B"/>
                </a:solidFill>
                <a:latin typeface="Arial" panose="020B0604020202020204" pitchFamily="34" charset="0"/>
                <a:cs typeface="Arial" panose="020B0604020202020204" pitchFamily="34" charset="0"/>
              </a:rPr>
              <a:t>                        Hemodialysis                  Peritoneal dialysis</a:t>
            </a:r>
          </a:p>
          <a:p>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3ABE5C99-AF2B-4A30-A3EC-838B973006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0182" y="1986720"/>
            <a:ext cx="1660359" cy="2103120"/>
          </a:xfrm>
          <a:prstGeom prst="rect">
            <a:avLst/>
          </a:prstGeom>
          <a:ln w="19050">
            <a:solidFill>
              <a:srgbClr val="00529B"/>
            </a:solidFill>
          </a:ln>
        </p:spPr>
      </p:pic>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5"/>
          <a:srcRect l="5689" r="7969"/>
          <a:stretch/>
        </p:blipFill>
        <p:spPr>
          <a:xfrm>
            <a:off x="6688529" y="1986720"/>
            <a:ext cx="2015290" cy="1775294"/>
          </a:xfrm>
          <a:prstGeom prst="rect">
            <a:avLst/>
          </a:prstGeom>
          <a:ln w="19050">
            <a:solidFill>
              <a:srgbClr val="00529B"/>
            </a:solidFill>
          </a:ln>
        </p:spPr>
      </p:pic>
      <p:sp>
        <p:nvSpPr>
          <p:cNvPr id="5" name="Content Placeholder 4"/>
          <p:cNvSpPr>
            <a:spLocks noGrp="1"/>
          </p:cNvSpPr>
          <p:nvPr>
            <p:ph type="body" sz="quarter" idx="4294967295"/>
          </p:nvPr>
        </p:nvSpPr>
        <p:spPr>
          <a:xfrm>
            <a:off x="603787" y="4204404"/>
            <a:ext cx="11206162" cy="650918"/>
          </a:xfrm>
        </p:spPr>
        <p:txBody>
          <a:bodyPr numCol="1">
            <a:normAutofit/>
          </a:bodyPr>
          <a:lstStyle/>
          <a:p>
            <a:pPr marL="274320" lvl="0" indent="-274320" defTabSz="685800">
              <a:lnSpc>
                <a:spcPct val="100000"/>
              </a:lnSpc>
              <a:spcBef>
                <a:spcPts val="0"/>
              </a:spcBef>
              <a:spcAft>
                <a:spcPts val="1200"/>
              </a:spcAft>
            </a:pPr>
            <a:r>
              <a:rPr lang="en-US" sz="2400" b="1" dirty="0">
                <a:solidFill>
                  <a:srgbClr val="00529B"/>
                </a:solidFill>
              </a:rPr>
              <a:t>Common dialysis drugs covered by Medicare include:</a:t>
            </a:r>
          </a:p>
        </p:txBody>
      </p:sp>
      <p:sp>
        <p:nvSpPr>
          <p:cNvPr id="12" name="Content Placeholder 4">
            <a:extLst>
              <a:ext uri="{FF2B5EF4-FFF2-40B4-BE49-F238E27FC236}">
                <a16:creationId xmlns:a16="http://schemas.microsoft.com/office/drawing/2014/main" id="{18E4EF42-FBF2-4D9F-9FA9-F0C95E2E5932}"/>
              </a:ext>
            </a:extLst>
          </p:cNvPr>
          <p:cNvSpPr txBox="1">
            <a:spLocks/>
          </p:cNvSpPr>
          <p:nvPr/>
        </p:nvSpPr>
        <p:spPr>
          <a:xfrm>
            <a:off x="603787" y="4771098"/>
            <a:ext cx="11206162" cy="1152691"/>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lvl="1" indent="-274320" defTabSz="685800">
              <a:lnSpc>
                <a:spcPct val="100000"/>
              </a:lnSpc>
              <a:spcBef>
                <a:spcPts val="0"/>
              </a:spcBef>
              <a:spcAft>
                <a:spcPts val="1200"/>
              </a:spcAft>
            </a:pPr>
            <a:r>
              <a:rPr lang="en-US" sz="2000" dirty="0">
                <a:solidFill>
                  <a:srgbClr val="00529B"/>
                </a:solidFill>
              </a:rPr>
              <a:t>Heparin</a:t>
            </a:r>
          </a:p>
          <a:p>
            <a:pPr marL="548640" lvl="1" indent="-274320" defTabSz="685800">
              <a:lnSpc>
                <a:spcPct val="100000"/>
              </a:lnSpc>
              <a:spcBef>
                <a:spcPts val="0"/>
              </a:spcBef>
              <a:spcAft>
                <a:spcPts val="1200"/>
              </a:spcAft>
            </a:pPr>
            <a:r>
              <a:rPr lang="en-US" sz="2000" dirty="0">
                <a:solidFill>
                  <a:srgbClr val="00529B"/>
                </a:solidFill>
              </a:rPr>
              <a:t>Protamine</a:t>
            </a:r>
          </a:p>
          <a:p>
            <a:pPr marL="548640" lvl="1" indent="-274320" defTabSz="685800">
              <a:lnSpc>
                <a:spcPct val="100000"/>
              </a:lnSpc>
              <a:spcBef>
                <a:spcPts val="0"/>
              </a:spcBef>
              <a:spcAft>
                <a:spcPts val="1200"/>
              </a:spcAft>
            </a:pPr>
            <a:r>
              <a:rPr lang="en-US" sz="2000" dirty="0">
                <a:solidFill>
                  <a:srgbClr val="00529B"/>
                </a:solidFill>
              </a:rPr>
              <a:t>Topical anesthetics</a:t>
            </a:r>
          </a:p>
          <a:p>
            <a:pPr marL="548640" lvl="1" indent="-274320" defTabSz="685800">
              <a:lnSpc>
                <a:spcPct val="100000"/>
              </a:lnSpc>
              <a:spcBef>
                <a:spcPts val="0"/>
              </a:spcBef>
              <a:spcAft>
                <a:spcPts val="1200"/>
              </a:spcAft>
            </a:pPr>
            <a:r>
              <a:rPr lang="en-US" sz="2000" dirty="0">
                <a:solidFill>
                  <a:srgbClr val="00529B"/>
                </a:solidFill>
              </a:rPr>
              <a:t>Erythropoietin Stimulating Agents (ESA)</a:t>
            </a:r>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28</a:t>
            </a:fld>
            <a:endParaRPr lang="en-US" dirty="0"/>
          </a:p>
        </p:txBody>
      </p:sp>
      <p:sp>
        <p:nvSpPr>
          <p:cNvPr id="3" name="Footer Placeholder 2"/>
          <p:cNvSpPr>
            <a:spLocks noGrp="1"/>
          </p:cNvSpPr>
          <p:nvPr>
            <p:ph type="ftr" sz="quarter" idx="11"/>
          </p:nvPr>
        </p:nvSpPr>
        <p:spPr>
          <a:xfrm>
            <a:off x="3931920" y="6492240"/>
            <a:ext cx="4215384"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61457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
            <a:ext cx="12192000" cy="949489"/>
          </a:xfrm>
        </p:spPr>
        <p:txBody>
          <a:bodyPr anchor="ctr">
            <a:normAutofit/>
          </a:bodyPr>
          <a:lstStyle/>
          <a:p>
            <a:r>
              <a:rPr lang="en-US" sz="3000" dirty="0"/>
              <a:t>Covered Dialysis Services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13"/>
          </p:nvPr>
        </p:nvSpPr>
        <p:spPr>
          <a:xfrm>
            <a:off x="1371600" y="1280160"/>
            <a:ext cx="10295681" cy="4883944"/>
          </a:xfrm>
        </p:spPr>
        <p:txBody>
          <a:bodyPr>
            <a:normAutofit fontScale="85000" lnSpcReduction="20000"/>
          </a:bodyPr>
          <a:lstStyle/>
          <a:p>
            <a:pPr marL="274320" lvl="0" indent="-274320" defTabSz="685800">
              <a:lnSpc>
                <a:spcPct val="120000"/>
              </a:lnSpc>
              <a:spcBef>
                <a:spcPts val="0"/>
              </a:spcBef>
              <a:spcAft>
                <a:spcPts val="1200"/>
              </a:spcAft>
            </a:pPr>
            <a:r>
              <a:rPr lang="en-US" sz="2800" dirty="0">
                <a:solidFill>
                  <a:srgbClr val="00529B"/>
                </a:solidFill>
              </a:rPr>
              <a:t>Medicare Part A (Hospital Insurance) covers inpatient dialysis treatments </a:t>
            </a:r>
          </a:p>
          <a:p>
            <a:pPr marL="274320" lvl="0" indent="-274320" defTabSz="685800">
              <a:lnSpc>
                <a:spcPct val="120000"/>
              </a:lnSpc>
              <a:spcBef>
                <a:spcPts val="0"/>
              </a:spcBef>
              <a:spcAft>
                <a:spcPts val="1200"/>
              </a:spcAft>
            </a:pPr>
            <a:r>
              <a:rPr lang="en-US" sz="2800" dirty="0">
                <a:solidFill>
                  <a:srgbClr val="00529B"/>
                </a:solidFill>
              </a:rPr>
              <a:t>Medicare Part B (Medical Insurance) covers:</a:t>
            </a:r>
          </a:p>
          <a:p>
            <a:pPr marL="822960" lvl="1" indent="-274320" defTabSz="685800">
              <a:lnSpc>
                <a:spcPct val="120000"/>
              </a:lnSpc>
              <a:spcBef>
                <a:spcPts val="0"/>
              </a:spcBef>
              <a:spcAft>
                <a:spcPts val="1200"/>
              </a:spcAft>
            </a:pPr>
            <a:r>
              <a:rPr lang="en-US" sz="2400" dirty="0">
                <a:solidFill>
                  <a:srgbClr val="00529B"/>
                </a:solidFill>
              </a:rPr>
              <a:t>Outpatient dialysis treatments and doctors’ services</a:t>
            </a:r>
          </a:p>
          <a:p>
            <a:pPr marL="822960" lvl="1" indent="-274320" defTabSz="685800">
              <a:lnSpc>
                <a:spcPct val="120000"/>
              </a:lnSpc>
              <a:spcBef>
                <a:spcPts val="0"/>
              </a:spcBef>
              <a:spcAft>
                <a:spcPts val="1200"/>
              </a:spcAft>
            </a:pPr>
            <a:r>
              <a:rPr lang="en-US" sz="2400" dirty="0">
                <a:solidFill>
                  <a:srgbClr val="00529B"/>
                </a:solidFill>
              </a:rPr>
              <a:t>Home dialysis training</a:t>
            </a:r>
          </a:p>
          <a:p>
            <a:pPr marL="822960" lvl="1" indent="-274320" defTabSz="685800">
              <a:lnSpc>
                <a:spcPct val="120000"/>
              </a:lnSpc>
              <a:spcBef>
                <a:spcPts val="0"/>
              </a:spcBef>
              <a:spcAft>
                <a:spcPts val="1200"/>
              </a:spcAft>
            </a:pPr>
            <a:r>
              <a:rPr lang="en-US" sz="2400" dirty="0">
                <a:solidFill>
                  <a:srgbClr val="00529B"/>
                </a:solidFill>
              </a:rPr>
              <a:t>Home dialysis equipment and supplies </a:t>
            </a:r>
          </a:p>
          <a:p>
            <a:pPr marL="822960" lvl="1" indent="-274320" defTabSz="685800">
              <a:lnSpc>
                <a:spcPct val="120000"/>
              </a:lnSpc>
              <a:spcBef>
                <a:spcPts val="0"/>
              </a:spcBef>
              <a:spcAft>
                <a:spcPts val="1200"/>
              </a:spcAft>
            </a:pPr>
            <a:r>
              <a:rPr lang="en-US" sz="2400" dirty="0">
                <a:solidFill>
                  <a:srgbClr val="00529B"/>
                </a:solidFill>
              </a:rPr>
              <a:t>Certain home support services </a:t>
            </a:r>
          </a:p>
          <a:p>
            <a:pPr marL="822960" lvl="1" indent="-274320" defTabSz="685800">
              <a:lnSpc>
                <a:spcPct val="120000"/>
              </a:lnSpc>
              <a:spcBef>
                <a:spcPts val="0"/>
              </a:spcBef>
              <a:spcAft>
                <a:spcPts val="1200"/>
              </a:spcAft>
            </a:pPr>
            <a:r>
              <a:rPr lang="en-US" sz="2400" dirty="0">
                <a:solidFill>
                  <a:srgbClr val="00529B"/>
                </a:solidFill>
              </a:rPr>
              <a:t>Monthly visits for home dialysis </a:t>
            </a:r>
          </a:p>
          <a:p>
            <a:pPr marL="822960" lvl="1" indent="-274320" defTabSz="685800">
              <a:lnSpc>
                <a:spcPct val="120000"/>
              </a:lnSpc>
              <a:spcBef>
                <a:spcPts val="0"/>
              </a:spcBef>
              <a:spcAft>
                <a:spcPts val="1200"/>
              </a:spcAft>
            </a:pPr>
            <a:r>
              <a:rPr lang="en-US" sz="2400" dirty="0">
                <a:solidFill>
                  <a:srgbClr val="00529B"/>
                </a:solidFill>
              </a:rPr>
              <a:t>Most drugs for outpatient or home dialysis</a:t>
            </a:r>
          </a:p>
          <a:p>
            <a:pPr marL="822960" lvl="1" indent="-274320" defTabSz="685800">
              <a:lnSpc>
                <a:spcPct val="120000"/>
              </a:lnSpc>
              <a:spcBef>
                <a:spcPts val="0"/>
              </a:spcBef>
              <a:spcAft>
                <a:spcPts val="1200"/>
              </a:spcAft>
            </a:pPr>
            <a:r>
              <a:rPr lang="en-US" sz="2400" dirty="0">
                <a:solidFill>
                  <a:srgbClr val="00529B"/>
                </a:solidFill>
              </a:rPr>
              <a:t>Other services and supplies that are part of dialysis</a:t>
            </a:r>
          </a:p>
          <a:p>
            <a:pPr marL="822960" lvl="1" indent="-274320" defTabSz="685800">
              <a:lnSpc>
                <a:spcPct val="120000"/>
              </a:lnSpc>
              <a:spcBef>
                <a:spcPts val="0"/>
              </a:spcBef>
              <a:spcAft>
                <a:spcPts val="1200"/>
              </a:spcAft>
            </a:pPr>
            <a:r>
              <a:rPr lang="en-US" sz="2400" dirty="0">
                <a:solidFill>
                  <a:srgbClr val="00529B"/>
                </a:solidFill>
              </a:rPr>
              <a:t>Dialysis when you travel in the U.S.</a:t>
            </a:r>
          </a:p>
        </p:txBody>
      </p:sp>
      <p:sp>
        <p:nvSpPr>
          <p:cNvPr id="10" name="Slide Number Placeholder 6">
            <a:extLst>
              <a:ext uri="{FF2B5EF4-FFF2-40B4-BE49-F238E27FC236}">
                <a16:creationId xmlns:a16="http://schemas.microsoft.com/office/drawing/2014/main" id="{BE91E809-7196-457D-A61E-865BA670FD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dirty="0"/>
          </a:p>
        </p:txBody>
      </p:sp>
      <p:sp>
        <p:nvSpPr>
          <p:cNvPr id="3" name="Footer Placeholder 2"/>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54776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92823"/>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defRPr/>
            </a:pPr>
            <a:r>
              <a:rPr lang="en-US" sz="2800" b="1" dirty="0">
                <a:solidFill>
                  <a:srgbClr val="00529B"/>
                </a:solidFill>
                <a:latin typeface="Arial"/>
                <a:cs typeface="Arial"/>
              </a:rPr>
              <a:t>At the end of this session, you’ll be able to:</a:t>
            </a:r>
          </a:p>
          <a:p>
            <a:pPr marL="548640" lvl="0" indent="-274320" defTabSz="685800">
              <a:lnSpc>
                <a:spcPct val="100000"/>
              </a:lnSpc>
              <a:spcBef>
                <a:spcPts val="0"/>
              </a:spcBef>
              <a:spcAft>
                <a:spcPts val="1200"/>
              </a:spcAft>
              <a:defRPr/>
            </a:pPr>
            <a:r>
              <a:rPr lang="en-US" sz="2400" dirty="0">
                <a:solidFill>
                  <a:srgbClr val="00529B"/>
                </a:solidFill>
                <a:latin typeface="Arial"/>
                <a:cs typeface="Arial"/>
              </a:rPr>
              <a:t>Describe End-Stage Renal Disease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eligibility and enrollment rules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Identify Medicare-covered services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coverage options for people with ESRD</a:t>
            </a:r>
            <a:endParaRPr lang="en-US" sz="2400" dirty="0"/>
          </a:p>
          <a:p>
            <a:pPr marL="548640" indent="-274320">
              <a:lnSpc>
                <a:spcPct val="100000"/>
              </a:lnSpc>
              <a:spcBef>
                <a:spcPts val="0"/>
              </a:spcBef>
              <a:spcAft>
                <a:spcPts val="1200"/>
              </a:spcAft>
            </a:pPr>
            <a:r>
              <a:rPr lang="en-US" sz="2400" dirty="0">
                <a:solidFill>
                  <a:srgbClr val="00529B"/>
                </a:solidFill>
                <a:latin typeface="Arial"/>
                <a:cs typeface="Arial"/>
              </a:rPr>
              <a:t>Find additional Medicare information and resources for people living with kidney disease and ESRD</a:t>
            </a:r>
            <a:endParaRPr lang="en-US" sz="2400" dirty="0">
              <a:solidFill>
                <a:srgbClr val="00529B"/>
              </a:solidFill>
            </a:endParaRPr>
          </a:p>
        </p:txBody>
      </p:sp>
      <p:sp>
        <p:nvSpPr>
          <p:cNvPr id="6" name="Slide Number Placeholder 6">
            <a:extLst>
              <a:ext uri="{FF2B5EF4-FFF2-40B4-BE49-F238E27FC236}">
                <a16:creationId xmlns:a16="http://schemas.microsoft.com/office/drawing/2014/main" id="{0B50D9C2-CF03-4B02-BDEB-49C499412C26}"/>
              </a:ext>
            </a:extLst>
          </p:cNvPr>
          <p:cNvSpPr>
            <a:spLocks noGrp="1"/>
          </p:cNvSpPr>
          <p:nvPr>
            <p:ph type="sldNum" sz="quarter" idx="12"/>
          </p:nvPr>
        </p:nvSpPr>
        <p:spPr/>
        <p:txBody>
          <a:bodyPr/>
          <a:lstStyle/>
          <a:p>
            <a:fld id="{0B2D781D-8844-5940-92D1-06EF0A7F581E}" type="slidenum">
              <a:rPr lang="en-US" smtClean="0"/>
              <a:t>3</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3931920" y="6492240"/>
            <a:ext cx="4287328" cy="365125"/>
          </a:xfrm>
        </p:spPr>
        <p:txBody>
          <a:bodyPr/>
          <a:lstStyle/>
          <a:p>
            <a:r>
              <a:rPr lang="en-US" dirty="0"/>
              <a:t>Medicare for People with End-Stage Renal Disease (ESRD)</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7"/>
            <a:ext cx="12192000" cy="973645"/>
          </a:xfrm>
        </p:spPr>
        <p:txBody>
          <a:bodyPr anchor="ctr">
            <a:normAutofit/>
          </a:bodyPr>
          <a:lstStyle/>
          <a:p>
            <a:r>
              <a:rPr lang="en-US" sz="3000" dirty="0"/>
              <a:t>Home Dialysis Training &amp; Equipment</a:t>
            </a:r>
          </a:p>
        </p:txBody>
      </p:sp>
      <p:sp>
        <p:nvSpPr>
          <p:cNvPr id="8" name="Rectangle: Rounded Corners 7">
            <a:extLst>
              <a:ext uri="{FF2B5EF4-FFF2-40B4-BE49-F238E27FC236}">
                <a16:creationId xmlns:a16="http://schemas.microsoft.com/office/drawing/2014/main" id="{09E5AE66-ECE3-44BA-81F2-680FB8008F82}"/>
              </a:ext>
              <a:ext uri="{C183D7F6-B498-43B3-948B-1728B52AA6E4}">
                <adec:decorative xmlns:adec="http://schemas.microsoft.com/office/drawing/2017/decorative" val="1"/>
              </a:ext>
            </a:extLst>
          </p:cNvPr>
          <p:cNvSpPr/>
          <p:nvPr/>
        </p:nvSpPr>
        <p:spPr>
          <a:xfrm>
            <a:off x="19920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4B2627-AA41-4520-8B97-068F810196AE}"/>
              </a:ext>
            </a:extLst>
          </p:cNvPr>
          <p:cNvSpPr txBox="1"/>
          <p:nvPr/>
        </p:nvSpPr>
        <p:spPr>
          <a:xfrm>
            <a:off x="275487" y="4041371"/>
            <a:ext cx="2722332" cy="982833"/>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Part B covers this training, but only by a certified facility</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9204" y="1989019"/>
            <a:ext cx="2876764" cy="1920240"/>
          </a:xfrm>
          <a:prstGeom prst="rect">
            <a:avLst/>
          </a:prstGeom>
          <a:ln>
            <a:noFill/>
          </a:ln>
          <a:effectLst>
            <a:softEdge rad="112500"/>
          </a:effectLst>
        </p:spPr>
      </p:pic>
      <p:sp>
        <p:nvSpPr>
          <p:cNvPr id="10" name="Rectangle: Rounded Corners 9">
            <a:extLst>
              <a:ext uri="{FF2B5EF4-FFF2-40B4-BE49-F238E27FC236}">
                <a16:creationId xmlns:a16="http://schemas.microsoft.com/office/drawing/2014/main" id="{2B791FCA-8C1C-47E4-8482-FAEF05B17450}"/>
              </a:ext>
              <a:ext uri="{C183D7F6-B498-43B3-948B-1728B52AA6E4}">
                <adec:decorative xmlns:adec="http://schemas.microsoft.com/office/drawing/2017/decorative" val="1"/>
              </a:ext>
            </a:extLst>
          </p:cNvPr>
          <p:cNvSpPr/>
          <p:nvPr/>
        </p:nvSpPr>
        <p:spPr>
          <a:xfrm>
            <a:off x="3192221"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3DA4D3-38BF-4FDE-B4DA-05C6E4DC4305}"/>
              </a:ext>
            </a:extLst>
          </p:cNvPr>
          <p:cNvSpPr txBox="1"/>
          <p:nvPr/>
        </p:nvSpPr>
        <p:spPr>
          <a:xfrm>
            <a:off x="3260587" y="4173661"/>
            <a:ext cx="2738166" cy="678134"/>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Doctor approval is needed</a:t>
            </a: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1955" y="1989019"/>
            <a:ext cx="2880360" cy="1920240"/>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905A0AFF-ECB9-4962-A479-85F0B6E4F89D}"/>
              </a:ext>
              <a:ext uri="{C183D7F6-B498-43B3-948B-1728B52AA6E4}">
                <adec:decorative xmlns:adec="http://schemas.microsoft.com/office/drawing/2017/decorative" val="1"/>
              </a:ext>
            </a:extLst>
          </p:cNvPr>
          <p:cNvSpPr/>
          <p:nvPr/>
        </p:nvSpPr>
        <p:spPr>
          <a:xfrm>
            <a:off x="6185900"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B1C6FA-0110-42F8-BDA5-53B64DE90432}"/>
              </a:ext>
            </a:extLst>
          </p:cNvPr>
          <p:cNvSpPr txBox="1"/>
          <p:nvPr/>
        </p:nvSpPr>
        <p:spPr>
          <a:xfrm>
            <a:off x="6276601" y="4059257"/>
            <a:ext cx="269349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The dialysis facility provides all your home dialysis-related items and services, including equipment and supplies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3178" y="1987512"/>
            <a:ext cx="2880360" cy="1920240"/>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78851DDE-08F1-40E3-ABBF-F8D640637E2C}"/>
              </a:ext>
              <a:ext uri="{C183D7F6-B498-43B3-948B-1728B52AA6E4}">
                <adec:decorative xmlns:adec="http://schemas.microsoft.com/office/drawing/2017/decorative" val="1"/>
              </a:ext>
            </a:extLst>
          </p:cNvPr>
          <p:cNvSpPr/>
          <p:nvPr/>
        </p:nvSpPr>
        <p:spPr>
          <a:xfrm>
            <a:off x="918438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AE1A70-D590-4C87-BBCF-2B36CA8845BA}"/>
              </a:ext>
            </a:extLst>
          </p:cNvPr>
          <p:cNvSpPr txBox="1"/>
          <p:nvPr/>
        </p:nvSpPr>
        <p:spPr>
          <a:xfrm>
            <a:off x="9241167" y="4041371"/>
            <a:ext cx="278883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When you complete home dialysis training, your Medicare coverage will start the month you begin regular dialysis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7123" y="1955381"/>
            <a:ext cx="2874899" cy="1916599"/>
          </a:xfrm>
          <a:prstGeom prst="rect">
            <a:avLst/>
          </a:prstGeom>
          <a:ln>
            <a:noFill/>
          </a:ln>
          <a:effectLst>
            <a:softEdge rad="112500"/>
          </a:effectLst>
        </p:spPr>
      </p:pic>
      <p:sp>
        <p:nvSpPr>
          <p:cNvPr id="24" name="Slide Number Placeholder 6">
            <a:extLst>
              <a:ext uri="{FF2B5EF4-FFF2-40B4-BE49-F238E27FC236}">
                <a16:creationId xmlns:a16="http://schemas.microsoft.com/office/drawing/2014/main" id="{E29F31DA-0334-46F1-A36B-49EE449CF16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n-US" dirty="0"/>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9186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0" grpId="0" animBg="1"/>
      <p:bldP spid="9" grpId="0"/>
      <p:bldP spid="14" grpId="0" animBg="1"/>
      <p:bldP spid="13" grpId="0"/>
      <p:bldP spid="12"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73"/>
            <a:ext cx="12192000" cy="905942"/>
          </a:xfrm>
        </p:spPr>
        <p:txBody>
          <a:bodyPr anchor="ctr">
            <a:normAutofit/>
          </a:bodyPr>
          <a:lstStyle/>
          <a:p>
            <a:r>
              <a:rPr lang="en-US" sz="3000" dirty="0"/>
              <a:t>Ambulance Transportation for Dialysis</a:t>
            </a:r>
          </a:p>
        </p:txBody>
      </p:sp>
      <p:sp>
        <p:nvSpPr>
          <p:cNvPr id="5" name="Content Placeholder 4"/>
          <p:cNvSpPr>
            <a:spLocks noGrp="1"/>
          </p:cNvSpPr>
          <p:nvPr>
            <p:ph type="body" sz="quarter" idx="13"/>
          </p:nvPr>
        </p:nvSpPr>
        <p:spPr>
          <a:xfrm>
            <a:off x="838200" y="1138214"/>
            <a:ext cx="10644188" cy="2447961"/>
          </a:xfrm>
        </p:spPr>
        <p:txBody>
          <a:bodyPr>
            <a:normAutofit/>
          </a:bodyPr>
          <a:lstStyle/>
          <a:p>
            <a:pPr marL="274320" lvl="0" indent="-274320" defTabSz="685800">
              <a:lnSpc>
                <a:spcPct val="100000"/>
              </a:lnSpc>
              <a:spcBef>
                <a:spcPts val="0"/>
              </a:spcBef>
              <a:spcAft>
                <a:spcPts val="1200"/>
              </a:spcAft>
            </a:pPr>
            <a:r>
              <a:rPr lang="en-US" sz="2400" dirty="0">
                <a:solidFill>
                  <a:srgbClr val="00529B"/>
                </a:solidFill>
              </a:rPr>
              <a:t>Covered by Original Medicare in some cases</a:t>
            </a:r>
          </a:p>
          <a:p>
            <a:pPr marL="274320" indent="-274320" defTabSz="685800">
              <a:lnSpc>
                <a:spcPct val="100000"/>
              </a:lnSpc>
              <a:spcBef>
                <a:spcPts val="0"/>
              </a:spcBef>
              <a:spcAft>
                <a:spcPts val="1200"/>
              </a:spcAft>
            </a:pPr>
            <a:r>
              <a:rPr lang="en-US" sz="2400" dirty="0">
                <a:solidFill>
                  <a:srgbClr val="00529B"/>
                </a:solidFill>
              </a:rPr>
              <a:t>Medicare Advantage Plans and Medicaid may cover some non-ambulance transportation to dialysis facilities and doctors</a:t>
            </a:r>
          </a:p>
          <a:p>
            <a:pPr marL="274320" indent="-274320" defTabSz="685800">
              <a:lnSpc>
                <a:spcPct val="100000"/>
              </a:lnSpc>
              <a:spcBef>
                <a:spcPts val="0"/>
              </a:spcBef>
              <a:spcAft>
                <a:spcPts val="1200"/>
              </a:spcAft>
            </a:pPr>
            <a:r>
              <a:rPr lang="en-US" sz="2400" dirty="0">
                <a:solidFill>
                  <a:srgbClr val="00529B"/>
                </a:solidFill>
              </a:rPr>
              <a:t>For non-emergency, scheduled, repetitive ambulance transportation to be covered, it must be medically necessary</a:t>
            </a:r>
          </a:p>
        </p:txBody>
      </p:sp>
      <p:sp>
        <p:nvSpPr>
          <p:cNvPr id="7" name="Content Placeholder 4">
            <a:extLst>
              <a:ext uri="{FF2B5EF4-FFF2-40B4-BE49-F238E27FC236}">
                <a16:creationId xmlns:a16="http://schemas.microsoft.com/office/drawing/2014/main" id="{280B14C5-0A8E-4D2A-AE46-6C2207015E98}"/>
              </a:ext>
            </a:extLst>
          </p:cNvPr>
          <p:cNvSpPr txBox="1">
            <a:spLocks/>
          </p:cNvSpPr>
          <p:nvPr/>
        </p:nvSpPr>
        <p:spPr>
          <a:xfrm>
            <a:off x="2162130" y="5099907"/>
            <a:ext cx="3228689" cy="832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n-US" sz="2000" dirty="0">
                <a:solidFill>
                  <a:srgbClr val="00529B"/>
                </a:solidFill>
              </a:rPr>
              <a:t>Need written order from your doctor</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97504" y="3485465"/>
            <a:ext cx="3364833" cy="1673352"/>
          </a:xfrm>
          <a:prstGeom prst="rect">
            <a:avLst/>
          </a:prstGeom>
          <a:ln>
            <a:noFill/>
          </a:ln>
          <a:effectLst>
            <a:softEdge rad="112500"/>
          </a:effectLst>
        </p:spPr>
      </p:pic>
      <p:sp>
        <p:nvSpPr>
          <p:cNvPr id="8" name="Content Placeholder 4">
            <a:extLst>
              <a:ext uri="{FF2B5EF4-FFF2-40B4-BE49-F238E27FC236}">
                <a16:creationId xmlns:a16="http://schemas.microsoft.com/office/drawing/2014/main" id="{EB8854E3-5274-406A-97BE-6E28B538483A}"/>
              </a:ext>
            </a:extLst>
          </p:cNvPr>
          <p:cNvSpPr txBox="1">
            <a:spLocks/>
          </p:cNvSpPr>
          <p:nvPr/>
        </p:nvSpPr>
        <p:spPr>
          <a:xfrm>
            <a:off x="6280985" y="5101182"/>
            <a:ext cx="3645653" cy="927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n-US" sz="2000" dirty="0">
                <a:solidFill>
                  <a:srgbClr val="00529B"/>
                </a:solidFill>
              </a:rPr>
              <a:t>Must be dated no earlier than 60 days before the service</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4598" y="3476707"/>
            <a:ext cx="3364833" cy="1669321"/>
          </a:xfrm>
          <a:prstGeom prst="rect">
            <a:avLst/>
          </a:prstGeom>
          <a:ln>
            <a:noFill/>
          </a:ln>
          <a:effectLst>
            <a:softEdge rad="112500"/>
          </a:effectLst>
        </p:spPr>
      </p:pic>
      <p:sp>
        <p:nvSpPr>
          <p:cNvPr id="13" name="Slide Number Placeholder 6">
            <a:extLst>
              <a:ext uri="{FF2B5EF4-FFF2-40B4-BE49-F238E27FC236}">
                <a16:creationId xmlns:a16="http://schemas.microsoft.com/office/drawing/2014/main" id="{07AA8F31-0168-440D-8956-27BBFE30393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dirty="0"/>
          </a:p>
        </p:txBody>
      </p:sp>
      <p:sp>
        <p:nvSpPr>
          <p:cNvPr id="3" name="Footer Placeholder 2"/>
          <p:cNvSpPr>
            <a:spLocks noGrp="1"/>
          </p:cNvSpPr>
          <p:nvPr>
            <p:ph type="ftr" sz="quarter" idx="11"/>
          </p:nvPr>
        </p:nvSpPr>
        <p:spPr>
          <a:xfrm>
            <a:off x="3931920" y="6492240"/>
            <a:ext cx="4274127"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738942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1999" cy="882586"/>
          </a:xfrm>
        </p:spPr>
        <p:txBody>
          <a:bodyPr anchor="ctr">
            <a:noAutofit/>
          </a:bodyPr>
          <a:lstStyle/>
          <a:p>
            <a:r>
              <a:rPr lang="en-US" sz="3000" dirty="0"/>
              <a:t>Dialysis Services &amp; Supplies NOT Covered by Medicare</a:t>
            </a:r>
          </a:p>
        </p:txBody>
      </p:sp>
      <p:sp>
        <p:nvSpPr>
          <p:cNvPr id="5" name="Content Placeholder 4"/>
          <p:cNvSpPr>
            <a:spLocks noGrp="1"/>
          </p:cNvSpPr>
          <p:nvPr>
            <p:ph type="body" sz="quarter" idx="13"/>
          </p:nvPr>
        </p:nvSpPr>
        <p:spPr>
          <a:xfrm>
            <a:off x="1645920" y="1371600"/>
            <a:ext cx="9789367" cy="4167187"/>
          </a:xfrm>
        </p:spPr>
        <p:txBody>
          <a:bodyPr>
            <a:normAutofit/>
          </a:bodyPr>
          <a:lstStyle/>
          <a:p>
            <a:pPr marL="0" indent="0" defTabSz="685800">
              <a:lnSpc>
                <a:spcPct val="100000"/>
              </a:lnSpc>
              <a:spcBef>
                <a:spcPts val="0"/>
              </a:spcBef>
              <a:spcAft>
                <a:spcPts val="1200"/>
              </a:spcAft>
              <a:buNone/>
            </a:pPr>
            <a:r>
              <a:rPr lang="en-US" sz="2800" dirty="0">
                <a:solidFill>
                  <a:srgbClr val="00529B"/>
                </a:solidFill>
              </a:rPr>
              <a:t>Paid dialysis aides to help you with home dialysis</a:t>
            </a:r>
          </a:p>
          <a:p>
            <a:pPr marL="0" indent="0" defTabSz="685800">
              <a:lnSpc>
                <a:spcPct val="100000"/>
              </a:lnSpc>
              <a:spcBef>
                <a:spcPts val="0"/>
              </a:spcBef>
              <a:spcAft>
                <a:spcPts val="1200"/>
              </a:spcAft>
              <a:buNone/>
            </a:pPr>
            <a:r>
              <a:rPr lang="en-US" sz="2800" dirty="0">
                <a:solidFill>
                  <a:srgbClr val="00529B"/>
                </a:solidFill>
              </a:rPr>
              <a:t>Lost pay to you or the person who may be helping you during home dialysis training</a:t>
            </a:r>
          </a:p>
          <a:p>
            <a:pPr marL="0" indent="0" defTabSz="685800">
              <a:lnSpc>
                <a:spcPct val="100000"/>
              </a:lnSpc>
              <a:spcBef>
                <a:spcPts val="0"/>
              </a:spcBef>
              <a:spcAft>
                <a:spcPts val="1200"/>
              </a:spcAft>
              <a:buNone/>
            </a:pPr>
            <a:r>
              <a:rPr lang="en-US" sz="2800" dirty="0">
                <a:solidFill>
                  <a:srgbClr val="00529B"/>
                </a:solidFill>
              </a:rPr>
              <a:t>Place to stay during your treatment</a:t>
            </a:r>
          </a:p>
          <a:p>
            <a:pPr marL="0" indent="0" defTabSz="685800">
              <a:lnSpc>
                <a:spcPct val="100000"/>
              </a:lnSpc>
              <a:spcBef>
                <a:spcPts val="0"/>
              </a:spcBef>
              <a:spcAft>
                <a:spcPts val="1200"/>
              </a:spcAft>
              <a:buNone/>
            </a:pPr>
            <a:r>
              <a:rPr lang="en-US" sz="2800" dirty="0">
                <a:solidFill>
                  <a:srgbClr val="00529B"/>
                </a:solidFill>
              </a:rPr>
              <a:t>Blood or packed red blood cells for home dialysis unless part of a doctor’s service</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1280160" y="1433291"/>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1280160" y="2047398"/>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1279434" y="3060516"/>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1279434" y="3632247"/>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23502206-C149-4330-82FA-6B774C26E8D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32</a:t>
            </a:fld>
            <a:endParaRPr lang="en-US" dirty="0"/>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500398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654F-DCFE-45AF-9D4D-2DA7881439C8}"/>
              </a:ext>
            </a:extLst>
          </p:cNvPr>
          <p:cNvSpPr>
            <a:spLocks noGrp="1"/>
          </p:cNvSpPr>
          <p:nvPr>
            <p:ph type="title"/>
          </p:nvPr>
        </p:nvSpPr>
        <p:spPr>
          <a:xfrm>
            <a:off x="0" y="0"/>
            <a:ext cx="12192000" cy="944880"/>
          </a:xfrm>
        </p:spPr>
        <p:txBody>
          <a:bodyPr anchor="ctr">
            <a:normAutofit/>
          </a:bodyPr>
          <a:lstStyle/>
          <a:p>
            <a:r>
              <a:rPr lang="en-US" sz="2800" dirty="0"/>
              <a:t>Treatment Options: Kidney Transplant</a:t>
            </a:r>
          </a:p>
        </p:txBody>
      </p:sp>
      <p:sp>
        <p:nvSpPr>
          <p:cNvPr id="8" name="Text Placeholder 7">
            <a:extLst>
              <a:ext uri="{FF2B5EF4-FFF2-40B4-BE49-F238E27FC236}">
                <a16:creationId xmlns:a16="http://schemas.microsoft.com/office/drawing/2014/main" id="{83AD9E4D-D4E7-47E7-94A4-D350ACCB349B}"/>
              </a:ext>
            </a:extLst>
          </p:cNvPr>
          <p:cNvSpPr>
            <a:spLocks noGrp="1"/>
          </p:cNvSpPr>
          <p:nvPr>
            <p:ph type="body" sz="half" idx="2"/>
          </p:nvPr>
        </p:nvSpPr>
        <p:spPr>
          <a:xfrm>
            <a:off x="839788" y="1316329"/>
            <a:ext cx="4712713" cy="4419154"/>
          </a:xfrm>
        </p:spPr>
        <p:txBody>
          <a:bodyPr>
            <a:normAutofit/>
          </a:bodyPr>
          <a:lstStyle/>
          <a:p>
            <a:pPr marL="274320" indent="-274320">
              <a:lnSpc>
                <a:spcPct val="100000"/>
              </a:lnSpc>
              <a:spcBef>
                <a:spcPts val="0"/>
              </a:spcBef>
              <a:spcAft>
                <a:spcPts val="1200"/>
              </a:spcAft>
              <a:buFont typeface="Wingdings" panose="05000000000000000000" pitchFamily="2" charset="2"/>
              <a:buChar char="§"/>
            </a:pPr>
            <a:r>
              <a:rPr lang="en-US" sz="2200" dirty="0">
                <a:solidFill>
                  <a:srgbClr val="00529B"/>
                </a:solidFill>
              </a:rPr>
              <a:t>Surgery that puts someone else’s healthy kidney into your body</a:t>
            </a:r>
          </a:p>
          <a:p>
            <a:pPr marL="274320" indent="-274320">
              <a:lnSpc>
                <a:spcPct val="100000"/>
              </a:lnSpc>
              <a:spcBef>
                <a:spcPts val="0"/>
              </a:spcBef>
              <a:spcAft>
                <a:spcPts val="1200"/>
              </a:spcAft>
              <a:buFont typeface="Wingdings" panose="05000000000000000000" pitchFamily="2" charset="2"/>
              <a:buChar char="§"/>
            </a:pPr>
            <a:r>
              <a:rPr lang="en-US" sz="2200" dirty="0">
                <a:solidFill>
                  <a:srgbClr val="00529B"/>
                </a:solidFill>
              </a:rPr>
              <a:t>Donated kidney does the work that your own kidney can no longer do</a:t>
            </a:r>
          </a:p>
          <a:p>
            <a:pPr marL="274320" indent="-274320">
              <a:lnSpc>
                <a:spcPct val="100000"/>
              </a:lnSpc>
              <a:spcBef>
                <a:spcPts val="0"/>
              </a:spcBef>
              <a:spcAft>
                <a:spcPts val="1200"/>
              </a:spcAft>
              <a:buFont typeface="Wingdings" panose="05000000000000000000" pitchFamily="2" charset="2"/>
              <a:buChar char="§"/>
            </a:pPr>
            <a:r>
              <a:rPr lang="en-US" sz="2200" dirty="0">
                <a:solidFill>
                  <a:srgbClr val="00529B"/>
                </a:solidFill>
              </a:rPr>
              <a:t>Blood and tissue samples of the kidney donor must be tested to see how well they match </a:t>
            </a:r>
          </a:p>
        </p:txBody>
      </p:sp>
      <p:pic>
        <p:nvPicPr>
          <p:cNvPr id="6" name="Picture 5">
            <a:extLst>
              <a:ext uri="{FF2B5EF4-FFF2-40B4-BE49-F238E27FC236}">
                <a16:creationId xmlns:a16="http://schemas.microsoft.com/office/drawing/2014/main" id="{E6F31378-FEE5-4E93-8BAD-568B2078EB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1595" y="1316329"/>
            <a:ext cx="5730240" cy="4297680"/>
          </a:xfrm>
          <a:prstGeom prst="rect">
            <a:avLst/>
          </a:prstGeom>
          <a:ln>
            <a:solidFill>
              <a:schemeClr val="accent1"/>
            </a:solidFill>
          </a:ln>
          <a:effectLst>
            <a:softEdge rad="127000"/>
          </a:effectLst>
        </p:spPr>
      </p:pic>
      <p:sp>
        <p:nvSpPr>
          <p:cNvPr id="11" name="Content Placeholder 4">
            <a:extLst>
              <a:ext uri="{FF2B5EF4-FFF2-40B4-BE49-F238E27FC236}">
                <a16:creationId xmlns:a16="http://schemas.microsoft.com/office/drawing/2014/main" id="{76AB8575-FDC5-455A-8EE6-3AB568E7A2C7}"/>
              </a:ext>
            </a:extLst>
          </p:cNvPr>
          <p:cNvSpPr txBox="1">
            <a:spLocks/>
          </p:cNvSpPr>
          <p:nvPr/>
        </p:nvSpPr>
        <p:spPr>
          <a:xfrm>
            <a:off x="341523" y="5735483"/>
            <a:ext cx="11850477" cy="562944"/>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n-US" sz="1600" dirty="0">
                <a:solidFill>
                  <a:srgbClr val="00529B"/>
                </a:solidFill>
              </a:rPr>
              <a:t> </a:t>
            </a:r>
            <a:r>
              <a:rPr lang="en-US" sz="1600" b="1" dirty="0">
                <a:solidFill>
                  <a:srgbClr val="00529B"/>
                </a:solidFill>
              </a:rPr>
              <a:t>NOTE</a:t>
            </a:r>
            <a:r>
              <a:rPr lang="en-US" sz="1600" dirty="0">
                <a:solidFill>
                  <a:srgbClr val="00529B"/>
                </a:solidFill>
              </a:rPr>
              <a:t>: Medicare will cover your kidney transplant only if it’s done in a hospital that’s Medicare-certified to do kidney transplants</a:t>
            </a:r>
            <a:r>
              <a:rPr lang="en-US" sz="1600" dirty="0"/>
              <a:t>. </a:t>
            </a:r>
          </a:p>
        </p:txBody>
      </p:sp>
      <p:pic>
        <p:nvPicPr>
          <p:cNvPr id="12" name="Picture 11">
            <a:extLst>
              <a:ext uri="{FF2B5EF4-FFF2-40B4-BE49-F238E27FC236}">
                <a16:creationId xmlns:a16="http://schemas.microsoft.com/office/drawing/2014/main" id="{401D8ED4-9D1E-452D-92E2-8BAE57FD6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2963" flipV="1">
            <a:off x="283134" y="5808910"/>
            <a:ext cx="182880" cy="182880"/>
          </a:xfrm>
          <a:prstGeom prst="rect">
            <a:avLst/>
          </a:prstGeom>
        </p:spPr>
      </p:pic>
      <p:sp>
        <p:nvSpPr>
          <p:cNvPr id="3" name="Slide Number Placeholder 2">
            <a:extLst>
              <a:ext uri="{FF2B5EF4-FFF2-40B4-BE49-F238E27FC236}">
                <a16:creationId xmlns:a16="http://schemas.microsoft.com/office/drawing/2014/main" id="{FC4DEB2F-A07C-4106-8945-4E97047E158A}"/>
              </a:ext>
            </a:extLst>
          </p:cNvPr>
          <p:cNvSpPr>
            <a:spLocks noGrp="1"/>
          </p:cNvSpPr>
          <p:nvPr>
            <p:ph type="sldNum" sz="quarter" idx="12"/>
          </p:nvPr>
        </p:nvSpPr>
        <p:spPr/>
        <p:txBody>
          <a:bodyPr/>
          <a:lstStyle/>
          <a:p>
            <a:fld id="{48F63A3B-78C7-47BE-AE5E-E10140E04643}" type="slidenum">
              <a:rPr lang="en-US" smtClean="0"/>
              <a:pPr/>
              <a:t>33</a:t>
            </a:fld>
            <a:endParaRPr lang="en-US"/>
          </a:p>
        </p:txBody>
      </p:sp>
      <p:sp>
        <p:nvSpPr>
          <p:cNvPr id="5" name="Footer Placeholder 4">
            <a:extLst>
              <a:ext uri="{FF2B5EF4-FFF2-40B4-BE49-F238E27FC236}">
                <a16:creationId xmlns:a16="http://schemas.microsoft.com/office/drawing/2014/main" id="{E84FC9AA-0CAA-4986-97EA-BA32D2357F4D}"/>
              </a:ext>
            </a:extLst>
          </p:cNvPr>
          <p:cNvSpPr>
            <a:spLocks noGrp="1"/>
          </p:cNvSpPr>
          <p:nvPr>
            <p:ph type="ftr" sz="quarter" idx="11"/>
          </p:nvPr>
        </p:nvSpPr>
        <p:spPr/>
        <p:txBody>
          <a:bodyPr/>
          <a:lstStyle/>
          <a:p>
            <a:r>
              <a:rPr lang="en-US"/>
              <a:t>Medicare for People with End-Stage Renal Disease (ESRD)</a:t>
            </a:r>
            <a:endParaRPr lang="en-US" dirty="0"/>
          </a:p>
        </p:txBody>
      </p:sp>
      <p:sp>
        <p:nvSpPr>
          <p:cNvPr id="4" name="Date Placeholder 3">
            <a:extLst>
              <a:ext uri="{FF2B5EF4-FFF2-40B4-BE49-F238E27FC236}">
                <a16:creationId xmlns:a16="http://schemas.microsoft.com/office/drawing/2014/main" id="{DCA20B41-77B2-4B1D-ACE6-BE30D1894BBC}"/>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029009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83349"/>
          </a:xfrm>
        </p:spPr>
        <p:txBody>
          <a:bodyPr anchor="ctr">
            <a:normAutofit/>
          </a:bodyPr>
          <a:lstStyle/>
          <a:p>
            <a:r>
              <a:rPr lang="en-US" dirty="0"/>
              <a:t>Medicare Part A (Hospital Insurance)</a:t>
            </a:r>
            <a:br>
              <a:rPr lang="en-US" dirty="0"/>
            </a:br>
            <a:r>
              <a:rPr lang="en-US" dirty="0"/>
              <a:t> Transplant Patient Coverage</a:t>
            </a:r>
          </a:p>
        </p:txBody>
      </p:sp>
      <p:sp>
        <p:nvSpPr>
          <p:cNvPr id="8" name="Rectangle: Rounded Corners 7" descr="Inpatient services in a Medicare-certified hospital&#10;">
            <a:extLst>
              <a:ext uri="{FF2B5EF4-FFF2-40B4-BE49-F238E27FC236}">
                <a16:creationId xmlns:a16="http://schemas.microsoft.com/office/drawing/2014/main" id="{79FF4010-2DBA-45CF-BF6C-9D331B671E25}"/>
              </a:ext>
            </a:extLst>
          </p:cNvPr>
          <p:cNvSpPr/>
          <p:nvPr/>
        </p:nvSpPr>
        <p:spPr>
          <a:xfrm>
            <a:off x="412792" y="1327596"/>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Inpatient services in a Medicare-certified hospital</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17" name="Rectangle: Rounded Corners 16" descr="Kidney registry fee&#10;">
            <a:extLst>
              <a:ext uri="{FF2B5EF4-FFF2-40B4-BE49-F238E27FC236}">
                <a16:creationId xmlns:a16="http://schemas.microsoft.com/office/drawing/2014/main" id="{93364DEA-EC6A-4F0E-891B-0042FA41C38A}"/>
              </a:ext>
            </a:extLst>
          </p:cNvPr>
          <p:cNvSpPr/>
          <p:nvPr/>
        </p:nvSpPr>
        <p:spPr>
          <a:xfrm>
            <a:off x="3313856"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Kidney registry fee</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16" name="Rectangle: Rounded Corners 15" descr="Laboratory and other tests needed&#10;">
            <a:extLst>
              <a:ext uri="{FF2B5EF4-FFF2-40B4-BE49-F238E27FC236}">
                <a16:creationId xmlns:a16="http://schemas.microsoft.com/office/drawing/2014/main" id="{6893442A-844B-4DB7-913C-D3552C818962}"/>
              </a:ext>
            </a:extLst>
          </p:cNvPr>
          <p:cNvSpPr/>
          <p:nvPr/>
        </p:nvSpPr>
        <p:spPr>
          <a:xfrm>
            <a:off x="6214921"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Laboratory and other tests needed</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8" name="Rectangle: Rounded Corners 17" descr="Cost of finding the proper kidney for your transplant surgery&#10;">
            <a:extLst>
              <a:ext uri="{FF2B5EF4-FFF2-40B4-BE49-F238E27FC236}">
                <a16:creationId xmlns:a16="http://schemas.microsoft.com/office/drawing/2014/main" id="{CDAE4AF4-81F6-43BA-BDFA-365CAD7442AE}"/>
              </a:ext>
            </a:extLst>
          </p:cNvPr>
          <p:cNvSpPr/>
          <p:nvPr/>
        </p:nvSpPr>
        <p:spPr>
          <a:xfrm>
            <a:off x="9131559" y="1327595"/>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Cost of finding the proper kidney for your transplant surgery</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9" name="Rectangle: Rounded Corners 18" descr="Full cost of care for your kidney donor &#10;">
            <a:extLst>
              <a:ext uri="{FF2B5EF4-FFF2-40B4-BE49-F238E27FC236}">
                <a16:creationId xmlns:a16="http://schemas.microsoft.com/office/drawing/2014/main" id="{062A97BE-4AE0-4A4B-A4BE-AE7DDB3BA3B5}"/>
              </a:ext>
            </a:extLst>
          </p:cNvPr>
          <p:cNvSpPr/>
          <p:nvPr/>
        </p:nvSpPr>
        <p:spPr>
          <a:xfrm>
            <a:off x="1736616" y="3725640"/>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Full cost of care for your kidney donor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686361"/>
            <a:ext cx="1257111" cy="1257111"/>
          </a:xfrm>
          <a:prstGeom prst="rect">
            <a:avLst/>
          </a:prstGeom>
        </p:spPr>
      </p:pic>
      <p:sp>
        <p:nvSpPr>
          <p:cNvPr id="20" name="Rectangle: Rounded Corners 19" descr="Any additional inpatient hospital care for your donor&#10;">
            <a:extLst>
              <a:ext uri="{FF2B5EF4-FFF2-40B4-BE49-F238E27FC236}">
                <a16:creationId xmlns:a16="http://schemas.microsoft.com/office/drawing/2014/main" id="{D9B1DB31-1E2D-4BD2-A0C1-14E503FE018F}"/>
              </a:ext>
            </a:extLst>
          </p:cNvPr>
          <p:cNvSpPr/>
          <p:nvPr/>
        </p:nvSpPr>
        <p:spPr>
          <a:xfrm>
            <a:off x="4772175" y="3773243"/>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Any additional inpatient hospital care for your donor</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834462"/>
            <a:ext cx="1280625" cy="1023648"/>
          </a:xfrm>
          <a:prstGeom prst="rect">
            <a:avLst/>
          </a:prstGeom>
        </p:spPr>
      </p:pic>
      <p:sp>
        <p:nvSpPr>
          <p:cNvPr id="21" name="Rectangle: Rounded Corners 20" descr="Blood&#10;">
            <a:extLst>
              <a:ext uri="{FF2B5EF4-FFF2-40B4-BE49-F238E27FC236}">
                <a16:creationId xmlns:a16="http://schemas.microsoft.com/office/drawing/2014/main" id="{A103964B-A3D4-4C9E-B332-921DE5AE4471}"/>
              </a:ext>
            </a:extLst>
          </p:cNvPr>
          <p:cNvSpPr/>
          <p:nvPr/>
        </p:nvSpPr>
        <p:spPr>
          <a:xfrm>
            <a:off x="7807734" y="3773244"/>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Blood</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834462"/>
            <a:ext cx="1109010" cy="1109010"/>
          </a:xfrm>
          <a:prstGeom prst="rect">
            <a:avLst/>
          </a:prstGeom>
        </p:spPr>
      </p:pic>
      <p:sp>
        <p:nvSpPr>
          <p:cNvPr id="22" name="Slide Number Placeholder 6">
            <a:extLst>
              <a:ext uri="{FF2B5EF4-FFF2-40B4-BE49-F238E27FC236}">
                <a16:creationId xmlns:a16="http://schemas.microsoft.com/office/drawing/2014/main" id="{EB6AEEDE-E12F-4237-8157-BBFFFDD21578}"/>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3934691" y="6492240"/>
            <a:ext cx="421870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2023</a:t>
            </a:r>
          </a:p>
        </p:txBody>
      </p:sp>
    </p:spTree>
    <p:custDataLst>
      <p:tags r:id="rId1"/>
    </p:custDataLst>
    <p:extLst>
      <p:ext uri="{BB962C8B-B14F-4D97-AF65-F5344CB8AC3E}">
        <p14:creationId xmlns:p14="http://schemas.microsoft.com/office/powerpoint/2010/main" val="298660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44" y="-1"/>
            <a:ext cx="12192000" cy="939785"/>
          </a:xfrm>
        </p:spPr>
        <p:txBody>
          <a:bodyPr anchor="ctr">
            <a:normAutofit/>
          </a:bodyPr>
          <a:lstStyle/>
          <a:p>
            <a:r>
              <a:rPr lang="en-US" dirty="0"/>
              <a:t>Medicare Part B (Medical Insurance)</a:t>
            </a:r>
            <a:br>
              <a:rPr lang="en-US" dirty="0"/>
            </a:br>
            <a:r>
              <a:rPr lang="en-US" dirty="0"/>
              <a:t>Transplant Patient Coverage</a:t>
            </a:r>
          </a:p>
        </p:txBody>
      </p:sp>
      <p:sp>
        <p:nvSpPr>
          <p:cNvPr id="7" name="Rectangle: Rounded Corners 6" descr="Doctors’ services for:&#10;- Kidney transplant surgery&#10;- Your kidney donor during their hospital stay&#10;">
            <a:extLst>
              <a:ext uri="{FF2B5EF4-FFF2-40B4-BE49-F238E27FC236}">
                <a16:creationId xmlns:a16="http://schemas.microsoft.com/office/drawing/2014/main" id="{246EE2C5-3269-42A7-8F78-1AA8B2A54FB1}"/>
              </a:ext>
            </a:extLst>
          </p:cNvPr>
          <p:cNvSpPr/>
          <p:nvPr/>
        </p:nvSpPr>
        <p:spPr>
          <a:xfrm>
            <a:off x="421524" y="1417390"/>
            <a:ext cx="3693276"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Doctors’ services for:</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Kidney transplant surgery</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kidney donor during their hospital stay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9" name="Rectangle: Rounded Corners 8" descr="Blood">
            <a:extLst>
              <a:ext uri="{FF2B5EF4-FFF2-40B4-BE49-F238E27FC236}">
                <a16:creationId xmlns:a16="http://schemas.microsoft.com/office/drawing/2014/main" id="{84DB1560-9B95-43CB-873B-5073D8DEEA31}"/>
              </a:ext>
            </a:extLst>
          </p:cNvPr>
          <p:cNvSpPr/>
          <p:nvPr/>
        </p:nvSpPr>
        <p:spPr>
          <a:xfrm>
            <a:off x="4358844" y="1417390"/>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Blood</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8" name="Rectangle: Rounded Corners 7" descr="Transplant drugs&#10;">
            <a:extLst>
              <a:ext uri="{FF2B5EF4-FFF2-40B4-BE49-F238E27FC236}">
                <a16:creationId xmlns:a16="http://schemas.microsoft.com/office/drawing/2014/main" id="{75CA4B43-6ABA-4B97-B995-792E3EEB8DFA}"/>
              </a:ext>
            </a:extLst>
          </p:cNvPr>
          <p:cNvSpPr/>
          <p:nvPr/>
        </p:nvSpPr>
        <p:spPr>
          <a:xfrm>
            <a:off x="8296165" y="1417389"/>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Transplant drugs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5" name="Content Placeholder 4"/>
          <p:cNvSpPr>
            <a:spLocks noGrp="1"/>
          </p:cNvSpPr>
          <p:nvPr>
            <p:ph type="body" sz="quarter" idx="13"/>
          </p:nvPr>
        </p:nvSpPr>
        <p:spPr>
          <a:xfrm>
            <a:off x="634679" y="5579658"/>
            <a:ext cx="9398642" cy="562944"/>
          </a:xfrm>
        </p:spPr>
        <p:txBody>
          <a:bodyPr>
            <a:normAutofit/>
          </a:bodyPr>
          <a:lstStyle/>
          <a:p>
            <a:pPr marL="0" lvl="0" indent="0" algn="ctr" defTabSz="685800">
              <a:lnSpc>
                <a:spcPct val="100000"/>
              </a:lnSpc>
              <a:spcBef>
                <a:spcPts val="600"/>
              </a:spcBef>
              <a:buFont typeface="Wingdings" pitchFamily="2" charset="2"/>
              <a:buNone/>
            </a:pPr>
            <a:r>
              <a:rPr lang="en-US" sz="1600" dirty="0">
                <a:solidFill>
                  <a:srgbClr val="00529B"/>
                </a:solidFill>
              </a:rPr>
              <a:t> </a:t>
            </a:r>
            <a:r>
              <a:rPr lang="en-US" sz="1600" b="1" dirty="0">
                <a:solidFill>
                  <a:srgbClr val="00529B"/>
                </a:solidFill>
              </a:rPr>
              <a:t>NOTE</a:t>
            </a:r>
            <a:r>
              <a:rPr lang="en-US" sz="1600" dirty="0">
                <a:solidFill>
                  <a:srgbClr val="00529B"/>
                </a:solidFill>
              </a:rPr>
              <a:t>: Medicare will pay the full cost of care for your kidney donor</a:t>
            </a:r>
            <a:r>
              <a:rPr lang="en-US" sz="1600" dirty="0"/>
              <a:t>. </a:t>
            </a:r>
          </a:p>
        </p:txBody>
      </p:sp>
      <p:pic>
        <p:nvPicPr>
          <p:cNvPr id="6" name="Picture 5">
            <a:extLst>
              <a:ext uri="{FF2B5EF4-FFF2-40B4-BE49-F238E27FC236}">
                <a16:creationId xmlns:a16="http://schemas.microsoft.com/office/drawing/2014/main" id="{3E9295AC-EA0F-4AAF-B011-3DA13E5BDD6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142963" flipV="1">
            <a:off x="2082203" y="5654291"/>
            <a:ext cx="220332" cy="220332"/>
          </a:xfrm>
          <a:prstGeom prst="rect">
            <a:avLst/>
          </a:prstGeom>
        </p:spPr>
      </p:pic>
      <p:sp>
        <p:nvSpPr>
          <p:cNvPr id="14" name="Slide Number Placeholder 6">
            <a:extLst>
              <a:ext uri="{FF2B5EF4-FFF2-40B4-BE49-F238E27FC236}">
                <a16:creationId xmlns:a16="http://schemas.microsoft.com/office/drawing/2014/main" id="{51221BD5-34F3-4BF3-AB91-2CDE93447C6C}"/>
              </a:ext>
            </a:extLst>
          </p:cNvPr>
          <p:cNvSpPr>
            <a:spLocks noGrp="1"/>
          </p:cNvSpPr>
          <p:nvPr>
            <p:ph type="sldNum" sz="quarter" idx="12"/>
          </p:nvPr>
        </p:nvSpPr>
        <p:spPr>
          <a:xfrm>
            <a:off x="8610600" y="64579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3931920" y="6492240"/>
            <a:ext cx="425756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2023</a:t>
            </a:r>
          </a:p>
        </p:txBody>
      </p:sp>
    </p:spTree>
    <p:custDataLst>
      <p:tags r:id="rId1"/>
    </p:custDataLst>
    <p:extLst>
      <p:ext uri="{BB962C8B-B14F-4D97-AF65-F5344CB8AC3E}">
        <p14:creationId xmlns:p14="http://schemas.microsoft.com/office/powerpoint/2010/main" val="352597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CA79-3F64-4B30-A615-C67CB4A9D627}"/>
              </a:ext>
            </a:extLst>
          </p:cNvPr>
          <p:cNvSpPr>
            <a:spLocks noGrp="1"/>
          </p:cNvSpPr>
          <p:nvPr>
            <p:ph type="title"/>
          </p:nvPr>
        </p:nvSpPr>
        <p:spPr>
          <a:xfrm>
            <a:off x="0" y="0"/>
            <a:ext cx="12192000" cy="989012"/>
          </a:xfrm>
        </p:spPr>
        <p:txBody>
          <a:bodyPr anchor="ctr">
            <a:normAutofit/>
          </a:bodyPr>
          <a:lstStyle/>
          <a:p>
            <a:r>
              <a:rPr lang="en-US" sz="3000" dirty="0"/>
              <a:t>Treatment Options: Conservative Management</a:t>
            </a:r>
          </a:p>
        </p:txBody>
      </p:sp>
      <p:sp>
        <p:nvSpPr>
          <p:cNvPr id="17" name="Text Placeholder 16">
            <a:extLst>
              <a:ext uri="{FF2B5EF4-FFF2-40B4-BE49-F238E27FC236}">
                <a16:creationId xmlns:a16="http://schemas.microsoft.com/office/drawing/2014/main" id="{EFC374BB-4D72-48B3-BFA9-93BB0CC33B95}"/>
              </a:ext>
            </a:extLst>
          </p:cNvPr>
          <p:cNvSpPr>
            <a:spLocks noGrp="1"/>
          </p:cNvSpPr>
          <p:nvPr>
            <p:ph type="body" sz="half" idx="2"/>
          </p:nvPr>
        </p:nvSpPr>
        <p:spPr>
          <a:xfrm>
            <a:off x="839788" y="1377244"/>
            <a:ext cx="6125456" cy="4491744"/>
          </a:xfrm>
        </p:spPr>
        <p:txBody>
          <a:bodyPr>
            <a:normAutofit/>
          </a:bodyPr>
          <a:lstStyle/>
          <a:p>
            <a:pPr>
              <a:lnSpc>
                <a:spcPct val="100000"/>
              </a:lnSpc>
              <a:spcBef>
                <a:spcPts val="0"/>
              </a:spcBef>
              <a:spcAft>
                <a:spcPts val="1200"/>
              </a:spcAft>
            </a:pPr>
            <a:r>
              <a:rPr lang="en-US" sz="2400" b="1" dirty="0">
                <a:solidFill>
                  <a:srgbClr val="00529B"/>
                </a:solidFill>
              </a:rPr>
              <a:t>Treatment includes: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Preserving kidney function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your symptoms, like nausea, poor appetite, and your feelings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other health problems caused by kidney failure, like anemia</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Maintaining your quality of life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Preparing for end-of-life care</a:t>
            </a:r>
          </a:p>
        </p:txBody>
      </p:sp>
      <p:pic>
        <p:nvPicPr>
          <p:cNvPr id="15" name="Picture 14">
            <a:extLst>
              <a:ext uri="{FF2B5EF4-FFF2-40B4-BE49-F238E27FC236}">
                <a16:creationId xmlns:a16="http://schemas.microsoft.com/office/drawing/2014/main" id="{079200B4-5801-44DB-BE81-35ECC803A6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88539" y="1377244"/>
            <a:ext cx="3768105" cy="3108960"/>
          </a:xfrm>
          <a:prstGeom prst="rect">
            <a:avLst/>
          </a:prstGeom>
          <a:effectLst>
            <a:softEdge rad="63500"/>
          </a:effectLst>
        </p:spPr>
      </p:pic>
      <p:sp>
        <p:nvSpPr>
          <p:cNvPr id="8" name="Content Placeholder 4">
            <a:extLst>
              <a:ext uri="{FF2B5EF4-FFF2-40B4-BE49-F238E27FC236}">
                <a16:creationId xmlns:a16="http://schemas.microsoft.com/office/drawing/2014/main" id="{3FF75510-C644-4510-A9EA-1228CDB2AEA9}"/>
              </a:ext>
            </a:extLst>
          </p:cNvPr>
          <p:cNvSpPr txBox="1">
            <a:spLocks/>
          </p:cNvSpPr>
          <p:nvPr/>
        </p:nvSpPr>
        <p:spPr>
          <a:xfrm>
            <a:off x="932771" y="5709984"/>
            <a:ext cx="11259229" cy="719512"/>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dirty="0">
                <a:solidFill>
                  <a:srgbClr val="00529B"/>
                </a:solidFill>
              </a:rPr>
              <a:t> </a:t>
            </a:r>
            <a:r>
              <a:rPr lang="en-US" sz="1600" b="1" dirty="0">
                <a:solidFill>
                  <a:srgbClr val="00529B"/>
                </a:solidFill>
              </a:rPr>
              <a:t>NOTE: </a:t>
            </a:r>
            <a:r>
              <a:rPr lang="en-US" sz="1600" dirty="0">
                <a:solidFill>
                  <a:srgbClr val="00529B"/>
                </a:solidFill>
              </a:rPr>
              <a:t>Medicare only pays for supportive services like symptom control and pain management under hospice if certain requirements are met. </a:t>
            </a:r>
            <a:endParaRPr lang="en-US" sz="1600" dirty="0"/>
          </a:p>
        </p:txBody>
      </p:sp>
      <p:pic>
        <p:nvPicPr>
          <p:cNvPr id="9" name="Picture 8">
            <a:extLst>
              <a:ext uri="{FF2B5EF4-FFF2-40B4-BE49-F238E27FC236}">
                <a16:creationId xmlns:a16="http://schemas.microsoft.com/office/drawing/2014/main" id="{5D5371A2-275F-45E0-9393-6FFFA9EBC7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2963" flipV="1">
            <a:off x="861988" y="5783259"/>
            <a:ext cx="173756" cy="182880"/>
          </a:xfrm>
          <a:prstGeom prst="rect">
            <a:avLst/>
          </a:prstGeom>
        </p:spPr>
      </p:pic>
      <p:sp>
        <p:nvSpPr>
          <p:cNvPr id="3" name="Slide Number Placeholder 2">
            <a:extLst>
              <a:ext uri="{FF2B5EF4-FFF2-40B4-BE49-F238E27FC236}">
                <a16:creationId xmlns:a16="http://schemas.microsoft.com/office/drawing/2014/main" id="{5F94A20E-4A4C-4470-9E1C-51DE5F26FF83}"/>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pPr/>
              <a:t>36</a:t>
            </a:fld>
            <a:endParaRPr lang="en-US"/>
          </a:p>
        </p:txBody>
      </p:sp>
      <p:sp>
        <p:nvSpPr>
          <p:cNvPr id="5" name="Footer Placeholder 4">
            <a:extLst>
              <a:ext uri="{FF2B5EF4-FFF2-40B4-BE49-F238E27FC236}">
                <a16:creationId xmlns:a16="http://schemas.microsoft.com/office/drawing/2014/main" id="{BA31AA26-C6A8-43E0-B088-5C872FF6C806}"/>
              </a:ext>
            </a:extLst>
          </p:cNvPr>
          <p:cNvSpPr>
            <a:spLocks noGrp="1"/>
          </p:cNvSpPr>
          <p:nvPr>
            <p:ph type="ftr" sz="quarter" idx="11"/>
          </p:nvPr>
        </p:nvSpPr>
        <p:spPr>
          <a:xfrm>
            <a:off x="4038600" y="6492240"/>
            <a:ext cx="4114800" cy="365125"/>
          </a:xfrm>
        </p:spPr>
        <p:txBody>
          <a:bodyPr/>
          <a:lstStyle/>
          <a:p>
            <a:r>
              <a:rPr lang="en-US" dirty="0"/>
              <a:t>Medicare for People with End-Stage Renal Disease (ESRD)</a:t>
            </a:r>
          </a:p>
        </p:txBody>
      </p:sp>
      <p:sp>
        <p:nvSpPr>
          <p:cNvPr id="4" name="Date Placeholder 3">
            <a:extLst>
              <a:ext uri="{FF2B5EF4-FFF2-40B4-BE49-F238E27FC236}">
                <a16:creationId xmlns:a16="http://schemas.microsoft.com/office/drawing/2014/main" id="{927C1949-7568-41A8-9496-2DBBD71C242F}"/>
              </a:ext>
            </a:extLst>
          </p:cNvPr>
          <p:cNvSpPr>
            <a:spLocks noGrp="1"/>
          </p:cNvSpPr>
          <p:nvPr>
            <p:ph type="dt" sz="half" idx="10"/>
          </p:nvPr>
        </p:nvSpPr>
        <p:spPr>
          <a:xfrm>
            <a:off x="838200" y="6492240"/>
            <a:ext cx="2743200" cy="365125"/>
          </a:xfrm>
        </p:spPr>
        <p:txBody>
          <a:bodyPr/>
          <a:lstStyle/>
          <a:p>
            <a:r>
              <a:rPr lang="en-US"/>
              <a:t>February 2023</a:t>
            </a:r>
          </a:p>
        </p:txBody>
      </p:sp>
    </p:spTree>
    <p:custDataLst>
      <p:tags r:id="rId1"/>
    </p:custDataLst>
    <p:extLst>
      <p:ext uri="{BB962C8B-B14F-4D97-AF65-F5344CB8AC3E}">
        <p14:creationId xmlns:p14="http://schemas.microsoft.com/office/powerpoint/2010/main" val="164656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4</a:t>
            </a:r>
          </a:p>
        </p:txBody>
      </p:sp>
      <p:sp>
        <p:nvSpPr>
          <p:cNvPr id="9" name="Content Placeholder 8"/>
          <p:cNvSpPr>
            <a:spLocks noGrp="1"/>
          </p:cNvSpPr>
          <p:nvPr>
            <p:ph idx="4294967295"/>
          </p:nvPr>
        </p:nvSpPr>
        <p:spPr>
          <a:xfrm>
            <a:off x="1050622" y="1810477"/>
            <a:ext cx="9836150" cy="2779846"/>
          </a:xfrm>
        </p:spPr>
        <p:txBody>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Which service is covered by Part A?</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A place to stay during dialysis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Cost of finding the proper kidney for your transplant surgery</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Lost pay</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A home health aide for companionship</a:t>
            </a:r>
            <a:endParaRPr lang="en-US" sz="2800" dirty="0"/>
          </a:p>
          <a:p>
            <a:pPr marL="0" indent="0">
              <a:spcBef>
                <a:spcPts val="0"/>
              </a:spcBef>
              <a:spcAft>
                <a:spcPts val="1200"/>
              </a:spcAft>
              <a:buNone/>
            </a:pPr>
            <a:endParaRPr lang="en-US" dirty="0"/>
          </a:p>
        </p:txBody>
      </p:sp>
      <p:sp>
        <p:nvSpPr>
          <p:cNvPr id="6" name="Rounded Rectangle 5" descr="Green box highlighting &quot;B&quot; as the correct answer."/>
          <p:cNvSpPr/>
          <p:nvPr/>
        </p:nvSpPr>
        <p:spPr>
          <a:xfrm>
            <a:off x="1004239" y="2814611"/>
            <a:ext cx="8940110" cy="514259"/>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37</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n-US" dirty="0">
                <a:latin typeface="Arial Black"/>
              </a:rPr>
              <a:t>Medicare Coverage</a:t>
            </a:r>
            <a:r>
              <a:rPr lang="en-US" sz="3600" dirty="0">
                <a:latin typeface="Arial Black"/>
              </a:rPr>
              <a:t> Options for People with End-Stage Renal Disease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37846"/>
          </a:xfrm>
        </p:spPr>
        <p:txBody>
          <a:bodyPr anchor="ctr">
            <a:normAutofit/>
          </a:bodyPr>
          <a:lstStyle/>
          <a:p>
            <a:r>
              <a:rPr lang="en-US" sz="3000" dirty="0"/>
              <a:t>Lesson 4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600"/>
            <a:ext cx="9982200" cy="4124056"/>
          </a:xfrm>
        </p:spPr>
        <p:txBody>
          <a:bodyPr vert="horz" lIns="91440" tIns="45720" rIns="91440" bIns="45720" rtlCol="0" anchor="t">
            <a:normAutofit/>
          </a:bodyPr>
          <a:lstStyle/>
          <a:p>
            <a:pPr marL="0" indent="0">
              <a:lnSpc>
                <a:spcPct val="100000"/>
              </a:lnSpc>
              <a:spcBef>
                <a:spcPts val="60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Supplement Insurance (Medigap)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Advantage Plan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drug plan options and considerations for people with ESRD</a:t>
            </a:r>
          </a:p>
          <a:p>
            <a:pPr marL="804672" indent="-346075">
              <a:lnSpc>
                <a:spcPct val="100000"/>
              </a:lnSpc>
              <a:spcBef>
                <a:spcPts val="0"/>
              </a:spcBef>
              <a:spcAft>
                <a:spcPts val="1200"/>
              </a:spcAft>
            </a:pPr>
            <a:endParaRPr lang="en-US" dirty="0">
              <a:solidFill>
                <a:srgbClr val="00529B"/>
              </a:solidFill>
              <a:latin typeface="Arial"/>
              <a:cs typeface="Arial"/>
            </a:endParaRPr>
          </a:p>
        </p:txBody>
      </p:sp>
      <p:sp>
        <p:nvSpPr>
          <p:cNvPr id="2" name="Slide Number Placeholder 1">
            <a:extLst>
              <a:ext uri="{FF2B5EF4-FFF2-40B4-BE49-F238E27FC236}">
                <a16:creationId xmlns:a16="http://schemas.microsoft.com/office/drawing/2014/main" id="{A17922C8-593F-4215-88EC-26A4C94EB512}"/>
              </a:ext>
            </a:extLst>
          </p:cNvPr>
          <p:cNvSpPr>
            <a:spLocks noGrp="1"/>
          </p:cNvSpPr>
          <p:nvPr>
            <p:ph type="sldNum" sz="quarter" idx="12"/>
          </p:nvPr>
        </p:nvSpPr>
        <p:spPr/>
        <p:txBody>
          <a:bodyPr/>
          <a:lstStyle/>
          <a:p>
            <a:fld id="{48F63A3B-78C7-47BE-AE5E-E10140E04643}" type="slidenum">
              <a:rPr lang="en-US" smtClean="0"/>
              <a:t>39</a:t>
            </a:fld>
            <a:endParaRPr lang="en-US" dirty="0"/>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624700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351" y="1356439"/>
            <a:ext cx="5647326" cy="688930"/>
          </a:xfrm>
        </p:spPr>
        <p:txBody>
          <a:bodyPr>
            <a:normAutofit/>
          </a:bodyPr>
          <a:lstStyle/>
          <a:p>
            <a:r>
              <a:rPr lang="en-US" dirty="0"/>
              <a:t>Lesson 1</a:t>
            </a:r>
          </a:p>
        </p:txBody>
      </p:sp>
      <p:sp>
        <p:nvSpPr>
          <p:cNvPr id="5" name="Text Placeholder 4"/>
          <p:cNvSpPr>
            <a:spLocks noGrp="1"/>
          </p:cNvSpPr>
          <p:nvPr>
            <p:ph type="body" idx="1"/>
          </p:nvPr>
        </p:nvSpPr>
        <p:spPr>
          <a:xfrm>
            <a:off x="3874351" y="2045369"/>
            <a:ext cx="8317649" cy="2756265"/>
          </a:xfrm>
        </p:spPr>
        <p:txBody>
          <a:bodyPr vert="horz" lIns="91440" tIns="45720" rIns="91440" bIns="45720" rtlCol="0" anchor="t">
            <a:normAutofit/>
          </a:bodyPr>
          <a:lstStyle/>
          <a:p>
            <a:pPr>
              <a:lnSpc>
                <a:spcPct val="100000"/>
              </a:lnSpc>
              <a:spcBef>
                <a:spcPts val="600"/>
              </a:spcBef>
            </a:pPr>
            <a:r>
              <a:rPr lang="en-US" sz="3600" dirty="0">
                <a:latin typeface="Arial Black"/>
              </a:rPr>
              <a:t>End-Stage Renal Disease (ESRD) &amp; Medicare Eligibility</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1008792"/>
          </a:xfrm>
        </p:spPr>
        <p:txBody>
          <a:bodyPr>
            <a:noAutofit/>
          </a:bodyPr>
          <a:lstStyle/>
          <a:p>
            <a:pPr>
              <a:lnSpc>
                <a:spcPct val="100000"/>
              </a:lnSpc>
            </a:pPr>
            <a:r>
              <a:rPr lang="en-US" sz="2800" dirty="0"/>
              <a:t>End-Stage Renal Disease (ESRD) &amp;</a:t>
            </a:r>
            <a:br>
              <a:rPr lang="en-US" sz="2800" dirty="0"/>
            </a:br>
            <a:r>
              <a:rPr lang="en-US" sz="2800" dirty="0"/>
              <a:t>Medicare Supplement Insurance (Medigap)</a:t>
            </a:r>
          </a:p>
        </p:txBody>
      </p:sp>
      <p:grpSp>
        <p:nvGrpSpPr>
          <p:cNvPr id="43" name="Group 42" descr="Question 1:Why consider Medigap?&#10; ">
            <a:extLst>
              <a:ext uri="{FF2B5EF4-FFF2-40B4-BE49-F238E27FC236}">
                <a16:creationId xmlns:a16="http://schemas.microsoft.com/office/drawing/2014/main" id="{525E1D7F-8F30-43C5-9617-A50F1AE82043}"/>
              </a:ext>
            </a:extLst>
          </p:cNvPr>
          <p:cNvGrpSpPr/>
          <p:nvPr/>
        </p:nvGrpSpPr>
        <p:grpSpPr>
          <a:xfrm>
            <a:off x="1030705" y="1279619"/>
            <a:ext cx="5196752" cy="1097280"/>
            <a:chOff x="1030705" y="1279619"/>
            <a:chExt cx="5196752" cy="1097280"/>
          </a:xfrm>
        </p:grpSpPr>
        <p:grpSp>
          <p:nvGrpSpPr>
            <p:cNvPr id="12" name="Item 1 - Q">
              <a:extLst>
                <a:ext uri="{FF2B5EF4-FFF2-40B4-BE49-F238E27FC236}">
                  <a16:creationId xmlns:a16="http://schemas.microsoft.com/office/drawing/2014/main" id="{153F4D11-3A26-46DB-BDED-6F098AABCBE5}"/>
                </a:ext>
              </a:extLst>
            </p:cNvPr>
            <p:cNvGrpSpPr/>
            <p:nvPr/>
          </p:nvGrpSpPr>
          <p:grpSpPr>
            <a:xfrm>
              <a:off x="1030705" y="1279619"/>
              <a:ext cx="5196752" cy="1097280"/>
              <a:chOff x="1030705" y="1174112"/>
              <a:chExt cx="5196752" cy="914400"/>
            </a:xfrm>
          </p:grpSpPr>
          <p:sp>
            <p:nvSpPr>
              <p:cNvPr id="13" name="Rectangle: Rounded Corners 12">
                <a:extLst>
                  <a:ext uri="{FF2B5EF4-FFF2-40B4-BE49-F238E27FC236}">
                    <a16:creationId xmlns:a16="http://schemas.microsoft.com/office/drawing/2014/main" id="{228AFA06-460E-4156-8DAD-243EFE250D46}"/>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DBC7108-F554-4341-BD7F-5BD3E3DD1DC4}"/>
                  </a:ext>
                </a:extLst>
              </p:cNvPr>
              <p:cNvGrpSpPr/>
              <p:nvPr/>
            </p:nvGrpSpPr>
            <p:grpSpPr>
              <a:xfrm>
                <a:off x="5935479" y="1305979"/>
                <a:ext cx="291978" cy="640080"/>
                <a:chOff x="5732904" y="1273307"/>
                <a:chExt cx="291978" cy="701186"/>
              </a:xfrm>
            </p:grpSpPr>
            <p:sp>
              <p:nvSpPr>
                <p:cNvPr id="16" name="Isosceles Triangle 15">
                  <a:extLst>
                    <a:ext uri="{FF2B5EF4-FFF2-40B4-BE49-F238E27FC236}">
                      <a16:creationId xmlns:a16="http://schemas.microsoft.com/office/drawing/2014/main" id="{CA83B3A1-9958-4B0A-ABB6-7477406729D8}"/>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F510336-9144-4E24-817D-91690267F38F}"/>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36">
              <a:extLst>
                <a:ext uri="{FF2B5EF4-FFF2-40B4-BE49-F238E27FC236}">
                  <a16:creationId xmlns:a16="http://schemas.microsoft.com/office/drawing/2014/main" id="{00AC3290-7265-4B9E-9C15-984DADA44961}"/>
                </a:ext>
              </a:extLst>
            </p:cNvPr>
            <p:cNvSpPr/>
            <p:nvPr/>
          </p:nvSpPr>
          <p:spPr>
            <a:xfrm>
              <a:off x="1185231" y="1633056"/>
              <a:ext cx="2839239"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Why consider Medigap?</a:t>
              </a:r>
            </a:p>
          </p:txBody>
        </p:sp>
      </p:grpSp>
      <p:grpSp>
        <p:nvGrpSpPr>
          <p:cNvPr id="44" name="Group 43" descr="Answer 1: Medigap helps pay some health care costs that Original Medicare doesn’t cover.&#10;">
            <a:extLst>
              <a:ext uri="{FF2B5EF4-FFF2-40B4-BE49-F238E27FC236}">
                <a16:creationId xmlns:a16="http://schemas.microsoft.com/office/drawing/2014/main" id="{248DCF84-C97B-4300-B441-F1E2B0D62D90}"/>
              </a:ext>
            </a:extLst>
          </p:cNvPr>
          <p:cNvGrpSpPr/>
          <p:nvPr/>
        </p:nvGrpSpPr>
        <p:grpSpPr>
          <a:xfrm>
            <a:off x="6349555" y="1279252"/>
            <a:ext cx="4968418" cy="1097280"/>
            <a:chOff x="6349555" y="1279252"/>
            <a:chExt cx="4968418" cy="1097280"/>
          </a:xfrm>
        </p:grpSpPr>
        <p:sp>
          <p:nvSpPr>
            <p:cNvPr id="18" name="Item 1 - A">
              <a:extLst>
                <a:ext uri="{FF2B5EF4-FFF2-40B4-BE49-F238E27FC236}">
                  <a16:creationId xmlns:a16="http://schemas.microsoft.com/office/drawing/2014/main" id="{C95B4CDD-6325-4495-8077-4C655E7032DD}"/>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8" name="Rectangle 37">
              <a:extLst>
                <a:ext uri="{FF2B5EF4-FFF2-40B4-BE49-F238E27FC236}">
                  <a16:creationId xmlns:a16="http://schemas.microsoft.com/office/drawing/2014/main" id="{A777AD10-30B5-4531-A7A7-E2861E23937E}"/>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Medigap helps pay some health care costs that Original Medicare doesn’t cover.</a:t>
              </a:r>
            </a:p>
          </p:txBody>
        </p:sp>
      </p:grpSp>
      <p:grpSp>
        <p:nvGrpSpPr>
          <p:cNvPr id="45" name="Group 44" descr="Question 2: Can people with ESRD buy a &#10;Medigap policy?&#10;">
            <a:extLst>
              <a:ext uri="{FF2B5EF4-FFF2-40B4-BE49-F238E27FC236}">
                <a16:creationId xmlns:a16="http://schemas.microsoft.com/office/drawing/2014/main" id="{A5BC96EB-890D-40DB-9043-D817C119C554}"/>
              </a:ext>
            </a:extLst>
          </p:cNvPr>
          <p:cNvGrpSpPr/>
          <p:nvPr/>
        </p:nvGrpSpPr>
        <p:grpSpPr>
          <a:xfrm>
            <a:off x="1030706" y="2542125"/>
            <a:ext cx="5196751" cy="1097280"/>
            <a:chOff x="1030706" y="2542125"/>
            <a:chExt cx="5196751" cy="1097280"/>
          </a:xfrm>
        </p:grpSpPr>
        <p:grpSp>
          <p:nvGrpSpPr>
            <p:cNvPr id="19" name="Item 2 - Q">
              <a:extLst>
                <a:ext uri="{FF2B5EF4-FFF2-40B4-BE49-F238E27FC236}">
                  <a16:creationId xmlns:a16="http://schemas.microsoft.com/office/drawing/2014/main" id="{3A9CF5E1-D88B-4263-B572-A7FF72930A4D}"/>
                </a:ext>
              </a:extLst>
            </p:cNvPr>
            <p:cNvGrpSpPr/>
            <p:nvPr/>
          </p:nvGrpSpPr>
          <p:grpSpPr>
            <a:xfrm>
              <a:off x="1030706" y="2542125"/>
              <a:ext cx="5196751" cy="1097280"/>
              <a:chOff x="1030706" y="2249050"/>
              <a:chExt cx="5196751" cy="914400"/>
            </a:xfrm>
          </p:grpSpPr>
          <p:sp>
            <p:nvSpPr>
              <p:cNvPr id="20" name="Rectangle: Rounded Corners 19">
                <a:extLst>
                  <a:ext uri="{FF2B5EF4-FFF2-40B4-BE49-F238E27FC236}">
                    <a16:creationId xmlns:a16="http://schemas.microsoft.com/office/drawing/2014/main" id="{7365A417-35BE-4684-A3B5-7D924C864560}"/>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768ADCA-164E-443E-8C73-DA7D758A14DF}"/>
                  </a:ext>
                </a:extLst>
              </p:cNvPr>
              <p:cNvGrpSpPr/>
              <p:nvPr/>
            </p:nvGrpSpPr>
            <p:grpSpPr>
              <a:xfrm>
                <a:off x="5935479" y="2371165"/>
                <a:ext cx="291978" cy="640080"/>
                <a:chOff x="5732904" y="1273307"/>
                <a:chExt cx="291978" cy="701186"/>
              </a:xfrm>
            </p:grpSpPr>
            <p:sp>
              <p:nvSpPr>
                <p:cNvPr id="22" name="Isosceles Triangle 21">
                  <a:extLst>
                    <a:ext uri="{FF2B5EF4-FFF2-40B4-BE49-F238E27FC236}">
                      <a16:creationId xmlns:a16="http://schemas.microsoft.com/office/drawing/2014/main" id="{08C7EF45-0547-421C-8DC8-EA3415F511DC}"/>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0DFA25D-27F9-416D-BD69-358F726B7907}"/>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30CFF8B6-5ECA-45C4-A86E-70A7BF3E0B69}"/>
                </a:ext>
              </a:extLst>
            </p:cNvPr>
            <p:cNvSpPr/>
            <p:nvPr/>
          </p:nvSpPr>
          <p:spPr>
            <a:xfrm>
              <a:off x="1202498" y="2744315"/>
              <a:ext cx="4416594" cy="646331"/>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Can people under 65 with ESRD buy a </a:t>
              </a:r>
              <a:br>
                <a:rPr lang="en-US" b="1" dirty="0">
                  <a:solidFill>
                    <a:srgbClr val="00529B"/>
                  </a:solidFill>
                  <a:latin typeface="Arial" panose="020B0604020202020204" pitchFamily="34" charset="0"/>
                  <a:cs typeface="Arial" panose="020B0604020202020204" pitchFamily="34" charset="0"/>
                </a:rPr>
              </a:br>
              <a:r>
                <a:rPr lang="en-US" b="1" dirty="0">
                  <a:solidFill>
                    <a:srgbClr val="00529B"/>
                  </a:solidFill>
                  <a:latin typeface="Arial" panose="020B0604020202020204" pitchFamily="34" charset="0"/>
                  <a:cs typeface="Arial" panose="020B0604020202020204" pitchFamily="34" charset="0"/>
                </a:rPr>
                <a:t>Medigap policy?</a:t>
              </a:r>
            </a:p>
          </p:txBody>
        </p:sp>
      </p:grpSp>
      <p:grpSp>
        <p:nvGrpSpPr>
          <p:cNvPr id="46" name="Group 45" descr="Answer 2: It depends">
            <a:extLst>
              <a:ext uri="{FF2B5EF4-FFF2-40B4-BE49-F238E27FC236}">
                <a16:creationId xmlns:a16="http://schemas.microsoft.com/office/drawing/2014/main" id="{CAD48CF8-54F9-4843-9730-01C6B73F0960}"/>
              </a:ext>
            </a:extLst>
          </p:cNvPr>
          <p:cNvGrpSpPr/>
          <p:nvPr/>
        </p:nvGrpSpPr>
        <p:grpSpPr>
          <a:xfrm>
            <a:off x="6349555" y="2542056"/>
            <a:ext cx="4846320" cy="1097280"/>
            <a:chOff x="6349555" y="2542056"/>
            <a:chExt cx="4846320" cy="1097280"/>
          </a:xfrm>
        </p:grpSpPr>
        <p:sp>
          <p:nvSpPr>
            <p:cNvPr id="24" name="Item 2 - A">
              <a:extLst>
                <a:ext uri="{FF2B5EF4-FFF2-40B4-BE49-F238E27FC236}">
                  <a16:creationId xmlns:a16="http://schemas.microsoft.com/office/drawing/2014/main" id="{6220A518-AF46-4BBE-BABE-2E08ED0DBCA4}"/>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04A14B4-C86B-49D8-8E73-E8FAB4435FB5}"/>
                </a:ext>
              </a:extLst>
            </p:cNvPr>
            <p:cNvSpPr/>
            <p:nvPr/>
          </p:nvSpPr>
          <p:spPr>
            <a:xfrm>
              <a:off x="6553998" y="2755866"/>
              <a:ext cx="4607296"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It depends. Not all insurance companies will sell the policies to people under 65.</a:t>
              </a:r>
            </a:p>
          </p:txBody>
        </p:sp>
      </p:grpSp>
      <p:grpSp>
        <p:nvGrpSpPr>
          <p:cNvPr id="47" name="Group 46" descr="Question 3: Do rules differ by state?&#10;">
            <a:extLst>
              <a:ext uri="{FF2B5EF4-FFF2-40B4-BE49-F238E27FC236}">
                <a16:creationId xmlns:a16="http://schemas.microsoft.com/office/drawing/2014/main" id="{60DF059E-65C7-4DEE-AA37-50BEB2F2857A}"/>
              </a:ext>
            </a:extLst>
          </p:cNvPr>
          <p:cNvGrpSpPr/>
          <p:nvPr/>
        </p:nvGrpSpPr>
        <p:grpSpPr>
          <a:xfrm>
            <a:off x="1040645" y="3816354"/>
            <a:ext cx="5196751" cy="1097280"/>
            <a:chOff x="1030706" y="3816354"/>
            <a:chExt cx="5196751" cy="1097280"/>
          </a:xfrm>
        </p:grpSpPr>
        <p:grpSp>
          <p:nvGrpSpPr>
            <p:cNvPr id="25" name="Item 3 - Q">
              <a:extLst>
                <a:ext uri="{FF2B5EF4-FFF2-40B4-BE49-F238E27FC236}">
                  <a16:creationId xmlns:a16="http://schemas.microsoft.com/office/drawing/2014/main" id="{BBD86E2B-5FC5-4A2B-B775-D5627D5319CF}"/>
                </a:ext>
              </a:extLst>
            </p:cNvPr>
            <p:cNvGrpSpPr/>
            <p:nvPr/>
          </p:nvGrpSpPr>
          <p:grpSpPr>
            <a:xfrm>
              <a:off x="1030706" y="3816354"/>
              <a:ext cx="5196751" cy="1097280"/>
              <a:chOff x="1030706" y="3323988"/>
              <a:chExt cx="5196751" cy="914400"/>
            </a:xfrm>
          </p:grpSpPr>
          <p:sp>
            <p:nvSpPr>
              <p:cNvPr id="26" name="Rectangle: Rounded Corners 25">
                <a:extLst>
                  <a:ext uri="{FF2B5EF4-FFF2-40B4-BE49-F238E27FC236}">
                    <a16:creationId xmlns:a16="http://schemas.microsoft.com/office/drawing/2014/main" id="{F5801CB5-5572-4624-BC22-A2463C9C4350}"/>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054B9D9-E535-459E-BF4D-92BD0EC4F5D2}"/>
                  </a:ext>
                </a:extLst>
              </p:cNvPr>
              <p:cNvGrpSpPr/>
              <p:nvPr/>
            </p:nvGrpSpPr>
            <p:grpSpPr>
              <a:xfrm>
                <a:off x="5935479" y="3461079"/>
                <a:ext cx="291978" cy="640080"/>
                <a:chOff x="5732904" y="1273307"/>
                <a:chExt cx="291978" cy="701186"/>
              </a:xfrm>
            </p:grpSpPr>
            <p:sp>
              <p:nvSpPr>
                <p:cNvPr id="28" name="Isosceles Triangle 27">
                  <a:extLst>
                    <a:ext uri="{FF2B5EF4-FFF2-40B4-BE49-F238E27FC236}">
                      <a16:creationId xmlns:a16="http://schemas.microsoft.com/office/drawing/2014/main" id="{247C4E4B-A8A2-4DB3-9F41-6B172D78551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AC272DE-295E-4599-8301-76DC1A786BD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Rectangle 38">
              <a:extLst>
                <a:ext uri="{FF2B5EF4-FFF2-40B4-BE49-F238E27FC236}">
                  <a16:creationId xmlns:a16="http://schemas.microsoft.com/office/drawing/2014/main" id="{5B38CBE9-88F4-4FFC-846D-453E0234D839}"/>
                </a:ext>
              </a:extLst>
            </p:cNvPr>
            <p:cNvSpPr/>
            <p:nvPr/>
          </p:nvSpPr>
          <p:spPr>
            <a:xfrm>
              <a:off x="1202498" y="4176112"/>
              <a:ext cx="2826415"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Do rules differ by state?</a:t>
              </a:r>
            </a:p>
          </p:txBody>
        </p:sp>
      </p:grpSp>
      <p:grpSp>
        <p:nvGrpSpPr>
          <p:cNvPr id="48" name="Group 47" descr="Answer 3: Yes">
            <a:extLst>
              <a:ext uri="{FF2B5EF4-FFF2-40B4-BE49-F238E27FC236}">
                <a16:creationId xmlns:a16="http://schemas.microsoft.com/office/drawing/2014/main" id="{11D04967-2871-4F26-A5CD-A172182F0316}"/>
              </a:ext>
            </a:extLst>
          </p:cNvPr>
          <p:cNvGrpSpPr/>
          <p:nvPr/>
        </p:nvGrpSpPr>
        <p:grpSpPr>
          <a:xfrm>
            <a:off x="6349555" y="3804096"/>
            <a:ext cx="4846320" cy="1097280"/>
            <a:chOff x="6349555" y="3804096"/>
            <a:chExt cx="4846320" cy="1097280"/>
          </a:xfrm>
        </p:grpSpPr>
        <p:sp>
          <p:nvSpPr>
            <p:cNvPr id="30" name="Item 3 - A">
              <a:extLst>
                <a:ext uri="{FF2B5EF4-FFF2-40B4-BE49-F238E27FC236}">
                  <a16:creationId xmlns:a16="http://schemas.microsoft.com/office/drawing/2014/main" id="{4E6E63B2-6A51-4179-9D50-36596B1D1A44}"/>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A1E89CDF-95A6-4BB2-9E4E-B63521CE8184}"/>
                </a:ext>
              </a:extLst>
            </p:cNvPr>
            <p:cNvSpPr/>
            <p:nvPr/>
          </p:nvSpPr>
          <p:spPr>
            <a:xfrm>
              <a:off x="6553998" y="4168070"/>
              <a:ext cx="689291"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Yes. </a:t>
              </a:r>
            </a:p>
          </p:txBody>
        </p:sp>
      </p:grpSp>
      <p:grpSp>
        <p:nvGrpSpPr>
          <p:cNvPr id="49" name="Group 48" descr="Question 4: Where can I learn more about Medigap coverage options?&#10;">
            <a:extLst>
              <a:ext uri="{FF2B5EF4-FFF2-40B4-BE49-F238E27FC236}">
                <a16:creationId xmlns:a16="http://schemas.microsoft.com/office/drawing/2014/main" id="{E9C7BB12-2E04-4B7D-9101-660A685BDCA9}"/>
              </a:ext>
            </a:extLst>
          </p:cNvPr>
          <p:cNvGrpSpPr/>
          <p:nvPr/>
        </p:nvGrpSpPr>
        <p:grpSpPr>
          <a:xfrm>
            <a:off x="1030705" y="5039194"/>
            <a:ext cx="5193337" cy="1097280"/>
            <a:chOff x="1030705" y="5039194"/>
            <a:chExt cx="5193337" cy="1097280"/>
          </a:xfrm>
        </p:grpSpPr>
        <p:grpSp>
          <p:nvGrpSpPr>
            <p:cNvPr id="31" name="Item 4 - Q">
              <a:extLst>
                <a:ext uri="{FF2B5EF4-FFF2-40B4-BE49-F238E27FC236}">
                  <a16:creationId xmlns:a16="http://schemas.microsoft.com/office/drawing/2014/main" id="{EFBC14D0-DC80-4F53-B8B3-8C621C5935A9}"/>
                </a:ext>
              </a:extLst>
            </p:cNvPr>
            <p:cNvGrpSpPr/>
            <p:nvPr/>
          </p:nvGrpSpPr>
          <p:grpSpPr>
            <a:xfrm>
              <a:off x="1030705" y="5039194"/>
              <a:ext cx="5193337" cy="1097280"/>
              <a:chOff x="1030705" y="4406152"/>
              <a:chExt cx="5193337" cy="914400"/>
            </a:xfrm>
          </p:grpSpPr>
          <p:sp>
            <p:nvSpPr>
              <p:cNvPr id="32" name="Rectangle: Rounded Corners 31">
                <a:extLst>
                  <a:ext uri="{FF2B5EF4-FFF2-40B4-BE49-F238E27FC236}">
                    <a16:creationId xmlns:a16="http://schemas.microsoft.com/office/drawing/2014/main" id="{7F51339F-6E31-4C80-8D7B-C23C072746C7}"/>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E3274DE-F9C4-4F0A-A72F-CE7A8E13A73E}"/>
                  </a:ext>
                </a:extLst>
              </p:cNvPr>
              <p:cNvGrpSpPr/>
              <p:nvPr/>
            </p:nvGrpSpPr>
            <p:grpSpPr>
              <a:xfrm>
                <a:off x="5932064" y="4536016"/>
                <a:ext cx="291978" cy="640080"/>
                <a:chOff x="5732904" y="1273307"/>
                <a:chExt cx="291978" cy="701186"/>
              </a:xfrm>
            </p:grpSpPr>
            <p:sp>
              <p:nvSpPr>
                <p:cNvPr id="34" name="Isosceles Triangle 33">
                  <a:extLst>
                    <a:ext uri="{FF2B5EF4-FFF2-40B4-BE49-F238E27FC236}">
                      <a16:creationId xmlns:a16="http://schemas.microsoft.com/office/drawing/2014/main" id="{2D5AD2F7-2B64-4D23-B9CC-17E54D1B3C6A}"/>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C5BBC10-BCEE-443A-81EA-F1E84B51C374}"/>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F1008DD4-949C-4B5A-A6DA-490F3F687ACA}"/>
                </a:ext>
              </a:extLst>
            </p:cNvPr>
            <p:cNvSpPr/>
            <p:nvPr/>
          </p:nvSpPr>
          <p:spPr>
            <a:xfrm>
              <a:off x="1202498" y="5255215"/>
              <a:ext cx="460405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Where can I learn more about Medigap coverage options?</a:t>
              </a:r>
            </a:p>
          </p:txBody>
        </p:sp>
      </p:grpSp>
      <p:grpSp>
        <p:nvGrpSpPr>
          <p:cNvPr id="50" name="Group 49" descr="Answer 4: Contact your State Insurance Department or your local State Health Insurance Assistance Program (SHIP).&#10;">
            <a:extLst>
              <a:ext uri="{FF2B5EF4-FFF2-40B4-BE49-F238E27FC236}">
                <a16:creationId xmlns:a16="http://schemas.microsoft.com/office/drawing/2014/main" id="{989BF594-5CAC-4287-9AC6-6B7239A08952}"/>
              </a:ext>
            </a:extLst>
          </p:cNvPr>
          <p:cNvGrpSpPr/>
          <p:nvPr/>
        </p:nvGrpSpPr>
        <p:grpSpPr>
          <a:xfrm>
            <a:off x="6359494" y="5042327"/>
            <a:ext cx="4968418" cy="1097280"/>
            <a:chOff x="6349555" y="5042327"/>
            <a:chExt cx="4968418" cy="1097280"/>
          </a:xfrm>
        </p:grpSpPr>
        <p:sp>
          <p:nvSpPr>
            <p:cNvPr id="36" name="Item 4 - A">
              <a:extLst>
                <a:ext uri="{FF2B5EF4-FFF2-40B4-BE49-F238E27FC236}">
                  <a16:creationId xmlns:a16="http://schemas.microsoft.com/office/drawing/2014/main" id="{5F465758-223A-4EBF-8F1C-993302017217}"/>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BD58AE2-9FCC-4A5B-902E-CB6AF9573297}"/>
                </a:ext>
                <a:ext uri="{C183D7F6-B498-43B3-948B-1728B52AA6E4}">
                  <adec:decorative xmlns:adec="http://schemas.microsoft.com/office/drawing/2017/decorative" val="0"/>
                </a:ext>
              </a:extLst>
            </p:cNvPr>
            <p:cNvSpPr/>
            <p:nvPr/>
          </p:nvSpPr>
          <p:spPr>
            <a:xfrm>
              <a:off x="6526709" y="5126169"/>
              <a:ext cx="4791264" cy="923330"/>
            </a:xfrm>
            <a:prstGeom prst="rect">
              <a:avLst/>
            </a:prstGeom>
          </p:spPr>
          <p:txBody>
            <a:bodyPr wrap="square">
              <a:spAutoFit/>
            </a:bodyPr>
            <a:lstStyle/>
            <a:p>
              <a:pPr>
                <a:spcAft>
                  <a:spcPts val="600"/>
                </a:spcAft>
              </a:pPr>
              <a:r>
                <a:rPr lang="en-US" dirty="0">
                  <a:solidFill>
                    <a:srgbClr val="00529B"/>
                  </a:solidFill>
                  <a:latin typeface="Arial" panose="020B0604020202020204" pitchFamily="34" charset="0"/>
                  <a:cs typeface="Arial" panose="020B0604020202020204" pitchFamily="34" charset="0"/>
                </a:rPr>
                <a:t>Contact your State Insurance Department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or your local State Health Insurance Assistance Program (SHIP).</a:t>
              </a:r>
            </a:p>
          </p:txBody>
        </p:sp>
      </p:gr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40</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7590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1670"/>
          </a:xfrm>
        </p:spPr>
        <p:txBody>
          <a:bodyPr>
            <a:noAutofit/>
          </a:bodyPr>
          <a:lstStyle/>
          <a:p>
            <a:r>
              <a:rPr lang="en-US" sz="2800" dirty="0"/>
              <a:t>End-Stage Renal Disease (ESRD) &amp; </a:t>
            </a:r>
            <a:br>
              <a:rPr lang="en-US" sz="2800" dirty="0"/>
            </a:br>
            <a:r>
              <a:rPr lang="en-US" sz="2800" dirty="0"/>
              <a:t>Medicare Advantage Plans</a:t>
            </a:r>
          </a:p>
        </p:txBody>
      </p:sp>
      <p:grpSp>
        <p:nvGrpSpPr>
          <p:cNvPr id="23" name="Group 22" descr="Question 1: Why consider a Medicare Advantage Plan?&#10;">
            <a:extLst>
              <a:ext uri="{FF2B5EF4-FFF2-40B4-BE49-F238E27FC236}">
                <a16:creationId xmlns:a16="http://schemas.microsoft.com/office/drawing/2014/main" id="{2D8E872D-4396-4D5A-AA2B-F8B37313DD0F}"/>
              </a:ext>
            </a:extLst>
          </p:cNvPr>
          <p:cNvGrpSpPr/>
          <p:nvPr/>
        </p:nvGrpSpPr>
        <p:grpSpPr>
          <a:xfrm>
            <a:off x="1030705" y="1279619"/>
            <a:ext cx="5196752" cy="1097280"/>
            <a:chOff x="1030705" y="1279619"/>
            <a:chExt cx="5196752" cy="1097280"/>
          </a:xfrm>
        </p:grpSpPr>
        <p:grpSp>
          <p:nvGrpSpPr>
            <p:cNvPr id="24" name="Item 1 - Q">
              <a:extLst>
                <a:ext uri="{FF2B5EF4-FFF2-40B4-BE49-F238E27FC236}">
                  <a16:creationId xmlns:a16="http://schemas.microsoft.com/office/drawing/2014/main" id="{B4606BCB-BDF0-4F8D-B192-6C9EAD964841}"/>
                </a:ext>
              </a:extLst>
            </p:cNvPr>
            <p:cNvGrpSpPr/>
            <p:nvPr/>
          </p:nvGrpSpPr>
          <p:grpSpPr>
            <a:xfrm>
              <a:off x="1030705" y="1279619"/>
              <a:ext cx="5196752" cy="1097280"/>
              <a:chOff x="1030705" y="1174112"/>
              <a:chExt cx="5196752" cy="914400"/>
            </a:xfrm>
          </p:grpSpPr>
          <p:sp>
            <p:nvSpPr>
              <p:cNvPr id="26" name="Rectangle: Rounded Corners 25">
                <a:extLst>
                  <a:ext uri="{FF2B5EF4-FFF2-40B4-BE49-F238E27FC236}">
                    <a16:creationId xmlns:a16="http://schemas.microsoft.com/office/drawing/2014/main" id="{85BC72AB-DE65-4229-BF5E-1F0B63F662C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65C33A97-BAE4-47EF-BCD3-8D8B50511806}"/>
                  </a:ext>
                </a:extLst>
              </p:cNvPr>
              <p:cNvGrpSpPr/>
              <p:nvPr/>
            </p:nvGrpSpPr>
            <p:grpSpPr>
              <a:xfrm>
                <a:off x="5935479" y="1305979"/>
                <a:ext cx="291978" cy="640080"/>
                <a:chOff x="5732904" y="1273307"/>
                <a:chExt cx="291978" cy="701186"/>
              </a:xfrm>
            </p:grpSpPr>
            <p:sp>
              <p:nvSpPr>
                <p:cNvPr id="28" name="Isosceles Triangle 27">
                  <a:extLst>
                    <a:ext uri="{FF2B5EF4-FFF2-40B4-BE49-F238E27FC236}">
                      <a16:creationId xmlns:a16="http://schemas.microsoft.com/office/drawing/2014/main" id="{70D2EAF0-BD08-4829-A430-F17770095FD9}"/>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8432B1C-FA66-4936-BF49-2B006044E943}"/>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Rectangle 24">
              <a:extLst>
                <a:ext uri="{FF2B5EF4-FFF2-40B4-BE49-F238E27FC236}">
                  <a16:creationId xmlns:a16="http://schemas.microsoft.com/office/drawing/2014/main" id="{139F6F00-860E-4EE8-AA03-DF0A3866CCA8}"/>
                </a:ext>
              </a:extLst>
            </p:cNvPr>
            <p:cNvSpPr/>
            <p:nvPr/>
          </p:nvSpPr>
          <p:spPr>
            <a:xfrm>
              <a:off x="1186824" y="1509849"/>
              <a:ext cx="4534082"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Why consider a Medicare Advantage Plan?</a:t>
              </a:r>
            </a:p>
          </p:txBody>
        </p:sp>
      </p:grpSp>
      <p:grpSp>
        <p:nvGrpSpPr>
          <p:cNvPr id="30" name="Group 29" descr="Answer 1: These plans may offer extra coverage, like dental, hearing, and vision.&#10;">
            <a:extLst>
              <a:ext uri="{FF2B5EF4-FFF2-40B4-BE49-F238E27FC236}">
                <a16:creationId xmlns:a16="http://schemas.microsoft.com/office/drawing/2014/main" id="{492CE020-B087-4902-BCFE-21718BE5EC12}"/>
              </a:ext>
            </a:extLst>
          </p:cNvPr>
          <p:cNvGrpSpPr/>
          <p:nvPr/>
        </p:nvGrpSpPr>
        <p:grpSpPr>
          <a:xfrm>
            <a:off x="6349555" y="1279252"/>
            <a:ext cx="4968418" cy="1097280"/>
            <a:chOff x="6349555" y="1279252"/>
            <a:chExt cx="4968418" cy="1097280"/>
          </a:xfrm>
        </p:grpSpPr>
        <p:sp>
          <p:nvSpPr>
            <p:cNvPr id="31" name="Item 1 - A">
              <a:extLst>
                <a:ext uri="{FF2B5EF4-FFF2-40B4-BE49-F238E27FC236}">
                  <a16:creationId xmlns:a16="http://schemas.microsoft.com/office/drawing/2014/main" id="{C3F38400-9B77-4534-9E8E-5B7CAA31D54C}"/>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2" name="Rectangle 31">
              <a:extLst>
                <a:ext uri="{FF2B5EF4-FFF2-40B4-BE49-F238E27FC236}">
                  <a16:creationId xmlns:a16="http://schemas.microsoft.com/office/drawing/2014/main" id="{FD8B1A10-9F41-4F3A-A4AF-4117EC876922}"/>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a:cs typeface="Arial"/>
                </a:rPr>
                <a:t>These plans may offer extra coverage, like dental, hearing, and vision.</a:t>
              </a:r>
            </a:p>
          </p:txBody>
        </p:sp>
      </p:grpSp>
      <p:grpSp>
        <p:nvGrpSpPr>
          <p:cNvPr id="13" name="Group 12" descr="Question 2: Can people with ESRD enroll?&#10;">
            <a:extLst>
              <a:ext uri="{FF2B5EF4-FFF2-40B4-BE49-F238E27FC236}">
                <a16:creationId xmlns:a16="http://schemas.microsoft.com/office/drawing/2014/main" id="{7C16867F-0A72-4E8E-8F55-DA46BEC07F6C}"/>
              </a:ext>
            </a:extLst>
          </p:cNvPr>
          <p:cNvGrpSpPr/>
          <p:nvPr/>
        </p:nvGrpSpPr>
        <p:grpSpPr>
          <a:xfrm>
            <a:off x="1030706" y="2542125"/>
            <a:ext cx="5196751" cy="1097280"/>
            <a:chOff x="1030706" y="2542125"/>
            <a:chExt cx="5196751" cy="1097280"/>
          </a:xfrm>
        </p:grpSpPr>
        <p:grpSp>
          <p:nvGrpSpPr>
            <p:cNvPr id="14" name="Item 2 - Q">
              <a:extLst>
                <a:ext uri="{FF2B5EF4-FFF2-40B4-BE49-F238E27FC236}">
                  <a16:creationId xmlns:a16="http://schemas.microsoft.com/office/drawing/2014/main" id="{0DE6A23C-183E-4956-A1E3-4D9A64CEE75C}"/>
                </a:ext>
              </a:extLst>
            </p:cNvPr>
            <p:cNvGrpSpPr/>
            <p:nvPr/>
          </p:nvGrpSpPr>
          <p:grpSpPr>
            <a:xfrm>
              <a:off x="1030706" y="2542125"/>
              <a:ext cx="5196751" cy="1097280"/>
              <a:chOff x="1030706" y="2249050"/>
              <a:chExt cx="5196751" cy="914400"/>
            </a:xfrm>
          </p:grpSpPr>
          <p:sp>
            <p:nvSpPr>
              <p:cNvPr id="16" name="Rectangle: Rounded Corners 15">
                <a:extLst>
                  <a:ext uri="{FF2B5EF4-FFF2-40B4-BE49-F238E27FC236}">
                    <a16:creationId xmlns:a16="http://schemas.microsoft.com/office/drawing/2014/main" id="{F88A4837-10B7-4ADE-BC9B-D09678D7DD46}"/>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B6ED298-CE67-4F71-AD9C-9BA7CCB777EB}"/>
                  </a:ext>
                </a:extLst>
              </p:cNvPr>
              <p:cNvGrpSpPr/>
              <p:nvPr/>
            </p:nvGrpSpPr>
            <p:grpSpPr>
              <a:xfrm>
                <a:off x="5935479" y="2371165"/>
                <a:ext cx="291978" cy="640080"/>
                <a:chOff x="5732904" y="1273307"/>
                <a:chExt cx="291978" cy="701186"/>
              </a:xfrm>
            </p:grpSpPr>
            <p:sp>
              <p:nvSpPr>
                <p:cNvPr id="18" name="Isosceles Triangle 17">
                  <a:extLst>
                    <a:ext uri="{FF2B5EF4-FFF2-40B4-BE49-F238E27FC236}">
                      <a16:creationId xmlns:a16="http://schemas.microsoft.com/office/drawing/2014/main" id="{71A8B651-42AF-43D2-93E6-D9C41842C79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2B87F0C-9AA5-4957-9422-CF378523512A}"/>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5" name="Rectangle 14">
              <a:extLst>
                <a:ext uri="{FF2B5EF4-FFF2-40B4-BE49-F238E27FC236}">
                  <a16:creationId xmlns:a16="http://schemas.microsoft.com/office/drawing/2014/main" id="{9C7F35A1-456F-4441-850C-10D8A17A14EF}"/>
                </a:ext>
              </a:extLst>
            </p:cNvPr>
            <p:cNvSpPr/>
            <p:nvPr/>
          </p:nvSpPr>
          <p:spPr>
            <a:xfrm>
              <a:off x="1202498" y="2906030"/>
              <a:ext cx="3275256"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Can people with ESRD join?</a:t>
              </a:r>
            </a:p>
          </p:txBody>
        </p:sp>
      </p:grpSp>
      <p:grpSp>
        <p:nvGrpSpPr>
          <p:cNvPr id="20" name="Group 19" descr="Answer 2: Yes">
            <a:extLst>
              <a:ext uri="{FF2B5EF4-FFF2-40B4-BE49-F238E27FC236}">
                <a16:creationId xmlns:a16="http://schemas.microsoft.com/office/drawing/2014/main" id="{B801204D-212C-406E-80D2-E032E81FFF25}"/>
              </a:ext>
            </a:extLst>
          </p:cNvPr>
          <p:cNvGrpSpPr/>
          <p:nvPr/>
        </p:nvGrpSpPr>
        <p:grpSpPr>
          <a:xfrm>
            <a:off x="6349555" y="2542056"/>
            <a:ext cx="4846320" cy="1097280"/>
            <a:chOff x="6349555" y="2542056"/>
            <a:chExt cx="4846320" cy="1097280"/>
          </a:xfrm>
        </p:grpSpPr>
        <p:sp>
          <p:nvSpPr>
            <p:cNvPr id="21" name="Item 2 - A">
              <a:extLst>
                <a:ext uri="{FF2B5EF4-FFF2-40B4-BE49-F238E27FC236}">
                  <a16:creationId xmlns:a16="http://schemas.microsoft.com/office/drawing/2014/main" id="{83B27DD7-7699-45F3-8451-82A8755F0030}"/>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A78CE83-6643-440E-BF89-136999D50EFD}"/>
                </a:ext>
              </a:extLst>
            </p:cNvPr>
            <p:cNvSpPr/>
            <p:nvPr/>
          </p:nvSpPr>
          <p:spPr>
            <a:xfrm>
              <a:off x="6553998" y="2888045"/>
              <a:ext cx="625171"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33" name="Group 32" descr="Question 3: How might it affect my costs, rights, protections, and choices?&#10;">
            <a:extLst>
              <a:ext uri="{FF2B5EF4-FFF2-40B4-BE49-F238E27FC236}">
                <a16:creationId xmlns:a16="http://schemas.microsoft.com/office/drawing/2014/main" id="{A19F9D4E-99B0-4C68-8C53-A83E7D87CA09}"/>
              </a:ext>
            </a:extLst>
          </p:cNvPr>
          <p:cNvGrpSpPr/>
          <p:nvPr/>
        </p:nvGrpSpPr>
        <p:grpSpPr>
          <a:xfrm>
            <a:off x="1030706" y="3816354"/>
            <a:ext cx="5196751" cy="1097280"/>
            <a:chOff x="1030706" y="3816354"/>
            <a:chExt cx="5196751" cy="1097280"/>
          </a:xfrm>
        </p:grpSpPr>
        <p:grpSp>
          <p:nvGrpSpPr>
            <p:cNvPr id="34" name="Item 3 - Q">
              <a:extLst>
                <a:ext uri="{FF2B5EF4-FFF2-40B4-BE49-F238E27FC236}">
                  <a16:creationId xmlns:a16="http://schemas.microsoft.com/office/drawing/2014/main" id="{A87B2885-25D6-4B35-A53E-BF7D59538258}"/>
                </a:ext>
              </a:extLst>
            </p:cNvPr>
            <p:cNvGrpSpPr/>
            <p:nvPr/>
          </p:nvGrpSpPr>
          <p:grpSpPr>
            <a:xfrm>
              <a:off x="1030706" y="3816354"/>
              <a:ext cx="5196751" cy="1097280"/>
              <a:chOff x="1030706" y="3323988"/>
              <a:chExt cx="5196751" cy="914400"/>
            </a:xfrm>
          </p:grpSpPr>
          <p:sp>
            <p:nvSpPr>
              <p:cNvPr id="36" name="Rectangle: Rounded Corners 35">
                <a:extLst>
                  <a:ext uri="{FF2B5EF4-FFF2-40B4-BE49-F238E27FC236}">
                    <a16:creationId xmlns:a16="http://schemas.microsoft.com/office/drawing/2014/main" id="{4A4AA73C-CFAD-4FFB-B1D4-ABB5D84723A6}"/>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D3C834CE-FB47-4119-8A9B-B5242B69DD74}"/>
                  </a:ext>
                </a:extLst>
              </p:cNvPr>
              <p:cNvGrpSpPr/>
              <p:nvPr/>
            </p:nvGrpSpPr>
            <p:grpSpPr>
              <a:xfrm>
                <a:off x="5935479" y="3461079"/>
                <a:ext cx="291978" cy="640080"/>
                <a:chOff x="5732904" y="1273307"/>
                <a:chExt cx="291978" cy="701186"/>
              </a:xfrm>
            </p:grpSpPr>
            <p:sp>
              <p:nvSpPr>
                <p:cNvPr id="38" name="Isosceles Triangle 37">
                  <a:extLst>
                    <a:ext uri="{FF2B5EF4-FFF2-40B4-BE49-F238E27FC236}">
                      <a16:creationId xmlns:a16="http://schemas.microsoft.com/office/drawing/2014/main" id="{AF05D1B8-40F4-4A60-ABEF-1B33CD96903B}"/>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C193794-C914-42C4-90D5-FBCD295E699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26502579-2403-4366-A811-38FBAB3C7B0B}"/>
                </a:ext>
              </a:extLst>
            </p:cNvPr>
            <p:cNvSpPr/>
            <p:nvPr/>
          </p:nvSpPr>
          <p:spPr>
            <a:xfrm>
              <a:off x="1202498" y="4041745"/>
              <a:ext cx="458699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How might it affect my costs, rights, protections, and choices?</a:t>
              </a:r>
            </a:p>
          </p:txBody>
        </p:sp>
      </p:grpSp>
      <p:grpSp>
        <p:nvGrpSpPr>
          <p:cNvPr id="40" name="Group 39" descr="Answer 3: Plans can charge different out-of-pocket costs. Contact the plan or visit Medicare.gov/plan-compare. &#10;">
            <a:extLst>
              <a:ext uri="{FF2B5EF4-FFF2-40B4-BE49-F238E27FC236}">
                <a16:creationId xmlns:a16="http://schemas.microsoft.com/office/drawing/2014/main" id="{02AE9E6A-4E28-43EC-94A4-17E5E2F6D73B}"/>
              </a:ext>
            </a:extLst>
          </p:cNvPr>
          <p:cNvGrpSpPr/>
          <p:nvPr/>
        </p:nvGrpSpPr>
        <p:grpSpPr>
          <a:xfrm>
            <a:off x="6349555" y="3804096"/>
            <a:ext cx="4846320" cy="1097280"/>
            <a:chOff x="6349555" y="3804096"/>
            <a:chExt cx="4846320" cy="1097280"/>
          </a:xfrm>
        </p:grpSpPr>
        <p:sp>
          <p:nvSpPr>
            <p:cNvPr id="41" name="Item 3 - A">
              <a:extLst>
                <a:ext uri="{FF2B5EF4-FFF2-40B4-BE49-F238E27FC236}">
                  <a16:creationId xmlns:a16="http://schemas.microsoft.com/office/drawing/2014/main" id="{5F3B77CE-BFFF-40DD-AC4C-6AD62C52E582}"/>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4BDB785-5EEC-4AE3-BE75-64D22740B2AC}"/>
                </a:ext>
              </a:extLst>
            </p:cNvPr>
            <p:cNvSpPr/>
            <p:nvPr/>
          </p:nvSpPr>
          <p:spPr>
            <a:xfrm>
              <a:off x="6553998" y="3896315"/>
              <a:ext cx="4551599" cy="923330"/>
            </a:xfrm>
            <a:prstGeom prst="rect">
              <a:avLst/>
            </a:prstGeom>
          </p:spPr>
          <p:txBody>
            <a:bodyPr wrap="square">
              <a:spAutoFit/>
            </a:bodyPr>
            <a:lstStyle/>
            <a:p>
              <a:r>
                <a:rPr lang="en-US" dirty="0">
                  <a:solidFill>
                    <a:srgbClr val="00529B"/>
                  </a:solidFill>
                  <a:latin typeface="Arial"/>
                  <a:cs typeface="Arial"/>
                </a:rPr>
                <a:t>Using network providers. Plans can charge different out-of-pocket costs. Contact the plan or visit </a:t>
              </a:r>
              <a:r>
                <a:rPr lang="en-US"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solidFill>
                    <a:srgbClr val="00529B"/>
                  </a:solidFill>
                  <a:latin typeface="Arial"/>
                  <a:cs typeface="Arial"/>
                </a:rPr>
                <a:t>.</a:t>
              </a:r>
              <a:r>
                <a:rPr lang="en-US" dirty="0">
                  <a:solidFill>
                    <a:srgbClr val="00529B"/>
                  </a:solidFill>
                  <a:latin typeface="Arial" panose="020B0604020202020204" pitchFamily="34" charset="0"/>
                  <a:cs typeface="Arial" panose="020B0604020202020204" pitchFamily="34" charset="0"/>
                </a:rPr>
                <a:t> </a:t>
              </a:r>
            </a:p>
          </p:txBody>
        </p:sp>
      </p:grpSp>
      <p:grpSp>
        <p:nvGrpSpPr>
          <p:cNvPr id="43" name="Group 42" descr="Question 4:Where can I learn more about Medicare Advantage Plans?&#10;">
            <a:extLst>
              <a:ext uri="{FF2B5EF4-FFF2-40B4-BE49-F238E27FC236}">
                <a16:creationId xmlns:a16="http://schemas.microsoft.com/office/drawing/2014/main" id="{019F83B9-526B-4DC9-AA19-F8241C32714F}"/>
              </a:ext>
            </a:extLst>
          </p:cNvPr>
          <p:cNvGrpSpPr/>
          <p:nvPr/>
        </p:nvGrpSpPr>
        <p:grpSpPr>
          <a:xfrm>
            <a:off x="1030705" y="5039194"/>
            <a:ext cx="5193337" cy="1097280"/>
            <a:chOff x="1030705" y="5039194"/>
            <a:chExt cx="5193337" cy="1097280"/>
          </a:xfrm>
        </p:grpSpPr>
        <p:grpSp>
          <p:nvGrpSpPr>
            <p:cNvPr id="44" name="Item 4 - Q">
              <a:extLst>
                <a:ext uri="{FF2B5EF4-FFF2-40B4-BE49-F238E27FC236}">
                  <a16:creationId xmlns:a16="http://schemas.microsoft.com/office/drawing/2014/main" id="{D66C8FFE-6691-4E7B-A03D-6C37F76ED5BC}"/>
                </a:ext>
              </a:extLst>
            </p:cNvPr>
            <p:cNvGrpSpPr/>
            <p:nvPr/>
          </p:nvGrpSpPr>
          <p:grpSpPr>
            <a:xfrm>
              <a:off x="1030705" y="5039194"/>
              <a:ext cx="5193337" cy="1097280"/>
              <a:chOff x="1030705" y="4406152"/>
              <a:chExt cx="5193337" cy="914400"/>
            </a:xfrm>
          </p:grpSpPr>
          <p:sp>
            <p:nvSpPr>
              <p:cNvPr id="46" name="Rectangle: Rounded Corners 45">
                <a:extLst>
                  <a:ext uri="{FF2B5EF4-FFF2-40B4-BE49-F238E27FC236}">
                    <a16:creationId xmlns:a16="http://schemas.microsoft.com/office/drawing/2014/main" id="{A7856531-E177-4A7F-BFF9-7C52F3E4BEB9}"/>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C4C739D-441C-405A-9819-DA4D8D6D3DF6}"/>
                  </a:ext>
                </a:extLst>
              </p:cNvPr>
              <p:cNvGrpSpPr/>
              <p:nvPr/>
            </p:nvGrpSpPr>
            <p:grpSpPr>
              <a:xfrm>
                <a:off x="5932064" y="4536016"/>
                <a:ext cx="291978" cy="640080"/>
                <a:chOff x="5732904" y="1273307"/>
                <a:chExt cx="291978" cy="701186"/>
              </a:xfrm>
            </p:grpSpPr>
            <p:sp>
              <p:nvSpPr>
                <p:cNvPr id="48" name="Isosceles Triangle 47">
                  <a:extLst>
                    <a:ext uri="{FF2B5EF4-FFF2-40B4-BE49-F238E27FC236}">
                      <a16:creationId xmlns:a16="http://schemas.microsoft.com/office/drawing/2014/main" id="{32B6A623-EC54-47A8-A265-815E9C633774}"/>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EB6E8227-0D2D-4F1B-B0AB-D81CF94843E8}"/>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5" name="Rectangle 44">
              <a:extLst>
                <a:ext uri="{FF2B5EF4-FFF2-40B4-BE49-F238E27FC236}">
                  <a16:creationId xmlns:a16="http://schemas.microsoft.com/office/drawing/2014/main" id="{5C505967-8C81-4F0B-B115-F378159090BC}"/>
                </a:ext>
              </a:extLst>
            </p:cNvPr>
            <p:cNvSpPr/>
            <p:nvPr/>
          </p:nvSpPr>
          <p:spPr>
            <a:xfrm>
              <a:off x="1202498" y="5255215"/>
              <a:ext cx="460405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Where can I learn more about Medicare Advantage Plans?</a:t>
              </a:r>
            </a:p>
          </p:txBody>
        </p:sp>
      </p:grpSp>
      <p:grpSp>
        <p:nvGrpSpPr>
          <p:cNvPr id="50" name="Group 49" descr="Answer 4: Visit Medicare.gov">
            <a:extLst>
              <a:ext uri="{FF2B5EF4-FFF2-40B4-BE49-F238E27FC236}">
                <a16:creationId xmlns:a16="http://schemas.microsoft.com/office/drawing/2014/main" id="{2D463DD7-6D7B-42C4-BE13-A0B5A09A90D9}"/>
              </a:ext>
            </a:extLst>
          </p:cNvPr>
          <p:cNvGrpSpPr/>
          <p:nvPr/>
        </p:nvGrpSpPr>
        <p:grpSpPr>
          <a:xfrm>
            <a:off x="6349555" y="5042327"/>
            <a:ext cx="4992293" cy="1097280"/>
            <a:chOff x="6349555" y="5042327"/>
            <a:chExt cx="4992293" cy="1097280"/>
          </a:xfrm>
        </p:grpSpPr>
        <p:sp>
          <p:nvSpPr>
            <p:cNvPr id="51" name="Item 4 - A">
              <a:extLst>
                <a:ext uri="{FF2B5EF4-FFF2-40B4-BE49-F238E27FC236}">
                  <a16:creationId xmlns:a16="http://schemas.microsoft.com/office/drawing/2014/main" id="{A0907413-BE70-4858-BBBE-8E90BA5D79B2}"/>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4047880-C4A8-43F9-8E9B-5244BE92C459}"/>
                </a:ext>
              </a:extLst>
            </p:cNvPr>
            <p:cNvSpPr/>
            <p:nvPr/>
          </p:nvSpPr>
          <p:spPr>
            <a:xfrm>
              <a:off x="6550584" y="5382480"/>
              <a:ext cx="479126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Visit </a:t>
              </a:r>
              <a:r>
                <a:rPr lang="en-US"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a:t>
              </a:r>
              <a:r>
                <a:rPr lang="en-US" dirty="0">
                  <a:solidFill>
                    <a:srgbClr val="00529B"/>
                  </a:solidFill>
                  <a:latin typeface="Arial" panose="020B0604020202020204" pitchFamily="34" charset="0"/>
                  <a:cs typeface="Arial" panose="020B0604020202020204" pitchFamily="34" charset="0"/>
                </a:rPr>
                <a:t>.</a:t>
              </a:r>
            </a:p>
          </p:txBody>
        </p:sp>
      </p:gr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41</a:t>
            </a:fld>
            <a:endParaRPr lang="en-US"/>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97122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10"/>
            <a:ext cx="12192000" cy="978864"/>
          </a:xfrm>
        </p:spPr>
        <p:txBody>
          <a:bodyPr anchor="ctr">
            <a:noAutofit/>
          </a:bodyPr>
          <a:lstStyle/>
          <a:p>
            <a:pPr>
              <a:lnSpc>
                <a:spcPct val="100000"/>
              </a:lnSpc>
            </a:pPr>
            <a:r>
              <a:rPr lang="en-US" sz="2800" dirty="0"/>
              <a:t>End-Stage Renal Disease (ESRD) &amp;</a:t>
            </a:r>
            <a:br>
              <a:rPr lang="en-US" sz="2800" dirty="0"/>
            </a:br>
            <a:r>
              <a:rPr lang="en-US" sz="2800" dirty="0"/>
              <a:t>Medicare Drug Coverage</a:t>
            </a:r>
          </a:p>
        </p:txBody>
      </p:sp>
      <p:grpSp>
        <p:nvGrpSpPr>
          <p:cNvPr id="24" name="Group 23" descr="Question 1: Am I eligible for Medicare drug coverage?&#10;">
            <a:extLst>
              <a:ext uri="{FF2B5EF4-FFF2-40B4-BE49-F238E27FC236}">
                <a16:creationId xmlns:a16="http://schemas.microsoft.com/office/drawing/2014/main" id="{33A80485-31A5-4C96-B60C-D55353B65C5C}"/>
              </a:ext>
            </a:extLst>
          </p:cNvPr>
          <p:cNvGrpSpPr/>
          <p:nvPr/>
        </p:nvGrpSpPr>
        <p:grpSpPr>
          <a:xfrm>
            <a:off x="1030705" y="1607417"/>
            <a:ext cx="5196752" cy="1097280"/>
            <a:chOff x="1030705" y="1279619"/>
            <a:chExt cx="5196752" cy="1097280"/>
          </a:xfrm>
        </p:grpSpPr>
        <p:grpSp>
          <p:nvGrpSpPr>
            <p:cNvPr id="25" name="Item 1 - Q">
              <a:extLst>
                <a:ext uri="{FF2B5EF4-FFF2-40B4-BE49-F238E27FC236}">
                  <a16:creationId xmlns:a16="http://schemas.microsoft.com/office/drawing/2014/main" id="{85200324-C11B-4D61-8DC1-8047AD4D785E}"/>
                </a:ext>
              </a:extLst>
            </p:cNvPr>
            <p:cNvGrpSpPr/>
            <p:nvPr/>
          </p:nvGrpSpPr>
          <p:grpSpPr>
            <a:xfrm>
              <a:off x="1030705" y="1279619"/>
              <a:ext cx="5196752" cy="1097280"/>
              <a:chOff x="1030705" y="1174112"/>
              <a:chExt cx="5196752" cy="914400"/>
            </a:xfrm>
          </p:grpSpPr>
          <p:sp>
            <p:nvSpPr>
              <p:cNvPr id="27" name="Rectangle: Rounded Corners 26">
                <a:extLst>
                  <a:ext uri="{FF2B5EF4-FFF2-40B4-BE49-F238E27FC236}">
                    <a16:creationId xmlns:a16="http://schemas.microsoft.com/office/drawing/2014/main" id="{393764BE-3BDA-43C9-947F-ECCC5B1C825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5D4ECA0-674D-4D1A-BD3B-B9D04E8B33EF}"/>
                  </a:ext>
                </a:extLst>
              </p:cNvPr>
              <p:cNvGrpSpPr/>
              <p:nvPr/>
            </p:nvGrpSpPr>
            <p:grpSpPr>
              <a:xfrm>
                <a:off x="5935479" y="1305979"/>
                <a:ext cx="291978" cy="640080"/>
                <a:chOff x="5732904" y="1273307"/>
                <a:chExt cx="291978" cy="701186"/>
              </a:xfrm>
            </p:grpSpPr>
            <p:sp>
              <p:nvSpPr>
                <p:cNvPr id="29" name="Isosceles Triangle 28">
                  <a:extLst>
                    <a:ext uri="{FF2B5EF4-FFF2-40B4-BE49-F238E27FC236}">
                      <a16:creationId xmlns:a16="http://schemas.microsoft.com/office/drawing/2014/main" id="{DE478DBE-741E-420C-B9C7-9E6A1AAD092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66E3C3B1-8964-4360-884C-63F6F733654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a:extLst>
                <a:ext uri="{FF2B5EF4-FFF2-40B4-BE49-F238E27FC236}">
                  <a16:creationId xmlns:a16="http://schemas.microsoft.com/office/drawing/2014/main" id="{2F3D92F2-7F29-4CBD-9AA1-448CF6854A90}"/>
                </a:ext>
              </a:extLst>
            </p:cNvPr>
            <p:cNvSpPr/>
            <p:nvPr/>
          </p:nvSpPr>
          <p:spPr>
            <a:xfrm>
              <a:off x="1186824" y="1509849"/>
              <a:ext cx="4534082"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Am I eligible for Medicare drug coverage (Part D)?</a:t>
              </a:r>
            </a:p>
          </p:txBody>
        </p:sp>
      </p:grpSp>
      <p:grpSp>
        <p:nvGrpSpPr>
          <p:cNvPr id="31" name="Group 30" descr="Answer 1: Everyone with Medicare is eligible to get Medicare drug coverage. &#10;">
            <a:extLst>
              <a:ext uri="{FF2B5EF4-FFF2-40B4-BE49-F238E27FC236}">
                <a16:creationId xmlns:a16="http://schemas.microsoft.com/office/drawing/2014/main" id="{75BDB1DB-5964-4EC4-852B-A93E735D6D45}"/>
              </a:ext>
            </a:extLst>
          </p:cNvPr>
          <p:cNvGrpSpPr/>
          <p:nvPr/>
        </p:nvGrpSpPr>
        <p:grpSpPr>
          <a:xfrm>
            <a:off x="6349555" y="1607050"/>
            <a:ext cx="4968418" cy="1097280"/>
            <a:chOff x="6349555" y="1279252"/>
            <a:chExt cx="4968418" cy="1097280"/>
          </a:xfrm>
        </p:grpSpPr>
        <p:sp>
          <p:nvSpPr>
            <p:cNvPr id="32" name="Item 1 - A">
              <a:extLst>
                <a:ext uri="{FF2B5EF4-FFF2-40B4-BE49-F238E27FC236}">
                  <a16:creationId xmlns:a16="http://schemas.microsoft.com/office/drawing/2014/main" id="{27457019-F955-49C7-AAEE-8A0AFD378BF8}"/>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3" name="Rectangle 32">
              <a:extLst>
                <a:ext uri="{FF2B5EF4-FFF2-40B4-BE49-F238E27FC236}">
                  <a16:creationId xmlns:a16="http://schemas.microsoft.com/office/drawing/2014/main" id="{6A7915DC-E3CC-42C7-8DB3-F74024B087DC}"/>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Everyone with Medicare is eligible to get Medicare drug coverage. </a:t>
              </a:r>
            </a:p>
          </p:txBody>
        </p:sp>
      </p:grpSp>
      <p:grpSp>
        <p:nvGrpSpPr>
          <p:cNvPr id="11" name="Group 10" descr="Question 2: How do I get coverage?&#10;">
            <a:extLst>
              <a:ext uri="{FF2B5EF4-FFF2-40B4-BE49-F238E27FC236}">
                <a16:creationId xmlns:a16="http://schemas.microsoft.com/office/drawing/2014/main" id="{CEA508C2-6F1A-4804-8837-5CF126215214}"/>
              </a:ext>
            </a:extLst>
          </p:cNvPr>
          <p:cNvGrpSpPr/>
          <p:nvPr/>
        </p:nvGrpSpPr>
        <p:grpSpPr>
          <a:xfrm>
            <a:off x="1030706" y="2869923"/>
            <a:ext cx="5196751" cy="1645920"/>
            <a:chOff x="1030706" y="2542125"/>
            <a:chExt cx="5196751" cy="1645920"/>
          </a:xfrm>
        </p:grpSpPr>
        <p:grpSp>
          <p:nvGrpSpPr>
            <p:cNvPr id="12" name="Item 2 - Q">
              <a:extLst>
                <a:ext uri="{FF2B5EF4-FFF2-40B4-BE49-F238E27FC236}">
                  <a16:creationId xmlns:a16="http://schemas.microsoft.com/office/drawing/2014/main" id="{1048A660-122F-42A0-8B12-8B76948F4619}"/>
                </a:ext>
              </a:extLst>
            </p:cNvPr>
            <p:cNvGrpSpPr/>
            <p:nvPr/>
          </p:nvGrpSpPr>
          <p:grpSpPr>
            <a:xfrm>
              <a:off x="1030706" y="2542125"/>
              <a:ext cx="5196751" cy="1645920"/>
              <a:chOff x="1030706" y="2249050"/>
              <a:chExt cx="5196751" cy="1371600"/>
            </a:xfrm>
          </p:grpSpPr>
          <p:sp>
            <p:nvSpPr>
              <p:cNvPr id="14" name="Rectangle: Rounded Corners 13">
                <a:extLst>
                  <a:ext uri="{FF2B5EF4-FFF2-40B4-BE49-F238E27FC236}">
                    <a16:creationId xmlns:a16="http://schemas.microsoft.com/office/drawing/2014/main" id="{8C4D26D0-DC18-44B9-8C26-7861953580DE}"/>
                  </a:ext>
                  <a:ext uri="{C183D7F6-B498-43B3-948B-1728B52AA6E4}">
                    <adec:decorative xmlns:adec="http://schemas.microsoft.com/office/drawing/2017/decorative" val="1"/>
                  </a:ext>
                </a:extLst>
              </p:cNvPr>
              <p:cNvSpPr/>
              <p:nvPr/>
            </p:nvSpPr>
            <p:spPr>
              <a:xfrm>
                <a:off x="1030706" y="22490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1453B5D-8260-4DE0-AD03-4A14AD578116}"/>
                  </a:ext>
                </a:extLst>
              </p:cNvPr>
              <p:cNvGrpSpPr/>
              <p:nvPr/>
            </p:nvGrpSpPr>
            <p:grpSpPr>
              <a:xfrm>
                <a:off x="5935479" y="2622770"/>
                <a:ext cx="291978" cy="640080"/>
                <a:chOff x="5732904" y="1548932"/>
                <a:chExt cx="291978" cy="701186"/>
              </a:xfrm>
            </p:grpSpPr>
            <p:sp>
              <p:nvSpPr>
                <p:cNvPr id="16" name="Isosceles Triangle 15">
                  <a:extLst>
                    <a:ext uri="{FF2B5EF4-FFF2-40B4-BE49-F238E27FC236}">
                      <a16:creationId xmlns:a16="http://schemas.microsoft.com/office/drawing/2014/main" id="{809912EE-A2F8-434B-A68C-648B97DBF11A}"/>
                    </a:ext>
                    <a:ext uri="{C183D7F6-B498-43B3-948B-1728B52AA6E4}">
                      <adec:decorative xmlns:adec="http://schemas.microsoft.com/office/drawing/2017/decorative" val="1"/>
                    </a:ext>
                  </a:extLst>
                </p:cNvPr>
                <p:cNvSpPr/>
                <p:nvPr/>
              </p:nvSpPr>
              <p:spPr>
                <a:xfrm rot="5400000">
                  <a:off x="5528300" y="1753536"/>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E835A58-4992-4D29-B73D-024CBBEF623E}"/>
                    </a:ext>
                    <a:ext uri="{C183D7F6-B498-43B3-948B-1728B52AA6E4}">
                      <adec:decorative xmlns:adec="http://schemas.microsoft.com/office/drawing/2017/decorative" val="1"/>
                    </a:ext>
                  </a:extLst>
                </p:cNvPr>
                <p:cNvCxnSpPr/>
                <p:nvPr/>
              </p:nvCxnSpPr>
              <p:spPr>
                <a:xfrm>
                  <a:off x="5878893" y="1670925"/>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2BD4EF12-4566-4BE9-8705-13A5AD293B66}"/>
                </a:ext>
              </a:extLst>
            </p:cNvPr>
            <p:cNvSpPr/>
            <p:nvPr/>
          </p:nvSpPr>
          <p:spPr>
            <a:xfrm>
              <a:off x="1202498" y="3206293"/>
              <a:ext cx="2775119"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How do I get coverage?</a:t>
              </a:r>
            </a:p>
          </p:txBody>
        </p:sp>
      </p:grpSp>
      <p:grpSp>
        <p:nvGrpSpPr>
          <p:cNvPr id="21" name="Group 20" descr="Answer 2: If you have Original Medicare, you must enroll in a plan to get drug coverage.&#10;If you join a Medicare Advantage Plan with drug coverage, you’ll get your drug coverage through your plan.&#10;">
            <a:extLst>
              <a:ext uri="{FF2B5EF4-FFF2-40B4-BE49-F238E27FC236}">
                <a16:creationId xmlns:a16="http://schemas.microsoft.com/office/drawing/2014/main" id="{C79B335C-F31E-4277-888F-918ABEA51BE7}"/>
              </a:ext>
            </a:extLst>
          </p:cNvPr>
          <p:cNvGrpSpPr/>
          <p:nvPr/>
        </p:nvGrpSpPr>
        <p:grpSpPr>
          <a:xfrm>
            <a:off x="6349555" y="2869854"/>
            <a:ext cx="4846320" cy="1645920"/>
            <a:chOff x="6349555" y="2542056"/>
            <a:chExt cx="4846320" cy="1645920"/>
          </a:xfrm>
        </p:grpSpPr>
        <p:sp>
          <p:nvSpPr>
            <p:cNvPr id="22" name="Item 2 - A">
              <a:extLst>
                <a:ext uri="{FF2B5EF4-FFF2-40B4-BE49-F238E27FC236}">
                  <a16:creationId xmlns:a16="http://schemas.microsoft.com/office/drawing/2014/main" id="{FF4E6E85-7711-4707-AE1C-E2F853C3ED2A}"/>
                </a:ext>
              </a:extLst>
            </p:cNvPr>
            <p:cNvSpPr/>
            <p:nvPr/>
          </p:nvSpPr>
          <p:spPr>
            <a:xfrm>
              <a:off x="6349555" y="2542056"/>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8A9EF25-36AE-4E29-B097-E4A17267D13E}"/>
                </a:ext>
              </a:extLst>
            </p:cNvPr>
            <p:cNvSpPr/>
            <p:nvPr/>
          </p:nvSpPr>
          <p:spPr>
            <a:xfrm>
              <a:off x="6496915" y="2656929"/>
              <a:ext cx="4551599" cy="1477328"/>
            </a:xfrm>
            <a:prstGeom prst="rect">
              <a:avLst/>
            </a:prstGeom>
          </p:spPr>
          <p:txBody>
            <a:bodyPr wrap="square">
              <a:spAutoFit/>
            </a:bodyPr>
            <a:lstStyle/>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If you have Original Medicare, you must join a plan to get drug coverage.</a:t>
              </a:r>
            </a:p>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If you join a Medicare Advantage Plan with drug coverage, you’ll get your drug coverage through your plan.</a:t>
              </a:r>
            </a:p>
          </p:txBody>
        </p:sp>
      </p:grpSp>
      <p:grpSp>
        <p:nvGrpSpPr>
          <p:cNvPr id="34" name="Group 33" descr="Question 3: Can I get help paying for Medicare drug coverage?&#10;">
            <a:extLst>
              <a:ext uri="{FF2B5EF4-FFF2-40B4-BE49-F238E27FC236}">
                <a16:creationId xmlns:a16="http://schemas.microsoft.com/office/drawing/2014/main" id="{7642E50B-A173-4060-8022-3CE87B92F1EA}"/>
              </a:ext>
            </a:extLst>
          </p:cNvPr>
          <p:cNvGrpSpPr/>
          <p:nvPr/>
        </p:nvGrpSpPr>
        <p:grpSpPr>
          <a:xfrm>
            <a:off x="1030706" y="4696244"/>
            <a:ext cx="5196751" cy="1097280"/>
            <a:chOff x="1030706" y="3816354"/>
            <a:chExt cx="5196751" cy="1097280"/>
          </a:xfrm>
        </p:grpSpPr>
        <p:grpSp>
          <p:nvGrpSpPr>
            <p:cNvPr id="35" name="Item 3 - Q">
              <a:extLst>
                <a:ext uri="{FF2B5EF4-FFF2-40B4-BE49-F238E27FC236}">
                  <a16:creationId xmlns:a16="http://schemas.microsoft.com/office/drawing/2014/main" id="{3AD3FD03-F856-42BC-99AC-CAF6981A5014}"/>
                </a:ext>
              </a:extLst>
            </p:cNvPr>
            <p:cNvGrpSpPr/>
            <p:nvPr/>
          </p:nvGrpSpPr>
          <p:grpSpPr>
            <a:xfrm>
              <a:off x="1030706" y="3816354"/>
              <a:ext cx="5196751" cy="1097280"/>
              <a:chOff x="1030706" y="3323988"/>
              <a:chExt cx="5196751" cy="914400"/>
            </a:xfrm>
          </p:grpSpPr>
          <p:sp>
            <p:nvSpPr>
              <p:cNvPr id="37" name="Rectangle: Rounded Corners 36">
                <a:extLst>
                  <a:ext uri="{FF2B5EF4-FFF2-40B4-BE49-F238E27FC236}">
                    <a16:creationId xmlns:a16="http://schemas.microsoft.com/office/drawing/2014/main" id="{D8186C5F-AA42-4F78-BF64-C3A66C23A37D}"/>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486C66DC-5FDF-44C6-AEF0-6098F77702A1}"/>
                  </a:ext>
                </a:extLst>
              </p:cNvPr>
              <p:cNvGrpSpPr/>
              <p:nvPr/>
            </p:nvGrpSpPr>
            <p:grpSpPr>
              <a:xfrm>
                <a:off x="5935479" y="3461079"/>
                <a:ext cx="291978" cy="640080"/>
                <a:chOff x="5732904" y="1273307"/>
                <a:chExt cx="291978" cy="701186"/>
              </a:xfrm>
            </p:grpSpPr>
            <p:sp>
              <p:nvSpPr>
                <p:cNvPr id="39" name="Isosceles Triangle 38">
                  <a:extLst>
                    <a:ext uri="{FF2B5EF4-FFF2-40B4-BE49-F238E27FC236}">
                      <a16:creationId xmlns:a16="http://schemas.microsoft.com/office/drawing/2014/main" id="{D76A3B08-2D51-4251-867C-6B5CA064B04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FE81DF0-E1CB-4AEA-A4FA-E0D07E93260E}"/>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id="{FE1133E8-1EC0-4084-8AE0-183580663B6B}"/>
                </a:ext>
              </a:extLst>
            </p:cNvPr>
            <p:cNvSpPr/>
            <p:nvPr/>
          </p:nvSpPr>
          <p:spPr>
            <a:xfrm>
              <a:off x="1202498" y="4041745"/>
              <a:ext cx="458699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Can I get help paying for Medicare drug coverage?</a:t>
              </a:r>
            </a:p>
          </p:txBody>
        </p:sp>
      </p:grpSp>
      <p:grpSp>
        <p:nvGrpSpPr>
          <p:cNvPr id="41" name="Group 40" descr="Answer 3: You may be able to get Extra Help to pay for your Medicare drug costs.&#10;">
            <a:extLst>
              <a:ext uri="{FF2B5EF4-FFF2-40B4-BE49-F238E27FC236}">
                <a16:creationId xmlns:a16="http://schemas.microsoft.com/office/drawing/2014/main" id="{B6FC8C1B-C71B-45CF-BC2A-E05FDB65AD15}"/>
              </a:ext>
            </a:extLst>
          </p:cNvPr>
          <p:cNvGrpSpPr/>
          <p:nvPr/>
        </p:nvGrpSpPr>
        <p:grpSpPr>
          <a:xfrm>
            <a:off x="6349555" y="4683986"/>
            <a:ext cx="4846320" cy="1097280"/>
            <a:chOff x="6349555" y="3804096"/>
            <a:chExt cx="4846320" cy="1097280"/>
          </a:xfrm>
        </p:grpSpPr>
        <p:sp>
          <p:nvSpPr>
            <p:cNvPr id="42" name="Item 3 - A">
              <a:extLst>
                <a:ext uri="{FF2B5EF4-FFF2-40B4-BE49-F238E27FC236}">
                  <a16:creationId xmlns:a16="http://schemas.microsoft.com/office/drawing/2014/main" id="{26D56029-C002-41E7-AB36-70E9C6D48918}"/>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1A1EA3E2-D976-4688-BD0F-B6E54E54D9FB}"/>
                </a:ext>
              </a:extLst>
            </p:cNvPr>
            <p:cNvSpPr/>
            <p:nvPr/>
          </p:nvSpPr>
          <p:spPr>
            <a:xfrm>
              <a:off x="6553998" y="4029570"/>
              <a:ext cx="455159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You may be able to get Extra Help to pay for your Medicare drug costs.</a:t>
              </a:r>
            </a:p>
          </p:txBody>
        </p:sp>
      </p:grpSp>
      <p:sp>
        <p:nvSpPr>
          <p:cNvPr id="9" name="Slide Number Placeholder 6">
            <a:extLst>
              <a:ext uri="{FF2B5EF4-FFF2-40B4-BE49-F238E27FC236}">
                <a16:creationId xmlns:a16="http://schemas.microsoft.com/office/drawing/2014/main" id="{EA821AF9-BCE3-432E-B746-7F740F8200F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a:xfrm>
            <a:off x="3931920" y="6492240"/>
            <a:ext cx="4236098"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4161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5</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n-US" sz="2400" b="1" dirty="0">
                <a:solidFill>
                  <a:srgbClr val="00529B"/>
                </a:solidFill>
              </a:rPr>
              <a:t>People with End-Stage Renal Disease (ESRD) can choose Original Medicare or a Medicare Advantage Plan to get their Medicare coverage. </a:t>
            </a:r>
          </a:p>
          <a:p>
            <a:pPr marL="341313" lvl="0" indent="-341313" defTabSz="685800">
              <a:lnSpc>
                <a:spcPct val="110000"/>
              </a:lnSpc>
              <a:spcBef>
                <a:spcPts val="600"/>
              </a:spcBef>
              <a:buFont typeface="+mj-lt"/>
              <a:buAutoNum type="alphaLcPeriod"/>
            </a:pPr>
            <a:r>
              <a:rPr lang="en-US" sz="2400" dirty="0">
                <a:solidFill>
                  <a:srgbClr val="00529B"/>
                </a:solidFill>
              </a:rPr>
              <a:t>True</a:t>
            </a:r>
          </a:p>
          <a:p>
            <a:pPr marL="341313" lvl="0" indent="-341313" defTabSz="685800">
              <a:lnSpc>
                <a:spcPct val="110000"/>
              </a:lnSpc>
              <a:spcBef>
                <a:spcPts val="600"/>
              </a:spcBef>
              <a:buFont typeface="+mj-lt"/>
              <a:buAutoNum type="alphaLcPeriod"/>
            </a:pPr>
            <a:r>
              <a:rPr lang="en-US" sz="2400" dirty="0">
                <a:solidFill>
                  <a:srgbClr val="00529B"/>
                </a:solidFill>
              </a:rPr>
              <a:t>False</a:t>
            </a:r>
          </a:p>
          <a:p>
            <a:pPr marL="0" lvl="0" indent="0" defTabSz="685800">
              <a:lnSpc>
                <a:spcPct val="100000"/>
              </a:lnSpc>
              <a:spcBef>
                <a:spcPts val="600"/>
              </a:spcBef>
              <a:buNone/>
            </a:pPr>
            <a:endParaRPr lang="en-US" dirty="0"/>
          </a:p>
          <a:p>
            <a:pPr marL="0" indent="0">
              <a:lnSpc>
                <a:spcPct val="100000"/>
              </a:lnSpc>
              <a:spcBef>
                <a:spcPts val="600"/>
              </a:spcBef>
              <a:buNone/>
            </a:pPr>
            <a:endParaRPr lang="en-US" dirty="0"/>
          </a:p>
        </p:txBody>
      </p:sp>
      <p:sp>
        <p:nvSpPr>
          <p:cNvPr id="6" name="Rounded Rectangle 5" descr="Green box highlighting &quot;A&quot; as the correct answer."/>
          <p:cNvSpPr/>
          <p:nvPr/>
        </p:nvSpPr>
        <p:spPr>
          <a:xfrm>
            <a:off x="1177925" y="3137486"/>
            <a:ext cx="1614995"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43</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Additional Information</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1479"/>
            <a:ext cx="12192000" cy="937602"/>
          </a:xfrm>
        </p:spPr>
        <p:txBody>
          <a:bodyPr anchor="ctr">
            <a:normAutofit/>
          </a:bodyPr>
          <a:lstStyle/>
          <a:p>
            <a:r>
              <a:rPr lang="en-US" sz="3000" dirty="0"/>
              <a:t>Lesson 5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599"/>
            <a:ext cx="10073731" cy="4462041"/>
          </a:xfrm>
        </p:spPr>
        <p:txBody>
          <a:bodyPr vert="horz" lIns="91440" tIns="45720" rIns="91440" bIns="45720" rtlCol="0" anchor="t">
            <a:normAutofit lnSpcReduction="10000"/>
          </a:bodyPr>
          <a:lstStyle/>
          <a:p>
            <a:pPr marL="0" indent="0">
              <a:lnSpc>
                <a:spcPct val="11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10000"/>
              </a:lnSpc>
              <a:spcBef>
                <a:spcPts val="0"/>
              </a:spcBef>
              <a:spcAft>
                <a:spcPts val="1200"/>
              </a:spcAft>
            </a:pPr>
            <a:r>
              <a:rPr lang="en-US" sz="2400" dirty="0">
                <a:solidFill>
                  <a:srgbClr val="00529B"/>
                </a:solidFill>
                <a:latin typeface="Arial"/>
                <a:cs typeface="Arial"/>
              </a:rPr>
              <a:t>Describe the Advancing American Kidney Health Initiative and its purpose</a:t>
            </a:r>
          </a:p>
          <a:p>
            <a:pPr marL="548640" indent="-274320">
              <a:lnSpc>
                <a:spcPct val="110000"/>
              </a:lnSpc>
              <a:spcBef>
                <a:spcPts val="0"/>
              </a:spcBef>
              <a:spcAft>
                <a:spcPts val="1200"/>
              </a:spcAft>
            </a:pPr>
            <a:r>
              <a:rPr lang="en-US" sz="2400" dirty="0">
                <a:solidFill>
                  <a:srgbClr val="00529B"/>
                </a:solidFill>
                <a:latin typeface="Arial"/>
                <a:cs typeface="Arial"/>
              </a:rPr>
              <a:t>Describe the Centers for Medicare &amp; Medicaid Services (CMS) Specialty Care Models and their purpose</a:t>
            </a:r>
          </a:p>
          <a:p>
            <a:pPr marL="548640" indent="-274320">
              <a:lnSpc>
                <a:spcPct val="110000"/>
              </a:lnSpc>
              <a:spcBef>
                <a:spcPts val="0"/>
              </a:spcBef>
              <a:spcAft>
                <a:spcPts val="1200"/>
              </a:spcAft>
            </a:pPr>
            <a:r>
              <a:rPr lang="en-US" sz="2400" dirty="0">
                <a:solidFill>
                  <a:srgbClr val="00529B"/>
                </a:solidFill>
                <a:latin typeface="Arial"/>
                <a:cs typeface="Arial"/>
              </a:rPr>
              <a:t>Describe how CMS evaluates the quality of care at dialysis facilities</a:t>
            </a:r>
          </a:p>
          <a:p>
            <a:pPr marL="548640" indent="-274320">
              <a:lnSpc>
                <a:spcPct val="110000"/>
              </a:lnSpc>
              <a:spcBef>
                <a:spcPts val="0"/>
              </a:spcBef>
              <a:spcAft>
                <a:spcPts val="1200"/>
              </a:spcAft>
            </a:pPr>
            <a:r>
              <a:rPr lang="en-US" sz="2400" dirty="0">
                <a:solidFill>
                  <a:srgbClr val="00529B"/>
                </a:solidFill>
                <a:latin typeface="Arial"/>
                <a:cs typeface="Arial"/>
              </a:rPr>
              <a:t>Describe the End-Stage Renal Disease (ESRD) National Coordinating Center and its purpose</a:t>
            </a:r>
          </a:p>
          <a:p>
            <a:pPr marL="548640" indent="-274320">
              <a:lnSpc>
                <a:spcPct val="110000"/>
              </a:lnSpc>
              <a:spcBef>
                <a:spcPts val="0"/>
              </a:spcBef>
              <a:spcAft>
                <a:spcPts val="1200"/>
              </a:spcAft>
            </a:pPr>
            <a:r>
              <a:rPr lang="en-US" sz="2400" dirty="0">
                <a:solidFill>
                  <a:srgbClr val="00529B"/>
                </a:solidFill>
                <a:latin typeface="Arial"/>
                <a:cs typeface="Arial"/>
              </a:rPr>
              <a:t>Describe the Fistula First initiative and its purpose</a:t>
            </a:r>
          </a:p>
        </p:txBody>
      </p:sp>
      <p:sp>
        <p:nvSpPr>
          <p:cNvPr id="2" name="Slide Number Placeholder 1">
            <a:extLst>
              <a:ext uri="{FF2B5EF4-FFF2-40B4-BE49-F238E27FC236}">
                <a16:creationId xmlns:a16="http://schemas.microsoft.com/office/drawing/2014/main" id="{1D6D54A5-8835-41F6-B0C4-9780FB18DBE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76028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2609"/>
            <a:ext cx="12192000" cy="841498"/>
          </a:xfrm>
        </p:spPr>
        <p:txBody>
          <a:bodyPr anchor="ctr">
            <a:noAutofit/>
          </a:bodyPr>
          <a:lstStyle/>
          <a:p>
            <a:r>
              <a:rPr lang="en-US" dirty="0"/>
              <a:t>CMS Innovation Payment Models to</a:t>
            </a:r>
            <a:br>
              <a:rPr lang="en-US" dirty="0"/>
            </a:br>
            <a:r>
              <a:rPr lang="en-US" dirty="0"/>
              <a:t> Transform Kidney Care</a:t>
            </a:r>
          </a:p>
        </p:txBody>
      </p:sp>
      <p:sp>
        <p:nvSpPr>
          <p:cNvPr id="5" name="Content Placeholder 4"/>
          <p:cNvSpPr>
            <a:spLocks noGrp="1"/>
          </p:cNvSpPr>
          <p:nvPr>
            <p:ph type="body" sz="quarter" idx="13"/>
          </p:nvPr>
        </p:nvSpPr>
        <p:spPr>
          <a:xfrm>
            <a:off x="1371600" y="1371600"/>
            <a:ext cx="10272532" cy="4167187"/>
          </a:xfrm>
        </p:spPr>
        <p:txBody>
          <a:bodyPr>
            <a:noAutofit/>
          </a:bodyPr>
          <a:lstStyle/>
          <a:p>
            <a:pPr marL="0" indent="0">
              <a:lnSpc>
                <a:spcPct val="100000"/>
              </a:lnSpc>
              <a:spcBef>
                <a:spcPts val="0"/>
              </a:spcBef>
              <a:spcAft>
                <a:spcPts val="1200"/>
              </a:spcAft>
              <a:buNone/>
            </a:pPr>
            <a:r>
              <a:rPr lang="en-US" sz="2800" b="1" dirty="0">
                <a:solidFill>
                  <a:srgbClr val="00529B"/>
                </a:solidFill>
              </a:rPr>
              <a:t>Mandatory Model</a:t>
            </a:r>
            <a:r>
              <a:rPr lang="en-US" sz="2800" dirty="0">
                <a:solidFill>
                  <a:srgbClr val="00529B"/>
                </a:solidFill>
              </a:rPr>
              <a:t>—ESRD Treatment Choices (ETC) Model </a:t>
            </a:r>
          </a:p>
          <a:p>
            <a:pPr marL="548640" indent="-274320">
              <a:lnSpc>
                <a:spcPct val="100000"/>
              </a:lnSpc>
              <a:spcBef>
                <a:spcPts val="0"/>
              </a:spcBef>
              <a:spcAft>
                <a:spcPts val="1200"/>
              </a:spcAft>
            </a:pPr>
            <a:r>
              <a:rPr lang="en-US" sz="2400" dirty="0">
                <a:solidFill>
                  <a:srgbClr val="00529B"/>
                </a:solidFill>
              </a:rPr>
              <a:t>Encourages greater use of home dialysis and kidney transplants</a:t>
            </a:r>
          </a:p>
          <a:p>
            <a:pPr marL="548640" indent="-274320">
              <a:lnSpc>
                <a:spcPct val="100000"/>
              </a:lnSpc>
              <a:spcBef>
                <a:spcPts val="0"/>
              </a:spcBef>
              <a:spcAft>
                <a:spcPts val="1200"/>
              </a:spcAft>
            </a:pPr>
            <a:r>
              <a:rPr lang="en-US" sz="2400" dirty="0">
                <a:solidFill>
                  <a:srgbClr val="00529B"/>
                </a:solidFill>
              </a:rPr>
              <a:t>Payment adjustments: January 1, 2021–June 30, 2027</a:t>
            </a:r>
          </a:p>
          <a:p>
            <a:pPr indent="0">
              <a:lnSpc>
                <a:spcPct val="100000"/>
              </a:lnSpc>
              <a:spcBef>
                <a:spcPts val="0"/>
              </a:spcBef>
              <a:spcAft>
                <a:spcPts val="1200"/>
              </a:spcAft>
              <a:buNone/>
            </a:pPr>
            <a:endParaRPr lang="en-US" sz="2400" dirty="0">
              <a:solidFill>
                <a:srgbClr val="00529B"/>
              </a:solidFill>
            </a:endParaRPr>
          </a:p>
          <a:p>
            <a:pPr marL="0" indent="0">
              <a:lnSpc>
                <a:spcPct val="100000"/>
              </a:lnSpc>
              <a:spcBef>
                <a:spcPts val="0"/>
              </a:spcBef>
              <a:spcAft>
                <a:spcPts val="1200"/>
              </a:spcAft>
              <a:buNone/>
            </a:pPr>
            <a:r>
              <a:rPr lang="en-US" sz="2800" b="1" dirty="0">
                <a:solidFill>
                  <a:srgbClr val="00529B"/>
                </a:solidFill>
              </a:rPr>
              <a:t>Optional Model</a:t>
            </a:r>
            <a:r>
              <a:rPr lang="en-US" sz="2800" dirty="0">
                <a:solidFill>
                  <a:srgbClr val="00529B"/>
                </a:solidFill>
              </a:rPr>
              <a:t>—Kidney Care Choices (KCC) Model</a:t>
            </a:r>
          </a:p>
          <a:p>
            <a:pPr marL="548640" lvl="0" indent="-274320">
              <a:lnSpc>
                <a:spcPct val="100000"/>
              </a:lnSpc>
              <a:spcBef>
                <a:spcPts val="0"/>
              </a:spcBef>
              <a:spcAft>
                <a:spcPts val="1200"/>
              </a:spcAft>
            </a:pPr>
            <a:r>
              <a:rPr lang="en-US" sz="2400" dirty="0">
                <a:solidFill>
                  <a:srgbClr val="00529B"/>
                </a:solidFill>
              </a:rPr>
              <a:t>Includes the Kidney Care First (KCF) and Comprehensive Kidney Care Contracting (CKCC) options to promote coordinated care</a:t>
            </a:r>
          </a:p>
          <a:p>
            <a:pPr marL="548640" indent="-274320">
              <a:lnSpc>
                <a:spcPct val="100000"/>
              </a:lnSpc>
              <a:spcBef>
                <a:spcPts val="0"/>
              </a:spcBef>
              <a:spcAft>
                <a:spcPts val="1200"/>
              </a:spcAft>
            </a:pPr>
            <a:r>
              <a:rPr lang="en-US" sz="2400" dirty="0">
                <a:solidFill>
                  <a:srgbClr val="00529B"/>
                </a:solidFill>
              </a:rPr>
              <a:t>Payment options: April 1, 2021–December 31, 2025</a:t>
            </a:r>
          </a:p>
        </p:txBody>
      </p:sp>
      <p:sp>
        <p:nvSpPr>
          <p:cNvPr id="6" name="Slide Number Placeholder 6">
            <a:extLst>
              <a:ext uri="{FF2B5EF4-FFF2-40B4-BE49-F238E27FC236}">
                <a16:creationId xmlns:a16="http://schemas.microsoft.com/office/drawing/2014/main" id="{0B4A5A8D-8EB4-49B0-B1D8-317E75E2F27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n-US"/>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41131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9569"/>
          </a:xfrm>
        </p:spPr>
        <p:txBody>
          <a:bodyPr anchor="ctr">
            <a:normAutofit/>
          </a:bodyPr>
          <a:lstStyle/>
          <a:p>
            <a:r>
              <a:rPr lang="en-US" sz="3000" dirty="0"/>
              <a:t>Dialysis Facilities</a:t>
            </a:r>
          </a:p>
        </p:txBody>
      </p:sp>
      <p:sp>
        <p:nvSpPr>
          <p:cNvPr id="8" name="Content Placeholder 5">
            <a:extLst>
              <a:ext uri="{FF2B5EF4-FFF2-40B4-BE49-F238E27FC236}">
                <a16:creationId xmlns:a16="http://schemas.microsoft.com/office/drawing/2014/main" id="{B43FD0BC-4A02-4FAA-AED2-FA2AFCFA478F}"/>
              </a:ext>
            </a:extLst>
          </p:cNvPr>
          <p:cNvSpPr txBox="1">
            <a:spLocks/>
          </p:cNvSpPr>
          <p:nvPr/>
        </p:nvSpPr>
        <p:spPr>
          <a:xfrm>
            <a:off x="1371600" y="1554480"/>
            <a:ext cx="10073640" cy="3266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Wingdings" pitchFamily="2" charset="2"/>
              <a:buNone/>
            </a:pPr>
            <a:r>
              <a:rPr lang="en-US" sz="2800" b="1" dirty="0">
                <a:solidFill>
                  <a:srgbClr val="00529B"/>
                </a:solidFill>
              </a:rPr>
              <a:t>CMS uses quality measures to evaluate dialysis facilities each year:</a:t>
            </a:r>
          </a:p>
          <a:p>
            <a:pPr marL="548640" indent="-274320">
              <a:lnSpc>
                <a:spcPct val="100000"/>
              </a:lnSpc>
              <a:spcBef>
                <a:spcPts val="0"/>
              </a:spcBef>
              <a:spcAft>
                <a:spcPts val="1200"/>
              </a:spcAft>
            </a:pPr>
            <a:r>
              <a:rPr lang="en-US" sz="2400" dirty="0">
                <a:solidFill>
                  <a:srgbClr val="00529B"/>
                </a:solidFill>
              </a:rPr>
              <a:t>Required to display scores in an area easy for you to find, and in a format and language you understand.</a:t>
            </a:r>
          </a:p>
          <a:p>
            <a:pPr marL="548640" indent="-274320">
              <a:lnSpc>
                <a:spcPct val="100000"/>
              </a:lnSpc>
              <a:spcBef>
                <a:spcPts val="0"/>
              </a:spcBef>
              <a:spcAft>
                <a:spcPts val="1200"/>
              </a:spcAft>
            </a:pPr>
            <a:r>
              <a:rPr lang="en-US" sz="2400" dirty="0">
                <a:solidFill>
                  <a:srgbClr val="00529B"/>
                </a:solidFill>
              </a:rPr>
              <a:t>Scores can range from</a:t>
            </a:r>
            <a:r>
              <a:rPr lang="en-US" sz="2400" b="1" dirty="0">
                <a:solidFill>
                  <a:srgbClr val="00529B"/>
                </a:solidFill>
              </a:rPr>
              <a:t> 0–100 </a:t>
            </a:r>
            <a:r>
              <a:rPr lang="en-US" sz="2400" dirty="0">
                <a:solidFill>
                  <a:srgbClr val="00529B"/>
                </a:solidFill>
              </a:rPr>
              <a:t>and are based on how the facility performed on the quality measures.</a:t>
            </a:r>
          </a:p>
        </p:txBody>
      </p:sp>
      <p:sp>
        <p:nvSpPr>
          <p:cNvPr id="12" name="Slide Number Placeholder 6">
            <a:extLst>
              <a:ext uri="{FF2B5EF4-FFF2-40B4-BE49-F238E27FC236}">
                <a16:creationId xmlns:a16="http://schemas.microsoft.com/office/drawing/2014/main" id="{0634E580-EA9A-475D-BEA5-137FCAA5E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dirty="0"/>
          </a:p>
        </p:txBody>
      </p:sp>
      <p:sp>
        <p:nvSpPr>
          <p:cNvPr id="3" name="Footer Placeholder 2"/>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4125440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760"/>
            <a:ext cx="12192000" cy="942687"/>
          </a:xfrm>
        </p:spPr>
        <p:txBody>
          <a:bodyPr anchor="ctr">
            <a:normAutofit/>
          </a:bodyPr>
          <a:lstStyle/>
          <a:p>
            <a:r>
              <a:rPr lang="en-US" sz="3000" dirty="0"/>
              <a:t>End-Stage Renal Disease (ESRD) Networks</a:t>
            </a:r>
          </a:p>
        </p:txBody>
      </p:sp>
      <p:pic>
        <p:nvPicPr>
          <p:cNvPr id="37" name="Picture 36" descr="ESRD National Coordinating Center Logo&#10;">
            <a:extLst>
              <a:ext uri="{FF2B5EF4-FFF2-40B4-BE49-F238E27FC236}">
                <a16:creationId xmlns:a16="http://schemas.microsoft.com/office/drawing/2014/main" id="{0AF1401D-1440-4D79-9B4C-055B0F5DA47D}"/>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32" name="Freeform: Shape 31" descr="National networks responsible for each U.S. state, territory, &#10;and the District of Columbia&#10;">
            <a:extLst>
              <a:ext uri="{FF2B5EF4-FFF2-40B4-BE49-F238E27FC236}">
                <a16:creationId xmlns:a16="http://schemas.microsoft.com/office/drawing/2014/main" id="{419FEFFB-F622-49F6-87C9-F23E15A2A8F9}"/>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r>
              <a:rPr lang="en-US" sz="2300" b="1" dirty="0">
                <a:solidFill>
                  <a:srgbClr val="00529B"/>
                </a:solidFill>
                <a:latin typeface="Arial" panose="020B0604020202020204" pitchFamily="34" charset="0"/>
                <a:cs typeface="Arial" panose="020B0604020202020204" pitchFamily="34" charset="0"/>
              </a:rPr>
              <a:t>National networks </a:t>
            </a:r>
            <a:r>
              <a:rPr lang="en-US" sz="2300" dirty="0">
                <a:solidFill>
                  <a:srgbClr val="00529B"/>
                </a:solidFill>
                <a:latin typeface="Arial" panose="020B0604020202020204" pitchFamily="34" charset="0"/>
                <a:cs typeface="Arial" panose="020B0604020202020204" pitchFamily="34" charset="0"/>
              </a:rPr>
              <a:t>responsible for each U.S. state, territory, </a:t>
            </a:r>
          </a:p>
          <a:p>
            <a:pPr algn="ctr" defTabSz="685800">
              <a:buNone/>
            </a:pPr>
            <a:r>
              <a:rPr lang="en-US" sz="2300" dirty="0">
                <a:solidFill>
                  <a:srgbClr val="00529B"/>
                </a:solidFill>
                <a:latin typeface="Arial" panose="020B0604020202020204" pitchFamily="34" charset="0"/>
                <a:cs typeface="Arial" panose="020B0604020202020204" pitchFamily="34" charset="0"/>
              </a:rPr>
              <a:t>and the District of Columbia</a:t>
            </a:r>
          </a:p>
        </p:txBody>
      </p:sp>
      <p:sp>
        <p:nvSpPr>
          <p:cNvPr id="31" name="Freeform: Shape 30" descr="Develop criteria &#10;and standards related &#10;to the quality and appropriateness of care&#10;for ESRD patients&#10;">
            <a:extLst>
              <a:ext uri="{FF2B5EF4-FFF2-40B4-BE49-F238E27FC236}">
                <a16:creationId xmlns:a16="http://schemas.microsoft.com/office/drawing/2014/main" id="{C492E947-F8D1-4677-AD31-ABD734EB332A}"/>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r>
              <a:rPr lang="en-US" sz="2300" b="1" dirty="0">
                <a:solidFill>
                  <a:srgbClr val="00529B"/>
                </a:solidFill>
                <a:latin typeface="Arial" panose="020B0604020202020204" pitchFamily="34" charset="0"/>
                <a:cs typeface="Arial" panose="020B0604020202020204" pitchFamily="34" charset="0"/>
              </a:rPr>
              <a:t>Develop criteria </a:t>
            </a:r>
          </a:p>
          <a:p>
            <a:pPr lvl="0" algn="ctr" defTabSz="685800"/>
            <a:r>
              <a:rPr lang="en-US" sz="2300" b="1" dirty="0">
                <a:solidFill>
                  <a:srgbClr val="00529B"/>
                </a:solidFill>
                <a:latin typeface="Arial" panose="020B0604020202020204" pitchFamily="34" charset="0"/>
                <a:cs typeface="Arial" panose="020B0604020202020204" pitchFamily="34" charset="0"/>
              </a:rPr>
              <a:t>and standards </a:t>
            </a:r>
            <a:r>
              <a:rPr lang="en-US" sz="2300" dirty="0">
                <a:solidFill>
                  <a:srgbClr val="00529B"/>
                </a:solidFill>
                <a:latin typeface="Arial" panose="020B0604020202020204" pitchFamily="34" charset="0"/>
                <a:cs typeface="Arial" panose="020B0604020202020204" pitchFamily="34" charset="0"/>
              </a:rPr>
              <a:t>related </a:t>
            </a:r>
          </a:p>
          <a:p>
            <a:pPr algn="ctr" defTabSz="685800"/>
            <a:r>
              <a:rPr lang="en-US" sz="2300" dirty="0">
                <a:solidFill>
                  <a:srgbClr val="00529B"/>
                </a:solidFill>
                <a:latin typeface="Arial" panose="020B0604020202020204" pitchFamily="34" charset="0"/>
                <a:cs typeface="Arial" panose="020B0604020202020204" pitchFamily="34" charset="0"/>
              </a:rPr>
              <a:t>to the quality and appropriateness of care</a:t>
            </a:r>
            <a:br>
              <a:rPr lang="en-US" sz="2300" dirty="0">
                <a:solidFill>
                  <a:srgbClr val="00529B"/>
                </a:solidFill>
                <a:latin typeface="Arial" panose="020B0604020202020204" pitchFamily="34" charset="0"/>
                <a:cs typeface="Arial" panose="020B0604020202020204" pitchFamily="34" charset="0"/>
              </a:rPr>
            </a:br>
            <a:r>
              <a:rPr lang="en-US" sz="2300" dirty="0">
                <a:solidFill>
                  <a:srgbClr val="00529B"/>
                </a:solidFill>
                <a:latin typeface="Arial" panose="020B0604020202020204" pitchFamily="34" charset="0"/>
                <a:cs typeface="Arial" panose="020B0604020202020204" pitchFamily="34" charset="0"/>
              </a:rPr>
              <a:t>for ESRD patients</a:t>
            </a:r>
          </a:p>
        </p:txBody>
      </p:sp>
      <p:sp>
        <p:nvSpPr>
          <p:cNvPr id="29" name="Freeform: Shape 28" descr="Resolve complaints &#10;and grievances&#10;">
            <a:extLst>
              <a:ext uri="{FF2B5EF4-FFF2-40B4-BE49-F238E27FC236}">
                <a16:creationId xmlns:a16="http://schemas.microsoft.com/office/drawing/2014/main" id="{01B3BBB7-E654-4DF2-81D0-520A4075FDF7}"/>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300" b="1" dirty="0">
                <a:solidFill>
                  <a:srgbClr val="00529B"/>
                </a:solidFill>
                <a:latin typeface="Arial" panose="020B0604020202020204" pitchFamily="34" charset="0"/>
                <a:cs typeface="Arial" panose="020B0604020202020204" pitchFamily="34" charset="0"/>
              </a:rPr>
              <a:t>Resolve complaints </a:t>
            </a:r>
          </a:p>
          <a:p>
            <a:pPr algn="ctr" defTabSz="685800"/>
            <a:r>
              <a:rPr lang="en-US" sz="2300" b="1" dirty="0">
                <a:solidFill>
                  <a:srgbClr val="00529B"/>
                </a:solidFill>
                <a:latin typeface="Arial" panose="020B0604020202020204" pitchFamily="34" charset="0"/>
                <a:cs typeface="Arial" panose="020B0604020202020204" pitchFamily="34" charset="0"/>
              </a:rPr>
              <a:t>and grievances</a:t>
            </a:r>
          </a:p>
        </p:txBody>
      </p:sp>
      <p:sp>
        <p:nvSpPr>
          <p:cNvPr id="28" name="Freeform: Shape 27" descr="Educate people with Medicare about the Medicare Program&#10;">
            <a:extLst>
              <a:ext uri="{FF2B5EF4-FFF2-40B4-BE49-F238E27FC236}">
                <a16:creationId xmlns:a16="http://schemas.microsoft.com/office/drawing/2014/main" id="{5742D270-9674-47D7-8015-01B549E9E87C}"/>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r>
              <a:rPr lang="en-US" sz="2300" b="1" dirty="0">
                <a:solidFill>
                  <a:srgbClr val="00529B"/>
                </a:solidFill>
                <a:latin typeface="Arial" panose="020B0604020202020204" pitchFamily="34" charset="0"/>
                <a:cs typeface="Arial" panose="020B0604020202020204" pitchFamily="34" charset="0"/>
              </a:rPr>
              <a:t>     </a:t>
            </a:r>
          </a:p>
          <a:p>
            <a:pPr lvl="0" algn="ctr" defTabSz="685800"/>
            <a:r>
              <a:rPr lang="en-US" sz="2300" b="1" dirty="0">
                <a:solidFill>
                  <a:srgbClr val="00529B"/>
                </a:solidFill>
                <a:latin typeface="Arial" panose="020B0604020202020204" pitchFamily="34" charset="0"/>
                <a:cs typeface="Arial" panose="020B0604020202020204" pitchFamily="34" charset="0"/>
              </a:rPr>
              <a:t>Educate people with Medicare </a:t>
            </a:r>
            <a:r>
              <a:rPr lang="en-US" sz="2300" dirty="0">
                <a:solidFill>
                  <a:srgbClr val="00529B"/>
                </a:solidFill>
                <a:latin typeface="Arial" panose="020B0604020202020204" pitchFamily="34" charset="0"/>
                <a:cs typeface="Arial" panose="020B0604020202020204" pitchFamily="34" charset="0"/>
              </a:rPr>
              <a:t>about Medicare</a:t>
            </a:r>
          </a:p>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A36175F2-8824-48F0-9CF8-B34FC41BDED7}"/>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48</a:t>
            </a:fld>
            <a:endParaRPr lang="en-US" dirty="0"/>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6A49-747D-463C-9CCC-D9D7C5F82664}"/>
              </a:ext>
            </a:extLst>
          </p:cNvPr>
          <p:cNvSpPr>
            <a:spLocks noGrp="1"/>
          </p:cNvSpPr>
          <p:nvPr>
            <p:ph type="title"/>
          </p:nvPr>
        </p:nvSpPr>
        <p:spPr>
          <a:xfrm>
            <a:off x="0" y="-1"/>
            <a:ext cx="12192000" cy="992824"/>
          </a:xfrm>
        </p:spPr>
        <p:txBody>
          <a:bodyPr anchor="ctr">
            <a:normAutofit/>
          </a:bodyPr>
          <a:lstStyle/>
          <a:p>
            <a:r>
              <a:rPr lang="en-US" sz="3000" dirty="0"/>
              <a:t>Fistula First</a:t>
            </a:r>
          </a:p>
        </p:txBody>
      </p:sp>
      <p:sp>
        <p:nvSpPr>
          <p:cNvPr id="7" name="Content Placeholder 4">
            <a:extLst>
              <a:ext uri="{FF2B5EF4-FFF2-40B4-BE49-F238E27FC236}">
                <a16:creationId xmlns:a16="http://schemas.microsoft.com/office/drawing/2014/main" id="{6507C747-1D82-4956-AEEF-C83670FC24F5}"/>
              </a:ext>
            </a:extLst>
          </p:cNvPr>
          <p:cNvSpPr>
            <a:spLocks noGrp="1"/>
          </p:cNvSpPr>
          <p:nvPr>
            <p:ph type="body" sz="quarter" idx="13"/>
          </p:nvPr>
        </p:nvSpPr>
        <p:spPr>
          <a:xfrm>
            <a:off x="952500" y="1658938"/>
            <a:ext cx="5257800" cy="4167187"/>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Known as the National Vascular Access Improvement Initiative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Quality improvement project conducted by all ESRD Networks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Promotes the use of arteriovenous fistulas (AVFs) in providing hemodialysis for suitable dialysis patients</a:t>
            </a:r>
          </a:p>
        </p:txBody>
      </p:sp>
      <p:pic>
        <p:nvPicPr>
          <p:cNvPr id="8" name="Picture 7">
            <a:extLst>
              <a:ext uri="{FF2B5EF4-FFF2-40B4-BE49-F238E27FC236}">
                <a16:creationId xmlns:a16="http://schemas.microsoft.com/office/drawing/2014/main" id="{2F29D00A-9F0E-4A93-833B-6376FAF61C6E}"/>
              </a:ext>
              <a:ext uri="{C183D7F6-B498-43B3-948B-1728B52AA6E4}">
                <adec:decorative xmlns:adec="http://schemas.microsoft.com/office/drawing/2017/decorative" val="1"/>
              </a:ext>
            </a:extLst>
          </p:cNvPr>
          <p:cNvPicPr>
            <a:picLocks noChangeAspect="1"/>
          </p:cNvPicPr>
          <p:nvPr/>
        </p:nvPicPr>
        <p:blipFill rotWithShape="1">
          <a:blip r:embed="rId4"/>
          <a:srcRect t="21672" r="48345" b="10553"/>
          <a:stretch/>
        </p:blipFill>
        <p:spPr>
          <a:xfrm>
            <a:off x="7580981" y="1031876"/>
            <a:ext cx="2657897" cy="1512277"/>
          </a:xfrm>
          <a:prstGeom prst="rect">
            <a:avLst/>
          </a:prstGeom>
        </p:spPr>
      </p:pic>
      <p:pic>
        <p:nvPicPr>
          <p:cNvPr id="9" name="Picture 8">
            <a:extLst>
              <a:ext uri="{FF2B5EF4-FFF2-40B4-BE49-F238E27FC236}">
                <a16:creationId xmlns:a16="http://schemas.microsoft.com/office/drawing/2014/main" id="{807978BE-4E8A-40AC-85D0-69955B8B9F55}"/>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22011" t="16493" r="38499" b="7612"/>
          <a:stretch/>
        </p:blipFill>
        <p:spPr bwMode="auto">
          <a:xfrm>
            <a:off x="7461388" y="2707031"/>
            <a:ext cx="2777490" cy="3002915"/>
          </a:xfrm>
          <a:prstGeom prst="rect">
            <a:avLst/>
          </a:prstGeom>
          <a:ln>
            <a:solidFill>
              <a:srgbClr val="4F81BD"/>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21F992FD-BEDA-4657-A923-72FCD088819A}"/>
              </a:ext>
            </a:extLst>
          </p:cNvPr>
          <p:cNvSpPr>
            <a:spLocks noGrp="1"/>
          </p:cNvSpPr>
          <p:nvPr>
            <p:ph type="sldNum" sz="quarter" idx="12"/>
          </p:nvPr>
        </p:nvSpPr>
        <p:spPr/>
        <p:txBody>
          <a:bodyPr/>
          <a:lstStyle/>
          <a:p>
            <a:fld id="{48F63A3B-78C7-47BE-AE5E-E10140E04643}" type="slidenum">
              <a:rPr lang="en-US" smtClean="0"/>
              <a:pPr/>
              <a:t>49</a:t>
            </a:fld>
            <a:endParaRPr lang="en-US"/>
          </a:p>
        </p:txBody>
      </p:sp>
      <p:sp>
        <p:nvSpPr>
          <p:cNvPr id="4" name="Footer Placeholder 3">
            <a:extLst>
              <a:ext uri="{FF2B5EF4-FFF2-40B4-BE49-F238E27FC236}">
                <a16:creationId xmlns:a16="http://schemas.microsoft.com/office/drawing/2014/main" id="{0923AEA3-568B-45DE-BF69-76396FE41C75}"/>
              </a:ext>
            </a:extLst>
          </p:cNvPr>
          <p:cNvSpPr>
            <a:spLocks noGrp="1"/>
          </p:cNvSpPr>
          <p:nvPr>
            <p:ph type="ftr" sz="quarter" idx="11"/>
          </p:nvPr>
        </p:nvSpPr>
        <p:spPr/>
        <p:txBody>
          <a:bodyPr/>
          <a:lstStyle/>
          <a:p>
            <a:r>
              <a:rPr lang="en-US"/>
              <a:t>Medicare for People with End-Stage Renal Disease (ESRD)</a:t>
            </a:r>
          </a:p>
        </p:txBody>
      </p:sp>
      <p:sp>
        <p:nvSpPr>
          <p:cNvPr id="3" name="Date Placeholder 2">
            <a:extLst>
              <a:ext uri="{FF2B5EF4-FFF2-40B4-BE49-F238E27FC236}">
                <a16:creationId xmlns:a16="http://schemas.microsoft.com/office/drawing/2014/main" id="{517465BF-AC49-49FB-A7BF-D66BC2505093}"/>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14766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949569"/>
          </a:xfrm>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0903226"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ESRD and medical treatments for ESRD</a:t>
            </a:r>
          </a:p>
          <a:p>
            <a:pPr marL="548640" indent="-274320">
              <a:lnSpc>
                <a:spcPct val="100000"/>
              </a:lnSpc>
              <a:spcBef>
                <a:spcPts val="0"/>
              </a:spcBef>
              <a:spcAft>
                <a:spcPts val="1200"/>
              </a:spcAft>
            </a:pPr>
            <a:r>
              <a:rPr lang="en-US" sz="2400" dirty="0">
                <a:solidFill>
                  <a:srgbClr val="00529B"/>
                </a:solidFill>
                <a:latin typeface="Arial"/>
                <a:cs typeface="Arial"/>
              </a:rPr>
              <a:t>Explain Medicare eligibility based on ESRD</a:t>
            </a:r>
          </a:p>
          <a:p>
            <a:pPr marL="548640" indent="-274320">
              <a:lnSpc>
                <a:spcPct val="100000"/>
              </a:lnSpc>
              <a:spcBef>
                <a:spcPts val="0"/>
              </a:spcBef>
              <a:spcAft>
                <a:spcPts val="1200"/>
              </a:spcAft>
            </a:pPr>
            <a:r>
              <a:rPr lang="en-US" sz="2400" dirty="0">
                <a:solidFill>
                  <a:srgbClr val="00529B"/>
                </a:solidFill>
                <a:latin typeface="Arial"/>
                <a:cs typeface="Arial"/>
              </a:rPr>
              <a:t>Know who to contact if you have questions about Medicare eligibility based on ESRD</a:t>
            </a:r>
          </a:p>
        </p:txBody>
      </p:sp>
      <p:sp>
        <p:nvSpPr>
          <p:cNvPr id="2" name="Slide Number Placeholder 1">
            <a:extLst>
              <a:ext uri="{FF2B5EF4-FFF2-40B4-BE49-F238E27FC236}">
                <a16:creationId xmlns:a16="http://schemas.microsoft.com/office/drawing/2014/main" id="{A1CE75EF-8612-4FEC-B697-F4085605E0C6}"/>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531"/>
            <a:ext cx="12192000" cy="1021344"/>
          </a:xfrm>
        </p:spPr>
        <p:txBody>
          <a:bodyPr anchor="ctr">
            <a:normAutofit/>
          </a:bodyPr>
          <a:lstStyle/>
          <a:p>
            <a:r>
              <a:rPr lang="en-US" sz="3000" dirty="0"/>
              <a:t>Key Points to Remember</a:t>
            </a:r>
          </a:p>
        </p:txBody>
      </p:sp>
      <p:sp>
        <p:nvSpPr>
          <p:cNvPr id="7" name="Content Placeholder 6"/>
          <p:cNvSpPr>
            <a:spLocks noGrp="1"/>
          </p:cNvSpPr>
          <p:nvPr>
            <p:ph type="body" sz="quarter" idx="13"/>
          </p:nvPr>
        </p:nvSpPr>
        <p:spPr>
          <a:xfrm>
            <a:off x="914400" y="1371600"/>
            <a:ext cx="10644188" cy="4340225"/>
          </a:xfrm>
        </p:spPr>
        <p:txBody>
          <a:bodyPr>
            <a:noAutofit/>
          </a:bodyPr>
          <a:lstStyle/>
          <a:p>
            <a:pPr marL="274320" lvl="0" indent="-274320" defTabSz="685800">
              <a:lnSpc>
                <a:spcPct val="100000"/>
              </a:lnSpc>
              <a:spcBef>
                <a:spcPts val="0"/>
              </a:spcBef>
              <a:spcAft>
                <a:spcPts val="1200"/>
              </a:spcAft>
            </a:pPr>
            <a:r>
              <a:rPr lang="en-US" sz="2800" dirty="0">
                <a:solidFill>
                  <a:srgbClr val="00529B"/>
                </a:solidFill>
              </a:rPr>
              <a:t>End-Stage Renal Disease (ESRD) is permanent kidney failure</a:t>
            </a:r>
          </a:p>
          <a:p>
            <a:pPr marL="274320" lvl="0" indent="-274320" defTabSz="685800">
              <a:lnSpc>
                <a:spcPct val="100000"/>
              </a:lnSpc>
              <a:spcBef>
                <a:spcPts val="0"/>
              </a:spcBef>
              <a:spcAft>
                <a:spcPts val="1200"/>
              </a:spcAft>
            </a:pPr>
            <a:r>
              <a:rPr lang="en-US" sz="2800" dirty="0">
                <a:solidFill>
                  <a:srgbClr val="00529B"/>
                </a:solidFill>
              </a:rPr>
              <a:t>You can get Medicare no matter how old you are if your kidneys no longer work, you need regular dialysis or have had a kidney transplant, and one of these applies to you:</a:t>
            </a:r>
          </a:p>
          <a:p>
            <a:pPr marL="822960" lvl="1" indent="-274320" defTabSz="685800">
              <a:lnSpc>
                <a:spcPct val="100000"/>
              </a:lnSpc>
              <a:spcBef>
                <a:spcPts val="0"/>
              </a:spcBef>
              <a:spcAft>
                <a:spcPts val="1200"/>
              </a:spcAft>
            </a:pPr>
            <a:r>
              <a:rPr lang="en-US" sz="2400" dirty="0">
                <a:solidFill>
                  <a:srgbClr val="00529B"/>
                </a:solidFill>
              </a:rPr>
              <a:t>You’ve worked the required amount of time under Social Security, the Railroad Retirement Board (RRB), or as a government employee</a:t>
            </a:r>
          </a:p>
          <a:p>
            <a:pPr marL="822960" lvl="1" indent="-274320" defTabSz="685800">
              <a:lnSpc>
                <a:spcPct val="100000"/>
              </a:lnSpc>
              <a:spcBef>
                <a:spcPts val="0"/>
              </a:spcBef>
              <a:spcAft>
                <a:spcPts val="1200"/>
              </a:spcAft>
            </a:pPr>
            <a:r>
              <a:rPr lang="en-US" sz="2400" dirty="0">
                <a:solidFill>
                  <a:srgbClr val="00529B"/>
                </a:solidFill>
              </a:rPr>
              <a:t>You’re already getting or are eligible for Social Security or RRB benefits</a:t>
            </a:r>
          </a:p>
          <a:p>
            <a:pPr marL="822960" lvl="1" indent="-274320" defTabSz="685800">
              <a:lnSpc>
                <a:spcPct val="100000"/>
              </a:lnSpc>
              <a:spcBef>
                <a:spcPts val="0"/>
              </a:spcBef>
              <a:spcAft>
                <a:spcPts val="1200"/>
              </a:spcAft>
            </a:pPr>
            <a:r>
              <a:rPr lang="en-US" sz="2400" dirty="0">
                <a:solidFill>
                  <a:srgbClr val="00529B"/>
                </a:solidFill>
              </a:rPr>
              <a:t>You’re the spouse or dependent child of a person who meets either of the requirements above</a:t>
            </a:r>
          </a:p>
        </p:txBody>
      </p:sp>
      <p:sp>
        <p:nvSpPr>
          <p:cNvPr id="8" name="Slide Number Placeholder 6">
            <a:extLst>
              <a:ext uri="{FF2B5EF4-FFF2-40B4-BE49-F238E27FC236}">
                <a16:creationId xmlns:a16="http://schemas.microsoft.com/office/drawing/2014/main" id="{7276128A-0725-450D-BD9C-CE43378D4CC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50</a:t>
            </a:fld>
            <a:endParaRPr lang="en-US" dirty="0"/>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177680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a:xfrm>
            <a:off x="0" y="-1"/>
            <a:ext cx="12192000" cy="949569"/>
          </a:xfrm>
        </p:spPr>
        <p:txBody>
          <a:bodyPr anchor="ctr">
            <a:normAutofit/>
          </a:bodyPr>
          <a:lstStyle/>
          <a:p>
            <a:r>
              <a:rPr lang="en-US" sz="3000" dirty="0"/>
              <a:t>Key Points to Remember (continued)</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13"/>
          </p:nvPr>
        </p:nvSpPr>
        <p:spPr>
          <a:xfrm>
            <a:off x="838200" y="1515503"/>
            <a:ext cx="10644188" cy="4355210"/>
          </a:xfrm>
        </p:spPr>
        <p:txBody>
          <a:bodyPr>
            <a:normAutofit lnSpcReduction="10000"/>
          </a:bodyPr>
          <a:lstStyle/>
          <a:p>
            <a:pPr marL="274320" lvl="0" indent="-274320" defTabSz="685800">
              <a:lnSpc>
                <a:spcPct val="100000"/>
              </a:lnSpc>
              <a:spcBef>
                <a:spcPts val="0"/>
              </a:spcBef>
              <a:spcAft>
                <a:spcPts val="1200"/>
              </a:spcAft>
            </a:pPr>
            <a:r>
              <a:rPr lang="en-US" sz="2400" dirty="0">
                <a:solidFill>
                  <a:srgbClr val="00529B"/>
                </a:solidFill>
              </a:rPr>
              <a:t>Once you have Medicare coverage because of ESRD (usually the fourth month of dialysis), your GHP will pay first on your hospital and medical bills for 30 months, whether or not you have Medicare. </a:t>
            </a:r>
          </a:p>
          <a:p>
            <a:pPr marL="274320" lvl="0" indent="-274320" defTabSz="685800">
              <a:lnSpc>
                <a:spcPct val="100000"/>
              </a:lnSpc>
              <a:spcBef>
                <a:spcPts val="0"/>
              </a:spcBef>
              <a:spcAft>
                <a:spcPts val="1200"/>
              </a:spcAft>
            </a:pPr>
            <a:r>
              <a:rPr lang="en-US" sz="2400" dirty="0">
                <a:solidFill>
                  <a:srgbClr val="00529B"/>
                </a:solidFill>
              </a:rPr>
              <a:t>If you have ESRD, you can get your Medicare coverage through Original Medicare or a Medicare Advantage Plan.</a:t>
            </a:r>
          </a:p>
          <a:p>
            <a:pPr marL="274320" lvl="0" indent="-274320" defTabSz="685800">
              <a:lnSpc>
                <a:spcPct val="100000"/>
              </a:lnSpc>
              <a:spcBef>
                <a:spcPts val="0"/>
              </a:spcBef>
              <a:spcAft>
                <a:spcPts val="1200"/>
              </a:spcAft>
            </a:pPr>
            <a:r>
              <a:rPr lang="en-US" sz="2400" dirty="0">
                <a:solidFill>
                  <a:srgbClr val="00529B"/>
                </a:solidFill>
              </a:rPr>
              <a:t>Transplant drugs (also called immunosuppressive drugs) are only covered by Medicare Part B (Medical Insurance) for people who were entitled to Medicare Part A (Hospital Insurance) at the time of a kidney transplant.</a:t>
            </a:r>
          </a:p>
          <a:p>
            <a:pPr marL="274320" lvl="0" indent="-274320" defTabSz="685800">
              <a:lnSpc>
                <a:spcPct val="100000"/>
              </a:lnSpc>
              <a:spcBef>
                <a:spcPts val="0"/>
              </a:spcBef>
              <a:spcAft>
                <a:spcPts val="1200"/>
              </a:spcAft>
            </a:pPr>
            <a:r>
              <a:rPr lang="en-US" sz="2400" dirty="0">
                <a:solidFill>
                  <a:srgbClr val="00529B"/>
                </a:solidFill>
              </a:rPr>
              <a:t>There’s a new Part B immunosuppressive drug coverage beyond the 36-month post-transplant period if you don’t have other certain types of coverage.</a:t>
            </a:r>
          </a:p>
        </p:txBody>
      </p:sp>
      <p:sp>
        <p:nvSpPr>
          <p:cNvPr id="6" name="Slide Number Placeholder 6">
            <a:extLst>
              <a:ext uri="{FF2B5EF4-FFF2-40B4-BE49-F238E27FC236}">
                <a16:creationId xmlns:a16="http://schemas.microsoft.com/office/drawing/2014/main" id="{D476D948-3D58-462E-8461-2D7DD8FF933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51</a:t>
            </a:fld>
            <a:endParaRPr lang="en-US" dirty="0"/>
          </a:p>
        </p:txBody>
      </p:sp>
      <p:sp>
        <p:nvSpPr>
          <p:cNvPr id="3" name="Footer Placeholder 2">
            <a:extLst>
              <a:ext uri="{FF2B5EF4-FFF2-40B4-BE49-F238E27FC236}">
                <a16:creationId xmlns:a16="http://schemas.microsoft.com/office/drawing/2014/main" id="{04842689-0540-4840-BF6E-8E4BD7CAAF00}"/>
              </a:ext>
            </a:extLst>
          </p:cNvPr>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F4B11324-0497-44A9-9700-6213B8369C51}"/>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951969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1292"/>
          </a:xfrm>
        </p:spPr>
        <p:txBody>
          <a:bodyPr anchor="ctr">
            <a:normAutofit/>
          </a:bodyPr>
          <a:lstStyle/>
          <a:p>
            <a:r>
              <a:rPr lang="en-US" sz="3000" dirty="0"/>
              <a:t>End-Stage Renal Disease (ESRD) Resource Guide</a:t>
            </a:r>
          </a:p>
        </p:txBody>
      </p:sp>
      <p:graphicFrame>
        <p:nvGraphicFramePr>
          <p:cNvPr id="5" name="Content Placeholder 6" descr="Table with various resources for ESRD." title="End-Stage Renal Disease (ESRD) Resource Guide"/>
          <p:cNvGraphicFramePr>
            <a:graphicFrameLocks/>
          </p:cNvGraphicFramePr>
          <p:nvPr>
            <p:extLst>
              <p:ext uri="{D42A27DB-BD31-4B8C-83A1-F6EECF244321}">
                <p14:modId xmlns:p14="http://schemas.microsoft.com/office/powerpoint/2010/main" val="3024391764"/>
              </p:ext>
            </p:extLst>
          </p:nvPr>
        </p:nvGraphicFramePr>
        <p:xfrm>
          <a:off x="1177383" y="1311965"/>
          <a:ext cx="9837234" cy="4756512"/>
        </p:xfrm>
        <a:graphic>
          <a:graphicData uri="http://schemas.openxmlformats.org/drawingml/2006/table">
            <a:tbl>
              <a:tblPr firstRow="1" bandRow="1">
                <a:tableStyleId>{5FD0F851-EC5A-4D38-B0AD-8093EC10F338}</a:tableStyleId>
              </a:tblPr>
              <a:tblGrid>
                <a:gridCol w="3696601">
                  <a:extLst>
                    <a:ext uri="{9D8B030D-6E8A-4147-A177-3AD203B41FA5}">
                      <a16:colId xmlns:a16="http://schemas.microsoft.com/office/drawing/2014/main" val="20000"/>
                    </a:ext>
                  </a:extLst>
                </a:gridCol>
                <a:gridCol w="6140633">
                  <a:extLst>
                    <a:ext uri="{9D8B030D-6E8A-4147-A177-3AD203B41FA5}">
                      <a16:colId xmlns:a16="http://schemas.microsoft.com/office/drawing/2014/main" val="20001"/>
                    </a:ext>
                  </a:extLst>
                </a:gridCol>
              </a:tblGrid>
              <a:tr h="13132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Centers for Medicare &amp; Medicaid Services</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1-800-MEDICARE (1-800-633-4227); </a:t>
                      </a:r>
                    </a:p>
                    <a:p>
                      <a:pPr marL="0" lvl="0" indent="0" defTabSz="914400">
                        <a:lnSpc>
                          <a:spcPct val="100000"/>
                        </a:lnSpc>
                        <a:spcBef>
                          <a:spcPts val="600"/>
                        </a:spcBef>
                        <a:spcAft>
                          <a:spcPts val="0"/>
                        </a:spcAft>
                        <a:buFont typeface="Wingdings" panose="05000000000000000000" pitchFamily="2" charset="2"/>
                        <a:buNone/>
                      </a:pPr>
                      <a:r>
                        <a:rPr lang="en-US" sz="1800" b="0" dirty="0">
                          <a:solidFill>
                            <a:srgbClr val="00529B"/>
                          </a:solidFill>
                          <a:latin typeface="+mn-lt"/>
                        </a:rPr>
                        <a:t>    TTY: 1-877-486-2048</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n-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1"/>
                  </a:ext>
                </a:extLst>
              </a:tr>
              <a:tr h="8502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Social Security</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n-US" sz="1800" b="0" u="sng" dirty="0">
                          <a:solidFill>
                            <a:srgbClr val="00529B"/>
                          </a:solidFill>
                          <a:latin typeface="+mn-lt"/>
                          <a:hlinkClick r:id="rId6">
                            <a:extLst>
                              <a:ext uri="{A12FA001-AC4F-418D-AE19-62706E023703}">
                                <ahyp:hlinkClr xmlns:ahyp="http://schemas.microsoft.com/office/drawing/2018/hyperlinkcolor" val="tx"/>
                              </a:ext>
                            </a:extLst>
                          </a:hlinkClick>
                        </a:rPr>
                        <a:t>SSA.gov</a:t>
                      </a:r>
                      <a:r>
                        <a:rPr lang="en-US" sz="1800" b="0" u="sng"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2"/>
                  </a:ext>
                </a:extLst>
              </a:tr>
              <a:tr h="794160">
                <a:tc>
                  <a:txBody>
                    <a:bodyPr/>
                    <a:lstStyle/>
                    <a:p>
                      <a:pPr>
                        <a:lnSpc>
                          <a:spcPct val="100000"/>
                        </a:lnSpc>
                        <a:spcBef>
                          <a:spcPts val="0"/>
                        </a:spcBef>
                        <a:spcAft>
                          <a:spcPts val="600"/>
                        </a:spcAft>
                      </a:pPr>
                      <a:r>
                        <a:rPr lang="en-US" sz="1800" b="0" dirty="0">
                          <a:solidFill>
                            <a:srgbClr val="00529B"/>
                          </a:solidFill>
                          <a:latin typeface="+mn-lt"/>
                          <a:cs typeface="Arial" panose="020B0604020202020204" pitchFamily="34" charset="0"/>
                        </a:rPr>
                        <a:t>Social Security Immunosuppressive</a:t>
                      </a:r>
                    </a:p>
                    <a:p>
                      <a:pPr>
                        <a:lnSpc>
                          <a:spcPct val="100000"/>
                        </a:lnSpc>
                        <a:spcBef>
                          <a:spcPts val="0"/>
                        </a:spcBef>
                        <a:spcAft>
                          <a:spcPts val="600"/>
                        </a:spcAft>
                      </a:pPr>
                      <a:r>
                        <a:rPr lang="en-US" sz="1800" b="0" dirty="0">
                          <a:solidFill>
                            <a:srgbClr val="00529B"/>
                          </a:solidFill>
                          <a:latin typeface="+mn-lt"/>
                          <a:cs typeface="Arial" panose="020B0604020202020204" pitchFamily="34" charset="0"/>
                        </a:rPr>
                        <a:t>Drug Benefit</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none" dirty="0">
                          <a:solidFill>
                            <a:srgbClr val="00529B"/>
                          </a:solidFill>
                          <a:latin typeface="+mn-lt"/>
                          <a:cs typeface="Arial" panose="020B0604020202020204" pitchFamily="34" charset="0"/>
                        </a:rPr>
                        <a:t>Call 1-800-465-0355; TTY: 1-800-325-7888</a:t>
                      </a:r>
                    </a:p>
                  </a:txBody>
                  <a:tcPr/>
                </a:tc>
                <a:extLst>
                  <a:ext uri="{0D108BD9-81ED-4DB2-BD59-A6C34878D82A}">
                    <a16:rowId xmlns:a16="http://schemas.microsoft.com/office/drawing/2014/main" val="608376627"/>
                  </a:ext>
                </a:extLst>
              </a:tr>
              <a:tr h="12545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State Health Insurance Assistance Programs (SHIP)</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latin typeface="+mn-lt"/>
                          <a:hlinkClick r:id="rId7">
                            <a:extLst>
                              <a:ext uri="{A12FA001-AC4F-418D-AE19-62706E023703}">
                                <ahyp:hlinkClr xmlns:ahyp="http://schemas.microsoft.com/office/drawing/2018/hyperlinkcolor" val="tx"/>
                              </a:ext>
                            </a:extLst>
                          </a:hlinkClick>
                        </a:rPr>
                        <a:t>shiphelp.org</a:t>
                      </a:r>
                      <a:endParaRPr lang="en-US" sz="1800" b="0" u="sng"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3"/>
                  </a:ext>
                </a:extLst>
              </a:tr>
              <a:tr h="4402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ESRD National Coordinating Center</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latin typeface="+mn-lt"/>
                          <a:hlinkClick r:id="rId8">
                            <a:extLst>
                              <a:ext uri="{A12FA001-AC4F-418D-AE19-62706E023703}">
                                <ahyp:hlinkClr xmlns:ahyp="http://schemas.microsoft.com/office/drawing/2018/hyperlinkcolor" val="tx"/>
                              </a:ext>
                            </a:extLst>
                          </a:hlinkClick>
                        </a:rPr>
                        <a:t>esrdncc.org</a:t>
                      </a:r>
                      <a:r>
                        <a:rPr lang="en-US" sz="1800" b="0"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D91CEB84-D084-40D2-8BD8-6B648ECC8D4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90306" y="4503457"/>
            <a:ext cx="2020294" cy="976476"/>
          </a:xfrm>
          <a:prstGeom prst="rect">
            <a:avLst/>
          </a:prstGeom>
        </p:spPr>
      </p:pic>
      <p:sp>
        <p:nvSpPr>
          <p:cNvPr id="7" name="Slide Number Placeholder 6">
            <a:extLst>
              <a:ext uri="{FF2B5EF4-FFF2-40B4-BE49-F238E27FC236}">
                <a16:creationId xmlns:a16="http://schemas.microsoft.com/office/drawing/2014/main" id="{54ACF0BF-DD84-47E6-AE94-190BBBA7171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52</a:t>
            </a:fld>
            <a:endParaRPr lang="en-US" dirty="0"/>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a:xfrm>
            <a:off x="3931920" y="6492240"/>
            <a:ext cx="4371109"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
            <a:ext cx="12192000" cy="1021221"/>
          </a:xfrm>
        </p:spPr>
        <p:txBody>
          <a:bodyPr anchor="ctr">
            <a:noAutofit/>
          </a:bodyPr>
          <a:lstStyle/>
          <a:p>
            <a:pPr>
              <a:lnSpc>
                <a:spcPct val="100000"/>
              </a:lnSpc>
            </a:pPr>
            <a:r>
              <a:rPr lang="en-US" dirty="0"/>
              <a:t>End-Stage Renal Disease (ESRD) Resource Guide </a:t>
            </a:r>
            <a:br>
              <a:rPr lang="en-US" dirty="0"/>
            </a:br>
            <a:r>
              <a:rPr lang="en-US" dirty="0"/>
              <a:t>(continued)</a:t>
            </a:r>
          </a:p>
        </p:txBody>
      </p:sp>
      <p:graphicFrame>
        <p:nvGraphicFramePr>
          <p:cNvPr id="5" name="Table 4" descr="Table listing various ESRD resources." title="End-Stage Renal Disease (ESRD) Resource Guide (continued)"/>
          <p:cNvGraphicFramePr>
            <a:graphicFrameLocks noGrp="1"/>
          </p:cNvGraphicFramePr>
          <p:nvPr>
            <p:extLst>
              <p:ext uri="{D42A27DB-BD31-4B8C-83A1-F6EECF244321}">
                <p14:modId xmlns:p14="http://schemas.microsoft.com/office/powerpoint/2010/main" val="1496734936"/>
              </p:ext>
            </p:extLst>
          </p:nvPr>
        </p:nvGraphicFramePr>
        <p:xfrm>
          <a:off x="838200" y="1310987"/>
          <a:ext cx="10660118" cy="4624320"/>
        </p:xfrm>
        <a:graphic>
          <a:graphicData uri="http://schemas.openxmlformats.org/drawingml/2006/table">
            <a:tbl>
              <a:tblPr firstRow="1" bandRow="1">
                <a:tableStyleId>{5FD0F851-EC5A-4D38-B0AD-8093EC10F338}</a:tableStyleId>
              </a:tblPr>
              <a:tblGrid>
                <a:gridCol w="4868917">
                  <a:extLst>
                    <a:ext uri="{9D8B030D-6E8A-4147-A177-3AD203B41FA5}">
                      <a16:colId xmlns:a16="http://schemas.microsoft.com/office/drawing/2014/main" val="20000"/>
                    </a:ext>
                  </a:extLst>
                </a:gridCol>
                <a:gridCol w="5791201">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rPr>
                        <a:t>National Kidney Disease Education Program</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sng" dirty="0">
                          <a:solidFill>
                            <a:srgbClr val="00529B"/>
                          </a:solidFill>
                          <a:hlinkClick r:id="rId4">
                            <a:extLst>
                              <a:ext uri="{A12FA001-AC4F-418D-AE19-62706E023703}">
                                <ahyp:hlinkClr xmlns:ahyp="http://schemas.microsoft.com/office/drawing/2018/hyperlinkcolor" val="tx"/>
                              </a:ext>
                            </a:extLst>
                          </a:hlinkClick>
                        </a:rPr>
                        <a:t>niddk.NIH.gov/health-information/health-communication-programs/</a:t>
                      </a:r>
                      <a:r>
                        <a:rPr lang="en-US" sz="1800" b="0" u="sng" dirty="0" err="1">
                          <a:solidFill>
                            <a:srgbClr val="00529B"/>
                          </a:solidFill>
                          <a:hlinkClick r:id="rId4">
                            <a:extLst>
                              <a:ext uri="{A12FA001-AC4F-418D-AE19-62706E023703}">
                                <ahyp:hlinkClr xmlns:ahyp="http://schemas.microsoft.com/office/drawing/2018/hyperlinkcolor" val="tx"/>
                              </a:ext>
                            </a:extLst>
                          </a:hlinkClick>
                        </a:rPr>
                        <a:t>nkdep</a:t>
                      </a:r>
                      <a:r>
                        <a:rPr lang="en-US" sz="1800" b="0" u="sng" dirty="0">
                          <a:solidFill>
                            <a:srgbClr val="00529B"/>
                          </a:solidFill>
                          <a:hlinkClick r:id="rId4">
                            <a:extLst>
                              <a:ext uri="{A12FA001-AC4F-418D-AE19-62706E023703}">
                                <ahyp:hlinkClr xmlns:ahyp="http://schemas.microsoft.com/office/drawing/2018/hyperlinkcolor" val="tx"/>
                              </a:ext>
                            </a:extLst>
                          </a:hlinkClick>
                        </a:rPr>
                        <a:t>/Pages/default.aspx</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ESRD Networks contact information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5">
                            <a:extLst>
                              <a:ext uri="{A12FA001-AC4F-418D-AE19-62706E023703}">
                                <ahyp:hlinkClr xmlns:ahyp="http://schemas.microsoft.com/office/drawing/2018/hyperlinkcolor" val="tx"/>
                              </a:ext>
                            </a:extLst>
                          </a:hlinkClick>
                        </a:rPr>
                        <a:t>esrdncc.org/</a:t>
                      </a:r>
                      <a:r>
                        <a:rPr lang="en-US" sz="1800" dirty="0" err="1">
                          <a:solidFill>
                            <a:srgbClr val="00529B"/>
                          </a:solidFill>
                          <a:hlinkClick r:id="rId5">
                            <a:extLst>
                              <a:ext uri="{A12FA001-AC4F-418D-AE19-62706E023703}">
                                <ahyp:hlinkClr xmlns:ahyp="http://schemas.microsoft.com/office/drawing/2018/hyperlinkcolor" val="tx"/>
                              </a:ext>
                            </a:extLst>
                          </a:hlinkClick>
                        </a:rPr>
                        <a:t>en</a:t>
                      </a:r>
                      <a:r>
                        <a:rPr lang="en-US" sz="1800" dirty="0">
                          <a:solidFill>
                            <a:srgbClr val="00529B"/>
                          </a:solidFill>
                          <a:hlinkClick r:id="rId5">
                            <a:extLst>
                              <a:ext uri="{A12FA001-AC4F-418D-AE19-62706E023703}">
                                <ahyp:hlinkClr xmlns:ahyp="http://schemas.microsoft.com/office/drawing/2018/hyperlinkcolor" val="tx"/>
                              </a:ext>
                            </a:extLst>
                          </a:hlinkClick>
                        </a:rPr>
                        <a:t>/resources/professionals/about-the-networks</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Fistula First Catheter Last</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latin typeface="+mn-lt"/>
                          <a:cs typeface="Arial" panose="020B0604020202020204" pitchFamily="34" charset="0"/>
                          <a:hlinkClick r:id="rId6"/>
                        </a:rPr>
                        <a:t>esrdncc.org/en/fistula-first-catheter-last</a:t>
                      </a:r>
                      <a:r>
                        <a:rPr lang="en-US" sz="1800" b="0" dirty="0">
                          <a:solidFill>
                            <a:srgbClr val="00529B"/>
                          </a:solidFill>
                          <a:latin typeface="+mn-lt"/>
                          <a:cs typeface="Arial" panose="020B0604020202020204" pitchFamily="34" charset="0"/>
                        </a:rPr>
                        <a:t> </a:t>
                      </a:r>
                    </a:p>
                  </a:txBody>
                  <a:tcPr/>
                </a:tc>
                <a:extLst>
                  <a:ext uri="{0D108BD9-81ED-4DB2-BD59-A6C34878D82A}">
                    <a16:rowId xmlns:a16="http://schemas.microsoft.com/office/drawing/2014/main" val="10002"/>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National Kidney Foundation</a:t>
                      </a:r>
                    </a:p>
                    <a:p>
                      <a:pPr>
                        <a:spcBef>
                          <a:spcPts val="600"/>
                        </a:spcBef>
                      </a:pP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7">
                            <a:extLst>
                              <a:ext uri="{A12FA001-AC4F-418D-AE19-62706E023703}">
                                <ahyp:hlinkClr xmlns:ahyp="http://schemas.microsoft.com/office/drawing/2018/hyperlinkcolor" val="tx"/>
                              </a:ext>
                            </a:extLst>
                          </a:hlinkClick>
                        </a:rPr>
                        <a:t>kidney.org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American Kidney Fund</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8">
                            <a:extLst>
                              <a:ext uri="{A12FA001-AC4F-418D-AE19-62706E023703}">
                                <ahyp:hlinkClr xmlns:ahyp="http://schemas.microsoft.com/office/drawing/2018/hyperlinkcolor" val="tx"/>
                              </a:ext>
                            </a:extLst>
                          </a:hlinkClick>
                        </a:rPr>
                        <a:t>akfinc.org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United Network for Organ Sharing (UNOS)</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9">
                            <a:extLst>
                              <a:ext uri="{A12FA001-AC4F-418D-AE19-62706E023703}">
                                <ahyp:hlinkClr xmlns:ahyp="http://schemas.microsoft.com/office/drawing/2018/hyperlinkcolor" val="tx"/>
                              </a:ext>
                            </a:extLst>
                          </a:hlinkClick>
                        </a:rPr>
                        <a:t>unos.org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n-US" sz="1800" dirty="0">
                          <a:solidFill>
                            <a:srgbClr val="00529B"/>
                          </a:solidFill>
                        </a:rPr>
                        <a:t>End Stage Renal Disease Medical Evidence Report: Medicare Entitlement and/or Patient Registration (Form CMS-2728-U3)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solidFill>
                            <a:srgbClr val="00529B"/>
                          </a:solidFill>
                          <a:hlinkClick r:id="rId10">
                            <a:extLst>
                              <a:ext uri="{A12FA001-AC4F-418D-AE19-62706E023703}">
                                <ahyp:hlinkClr xmlns:ahyp="http://schemas.microsoft.com/office/drawing/2018/hyperlinkcolor" val="tx"/>
                              </a:ext>
                            </a:extLst>
                          </a:hlinkClick>
                        </a:rPr>
                        <a:t>CMS.gov/Medicare/CMS-Forms/CMS-Forms/downloads/cms2728.pdf</a:t>
                      </a:r>
                      <a:endParaRPr lang="en-US" sz="1800" b="0" u="sng"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6" name="Slide Number Placeholder 6">
            <a:extLst>
              <a:ext uri="{FF2B5EF4-FFF2-40B4-BE49-F238E27FC236}">
                <a16:creationId xmlns:a16="http://schemas.microsoft.com/office/drawing/2014/main" id="{41BEA859-E31B-4869-9A6F-09631DF5561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53</a:t>
            </a:fld>
            <a:endParaRPr lang="en-US" dirty="0"/>
          </a:p>
        </p:txBody>
      </p:sp>
      <p:sp>
        <p:nvSpPr>
          <p:cNvPr id="3" name="Footer Placeholder 2"/>
          <p:cNvSpPr>
            <a:spLocks noGrp="1"/>
          </p:cNvSpPr>
          <p:nvPr>
            <p:ph type="ftr" sz="quarter" idx="11"/>
          </p:nvPr>
        </p:nvSpPr>
        <p:spPr>
          <a:xfrm>
            <a:off x="3858768" y="6492240"/>
            <a:ext cx="4279490" cy="365125"/>
          </a:xfrm>
        </p:spPr>
        <p:txBody>
          <a:bodyPr/>
          <a:lstStyle/>
          <a:p>
            <a:r>
              <a:rPr lang="en-US" dirty="0"/>
              <a:t>Medicare for People with End-Stage Renal Disease (ESRD)</a:t>
            </a:r>
          </a:p>
        </p:txBody>
      </p:sp>
      <p:sp>
        <p:nvSpPr>
          <p:cNvPr id="4" name="Date Placeholder 3"/>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
            <a:ext cx="12192000" cy="984692"/>
          </a:xfrm>
        </p:spPr>
        <p:txBody>
          <a:bodyPr>
            <a:normAutofit/>
          </a:bodyPr>
          <a:lstStyle/>
          <a:p>
            <a:pPr>
              <a:lnSpc>
                <a:spcPct val="100000"/>
              </a:lnSpc>
            </a:pPr>
            <a:r>
              <a:rPr lang="en-US" sz="2800" dirty="0">
                <a:latin typeface="Arial Black"/>
              </a:rPr>
              <a:t>End-Stage Renal Disease (ESRD) Resource Guide:</a:t>
            </a:r>
            <a:br>
              <a:rPr lang="en-US" sz="2800" dirty="0">
                <a:latin typeface="Arial Black"/>
              </a:rPr>
            </a:br>
            <a:r>
              <a:rPr lang="en-US" sz="2800" dirty="0">
                <a:latin typeface="Arial Black"/>
              </a:rPr>
              <a:t>Medicare Products</a:t>
            </a:r>
          </a:p>
        </p:txBody>
      </p:sp>
      <p:sp>
        <p:nvSpPr>
          <p:cNvPr id="10" name="TextBox 9">
            <a:extLst>
              <a:ext uri="{FF2B5EF4-FFF2-40B4-BE49-F238E27FC236}">
                <a16:creationId xmlns:a16="http://schemas.microsoft.com/office/drawing/2014/main" id="{766D43E7-737A-4ED6-A1E4-B7EA4288A5B8}"/>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7" name="Table 6" title="End-Stage Renal Disease (ESRD) Resource Guide--Medicare Products"/>
          <p:cNvGraphicFramePr>
            <a:graphicFrameLocks noGrp="1"/>
          </p:cNvGraphicFramePr>
          <p:nvPr>
            <p:extLst>
              <p:ext uri="{D42A27DB-BD31-4B8C-83A1-F6EECF244321}">
                <p14:modId xmlns:p14="http://schemas.microsoft.com/office/powerpoint/2010/main" val="2448541376"/>
              </p:ext>
            </p:extLst>
          </p:nvPr>
        </p:nvGraphicFramePr>
        <p:xfrm>
          <a:off x="1113887" y="2251614"/>
          <a:ext cx="9964223" cy="264160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b="0" dirty="0">
                          <a:solidFill>
                            <a:srgbClr val="00529B"/>
                          </a:solidFill>
                        </a:rPr>
                        <a:t>“Medicare Coverage of Kidney Dialysis &amp; Kidney Transplant Services”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n-US" sz="1600" b="0" dirty="0">
                          <a:solidFill>
                            <a:srgbClr val="00529B"/>
                          </a:solidFill>
                        </a:rPr>
                        <a:t>CMS Product No. 10128</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“Medicare for Children with End-Stage Renal Disease:</a:t>
                      </a:r>
                      <a:r>
                        <a:rPr lang="en-US" sz="1600" baseline="0" dirty="0">
                          <a:solidFill>
                            <a:srgbClr val="00529B"/>
                          </a:solidFill>
                        </a:rPr>
                        <a:t> Getting Started</a:t>
                      </a:r>
                      <a:r>
                        <a:rPr lang="en-US" sz="1600" dirty="0">
                          <a:solidFill>
                            <a:srgbClr val="00529B"/>
                          </a:solidFill>
                        </a:rPr>
                        <a:t>”</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11392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“Medicare’s Coverage of Dialysis &amp; Kidney Transplant Benefits: Getting Started”</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11360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Coverage of Ambulance Services”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11021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&amp; You”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10050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Advantage Plans are now available for people with End-Stage Renal Disease (ESRD)</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p>
                      <a:pPr marL="0" indent="0">
                        <a:spcBef>
                          <a:spcPts val="600"/>
                        </a:spcBef>
                        <a:buFontTx/>
                        <a:buNone/>
                      </a:pPr>
                      <a:r>
                        <a:rPr lang="en-US" sz="1600" dirty="0">
                          <a:solidFill>
                            <a:srgbClr val="00529B"/>
                          </a:solidFill>
                        </a:rPr>
                        <a:t>CMS Product No. 12106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3681544"/>
                  </a:ext>
                </a:extLst>
              </a:tr>
            </a:tbl>
          </a:graphicData>
        </a:graphic>
      </p:graphicFrame>
      <p:sp>
        <p:nvSpPr>
          <p:cNvPr id="8" name="TextBox 7"/>
          <p:cNvSpPr txBox="1"/>
          <p:nvPr/>
        </p:nvSpPr>
        <p:spPr>
          <a:xfrm>
            <a:off x="1113887" y="5231509"/>
            <a:ext cx="9964223" cy="646331"/>
          </a:xfrm>
          <a:prstGeom prst="rect">
            <a:avLst/>
          </a:prstGeom>
          <a:noFill/>
        </p:spPr>
        <p:txBody>
          <a:bodyPr wrap="square" rtlCol="0">
            <a:spAutoFit/>
          </a:bodyPr>
          <a:lstStyle/>
          <a:p>
            <a:pPr>
              <a:spcBef>
                <a:spcPts val="600"/>
              </a:spcBef>
              <a:defRPr/>
            </a:pPr>
            <a:r>
              <a:rPr lang="en-US" dirty="0">
                <a:solidFill>
                  <a:srgbClr val="00529B"/>
                </a:solidFill>
                <a:latin typeface="Arial" panose="020B0604020202020204" pitchFamily="34" charset="0"/>
                <a:ea typeface="Calibri"/>
                <a:cs typeface="Arial" panose="020B0604020202020204" pitchFamily="34" charset="0"/>
              </a:rPr>
              <a:t>To order multiple copies (partners only), visit </a:t>
            </a:r>
            <a:r>
              <a:rPr lang="en-US" dirty="0">
                <a:solidFill>
                  <a:srgbClr val="00529B"/>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lang="en-US" dirty="0">
                <a:solidFill>
                  <a:srgbClr val="00529B"/>
                </a:solidFill>
                <a:latin typeface="Arial" panose="020B0604020202020204" pitchFamily="34" charset="0"/>
                <a:ea typeface="Calibri"/>
                <a:cs typeface="Arial" panose="020B0604020202020204" pitchFamily="34" charset="0"/>
              </a:rPr>
              <a:t>. You must register your organization.</a:t>
            </a:r>
            <a:endParaRPr lang="en-US" dirty="0">
              <a:solidFill>
                <a:srgbClr val="00529B"/>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54</a:t>
            </a:fld>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a:xfrm>
            <a:off x="3858768" y="6492875"/>
            <a:ext cx="4249994"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n-US" sz="3000" dirty="0"/>
              <a:t>Acronyms</a:t>
            </a:r>
          </a:p>
        </p:txBody>
      </p:sp>
      <p:sp>
        <p:nvSpPr>
          <p:cNvPr id="8" name="Content Placeholder 7"/>
          <p:cNvSpPr>
            <a:spLocks noGrp="1"/>
          </p:cNvSpPr>
          <p:nvPr>
            <p:ph idx="4294967295"/>
          </p:nvPr>
        </p:nvSpPr>
        <p:spPr>
          <a:xfrm>
            <a:off x="396875" y="1143000"/>
            <a:ext cx="11398250" cy="5213350"/>
          </a:xfrm>
        </p:spPr>
        <p:txBody>
          <a:bodyPr numCol="2">
            <a:normAutofit/>
          </a:bodyPr>
          <a:lstStyle/>
          <a:p>
            <a:pPr marL="0" lvl="0" indent="0" defTabSz="685800">
              <a:lnSpc>
                <a:spcPct val="100000"/>
              </a:lnSpc>
              <a:spcBef>
                <a:spcPts val="0"/>
              </a:spcBef>
              <a:spcAft>
                <a:spcPts val="600"/>
              </a:spcAft>
              <a:buNone/>
            </a:pPr>
            <a:r>
              <a:rPr lang="en-US" sz="1800" b="1" dirty="0">
                <a:solidFill>
                  <a:srgbClr val="00529B"/>
                </a:solidFill>
              </a:rPr>
              <a:t>AVF</a:t>
            </a:r>
            <a:r>
              <a:rPr lang="en-US" sz="1800" dirty="0">
                <a:solidFill>
                  <a:srgbClr val="00529B"/>
                </a:solidFill>
              </a:rPr>
              <a:t> Arteriovenous Fistulas </a:t>
            </a:r>
          </a:p>
          <a:p>
            <a:pPr marL="0" lvl="0" indent="0" defTabSz="685800">
              <a:lnSpc>
                <a:spcPct val="100000"/>
              </a:lnSpc>
              <a:spcBef>
                <a:spcPts val="0"/>
              </a:spcBef>
              <a:spcAft>
                <a:spcPts val="600"/>
              </a:spcAft>
              <a:buNone/>
            </a:pPr>
            <a:r>
              <a:rPr lang="en-US" sz="1800" b="1" dirty="0">
                <a:solidFill>
                  <a:srgbClr val="00529B"/>
                </a:solidFill>
              </a:rPr>
              <a:t>CMS</a:t>
            </a:r>
            <a:r>
              <a:rPr lang="en-US" sz="1800" dirty="0">
                <a:solidFill>
                  <a:srgbClr val="00529B"/>
                </a:solidFill>
              </a:rPr>
              <a:t> Centers for Medicare &amp; Medicaid Services </a:t>
            </a:r>
          </a:p>
          <a:p>
            <a:pPr marL="0" lvl="0" indent="0" defTabSz="685800">
              <a:lnSpc>
                <a:spcPct val="100000"/>
              </a:lnSpc>
              <a:spcBef>
                <a:spcPts val="0"/>
              </a:spcBef>
              <a:spcAft>
                <a:spcPts val="600"/>
              </a:spcAft>
              <a:buNone/>
            </a:pPr>
            <a:r>
              <a:rPr lang="en-US" sz="1800" b="1" dirty="0">
                <a:solidFill>
                  <a:srgbClr val="00529B"/>
                </a:solidFill>
              </a:rPr>
              <a:t>CKCC</a:t>
            </a:r>
            <a:r>
              <a:rPr lang="en-US" sz="1800" dirty="0">
                <a:solidFill>
                  <a:srgbClr val="00529B"/>
                </a:solidFill>
              </a:rPr>
              <a:t> Comprehensive Kidney Care Contracting</a:t>
            </a:r>
          </a:p>
          <a:p>
            <a:pPr marL="0" lvl="0" indent="0" defTabSz="685800">
              <a:lnSpc>
                <a:spcPct val="100000"/>
              </a:lnSpc>
              <a:spcBef>
                <a:spcPts val="0"/>
              </a:spcBef>
              <a:spcAft>
                <a:spcPts val="600"/>
              </a:spcAft>
              <a:buNone/>
            </a:pPr>
            <a:r>
              <a:rPr lang="en-US" sz="1800" b="1" dirty="0">
                <a:solidFill>
                  <a:srgbClr val="00529B"/>
                </a:solidFill>
              </a:rPr>
              <a:t>CKD</a:t>
            </a:r>
            <a:r>
              <a:rPr lang="en-US" sz="1800" dirty="0">
                <a:solidFill>
                  <a:srgbClr val="00529B"/>
                </a:solidFill>
              </a:rPr>
              <a:t> Chronic Kidney Disease </a:t>
            </a:r>
          </a:p>
          <a:p>
            <a:pPr marL="0" lvl="0" indent="0" defTabSz="685800">
              <a:lnSpc>
                <a:spcPct val="100000"/>
              </a:lnSpc>
              <a:spcBef>
                <a:spcPts val="0"/>
              </a:spcBef>
              <a:spcAft>
                <a:spcPts val="600"/>
              </a:spcAft>
              <a:buNone/>
            </a:pPr>
            <a:r>
              <a:rPr lang="en-US" sz="1800" b="1" dirty="0">
                <a:solidFill>
                  <a:srgbClr val="00529B"/>
                </a:solidFill>
              </a:rPr>
              <a:t>DFC</a:t>
            </a:r>
            <a:r>
              <a:rPr lang="en-US" sz="1800" dirty="0">
                <a:solidFill>
                  <a:srgbClr val="00529B"/>
                </a:solidFill>
              </a:rPr>
              <a:t> Dialysis Facility Compare </a:t>
            </a:r>
          </a:p>
          <a:p>
            <a:pPr marL="0" lvl="0" indent="0" defTabSz="685800">
              <a:lnSpc>
                <a:spcPct val="100000"/>
              </a:lnSpc>
              <a:spcBef>
                <a:spcPts val="0"/>
              </a:spcBef>
              <a:spcAft>
                <a:spcPts val="600"/>
              </a:spcAft>
              <a:buNone/>
            </a:pPr>
            <a:r>
              <a:rPr lang="en-US" sz="1800" b="1" dirty="0">
                <a:solidFill>
                  <a:srgbClr val="00529B"/>
                </a:solidFill>
              </a:rPr>
              <a:t>ESA</a:t>
            </a:r>
            <a:r>
              <a:rPr lang="en-US" sz="1800" dirty="0">
                <a:solidFill>
                  <a:srgbClr val="00529B"/>
                </a:solidFill>
              </a:rPr>
              <a:t> Erythropoietin Stimulating Agents </a:t>
            </a:r>
          </a:p>
          <a:p>
            <a:pPr marL="0" lvl="0" indent="0" defTabSz="685800">
              <a:lnSpc>
                <a:spcPct val="100000"/>
              </a:lnSpc>
              <a:spcBef>
                <a:spcPts val="0"/>
              </a:spcBef>
              <a:spcAft>
                <a:spcPts val="600"/>
              </a:spcAft>
              <a:buNone/>
            </a:pPr>
            <a:r>
              <a:rPr lang="en-US" sz="1800" b="1" dirty="0">
                <a:solidFill>
                  <a:srgbClr val="00529B"/>
                </a:solidFill>
              </a:rPr>
              <a:t>ESRD</a:t>
            </a:r>
            <a:r>
              <a:rPr lang="en-US" sz="1800" dirty="0">
                <a:solidFill>
                  <a:srgbClr val="00529B"/>
                </a:solidFill>
              </a:rPr>
              <a:t> End-Stage Renal Disease</a:t>
            </a:r>
          </a:p>
          <a:p>
            <a:pPr marL="0" indent="0" defTabSz="685800">
              <a:lnSpc>
                <a:spcPct val="100000"/>
              </a:lnSpc>
              <a:spcBef>
                <a:spcPts val="0"/>
              </a:spcBef>
              <a:spcAft>
                <a:spcPts val="600"/>
              </a:spcAft>
              <a:buNone/>
            </a:pPr>
            <a:r>
              <a:rPr lang="en-US" sz="1800" b="1" dirty="0">
                <a:solidFill>
                  <a:srgbClr val="00529B"/>
                </a:solidFill>
              </a:rPr>
              <a:t>ETC</a:t>
            </a:r>
            <a:r>
              <a:rPr lang="en-US" sz="1800" dirty="0">
                <a:solidFill>
                  <a:srgbClr val="00529B"/>
                </a:solidFill>
              </a:rPr>
              <a:t> End-Stage Renal Disease Treatment Choices</a:t>
            </a:r>
          </a:p>
          <a:p>
            <a:pPr marL="0" lvl="0" indent="0" defTabSz="685800">
              <a:lnSpc>
                <a:spcPct val="100000"/>
              </a:lnSpc>
              <a:spcBef>
                <a:spcPts val="0"/>
              </a:spcBef>
              <a:spcAft>
                <a:spcPts val="600"/>
              </a:spcAft>
              <a:buNone/>
            </a:pPr>
            <a:r>
              <a:rPr lang="en-US" sz="1800" b="1" dirty="0">
                <a:solidFill>
                  <a:srgbClr val="00529B"/>
                </a:solidFill>
              </a:rPr>
              <a:t>GEP</a:t>
            </a:r>
            <a:r>
              <a:rPr lang="en-US" sz="1800" dirty="0">
                <a:solidFill>
                  <a:srgbClr val="00529B"/>
                </a:solidFill>
              </a:rPr>
              <a:t> General Enrollment Period</a:t>
            </a:r>
          </a:p>
          <a:p>
            <a:pPr marL="0" lvl="0" indent="0" defTabSz="685800">
              <a:lnSpc>
                <a:spcPct val="100000"/>
              </a:lnSpc>
              <a:spcBef>
                <a:spcPts val="0"/>
              </a:spcBef>
              <a:spcAft>
                <a:spcPts val="600"/>
              </a:spcAft>
              <a:buNone/>
            </a:pPr>
            <a:r>
              <a:rPr lang="en-US" sz="1800" b="1" dirty="0">
                <a:solidFill>
                  <a:srgbClr val="00529B"/>
                </a:solidFill>
              </a:rPr>
              <a:t>GHP</a:t>
            </a:r>
            <a:r>
              <a:rPr lang="en-US" sz="1800" dirty="0">
                <a:solidFill>
                  <a:srgbClr val="00529B"/>
                </a:solidFill>
              </a:rPr>
              <a:t> Group Health Plan </a:t>
            </a:r>
          </a:p>
          <a:p>
            <a:pPr marL="0" lvl="0" indent="0" defTabSz="685800">
              <a:lnSpc>
                <a:spcPct val="100000"/>
              </a:lnSpc>
              <a:spcBef>
                <a:spcPts val="0"/>
              </a:spcBef>
              <a:spcAft>
                <a:spcPts val="600"/>
              </a:spcAft>
              <a:buNone/>
            </a:pPr>
            <a:r>
              <a:rPr lang="en-US" sz="1800" b="1" dirty="0">
                <a:solidFill>
                  <a:srgbClr val="00529B"/>
                </a:solidFill>
              </a:rPr>
              <a:t>HHS</a:t>
            </a:r>
            <a:r>
              <a:rPr lang="en-US" sz="1800" dirty="0">
                <a:solidFill>
                  <a:srgbClr val="00529B"/>
                </a:solidFill>
              </a:rPr>
              <a:t> U.S. Department of Health &amp; Human Services</a:t>
            </a:r>
          </a:p>
          <a:p>
            <a:pPr marL="0" lvl="0" indent="0" defTabSz="685800">
              <a:lnSpc>
                <a:spcPct val="100000"/>
              </a:lnSpc>
              <a:spcBef>
                <a:spcPts val="0"/>
              </a:spcBef>
              <a:spcAft>
                <a:spcPts val="600"/>
              </a:spcAft>
              <a:buNone/>
            </a:pPr>
            <a:r>
              <a:rPr lang="en-US" sz="1800" b="1" dirty="0">
                <a:solidFill>
                  <a:srgbClr val="00529B"/>
                </a:solidFill>
              </a:rPr>
              <a:t>IEP</a:t>
            </a:r>
            <a:r>
              <a:rPr lang="en-US" sz="1800" dirty="0">
                <a:solidFill>
                  <a:srgbClr val="00529B"/>
                </a:solidFill>
              </a:rPr>
              <a:t> Initial Enrollment Period</a:t>
            </a:r>
          </a:p>
          <a:p>
            <a:pPr marL="0" lvl="0" indent="0" defTabSz="685800">
              <a:lnSpc>
                <a:spcPct val="100000"/>
              </a:lnSpc>
              <a:spcBef>
                <a:spcPts val="0"/>
              </a:spcBef>
              <a:spcAft>
                <a:spcPts val="600"/>
              </a:spcAft>
              <a:buNone/>
            </a:pPr>
            <a:r>
              <a:rPr lang="en-US" sz="1800" b="1" dirty="0">
                <a:solidFill>
                  <a:srgbClr val="00529B"/>
                </a:solidFill>
              </a:rPr>
              <a:t>KCF</a:t>
            </a:r>
            <a:r>
              <a:rPr lang="en-US" sz="1800" dirty="0">
                <a:solidFill>
                  <a:srgbClr val="00529B"/>
                </a:solidFill>
              </a:rPr>
              <a:t> Kidney Care First</a:t>
            </a:r>
          </a:p>
          <a:p>
            <a:pPr marL="0" lvl="0" indent="0" defTabSz="685800">
              <a:lnSpc>
                <a:spcPct val="100000"/>
              </a:lnSpc>
              <a:spcBef>
                <a:spcPts val="0"/>
              </a:spcBef>
              <a:spcAft>
                <a:spcPts val="600"/>
              </a:spcAft>
              <a:buNone/>
            </a:pPr>
            <a:br>
              <a:rPr lang="en-US" sz="1800" b="1" dirty="0">
                <a:solidFill>
                  <a:srgbClr val="00529B"/>
                </a:solidFill>
              </a:rPr>
            </a:br>
            <a:br>
              <a:rPr lang="en-US" sz="1800" b="1" dirty="0">
                <a:solidFill>
                  <a:srgbClr val="00529B"/>
                </a:solidFill>
              </a:rPr>
            </a:br>
            <a:r>
              <a:rPr lang="en-US" sz="1800" b="1" dirty="0">
                <a:solidFill>
                  <a:srgbClr val="00529B"/>
                </a:solidFill>
              </a:rPr>
              <a:t>NCC ESRD </a:t>
            </a:r>
            <a:r>
              <a:rPr lang="en-US" sz="1800" dirty="0">
                <a:solidFill>
                  <a:srgbClr val="00529B"/>
                </a:solidFill>
              </a:rPr>
              <a:t>National Coordinating Center End-Stage Renal Disease </a:t>
            </a:r>
          </a:p>
          <a:p>
            <a:pPr marL="0" lvl="0" indent="0" defTabSz="685800">
              <a:lnSpc>
                <a:spcPct val="100000"/>
              </a:lnSpc>
              <a:spcBef>
                <a:spcPts val="0"/>
              </a:spcBef>
              <a:spcAft>
                <a:spcPts val="600"/>
              </a:spcAft>
              <a:buNone/>
            </a:pPr>
            <a:r>
              <a:rPr lang="en-US" sz="1800" b="1" dirty="0">
                <a:solidFill>
                  <a:srgbClr val="00529B"/>
                </a:solidFill>
              </a:rPr>
              <a:t>NTP</a:t>
            </a:r>
            <a:r>
              <a:rPr lang="en-US" sz="1800" dirty="0">
                <a:solidFill>
                  <a:srgbClr val="00529B"/>
                </a:solidFill>
              </a:rPr>
              <a:t> National Training Program </a:t>
            </a:r>
          </a:p>
          <a:p>
            <a:pPr marL="0" lvl="0" indent="0" defTabSz="685800">
              <a:lnSpc>
                <a:spcPct val="100000"/>
              </a:lnSpc>
              <a:spcBef>
                <a:spcPts val="0"/>
              </a:spcBef>
              <a:spcAft>
                <a:spcPts val="600"/>
              </a:spcAft>
              <a:buNone/>
            </a:pPr>
            <a:r>
              <a:rPr lang="en-US" sz="1800" b="1" dirty="0">
                <a:solidFill>
                  <a:srgbClr val="00529B"/>
                </a:solidFill>
              </a:rPr>
              <a:t>OEP</a:t>
            </a:r>
            <a:r>
              <a:rPr lang="en-US" sz="1800" dirty="0">
                <a:solidFill>
                  <a:srgbClr val="00529B"/>
                </a:solidFill>
              </a:rPr>
              <a:t> Open Enrollment Period</a:t>
            </a:r>
          </a:p>
          <a:p>
            <a:pPr marL="0" lvl="0" indent="0" defTabSz="685800">
              <a:lnSpc>
                <a:spcPct val="100000"/>
              </a:lnSpc>
              <a:spcBef>
                <a:spcPts val="0"/>
              </a:spcBef>
              <a:spcAft>
                <a:spcPts val="600"/>
              </a:spcAft>
              <a:buNone/>
            </a:pPr>
            <a:r>
              <a:rPr lang="en-US" sz="1800" b="1" dirty="0">
                <a:solidFill>
                  <a:srgbClr val="00529B"/>
                </a:solidFill>
              </a:rPr>
              <a:t>PPO</a:t>
            </a:r>
            <a:r>
              <a:rPr lang="en-US" sz="1800" dirty="0">
                <a:solidFill>
                  <a:srgbClr val="00529B"/>
                </a:solidFill>
              </a:rPr>
              <a:t> Preferred Provider Organization</a:t>
            </a:r>
          </a:p>
          <a:p>
            <a:pPr marL="0" lvl="0" indent="0" defTabSz="685800">
              <a:lnSpc>
                <a:spcPct val="100000"/>
              </a:lnSpc>
              <a:spcBef>
                <a:spcPts val="0"/>
              </a:spcBef>
              <a:spcAft>
                <a:spcPts val="600"/>
              </a:spcAft>
              <a:buNone/>
            </a:pPr>
            <a:r>
              <a:rPr lang="en-US" sz="1800" b="1" dirty="0">
                <a:solidFill>
                  <a:srgbClr val="00529B"/>
                </a:solidFill>
              </a:rPr>
              <a:t>PPS</a:t>
            </a:r>
            <a:r>
              <a:rPr lang="en-US" sz="1800" dirty="0">
                <a:solidFill>
                  <a:srgbClr val="00529B"/>
                </a:solidFill>
              </a:rPr>
              <a:t> Prospective Payment System </a:t>
            </a:r>
          </a:p>
          <a:p>
            <a:pPr marL="0" lvl="0" indent="0" defTabSz="685800">
              <a:lnSpc>
                <a:spcPct val="100000"/>
              </a:lnSpc>
              <a:spcBef>
                <a:spcPts val="0"/>
              </a:spcBef>
              <a:spcAft>
                <a:spcPts val="600"/>
              </a:spcAft>
              <a:buNone/>
            </a:pPr>
            <a:r>
              <a:rPr lang="en-US" sz="1800" b="1" dirty="0">
                <a:solidFill>
                  <a:srgbClr val="00529B"/>
                </a:solidFill>
              </a:rPr>
              <a:t>RRB</a:t>
            </a:r>
            <a:r>
              <a:rPr lang="en-US" sz="1800" dirty="0">
                <a:solidFill>
                  <a:srgbClr val="00529B"/>
                </a:solidFill>
              </a:rPr>
              <a:t> Railroad Retirement Board</a:t>
            </a:r>
          </a:p>
          <a:p>
            <a:pPr marL="0" lvl="0" indent="0" defTabSz="685800">
              <a:lnSpc>
                <a:spcPct val="100000"/>
              </a:lnSpc>
              <a:spcBef>
                <a:spcPts val="0"/>
              </a:spcBef>
              <a:spcAft>
                <a:spcPts val="600"/>
              </a:spcAft>
              <a:buNone/>
            </a:pPr>
            <a:r>
              <a:rPr lang="en-US" sz="1800" b="1" dirty="0">
                <a:solidFill>
                  <a:srgbClr val="00529B"/>
                </a:solidFill>
              </a:rPr>
              <a:t>SEP</a:t>
            </a:r>
            <a:r>
              <a:rPr lang="en-US" sz="1800" dirty="0">
                <a:solidFill>
                  <a:srgbClr val="00529B"/>
                </a:solidFill>
              </a:rPr>
              <a:t> Special Enrollment Period</a:t>
            </a:r>
          </a:p>
          <a:p>
            <a:pPr marL="0" lvl="0" indent="0" defTabSz="685800">
              <a:lnSpc>
                <a:spcPct val="100000"/>
              </a:lnSpc>
              <a:spcBef>
                <a:spcPts val="0"/>
              </a:spcBef>
              <a:spcAft>
                <a:spcPts val="600"/>
              </a:spcAft>
              <a:buNone/>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600"/>
              </a:spcAft>
              <a:buNone/>
            </a:pPr>
            <a:r>
              <a:rPr lang="en-US" sz="1800" b="1" dirty="0">
                <a:solidFill>
                  <a:srgbClr val="00529B"/>
                </a:solidFill>
              </a:rPr>
              <a:t>TTY</a:t>
            </a:r>
            <a:r>
              <a:rPr lang="en-US" sz="1800" dirty="0">
                <a:solidFill>
                  <a:srgbClr val="00529B"/>
                </a:solidFill>
              </a:rPr>
              <a:t> Teletypewriter/Text Telephone </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3931920" y="6492240"/>
            <a:ext cx="4416724"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February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n-US" sz="3000" b="0" dirty="0"/>
              <a:t>Stay Connected</a:t>
            </a:r>
          </a:p>
        </p:txBody>
      </p:sp>
      <p:sp>
        <p:nvSpPr>
          <p:cNvPr id="19" name="Content Placeholder 4" descr="To view available training materials, &#10;or subscribe to our email list, visit&#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7" name="TextBox 16" descr="Contact us at 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56</a:t>
            </a:fld>
            <a:endParaRPr lang="en-US">
              <a:solidFill>
                <a:srgbClr val="8FAADC"/>
              </a:solidFill>
            </a:endParaRPr>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3931920" y="6492875"/>
            <a:ext cx="4259826" cy="365125"/>
          </a:xfrm>
        </p:spPr>
        <p:txBody>
          <a:bodyPr/>
          <a:lstStyle/>
          <a:p>
            <a:r>
              <a:rPr lang="en-US" dirty="0">
                <a:solidFill>
                  <a:srgbClr val="8FAADC"/>
                </a:solidFill>
              </a:rPr>
              <a:t>Medicare for People with End-Stage Renal Disease (ESRD)</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n-US">
                <a:solidFill>
                  <a:srgbClr val="8FAADC"/>
                </a:solidFill>
              </a:rPr>
              <a:t>February 2023</a:t>
            </a:r>
            <a:endParaRPr lang="en-US" dirty="0">
              <a:solidFill>
                <a:srgbClr val="8FAADC"/>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End-Stage Renal Disease (ESRD)?</a:t>
            </a:r>
          </a:p>
        </p:txBody>
      </p:sp>
      <p:sp>
        <p:nvSpPr>
          <p:cNvPr id="5" name="Rectangle: Rounded Corners 4" descr="ESRD: Permanent kidney failure that requires a regular course of dialysis or a kidney transplant">
            <a:extLst>
              <a:ext uri="{FF2B5EF4-FFF2-40B4-BE49-F238E27FC236}">
                <a16:creationId xmlns:a16="http://schemas.microsoft.com/office/drawing/2014/main" id="{3BF47F03-FFF0-43F1-8028-B4E46389A999}"/>
              </a:ext>
            </a:extLst>
          </p:cNvPr>
          <p:cNvSpPr/>
          <p:nvPr/>
        </p:nvSpPr>
        <p:spPr>
          <a:xfrm>
            <a:off x="4105272" y="1166132"/>
            <a:ext cx="411480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ESRD</a:t>
            </a:r>
            <a:r>
              <a:rPr lang="en-US" sz="2400" dirty="0">
                <a:solidFill>
                  <a:srgbClr val="00529B"/>
                </a:solidFill>
                <a:latin typeface="Arial" panose="020B0604020202020204" pitchFamily="34" charset="0"/>
                <a:cs typeface="Arial" panose="020B0604020202020204" pitchFamily="34" charset="0"/>
              </a:rPr>
              <a:t>: Permanent kidney failure that requires a regular course of </a:t>
            </a:r>
            <a:r>
              <a:rPr lang="en-US" sz="2400" b="1" dirty="0">
                <a:solidFill>
                  <a:srgbClr val="00529B"/>
                </a:solidFill>
                <a:latin typeface="Arial" panose="020B0604020202020204" pitchFamily="34" charset="0"/>
                <a:cs typeface="Arial" panose="020B0604020202020204" pitchFamily="34" charset="0"/>
              </a:rPr>
              <a:t>dialysis</a:t>
            </a:r>
            <a:r>
              <a:rPr lang="en-US" sz="2400" dirty="0">
                <a:solidFill>
                  <a:srgbClr val="00529B"/>
                </a:solidFill>
                <a:latin typeface="Arial" panose="020B0604020202020204" pitchFamily="34" charset="0"/>
                <a:cs typeface="Arial" panose="020B0604020202020204" pitchFamily="34" charset="0"/>
              </a:rPr>
              <a:t> or a </a:t>
            </a:r>
            <a:r>
              <a:rPr lang="en-US" sz="2400" b="1" dirty="0">
                <a:solidFill>
                  <a:srgbClr val="00529B"/>
                </a:solidFill>
                <a:latin typeface="Arial" panose="020B0604020202020204" pitchFamily="34" charset="0"/>
                <a:cs typeface="Arial" panose="020B0604020202020204" pitchFamily="34" charset="0"/>
              </a:rPr>
              <a:t>kidney transplant</a:t>
            </a:r>
          </a:p>
        </p:txBody>
      </p:sp>
      <p:cxnSp>
        <p:nvCxnSpPr>
          <p:cNvPr id="19" name="Connector: Elbow 18">
            <a:extLst>
              <a:ext uri="{FF2B5EF4-FFF2-40B4-BE49-F238E27FC236}">
                <a16:creationId xmlns:a16="http://schemas.microsoft.com/office/drawing/2014/main" id="{77C48FDF-5D4B-4C61-A5FA-FF2ED68EBD4D}"/>
              </a:ext>
              <a:ext uri="{C183D7F6-B498-43B3-948B-1728B52AA6E4}">
                <adec:decorative xmlns:adec="http://schemas.microsoft.com/office/drawing/2017/decorative" val="1"/>
              </a:ext>
            </a:extLst>
          </p:cNvPr>
          <p:cNvCxnSpPr>
            <a:stCxn id="5" idx="2"/>
            <a:endCxn id="7" idx="0"/>
          </p:cNvCxnSpPr>
          <p:nvPr/>
        </p:nvCxnSpPr>
        <p:spPr>
          <a:xfrm rot="5400000">
            <a:off x="4561143" y="2348171"/>
            <a:ext cx="789894" cy="2413165"/>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7" name="Rectangle: Rounded Corners 6" descr="Dialysis: Cleans your blood when your kidneys don’t work&#10;">
            <a:extLst>
              <a:ext uri="{FF2B5EF4-FFF2-40B4-BE49-F238E27FC236}">
                <a16:creationId xmlns:a16="http://schemas.microsoft.com/office/drawing/2014/main" id="{B2B7EADB-9177-48C7-9901-7DE212014A70}"/>
              </a:ext>
            </a:extLst>
          </p:cNvPr>
          <p:cNvSpPr/>
          <p:nvPr/>
        </p:nvSpPr>
        <p:spPr>
          <a:xfrm>
            <a:off x="1829267" y="3949700"/>
            <a:ext cx="384048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Dialysis</a:t>
            </a:r>
            <a:r>
              <a:rPr lang="en-US" sz="2400" dirty="0">
                <a:solidFill>
                  <a:srgbClr val="00529B"/>
                </a:solidFill>
                <a:latin typeface="Arial" panose="020B0604020202020204" pitchFamily="34" charset="0"/>
                <a:cs typeface="Arial" panose="020B0604020202020204" pitchFamily="34" charset="0"/>
              </a:rPr>
              <a:t>: Cleans your blood when your kidneys don’t work</a:t>
            </a:r>
          </a:p>
        </p:txBody>
      </p:sp>
      <p:cxnSp>
        <p:nvCxnSpPr>
          <p:cNvPr id="15" name="Connector: Elbow 14">
            <a:extLst>
              <a:ext uri="{FF2B5EF4-FFF2-40B4-BE49-F238E27FC236}">
                <a16:creationId xmlns:a16="http://schemas.microsoft.com/office/drawing/2014/main" id="{DDC48A07-FABB-41BF-90E0-BBC94DB6BCF6}"/>
              </a:ext>
              <a:ext uri="{C183D7F6-B498-43B3-948B-1728B52AA6E4}">
                <adec:decorative xmlns:adec="http://schemas.microsoft.com/office/drawing/2017/decorative" val="1"/>
              </a:ext>
            </a:extLst>
          </p:cNvPr>
          <p:cNvCxnSpPr>
            <a:stCxn id="5" idx="2"/>
            <a:endCxn id="8" idx="0"/>
          </p:cNvCxnSpPr>
          <p:nvPr/>
        </p:nvCxnSpPr>
        <p:spPr>
          <a:xfrm rot="16200000" flipH="1">
            <a:off x="6991689" y="2330789"/>
            <a:ext cx="789894" cy="2447928"/>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descr="Kidney transplant: Type of surgery that puts someone else’s healthy kidney into your body&#10;">
            <a:extLst>
              <a:ext uri="{FF2B5EF4-FFF2-40B4-BE49-F238E27FC236}">
                <a16:creationId xmlns:a16="http://schemas.microsoft.com/office/drawing/2014/main" id="{87E720F5-E6EB-4A42-8AC7-2CAE144CAE54}"/>
              </a:ext>
            </a:extLst>
          </p:cNvPr>
          <p:cNvSpPr/>
          <p:nvPr/>
        </p:nvSpPr>
        <p:spPr>
          <a:xfrm>
            <a:off x="6690360" y="3949700"/>
            <a:ext cx="384048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Kidney transplant</a:t>
            </a:r>
            <a:r>
              <a:rPr lang="en-US" sz="2400" dirty="0">
                <a:solidFill>
                  <a:srgbClr val="00529B"/>
                </a:solidFill>
                <a:latin typeface="Arial" panose="020B0604020202020204" pitchFamily="34" charset="0"/>
                <a:cs typeface="Arial" panose="020B0604020202020204" pitchFamily="34" charset="0"/>
              </a:rPr>
              <a:t>: Type of surgery that puts someone else’s healthy kidney into your body</a:t>
            </a:r>
          </a:p>
        </p:txBody>
      </p: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139709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5963"/>
          </a:xfrm>
        </p:spPr>
        <p:txBody>
          <a:bodyPr anchor="ctr">
            <a:noAutofit/>
          </a:bodyPr>
          <a:lstStyle/>
          <a:p>
            <a:pPr>
              <a:lnSpc>
                <a:spcPct val="100000"/>
              </a:lnSpc>
            </a:pPr>
            <a:r>
              <a:rPr lang="en-US" dirty="0"/>
              <a:t>Medicare Eligibility Based on </a:t>
            </a:r>
            <a:br>
              <a:rPr lang="en-US" dirty="0"/>
            </a:br>
            <a:r>
              <a:rPr lang="en-US" dirty="0"/>
              <a:t>End-Stage Renal Disease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38200" y="1244601"/>
            <a:ext cx="10644188" cy="4133892"/>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n-US" sz="2800" b="1" dirty="0">
                <a:solidFill>
                  <a:srgbClr val="00529B"/>
                </a:solidFill>
              </a:rPr>
              <a:t>You’re eligible no matter how old you are if:</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Your kidneys no longer work; and</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 need regular dialysis or a kidney transplant, </a:t>
            </a:r>
            <a:r>
              <a:rPr lang="en-US" sz="2400" b="1" dirty="0">
                <a:solidFill>
                  <a:srgbClr val="00529B"/>
                </a:solidFill>
              </a:rPr>
              <a:t>and</a:t>
            </a:r>
            <a:r>
              <a:rPr lang="en-US" sz="2400" dirty="0">
                <a:solidFill>
                  <a:srgbClr val="00529B"/>
                </a:solidFill>
              </a:rPr>
              <a:t> one of these applies to you:</a:t>
            </a:r>
          </a:p>
          <a:p>
            <a:pPr marL="1097280" lvl="2" indent="-274320" defTabSz="685800" fontAlgn="base">
              <a:lnSpc>
                <a:spcPct val="100000"/>
              </a:lnSpc>
              <a:spcBef>
                <a:spcPts val="0"/>
              </a:spcBef>
              <a:spcAft>
                <a:spcPts val="1200"/>
              </a:spcAft>
            </a:pPr>
            <a:r>
              <a:rPr lang="en-US" dirty="0">
                <a:solidFill>
                  <a:srgbClr val="00529B"/>
                </a:solidFill>
              </a:rPr>
              <a:t>You’ve worked the required amount of time</a:t>
            </a:r>
          </a:p>
          <a:p>
            <a:pPr marL="1097280" lvl="2" indent="-274320" defTabSz="685800" fontAlgn="base">
              <a:lnSpc>
                <a:spcPct val="100000"/>
              </a:lnSpc>
              <a:spcBef>
                <a:spcPts val="0"/>
              </a:spcBef>
              <a:spcAft>
                <a:spcPts val="1200"/>
              </a:spcAft>
            </a:pPr>
            <a:r>
              <a:rPr lang="en-US" dirty="0">
                <a:solidFill>
                  <a:srgbClr val="00529B"/>
                </a:solidFill>
              </a:rPr>
              <a:t>You’re already getting or are eligible for Social Security or Railroad Retirement Board (RRB) benefits</a:t>
            </a:r>
          </a:p>
          <a:p>
            <a:pPr marL="1097280" lvl="2" indent="-274320" defTabSz="685800" fontAlgn="base">
              <a:lnSpc>
                <a:spcPct val="100000"/>
              </a:lnSpc>
              <a:spcBef>
                <a:spcPts val="0"/>
              </a:spcBef>
              <a:spcAft>
                <a:spcPts val="1200"/>
              </a:spcAft>
            </a:pPr>
            <a:r>
              <a:rPr lang="en-US" dirty="0">
                <a:solidFill>
                  <a:srgbClr val="00529B"/>
                </a:solidFill>
              </a:rPr>
              <a:t>You’re the spouse or dependent child of a person who meets either of the requirements listed above</a:t>
            </a:r>
          </a:p>
        </p:txBody>
      </p:sp>
      <p:sp>
        <p:nvSpPr>
          <p:cNvPr id="9" name="TextBox 8">
            <a:extLst>
              <a:ext uri="{FF2B5EF4-FFF2-40B4-BE49-F238E27FC236}">
                <a16:creationId xmlns:a16="http://schemas.microsoft.com/office/drawing/2014/main" id="{BC8D013B-BD38-49E2-8F1D-2B4D255137B3}"/>
              </a:ext>
            </a:extLst>
          </p:cNvPr>
          <p:cNvSpPr txBox="1"/>
          <p:nvPr/>
        </p:nvSpPr>
        <p:spPr>
          <a:xfrm>
            <a:off x="775357" y="5525088"/>
            <a:ext cx="11333518" cy="369332"/>
          </a:xfrm>
          <a:prstGeom prst="rect">
            <a:avLst/>
          </a:prstGeom>
          <a:noFill/>
          <a:ln>
            <a:noFill/>
          </a:ln>
        </p:spPr>
        <p:txBody>
          <a:bodyPr wrap="square" lIns="91440" tIns="45720" rIns="91440" bIns="45720" anchor="t">
            <a:spAutoFit/>
          </a:bodyPr>
          <a:lstStyle/>
          <a:p>
            <a:pPr defTabSz="685800">
              <a:spcBef>
                <a:spcPts val="600"/>
              </a:spcBef>
            </a:pPr>
            <a:r>
              <a:rPr lang="en-US" b="1" dirty="0">
                <a:solidFill>
                  <a:srgbClr val="00529B"/>
                </a:solidFill>
                <a:latin typeface="Arial"/>
                <a:cs typeface="Arial"/>
              </a:rPr>
              <a:t>NOTE</a:t>
            </a:r>
            <a:r>
              <a:rPr lang="en-US" dirty="0">
                <a:solidFill>
                  <a:srgbClr val="00529B"/>
                </a:solidFill>
                <a:latin typeface="Arial"/>
                <a:cs typeface="Arial"/>
              </a:rPr>
              <a:t>: Medicare pays for dialysis services given to people with Medicare that have Acute Kidney Injury (AKI). </a:t>
            </a:r>
            <a:endParaRPr lang="en-US" dirty="0">
              <a:solidFill>
                <a:srgbClr val="00529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032" y="5561032"/>
            <a:ext cx="274320" cy="274320"/>
          </a:xfrm>
          <a:prstGeom prst="rect">
            <a:avLst/>
          </a:prstGeom>
        </p:spPr>
      </p:pic>
      <p:sp>
        <p:nvSpPr>
          <p:cNvPr id="8" name="Slide Number Placeholder 6">
            <a:extLst>
              <a:ext uri="{FF2B5EF4-FFF2-40B4-BE49-F238E27FC236}">
                <a16:creationId xmlns:a16="http://schemas.microsoft.com/office/drawing/2014/main" id="{48615C14-9108-4410-AFAE-E8496D16ABC8}"/>
              </a:ext>
            </a:extLst>
          </p:cNvPr>
          <p:cNvSpPr>
            <a:spLocks noGrp="1"/>
          </p:cNvSpPr>
          <p:nvPr>
            <p:ph type="sldNum" sz="quarter" idx="12"/>
          </p:nvPr>
        </p:nvSpPr>
        <p:spPr/>
        <p:txBody>
          <a:bodyPr/>
          <a:lstStyle/>
          <a:p>
            <a:fld id="{0B2D781D-8844-5940-92D1-06EF0A7F581E}" type="slidenum">
              <a:rPr lang="en-US" smtClean="0"/>
              <a:t>7</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a:xfrm>
            <a:off x="3931920" y="6492240"/>
            <a:ext cx="4272950" cy="350748"/>
          </a:xfrm>
        </p:spPr>
        <p:txBody>
          <a:bodyPr/>
          <a:lstStyle/>
          <a:p>
            <a:r>
              <a:rPr lang="en-US" dirty="0"/>
              <a:t>Medicare for People with End-Stage Renal Disease (ESRD)</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04889"/>
          </a:xfrm>
        </p:spPr>
        <p:txBody>
          <a:bodyPr>
            <a:noAutofit/>
          </a:bodyPr>
          <a:lstStyle/>
          <a:p>
            <a:pPr>
              <a:lnSpc>
                <a:spcPct val="100000"/>
              </a:lnSpc>
            </a:pPr>
            <a:r>
              <a:rPr lang="en-US" dirty="0">
                <a:solidFill>
                  <a:prstClr val="white"/>
                </a:solidFill>
              </a:rPr>
              <a:t>Medicare Eligibility Based on </a:t>
            </a:r>
            <a:br>
              <a:rPr lang="en-US" dirty="0">
                <a:solidFill>
                  <a:prstClr val="white"/>
                </a:solidFill>
              </a:rPr>
            </a:br>
            <a:r>
              <a:rPr lang="en-US" dirty="0">
                <a:solidFill>
                  <a:prstClr val="white"/>
                </a:solidFill>
              </a:rPr>
              <a:t>End-Stage Renal Disease (ESRD) (continued)</a:t>
            </a:r>
            <a:endParaRPr lang="en-US" dirty="0"/>
          </a:p>
        </p:txBody>
      </p:sp>
      <p:sp>
        <p:nvSpPr>
          <p:cNvPr id="5" name="Content Placeholder 4"/>
          <p:cNvSpPr>
            <a:spLocks noGrp="1"/>
          </p:cNvSpPr>
          <p:nvPr>
            <p:ph type="body" sz="quarter" idx="13"/>
          </p:nvPr>
        </p:nvSpPr>
        <p:spPr>
          <a:xfrm>
            <a:off x="838200" y="1658938"/>
            <a:ext cx="10644188" cy="4167187"/>
          </a:xfrm>
        </p:spPr>
        <p:txBody>
          <a:bodyPr>
            <a:normAutofit lnSpcReduction="10000"/>
          </a:bodyPr>
          <a:lstStyle/>
          <a:p>
            <a:pPr marL="0" lvl="0" indent="0" defTabSz="685800">
              <a:lnSpc>
                <a:spcPct val="110000"/>
              </a:lnSpc>
              <a:spcBef>
                <a:spcPts val="0"/>
              </a:spcBef>
              <a:spcAft>
                <a:spcPts val="600"/>
              </a:spcAft>
              <a:buFont typeface="Wingdings" pitchFamily="2" charset="2"/>
              <a:buNone/>
            </a:pPr>
            <a:r>
              <a:rPr lang="en-US" sz="2800" dirty="0">
                <a:solidFill>
                  <a:srgbClr val="00529B"/>
                </a:solidFill>
              </a:rPr>
              <a:t>You need both Medicare Part A (Hospital Insurance) and Part B (Medical Insurance) for complete coverage.</a:t>
            </a:r>
          </a:p>
          <a:p>
            <a:pPr marL="0" lvl="0" indent="0" defTabSz="685800">
              <a:lnSpc>
                <a:spcPct val="100000"/>
              </a:lnSpc>
              <a:spcBef>
                <a:spcPts val="600"/>
              </a:spcBef>
              <a:buFont typeface="Wingdings" pitchFamily="2" charset="2"/>
              <a:buNone/>
            </a:pPr>
            <a:r>
              <a:rPr lang="en-US" sz="2800" b="1" dirty="0">
                <a:solidFill>
                  <a:srgbClr val="00529B"/>
                </a:solidFill>
              </a:rPr>
              <a:t>For more information on enrollment and eligibility:</a:t>
            </a:r>
          </a:p>
          <a:p>
            <a:pPr marL="914400" lvl="1" indent="0" defTabSz="685800">
              <a:lnSpc>
                <a:spcPct val="100000"/>
              </a:lnSpc>
              <a:spcBef>
                <a:spcPts val="600"/>
              </a:spcBef>
              <a:buNone/>
              <a:tabLst>
                <a:tab pos="914400"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Contact Social Security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1-800-772-1213; TTY: 1-800-325-0778</a:t>
            </a:r>
          </a:p>
          <a:p>
            <a:pPr marL="1376363" lvl="1" indent="0" defTabSz="685800">
              <a:lnSpc>
                <a:spcPct val="100000"/>
              </a:lnSpc>
              <a:spcBef>
                <a:spcPts val="600"/>
              </a:spcBef>
              <a:buNone/>
              <a:tabLst>
                <a:tab pos="1376363"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Railroad retirees can contact the RRB at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426035"/>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511212"/>
            <a:ext cx="1256071" cy="1256071"/>
          </a:xfrm>
          <a:prstGeom prst="rect">
            <a:avLst/>
          </a:prstGeom>
          <a:noFill/>
          <a:ln>
            <a:noFill/>
          </a:ln>
        </p:spPr>
      </p:pic>
      <p:sp>
        <p:nvSpPr>
          <p:cNvPr id="8" name="Slide Number Placeholder 6">
            <a:extLst>
              <a:ext uri="{FF2B5EF4-FFF2-40B4-BE49-F238E27FC236}">
                <a16:creationId xmlns:a16="http://schemas.microsoft.com/office/drawing/2014/main" id="{6B3763CF-CA1A-44E6-8C6A-A2ED5A3C16E5}"/>
              </a:ext>
            </a:extLst>
          </p:cNvPr>
          <p:cNvSpPr>
            <a:spLocks noGrp="1"/>
          </p:cNvSpPr>
          <p:nvPr>
            <p:ph type="sldNum" sz="quarter" idx="12"/>
          </p:nvPr>
        </p:nvSpPr>
        <p:spPr/>
        <p:txBody>
          <a:bodyPr/>
          <a:lstStyle/>
          <a:p>
            <a:fld id="{0B2D781D-8844-5940-92D1-06EF0A7F581E}" type="slidenum">
              <a:rPr lang="en-US" smtClean="0"/>
              <a:t>8</a:t>
            </a:fld>
            <a:endParaRPr lang="en-US" dirty="0"/>
          </a:p>
        </p:txBody>
      </p:sp>
      <p:sp>
        <p:nvSpPr>
          <p:cNvPr id="3" name="Footer Placeholder 2"/>
          <p:cNvSpPr>
            <a:spLocks noGrp="1"/>
          </p:cNvSpPr>
          <p:nvPr>
            <p:ph type="ftr" sz="quarter" idx="11"/>
          </p:nvPr>
        </p:nvSpPr>
        <p:spPr>
          <a:xfrm>
            <a:off x="3931920" y="6492240"/>
            <a:ext cx="4258573" cy="350748"/>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518"/>
            <a:ext cx="12192000" cy="952283"/>
          </a:xfrm>
        </p:spPr>
        <p:txBody>
          <a:bodyPr anchor="ctr">
            <a:noAutofit/>
          </a:bodyPr>
          <a:lstStyle/>
          <a:p>
            <a:r>
              <a:rPr lang="en-US" dirty="0"/>
              <a:t>Medicaid Eligibility Based on </a:t>
            </a:r>
            <a:br>
              <a:rPr lang="en-US" dirty="0"/>
            </a:br>
            <a:r>
              <a:rPr lang="en-US" dirty="0"/>
              <a:t>End-Stage Renal Disease (ESRD)</a:t>
            </a:r>
          </a:p>
        </p:txBody>
      </p:sp>
      <p:sp>
        <p:nvSpPr>
          <p:cNvPr id="6" name="Content Placeholder 4">
            <a:extLst>
              <a:ext uri="{FF2B5EF4-FFF2-40B4-BE49-F238E27FC236}">
                <a16:creationId xmlns:a16="http://schemas.microsoft.com/office/drawing/2014/main" id="{9188FFA7-7949-4FE8-AEDB-882EA5A2B9ED}"/>
              </a:ext>
            </a:extLst>
          </p:cNvPr>
          <p:cNvSpPr txBox="1">
            <a:spLocks/>
          </p:cNvSpPr>
          <p:nvPr/>
        </p:nvSpPr>
        <p:spPr>
          <a:xfrm>
            <a:off x="838200" y="1247145"/>
            <a:ext cx="10515600" cy="1224942"/>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You may be able to get help from Medicaid to pay for your dialysis treatments. To apply for Medicaid:</a:t>
            </a:r>
          </a:p>
        </p:txBody>
      </p:sp>
      <p:sp>
        <p:nvSpPr>
          <p:cNvPr id="7" name="Rectangle: Rounded Corners 6">
            <a:extLst>
              <a:ext uri="{FF2B5EF4-FFF2-40B4-BE49-F238E27FC236}">
                <a16:creationId xmlns:a16="http://schemas.microsoft.com/office/drawing/2014/main" id="{424C836E-9CB1-4F98-9BEF-2F3473289393}"/>
              </a:ext>
              <a:ext uri="{C183D7F6-B498-43B3-948B-1728B52AA6E4}">
                <adec:decorative xmlns:adec="http://schemas.microsoft.com/office/drawing/2017/decorative" val="1"/>
              </a:ext>
            </a:extLst>
          </p:cNvPr>
          <p:cNvSpPr/>
          <p:nvPr/>
        </p:nvSpPr>
        <p:spPr>
          <a:xfrm>
            <a:off x="1702970" y="2577822"/>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1586BB2A-A5FF-4764-B06F-D94A9850EF64}"/>
              </a:ext>
            </a:extLst>
          </p:cNvPr>
          <p:cNvSpPr txBox="1">
            <a:spLocks/>
          </p:cNvSpPr>
          <p:nvPr/>
        </p:nvSpPr>
        <p:spPr>
          <a:xfrm>
            <a:off x="1702970" y="4843853"/>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None/>
            </a:pPr>
            <a:r>
              <a:rPr lang="en-US" sz="2400" dirty="0">
                <a:solidFill>
                  <a:srgbClr val="00529B"/>
                </a:solidFill>
              </a:rPr>
              <a:t>Talk with the social worker </a:t>
            </a:r>
          </a:p>
          <a:p>
            <a:pPr marL="0" indent="0" algn="ctr" defTabSz="685800">
              <a:lnSpc>
                <a:spcPct val="100000"/>
              </a:lnSpc>
              <a:spcBef>
                <a:spcPts val="0"/>
              </a:spcBef>
              <a:buNone/>
            </a:pPr>
            <a:r>
              <a:rPr lang="en-US" sz="2400" dirty="0">
                <a:solidFill>
                  <a:srgbClr val="00529B"/>
                </a:solidFill>
              </a:rPr>
              <a:t>at your hospital or </a:t>
            </a:r>
          </a:p>
          <a:p>
            <a:pPr marL="0" indent="0" algn="ctr" defTabSz="685800">
              <a:lnSpc>
                <a:spcPct val="100000"/>
              </a:lnSpc>
              <a:spcBef>
                <a:spcPts val="0"/>
              </a:spcBef>
              <a:buNone/>
            </a:pPr>
            <a:r>
              <a:rPr lang="en-US" sz="2400" dirty="0">
                <a:solidFill>
                  <a:srgbClr val="00529B"/>
                </a:solidFill>
              </a:rPr>
              <a:t>dialysis facility</a:t>
            </a:r>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0" y="2833737"/>
            <a:ext cx="3709858" cy="2086795"/>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650E522E-8EFD-4B15-B106-343962C7663F}"/>
              </a:ext>
              <a:ext uri="{C183D7F6-B498-43B3-948B-1728B52AA6E4}">
                <adec:decorative xmlns:adec="http://schemas.microsoft.com/office/drawing/2017/decorative" val="1"/>
              </a:ext>
            </a:extLst>
          </p:cNvPr>
          <p:cNvSpPr/>
          <p:nvPr/>
        </p:nvSpPr>
        <p:spPr>
          <a:xfrm>
            <a:off x="6374231" y="2574231"/>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35A42E06-8F30-4706-A9D4-DF2A42B11EC5}"/>
              </a:ext>
            </a:extLst>
          </p:cNvPr>
          <p:cNvSpPr txBox="1">
            <a:spLocks/>
          </p:cNvSpPr>
          <p:nvPr/>
        </p:nvSpPr>
        <p:spPr>
          <a:xfrm>
            <a:off x="6374231" y="4901005"/>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400" dirty="0">
                <a:solidFill>
                  <a:srgbClr val="00529B"/>
                </a:solidFill>
              </a:rPr>
              <a:t>Contact your state </a:t>
            </a:r>
            <a:br>
              <a:rPr lang="en-US" sz="2400" dirty="0">
                <a:solidFill>
                  <a:srgbClr val="00529B"/>
                </a:solidFill>
              </a:rPr>
            </a:br>
            <a:r>
              <a:rPr lang="en-US" sz="2400" dirty="0">
                <a:solidFill>
                  <a:srgbClr val="00529B"/>
                </a:solidFill>
              </a:rPr>
              <a:t>Medicaid office</a:t>
            </a:r>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8579" y="2833737"/>
            <a:ext cx="3566101" cy="2084832"/>
          </a:xfrm>
          <a:prstGeom prst="rect">
            <a:avLst/>
          </a:prstGeom>
          <a:ln>
            <a:noFill/>
          </a:ln>
          <a:effectLst>
            <a:softEdge rad="112500"/>
          </a:effectLst>
        </p:spPr>
      </p:pic>
      <p:sp>
        <p:nvSpPr>
          <p:cNvPr id="16" name="Slide Number Placeholder 6">
            <a:extLst>
              <a:ext uri="{FF2B5EF4-FFF2-40B4-BE49-F238E27FC236}">
                <a16:creationId xmlns:a16="http://schemas.microsoft.com/office/drawing/2014/main" id="{6F4BB07E-C419-4CD7-A8DF-528A21542106}"/>
              </a:ext>
            </a:extLst>
          </p:cNvPr>
          <p:cNvSpPr>
            <a:spLocks noGrp="1"/>
          </p:cNvSpPr>
          <p:nvPr>
            <p:ph type="sldNum" sz="quarter" idx="12"/>
          </p:nvPr>
        </p:nvSpPr>
        <p:spPr/>
        <p:txBody>
          <a:bodyPr/>
          <a:lstStyle/>
          <a:p>
            <a:fld id="{0B2D781D-8844-5940-92D1-06EF0A7F581E}" type="slidenum">
              <a:rPr lang="en-US" smtClean="0"/>
              <a:t>9</a:t>
            </a:fld>
            <a:endParaRPr lang="en-US" dirty="0"/>
          </a:p>
        </p:txBody>
      </p:sp>
      <p:sp>
        <p:nvSpPr>
          <p:cNvPr id="3" name="Footer Placeholder 2"/>
          <p:cNvSpPr>
            <a:spLocks noGrp="1"/>
          </p:cNvSpPr>
          <p:nvPr>
            <p:ph type="ftr" sz="quarter" idx="11"/>
          </p:nvPr>
        </p:nvSpPr>
        <p:spPr>
          <a:xfrm>
            <a:off x="3931920" y="6492240"/>
            <a:ext cx="4258573"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February 2023</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SLIDE_COUNT" val="56"/>
  <p:tag name="ARTICULATE_DESIGN_ID_OFFICE THEME" val="XXfJxC8f"/>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0DA078-C7AD-4557-B5DA-33B252B47806}">
  <ds:schemaRefs>
    <ds:schemaRef ds:uri="http://schemas.microsoft.com/sharepoint/v3/contenttype/forms"/>
  </ds:schemaRefs>
</ds:datastoreItem>
</file>

<file path=customXml/itemProps2.xml><?xml version="1.0" encoding="utf-8"?>
<ds:datastoreItem xmlns:ds="http://schemas.openxmlformats.org/officeDocument/2006/customXml" ds:itemID="{648B4765-4813-4D52-9B21-BD50AD4D4661}">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f988a62-6330-4bf6-856a-0a838bb88c35"/>
    <ds:schemaRef ds:uri="f10d27d4-cb4b-47d3-9f3b-886ddac8491f"/>
    <ds:schemaRef ds:uri="http://www.w3.org/XML/1998/namespace"/>
    <ds:schemaRef ds:uri="http://purl.org/dc/dcmitype/"/>
  </ds:schemaRefs>
</ds:datastoreItem>
</file>

<file path=customXml/itemProps3.xml><?xml version="1.0" encoding="utf-8"?>
<ds:datastoreItem xmlns:ds="http://schemas.openxmlformats.org/officeDocument/2006/customXml" ds:itemID="{74DED8DC-D4A9-45B1-88AE-BBB6C1BF8143}">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Theme2</Template>
  <TotalTime>71823</TotalTime>
  <Words>13259</Words>
  <Application>Microsoft Office PowerPoint</Application>
  <PresentationFormat>Widescreen</PresentationFormat>
  <Paragraphs>936</Paragraphs>
  <Slides>56</Slides>
  <Notes>56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vt:lpstr>
      <vt:lpstr>Arial Black</vt:lpstr>
      <vt:lpstr>Calibri</vt:lpstr>
      <vt:lpstr>Courier New</vt:lpstr>
      <vt:lpstr>Wingdings</vt:lpstr>
      <vt:lpstr>2_Theme1</vt:lpstr>
      <vt:lpstr>Office Theme</vt:lpstr>
      <vt:lpstr>Medicare for People with  End-Stage Renal Disease (ESRD)</vt:lpstr>
      <vt:lpstr>Table of Contents</vt:lpstr>
      <vt:lpstr>Session Objectives</vt:lpstr>
      <vt:lpstr>Lesson 1</vt:lpstr>
      <vt:lpstr>Lesson 1 Objectives </vt:lpstr>
      <vt:lpstr>What’s End-Stage Renal Disease (ESRD)?</vt:lpstr>
      <vt:lpstr>Medicare Eligibility Based on  End-Stage Renal Disease (ESRD)</vt:lpstr>
      <vt:lpstr>Medicare Eligibility Based on  End-Stage Renal Disease (ESRD) (continued)</vt:lpstr>
      <vt:lpstr>Medicaid Eligibility Based on  End-Stage Renal Disease (ESRD)</vt:lpstr>
      <vt:lpstr>Check Your Knowledge: Question 1</vt:lpstr>
      <vt:lpstr>Lesson 2</vt:lpstr>
      <vt:lpstr>Lesson 2 Objectives </vt:lpstr>
      <vt:lpstr>How to Sign Up for Medicare Part A (Hospital Insurance) &amp; Medicare Part B (Medical Insurance)</vt:lpstr>
      <vt:lpstr>Correlation Between Entitlement to Medicare Based on ESRD, Age, &amp; Disability</vt:lpstr>
      <vt:lpstr>When Medicare Coverage Starts Based on  End-Stage Renal Disease (ESRD)</vt:lpstr>
      <vt:lpstr>When Medicare Coverage for  End-Stage Renal Disease (ESRD) Ends or Continues</vt:lpstr>
      <vt:lpstr>When Medicare Coverage for  End-Stage Renal Disease (ESRD) Resumes</vt:lpstr>
      <vt:lpstr>Medicare &amp; Group Health Plan (GHP) Coverage</vt:lpstr>
      <vt:lpstr>Enrollment Considerations: 30-Month Coordination Period</vt:lpstr>
      <vt:lpstr>Enrollment Considerations: Transplant Drugs</vt:lpstr>
      <vt:lpstr>NEW! Immunosuppressive Drug Benefit</vt:lpstr>
      <vt:lpstr>NEW! Immunosuppressive Drug Benefit (continued)</vt:lpstr>
      <vt:lpstr>Check Your Knowledge: Question 2</vt:lpstr>
      <vt:lpstr>Check Your Knowledge: Question 3</vt:lpstr>
      <vt:lpstr>Lesson 3</vt:lpstr>
      <vt:lpstr>Lesson 3 Objectives </vt:lpstr>
      <vt:lpstr>Treatment Options</vt:lpstr>
      <vt:lpstr>Treatment Options: Dialysis</vt:lpstr>
      <vt:lpstr>Covered Dialysis Services</vt:lpstr>
      <vt:lpstr>Home Dialysis Training &amp; Equipment</vt:lpstr>
      <vt:lpstr>Ambulance Transportation for Dialysis</vt:lpstr>
      <vt:lpstr>Dialysis Services &amp; Supplies NOT Covered by Medicare</vt:lpstr>
      <vt:lpstr>Treatment Options: Kidney Transplant</vt:lpstr>
      <vt:lpstr>Medicare Part A (Hospital Insurance)  Transplant Patient Coverage</vt:lpstr>
      <vt:lpstr>Medicare Part B (Medical Insurance) Transplant Patient Coverage</vt:lpstr>
      <vt:lpstr>Treatment Options: Conservative Management</vt:lpstr>
      <vt:lpstr>Check Your Knowledge: Question 4</vt:lpstr>
      <vt:lpstr>Lesson 4</vt:lpstr>
      <vt:lpstr>Lesson 4 Objectives </vt:lpstr>
      <vt:lpstr>End-Stage Renal Disease (ESRD) &amp; Medicare Supplement Insurance (Medigap)</vt:lpstr>
      <vt:lpstr>End-Stage Renal Disease (ESRD) &amp;  Medicare Advantage Plans</vt:lpstr>
      <vt:lpstr>End-Stage Renal Disease (ESRD) &amp; Medicare Drug Coverage</vt:lpstr>
      <vt:lpstr>Check Your Knowledge: Question 5</vt:lpstr>
      <vt:lpstr>Lesson 5</vt:lpstr>
      <vt:lpstr>Lesson 5 Objectives </vt:lpstr>
      <vt:lpstr>CMS Innovation Payment Models to  Transform Kidney Care</vt:lpstr>
      <vt:lpstr>Dialysis Facilities</vt:lpstr>
      <vt:lpstr>End-Stage Renal Disease (ESRD) Networks</vt:lpstr>
      <vt:lpstr>Fistula First</vt:lpstr>
      <vt:lpstr>Key Points to Remember</vt:lpstr>
      <vt:lpstr>Key Points to Remember (continued)</vt:lpstr>
      <vt:lpstr>End-Stage Renal Disease (ESRD) Resource Guide</vt:lpstr>
      <vt:lpstr>End-Stage Renal Disease (ESRD) Resource Guide  (continued)</vt:lpstr>
      <vt:lpstr>End-Stage Renal Disease (ESRD) Resource Guide: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Mohamad Al-Issa</cp:lastModifiedBy>
  <cp:revision>457</cp:revision>
  <cp:lastPrinted>2022-12-08T20:25:35Z</cp:lastPrinted>
  <dcterms:created xsi:type="dcterms:W3CDTF">2019-11-14T20:32:59Z</dcterms:created>
  <dcterms:modified xsi:type="dcterms:W3CDTF">2023-05-19T14:33:27Z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ies>
</file>