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81.xml" ContentType="application/vnd.openxmlformats-officedocument.presentationml.tags+xml"/>
  <Override PartName="/ppt/notesSlides/notesSlide1.xml" ContentType="application/vnd.openxmlformats-officedocument.presentationml.notesSlide+xml"/>
  <Override PartName="/ppt/tags/tag82.xml" ContentType="application/vnd.openxmlformats-officedocument.presentationml.tags+xml"/>
  <Override PartName="/ppt/notesSlides/notesSlide2.xml" ContentType="application/vnd.openxmlformats-officedocument.presentationml.notesSlide+xml"/>
  <Override PartName="/ppt/tags/tag83.xml" ContentType="application/vnd.openxmlformats-officedocument.presentationml.tags+xml"/>
  <Override PartName="/ppt/notesSlides/notesSlide3.xml" ContentType="application/vnd.openxmlformats-officedocument.presentationml.notesSlide+xml"/>
  <Override PartName="/ppt/tags/tag84.xml" ContentType="application/vnd.openxmlformats-officedocument.presentationml.tags+xml"/>
  <Override PartName="/ppt/notesSlides/notesSlide4.xml" ContentType="application/vnd.openxmlformats-officedocument.presentationml.notesSlide+xml"/>
  <Override PartName="/ppt/tags/tag85.xml" ContentType="application/vnd.openxmlformats-officedocument.presentationml.tags+xml"/>
  <Override PartName="/ppt/notesSlides/notesSlide5.xml" ContentType="application/vnd.openxmlformats-officedocument.presentationml.notesSlide+xml"/>
  <Override PartName="/ppt/tags/tag86.xml" ContentType="application/vnd.openxmlformats-officedocument.presentationml.tags+xml"/>
  <Override PartName="/ppt/notesSlides/notesSlide6.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7.xml" ContentType="application/vnd.openxmlformats-officedocument.presentationml.notesSlide+xml"/>
  <Override PartName="/ppt/tags/tag89.xml" ContentType="application/vnd.openxmlformats-officedocument.presentationml.tags+xml"/>
  <Override PartName="/ppt/notesSlides/notesSlide8.xml" ContentType="application/vnd.openxmlformats-officedocument.presentationml.notesSlide+xml"/>
  <Override PartName="/ppt/tags/tag90.xml" ContentType="application/vnd.openxmlformats-officedocument.presentationml.tags+xml"/>
  <Override PartName="/ppt/notesSlides/notesSlide9.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10.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11.xml" ContentType="application/vnd.openxmlformats-officedocument.presentationml.notesSlide+xml"/>
  <Override PartName="/ppt/tags/tag95.xml" ContentType="application/vnd.openxmlformats-officedocument.presentationml.tags+xml"/>
  <Override PartName="/ppt/notesSlides/notesSlide12.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13.xml" ContentType="application/vnd.openxmlformats-officedocument.presentationml.notesSlide+xml"/>
  <Override PartName="/ppt/tags/tag98.xml" ContentType="application/vnd.openxmlformats-officedocument.presentationml.tags+xml"/>
  <Override PartName="/ppt/notesSlides/notesSlide14.xml" ContentType="application/vnd.openxmlformats-officedocument.presentationml.notesSlide+xml"/>
  <Override PartName="/ppt/tags/tag99.xml" ContentType="application/vnd.openxmlformats-officedocument.presentationml.tags+xml"/>
  <Override PartName="/ppt/notesSlides/notesSlide15.xml" ContentType="application/vnd.openxmlformats-officedocument.presentationml.notesSlide+xml"/>
  <Override PartName="/ppt/tags/tag100.xml" ContentType="application/vnd.openxmlformats-officedocument.presentationml.tags+xml"/>
  <Override PartName="/ppt/notesSlides/notesSlide16.xml" ContentType="application/vnd.openxmlformats-officedocument.presentationml.notesSlide+xml"/>
  <Override PartName="/ppt/tags/tag101.xml" ContentType="application/vnd.openxmlformats-officedocument.presentationml.tags+xml"/>
  <Override PartName="/ppt/notesSlides/notesSlide17.xml" ContentType="application/vnd.openxmlformats-officedocument.presentationml.notesSlide+xml"/>
  <Override PartName="/ppt/tags/tag102.xml" ContentType="application/vnd.openxmlformats-officedocument.presentationml.tags+xml"/>
  <Override PartName="/ppt/notesSlides/notesSlide18.xml" ContentType="application/vnd.openxmlformats-officedocument.presentationml.notesSlide+xml"/>
  <Override PartName="/ppt/tags/tag103.xml" ContentType="application/vnd.openxmlformats-officedocument.presentationml.tags+xml"/>
  <Override PartName="/ppt/notesSlides/notesSlide19.xml" ContentType="application/vnd.openxmlformats-officedocument.presentationml.notesSlide+xml"/>
  <Override PartName="/ppt/tags/tag104.xml" ContentType="application/vnd.openxmlformats-officedocument.presentationml.tags+xml"/>
  <Override PartName="/ppt/notesSlides/notesSlide20.xml" ContentType="application/vnd.openxmlformats-officedocument.presentationml.notesSlide+xml"/>
  <Override PartName="/ppt/tags/tag105.xml" ContentType="application/vnd.openxmlformats-officedocument.presentationml.tags+xml"/>
  <Override PartName="/ppt/notesSlides/notesSlide21.xml" ContentType="application/vnd.openxmlformats-officedocument.presentationml.notesSlide+xml"/>
  <Override PartName="/ppt/tags/tag106.xml" ContentType="application/vnd.openxmlformats-officedocument.presentationml.tags+xml"/>
  <Override PartName="/ppt/notesSlides/notesSlide22.xml" ContentType="application/vnd.openxmlformats-officedocument.presentationml.notesSlide+xml"/>
  <Override PartName="/ppt/tags/tag107.xml" ContentType="application/vnd.openxmlformats-officedocument.presentationml.tags+xml"/>
  <Override PartName="/ppt/notesSlides/notesSlide23.xml" ContentType="application/vnd.openxmlformats-officedocument.presentationml.notesSlide+xml"/>
  <Override PartName="/ppt/tags/tag108.xml" ContentType="application/vnd.openxmlformats-officedocument.presentationml.tags+xml"/>
  <Override PartName="/ppt/notesSlides/notesSlide24.xml" ContentType="application/vnd.openxmlformats-officedocument.presentationml.notesSlide+xml"/>
  <Override PartName="/ppt/tags/tag109.xml" ContentType="application/vnd.openxmlformats-officedocument.presentationml.tags+xml"/>
  <Override PartName="/ppt/notesSlides/notesSlide25.xml" ContentType="application/vnd.openxmlformats-officedocument.presentationml.notesSlide+xml"/>
  <Override PartName="/ppt/tags/tag110.xml" ContentType="application/vnd.openxmlformats-officedocument.presentationml.tags+xml"/>
  <Override PartName="/ppt/notesSlides/notesSlide26.xml" ContentType="application/vnd.openxmlformats-officedocument.presentationml.notesSlide+xml"/>
  <Override PartName="/ppt/tags/tag111.xml" ContentType="application/vnd.openxmlformats-officedocument.presentationml.tags+xml"/>
  <Override PartName="/ppt/notesSlides/notesSlide27.xml" ContentType="application/vnd.openxmlformats-officedocument.presentationml.notesSlide+xml"/>
  <Override PartName="/ppt/tags/tag112.xml" ContentType="application/vnd.openxmlformats-officedocument.presentationml.tags+xml"/>
  <Override PartName="/ppt/notesSlides/notesSlide28.xml" ContentType="application/vnd.openxmlformats-officedocument.presentationml.notesSlide+xml"/>
  <Override PartName="/ppt/tags/tag113.xml" ContentType="application/vnd.openxmlformats-officedocument.presentationml.tags+xml"/>
  <Override PartName="/ppt/notesSlides/notesSlide29.xml" ContentType="application/vnd.openxmlformats-officedocument.presentationml.notesSlide+xml"/>
  <Override PartName="/ppt/tags/tag114.xml" ContentType="application/vnd.openxmlformats-officedocument.presentationml.tags+xml"/>
  <Override PartName="/ppt/notesSlides/notesSlide30.xml" ContentType="application/vnd.openxmlformats-officedocument.presentationml.notesSlide+xml"/>
  <Override PartName="/ppt/tags/tag115.xml" ContentType="application/vnd.openxmlformats-officedocument.presentationml.tags+xml"/>
  <Override PartName="/ppt/notesSlides/notesSlide31.xml" ContentType="application/vnd.openxmlformats-officedocument.presentationml.notesSlide+xml"/>
  <Override PartName="/ppt/tags/tag116.xml" ContentType="application/vnd.openxmlformats-officedocument.presentationml.tags+xml"/>
  <Override PartName="/ppt/notesSlides/notesSlide32.xml" ContentType="application/vnd.openxmlformats-officedocument.presentationml.notesSlide+xml"/>
  <Override PartName="/ppt/tags/tag117.xml" ContentType="application/vnd.openxmlformats-officedocument.presentationml.tags+xml"/>
  <Override PartName="/ppt/notesSlides/notesSlide33.xml" ContentType="application/vnd.openxmlformats-officedocument.presentationml.notesSlide+xml"/>
  <Override PartName="/ppt/tags/tag118.xml" ContentType="application/vnd.openxmlformats-officedocument.presentationml.tags+xml"/>
  <Override PartName="/ppt/notesSlides/notesSlide34.xml" ContentType="application/vnd.openxmlformats-officedocument.presentationml.notesSlide+xml"/>
  <Override PartName="/ppt/tags/tag119.xml" ContentType="application/vnd.openxmlformats-officedocument.presentationml.tags+xml"/>
  <Override PartName="/ppt/notesSlides/notesSlide35.xml" ContentType="application/vnd.openxmlformats-officedocument.presentationml.notesSlide+xml"/>
  <Override PartName="/ppt/tags/tag120.xml" ContentType="application/vnd.openxmlformats-officedocument.presentationml.tags+xml"/>
  <Override PartName="/ppt/notesSlides/notesSlide36.xml" ContentType="application/vnd.openxmlformats-officedocument.presentationml.notesSlide+xml"/>
  <Override PartName="/ppt/tags/tag121.xml" ContentType="application/vnd.openxmlformats-officedocument.presentationml.tags+xml"/>
  <Override PartName="/ppt/notesSlides/notesSlide37.xml" ContentType="application/vnd.openxmlformats-officedocument.presentationml.notesSlide+xml"/>
  <Override PartName="/ppt/tags/tag122.xml" ContentType="application/vnd.openxmlformats-officedocument.presentationml.tags+xml"/>
  <Override PartName="/ppt/notesSlides/notesSlide38.xml" ContentType="application/vnd.openxmlformats-officedocument.presentationml.notesSlide+xml"/>
  <Override PartName="/ppt/tags/tag123.xml" ContentType="application/vnd.openxmlformats-officedocument.presentationml.tags+xml"/>
  <Override PartName="/ppt/notesSlides/notesSlide39.xml" ContentType="application/vnd.openxmlformats-officedocument.presentationml.notesSlide+xml"/>
  <Override PartName="/ppt/tags/tag124.xml" ContentType="application/vnd.openxmlformats-officedocument.presentationml.tags+xml"/>
  <Override PartName="/ppt/notesSlides/notesSlide40.xml" ContentType="application/vnd.openxmlformats-officedocument.presentationml.notesSlide+xml"/>
  <Override PartName="/ppt/tags/tag125.xml" ContentType="application/vnd.openxmlformats-officedocument.presentationml.tags+xml"/>
  <Override PartName="/ppt/notesSlides/notesSlide41.xml" ContentType="application/vnd.openxmlformats-officedocument.presentationml.notesSlide+xml"/>
  <Override PartName="/ppt/tags/tag126.xml" ContentType="application/vnd.openxmlformats-officedocument.presentationml.tags+xml"/>
  <Override PartName="/ppt/notesSlides/notesSlide4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43.xml" ContentType="application/vnd.openxmlformats-officedocument.presentationml.notesSlide+xml"/>
  <Override PartName="/ppt/tags/tag129.xml" ContentType="application/vnd.openxmlformats-officedocument.presentationml.tags+xml"/>
  <Override PartName="/ppt/notesSlides/notesSlide44.xml" ContentType="application/vnd.openxmlformats-officedocument.presentationml.notesSlide+xml"/>
  <Override PartName="/ppt/tags/tag130.xml" ContentType="application/vnd.openxmlformats-officedocument.presentationml.tags+xml"/>
  <Override PartName="/ppt/notesSlides/notesSlide45.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46.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47.xml" ContentType="application/vnd.openxmlformats-officedocument.presentationml.notesSlide+xml"/>
  <Override PartName="/ppt/tags/tag135.xml" ContentType="application/vnd.openxmlformats-officedocument.presentationml.tags+xml"/>
  <Override PartName="/ppt/notesSlides/notesSlide48.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49.xml" ContentType="application/vnd.openxmlformats-officedocument.presentationml.notesSlide+xml"/>
  <Override PartName="/ppt/tags/tag138.xml" ContentType="application/vnd.openxmlformats-officedocument.presentationml.tags+xml"/>
  <Override PartName="/ppt/notesSlides/notesSlide50.xml" ContentType="application/vnd.openxmlformats-officedocument.presentationml.notesSlide+xml"/>
  <Override PartName="/ppt/tags/tag139.xml" ContentType="application/vnd.openxmlformats-officedocument.presentationml.tags+xml"/>
  <Override PartName="/ppt/notesSlides/notesSlide51.xml" ContentType="application/vnd.openxmlformats-officedocument.presentationml.notesSlide+xml"/>
  <Override PartName="/ppt/tags/tag140.xml" ContentType="application/vnd.openxmlformats-officedocument.presentationml.tags+xml"/>
  <Override PartName="/ppt/notesSlides/notesSlide52.xml" ContentType="application/vnd.openxmlformats-officedocument.presentationml.notesSlide+xml"/>
  <Override PartName="/ppt/tags/tag141.xml" ContentType="application/vnd.openxmlformats-officedocument.presentationml.tags+xml"/>
  <Override PartName="/ppt/notesSlides/notesSlide53.xml" ContentType="application/vnd.openxmlformats-officedocument.presentationml.notesSlide+xml"/>
  <Override PartName="/ppt/tags/tag142.xml" ContentType="application/vnd.openxmlformats-officedocument.presentationml.tags+xml"/>
  <Override PartName="/ppt/notesSlides/notesSlide54.xml" ContentType="application/vnd.openxmlformats-officedocument.presentationml.notesSlide+xml"/>
  <Override PartName="/ppt/tags/tag143.xml" ContentType="application/vnd.openxmlformats-officedocument.presentationml.tags+xml"/>
  <Override PartName="/ppt/notesSlides/notesSlide55.xml" ContentType="application/vnd.openxmlformats-officedocument.presentationml.notesSlide+xml"/>
  <Override PartName="/ppt/tags/tag144.xml" ContentType="application/vnd.openxmlformats-officedocument.presentationml.tags+xml"/>
  <Override PartName="/ppt/notesSlides/notesSlide56.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notesSlides/notesSlide57.xml" ContentType="application/vnd.openxmlformats-officedocument.presentationml.notesSlide+xml"/>
  <Override PartName="/ppt/tags/tag147.xml" ContentType="application/vnd.openxmlformats-officedocument.presentationml.tags+xml"/>
  <Override PartName="/ppt/notesSlides/notesSlide58.xml" ContentType="application/vnd.openxmlformats-officedocument.presentationml.notesSlide+xml"/>
  <Override PartName="/ppt/tags/tag148.xml" ContentType="application/vnd.openxmlformats-officedocument.presentationml.tags+xml"/>
  <Override PartName="/ppt/notesSlides/notesSlide59.xml" ContentType="application/vnd.openxmlformats-officedocument.presentationml.notesSlide+xml"/>
  <Override PartName="/ppt/tags/tag149.xml" ContentType="application/vnd.openxmlformats-officedocument.presentationml.tags+xml"/>
  <Override PartName="/ppt/notesSlides/notesSlide60.xml" ContentType="application/vnd.openxmlformats-officedocument.presentationml.notesSlide+xml"/>
  <Override PartName="/ppt/tags/tag150.xml" ContentType="application/vnd.openxmlformats-officedocument.presentationml.tags+xml"/>
  <Override PartName="/ppt/notesSlides/notesSlide61.xml" ContentType="application/vnd.openxmlformats-officedocument.presentationml.notesSlide+xml"/>
  <Override PartName="/ppt/tags/tag151.xml" ContentType="application/vnd.openxmlformats-officedocument.presentationml.tags+xml"/>
  <Override PartName="/ppt/notesSlides/notesSlide62.xml" ContentType="application/vnd.openxmlformats-officedocument.presentationml.notesSlide+xml"/>
  <Override PartName="/ppt/tags/tag152.xml" ContentType="application/vnd.openxmlformats-officedocument.presentationml.tags+xml"/>
  <Override PartName="/ppt/notesSlides/notesSlide63.xml" ContentType="application/vnd.openxmlformats-officedocument.presentationml.notesSlide+xml"/>
  <Override PartName="/ppt/tags/tag153.xml" ContentType="application/vnd.openxmlformats-officedocument.presentationml.tags+xml"/>
  <Override PartName="/ppt/notesSlides/notesSlide64.xml" ContentType="application/vnd.openxmlformats-officedocument.presentationml.notesSlide+xml"/>
  <Override PartName="/ppt/tags/tag154.xml" ContentType="application/vnd.openxmlformats-officedocument.presentationml.tags+xml"/>
  <Override PartName="/ppt/notesSlides/notesSlide65.xml" ContentType="application/vnd.openxmlformats-officedocument.presentationml.notesSlide+xml"/>
  <Override PartName="/ppt/tags/tag155.xml" ContentType="application/vnd.openxmlformats-officedocument.presentationml.tags+xml"/>
  <Override PartName="/ppt/notesSlides/notesSlide66.xml" ContentType="application/vnd.openxmlformats-officedocument.presentationml.notesSlide+xml"/>
  <Override PartName="/ppt/tags/tag156.xml" ContentType="application/vnd.openxmlformats-officedocument.presentationml.tags+xml"/>
  <Override PartName="/ppt/notesSlides/notesSlide67.xml" ContentType="application/vnd.openxmlformats-officedocument.presentationml.notesSlide+xml"/>
  <Override PartName="/ppt/tags/tag157.xml" ContentType="application/vnd.openxmlformats-officedocument.presentationml.tags+xml"/>
  <Override PartName="/ppt/notesSlides/notesSlide68.xml" ContentType="application/vnd.openxmlformats-officedocument.presentationml.notesSlide+xml"/>
  <Override PartName="/ppt/tags/tag158.xml" ContentType="application/vnd.openxmlformats-officedocument.presentationml.tags+xml"/>
  <Override PartName="/ppt/notesSlides/notesSlide69.xml" ContentType="application/vnd.openxmlformats-officedocument.presentationml.notesSlide+xml"/>
  <Override PartName="/ppt/tags/tag159.xml" ContentType="application/vnd.openxmlformats-officedocument.presentationml.tags+xml"/>
  <Override PartName="/ppt/notesSlides/notesSlide70.xml" ContentType="application/vnd.openxmlformats-officedocument.presentationml.notesSlide+xml"/>
  <Override PartName="/ppt/tags/tag160.xml" ContentType="application/vnd.openxmlformats-officedocument.presentationml.tags+xml"/>
  <Override PartName="/ppt/notesSlides/notesSlide71.xml" ContentType="application/vnd.openxmlformats-officedocument.presentationml.notesSlide+xml"/>
  <Override PartName="/ppt/tags/tag161.xml" ContentType="application/vnd.openxmlformats-officedocument.presentationml.tags+xml"/>
  <Override PartName="/ppt/notesSlides/notesSlide72.xml" ContentType="application/vnd.openxmlformats-officedocument.presentationml.notesSlide+xml"/>
  <Override PartName="/ppt/tags/tag162.xml" ContentType="application/vnd.openxmlformats-officedocument.presentationml.tags+xml"/>
  <Override PartName="/ppt/notesSlides/notesSlide73.xml" ContentType="application/vnd.openxmlformats-officedocument.presentationml.notesSlide+xml"/>
  <Override PartName="/ppt/tags/tag163.xml" ContentType="application/vnd.openxmlformats-officedocument.presentationml.tags+xml"/>
  <Override PartName="/ppt/notesSlides/notesSlide74.xml" ContentType="application/vnd.openxmlformats-officedocument.presentationml.notesSlide+xml"/>
  <Override PartName="/ppt/tags/tag164.xml" ContentType="application/vnd.openxmlformats-officedocument.presentationml.tags+xml"/>
  <Override PartName="/ppt/notesSlides/notesSlide75.xml" ContentType="application/vnd.openxmlformats-officedocument.presentationml.notesSlide+xml"/>
  <Override PartName="/ppt/tags/tag165.xml" ContentType="application/vnd.openxmlformats-officedocument.presentationml.tags+xml"/>
  <Override PartName="/ppt/notesSlides/notesSlide76.xml" ContentType="application/vnd.openxmlformats-officedocument.presentationml.notesSlide+xml"/>
  <Override PartName="/ppt/tags/tag166.xml" ContentType="application/vnd.openxmlformats-officedocument.presentationml.tags+xml"/>
  <Override PartName="/ppt/notesSlides/notesSlide77.xml" ContentType="application/vnd.openxmlformats-officedocument.presentationml.notesSlide+xml"/>
  <Override PartName="/ppt/tags/tag167.xml" ContentType="application/vnd.openxmlformats-officedocument.presentationml.tags+xml"/>
  <Override PartName="/ppt/notesSlides/notesSlide78.xml" ContentType="application/vnd.openxmlformats-officedocument.presentationml.notesSlide+xml"/>
  <Override PartName="/ppt/tags/tag168.xml" ContentType="application/vnd.openxmlformats-officedocument.presentationml.tags+xml"/>
  <Override PartName="/ppt/notesSlides/notesSlide79.xml" ContentType="application/vnd.openxmlformats-officedocument.presentationml.notesSlide+xml"/>
  <Override PartName="/ppt/tags/tag169.xml" ContentType="application/vnd.openxmlformats-officedocument.presentationml.tags+xml"/>
  <Override PartName="/ppt/notesSlides/notesSlide80.xml" ContentType="application/vnd.openxmlformats-officedocument.presentationml.notesSlide+xml"/>
  <Override PartName="/ppt/tags/tag170.xml" ContentType="application/vnd.openxmlformats-officedocument.presentationml.tags+xml"/>
  <Override PartName="/ppt/notesSlides/notesSlide81.xml" ContentType="application/vnd.openxmlformats-officedocument.presentationml.notesSlide+xml"/>
  <Override PartName="/ppt/tags/tag171.xml" ContentType="application/vnd.openxmlformats-officedocument.presentationml.tags+xml"/>
  <Override PartName="/ppt/notesSlides/notesSlide82.xml" ContentType="application/vnd.openxmlformats-officedocument.presentationml.notesSlide+xml"/>
  <Override PartName="/ppt/tags/tag172.xml" ContentType="application/vnd.openxmlformats-officedocument.presentationml.tags+xml"/>
  <Override PartName="/ppt/notesSlides/notesSlide83.xml" ContentType="application/vnd.openxmlformats-officedocument.presentationml.notesSlide+xml"/>
  <Override PartName="/ppt/tags/tag173.xml" ContentType="application/vnd.openxmlformats-officedocument.presentationml.tags+xml"/>
  <Override PartName="/ppt/notesSlides/notesSlide84.xml" ContentType="application/vnd.openxmlformats-officedocument.presentationml.notesSlide+xml"/>
  <Override PartName="/ppt/tags/tag174.xml" ContentType="application/vnd.openxmlformats-officedocument.presentationml.tags+xml"/>
  <Override PartName="/ppt/notesSlides/notesSlide85.xml" ContentType="application/vnd.openxmlformats-officedocument.presentationml.notesSlide+xml"/>
  <Override PartName="/ppt/tags/tag175.xml" ContentType="application/vnd.openxmlformats-officedocument.presentationml.tags+xml"/>
  <Override PartName="/ppt/notesSlides/notesSlide86.xml" ContentType="application/vnd.openxmlformats-officedocument.presentationml.notesSlide+xml"/>
  <Override PartName="/ppt/tags/tag176.xml" ContentType="application/vnd.openxmlformats-officedocument.presentationml.tags+xml"/>
  <Override PartName="/ppt/notesSlides/notesSlide87.xml" ContentType="application/vnd.openxmlformats-officedocument.presentationml.notesSlide+xml"/>
  <Override PartName="/ppt/tags/tag177.xml" ContentType="application/vnd.openxmlformats-officedocument.presentationml.tags+xml"/>
  <Override PartName="/ppt/notesSlides/notesSlide88.xml" ContentType="application/vnd.openxmlformats-officedocument.presentationml.notesSlide+xml"/>
  <Override PartName="/ppt/tags/tag178.xml" ContentType="application/vnd.openxmlformats-officedocument.presentationml.tags+xml"/>
  <Override PartName="/ppt/notesSlides/notesSlide89.xml" ContentType="application/vnd.openxmlformats-officedocument.presentationml.notesSlide+xml"/>
  <Override PartName="/ppt/tags/tag179.xml" ContentType="application/vnd.openxmlformats-officedocument.presentationml.tags+xml"/>
  <Override PartName="/ppt/notesSlides/notesSlide90.xml" ContentType="application/vnd.openxmlformats-officedocument.presentationml.notesSlide+xml"/>
  <Override PartName="/ppt/tags/tag180.xml" ContentType="application/vnd.openxmlformats-officedocument.presentationml.tags+xml"/>
  <Override PartName="/ppt/notesSlides/notesSlide91.xml" ContentType="application/vnd.openxmlformats-officedocument.presentationml.notesSlide+xml"/>
  <Override PartName="/ppt/tags/tag181.xml" ContentType="application/vnd.openxmlformats-officedocument.presentationml.tags+xml"/>
  <Override PartName="/ppt/notesSlides/notesSlide92.xml" ContentType="application/vnd.openxmlformats-officedocument.presentationml.notesSlide+xml"/>
  <Override PartName="/ppt/tags/tag182.xml" ContentType="application/vnd.openxmlformats-officedocument.presentationml.tags+xml"/>
  <Override PartName="/ppt/notesSlides/notesSlide93.xml" ContentType="application/vnd.openxmlformats-officedocument.presentationml.notesSlide+xml"/>
  <Override PartName="/ppt/tags/tag183.xml" ContentType="application/vnd.openxmlformats-officedocument.presentationml.tags+xml"/>
  <Override PartName="/ppt/notesSlides/notesSlide94.xml" ContentType="application/vnd.openxmlformats-officedocument.presentationml.notesSlide+xml"/>
  <Override PartName="/ppt/tags/tag184.xml" ContentType="application/vnd.openxmlformats-officedocument.presentationml.tags+xml"/>
  <Override PartName="/ppt/notesSlides/notesSlide95.xml" ContentType="application/vnd.openxmlformats-officedocument.presentationml.notesSlide+xml"/>
  <Override PartName="/ppt/tags/tag185.xml" ContentType="application/vnd.openxmlformats-officedocument.presentationml.tags+xml"/>
  <Override PartName="/ppt/notesSlides/notesSlide96.xml" ContentType="application/vnd.openxmlformats-officedocument.presentationml.notesSlide+xml"/>
  <Override PartName="/ppt/tags/tag186.xml" ContentType="application/vnd.openxmlformats-officedocument.presentationml.tags+xml"/>
  <Override PartName="/ppt/notesSlides/notesSlide97.xml" ContentType="application/vnd.openxmlformats-officedocument.presentationml.notesSlide+xml"/>
  <Override PartName="/ppt/tags/tag187.xml" ContentType="application/vnd.openxmlformats-officedocument.presentationml.tags+xml"/>
  <Override PartName="/ppt/notesSlides/notesSlide98.xml" ContentType="application/vnd.openxmlformats-officedocument.presentationml.notesSlide+xml"/>
  <Override PartName="/ppt/tags/tag188.xml" ContentType="application/vnd.openxmlformats-officedocument.presentationml.tags+xml"/>
  <Override PartName="/ppt/notesSlides/notesSlide99.xml" ContentType="application/vnd.openxmlformats-officedocument.presentationml.notesSlide+xml"/>
  <Override PartName="/ppt/tags/tag189.xml" ContentType="application/vnd.openxmlformats-officedocument.presentationml.tags+xml"/>
  <Override PartName="/ppt/notesSlides/notesSlide100.xml" ContentType="application/vnd.openxmlformats-officedocument.presentationml.notesSlide+xml"/>
  <Override PartName="/ppt/tags/tag190.xml" ContentType="application/vnd.openxmlformats-officedocument.presentationml.tags+xml"/>
  <Override PartName="/ppt/notesSlides/notesSlide101.xml" ContentType="application/vnd.openxmlformats-officedocument.presentationml.notesSlide+xml"/>
  <Override PartName="/ppt/tags/tag191.xml" ContentType="application/vnd.openxmlformats-officedocument.presentationml.tags+xml"/>
  <Override PartName="/ppt/notesSlides/notesSlide102.xml" ContentType="application/vnd.openxmlformats-officedocument.presentationml.notesSlide+xml"/>
  <Override PartName="/ppt/tags/tag192.xml" ContentType="application/vnd.openxmlformats-officedocument.presentationml.tags+xml"/>
  <Override PartName="/ppt/notesSlides/notesSlide103.xml" ContentType="application/vnd.openxmlformats-officedocument.presentationml.notesSlide+xml"/>
  <Override PartName="/ppt/tags/tag193.xml" ContentType="application/vnd.openxmlformats-officedocument.presentationml.tags+xml"/>
  <Override PartName="/ppt/notesSlides/notesSlide104.xml" ContentType="application/vnd.openxmlformats-officedocument.presentationml.notesSlide+xml"/>
  <Override PartName="/ppt/tags/tag194.xml" ContentType="application/vnd.openxmlformats-officedocument.presentationml.tags+xml"/>
  <Override PartName="/ppt/notesSlides/notesSlide105.xml" ContentType="application/vnd.openxmlformats-officedocument.presentationml.notesSlide+xml"/>
  <Override PartName="/ppt/tags/tag195.xml" ContentType="application/vnd.openxmlformats-officedocument.presentationml.tags+xml"/>
  <Override PartName="/ppt/notesSlides/notesSlide106.xml" ContentType="application/vnd.openxmlformats-officedocument.presentationml.notesSlide+xml"/>
  <Override PartName="/ppt/tags/tag196.xml" ContentType="application/vnd.openxmlformats-officedocument.presentationml.tags+xml"/>
  <Override PartName="/ppt/notesSlides/notesSlide107.xml" ContentType="application/vnd.openxmlformats-officedocument.presentationml.notesSlide+xml"/>
  <Override PartName="/ppt/tags/tag197.xml" ContentType="application/vnd.openxmlformats-officedocument.presentationml.tags+xml"/>
  <Override PartName="/ppt/notesSlides/notesSlide108.xml" ContentType="application/vnd.openxmlformats-officedocument.presentationml.notesSlide+xml"/>
  <Override PartName="/ppt/tags/tag198.xml" ContentType="application/vnd.openxmlformats-officedocument.presentationml.tags+xml"/>
  <Override PartName="/ppt/notesSlides/notesSlide109.xml" ContentType="application/vnd.openxmlformats-officedocument.presentationml.notesSlide+xml"/>
  <Override PartName="/ppt/tags/tag199.xml" ContentType="application/vnd.openxmlformats-officedocument.presentationml.tags+xml"/>
  <Override PartName="/ppt/notesSlides/notesSlide110.xml" ContentType="application/vnd.openxmlformats-officedocument.presentationml.notesSlide+xml"/>
  <Override PartName="/ppt/tags/tag200.xml" ContentType="application/vnd.openxmlformats-officedocument.presentationml.tags+xml"/>
  <Override PartName="/ppt/notesSlides/notesSlide111.xml" ContentType="application/vnd.openxmlformats-officedocument.presentationml.notesSlide+xml"/>
  <Override PartName="/ppt/tags/tag201.xml" ContentType="application/vnd.openxmlformats-officedocument.presentationml.tags+xml"/>
  <Override PartName="/ppt/notesSlides/notesSlide112.xml" ContentType="application/vnd.openxmlformats-officedocument.presentationml.notesSlide+xml"/>
  <Override PartName="/ppt/tags/tag202.xml" ContentType="application/vnd.openxmlformats-officedocument.presentationml.tags+xml"/>
  <Override PartName="/ppt/notesSlides/notesSlide113.xml" ContentType="application/vnd.openxmlformats-officedocument.presentationml.notesSlide+xml"/>
  <Override PartName="/ppt/tags/tag203.xml" ContentType="application/vnd.openxmlformats-officedocument.presentationml.tags+xml"/>
  <Override PartName="/ppt/notesSlides/notesSlide114.xml" ContentType="application/vnd.openxmlformats-officedocument.presentationml.notesSlide+xml"/>
  <Override PartName="/ppt/tags/tag204.xml" ContentType="application/vnd.openxmlformats-officedocument.presentationml.tags+xml"/>
  <Override PartName="/ppt/notesSlides/notesSlide115.xml" ContentType="application/vnd.openxmlformats-officedocument.presentationml.notesSlide+xml"/>
  <Override PartName="/ppt/tags/tag205.xml" ContentType="application/vnd.openxmlformats-officedocument.presentationml.tags+xml"/>
  <Override PartName="/ppt/notesSlides/notesSlide116.xml" ContentType="application/vnd.openxmlformats-officedocument.presentationml.notesSlide+xml"/>
  <Override PartName="/ppt/tags/tag206.xml" ContentType="application/vnd.openxmlformats-officedocument.presentationml.tags+xml"/>
  <Override PartName="/ppt/notesSlides/notesSlide117.xml" ContentType="application/vnd.openxmlformats-officedocument.presentationml.notesSlide+xml"/>
  <Override PartName="/ppt/tags/tag207.xml" ContentType="application/vnd.openxmlformats-officedocument.presentationml.tags+xml"/>
  <Override PartName="/ppt/notesSlides/notesSlide118.xml" ContentType="application/vnd.openxmlformats-officedocument.presentationml.notesSlide+xml"/>
  <Override PartName="/ppt/tags/tag208.xml" ContentType="application/vnd.openxmlformats-officedocument.presentationml.tags+xml"/>
  <Override PartName="/ppt/notesSlides/notesSlide119.xml" ContentType="application/vnd.openxmlformats-officedocument.presentationml.notesSlide+xml"/>
  <Override PartName="/ppt/tags/tag209.xml" ContentType="application/vnd.openxmlformats-officedocument.presentationml.tags+xml"/>
  <Override PartName="/ppt/notesSlides/notesSlide120.xml" ContentType="application/vnd.openxmlformats-officedocument.presentationml.notesSlide+xml"/>
  <Override PartName="/ppt/tags/tag210.xml" ContentType="application/vnd.openxmlformats-officedocument.presentationml.tags+xml"/>
  <Override PartName="/ppt/notesSlides/notesSlide121.xml" ContentType="application/vnd.openxmlformats-officedocument.presentationml.notesSlide+xml"/>
  <Override PartName="/ppt/tags/tag211.xml" ContentType="application/vnd.openxmlformats-officedocument.presentationml.tags+xml"/>
  <Override PartName="/ppt/notesSlides/notesSlide122.xml" ContentType="application/vnd.openxmlformats-officedocument.presentationml.notesSlide+xml"/>
  <Override PartName="/ppt/tags/tag212.xml" ContentType="application/vnd.openxmlformats-officedocument.presentationml.tags+xml"/>
  <Override PartName="/ppt/notesSlides/notesSlide123.xml" ContentType="application/vnd.openxmlformats-officedocument.presentationml.notesSlide+xml"/>
  <Override PartName="/ppt/tags/tag213.xml" ContentType="application/vnd.openxmlformats-officedocument.presentationml.tags+xml"/>
  <Override PartName="/ppt/notesSlides/notesSlide124.xml" ContentType="application/vnd.openxmlformats-officedocument.presentationml.notesSlide+xml"/>
  <Override PartName="/ppt/tags/tag214.xml" ContentType="application/vnd.openxmlformats-officedocument.presentationml.tags+xml"/>
  <Override PartName="/ppt/notesSlides/notesSlide125.xml" ContentType="application/vnd.openxmlformats-officedocument.presentationml.notesSlide+xml"/>
  <Override PartName="/ppt/tags/tag215.xml" ContentType="application/vnd.openxmlformats-officedocument.presentationml.tags+xml"/>
  <Override PartName="/ppt/notesSlides/notesSlide126.xml" ContentType="application/vnd.openxmlformats-officedocument.presentationml.notesSlide+xml"/>
  <Override PartName="/ppt/tags/tag216.xml" ContentType="application/vnd.openxmlformats-officedocument.presentationml.tags+xml"/>
  <Override PartName="/ppt/notesSlides/notesSlide127.xml" ContentType="application/vnd.openxmlformats-officedocument.presentationml.notesSlide+xml"/>
  <Override PartName="/ppt/tags/tag217.xml" ContentType="application/vnd.openxmlformats-officedocument.presentationml.tags+xml"/>
  <Override PartName="/ppt/notesSlides/notesSlide128.xml" ContentType="application/vnd.openxmlformats-officedocument.presentationml.notesSlide+xml"/>
  <Override PartName="/ppt/tags/tag218.xml" ContentType="application/vnd.openxmlformats-officedocument.presentationml.tags+xml"/>
  <Override PartName="/ppt/notesSlides/notesSlide129.xml" ContentType="application/vnd.openxmlformats-officedocument.presentationml.notesSlide+xml"/>
  <Override PartName="/ppt/tags/tag219.xml" ContentType="application/vnd.openxmlformats-officedocument.presentationml.tags+xml"/>
  <Override PartName="/ppt/notesSlides/notesSlide130.xml" ContentType="application/vnd.openxmlformats-officedocument.presentationml.notesSlide+xml"/>
  <Override PartName="/ppt/tags/tag220.xml" ContentType="application/vnd.openxmlformats-officedocument.presentationml.tags+xml"/>
  <Override PartName="/ppt/notesSlides/notesSlide131.xml" ContentType="application/vnd.openxmlformats-officedocument.presentationml.notesSlide+xml"/>
  <Override PartName="/ppt/tags/tag221.xml" ContentType="application/vnd.openxmlformats-officedocument.presentationml.tags+xml"/>
  <Override PartName="/ppt/notesSlides/notesSlide132.xml" ContentType="application/vnd.openxmlformats-officedocument.presentationml.notesSlide+xml"/>
  <Override PartName="/ppt/tags/tag222.xml" ContentType="application/vnd.openxmlformats-officedocument.presentationml.tags+xml"/>
  <Override PartName="/ppt/notesSlides/notesSlide133.xml" ContentType="application/vnd.openxmlformats-officedocument.presentationml.notesSlide+xml"/>
  <Override PartName="/ppt/tags/tag223.xml" ContentType="application/vnd.openxmlformats-officedocument.presentationml.tags+xml"/>
  <Override PartName="/ppt/notesSlides/notesSlide134.xml" ContentType="application/vnd.openxmlformats-officedocument.presentationml.notesSlide+xml"/>
  <Override PartName="/ppt/tags/tag224.xml" ContentType="application/vnd.openxmlformats-officedocument.presentationml.tags+xml"/>
  <Override PartName="/ppt/notesSlides/notesSlide135.xml" ContentType="application/vnd.openxmlformats-officedocument.presentationml.notesSlide+xml"/>
  <Override PartName="/ppt/tags/tag225.xml" ContentType="application/vnd.openxmlformats-officedocument.presentationml.tags+xml"/>
  <Override PartName="/ppt/notesSlides/notesSlide136.xml" ContentType="application/vnd.openxmlformats-officedocument.presentationml.notesSlide+xml"/>
  <Override PartName="/ppt/tags/tag226.xml" ContentType="application/vnd.openxmlformats-officedocument.presentationml.tags+xml"/>
  <Override PartName="/ppt/notesSlides/notesSlide137.xml" ContentType="application/vnd.openxmlformats-officedocument.presentationml.notesSlide+xml"/>
  <Override PartName="/ppt/tags/tag227.xml" ContentType="application/vnd.openxmlformats-officedocument.presentationml.tags+xml"/>
  <Override PartName="/ppt/notesSlides/notesSlide138.xml" ContentType="application/vnd.openxmlformats-officedocument.presentationml.notesSlide+xml"/>
  <Override PartName="/ppt/tags/tag228.xml" ContentType="application/vnd.openxmlformats-officedocument.presentationml.tags+xml"/>
  <Override PartName="/ppt/notesSlides/notesSlide139.xml" ContentType="application/vnd.openxmlformats-officedocument.presentationml.notesSlide+xml"/>
  <Override PartName="/ppt/tags/tag229.xml" ContentType="application/vnd.openxmlformats-officedocument.presentationml.tags+xml"/>
  <Override PartName="/ppt/notesSlides/notesSlide140.xml" ContentType="application/vnd.openxmlformats-officedocument.presentationml.notesSlide+xml"/>
  <Override PartName="/ppt/tags/tag230.xml" ContentType="application/vnd.openxmlformats-officedocument.presentationml.tags+xml"/>
  <Override PartName="/ppt/notesSlides/notesSlide1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7" r:id="rId1"/>
    <p:sldMasterId id="2147483725" r:id="rId2"/>
    <p:sldMasterId id="2147483822" r:id="rId3"/>
    <p:sldMasterId id="2147483829" r:id="rId4"/>
    <p:sldMasterId id="2147483844" r:id="rId5"/>
  </p:sldMasterIdLst>
  <p:notesMasterIdLst>
    <p:notesMasterId r:id="rId147"/>
  </p:notesMasterIdLst>
  <p:handoutMasterIdLst>
    <p:handoutMasterId r:id="rId148"/>
  </p:handoutMasterIdLst>
  <p:sldIdLst>
    <p:sldId id="2147377076" r:id="rId6"/>
    <p:sldId id="2147377082" r:id="rId7"/>
    <p:sldId id="483" r:id="rId8"/>
    <p:sldId id="256" r:id="rId9"/>
    <p:sldId id="2147471209" r:id="rId10"/>
    <p:sldId id="599" r:id="rId11"/>
    <p:sldId id="419" r:id="rId12"/>
    <p:sldId id="421" r:id="rId13"/>
    <p:sldId id="422" r:id="rId14"/>
    <p:sldId id="644" r:id="rId15"/>
    <p:sldId id="420" r:id="rId16"/>
    <p:sldId id="2147471210" r:id="rId17"/>
    <p:sldId id="661" r:id="rId18"/>
    <p:sldId id="744" r:id="rId19"/>
    <p:sldId id="745" r:id="rId20"/>
    <p:sldId id="928" r:id="rId21"/>
    <p:sldId id="735" r:id="rId22"/>
    <p:sldId id="669" r:id="rId23"/>
    <p:sldId id="670" r:id="rId24"/>
    <p:sldId id="671" r:id="rId25"/>
    <p:sldId id="673" r:id="rId26"/>
    <p:sldId id="674" r:id="rId27"/>
    <p:sldId id="678" r:id="rId28"/>
    <p:sldId id="679" r:id="rId29"/>
    <p:sldId id="681" r:id="rId30"/>
    <p:sldId id="683" r:id="rId31"/>
    <p:sldId id="684" r:id="rId32"/>
    <p:sldId id="685" r:id="rId33"/>
    <p:sldId id="686" r:id="rId34"/>
    <p:sldId id="696" r:id="rId35"/>
    <p:sldId id="747" r:id="rId36"/>
    <p:sldId id="2147471234" r:id="rId37"/>
    <p:sldId id="689" r:id="rId38"/>
    <p:sldId id="923" r:id="rId39"/>
    <p:sldId id="929" r:id="rId40"/>
    <p:sldId id="930" r:id="rId41"/>
    <p:sldId id="931" r:id="rId42"/>
    <p:sldId id="693" r:id="rId43"/>
    <p:sldId id="852" r:id="rId44"/>
    <p:sldId id="695" r:id="rId45"/>
    <p:sldId id="475" r:id="rId46"/>
    <p:sldId id="2147471240" r:id="rId47"/>
    <p:sldId id="2147471241" r:id="rId48"/>
    <p:sldId id="919" r:id="rId49"/>
    <p:sldId id="2147471242" r:id="rId50"/>
    <p:sldId id="2147471243" r:id="rId51"/>
    <p:sldId id="482" r:id="rId52"/>
    <p:sldId id="2147471211" r:id="rId53"/>
    <p:sldId id="518" r:id="rId54"/>
    <p:sldId id="697" r:id="rId55"/>
    <p:sldId id="823" r:id="rId56"/>
    <p:sldId id="830" r:id="rId57"/>
    <p:sldId id="835" r:id="rId58"/>
    <p:sldId id="932" r:id="rId59"/>
    <p:sldId id="837" r:id="rId60"/>
    <p:sldId id="371" r:id="rId61"/>
    <p:sldId id="838" r:id="rId62"/>
    <p:sldId id="839" r:id="rId63"/>
    <p:sldId id="840" r:id="rId64"/>
    <p:sldId id="842" r:id="rId65"/>
    <p:sldId id="845" r:id="rId66"/>
    <p:sldId id="854" r:id="rId67"/>
    <p:sldId id="933" r:id="rId68"/>
    <p:sldId id="859" r:id="rId69"/>
    <p:sldId id="860" r:id="rId70"/>
    <p:sldId id="870" r:id="rId71"/>
    <p:sldId id="506" r:id="rId72"/>
    <p:sldId id="925" r:id="rId73"/>
    <p:sldId id="926" r:id="rId74"/>
    <p:sldId id="921" r:id="rId75"/>
    <p:sldId id="875" r:id="rId76"/>
    <p:sldId id="913" r:id="rId77"/>
    <p:sldId id="294" r:id="rId78"/>
    <p:sldId id="877" r:id="rId79"/>
    <p:sldId id="927" r:id="rId80"/>
    <p:sldId id="878" r:id="rId81"/>
    <p:sldId id="873" r:id="rId82"/>
    <p:sldId id="543" r:id="rId83"/>
    <p:sldId id="545" r:id="rId84"/>
    <p:sldId id="141168824" r:id="rId85"/>
    <p:sldId id="2147377064" r:id="rId86"/>
    <p:sldId id="2147377043" r:id="rId87"/>
    <p:sldId id="2147377044" r:id="rId88"/>
    <p:sldId id="2147377107" r:id="rId89"/>
    <p:sldId id="2147377068" r:id="rId90"/>
    <p:sldId id="279" r:id="rId91"/>
    <p:sldId id="2147471154" r:id="rId92"/>
    <p:sldId id="2147471231" r:id="rId93"/>
    <p:sldId id="2147471232" r:id="rId94"/>
    <p:sldId id="2147471230" r:id="rId95"/>
    <p:sldId id="2147471189" r:id="rId96"/>
    <p:sldId id="2147377108" r:id="rId97"/>
    <p:sldId id="2147377112" r:id="rId98"/>
    <p:sldId id="2147471167" r:id="rId99"/>
    <p:sldId id="2147471191" r:id="rId100"/>
    <p:sldId id="2147471188" r:id="rId101"/>
    <p:sldId id="2147471205" r:id="rId102"/>
    <p:sldId id="2147471207" r:id="rId103"/>
    <p:sldId id="2147471208" r:id="rId104"/>
    <p:sldId id="2147471206" r:id="rId105"/>
    <p:sldId id="2147471168" r:id="rId106"/>
    <p:sldId id="2147471187" r:id="rId107"/>
    <p:sldId id="2147471165" r:id="rId108"/>
    <p:sldId id="2147471212" r:id="rId109"/>
    <p:sldId id="2147377110" r:id="rId110"/>
    <p:sldId id="2147377111" r:id="rId111"/>
    <p:sldId id="335" r:id="rId112"/>
    <p:sldId id="336" r:id="rId113"/>
    <p:sldId id="346" r:id="rId114"/>
    <p:sldId id="344" r:id="rId115"/>
    <p:sldId id="345" r:id="rId116"/>
    <p:sldId id="340" r:id="rId117"/>
    <p:sldId id="339" r:id="rId118"/>
    <p:sldId id="487" r:id="rId119"/>
    <p:sldId id="488" r:id="rId120"/>
    <p:sldId id="489" r:id="rId121"/>
    <p:sldId id="490" r:id="rId122"/>
    <p:sldId id="491" r:id="rId123"/>
    <p:sldId id="492" r:id="rId124"/>
    <p:sldId id="493" r:id="rId125"/>
    <p:sldId id="352" r:id="rId126"/>
    <p:sldId id="2147377109" r:id="rId127"/>
    <p:sldId id="2147471213" r:id="rId128"/>
    <p:sldId id="2147471214" r:id="rId129"/>
    <p:sldId id="2147471215" r:id="rId130"/>
    <p:sldId id="2147471216" r:id="rId131"/>
    <p:sldId id="2147471217" r:id="rId132"/>
    <p:sldId id="2147471218" r:id="rId133"/>
    <p:sldId id="2147471219" r:id="rId134"/>
    <p:sldId id="2147471220" r:id="rId135"/>
    <p:sldId id="2147471221" r:id="rId136"/>
    <p:sldId id="2147471222" r:id="rId137"/>
    <p:sldId id="2147471223" r:id="rId138"/>
    <p:sldId id="2147471224" r:id="rId139"/>
    <p:sldId id="2147471225" r:id="rId140"/>
    <p:sldId id="369" r:id="rId141"/>
    <p:sldId id="375" r:id="rId142"/>
    <p:sldId id="429" r:id="rId143"/>
    <p:sldId id="767" r:id="rId144"/>
    <p:sldId id="651" r:id="rId145"/>
    <p:sldId id="742" r:id="rId146"/>
  </p:sldIdLst>
  <p:sldSz cx="12192000" cy="6858000"/>
  <p:notesSz cx="7010400" cy="9296400"/>
  <p:custDataLst>
    <p:tags r:id="rId1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923270-6831-9E1B-65FD-0BDFBE623A29}" name="Moreno, Melissa (CMS/OC)" initials="MM(" userId="S::melissa.moreno@cms.hhs.gov::cc64ca9e-4401-488c-b6ab-90cbbacac946" providerId="AD"/>
  <p188:author id="{8FA42471-A9DB-6083-F1B5-F0401BE5F914}" name="Gordon, Erin (CMS/OC)" initials="GE(" userId="S::erin.gordon@cms.hhs.gov::ff3b03ec-2bd6-4728-9caf-f723e702e94c" providerId="AD"/>
  <p188:author id="{C711BF9F-122E-5EB6-A11B-69FB61293849}" name="Miner, Amy (CMS/OC)" initials="MA(" userId="S::amy.miner@cms.hhs.gov::33760fed-62ff-4c49-b742-c1a91e9591cc" providerId="AD"/>
  <p188:author id="{EBB534B7-0F15-59B2-CCF5-F47958481BD4}" name="Reich, Rachel (CMS/OC)" initials="RR" userId="S::rachel.reich4@cms.hhs.gov::a814862c-69c2-455e-87b4-5a8cc10012e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Miner" initials="AM" lastIdx="12" clrIdx="0">
    <p:extLst>
      <p:ext uri="{19B8F6BF-5375-455C-9EA6-DF929625EA0E}">
        <p15:presenceInfo xmlns:p15="http://schemas.microsoft.com/office/powerpoint/2012/main" userId="S-1-5-21-4095628063-3556742122-3606576086-8437" providerId="AD"/>
      </p:ext>
    </p:extLst>
  </p:cmAuthor>
  <p:cmAuthor id="2" name="Erin Gordon" initials="EG" lastIdx="4" clrIdx="1">
    <p:extLst>
      <p:ext uri="{19B8F6BF-5375-455C-9EA6-DF929625EA0E}">
        <p15:presenceInfo xmlns:p15="http://schemas.microsoft.com/office/powerpoint/2012/main" userId="S-1-5-21-4095628063-3556742122-3606576086-10842" providerId="AD"/>
      </p:ext>
    </p:extLst>
  </p:cmAuthor>
  <p:cmAuthor id="3" name="Melissa Moreno" initials="MM" lastIdx="17" clrIdx="2">
    <p:extLst>
      <p:ext uri="{19B8F6BF-5375-455C-9EA6-DF929625EA0E}">
        <p15:presenceInfo xmlns:p15="http://schemas.microsoft.com/office/powerpoint/2012/main" userId="S-1-5-21-4095628063-3556742122-3606576086-742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29B"/>
    <a:srgbClr val="DCF4FA"/>
    <a:srgbClr val="00539A"/>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96" autoAdjust="0"/>
    <p:restoredTop sz="71186" autoAdjust="0"/>
  </p:normalViewPr>
  <p:slideViewPr>
    <p:cSldViewPr snapToGrid="0" snapToObjects="1">
      <p:cViewPr varScale="1">
        <p:scale>
          <a:sx n="47" d="100"/>
          <a:sy n="47" d="100"/>
        </p:scale>
        <p:origin x="1148" y="48"/>
      </p:cViewPr>
      <p:guideLst/>
    </p:cSldViewPr>
  </p:slideViewPr>
  <p:outlineViewPr>
    <p:cViewPr>
      <p:scale>
        <a:sx n="33" d="100"/>
        <a:sy n="33" d="100"/>
      </p:scale>
      <p:origin x="0" y="-48240"/>
    </p:cViewPr>
  </p:outlineViewPr>
  <p:notesTextViewPr>
    <p:cViewPr>
      <p:scale>
        <a:sx n="150" d="100"/>
        <a:sy n="150" d="100"/>
      </p:scale>
      <p:origin x="0" y="0"/>
    </p:cViewPr>
  </p:notesTextViewPr>
  <p:sorterViewPr>
    <p:cViewPr varScale="1">
      <p:scale>
        <a:sx n="1" d="1"/>
        <a:sy n="1" d="1"/>
      </p:scale>
      <p:origin x="0" y="-2172"/>
    </p:cViewPr>
  </p:sorterViewPr>
  <p:notesViewPr>
    <p:cSldViewPr snapToGrid="0" snapToObjects="1">
      <p:cViewPr>
        <p:scale>
          <a:sx n="100" d="100"/>
          <a:sy n="100" d="100"/>
        </p:scale>
        <p:origin x="3420" y="-56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tags" Target="tags/tag1.xml"/><Relationship Id="rId5" Type="http://schemas.openxmlformats.org/officeDocument/2006/relationships/slideMaster" Target="slideMasters/slideMaster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commentAuthors" Target="commentAuthors.xml"/><Relationship Id="rId155" Type="http://schemas.microsoft.com/office/2018/10/relationships/authors" Target="author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theme" Target="theme/theme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tableStyles" Target="tableStyles.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E366D9-7E05-4927-AF79-45537D873977}"/>
              </a:ext>
            </a:extLst>
          </p:cNvPr>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dirty="0"/>
          </a:p>
        </p:txBody>
      </p:sp>
      <p:sp>
        <p:nvSpPr>
          <p:cNvPr id="3" name="Date Placeholder 2">
            <a:extLst>
              <a:ext uri="{FF2B5EF4-FFF2-40B4-BE49-F238E27FC236}">
                <a16:creationId xmlns:a16="http://schemas.microsoft.com/office/drawing/2014/main" id="{186B9AF8-68A5-4351-AC69-F0FC5BDFDE17}"/>
              </a:ext>
            </a:extLst>
          </p:cNvPr>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fld id="{4914828E-D07C-458E-825D-62FB1095A8CB}" type="datetimeFigureOut">
              <a:rPr lang="en-US" smtClean="0"/>
              <a:t>10/16/2024</a:t>
            </a:fld>
            <a:endParaRPr lang="en-US" dirty="0"/>
          </a:p>
        </p:txBody>
      </p:sp>
      <p:sp>
        <p:nvSpPr>
          <p:cNvPr id="4" name="Footer Placeholder 3">
            <a:extLst>
              <a:ext uri="{FF2B5EF4-FFF2-40B4-BE49-F238E27FC236}">
                <a16:creationId xmlns:a16="http://schemas.microsoft.com/office/drawing/2014/main" id="{005B5E9D-5CED-4066-BE74-915C2B818D7A}"/>
              </a:ext>
            </a:extLst>
          </p:cNvPr>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r>
              <a:rPr lang="en-US" dirty="0"/>
              <a:t>Module Title</a:t>
            </a:r>
          </a:p>
        </p:txBody>
      </p:sp>
      <p:sp>
        <p:nvSpPr>
          <p:cNvPr id="5" name="Slide Number Placeholder 4">
            <a:extLst>
              <a:ext uri="{FF2B5EF4-FFF2-40B4-BE49-F238E27FC236}">
                <a16:creationId xmlns:a16="http://schemas.microsoft.com/office/drawing/2014/main" id="{9FB8F050-A18E-4953-9BB7-1CFE2A082C39}"/>
              </a:ext>
            </a:extLst>
          </p:cNvPr>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12E1288D-BBD9-4BF2-B9F0-068FC27EABE9}" type="slidenum">
              <a:rPr lang="en-US" smtClean="0"/>
              <a:t>‹#›</a:t>
            </a:fld>
            <a:endParaRPr lang="en-US" dirty="0"/>
          </a:p>
        </p:txBody>
      </p:sp>
    </p:spTree>
    <p:extLst>
      <p:ext uri="{BB962C8B-B14F-4D97-AF65-F5344CB8AC3E}">
        <p14:creationId xmlns:p14="http://schemas.microsoft.com/office/powerpoint/2010/main" val="332269077"/>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17550" y="385763"/>
            <a:ext cx="5575300" cy="313690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3765042"/>
            <a:ext cx="5608320" cy="3660458"/>
          </a:xfrm>
          <a:prstGeom prst="rect">
            <a:avLst/>
          </a:prstGeom>
        </p:spPr>
        <p:txBody>
          <a:bodyPr vert="horz" lIns="93172" tIns="46586" rIns="93172" bIns="46586" rtlCol="0"/>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17719508"/>
      </p:ext>
    </p:extLst>
  </p:cSld>
  <p:clrMap bg1="lt1" tx1="dk1" bg2="lt2" tx2="dk2" accent1="accent1" accent2="accent2" accent3="accent3" accent4="accent4" accent5="accent5" accent6="accent6" hlink="hlink" folHlink="folHlink"/>
  <p:hf sldNum="0" hdr="0" dt="0"/>
  <p:notesStyle>
    <a:lvl1pPr marL="274320" indent="-274320" algn="l" defTabSz="914400" rtl="0" eaLnBrk="1" latinLnBrk="0" hangingPunct="1">
      <a:spcAft>
        <a:spcPts val="600"/>
      </a:spcAft>
      <a:buFont typeface="Wingdings" panose="05000000000000000000" pitchFamily="2" charset="2"/>
      <a:buChar char="§"/>
      <a:defRPr sz="1200" kern="1200">
        <a:solidFill>
          <a:schemeClr val="tx1"/>
        </a:solidFill>
        <a:latin typeface="+mn-lt"/>
        <a:ea typeface="+mn-ea"/>
        <a:cs typeface="+mn-cs"/>
      </a:defRPr>
    </a:lvl1pPr>
    <a:lvl2pPr marL="822960" indent="-27432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2pPr>
    <a:lvl3pPr marL="1371600" indent="-274320" algn="l" defTabSz="914400" rtl="0" eaLnBrk="1" latinLnBrk="0" hangingPunct="1">
      <a:spcAft>
        <a:spcPts val="600"/>
      </a:spcAft>
      <a:buSzPct val="50000"/>
      <a:buFont typeface="Wingdings" panose="05000000000000000000" pitchFamily="2" charset="2"/>
      <a:buChar char="q"/>
      <a:defRPr sz="1200" kern="1200">
        <a:solidFill>
          <a:schemeClr val="tx1"/>
        </a:solidFill>
        <a:latin typeface="+mn-lt"/>
        <a:ea typeface="+mn-ea"/>
        <a:cs typeface="+mn-cs"/>
      </a:defRPr>
    </a:lvl3pPr>
    <a:lvl4pPr marL="1920240" indent="-274320" algn="l" defTabSz="914400" rtl="0" eaLnBrk="1" latinLnBrk="0" hangingPunct="1">
      <a:spcAft>
        <a:spcPts val="600"/>
      </a:spcAft>
      <a:buFont typeface="Courier New" panose="02070309020205020404" pitchFamily="49" charset="0"/>
      <a:buChar char="o"/>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press-contacts"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93.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96.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www.medicare.gov/publications/11163-Compare-Medicare-Drug-Coverage.pdf" TargetMode="External"/><Relationship Id="rId7" Type="http://schemas.openxmlformats.org/officeDocument/2006/relationships/hyperlink" Target="https://www.medicare.gov/media/publication/12196-open-enrollment-palm-card.pdf" TargetMode="External"/><Relationship Id="rId2" Type="http://schemas.openxmlformats.org/officeDocument/2006/relationships/slide" Target="../slides/slide139.xml"/><Relationship Id="rId1" Type="http://schemas.openxmlformats.org/officeDocument/2006/relationships/notesMaster" Target="../notesMasters/notesMaster1.xml"/><Relationship Id="rId6" Type="http://schemas.openxmlformats.org/officeDocument/2006/relationships/hyperlink" Target="https://www.medicare.gov/Pubs/pdf/12026-Understanding-Medicare-Advantage-Plans.pdf" TargetMode="External"/><Relationship Id="rId5" Type="http://schemas.openxmlformats.org/officeDocument/2006/relationships/hyperlink" Target="https://www.medicare.gov/media/9696" TargetMode="External"/><Relationship Id="rId4" Type="http://schemas.openxmlformats.org/officeDocument/2006/relationships/hyperlink" Target="https://www.medicare.gov/Pubs/pdf/11219-understanding-medicare-part-c-d.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hyperlink" Target="https://cmsnationaltrainingprogram.cms.gov/?q=ntp-courses"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127.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131.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133.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136.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145.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87.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cms.gov/files/document/final-cy-2025-part-d-redesign-program-instructions.pdf"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cms.gov/files/document/final-cy-2025-part-d-redesign-program-instructions.pdf"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9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30200"/>
            <a:ext cx="5575300" cy="3136900"/>
          </a:xfrm>
        </p:spPr>
      </p:sp>
      <p:sp>
        <p:nvSpPr>
          <p:cNvPr id="3" name="Notes Placeholder 2"/>
          <p:cNvSpPr>
            <a:spLocks noGrp="1"/>
          </p:cNvSpPr>
          <p:nvPr>
            <p:ph type="body" idx="1"/>
          </p:nvPr>
        </p:nvSpPr>
        <p:spPr>
          <a:xfrm>
            <a:off x="716619" y="3773639"/>
            <a:ext cx="5732949" cy="4518202"/>
          </a:xfrm>
        </p:spPr>
        <p:txBody>
          <a:bodyPr/>
          <a:lstStyle/>
          <a:p>
            <a:pPr marL="0" indent="0">
              <a:spcBef>
                <a:spcPts val="611"/>
              </a:spcBef>
              <a:buNone/>
            </a:pPr>
            <a:r>
              <a:rPr lang="en-US" dirty="0"/>
              <a:t>Medicare Open Enrollment is from October 15 to December 7, 2024. Coverage begins January 1, 2025, if you enroll or change plans.</a:t>
            </a:r>
          </a:p>
          <a:p>
            <a:pPr marL="0" indent="0" fontAlgn="base">
              <a:spcAft>
                <a:spcPts val="578"/>
              </a:spcAft>
              <a:buNone/>
            </a:pPr>
            <a:r>
              <a:rPr lang="en-US" b="1" dirty="0">
                <a:solidFill>
                  <a:srgbClr val="000000"/>
                </a:solidFill>
              </a:rPr>
              <a:t>Disclaimer</a:t>
            </a:r>
            <a:r>
              <a:rPr lang="en-US" dirty="0">
                <a:solidFill>
                  <a:srgbClr val="444444"/>
                </a:solidFill>
              </a:rPr>
              <a:t>​</a:t>
            </a:r>
          </a:p>
          <a:p>
            <a:pPr fontAlgn="base">
              <a:spcAft>
                <a:spcPts val="578"/>
              </a:spcAft>
            </a:pPr>
            <a:r>
              <a:rPr lang="en-US" dirty="0">
                <a:solidFill>
                  <a:srgbClr val="000000"/>
                </a:solidFill>
              </a:rPr>
              <a:t>This training module was developed and approved by the Centers for Medicare &amp; Medicaid Services (CMS), the federal agency that administers Medicare, Medicaid, the Children’s Health Insurance Program (CHIP), and the Health Insurance Marketplace®. </a:t>
            </a:r>
            <a:r>
              <a:rPr lang="en-US" dirty="0">
                <a:solidFill>
                  <a:srgbClr val="444444"/>
                </a:solidFill>
              </a:rPr>
              <a:t>​</a:t>
            </a:r>
          </a:p>
          <a:p>
            <a:pPr fontAlgn="base">
              <a:spcAft>
                <a:spcPts val="578"/>
              </a:spcAft>
            </a:pPr>
            <a:r>
              <a:rPr lang="en-US" dirty="0">
                <a:solidFill>
                  <a:srgbClr val="000000"/>
                </a:solidFill>
              </a:rPr>
              <a:t>The information in this module was correct as of September 2024. To check for an updated version, visit </a:t>
            </a:r>
            <a:r>
              <a:rPr lang="en-US" u="sng" dirty="0">
                <a:solidFill>
                  <a:srgbClr val="0563C1"/>
                </a:solidFill>
                <a:hlinkClick r:id="rId3"/>
              </a:rPr>
              <a:t>CMSnationaltrainingprogram.cms.gov</a:t>
            </a:r>
            <a:r>
              <a:rPr lang="en-US" dirty="0">
                <a:solidFill>
                  <a:srgbClr val="000000"/>
                </a:solidFill>
              </a:rPr>
              <a:t>. The CMS National Training Program provides this information as a resource for our partners. It’s not a legal document or intended for press purposes. The press can contact the CMS Press Office at </a:t>
            </a:r>
            <a:r>
              <a:rPr lang="en-US" dirty="0">
                <a:hlinkClick r:id="rId4"/>
              </a:rPr>
              <a:t>https://www.cms.gov/newsroom/press-contacts</a:t>
            </a:r>
            <a:r>
              <a:rPr lang="en-US" dirty="0">
                <a:solidFill>
                  <a:srgbClr val="000000"/>
                </a:solidFill>
              </a:rPr>
              <a:t>. Official Medicare Program legal guidance is contained in the relevant statutes, regulations, and rulings.</a:t>
            </a:r>
            <a:r>
              <a:rPr lang="en-US" dirty="0">
                <a:solidFill>
                  <a:srgbClr val="444444"/>
                </a:solidFill>
              </a:rPr>
              <a:t>​</a:t>
            </a:r>
          </a:p>
          <a:p>
            <a:pPr fontAlgn="base">
              <a:spcAft>
                <a:spcPts val="578"/>
              </a:spcAft>
            </a:pPr>
            <a:r>
              <a:rPr lang="en-US" dirty="0">
                <a:solidFill>
                  <a:srgbClr val="000000"/>
                </a:solidFill>
              </a:rPr>
              <a:t>This communication was printed, published, or produced and disseminated at U.S. taxpayer expense.</a:t>
            </a:r>
            <a:r>
              <a:rPr lang="en-US" dirty="0">
                <a:solidFill>
                  <a:srgbClr val="444444"/>
                </a:solidFill>
              </a:rPr>
              <a:t>​</a:t>
            </a:r>
          </a:p>
          <a:p>
            <a:pPr fontAlgn="base">
              <a:spcAft>
                <a:spcPts val="578"/>
              </a:spcAft>
            </a:pPr>
            <a:r>
              <a:rPr lang="en-US" dirty="0">
                <a:solidFill>
                  <a:srgbClr val="000000"/>
                </a:solidFill>
              </a:rPr>
              <a:t>Health Insurance Marketplace® is a registered service mark of the U.S. Department of Health &amp; Human Services (HHS).</a:t>
            </a:r>
            <a:r>
              <a:rPr lang="en-US" dirty="0">
                <a:solidFill>
                  <a:srgbClr val="444444"/>
                </a:solidFill>
              </a:rPr>
              <a:t>​</a:t>
            </a:r>
            <a:endParaRPr lang="en-US" dirty="0">
              <a:solidFill>
                <a:prstClr val="black"/>
              </a:solidFill>
            </a:endParaRPr>
          </a:p>
          <a:p>
            <a:pPr marL="0" indent="0">
              <a:spcBef>
                <a:spcPts val="611"/>
              </a:spcBef>
              <a:buNone/>
            </a:pPr>
            <a:endParaRPr lang="en-US" dirty="0"/>
          </a:p>
          <a:p>
            <a:pPr>
              <a:spcBef>
                <a:spcPts val="611"/>
              </a:spcBef>
            </a:pPr>
            <a:endParaRPr lang="en-US" dirty="0"/>
          </a:p>
          <a:p>
            <a:endParaRPr lang="en-US" dirty="0"/>
          </a:p>
        </p:txBody>
      </p:sp>
    </p:spTree>
    <p:extLst>
      <p:ext uri="{BB962C8B-B14F-4D97-AF65-F5344CB8AC3E}">
        <p14:creationId xmlns:p14="http://schemas.microsoft.com/office/powerpoint/2010/main" val="370503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custDataLst>
              <p:tags r:id="rId1"/>
            </p:custDataLst>
          </p:nvPr>
        </p:nvSpPr>
        <p:spPr/>
        <p:txBody>
          <a:bodyPr/>
          <a:lstStyle/>
          <a:p>
            <a:pPr>
              <a:spcAft>
                <a:spcPts val="0"/>
              </a:spcAft>
              <a:defRPr/>
            </a:pPr>
            <a:r>
              <a:rPr lang="en-US" dirty="0">
                <a:solidFill>
                  <a:schemeClr val="dk1"/>
                </a:solidFill>
                <a:latin typeface="Calibri" panose="020F0502020204030204" pitchFamily="34" charset="0"/>
                <a:cs typeface="Calibri" panose="020F0502020204030204" pitchFamily="34" charset="0"/>
              </a:rPr>
              <a:t>CMS requires all PDP sponsors offering EGWPs to ensure that the total employer/union sponsored plan (including adjusting for any supplemental coverage) provides at least the standard Part D coverage, including a deductible no higher than that of defined standard Part D and catastrophic coverage after the true out-of-pocket limit is met. </a:t>
            </a:r>
          </a:p>
        </p:txBody>
      </p:sp>
    </p:spTree>
    <p:extLst>
      <p:ext uri="{BB962C8B-B14F-4D97-AF65-F5344CB8AC3E}">
        <p14:creationId xmlns:p14="http://schemas.microsoft.com/office/powerpoint/2010/main" val="23425293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22936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663575"/>
            <a:ext cx="5902325" cy="3321050"/>
          </a:xfrm>
        </p:spPr>
      </p:sp>
      <p:sp>
        <p:nvSpPr>
          <p:cNvPr id="3" name="Notes Placeholder 2"/>
          <p:cNvSpPr>
            <a:spLocks noGrp="1"/>
          </p:cNvSpPr>
          <p:nvPr>
            <p:ph type="body" idx="1"/>
          </p:nvPr>
        </p:nvSpPr>
        <p:spPr>
          <a:xfrm>
            <a:off x="598805" y="4184429"/>
            <a:ext cx="5608320" cy="3660458"/>
          </a:xfrm>
        </p:spPr>
        <p:txBody>
          <a:bodyPr/>
          <a:lstStyle/>
          <a:p>
            <a:endParaRPr lang="en-US" dirty="0"/>
          </a:p>
        </p:txBody>
      </p:sp>
    </p:spTree>
    <p:extLst>
      <p:ext uri="{BB962C8B-B14F-4D97-AF65-F5344CB8AC3E}">
        <p14:creationId xmlns:p14="http://schemas.microsoft.com/office/powerpoint/2010/main" val="17951474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663575"/>
            <a:ext cx="5902325" cy="3321050"/>
          </a:xfrm>
        </p:spPr>
      </p:sp>
      <p:sp>
        <p:nvSpPr>
          <p:cNvPr id="3" name="Notes Placeholder 2"/>
          <p:cNvSpPr>
            <a:spLocks noGrp="1"/>
          </p:cNvSpPr>
          <p:nvPr>
            <p:ph type="body" idx="1"/>
          </p:nvPr>
        </p:nvSpPr>
        <p:spPr>
          <a:xfrm>
            <a:off x="701040" y="4312575"/>
            <a:ext cx="5608320" cy="3660458"/>
          </a:xfrm>
        </p:spPr>
        <p:txBody>
          <a:bodyPr/>
          <a:lstStyle/>
          <a:p>
            <a:pPr marL="153019" indent="0" defTabSz="881390">
              <a:spcAft>
                <a:spcPts val="0"/>
              </a:spcAft>
              <a:buClr>
                <a:srgbClr val="000000"/>
              </a:buClr>
              <a:buSzPts val="1100"/>
              <a:buNone/>
              <a:defRPr/>
            </a:pPr>
            <a:endParaRPr lang="en-US" dirty="0">
              <a:solidFill>
                <a:schemeClr val="dk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29908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663575"/>
            <a:ext cx="5902325" cy="3321050"/>
          </a:xfrm>
        </p:spPr>
      </p:sp>
      <p:sp>
        <p:nvSpPr>
          <p:cNvPr id="3" name="Notes Placeholder 2"/>
          <p:cNvSpPr>
            <a:spLocks noGrp="1"/>
          </p:cNvSpPr>
          <p:nvPr>
            <p:ph type="body" idx="1"/>
          </p:nvPr>
        </p:nvSpPr>
        <p:spPr>
          <a:xfrm>
            <a:off x="701040" y="4429071"/>
            <a:ext cx="5608320" cy="3660458"/>
          </a:xfrm>
        </p:spPr>
        <p:txBody>
          <a:bodyPr/>
          <a:lstStyle/>
          <a:p>
            <a:pPr marL="153019" indent="0" defTabSz="881390">
              <a:spcAft>
                <a:spcPts val="0"/>
              </a:spcAft>
              <a:buClr>
                <a:srgbClr val="000000"/>
              </a:buClr>
              <a:buSzPts val="1100"/>
              <a:buNone/>
              <a:defRPr/>
            </a:pPr>
            <a:endParaRPr lang="en-US" dirty="0">
              <a:solidFill>
                <a:schemeClr val="dk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21807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9591bdd1c9_0_15: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9591bdd1c9_0_15: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defTabSz="881390">
              <a:lnSpc>
                <a:spcPct val="115000"/>
              </a:lnSpc>
              <a:spcAft>
                <a:spcPts val="0"/>
              </a:spcAft>
              <a:buClr>
                <a:srgbClr val="434343"/>
              </a:buClr>
              <a:buSzPts val="1800"/>
              <a:buNone/>
              <a:defRPr/>
            </a:pPr>
            <a:r>
              <a:rPr lang="en-US" b="0" dirty="0"/>
              <a:t> </a:t>
            </a:r>
          </a:p>
        </p:txBody>
      </p:sp>
    </p:spTree>
    <p:extLst>
      <p:ext uri="{BB962C8B-B14F-4D97-AF65-F5344CB8AC3E}">
        <p14:creationId xmlns:p14="http://schemas.microsoft.com/office/powerpoint/2010/main" val="32447388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369888"/>
            <a:ext cx="5365750" cy="30194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733643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1556751f574_1_85:notes"/>
          <p:cNvSpPr>
            <a:spLocks noGrp="1" noRot="1" noChangeAspect="1"/>
          </p:cNvSpPr>
          <p:nvPr>
            <p:ph type="sldImg" idx="2"/>
          </p:nvPr>
        </p:nvSpPr>
        <p:spPr>
          <a:xfrm>
            <a:off x="336550" y="674688"/>
            <a:ext cx="5899150" cy="33194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Google Shape;75;g2901676a5a7_0_310:notes">
            <a:extLst>
              <a:ext uri="{FF2B5EF4-FFF2-40B4-BE49-F238E27FC236}">
                <a16:creationId xmlns:a16="http://schemas.microsoft.com/office/drawing/2014/main" id="{813E8447-E68F-5C9F-59F8-904718EBB8F6}"/>
              </a:ext>
            </a:extLst>
          </p:cNvPr>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0"/>
              </a:spcAft>
              <a:buNone/>
            </a:pPr>
            <a:endParaRPr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1676a5a7_0_310: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1676a5a7_0_310: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578"/>
              </a:spcAft>
              <a:buNone/>
            </a:pPr>
            <a:r>
              <a:rPr lang="en-US" dirty="0"/>
              <a:t>Why we cannot display Medicare Prescription Payment Plan cost estimates on the Summary Page:</a:t>
            </a:r>
          </a:p>
          <a:p>
            <a:pPr marL="165261" indent="-165261" fontAlgn="base">
              <a:spcAft>
                <a:spcPts val="578"/>
              </a:spcAft>
              <a:tabLst>
                <a:tab pos="111704" algn="l"/>
              </a:tabLst>
              <a:defRPr/>
            </a:pPr>
            <a:r>
              <a:rPr lang="en-US" dirty="0">
                <a:latin typeface="+mn-lt"/>
              </a:rPr>
              <a:t>The Medicare Prescription Payment Plan is an IRA provision that begins in 2025.</a:t>
            </a:r>
          </a:p>
          <a:p>
            <a:pPr marL="165261" indent="-165261" fontAlgn="base">
              <a:spcAft>
                <a:spcPts val="578"/>
              </a:spcAft>
              <a:tabLst>
                <a:tab pos="111704" algn="l"/>
              </a:tabLst>
              <a:defRPr/>
            </a:pPr>
            <a:r>
              <a:rPr lang="en-US" dirty="0">
                <a:latin typeface="+mn-lt"/>
              </a:rPr>
              <a:t>Because the Medicare Plan Finder Summary page will reflect the people with Medicare’s 2024 Plan, we will not be able to apply payment option pricing.</a:t>
            </a:r>
          </a:p>
          <a:p>
            <a:pPr marL="165261" indent="-165261" fontAlgn="base">
              <a:spcAft>
                <a:spcPts val="578"/>
              </a:spcAft>
              <a:tabLst>
                <a:tab pos="111704" algn="l"/>
              </a:tabLst>
              <a:defRPr/>
            </a:pPr>
            <a:r>
              <a:rPr lang="en-US" dirty="0">
                <a:latin typeface="+mn-lt"/>
              </a:rPr>
              <a:t>As users compare CY25 Plans in Plan Finder, the payment option cost calculations will be presented on the Plan Details page(s).</a:t>
            </a:r>
          </a:p>
          <a:p>
            <a:pPr marL="0" indent="0">
              <a:spcAft>
                <a:spcPts val="0"/>
              </a:spcAft>
              <a:buNone/>
            </a:pPr>
            <a:endParaRPr sz="1300" dirty="0">
              <a:latin typeface="Montserrat" panose="00000500000000000000" pitchFamily="2" charset="0"/>
            </a:endParaRPr>
          </a:p>
        </p:txBody>
      </p:sp>
    </p:spTree>
    <p:extLst>
      <p:ext uri="{BB962C8B-B14F-4D97-AF65-F5344CB8AC3E}">
        <p14:creationId xmlns:p14="http://schemas.microsoft.com/office/powerpoint/2010/main" val="40954169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1676a5a7_0_310: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1676a5a7_0_310: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578"/>
              </a:spcAft>
              <a:buNone/>
            </a:pPr>
            <a:r>
              <a:rPr lang="en-US" dirty="0">
                <a:latin typeface="+mn-lt"/>
              </a:rPr>
              <a:t>Show payment plan information to both logged in and anonymous users</a:t>
            </a:r>
          </a:p>
          <a:p>
            <a:pPr marL="0" indent="0">
              <a:spcAft>
                <a:spcPts val="578"/>
              </a:spcAft>
              <a:buNone/>
            </a:pPr>
            <a:r>
              <a:rPr lang="en-US" dirty="0">
                <a:latin typeface="+mn-lt"/>
              </a:rPr>
              <a:t>For people with Medicare where their covered Part D out-of- pocket cost does meet the out-of-pocket max cap ($2K) in the first 9 months of the year.</a:t>
            </a:r>
          </a:p>
          <a:p>
            <a:pPr marL="0" indent="0">
              <a:spcAft>
                <a:spcPts val="578"/>
              </a:spcAft>
              <a:buNone/>
            </a:pPr>
            <a:r>
              <a:rPr lang="en-US" dirty="0">
                <a:latin typeface="+mn-lt"/>
              </a:rPr>
              <a:t>Then, on the Plan Details page in the “Yearly drug costs by pharmacy” section below are shown.</a:t>
            </a:r>
          </a:p>
          <a:p>
            <a:pPr marL="165261" indent="-165261" fontAlgn="base">
              <a:spcAft>
                <a:spcPts val="578"/>
              </a:spcAft>
              <a:tabLst>
                <a:tab pos="111704" algn="l"/>
              </a:tabLst>
              <a:defRPr/>
            </a:pPr>
            <a:r>
              <a:rPr lang="en-US" dirty="0">
                <a:latin typeface="+mn-lt"/>
              </a:rPr>
              <a:t>Dismissible Medicare payment plan information</a:t>
            </a:r>
          </a:p>
          <a:p>
            <a:pPr marL="165261" indent="-165261" fontAlgn="base">
              <a:spcAft>
                <a:spcPts val="578"/>
              </a:spcAft>
              <a:tabLst>
                <a:tab pos="111704" algn="l"/>
              </a:tabLst>
              <a:defRPr/>
            </a:pPr>
            <a:r>
              <a:rPr lang="en-US" dirty="0">
                <a:latin typeface="+mn-lt"/>
              </a:rPr>
              <a:t>Link to payment option cost preview help drawer</a:t>
            </a:r>
          </a:p>
          <a:p>
            <a:pPr marL="0" indent="0">
              <a:spcAft>
                <a:spcPts val="0"/>
              </a:spcAft>
              <a:buNone/>
            </a:pPr>
            <a:endParaRPr dirty="0"/>
          </a:p>
        </p:txBody>
      </p:sp>
    </p:spTree>
    <p:extLst>
      <p:ext uri="{BB962C8B-B14F-4D97-AF65-F5344CB8AC3E}">
        <p14:creationId xmlns:p14="http://schemas.microsoft.com/office/powerpoint/2010/main" val="14007884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1676a5a7_0_310: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1676a5a7_0_310: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578"/>
              </a:spcAft>
              <a:buNone/>
            </a:pPr>
            <a:r>
              <a:rPr lang="en-US" dirty="0">
                <a:latin typeface="+mn-lt"/>
              </a:rPr>
              <a:t>Show payment plan information to both logged in and anonymous users</a:t>
            </a:r>
          </a:p>
          <a:p>
            <a:pPr marL="0" indent="0">
              <a:spcAft>
                <a:spcPts val="578"/>
              </a:spcAft>
              <a:buNone/>
            </a:pPr>
            <a:r>
              <a:rPr lang="en-US" dirty="0">
                <a:latin typeface="+mn-lt"/>
              </a:rPr>
              <a:t>For users where their covered Part D out- of- pocket cost </a:t>
            </a:r>
            <a:r>
              <a:rPr lang="en-US" b="1" dirty="0">
                <a:latin typeface="+mn-lt"/>
              </a:rPr>
              <a:t>does not </a:t>
            </a:r>
            <a:r>
              <a:rPr lang="en-US" dirty="0">
                <a:latin typeface="+mn-lt"/>
              </a:rPr>
              <a:t>meet the out-of- pocket max cap ($2K) in the first 9 months of the year.</a:t>
            </a:r>
          </a:p>
          <a:p>
            <a:pPr marL="0" indent="0">
              <a:spcAft>
                <a:spcPts val="578"/>
              </a:spcAft>
              <a:buNone/>
            </a:pPr>
            <a:r>
              <a:rPr lang="en-US" dirty="0">
                <a:latin typeface="+mn-lt"/>
              </a:rPr>
              <a:t>Then, on the Plan Details page in the “Yearly drug costs by pharmacy” section below are shown.</a:t>
            </a:r>
          </a:p>
          <a:p>
            <a:pPr marL="275434" indent="-275434">
              <a:spcAft>
                <a:spcPts val="578"/>
              </a:spcAft>
            </a:pPr>
            <a:r>
              <a:rPr lang="en-US" dirty="0">
                <a:latin typeface="+mn-lt"/>
              </a:rPr>
              <a:t>Medicare payment plan information</a:t>
            </a:r>
          </a:p>
          <a:p>
            <a:pPr marL="275434" indent="-275434">
              <a:spcAft>
                <a:spcPts val="578"/>
              </a:spcAft>
            </a:pPr>
            <a:r>
              <a:rPr lang="en-US" dirty="0">
                <a:latin typeface="+mn-lt"/>
              </a:rPr>
              <a:t>Link to payment option cost preview help drawer</a:t>
            </a:r>
          </a:p>
          <a:p>
            <a:pPr marL="0" indent="0" defTabSz="881390">
              <a:spcAft>
                <a:spcPts val="578"/>
              </a:spcAft>
              <a:buClr>
                <a:srgbClr val="000000"/>
              </a:buClr>
              <a:buSzPts val="1100"/>
              <a:buNone/>
              <a:defRPr/>
            </a:pPr>
            <a:r>
              <a:rPr lang="en-US" sz="1100" b="1" dirty="0"/>
              <a:t>Note</a:t>
            </a:r>
            <a:r>
              <a:rPr lang="en-US" sz="1100" dirty="0"/>
              <a:t> that the box isn't dismissible on this page; that was a deliberate user-experience decision with a strategy behind it. </a:t>
            </a:r>
            <a:endParaRPr lang="en-US" dirty="0">
              <a:latin typeface="+mn-lt"/>
            </a:endParaRPr>
          </a:p>
          <a:p>
            <a:pPr marL="0" indent="0">
              <a:spcAft>
                <a:spcPts val="0"/>
              </a:spcAft>
              <a:buNone/>
            </a:pPr>
            <a:endParaRPr dirty="0"/>
          </a:p>
        </p:txBody>
      </p:sp>
    </p:spTree>
    <p:extLst>
      <p:ext uri="{BB962C8B-B14F-4D97-AF65-F5344CB8AC3E}">
        <p14:creationId xmlns:p14="http://schemas.microsoft.com/office/powerpoint/2010/main" val="224739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pPr>
              <a:spcAft>
                <a:spcPts val="0"/>
              </a:spcAft>
              <a:defRPr/>
            </a:pPr>
            <a:r>
              <a:rPr lang="en-US" dirty="0">
                <a:solidFill>
                  <a:schemeClr val="dk1"/>
                </a:solidFill>
                <a:latin typeface="Calibri" panose="020F0502020204030204" pitchFamily="34" charset="0"/>
                <a:cs typeface="Calibri" panose="020F0502020204030204" pitchFamily="34" charset="0"/>
                <a:sym typeface="Arial"/>
              </a:rPr>
              <a:t>https://www.kff.org/medicare/issue-brief/medicare-part-d-a-first-look-at-medicare-drug-plans-in-2023/</a:t>
            </a:r>
            <a:endParaRPr lang="en-US" dirty="0">
              <a:solidFill>
                <a:schemeClr val="dk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88816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1676a5a7_0_310: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1676a5a7_0_310: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578"/>
              </a:spcAft>
              <a:buNone/>
            </a:pPr>
            <a:r>
              <a:rPr lang="en-US" dirty="0">
                <a:latin typeface="+mn-lt"/>
              </a:rPr>
              <a:t>Please not that cost estimates for excluded drugs and non-covered drugs will not be included in the payment option cost estimate table, during CY25 Open Enrollment.</a:t>
            </a:r>
          </a:p>
          <a:p>
            <a:pPr marL="0" indent="0">
              <a:spcAft>
                <a:spcPts val="578"/>
              </a:spcAft>
              <a:buNone/>
            </a:pPr>
            <a:endParaRPr dirty="0">
              <a:latin typeface="+mn-lt"/>
            </a:endParaRPr>
          </a:p>
        </p:txBody>
      </p:sp>
    </p:spTree>
    <p:extLst>
      <p:ext uri="{BB962C8B-B14F-4D97-AF65-F5344CB8AC3E}">
        <p14:creationId xmlns:p14="http://schemas.microsoft.com/office/powerpoint/2010/main" val="10835390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1676a5a7_0_310: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1676a5a7_0_310: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0"/>
              </a:spcAft>
              <a:buNone/>
            </a:pPr>
            <a:r>
              <a:rPr lang="en-US" dirty="0"/>
              <a:t>For logged in people with Medicare, when enrolled in plans gets a message in message center. Payment plan information will be added to the message center and confirmation email.</a:t>
            </a:r>
            <a:endParaRPr dirty="0"/>
          </a:p>
        </p:txBody>
      </p:sp>
    </p:spTree>
    <p:extLst>
      <p:ext uri="{BB962C8B-B14F-4D97-AF65-F5344CB8AC3E}">
        <p14:creationId xmlns:p14="http://schemas.microsoft.com/office/powerpoint/2010/main" val="328063066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1676a5a7_0_310: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1676a5a7_0_310: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0"/>
              </a:spcAft>
              <a:buNone/>
            </a:pPr>
            <a:r>
              <a:rPr lang="en-US" dirty="0">
                <a:latin typeface="+mn-lt"/>
              </a:rPr>
              <a:t>This section highlights the future CY 2025 Part C Benefit Service Changes for Dental and Hearing Benefits.</a:t>
            </a:r>
            <a:endParaRPr dirty="0">
              <a:latin typeface="+mn-lt"/>
            </a:endParaRPr>
          </a:p>
        </p:txBody>
      </p:sp>
    </p:spTree>
    <p:extLst>
      <p:ext uri="{BB962C8B-B14F-4D97-AF65-F5344CB8AC3E}">
        <p14:creationId xmlns:p14="http://schemas.microsoft.com/office/powerpoint/2010/main" val="22346996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1676a5a7_0_310: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1676a5a7_0_310: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0"/>
              </a:spcAft>
              <a:buNone/>
            </a:pPr>
            <a:endParaRPr dirty="0"/>
          </a:p>
        </p:txBody>
      </p:sp>
    </p:spTree>
    <p:extLst>
      <p:ext uri="{BB962C8B-B14F-4D97-AF65-F5344CB8AC3E}">
        <p14:creationId xmlns:p14="http://schemas.microsoft.com/office/powerpoint/2010/main" val="115396362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1676a5a7_0_310: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1676a5a7_0_310: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0"/>
              </a:spcAft>
              <a:buNone/>
            </a:pPr>
            <a:endParaRPr dirty="0"/>
          </a:p>
        </p:txBody>
      </p:sp>
    </p:spTree>
    <p:extLst>
      <p:ext uri="{BB962C8B-B14F-4D97-AF65-F5344CB8AC3E}">
        <p14:creationId xmlns:p14="http://schemas.microsoft.com/office/powerpoint/2010/main" val="94520188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1676a5a7_0_310: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1676a5a7_0_310: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0"/>
              </a:spcAft>
              <a:buNone/>
            </a:pPr>
            <a:endParaRPr dirty="0"/>
          </a:p>
        </p:txBody>
      </p:sp>
    </p:spTree>
    <p:extLst>
      <p:ext uri="{BB962C8B-B14F-4D97-AF65-F5344CB8AC3E}">
        <p14:creationId xmlns:p14="http://schemas.microsoft.com/office/powerpoint/2010/main" val="23431072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1676a5a7_0_310: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1676a5a7_0_310: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0"/>
              </a:spcAft>
              <a:buNone/>
            </a:pPr>
            <a:endParaRPr dirty="0"/>
          </a:p>
        </p:txBody>
      </p:sp>
    </p:spTree>
    <p:extLst>
      <p:ext uri="{BB962C8B-B14F-4D97-AF65-F5344CB8AC3E}">
        <p14:creationId xmlns:p14="http://schemas.microsoft.com/office/powerpoint/2010/main" val="28567452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1676a5a7_0_310: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1676a5a7_0_310: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0"/>
              </a:spcAft>
              <a:buNone/>
            </a:pPr>
            <a:endParaRPr dirty="0"/>
          </a:p>
        </p:txBody>
      </p:sp>
    </p:spTree>
    <p:extLst>
      <p:ext uri="{BB962C8B-B14F-4D97-AF65-F5344CB8AC3E}">
        <p14:creationId xmlns:p14="http://schemas.microsoft.com/office/powerpoint/2010/main" val="13444936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1676a5a7_0_310: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1676a5a7_0_310: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0"/>
              </a:spcAft>
              <a:buNone/>
            </a:pPr>
            <a:endParaRPr dirty="0"/>
          </a:p>
        </p:txBody>
      </p:sp>
    </p:spTree>
    <p:extLst>
      <p:ext uri="{BB962C8B-B14F-4D97-AF65-F5344CB8AC3E}">
        <p14:creationId xmlns:p14="http://schemas.microsoft.com/office/powerpoint/2010/main" val="18000207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1676a5a7_0_310: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1676a5a7_0_310: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0"/>
              </a:spcAft>
              <a:buNone/>
            </a:pPr>
            <a:endParaRPr dirty="0"/>
          </a:p>
        </p:txBody>
      </p:sp>
    </p:spTree>
    <p:extLst>
      <p:ext uri="{BB962C8B-B14F-4D97-AF65-F5344CB8AC3E}">
        <p14:creationId xmlns:p14="http://schemas.microsoft.com/office/powerpoint/2010/main" val="290864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custDataLst>
              <p:tags r:id="rId1"/>
            </p:custDataLst>
          </p:nvPr>
        </p:nvSpPr>
        <p:spPr/>
        <p:txBody>
          <a:bodyPr/>
          <a:lstStyle/>
          <a:p>
            <a:pPr>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Special enrollment periods = You move out of your plan’s service area, You have Medicaid, you qualify for Extra Help, you live in an institution like a nursing home</a:t>
            </a:r>
          </a:p>
          <a:p>
            <a:pPr>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5-Star Special Enrollment Period </a:t>
            </a:r>
          </a:p>
          <a:p>
            <a:pPr fontAlgn="base">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Adding a Monthly PDP SEP for Dual Eligible Beneficiaries</a:t>
            </a:r>
          </a:p>
          <a:p>
            <a:pPr marL="605956" lvl="1" indent="-165261">
              <a:spcBef>
                <a:spcPts val="578"/>
              </a:spcBef>
              <a:spcAft>
                <a:spcPts val="0"/>
              </a:spcAft>
              <a:defRPr/>
            </a:pPr>
            <a:r>
              <a:rPr lang="en-US" dirty="0">
                <a:solidFill>
                  <a:srgbClr val="1D1C1D"/>
                </a:solidFill>
                <a:latin typeface="Slack-Lato"/>
              </a:rPr>
              <a:t>A new SEP to allow a dual-eligible beneficiary a once per month SEP to enroll in a standalone PDP</a:t>
            </a:r>
          </a:p>
          <a:p>
            <a:pPr>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Anytime you’re still covered by the GHP </a:t>
            </a:r>
          </a:p>
          <a:p>
            <a:pPr>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During the 8-month period that begins the month after the employment ends or the coverage ends, whichever happens first </a:t>
            </a:r>
          </a:p>
          <a:p>
            <a:endParaRPr lang="en-US" dirty="0"/>
          </a:p>
          <a:p>
            <a:endParaRPr lang="en-US" dirty="0"/>
          </a:p>
        </p:txBody>
      </p:sp>
    </p:spTree>
    <p:extLst>
      <p:ext uri="{BB962C8B-B14F-4D97-AF65-F5344CB8AC3E}">
        <p14:creationId xmlns:p14="http://schemas.microsoft.com/office/powerpoint/2010/main" val="332566332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1676a5a7_0_310: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1676a5a7_0_310: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0"/>
              </a:spcAft>
              <a:buNone/>
            </a:pPr>
            <a:endParaRPr dirty="0"/>
          </a:p>
        </p:txBody>
      </p:sp>
    </p:spTree>
    <p:extLst>
      <p:ext uri="{BB962C8B-B14F-4D97-AF65-F5344CB8AC3E}">
        <p14:creationId xmlns:p14="http://schemas.microsoft.com/office/powerpoint/2010/main" val="342929168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1676a5a7_0_310: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1676a5a7_0_310: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0"/>
              </a:spcAft>
              <a:buNone/>
            </a:pPr>
            <a:endParaRPr dirty="0"/>
          </a:p>
        </p:txBody>
      </p:sp>
    </p:spTree>
    <p:extLst>
      <p:ext uri="{BB962C8B-B14F-4D97-AF65-F5344CB8AC3E}">
        <p14:creationId xmlns:p14="http://schemas.microsoft.com/office/powerpoint/2010/main" val="227888058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369888"/>
            <a:ext cx="5365750" cy="30194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495294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206648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1073884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45138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9011735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0322221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5829777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3297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275169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99092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618149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4329403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339860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1988758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461653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3020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30200"/>
            <a:ext cx="5575300" cy="3136900"/>
          </a:xfrm>
        </p:spPr>
      </p:sp>
      <p:sp>
        <p:nvSpPr>
          <p:cNvPr id="3" name="Notes Placeholder 2"/>
          <p:cNvSpPr>
            <a:spLocks noGrp="1"/>
          </p:cNvSpPr>
          <p:nvPr>
            <p:ph type="body" idx="1"/>
          </p:nvPr>
        </p:nvSpPr>
        <p:spPr/>
        <p:txBody>
          <a:bodyPr/>
          <a:lstStyle/>
          <a:p>
            <a:pPr marL="0" indent="0">
              <a:buNone/>
            </a:pPr>
            <a:endParaRPr lang="en-US" dirty="0"/>
          </a:p>
          <a:p>
            <a:endParaRPr lang="en-US" dirty="0"/>
          </a:p>
        </p:txBody>
      </p:sp>
    </p:spTree>
    <p:extLst>
      <p:ext uri="{BB962C8B-B14F-4D97-AF65-F5344CB8AC3E}">
        <p14:creationId xmlns:p14="http://schemas.microsoft.com/office/powerpoint/2010/main" val="405019086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3020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949817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411163"/>
            <a:ext cx="5578475" cy="3138487"/>
          </a:xfrm>
        </p:spPr>
      </p:sp>
      <p:sp>
        <p:nvSpPr>
          <p:cNvPr id="3" name="Notes Placeholder 2"/>
          <p:cNvSpPr>
            <a:spLocks noGrp="1"/>
          </p:cNvSpPr>
          <p:nvPr>
            <p:ph type="body" idx="1"/>
          </p:nvPr>
        </p:nvSpPr>
        <p:spPr/>
        <p:txBody>
          <a:bodyPr/>
          <a:lstStyle/>
          <a:p>
            <a:r>
              <a:rPr lang="en-US" dirty="0"/>
              <a:t>“Choosing Medicare Drug Coverage</a:t>
            </a:r>
            <a:r>
              <a:rPr lang="en-US" baseline="0" dirty="0"/>
              <a:t>,” </a:t>
            </a:r>
            <a:r>
              <a:rPr lang="en-US" dirty="0"/>
              <a:t>visit </a:t>
            </a:r>
            <a:r>
              <a:rPr lang="en-US" dirty="0">
                <a:hlinkClick r:id="rId3"/>
              </a:rPr>
              <a:t>Medicare.gov/publications/11163-Compare-Medicare-Drug-Coverage.pdf</a:t>
            </a:r>
            <a:r>
              <a:rPr lang="en-US" dirty="0"/>
              <a:t> </a:t>
            </a:r>
          </a:p>
          <a:p>
            <a:pPr>
              <a:spcBef>
                <a:spcPts val="611"/>
              </a:spcBef>
            </a:pPr>
            <a:r>
              <a:rPr lang="en-US" dirty="0"/>
              <a:t>“Understanding </a:t>
            </a:r>
            <a:r>
              <a:rPr lang="en-US" baseline="0" dirty="0"/>
              <a:t>Medicare</a:t>
            </a:r>
            <a:r>
              <a:rPr lang="da-DK" dirty="0"/>
              <a:t> Advantage &amp; Medicare Drug Plan Enrollment Periods</a:t>
            </a:r>
            <a:r>
              <a:rPr lang="en-US" baseline="0" dirty="0"/>
              <a:t>,” </a:t>
            </a:r>
            <a:r>
              <a:rPr lang="en-US" dirty="0"/>
              <a:t>visit </a:t>
            </a:r>
            <a:r>
              <a:rPr lang="en-US" dirty="0">
                <a:hlinkClick r:id="rId4"/>
              </a:rPr>
              <a:t>Medicare.gov/Pubs/pdf/11219-understanding-medicare-part-c-d.pdf</a:t>
            </a:r>
            <a:endParaRPr lang="en-US" dirty="0"/>
          </a:p>
          <a:p>
            <a:r>
              <a:rPr lang="en-US" dirty="0"/>
              <a:t>“3 </a:t>
            </a:r>
            <a:r>
              <a:rPr lang="en-US" baseline="0" dirty="0"/>
              <a:t>Ways to Help Lower Your Medicare Prescription Drug Costs</a:t>
            </a:r>
            <a:r>
              <a:rPr lang="en-US" dirty="0"/>
              <a:t>,” visit </a:t>
            </a:r>
            <a:r>
              <a:rPr lang="en-US" dirty="0">
                <a:hlinkClick r:id="rId5"/>
              </a:rPr>
              <a:t>Medicare.gov/media/9696</a:t>
            </a:r>
            <a:endParaRPr lang="en-US" dirty="0"/>
          </a:p>
          <a:p>
            <a:r>
              <a:rPr lang="en-US" dirty="0"/>
              <a:t>“Understanding Medicare Advantage Plans,” visit </a:t>
            </a:r>
            <a:r>
              <a:rPr lang="en-US" dirty="0">
                <a:hlinkClick r:id="rId6"/>
              </a:rPr>
              <a:t>Medicare.gov/Pubs/pdf/12026-Understanding-Medicare-Advantage-Plans.pdf</a:t>
            </a:r>
            <a:endParaRPr lang="en-US" dirty="0"/>
          </a:p>
          <a:p>
            <a:r>
              <a:rPr lang="en-US" dirty="0"/>
              <a:t>“Medicare Open Enrollment Palm Card,” visit </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Medicare.gov/media/publication/12196-open-enrollment-palm-card.pdf</a:t>
            </a: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384896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085330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85763"/>
            <a:ext cx="5575300" cy="3136900"/>
          </a:xfrm>
        </p:spPr>
      </p:sp>
      <p:sp>
        <p:nvSpPr>
          <p:cNvPr id="3" name="Notes Placeholder 2"/>
          <p:cNvSpPr>
            <a:spLocks noGrp="1"/>
          </p:cNvSpPr>
          <p:nvPr>
            <p:ph type="body" idx="1"/>
          </p:nvPr>
        </p:nvSpPr>
        <p:spPr/>
        <p:txBody>
          <a:bodyPr/>
          <a:lstStyle/>
          <a:p>
            <a:pPr marL="0" indent="0">
              <a:spcAft>
                <a:spcPts val="611"/>
              </a:spcAft>
              <a:buNone/>
            </a:pPr>
            <a:r>
              <a:rPr lang="en-US" dirty="0"/>
              <a:t>July 2024, NTP invited subject matter experts and presenters to explain a variety of health care topics. These sessions were recorded and are available for viewing on the Course Catalog tab of the NTP website at </a:t>
            </a:r>
            <a:r>
              <a:rPr lang="en-US" dirty="0">
                <a:hlinkClick r:id="rId3"/>
              </a:rPr>
              <a:t>CMSnationaltrainingprogram.cms.gov/?q=</a:t>
            </a:r>
            <a:r>
              <a:rPr lang="en-US" dirty="0" err="1">
                <a:hlinkClick r:id="rId3"/>
              </a:rPr>
              <a:t>ntp</a:t>
            </a:r>
            <a:r>
              <a:rPr lang="en-US" dirty="0">
                <a:hlinkClick r:id="rId3"/>
              </a:rPr>
              <a:t>-courses</a:t>
            </a:r>
            <a:r>
              <a:rPr lang="en-US" dirty="0"/>
              <a:t>. You must login or create an account to view the recordings. Presentation materials and job aids are also attached to the appropriate recording and can be downloaded.</a:t>
            </a:r>
          </a:p>
          <a:p>
            <a:pPr>
              <a:spcBef>
                <a:spcPts val="611"/>
              </a:spcBef>
            </a:pPr>
            <a:endParaRPr lang="en-US" dirty="0"/>
          </a:p>
          <a:p>
            <a:pPr>
              <a:spcBef>
                <a:spcPts val="611"/>
              </a:spcBef>
            </a:pPr>
            <a:endParaRPr lang="en-US" dirty="0"/>
          </a:p>
        </p:txBody>
      </p:sp>
    </p:spTree>
    <p:extLst>
      <p:ext uri="{BB962C8B-B14F-4D97-AF65-F5344CB8AC3E}">
        <p14:creationId xmlns:p14="http://schemas.microsoft.com/office/powerpoint/2010/main" val="226900482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85763"/>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2558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22268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5342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2656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108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3070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30200"/>
            <a:ext cx="5575300" cy="3136900"/>
          </a:xfrm>
        </p:spPr>
      </p:sp>
      <p:sp>
        <p:nvSpPr>
          <p:cNvPr id="3" name="Notes Placeholder 2"/>
          <p:cNvSpPr>
            <a:spLocks noGrp="1"/>
          </p:cNvSpPr>
          <p:nvPr>
            <p:ph type="body" idx="1"/>
          </p:nvPr>
        </p:nvSpPr>
        <p:spPr/>
        <p:txBody>
          <a:bodyPr/>
          <a:lstStyle/>
          <a:p>
            <a:pPr marL="0" indent="0">
              <a:spcBef>
                <a:spcPts val="611"/>
              </a:spcBef>
              <a:buNone/>
            </a:pPr>
            <a:endParaRPr lang="en-US" dirty="0"/>
          </a:p>
          <a:p>
            <a:pPr marL="0" indent="0">
              <a:buNone/>
            </a:pPr>
            <a:endParaRPr lang="en-US" dirty="0"/>
          </a:p>
        </p:txBody>
      </p:sp>
      <p:sp>
        <p:nvSpPr>
          <p:cNvPr id="4" name="Notes Placeholder 2">
            <a:extLst>
              <a:ext uri="{FF2B5EF4-FFF2-40B4-BE49-F238E27FC236}">
                <a16:creationId xmlns:a16="http://schemas.microsoft.com/office/drawing/2014/main" id="{8F4966FC-DA4A-9E9A-6A76-6A87C775BDF7}"/>
              </a:ext>
            </a:extLst>
          </p:cNvPr>
          <p:cNvSpPr txBox="1">
            <a:spLocks/>
          </p:cNvSpPr>
          <p:nvPr/>
        </p:nvSpPr>
        <p:spPr>
          <a:xfrm>
            <a:off x="656616" y="3912604"/>
            <a:ext cx="5608320" cy="3660458"/>
          </a:xfrm>
          <a:prstGeom prst="rect">
            <a:avLst/>
          </a:prstGeom>
        </p:spPr>
        <p:txBody>
          <a:bodyPr vert="horz" lIns="93172" tIns="46586" rIns="93172" bIns="46586" rtlCol="0"/>
          <a:lstStyle>
            <a:lvl1pPr marL="274320" indent="-274320" algn="l" defTabSz="914400" rtl="0" eaLnBrk="1" latinLnBrk="0" hangingPunct="1">
              <a:spcAft>
                <a:spcPts val="600"/>
              </a:spcAft>
              <a:buFont typeface="Wingdings" panose="05000000000000000000" pitchFamily="2" charset="2"/>
              <a:buChar char="§"/>
              <a:defRPr sz="1200" kern="1200">
                <a:solidFill>
                  <a:schemeClr val="tx1"/>
                </a:solidFill>
                <a:latin typeface="+mn-lt"/>
                <a:ea typeface="+mn-ea"/>
                <a:cs typeface="+mn-cs"/>
              </a:defRPr>
            </a:lvl1pPr>
            <a:lvl2pPr marL="822960" indent="-27432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2pPr>
            <a:lvl3pPr marL="1371600" indent="-274320" algn="l" defTabSz="914400" rtl="0" eaLnBrk="1" latinLnBrk="0" hangingPunct="1">
              <a:spcAft>
                <a:spcPts val="600"/>
              </a:spcAft>
              <a:buSzPct val="50000"/>
              <a:buFont typeface="Wingdings" panose="05000000000000000000" pitchFamily="2" charset="2"/>
              <a:buChar char="q"/>
              <a:defRPr sz="1200" kern="1200">
                <a:solidFill>
                  <a:schemeClr val="tx1"/>
                </a:solidFill>
                <a:latin typeface="+mn-lt"/>
                <a:ea typeface="+mn-ea"/>
                <a:cs typeface="+mn-cs"/>
              </a:defRPr>
            </a:lvl3pPr>
            <a:lvl4pPr marL="1920240" indent="-274320" algn="l" defTabSz="914400" rtl="0" eaLnBrk="1" latinLnBrk="0" hangingPunct="1">
              <a:spcAft>
                <a:spcPts val="600"/>
              </a:spcAft>
              <a:buFont typeface="Courier New" panose="02070309020205020404" pitchFamily="49" charset="0"/>
              <a:buChar char="o"/>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a:buNone/>
            </a:pPr>
            <a:endParaRPr lang="en-US" b="1" dirty="0"/>
          </a:p>
        </p:txBody>
      </p:sp>
      <p:sp>
        <p:nvSpPr>
          <p:cNvPr id="6" name="TextBox 5">
            <a:extLst>
              <a:ext uri="{FF2B5EF4-FFF2-40B4-BE49-F238E27FC236}">
                <a16:creationId xmlns:a16="http://schemas.microsoft.com/office/drawing/2014/main" id="{60721C8F-1ED6-B0DF-8E00-EF8AD1B4BA52}"/>
              </a:ext>
            </a:extLst>
          </p:cNvPr>
          <p:cNvSpPr txBox="1"/>
          <p:nvPr/>
        </p:nvSpPr>
        <p:spPr>
          <a:xfrm>
            <a:off x="701040" y="3686592"/>
            <a:ext cx="5519472" cy="2843601"/>
          </a:xfrm>
          <a:prstGeom prst="rect">
            <a:avLst/>
          </a:prstGeom>
          <a:noFill/>
        </p:spPr>
        <p:txBody>
          <a:bodyPr wrap="square" lIns="88139" tIns="44070" rIns="88139" bIns="44070">
            <a:spAutoFit/>
          </a:bodyPr>
          <a:lstStyle/>
          <a:p>
            <a:pPr fontAlgn="t">
              <a:spcAft>
                <a:spcPts val="578"/>
              </a:spcAft>
            </a:pPr>
            <a:r>
              <a:rPr lang="en-US" sz="1200" dirty="0"/>
              <a:t>Today’s training agenda:</a:t>
            </a:r>
          </a:p>
          <a:p>
            <a:pPr marL="264417" indent="-264417" fontAlgn="t">
              <a:spcAft>
                <a:spcPts val="578"/>
              </a:spcAft>
              <a:buFont typeface="Wingdings" panose="05000000000000000000" pitchFamily="2" charset="2"/>
              <a:buChar char="§"/>
            </a:pPr>
            <a:r>
              <a:rPr lang="en-US" sz="1200" dirty="0"/>
              <a:t>Welcome</a:t>
            </a:r>
          </a:p>
          <a:p>
            <a:pPr marL="264417" indent="-264417" fontAlgn="t">
              <a:spcAft>
                <a:spcPts val="578"/>
              </a:spcAft>
              <a:buFont typeface="Wingdings" panose="05000000000000000000" pitchFamily="2" charset="2"/>
              <a:buChar char="§"/>
            </a:pPr>
            <a:r>
              <a:rPr lang="en-US" sz="1200" dirty="0"/>
              <a:t>Using the Medicare Plan Finder―Basics and Tips &amp; 2024 Updates</a:t>
            </a:r>
          </a:p>
          <a:p>
            <a:pPr marL="264417" indent="-264417" fontAlgn="t">
              <a:spcAft>
                <a:spcPts val="578"/>
              </a:spcAft>
              <a:buFont typeface="Wingdings" panose="05000000000000000000" pitchFamily="2" charset="2"/>
              <a:buChar char="§"/>
            </a:pPr>
            <a:r>
              <a:rPr lang="en-US" sz="1200" dirty="0"/>
              <a:t>Break</a:t>
            </a:r>
          </a:p>
          <a:p>
            <a:pPr marL="264417" indent="-264417" fontAlgn="t">
              <a:spcAft>
                <a:spcPts val="578"/>
              </a:spcAft>
              <a:buFont typeface="Wingdings" panose="05000000000000000000" pitchFamily="2" charset="2"/>
              <a:buChar char="§"/>
            </a:pPr>
            <a:r>
              <a:rPr lang="en-US" sz="1200" dirty="0"/>
              <a:t>Part D Redesign</a:t>
            </a:r>
          </a:p>
          <a:p>
            <a:pPr marL="264417" indent="-264417" fontAlgn="t">
              <a:spcAft>
                <a:spcPts val="578"/>
              </a:spcAft>
              <a:buFont typeface="Wingdings" panose="05000000000000000000" pitchFamily="2" charset="2"/>
              <a:buChar char="§"/>
            </a:pPr>
            <a:r>
              <a:rPr lang="en-US" sz="1200" dirty="0"/>
              <a:t>Medicare Prescription Payment Plan</a:t>
            </a:r>
          </a:p>
          <a:p>
            <a:pPr marL="665634" lvl="1" indent="-275434" fontAlgn="t">
              <a:buFont typeface="Arial" panose="020B0604020202020204" pitchFamily="34" charset="0"/>
              <a:buChar char="•"/>
            </a:pPr>
            <a:r>
              <a:rPr lang="en-US" sz="1200" dirty="0"/>
              <a:t>Communication and Outreach</a:t>
            </a:r>
          </a:p>
          <a:p>
            <a:pPr marL="665634" lvl="1" indent="-275434" fontAlgn="t">
              <a:buFont typeface="Arial" panose="020B0604020202020204" pitchFamily="34" charset="0"/>
              <a:buChar char="•"/>
            </a:pPr>
            <a:r>
              <a:rPr lang="en-US" sz="1200" dirty="0"/>
              <a:t>The Wizard and Resources</a:t>
            </a:r>
          </a:p>
          <a:p>
            <a:pPr marL="665634" lvl="1" indent="-275434" fontAlgn="t">
              <a:buFont typeface="Arial" panose="020B0604020202020204" pitchFamily="34" charset="0"/>
              <a:buChar char="•"/>
            </a:pPr>
            <a:r>
              <a:rPr lang="en-US" sz="1200" dirty="0"/>
              <a:t>Cost Preview</a:t>
            </a:r>
          </a:p>
          <a:p>
            <a:pPr marL="665634" lvl="1" indent="-275434" fontAlgn="t">
              <a:buFont typeface="Arial" panose="020B0604020202020204" pitchFamily="34" charset="0"/>
              <a:buChar char="•"/>
            </a:pPr>
            <a:r>
              <a:rPr lang="en-US" sz="1200" dirty="0"/>
              <a:t>Answers to Your Policy Questions</a:t>
            </a:r>
          </a:p>
          <a:p>
            <a:pPr marL="264417" indent="-264417" fontAlgn="t">
              <a:spcAft>
                <a:spcPts val="578"/>
              </a:spcAft>
              <a:buFont typeface="Wingdings" panose="05000000000000000000" pitchFamily="2" charset="2"/>
              <a:buChar char="§"/>
            </a:pPr>
            <a:r>
              <a:rPr lang="en-US" sz="1200" dirty="0"/>
              <a:t>Appendices and Resources</a:t>
            </a:r>
          </a:p>
          <a:p>
            <a:pPr marL="264417" indent="-264417" fontAlgn="t">
              <a:spcAft>
                <a:spcPts val="578"/>
              </a:spcAft>
              <a:buFont typeface="Wingdings" panose="05000000000000000000" pitchFamily="2" charset="2"/>
              <a:buChar char="§"/>
            </a:pPr>
            <a:r>
              <a:rPr lang="en-US" sz="1200" dirty="0"/>
              <a:t>Closing</a:t>
            </a:r>
          </a:p>
        </p:txBody>
      </p:sp>
    </p:spTree>
    <p:extLst>
      <p:ext uri="{BB962C8B-B14F-4D97-AF65-F5344CB8AC3E}">
        <p14:creationId xmlns:p14="http://schemas.microsoft.com/office/powerpoint/2010/main" val="1104507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pPr marL="134657" indent="0">
              <a:buNone/>
            </a:pPr>
            <a:endParaRPr lang="en-US" dirty="0">
              <a:cs typeface="Arial" panose="020B0604020202020204" pitchFamily="34" charset="0"/>
            </a:endParaRPr>
          </a:p>
        </p:txBody>
      </p:sp>
    </p:spTree>
    <p:extLst>
      <p:ext uri="{BB962C8B-B14F-4D97-AF65-F5344CB8AC3E}">
        <p14:creationId xmlns:p14="http://schemas.microsoft.com/office/powerpoint/2010/main" val="991406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pPr marL="134657" indent="0">
              <a:buNone/>
            </a:pPr>
            <a:r>
              <a:rPr lang="en-US" dirty="0"/>
              <a:t>When you find your pt’s pharmacy, select it to add it to the blue bar at the bottom of the page. The blue bar shows the pharmacies you currently have selected. You can remove pharmacies from the blue bar by clicking the “x” in the top right corner of any pharmacy listed. </a:t>
            </a:r>
            <a:endParaRPr lang="en-US" dirty="0">
              <a:latin typeface="+mn-lt"/>
            </a:endParaRPr>
          </a:p>
          <a:p>
            <a:pPr marL="0" indent="0">
              <a:buNone/>
            </a:pPr>
            <a:endParaRPr lang="en-US" dirty="0">
              <a:latin typeface="+mn-lt"/>
            </a:endParaRPr>
          </a:p>
        </p:txBody>
      </p:sp>
    </p:spTree>
    <p:extLst>
      <p:ext uri="{BB962C8B-B14F-4D97-AF65-F5344CB8AC3E}">
        <p14:creationId xmlns:p14="http://schemas.microsoft.com/office/powerpoint/2010/main" val="1068042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r>
              <a:rPr lang="en-US" dirty="0"/>
              <a:t>Plan type</a:t>
            </a:r>
            <a:r>
              <a:rPr lang="en-US" dirty="0">
                <a:sym typeface="Wingdings" panose="05000000000000000000" pitchFamily="2" charset="2"/>
              </a:rPr>
              <a:t> PDP or MA</a:t>
            </a:r>
            <a:endParaRPr lang="en-US" dirty="0"/>
          </a:p>
        </p:txBody>
      </p:sp>
    </p:spTree>
    <p:extLst>
      <p:ext uri="{BB962C8B-B14F-4D97-AF65-F5344CB8AC3E}">
        <p14:creationId xmlns:p14="http://schemas.microsoft.com/office/powerpoint/2010/main" val="220621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7637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5589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xfrm>
            <a:off x="630238" y="366713"/>
            <a:ext cx="5311775" cy="2989262"/>
          </a:xfrm>
          <a:ln/>
        </p:spPr>
      </p:sp>
      <p:sp>
        <p:nvSpPr>
          <p:cNvPr id="121859" name="Rectangle 3"/>
          <p:cNvSpPr>
            <a:spLocks noGrp="1" noChangeArrowheads="1"/>
          </p:cNvSpPr>
          <p:nvPr>
            <p:ph type="body" idx="1"/>
          </p:nvPr>
        </p:nvSpPr>
        <p:spPr/>
        <p:txBody>
          <a:bodyPr/>
          <a:lstStyle/>
          <a:p>
            <a:pPr>
              <a:buFontTx/>
              <a:buChar char="•"/>
            </a:pPr>
            <a:endParaRPr lang="en-US" dirty="0"/>
          </a:p>
        </p:txBody>
      </p:sp>
    </p:spTree>
    <p:extLst>
      <p:ext uri="{BB962C8B-B14F-4D97-AF65-F5344CB8AC3E}">
        <p14:creationId xmlns:p14="http://schemas.microsoft.com/office/powerpoint/2010/main" val="3093917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8263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9780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7964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pPr algn="l">
              <a:buSzPct val="150000"/>
              <a:buFont typeface="Arial" panose="020B0604020202020204" pitchFamily="34" charset="0"/>
              <a:buChar char="•"/>
            </a:pPr>
            <a:r>
              <a:rPr lang="en-US" sz="1100" dirty="0"/>
              <a:t>Beneficiaries wanted to see which drugs were and were not covered by an individual plan on plan details page</a:t>
            </a:r>
          </a:p>
          <a:p>
            <a:pPr algn="l">
              <a:buSzPct val="150000"/>
              <a:buFont typeface="Arial" panose="020B0604020202020204" pitchFamily="34" charset="0"/>
              <a:buChar char="•"/>
            </a:pPr>
            <a:r>
              <a:rPr lang="en-US" sz="1100" dirty="0"/>
              <a:t>Added the anchor link next "Covers X of X Drugs" and have the link scroll to "Yearly drug cost by pharmacy“ section under Drug Coverage</a:t>
            </a:r>
          </a:p>
          <a:p>
            <a:endParaRPr lang="en-US" dirty="0"/>
          </a:p>
        </p:txBody>
      </p:sp>
    </p:spTree>
    <p:extLst>
      <p:ext uri="{BB962C8B-B14F-4D97-AF65-F5344CB8AC3E}">
        <p14:creationId xmlns:p14="http://schemas.microsoft.com/office/powerpoint/2010/main" val="381018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661043">
              <a:spcBef>
                <a:spcPts val="578"/>
              </a:spcBef>
              <a:buNone/>
            </a:pPr>
            <a:r>
              <a:rPr lang="en-US" dirty="0"/>
              <a:t>This session should help you: </a:t>
            </a:r>
          </a:p>
          <a:p>
            <a:pPr marL="255925" indent="-255925" defTabSz="661043">
              <a:spcBef>
                <a:spcPts val="578"/>
              </a:spcBef>
            </a:pPr>
            <a:r>
              <a:rPr lang="en-US" dirty="0"/>
              <a:t>Recognize and navigate Plan Finder user-facing features</a:t>
            </a:r>
          </a:p>
          <a:p>
            <a:pPr marL="255925" indent="-255925" defTabSz="661043">
              <a:spcBef>
                <a:spcPts val="578"/>
              </a:spcBef>
            </a:pPr>
            <a:r>
              <a:rPr lang="en-US" dirty="0"/>
              <a:t>Identify 2024 improvements and enhancements</a:t>
            </a:r>
          </a:p>
          <a:p>
            <a:pPr marL="255925" indent="-255925" defTabSz="661043">
              <a:spcBef>
                <a:spcPts val="578"/>
              </a:spcBef>
            </a:pPr>
            <a:r>
              <a:rPr lang="en-US" dirty="0"/>
              <a:t>Understand Part D Redesign elements </a:t>
            </a:r>
          </a:p>
          <a:p>
            <a:pPr marL="255925" indent="-255925" defTabSz="661043">
              <a:spcBef>
                <a:spcPts val="578"/>
              </a:spcBef>
            </a:pPr>
            <a:r>
              <a:rPr lang="en-US" dirty="0"/>
              <a:t>Explain the Medicare Prescription Payment Plan</a:t>
            </a:r>
          </a:p>
        </p:txBody>
      </p:sp>
    </p:spTree>
    <p:extLst>
      <p:ext uri="{BB962C8B-B14F-4D97-AF65-F5344CB8AC3E}">
        <p14:creationId xmlns:p14="http://schemas.microsoft.com/office/powerpoint/2010/main" val="602534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7986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0155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pPr>
              <a:spcBef>
                <a:spcPts val="578"/>
              </a:spcBef>
              <a:spcAft>
                <a:spcPts val="0"/>
              </a:spcAft>
              <a:defRPr/>
            </a:pPr>
            <a:r>
              <a:rPr lang="en-US" altLang="en-US" dirty="0">
                <a:solidFill>
                  <a:schemeClr val="dk1"/>
                </a:solidFill>
                <a:latin typeface="Calibri" panose="020F0502020204030204" pitchFamily="34" charset="0"/>
                <a:cs typeface="Calibri" panose="020F0502020204030204" pitchFamily="34" charset="0"/>
              </a:rPr>
              <a:t>Financial incentives for members</a:t>
            </a:r>
          </a:p>
          <a:p>
            <a:pPr lvl="1">
              <a:spcBef>
                <a:spcPts val="578"/>
              </a:spcBef>
              <a:spcAft>
                <a:spcPts val="0"/>
              </a:spcAft>
              <a:defRPr/>
            </a:pPr>
            <a:r>
              <a:rPr lang="en-US" altLang="en-US" dirty="0">
                <a:solidFill>
                  <a:srgbClr val="1D1C1D"/>
                </a:solidFill>
                <a:latin typeface="Slack-Lato"/>
              </a:rPr>
              <a:t>Inside pharmacy network = Drug coverage / low copays</a:t>
            </a:r>
          </a:p>
          <a:p>
            <a:pPr lvl="1">
              <a:spcBef>
                <a:spcPts val="578"/>
              </a:spcBef>
              <a:spcAft>
                <a:spcPts val="0"/>
              </a:spcAft>
              <a:defRPr/>
            </a:pPr>
            <a:r>
              <a:rPr lang="en-US" altLang="en-US" dirty="0">
                <a:solidFill>
                  <a:srgbClr val="1D1C1D"/>
                </a:solidFill>
                <a:latin typeface="Slack-Lato"/>
              </a:rPr>
              <a:t>Outside pharmacy network = No drug coverage or higher copays</a:t>
            </a:r>
          </a:p>
          <a:p>
            <a:pPr>
              <a:spcBef>
                <a:spcPts val="578"/>
              </a:spcBef>
              <a:spcAft>
                <a:spcPts val="0"/>
              </a:spcAft>
              <a:defRPr/>
            </a:pPr>
            <a:r>
              <a:rPr lang="en-US" altLang="en-US" dirty="0">
                <a:solidFill>
                  <a:schemeClr val="dk1"/>
                </a:solidFill>
                <a:latin typeface="Calibri" panose="020F0502020204030204" pitchFamily="34" charset="0"/>
                <a:cs typeface="Calibri" panose="020F0502020204030204" pitchFamily="34" charset="0"/>
              </a:rPr>
              <a:t>Pharmacy Networks are determined by payer requirements</a:t>
            </a:r>
          </a:p>
          <a:p>
            <a:pPr lvl="1">
              <a:spcBef>
                <a:spcPts val="578"/>
              </a:spcBef>
              <a:spcAft>
                <a:spcPts val="0"/>
              </a:spcAft>
              <a:defRPr/>
            </a:pPr>
            <a:r>
              <a:rPr lang="en-US" altLang="en-US" dirty="0">
                <a:solidFill>
                  <a:srgbClr val="1D1C1D"/>
                </a:solidFill>
                <a:latin typeface="Slack-Lato"/>
              </a:rPr>
              <a:t>Access: Distance a member must travel to reach a network pharmacy (5 miles, 10 miles, etc.)</a:t>
            </a:r>
          </a:p>
          <a:p>
            <a:pPr lvl="1">
              <a:spcBef>
                <a:spcPts val="578"/>
              </a:spcBef>
              <a:spcAft>
                <a:spcPts val="0"/>
              </a:spcAft>
              <a:defRPr/>
            </a:pPr>
            <a:r>
              <a:rPr lang="en-US" altLang="en-US" dirty="0">
                <a:solidFill>
                  <a:srgbClr val="1D1C1D"/>
                </a:solidFill>
                <a:latin typeface="Slack-Lato"/>
              </a:rPr>
              <a:t>Density: Number of pharmacies available to a member within the access requirement</a:t>
            </a:r>
          </a:p>
          <a:p>
            <a:pPr>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Networks can be:</a:t>
            </a:r>
          </a:p>
          <a:p>
            <a:pPr lvl="1">
              <a:spcBef>
                <a:spcPts val="578"/>
              </a:spcBef>
              <a:spcAft>
                <a:spcPts val="0"/>
              </a:spcAft>
              <a:defRPr/>
            </a:pPr>
            <a:r>
              <a:rPr lang="en-US" dirty="0">
                <a:solidFill>
                  <a:srgbClr val="1D1C1D"/>
                </a:solidFill>
                <a:latin typeface="Slack-Lato"/>
              </a:rPr>
              <a:t>Open - All pharmacies within a geographical area</a:t>
            </a:r>
          </a:p>
          <a:p>
            <a:pPr lvl="1">
              <a:spcBef>
                <a:spcPts val="578"/>
              </a:spcBef>
              <a:spcAft>
                <a:spcPts val="0"/>
              </a:spcAft>
              <a:defRPr/>
            </a:pPr>
            <a:r>
              <a:rPr lang="en-US" dirty="0">
                <a:solidFill>
                  <a:srgbClr val="1D1C1D"/>
                </a:solidFill>
                <a:latin typeface="Slack-Lato"/>
              </a:rPr>
              <a:t>Closed - Drug benefit is available only at designated pharmacies</a:t>
            </a:r>
          </a:p>
          <a:p>
            <a:pPr lvl="1">
              <a:spcBef>
                <a:spcPts val="578"/>
              </a:spcBef>
              <a:spcAft>
                <a:spcPts val="0"/>
              </a:spcAft>
              <a:defRPr/>
            </a:pPr>
            <a:r>
              <a:rPr lang="en-US" dirty="0">
                <a:solidFill>
                  <a:srgbClr val="1D1C1D"/>
                </a:solidFill>
                <a:latin typeface="Slack-Lato"/>
              </a:rPr>
              <a:t>Preferred - Pharmacy tiers (e.g.. 1st tier = lowest cost); subsequent tiers cost more to members</a:t>
            </a:r>
          </a:p>
          <a:p>
            <a:pPr lvl="1">
              <a:defRPr/>
            </a:pPr>
            <a:endParaRPr lang="en-US" altLang="en-US" dirty="0"/>
          </a:p>
          <a:p>
            <a:pPr eaLnBrk="1" hangingPunct="1">
              <a:defRPr/>
            </a:pPr>
            <a:endParaRPr lang="ru-RU" altLang="en-US" dirty="0"/>
          </a:p>
          <a:p>
            <a:pPr>
              <a:defRPr/>
            </a:pPr>
            <a:endParaRPr lang="en-US" altLang="en-US" dirty="0"/>
          </a:p>
          <a:p>
            <a:endParaRPr lang="en-US" dirty="0"/>
          </a:p>
        </p:txBody>
      </p:sp>
    </p:spTree>
    <p:extLst>
      <p:ext uri="{BB962C8B-B14F-4D97-AF65-F5344CB8AC3E}">
        <p14:creationId xmlns:p14="http://schemas.microsoft.com/office/powerpoint/2010/main" val="118296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5675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7376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pPr marL="0" indent="0">
              <a:spcBef>
                <a:spcPts val="578"/>
              </a:spcBef>
              <a:spcAft>
                <a:spcPts val="0"/>
              </a:spcAft>
              <a:buSzPts val="1300"/>
              <a:buNone/>
              <a:defRPr/>
            </a:pPr>
            <a:r>
              <a:rPr lang="en-US" dirty="0">
                <a:solidFill>
                  <a:schemeClr val="dk1"/>
                </a:solidFill>
                <a:latin typeface="Calibri" panose="020F0502020204030204" pitchFamily="34" charset="0"/>
                <a:cs typeface="Calibri" panose="020F0502020204030204" pitchFamily="34" charset="0"/>
              </a:rPr>
              <a:t>A series of changes will be made to the Pharmacy Finder and In-Network Pharmacy Finder to help users to make the connection between pharmacy selection and drug prices clearer and easier to use, including:</a:t>
            </a:r>
          </a:p>
          <a:p>
            <a:pPr>
              <a:spcBef>
                <a:spcPts val="578"/>
              </a:spcBef>
              <a:spcAft>
                <a:spcPts val="0"/>
              </a:spcAft>
              <a:buSzPts val="1300"/>
              <a:defRPr/>
            </a:pPr>
            <a:r>
              <a:rPr lang="en-US" dirty="0">
                <a:solidFill>
                  <a:schemeClr val="dk1"/>
                </a:solidFill>
                <a:latin typeface="Calibri" panose="020F0502020204030204" pitchFamily="34" charset="0"/>
                <a:cs typeface="Calibri" panose="020F0502020204030204" pitchFamily="34" charset="0"/>
              </a:rPr>
              <a:t>Display estimated total drug costs price per pharmacy directly on In-Network Pharmacy Finder map at the associated pharmacy location</a:t>
            </a:r>
          </a:p>
          <a:p>
            <a:pPr>
              <a:spcBef>
                <a:spcPts val="578"/>
              </a:spcBef>
              <a:spcAft>
                <a:spcPts val="0"/>
              </a:spcAft>
              <a:buClr>
                <a:srgbClr val="000000"/>
              </a:buClr>
              <a:buSzPts val="1300"/>
              <a:defRPr/>
            </a:pPr>
            <a:r>
              <a:rPr lang="en-US" dirty="0">
                <a:solidFill>
                  <a:schemeClr val="dk1"/>
                </a:solidFill>
                <a:latin typeface="Calibri" panose="020F0502020204030204" pitchFamily="34" charset="0"/>
                <a:cs typeface="Calibri" panose="020F0502020204030204" pitchFamily="34" charset="0"/>
              </a:rPr>
              <a:t>The distance between each pharmacy and the user's location is displayed below the pharmacy name on Plan Details.</a:t>
            </a:r>
            <a:endParaRPr lang="en-US" dirty="0">
              <a:solidFill>
                <a:schemeClr val="dk1"/>
              </a:solidFill>
              <a:latin typeface="Calibri" panose="020F0502020204030204" pitchFamily="34" charset="0"/>
              <a:cs typeface="Calibri" panose="020F0502020204030204" pitchFamily="34" charset="0"/>
              <a:sym typeface="Montserrat"/>
            </a:endParaRPr>
          </a:p>
          <a:p>
            <a:pPr marL="440695" indent="-299917">
              <a:spcBef>
                <a:spcPts val="964"/>
              </a:spcBef>
              <a:spcAft>
                <a:spcPts val="0"/>
              </a:spcAft>
              <a:buSzPts val="1300"/>
              <a:buChar char="●"/>
            </a:pPr>
            <a:endParaRPr lang="en-US" sz="1100" dirty="0"/>
          </a:p>
          <a:p>
            <a:endParaRPr lang="en-US" dirty="0"/>
          </a:p>
        </p:txBody>
      </p:sp>
    </p:spTree>
    <p:extLst>
      <p:ext uri="{BB962C8B-B14F-4D97-AF65-F5344CB8AC3E}">
        <p14:creationId xmlns:p14="http://schemas.microsoft.com/office/powerpoint/2010/main" val="1379875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2" name="Slide Image Placeholder 1"/>
          <p:cNvSpPr>
            <a:spLocks noGrp="1" noRot="1" noChangeAspect="1"/>
          </p:cNvSpPr>
          <p:nvPr>
            <p:ph type="sldImg"/>
          </p:nvPr>
        </p:nvSpPr>
        <p:spPr>
          <a:xfrm>
            <a:off x="628650" y="366713"/>
            <a:ext cx="5314950" cy="2990850"/>
          </a:xfrm>
        </p:spPr>
      </p:sp>
    </p:spTree>
    <p:extLst>
      <p:ext uri="{BB962C8B-B14F-4D97-AF65-F5344CB8AC3E}">
        <p14:creationId xmlns:p14="http://schemas.microsoft.com/office/powerpoint/2010/main" val="2912427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58775"/>
            <a:ext cx="5308600" cy="2987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02050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679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6819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1814302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95885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668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Grp="1" noRot="1" noChangeAspect="1" noChangeArrowheads="1" noTextEdit="1"/>
          </p:cNvSpPr>
          <p:nvPr>
            <p:ph type="sldImg"/>
            <p:custDataLst>
              <p:tags r:id="rId1"/>
            </p:custDataLst>
          </p:nvPr>
        </p:nvSpPr>
        <p:spPr>
          <a:xfrm>
            <a:off x="630238" y="366713"/>
            <a:ext cx="5311775" cy="2989262"/>
          </a:xfrm>
          <a:ln/>
        </p:spPr>
      </p:sp>
      <p:sp>
        <p:nvSpPr>
          <p:cNvPr id="109572" name="Rectangle 3"/>
          <p:cNvSpPr>
            <a:spLocks noGrp="1" noChangeArrowheads="1"/>
          </p:cNvSpPr>
          <p:nvPr>
            <p:ph type="body" idx="1"/>
          </p:nvPr>
        </p:nvSpPr>
        <p:spPr>
          <a:noFill/>
          <a:ln/>
        </p:spPr>
        <p:txBody>
          <a:bodyPr/>
          <a:lstStyle/>
          <a:p>
            <a:pPr defTabSz="898137">
              <a:spcBef>
                <a:spcPts val="578"/>
              </a:spcBef>
              <a:spcAft>
                <a:spcPts val="0"/>
              </a:spcAft>
              <a:buFontTx/>
              <a:buChar char="•"/>
              <a:defRPr/>
            </a:pPr>
            <a:r>
              <a:rPr lang="en-US" dirty="0"/>
              <a:t>To be sure that certain drugs are prescribed and used correctly, plans may have certain rules including:…</a:t>
            </a:r>
          </a:p>
          <a:p>
            <a:pPr>
              <a:spcBef>
                <a:spcPts val="578"/>
              </a:spcBef>
              <a:spcAft>
                <a:spcPts val="0"/>
              </a:spcAft>
              <a:buFontTx/>
              <a:buChar char="•"/>
            </a:pPr>
            <a:r>
              <a:rPr lang="en-US" dirty="0"/>
              <a:t>These</a:t>
            </a:r>
            <a:r>
              <a:rPr lang="en-US" baseline="0" dirty="0"/>
              <a:t> are ways </a:t>
            </a:r>
            <a:r>
              <a:rPr lang="en-US" dirty="0"/>
              <a:t>plans can manage access to covered drugs on their formularies…all 3 of above are</a:t>
            </a:r>
            <a:r>
              <a:rPr lang="en-US" baseline="0" dirty="0"/>
              <a:t> on plan finder…but exact details only available for QL</a:t>
            </a:r>
            <a:endParaRPr lang="en-US" dirty="0"/>
          </a:p>
          <a:p>
            <a:pPr defTabSz="898137">
              <a:spcBef>
                <a:spcPts val="578"/>
              </a:spcBef>
              <a:spcAft>
                <a:spcPts val="0"/>
              </a:spcAft>
              <a:buFontTx/>
              <a:buChar char="•"/>
              <a:defRPr/>
            </a:pPr>
            <a:r>
              <a:rPr lang="en-US" dirty="0"/>
              <a:t>Prior authorization -If the patient’s physician must contact the plan and establish that the drug is </a:t>
            </a:r>
            <a:r>
              <a:rPr lang="en-US" i="1" u="sng" dirty="0"/>
              <a:t>medically necessary</a:t>
            </a:r>
            <a:r>
              <a:rPr lang="en-US" dirty="0"/>
              <a:t> for the patient; prior</a:t>
            </a:r>
            <a:r>
              <a:rPr lang="en-US" baseline="0" dirty="0"/>
              <a:t> approval is required from the Plan before it will cover certain meds</a:t>
            </a:r>
            <a:endParaRPr lang="en-US" dirty="0"/>
          </a:p>
          <a:p>
            <a:pPr eaLnBrk="1" hangingPunct="1">
              <a:buFontTx/>
              <a:buChar char="•"/>
            </a:pPr>
            <a:endParaRPr lang="en-US" dirty="0"/>
          </a:p>
          <a:p>
            <a:pPr eaLnBrk="1" hangingPunct="1">
              <a:buFontTx/>
              <a:buChar char="•"/>
            </a:pPr>
            <a:endParaRPr lang="en-US" dirty="0"/>
          </a:p>
        </p:txBody>
      </p:sp>
    </p:spTree>
    <p:extLst>
      <p:ext uri="{BB962C8B-B14F-4D97-AF65-F5344CB8AC3E}">
        <p14:creationId xmlns:p14="http://schemas.microsoft.com/office/powerpoint/2010/main" val="2591735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3512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pPr>
              <a:spcBef>
                <a:spcPts val="578"/>
              </a:spcBef>
              <a:spcAft>
                <a:spcPts val="0"/>
              </a:spcAft>
              <a:buClr>
                <a:srgbClr val="000000"/>
              </a:buClr>
              <a:buSzPts val="1400"/>
              <a:defRPr/>
            </a:pPr>
            <a:r>
              <a:rPr lang="en-US" dirty="0">
                <a:solidFill>
                  <a:schemeClr val="dk1"/>
                </a:solidFill>
                <a:latin typeface="Calibri" panose="020F0502020204030204" pitchFamily="34" charset="0"/>
                <a:cs typeface="Calibri" panose="020F0502020204030204" pitchFamily="34" charset="0"/>
                <a:sym typeface="Arial"/>
              </a:rPr>
              <a:t>Brand name is Pristiq (SNRI)</a:t>
            </a:r>
          </a:p>
          <a:p>
            <a:pPr>
              <a:spcBef>
                <a:spcPts val="578"/>
              </a:spcBef>
              <a:spcAft>
                <a:spcPts val="0"/>
              </a:spcAft>
              <a:buClr>
                <a:srgbClr val="000000"/>
              </a:buClr>
              <a:buSzPts val="1400"/>
              <a:defRPr/>
            </a:pPr>
            <a:r>
              <a:rPr lang="en-US" dirty="0">
                <a:solidFill>
                  <a:schemeClr val="dk1"/>
                </a:solidFill>
                <a:latin typeface="Calibri" panose="020F0502020204030204" pitchFamily="34" charset="0"/>
                <a:cs typeface="Calibri" panose="020F0502020204030204" pitchFamily="34" charset="0"/>
                <a:sym typeface="Arial"/>
              </a:rPr>
              <a:t> is indicated for the treatment of adults with major depressive disorder (MDD)</a:t>
            </a:r>
          </a:p>
          <a:p>
            <a:pPr>
              <a:spcBef>
                <a:spcPts val="578"/>
              </a:spcBef>
              <a:spcAft>
                <a:spcPts val="0"/>
              </a:spcAft>
              <a:buClr>
                <a:srgbClr val="000000"/>
              </a:buClr>
              <a:buSzPts val="1400"/>
              <a:defRPr/>
            </a:pPr>
            <a:r>
              <a:rPr lang="en-US" dirty="0">
                <a:solidFill>
                  <a:schemeClr val="dk1"/>
                </a:solidFill>
                <a:latin typeface="Calibri" panose="020F0502020204030204" pitchFamily="34" charset="0"/>
                <a:cs typeface="Calibri" panose="020F0502020204030204" pitchFamily="34" charset="0"/>
                <a:sym typeface="Arial"/>
              </a:rPr>
              <a:t>SNRIs: duloxetine (Cymbalta), venlafaxine (Effexor), venlafaxine XR (Effexor XR), </a:t>
            </a:r>
          </a:p>
          <a:p>
            <a:pPr>
              <a:spcBef>
                <a:spcPts val="578"/>
              </a:spcBef>
              <a:spcAft>
                <a:spcPts val="0"/>
              </a:spcAft>
              <a:buClr>
                <a:srgbClr val="000000"/>
              </a:buClr>
              <a:buSzPts val="1400"/>
              <a:defRPr/>
            </a:pPr>
            <a:r>
              <a:rPr lang="en-US" dirty="0">
                <a:solidFill>
                  <a:schemeClr val="dk1"/>
                </a:solidFill>
                <a:latin typeface="Calibri" panose="020F0502020204030204" pitchFamily="34" charset="0"/>
                <a:cs typeface="Calibri" panose="020F0502020204030204" pitchFamily="34" charset="0"/>
                <a:sym typeface="Arial"/>
              </a:rPr>
              <a:t>Serotonin-Norepinephrine Reuptake inhibitors (SNRIs) </a:t>
            </a:r>
          </a:p>
          <a:p>
            <a:endParaRPr lang="en-US" dirty="0">
              <a:latin typeface="+mn-lt"/>
            </a:endParaRPr>
          </a:p>
        </p:txBody>
      </p:sp>
    </p:spTree>
    <p:extLst>
      <p:ext uri="{BB962C8B-B14F-4D97-AF65-F5344CB8AC3E}">
        <p14:creationId xmlns:p14="http://schemas.microsoft.com/office/powerpoint/2010/main" val="2400709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Grp="1" noRot="1" noChangeAspect="1" noChangeArrowheads="1" noTextEdit="1"/>
          </p:cNvSpPr>
          <p:nvPr>
            <p:ph type="sldImg"/>
            <p:custDataLst>
              <p:tags r:id="rId1"/>
            </p:custDataLst>
          </p:nvPr>
        </p:nvSpPr>
        <p:spPr>
          <a:xfrm>
            <a:off x="630238" y="366713"/>
            <a:ext cx="5311775" cy="2989262"/>
          </a:xfrm>
          <a:ln/>
        </p:spPr>
      </p:sp>
      <p:sp>
        <p:nvSpPr>
          <p:cNvPr id="109572" name="Rectangle 3"/>
          <p:cNvSpPr>
            <a:spLocks noGrp="1" noChangeArrowheads="1"/>
          </p:cNvSpPr>
          <p:nvPr>
            <p:ph type="body" idx="1"/>
          </p:nvPr>
        </p:nvSpPr>
        <p:spPr>
          <a:noFill/>
          <a:ln/>
        </p:spPr>
        <p:txBody>
          <a:bodyPr/>
          <a:lstStyle/>
          <a:p>
            <a:pPr>
              <a:spcBef>
                <a:spcPts val="578"/>
              </a:spcBef>
              <a:spcAft>
                <a:spcPts val="0"/>
              </a:spcAft>
              <a:buFontTx/>
              <a:buChar char="•"/>
            </a:pPr>
            <a:r>
              <a:rPr lang="en-US" dirty="0"/>
              <a:t>Type of PA</a:t>
            </a:r>
          </a:p>
          <a:p>
            <a:pPr>
              <a:spcBef>
                <a:spcPts val="578"/>
              </a:spcBef>
              <a:spcAft>
                <a:spcPts val="0"/>
              </a:spcAft>
              <a:buFontTx/>
              <a:buChar char="•"/>
            </a:pPr>
            <a:r>
              <a:rPr lang="en-US" b="0" i="0" dirty="0">
                <a:solidFill>
                  <a:srgbClr val="404040"/>
                </a:solidFill>
                <a:effectLst/>
              </a:rPr>
              <a:t>For instance, some plans may require you first try a generic drug (if available), then a less expensive brand-name drug on their drug list before you can get a similar, more expensive, brand-name drug covered.</a:t>
            </a:r>
          </a:p>
          <a:p>
            <a:pPr>
              <a:spcBef>
                <a:spcPts val="578"/>
              </a:spcBef>
              <a:spcAft>
                <a:spcPts val="0"/>
              </a:spcAft>
            </a:pPr>
            <a:r>
              <a:rPr lang="en-US" b="0" i="0" dirty="0">
                <a:solidFill>
                  <a:srgbClr val="404040"/>
                </a:solidFill>
                <a:effectLst/>
              </a:rPr>
              <a:t>However, if your prescriber believes that because of your medical condition it’s medically necessary for you to be on a more expensive step therapy drug without trying the less expensive drug first, you or your prescriber can contact the plan to request an  exception</a:t>
            </a:r>
          </a:p>
          <a:p>
            <a:pPr>
              <a:spcBef>
                <a:spcPts val="578"/>
              </a:spcBef>
              <a:spcAft>
                <a:spcPts val="0"/>
              </a:spcAft>
            </a:pPr>
            <a:r>
              <a:rPr lang="en-US" b="0" i="0" dirty="0">
                <a:solidFill>
                  <a:srgbClr val="404040"/>
                </a:solidFill>
                <a:effectLst/>
              </a:rPr>
              <a:t>Your prescriber can also request an exception if he or she believes you’ll have adverse health effects if you take the less expensive drug, or if your prescriber believes the less expensive drug would be less effective. Your prescriber must give a statement supporting the request. If the request is approved, the plan will cover the more expensive drug, even if you didn’t try the less expensive drug first. </a:t>
            </a:r>
          </a:p>
          <a:p>
            <a:pPr eaLnBrk="1" hangingPunct="1">
              <a:buFontTx/>
              <a:buChar char="•"/>
            </a:pPr>
            <a:endParaRPr lang="en-US" dirty="0">
              <a:latin typeface="+mj-lt"/>
            </a:endParaRPr>
          </a:p>
        </p:txBody>
      </p:sp>
    </p:spTree>
    <p:extLst>
      <p:ext uri="{BB962C8B-B14F-4D97-AF65-F5344CB8AC3E}">
        <p14:creationId xmlns:p14="http://schemas.microsoft.com/office/powerpoint/2010/main" val="29482982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Grp="1" noRot="1" noChangeAspect="1" noChangeArrowheads="1" noTextEdit="1"/>
          </p:cNvSpPr>
          <p:nvPr>
            <p:ph type="sldImg"/>
            <p:custDataLst>
              <p:tags r:id="rId1"/>
            </p:custDataLst>
          </p:nvPr>
        </p:nvSpPr>
        <p:spPr>
          <a:xfrm>
            <a:off x="630238" y="366713"/>
            <a:ext cx="5311775" cy="2989262"/>
          </a:xfrm>
          <a:ln/>
        </p:spPr>
      </p:sp>
      <p:sp>
        <p:nvSpPr>
          <p:cNvPr id="109572" name="Rectangle 3"/>
          <p:cNvSpPr>
            <a:spLocks noGrp="1" noChangeArrowheads="1"/>
          </p:cNvSpPr>
          <p:nvPr>
            <p:ph type="body" idx="1"/>
          </p:nvPr>
        </p:nvSpPr>
        <p:spPr>
          <a:noFill/>
          <a:ln/>
        </p:spPr>
        <p:txBody>
          <a:bodyPr/>
          <a:lstStyle/>
          <a:p>
            <a:pPr>
              <a:spcBef>
                <a:spcPts val="578"/>
              </a:spcBef>
              <a:spcAft>
                <a:spcPts val="0"/>
              </a:spcAft>
              <a:buFontTx/>
              <a:buChar char="•"/>
            </a:pPr>
            <a:r>
              <a:rPr lang="en-US" dirty="0">
                <a:latin typeface="+mn-lt"/>
              </a:rPr>
              <a:t>Type of PA</a:t>
            </a:r>
          </a:p>
          <a:p>
            <a:pPr>
              <a:spcBef>
                <a:spcPts val="578"/>
              </a:spcBef>
              <a:spcAft>
                <a:spcPts val="0"/>
              </a:spcAft>
              <a:buFontTx/>
              <a:buChar char="•"/>
            </a:pPr>
            <a:r>
              <a:rPr lang="en-US" b="0" i="0" dirty="0">
                <a:solidFill>
                  <a:srgbClr val="404040"/>
                </a:solidFill>
                <a:effectLst/>
                <a:latin typeface="+mn-lt"/>
              </a:rPr>
              <a:t>For instance, some plans may require you first try a generic drug (if available), then a less expensive brand-name drug on their drug list before you can get a similar, more expensive, brand-name drug covered.</a:t>
            </a:r>
          </a:p>
          <a:p>
            <a:pPr>
              <a:spcBef>
                <a:spcPts val="578"/>
              </a:spcBef>
              <a:spcAft>
                <a:spcPts val="0"/>
              </a:spcAft>
            </a:pPr>
            <a:r>
              <a:rPr lang="en-US" b="0" i="0" dirty="0">
                <a:solidFill>
                  <a:srgbClr val="404040"/>
                </a:solidFill>
                <a:effectLst/>
                <a:latin typeface="+mn-lt"/>
              </a:rPr>
              <a:t>However, if your prescriber believes that because of your medical condition it’s medically necessary for you to be on a more expensive step therapy drug without trying the less expensive drug first, you or your prescriber can contact the plan to request an  exception</a:t>
            </a:r>
          </a:p>
          <a:p>
            <a:pPr>
              <a:spcBef>
                <a:spcPts val="578"/>
              </a:spcBef>
              <a:spcAft>
                <a:spcPts val="0"/>
              </a:spcAft>
            </a:pPr>
            <a:r>
              <a:rPr lang="en-US" b="0" i="0" dirty="0">
                <a:solidFill>
                  <a:srgbClr val="404040"/>
                </a:solidFill>
                <a:effectLst/>
                <a:latin typeface="+mn-lt"/>
              </a:rPr>
              <a:t>Your prescriber can also request an exception if he or she believes you’ll have adverse health effects if you take the less expensive drug, or if your prescriber believes the less expensive drug would be less effective. Your prescriber must give a statement supporting the request. If the request is approved, the plan will cover the more expensive drug, even if you didn’t try the less expensive drug first. </a:t>
            </a:r>
          </a:p>
          <a:p>
            <a:pPr eaLnBrk="1" hangingPunct="1">
              <a:buFontTx/>
              <a:buChar char="•"/>
            </a:pPr>
            <a:endParaRPr lang="en-US" dirty="0">
              <a:latin typeface="+mn-lt"/>
            </a:endParaRPr>
          </a:p>
        </p:txBody>
      </p:sp>
    </p:spTree>
    <p:extLst>
      <p:ext uri="{BB962C8B-B14F-4D97-AF65-F5344CB8AC3E}">
        <p14:creationId xmlns:p14="http://schemas.microsoft.com/office/powerpoint/2010/main" val="3323277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pPr>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Febuxostat (Uloric)</a:t>
            </a:r>
          </a:p>
          <a:p>
            <a:pPr>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ULORIC is a xanthine oxidase (XO) inhibitor indicated for the chronic management of hyperuricemia in adult patients with gout who have</a:t>
            </a:r>
          </a:p>
          <a:p>
            <a:pPr lvl="1">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an inadequate response to a maximally titrated dose of allopurinol, </a:t>
            </a:r>
          </a:p>
          <a:p>
            <a:pPr lvl="1">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who are intolerant to allopurinol, </a:t>
            </a:r>
          </a:p>
          <a:p>
            <a:pPr lvl="1">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or for whom treatment with allopurinol is not advisable.</a:t>
            </a:r>
          </a:p>
          <a:p>
            <a:pPr marL="440695" lvl="1" indent="0">
              <a:buNone/>
            </a:pPr>
            <a:endParaRPr lang="en-US" dirty="0">
              <a:latin typeface="Times New Roman" pitchFamily="18" charset="0"/>
            </a:endParaRPr>
          </a:p>
          <a:p>
            <a:pPr marL="605956" lvl="1" indent="-165261"/>
            <a:endParaRPr lang="en-US" dirty="0"/>
          </a:p>
        </p:txBody>
      </p:sp>
    </p:spTree>
    <p:extLst>
      <p:ext uri="{BB962C8B-B14F-4D97-AF65-F5344CB8AC3E}">
        <p14:creationId xmlns:p14="http://schemas.microsoft.com/office/powerpoint/2010/main" val="33310749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Grp="1" noRot="1" noChangeAspect="1" noChangeArrowheads="1" noTextEdit="1"/>
          </p:cNvSpPr>
          <p:nvPr>
            <p:ph type="sldImg"/>
            <p:custDataLst>
              <p:tags r:id="rId1"/>
            </p:custDataLst>
          </p:nvPr>
        </p:nvSpPr>
        <p:spPr>
          <a:xfrm>
            <a:off x="630238" y="366713"/>
            <a:ext cx="5311775" cy="2989262"/>
          </a:xfrm>
          <a:ln/>
        </p:spPr>
      </p:sp>
      <p:sp>
        <p:nvSpPr>
          <p:cNvPr id="109572" name="Rectangle 3"/>
          <p:cNvSpPr>
            <a:spLocks noGrp="1" noChangeArrowheads="1"/>
          </p:cNvSpPr>
          <p:nvPr>
            <p:ph type="body" idx="1"/>
          </p:nvPr>
        </p:nvSpPr>
        <p:spPr>
          <a:noFill/>
          <a:ln/>
        </p:spPr>
        <p:txBody>
          <a:bodyPr/>
          <a:lstStyle/>
          <a:p>
            <a:pPr>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For safety &amp; cost reasons</a:t>
            </a:r>
          </a:p>
          <a:p>
            <a:pPr fontAlgn="base">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If the drug has a QL restriction, can contact the plan for more details OR you can find the exact QL information on the Medicare Plan Finder </a:t>
            </a:r>
          </a:p>
          <a:p>
            <a:pPr marL="0" indent="0">
              <a:buNone/>
            </a:pPr>
            <a:endParaRPr lang="en-US" dirty="0"/>
          </a:p>
        </p:txBody>
      </p:sp>
    </p:spTree>
    <p:extLst>
      <p:ext uri="{BB962C8B-B14F-4D97-AF65-F5344CB8AC3E}">
        <p14:creationId xmlns:p14="http://schemas.microsoft.com/office/powerpoint/2010/main" val="35990461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403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1556751f574_1_85: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 name="Google Shape;42;g1556751f574_1_85: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85296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50174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76255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687580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148564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38833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custDataLst>
              <p:tags r:id="rId1"/>
            </p:custDataLst>
          </p:nvPr>
        </p:nvSpPr>
        <p:spPr/>
        <p:txBody>
          <a:bodyPr>
            <a:normAutofit/>
          </a:bodyPr>
          <a:lstStyle/>
          <a:p>
            <a:pPr>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…and can’t be sold (you can’t enroll and don’t need</a:t>
            </a:r>
          </a:p>
          <a:p>
            <a:pPr>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If you have a Medigap policy and join a MA plan you will probably want to drop your Medigap policy (but understand that by doing so you may not be able to get it back)</a:t>
            </a:r>
          </a:p>
          <a:p>
            <a:pPr>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The plan’s yearly limit on your out-of-pocket costs for all Part A and Part B medical services. Once you reach this limit, you’ll pay nothing for Part A- and Part B-covered services. </a:t>
            </a:r>
          </a:p>
          <a:p>
            <a:pPr>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These out-of-pocket limits apply to Part A and B services only, and do not apply to Part D spending. These plans set a limit on what you’ll have to pay OOP each year for covered services.</a:t>
            </a:r>
          </a:p>
          <a:p>
            <a:pPr>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This annual maximum OOP amount can be different between MA Plans, and you should consider this when you choose a plan.</a:t>
            </a:r>
          </a:p>
          <a:p>
            <a:pPr marL="264417" lvl="1" fontAlgn="base">
              <a:spcBef>
                <a:spcPts val="578"/>
              </a:spcBef>
              <a:spcAft>
                <a:spcPts val="0"/>
              </a:spcAft>
              <a:buFont typeface="Wingdings" panose="05000000000000000000" pitchFamily="2" charset="2"/>
              <a:buChar char="§"/>
              <a:defRPr/>
            </a:pPr>
            <a:r>
              <a:rPr lang="en-US" dirty="0">
                <a:solidFill>
                  <a:schemeClr val="dk1"/>
                </a:solidFill>
                <a:latin typeface="Calibri" panose="020F0502020204030204" pitchFamily="34" charset="0"/>
                <a:cs typeface="Calibri" panose="020F0502020204030204" pitchFamily="34" charset="0"/>
              </a:rPr>
              <a:t>Since 2011, all plans have been required to limit beneficiaries’ out-of-pocket spending to no more than $6,700….in 2022 it’s now $8,300</a:t>
            </a:r>
          </a:p>
          <a:p>
            <a:pPr marL="264417" lvl="1" fontAlgn="base">
              <a:spcBef>
                <a:spcPts val="578"/>
              </a:spcBef>
              <a:spcAft>
                <a:spcPts val="0"/>
              </a:spcAft>
              <a:buFont typeface="Wingdings" panose="05000000000000000000" pitchFamily="2" charset="2"/>
              <a:buChar char="§"/>
              <a:defRPr/>
            </a:pPr>
            <a:r>
              <a:rPr lang="en-US" dirty="0">
                <a:solidFill>
                  <a:schemeClr val="dk1"/>
                </a:solidFill>
                <a:latin typeface="Calibri" panose="020F0502020204030204" pitchFamily="34" charset="0"/>
                <a:cs typeface="Calibri" panose="020F0502020204030204" pitchFamily="34" charset="0"/>
              </a:rPr>
              <a:t>https://www.cms.gov/medicare/health-plans/medicareadvtgspecratestats (Visit, for MOOP)</a:t>
            </a:r>
          </a:p>
          <a:p>
            <a:pPr marL="440695" lvl="1" indent="0" defTabSz="881390" eaLnBrk="0" fontAlgn="base" hangingPunct="0">
              <a:spcBef>
                <a:spcPct val="30000"/>
              </a:spcBef>
              <a:spcAft>
                <a:spcPct val="0"/>
              </a:spcAft>
              <a:buFont typeface="Arial" charset="0"/>
              <a:buChar char="•"/>
              <a:defRPr/>
            </a:pPr>
            <a:endParaRPr lang="en-US" sz="1100" dirty="0">
              <a:solidFill>
                <a:schemeClr val="accent1">
                  <a:lumMod val="75000"/>
                </a:schemeClr>
              </a:solidFill>
            </a:endParaRPr>
          </a:p>
          <a:p>
            <a:pPr lvl="1">
              <a:buFont typeface="Arial" charset="0"/>
              <a:buChar char="•"/>
            </a:pPr>
            <a:endParaRPr lang="en-US" sz="1100" dirty="0">
              <a:solidFill>
                <a:schemeClr val="accent1">
                  <a:lumMod val="75000"/>
                </a:schemeClr>
              </a:solidFill>
            </a:endParaRPr>
          </a:p>
          <a:p>
            <a:pPr>
              <a:buFont typeface="Arial" charset="0"/>
              <a:buChar char="•"/>
            </a:pPr>
            <a:endParaRPr lang="en-US" dirty="0">
              <a:solidFill>
                <a:schemeClr val="accent1">
                  <a:lumMod val="75000"/>
                </a:schemeClr>
              </a:solidFill>
            </a:endParaRPr>
          </a:p>
          <a:p>
            <a:pPr>
              <a:buFont typeface="Arial" charset="0"/>
              <a:buChar char="•"/>
            </a:pPr>
            <a:endParaRPr lang="en-US" dirty="0">
              <a:solidFill>
                <a:schemeClr val="accent1">
                  <a:lumMod val="75000"/>
                </a:schemeClr>
              </a:solidFill>
            </a:endParaRPr>
          </a:p>
        </p:txBody>
      </p:sp>
    </p:spTree>
    <p:extLst>
      <p:ext uri="{BB962C8B-B14F-4D97-AF65-F5344CB8AC3E}">
        <p14:creationId xmlns:p14="http://schemas.microsoft.com/office/powerpoint/2010/main" val="10528779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03581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16094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9624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82625"/>
            <a:ext cx="6057900" cy="3408363"/>
          </a:xfrm>
        </p:spPr>
      </p:sp>
      <p:sp>
        <p:nvSpPr>
          <p:cNvPr id="3" name="Notes Placeholder 2"/>
          <p:cNvSpPr>
            <a:spLocks noGrp="1"/>
          </p:cNvSpPr>
          <p:nvPr>
            <p:ph type="body" idx="1"/>
            <p:custDataLst>
              <p:tags r:id="rId1"/>
            </p:custDataLst>
          </p:nvPr>
        </p:nvSpPr>
        <p:spPr>
          <a:xfrm>
            <a:off x="599109" y="4498969"/>
            <a:ext cx="5608320" cy="3660458"/>
          </a:xfrm>
        </p:spPr>
        <p:txBody>
          <a:bodyPr/>
          <a:lstStyle/>
          <a:p>
            <a:pPr marL="134657" indent="0">
              <a:buNone/>
            </a:pPr>
            <a:endParaRPr lang="en-US" dirty="0"/>
          </a:p>
        </p:txBody>
      </p:sp>
    </p:spTree>
    <p:extLst>
      <p:ext uri="{BB962C8B-B14F-4D97-AF65-F5344CB8AC3E}">
        <p14:creationId xmlns:p14="http://schemas.microsoft.com/office/powerpoint/2010/main" val="36270924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02600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09693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pPr>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MPF will display a few additional Part C benefit services, beginning in CY25. (Hearing, Preventative dental and Comprehensive dental)</a:t>
            </a:r>
          </a:p>
          <a:p>
            <a:pPr>
              <a:spcBef>
                <a:spcPts val="578"/>
              </a:spcBef>
              <a:spcAft>
                <a:spcPts val="0"/>
              </a:spcAft>
              <a:buSzPts val="1300"/>
              <a:defRPr/>
            </a:pPr>
            <a:r>
              <a:rPr lang="en-US" dirty="0">
                <a:solidFill>
                  <a:schemeClr val="dk1"/>
                </a:solidFill>
                <a:latin typeface="Calibri" panose="020F0502020204030204" pitchFamily="34" charset="0"/>
                <a:cs typeface="Calibri" panose="020F0502020204030204" pitchFamily="34" charset="0"/>
              </a:rPr>
              <a:t>Currently, there is a single hearing aid benefit service displayed on both the Plan Compare and Plan Details pages. In CY25, the single benefit service will be replaced by 'Hearing Aids - Prescription' &amp; 'Hearing Aids – Over The Counter.’</a:t>
            </a:r>
          </a:p>
          <a:p>
            <a:pPr>
              <a:spcBef>
                <a:spcPts val="578"/>
              </a:spcBef>
              <a:spcAft>
                <a:spcPts val="0"/>
              </a:spcAft>
              <a:buSzPts val="1300"/>
              <a:defRPr/>
            </a:pPr>
            <a:r>
              <a:rPr lang="en-US" dirty="0">
                <a:solidFill>
                  <a:schemeClr val="dk1"/>
                </a:solidFill>
                <a:latin typeface="Calibri" panose="020F0502020204030204" pitchFamily="34" charset="0"/>
                <a:cs typeface="Calibri" panose="020F0502020204030204" pitchFamily="34" charset="0"/>
              </a:rPr>
              <a:t>Currently, on the Plan Details page, MPF displays 4 preventive services &amp; 7 comprehensive services. These benefit services will increase to 6 and 10, respectively.</a:t>
            </a:r>
          </a:p>
          <a:p>
            <a:endParaRPr lang="en-US" dirty="0"/>
          </a:p>
        </p:txBody>
      </p:sp>
    </p:spTree>
    <p:extLst>
      <p:ext uri="{BB962C8B-B14F-4D97-AF65-F5344CB8AC3E}">
        <p14:creationId xmlns:p14="http://schemas.microsoft.com/office/powerpoint/2010/main" val="25417763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pPr>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MPF will display a few additional Part C benefit services, beginning in CY25. (Hearing, Preventative dental and Comprehensive dental)</a:t>
            </a:r>
          </a:p>
          <a:p>
            <a:pPr>
              <a:spcBef>
                <a:spcPts val="578"/>
              </a:spcBef>
              <a:spcAft>
                <a:spcPts val="0"/>
              </a:spcAft>
              <a:buSzPts val="1300"/>
              <a:defRPr/>
            </a:pPr>
            <a:r>
              <a:rPr lang="en-US" dirty="0">
                <a:solidFill>
                  <a:schemeClr val="dk1"/>
                </a:solidFill>
                <a:latin typeface="Calibri" panose="020F0502020204030204" pitchFamily="34" charset="0"/>
                <a:cs typeface="Calibri" panose="020F0502020204030204" pitchFamily="34" charset="0"/>
              </a:rPr>
              <a:t>Currently, there is a single hearing aid benefit service displayed on both the Plan Compare and Plan Details pages. In CY25, the single benefit service will be replaced by 'Hearing Aids - Prescription' &amp; 'Hearing Aids – Over The Counter.’</a:t>
            </a:r>
          </a:p>
          <a:p>
            <a:pPr>
              <a:spcBef>
                <a:spcPts val="578"/>
              </a:spcBef>
              <a:spcAft>
                <a:spcPts val="0"/>
              </a:spcAft>
              <a:buSzPts val="1300"/>
              <a:defRPr/>
            </a:pPr>
            <a:r>
              <a:rPr lang="en-US" dirty="0">
                <a:solidFill>
                  <a:schemeClr val="dk1"/>
                </a:solidFill>
                <a:latin typeface="Calibri" panose="020F0502020204030204" pitchFamily="34" charset="0"/>
                <a:cs typeface="Calibri" panose="020F0502020204030204" pitchFamily="34" charset="0"/>
              </a:rPr>
              <a:t>Currently, on the Plan Details page, MPF displays 4 preventive services &amp; 7 comprehensive services. These benefit services will increase to 6 and 10, respectively.</a:t>
            </a:r>
          </a:p>
          <a:p>
            <a:endParaRPr lang="en-US" dirty="0"/>
          </a:p>
        </p:txBody>
      </p:sp>
    </p:spTree>
    <p:extLst>
      <p:ext uri="{BB962C8B-B14F-4D97-AF65-F5344CB8AC3E}">
        <p14:creationId xmlns:p14="http://schemas.microsoft.com/office/powerpoint/2010/main" val="25417763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418570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633246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90065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xfrm>
            <a:off x="630238" y="366713"/>
            <a:ext cx="5311775" cy="2989262"/>
          </a:xfrm>
          <a:ln/>
        </p:spPr>
      </p:sp>
      <p:sp>
        <p:nvSpPr>
          <p:cNvPr id="422915" name="Rectangle 3"/>
          <p:cNvSpPr>
            <a:spLocks noGrp="1" noChangeArrowheads="1"/>
          </p:cNvSpPr>
          <p:nvPr>
            <p:ph type="body" idx="1"/>
          </p:nvPr>
        </p:nvSpPr>
        <p:spPr/>
        <p:txBody>
          <a:bodyPr/>
          <a:lstStyle/>
          <a:p>
            <a:pPr>
              <a:buFontTx/>
              <a:buChar char="•"/>
            </a:pPr>
            <a:endParaRPr lang="en-US" dirty="0"/>
          </a:p>
        </p:txBody>
      </p:sp>
    </p:spTree>
    <p:extLst>
      <p:ext uri="{BB962C8B-B14F-4D97-AF65-F5344CB8AC3E}">
        <p14:creationId xmlns:p14="http://schemas.microsoft.com/office/powerpoint/2010/main" val="26337752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89808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5395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xfrm>
            <a:off x="630238" y="366713"/>
            <a:ext cx="5311775" cy="2989262"/>
          </a:xfrm>
          <a:ln/>
        </p:spPr>
      </p:sp>
      <p:sp>
        <p:nvSpPr>
          <p:cNvPr id="58372" name="Rectangle 3"/>
          <p:cNvSpPr>
            <a:spLocks noGrp="1" noChangeArrowheads="1"/>
          </p:cNvSpPr>
          <p:nvPr>
            <p:ph type="body" idx="1"/>
          </p:nvPr>
        </p:nvSpPr>
        <p:spPr>
          <a:xfrm>
            <a:off x="876300" y="3844376"/>
            <a:ext cx="4819650" cy="39841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0"/>
              </a:spcAft>
              <a:defRPr/>
            </a:pPr>
            <a:r>
              <a:rPr lang="en-US" altLang="en-US" dirty="0"/>
              <a:t>A patient can’t combine a PDP and a MA-PD .  </a:t>
            </a:r>
          </a:p>
          <a:p>
            <a:pPr>
              <a:spcAft>
                <a:spcPts val="0"/>
              </a:spcAft>
              <a:defRPr/>
            </a:pPr>
            <a:r>
              <a:rPr lang="en-US" altLang="en-US" dirty="0"/>
              <a:t>As an example, if a pt chooses an MA-PD in order to get the addnl outpt and hospital coverage and the rx drug coverage w/ that MA-PD does not cover some of the pts rx drugs, that pt cannot add a stand-alone Part D plan to this MA-PD in order to improve their rx drug coverage.</a:t>
            </a:r>
          </a:p>
          <a:p>
            <a:pPr marL="661043" lvl="1" indent="-220348">
              <a:buFontTx/>
              <a:buChar char="•"/>
            </a:pPr>
            <a:endParaRPr lang="en-US" altLang="en-US" dirty="0">
              <a:latin typeface="Arial" panose="020B0604020202020204" pitchFamily="34" charset="0"/>
            </a:endParaRPr>
          </a:p>
          <a:p>
            <a:pPr marL="661043" lvl="1" indent="-220348">
              <a:buFontTx/>
              <a:buChar char="•"/>
            </a:pPr>
            <a:endParaRPr lang="en-US" altLang="en-US" dirty="0">
              <a:latin typeface="Arial" panose="020B0604020202020204" pitchFamily="34" charset="0"/>
            </a:endParaRPr>
          </a:p>
        </p:txBody>
      </p:sp>
    </p:spTree>
    <p:extLst>
      <p:ext uri="{BB962C8B-B14F-4D97-AF65-F5344CB8AC3E}">
        <p14:creationId xmlns:p14="http://schemas.microsoft.com/office/powerpoint/2010/main" val="372835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17429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84808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817041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1676a5a7_0_310: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1676a5a7_0_310: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165261" indent="-165261" defTabSz="881390">
              <a:spcAft>
                <a:spcPts val="0"/>
              </a:spcAft>
              <a:buClr>
                <a:srgbClr val="000000"/>
              </a:buClr>
              <a:buSzPts val="1100"/>
              <a:defRPr/>
            </a:pPr>
            <a:r>
              <a:rPr lang="en-US" dirty="0">
                <a:cs typeface="Arial"/>
              </a:rPr>
              <a:t>Benes who have a M.gov account but are covered through an employer plan (aka 800 series plans) currently see messaging on the top of their summary page that says "...you haven't joined a health or drug plan yet.“</a:t>
            </a:r>
          </a:p>
          <a:p>
            <a:pPr marL="0" indent="0">
              <a:spcAft>
                <a:spcPts val="0"/>
              </a:spcAft>
              <a:buNone/>
            </a:pPr>
            <a:endParaRPr dirty="0"/>
          </a:p>
        </p:txBody>
      </p:sp>
    </p:spTree>
    <p:extLst>
      <p:ext uri="{BB962C8B-B14F-4D97-AF65-F5344CB8AC3E}">
        <p14:creationId xmlns:p14="http://schemas.microsoft.com/office/powerpoint/2010/main" val="39546065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29883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73894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21125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52589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Rot="1" noChangeAspect="1" noChangeArrowheads="1" noTextEdit="1"/>
          </p:cNvSpPr>
          <p:nvPr>
            <p:ph type="sldImg"/>
          </p:nvPr>
        </p:nvSpPr>
        <p:spPr>
          <a:xfrm>
            <a:off x="630238" y="366713"/>
            <a:ext cx="5311775" cy="2989262"/>
          </a:xfrm>
          <a:ln/>
        </p:spPr>
      </p:sp>
      <p:sp>
        <p:nvSpPr>
          <p:cNvPr id="1105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06611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630238" y="366713"/>
            <a:ext cx="5311775" cy="2989262"/>
          </a:xfr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578"/>
              </a:spcBef>
              <a:spcAft>
                <a:spcPts val="0"/>
              </a:spcAft>
              <a:defRPr/>
            </a:pPr>
            <a:r>
              <a:rPr lang="en-US" dirty="0">
                <a:solidFill>
                  <a:schemeClr val="dk1"/>
                </a:solidFill>
                <a:latin typeface="Calibri" panose="020F0502020204030204" pitchFamily="34" charset="0"/>
                <a:cs typeface="Calibri" panose="020F0502020204030204" pitchFamily="34" charset="0"/>
              </a:rPr>
              <a:t>11,823 have had $12,637,75 </a:t>
            </a:r>
          </a:p>
          <a:p>
            <a:pPr lvl="1">
              <a:spcBef>
                <a:spcPts val="578"/>
              </a:spcBef>
              <a:spcAft>
                <a:spcPts val="0"/>
              </a:spcAft>
              <a:buClr>
                <a:srgbClr val="000000"/>
              </a:buClr>
              <a:buSzPts val="1400"/>
              <a:defRPr/>
            </a:pPr>
            <a:r>
              <a:rPr lang="en-US" altLang="en-US" dirty="0">
                <a:solidFill>
                  <a:schemeClr val="dk1"/>
                </a:solidFill>
                <a:latin typeface="Calibri" panose="020F0502020204030204" pitchFamily="34" charset="0"/>
                <a:cs typeface="Calibri" panose="020F0502020204030204" pitchFamily="34" charset="0"/>
              </a:rPr>
              <a:t>‘Cost Minimization’</a:t>
            </a:r>
          </a:p>
          <a:p>
            <a:endParaRPr lang="en-US" altLang="en-US" dirty="0"/>
          </a:p>
        </p:txBody>
      </p:sp>
    </p:spTree>
    <p:extLst>
      <p:ext uri="{BB962C8B-B14F-4D97-AF65-F5344CB8AC3E}">
        <p14:creationId xmlns:p14="http://schemas.microsoft.com/office/powerpoint/2010/main" val="1310522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Rot="1" noChangeAspect="1" noChangeArrowheads="1" noTextEdit="1"/>
          </p:cNvSpPr>
          <p:nvPr>
            <p:ph type="sldImg"/>
          </p:nvPr>
        </p:nvSpPr>
        <p:spPr>
          <a:xfrm>
            <a:off x="630238" y="366713"/>
            <a:ext cx="5311775" cy="2989262"/>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0"/>
              </a:spcAft>
              <a:defRPr/>
            </a:pPr>
            <a:r>
              <a:rPr lang="en-US" altLang="en-US" dirty="0"/>
              <a:t>Sf= 94102; SD = 92020; LA = 91344</a:t>
            </a:r>
          </a:p>
          <a:p>
            <a:pPr marL="605956" lvl="1" indent="-165261">
              <a:spcAft>
                <a:spcPts val="0"/>
              </a:spcAft>
              <a:defRPr/>
            </a:pPr>
            <a:r>
              <a:rPr lang="en-US" altLang="en-US" dirty="0">
                <a:solidFill>
                  <a:srgbClr val="1D1C1D"/>
                </a:solidFill>
                <a:latin typeface="Slack-Lato"/>
              </a:rPr>
              <a:t>58 counties in CA</a:t>
            </a:r>
          </a:p>
          <a:p>
            <a:pPr>
              <a:spcAft>
                <a:spcPts val="0"/>
              </a:spcAft>
              <a:defRPr/>
            </a:pPr>
            <a:r>
              <a:rPr lang="en-US" altLang="en-US" dirty="0"/>
              <a:t>PDPs are available region wide.  CA is just one of the 34 regions for Part D plans.  California is region 9.  If a Part D plan is available in the CA region, it is not necessarily available in another of the Medicare regions.  </a:t>
            </a:r>
          </a:p>
          <a:p>
            <a:pPr lvl="1">
              <a:buFontTx/>
              <a:buChar char="•"/>
            </a:pPr>
            <a:endParaRPr lang="en-US" altLang="en-US" dirty="0">
              <a:latin typeface="Arial" panose="020B0604020202020204" pitchFamily="34" charset="0"/>
            </a:endParaRPr>
          </a:p>
          <a:p>
            <a:pPr marL="528834" lvl="1" indent="0">
              <a:buNone/>
            </a:pPr>
            <a:endParaRPr lang="en-US" altLang="en-US" dirty="0">
              <a:latin typeface="Arial" panose="020B0604020202020204" pitchFamily="34" charset="0"/>
            </a:endParaRPr>
          </a:p>
        </p:txBody>
      </p:sp>
    </p:spTree>
    <p:extLst>
      <p:ext uri="{BB962C8B-B14F-4D97-AF65-F5344CB8AC3E}">
        <p14:creationId xmlns:p14="http://schemas.microsoft.com/office/powerpoint/2010/main" val="2518536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a:xfrm>
            <a:off x="657225" y="3585754"/>
            <a:ext cx="5257800" cy="4527948"/>
          </a:xfrm>
        </p:spPr>
        <p:txBody>
          <a:bodyPr/>
          <a:lstStyle/>
          <a:p>
            <a:pPr marL="0" indent="0" defTabSz="953579">
              <a:spcAft>
                <a:spcPts val="578"/>
              </a:spcAft>
              <a:buNone/>
              <a:defRPr/>
            </a:pPr>
            <a:r>
              <a:rPr lang="en-US" kern="0" dirty="0">
                <a:solidFill>
                  <a:sysClr val="windowText" lastClr="000000"/>
                </a:solidFill>
              </a:rPr>
              <a:t>This section provides information about changes resulting from the </a:t>
            </a:r>
            <a:r>
              <a:rPr lang="en-US" dirty="0"/>
              <a:t>Inflation Reduction Act.</a:t>
            </a:r>
            <a:endParaRPr lang="en-US" dirty="0">
              <a:cs typeface="Calibri" panose="020F0502020204030204"/>
            </a:endParaRPr>
          </a:p>
          <a:p>
            <a:pPr marL="0" indent="0" defTabSz="881390">
              <a:spcAft>
                <a:spcPts val="578"/>
              </a:spcAft>
              <a:buNone/>
              <a:defRPr/>
            </a:pPr>
            <a:r>
              <a:rPr lang="en-US" kern="0" dirty="0">
                <a:solidFill>
                  <a:sysClr val="windowText" lastClr="000000"/>
                </a:solidFill>
              </a:rPr>
              <a:t>The new law makes improvements to Medicare that will expand benefits, lower drug costs, and improve the sustainability of the Medicare program for generations to come. </a:t>
            </a:r>
            <a:br>
              <a:rPr lang="en-US" kern="0" dirty="0">
                <a:solidFill>
                  <a:sysClr val="windowText" lastClr="000000"/>
                </a:solidFill>
              </a:rPr>
            </a:br>
            <a:r>
              <a:rPr lang="en-US" kern="0" dirty="0">
                <a:solidFill>
                  <a:sysClr val="windowText" lastClr="000000"/>
                </a:solidFill>
              </a:rPr>
              <a:t>The law provides meaningful financial relief for millions of people with Medicare by improving access to affordable treatments and strengthening Medicare, both now and in the long run. </a:t>
            </a:r>
          </a:p>
          <a:p>
            <a:pPr marL="0" indent="0">
              <a:buNone/>
            </a:pPr>
            <a:endParaRPr lang="en-US" dirty="0"/>
          </a:p>
        </p:txBody>
      </p:sp>
    </p:spTree>
    <p:extLst>
      <p:ext uri="{BB962C8B-B14F-4D97-AF65-F5344CB8AC3E}">
        <p14:creationId xmlns:p14="http://schemas.microsoft.com/office/powerpoint/2010/main" val="41343195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85763"/>
            <a:ext cx="5575300" cy="3136900"/>
          </a:xfrm>
        </p:spPr>
      </p:sp>
      <p:sp>
        <p:nvSpPr>
          <p:cNvPr id="3" name="Notes Placeholder 2"/>
          <p:cNvSpPr>
            <a:spLocks noGrp="1"/>
          </p:cNvSpPr>
          <p:nvPr>
            <p:ph type="body" idx="1"/>
          </p:nvPr>
        </p:nvSpPr>
        <p:spPr>
          <a:xfrm>
            <a:off x="355390" y="3602356"/>
            <a:ext cx="6231466" cy="5099913"/>
          </a:xfrm>
        </p:spPr>
        <p:txBody>
          <a:bodyPr/>
          <a:lstStyle/>
          <a:p>
            <a:pPr marL="0" indent="0">
              <a:buNone/>
            </a:pPr>
            <a:r>
              <a:rPr lang="en-US" b="1" dirty="0"/>
              <a:t>Presenter Notes</a:t>
            </a:r>
          </a:p>
          <a:p>
            <a:pPr marL="0" indent="0" defTabSz="931637">
              <a:buNone/>
              <a:defRPr/>
            </a:pPr>
            <a:r>
              <a:rPr lang="en-US" dirty="0"/>
              <a:t>Beginning in 2025, section 1860D-2(b)(4)(C)(iii)(II) of the Act, as added by the IRA, makes changes to which costs count toward TrOOP by amending the definition of incurred costs to include costs incurred for covered Part D drugs that are reimbursed through insurance or a group health plan, excluding basic prescription drug coverage. </a:t>
            </a:r>
          </a:p>
          <a:p>
            <a:pPr marL="0" indent="0">
              <a:buNone/>
            </a:pPr>
            <a:r>
              <a:rPr lang="en-US" dirty="0"/>
              <a:t>Unless otherwise stated, guidance for prior years with respect to incurred or TrOOP-eligible costs—including guidance on costs that do and don’t count as incurred costs and TrOOP-eligible and ineligible payers—continues to apply for CY 2025. The following third-party arrangements will continue to contribute to TrOOP: Extra Help cost-sharing support, qualified State Pharmaceutical Assistance Programs, Indian Health Service and certain other Native American organizations, and AIDS Drug Assistance Programs.</a:t>
            </a:r>
          </a:p>
          <a:p>
            <a:pPr marL="0" indent="0">
              <a:buNone/>
            </a:pPr>
            <a:r>
              <a:rPr lang="en-US" dirty="0"/>
              <a:t>Manufacturer payments made under the new Manufacturer Discount Program that begins in 2025, don’t count as incurred costs and aren’t included in the calculation of TrOOP.  This is different from the Coverage Gap Discount Program which, by statute, counts manufacturer payments as incurred costs and includes such payments in the calculation of TrOOP. </a:t>
            </a:r>
          </a:p>
          <a:p>
            <a:pPr marL="0" indent="0">
              <a:buNone/>
            </a:pPr>
            <a:r>
              <a:rPr lang="en-US" dirty="0"/>
              <a:t>Finally, for people with Medicare who have opted into the Medicare Prescription Payment Plan described in section 1860D–2(b)(2)(E) of the Act, as added by section 11202 of the IRA, election into such program won’t impact how an individual moves through the Part D benefit or what counts towards TrOOP. Under section 1860D–2(b)(4)(F) of the Act, a Medicare Prescription Payment Plan participant’s TrOOP-eligible costs that are paid by their Part D plan under the Medicare Prescription Payment Plan shall be treated as incurred costs.</a:t>
            </a:r>
          </a:p>
          <a:p>
            <a:pPr marL="0" indent="0" defTabSz="931637">
              <a:buNone/>
              <a:defRPr/>
            </a:pPr>
            <a:r>
              <a:rPr lang="en-US" dirty="0"/>
              <a:t>Note that, under section 1860D-2(b)(4)(C)(iii)(II) of the Act, only amounts reimbursed by supplemental coverage will be newly included in the calculation of TrOOP. </a:t>
            </a:r>
          </a:p>
          <a:p>
            <a:pPr marL="0" indent="0">
              <a:buNone/>
            </a:pPr>
            <a:r>
              <a:rPr lang="en-US" dirty="0"/>
              <a:t>Source: </a:t>
            </a:r>
            <a:r>
              <a:rPr lang="en-US" dirty="0">
                <a:hlinkClick r:id="rId3"/>
              </a:rPr>
              <a:t>CMS.gov/files/document/final-cy-2025-part-d-redesign-program-instructions.pdf</a:t>
            </a:r>
            <a:endParaRPr lang="en-US" dirty="0"/>
          </a:p>
          <a:p>
            <a:pPr marL="0" indent="0">
              <a:buNone/>
            </a:pPr>
            <a:endParaRPr lang="en-US" dirty="0"/>
          </a:p>
        </p:txBody>
      </p:sp>
    </p:spTree>
    <p:extLst>
      <p:ext uri="{BB962C8B-B14F-4D97-AF65-F5344CB8AC3E}">
        <p14:creationId xmlns:p14="http://schemas.microsoft.com/office/powerpoint/2010/main" val="20187937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85763"/>
            <a:ext cx="5575300" cy="3136900"/>
          </a:xfrm>
        </p:spPr>
      </p:sp>
      <p:sp>
        <p:nvSpPr>
          <p:cNvPr id="3" name="Notes Placeholder 2"/>
          <p:cNvSpPr>
            <a:spLocks noGrp="1"/>
          </p:cNvSpPr>
          <p:nvPr>
            <p:ph type="body" idx="1"/>
          </p:nvPr>
        </p:nvSpPr>
        <p:spPr>
          <a:xfrm>
            <a:off x="535518" y="3587832"/>
            <a:ext cx="6012391" cy="3965493"/>
          </a:xfrm>
        </p:spPr>
        <p:txBody>
          <a:bodyPr/>
          <a:lstStyle/>
          <a:p>
            <a:pPr marL="0" indent="0" defTabSz="931637">
              <a:buNone/>
              <a:defRPr/>
            </a:pPr>
            <a:r>
              <a:rPr lang="en-US" sz="1100" b="1" dirty="0"/>
              <a:t>Presenter Notes</a:t>
            </a:r>
          </a:p>
          <a:p>
            <a:pPr marL="0" indent="0">
              <a:buNone/>
            </a:pPr>
            <a:r>
              <a:rPr lang="en-US" sz="1100" dirty="0"/>
              <a:t>Section 11201 of the IRA added section 1860D-14C of the Act, which creates the Manufacturer Discount Program beginning January 1, 2025. The Manufacturer Discount Program replaces the Coverage Gap Discount Program, under which manufacturers pay discounts for applicable drugs in the coverage gap phase (ending January 1, 2025). Under section 1860D14C(b)(1)(A) of the Act, participating manufacturers that enter into a Discount Program agreement will provide discounts on applicable drugs, generally amounting to 10 percent of the negotiated price for enrollees in the initial coverage phase and 20 percent of the negotiated price for enrollees in the catastrophic phase in CY 2025. Detailed information about the Discount Program is provided in the Medicare Part D Manufacturer Discount Program Final Guidance and Medicare Part D Manufacturer Discount Program: Methodology for Identifying Specified Manufacturers and Specified Small Manufacturers, both of which were released on November 17, 2023.</a:t>
            </a:r>
          </a:p>
          <a:p>
            <a:pPr marL="0" indent="0">
              <a:buNone/>
            </a:pPr>
            <a:r>
              <a:rPr lang="en-US" sz="1100" dirty="0"/>
              <a:t>Manufacturer discounts are paid under the Manufacturer Discount Program for applicable drugs when dispensed to an applicable beneficiary. Section 1860D-14C(g)(1)(C) of the Act defines an “applicable beneficiary” as an individual who, on the date of dispensing a covered Part D drug, is enrolled in a Part D or MA-PD plan, isn’t enrolled in a qualified retiree prescription drug plan and has incurred TrOOP-eligible costs that exceed the defined standard deductible specified in section 1860D-2(b)(1) of the Act. </a:t>
            </a:r>
          </a:p>
          <a:p>
            <a:pPr marL="0" indent="0">
              <a:buNone/>
            </a:pPr>
            <a:r>
              <a:rPr lang="en-US" sz="1100" dirty="0"/>
              <a:t>Unlike under the Coverage Gap Discount Program, the definition of “applicable beneficiary” for the Manufacturer Discount Program doesn’t exclude those who get Extra Help.</a:t>
            </a:r>
          </a:p>
          <a:p>
            <a:pPr marL="0" indent="0">
              <a:buNone/>
            </a:pPr>
            <a:endParaRPr lang="en-US" dirty="0"/>
          </a:p>
        </p:txBody>
      </p:sp>
    </p:spTree>
    <p:extLst>
      <p:ext uri="{BB962C8B-B14F-4D97-AF65-F5344CB8AC3E}">
        <p14:creationId xmlns:p14="http://schemas.microsoft.com/office/powerpoint/2010/main" val="32764539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85763"/>
            <a:ext cx="5575300" cy="3136900"/>
          </a:xfrm>
        </p:spPr>
      </p:sp>
      <p:sp>
        <p:nvSpPr>
          <p:cNvPr id="3" name="Notes Placeholder 2"/>
          <p:cNvSpPr>
            <a:spLocks noGrp="1"/>
          </p:cNvSpPr>
          <p:nvPr>
            <p:ph type="body" idx="1"/>
          </p:nvPr>
        </p:nvSpPr>
        <p:spPr>
          <a:xfrm>
            <a:off x="413809" y="3563622"/>
            <a:ext cx="6153573" cy="4218304"/>
          </a:xfrm>
        </p:spPr>
        <p:txBody>
          <a:bodyPr/>
          <a:lstStyle/>
          <a:p>
            <a:pPr marL="0" indent="0">
              <a:buNone/>
            </a:pPr>
            <a:r>
              <a:rPr lang="en-US" b="1" dirty="0"/>
              <a:t>Presenter Notes</a:t>
            </a:r>
          </a:p>
          <a:p>
            <a:pPr marL="0" indent="0">
              <a:spcBef>
                <a:spcPts val="600"/>
              </a:spcBef>
              <a:spcAft>
                <a:spcPts val="0"/>
              </a:spcAft>
              <a:buNone/>
            </a:pPr>
            <a:r>
              <a:rPr lang="en-US" sz="1100" dirty="0"/>
              <a:t>If a plan offers a non-Defined Standard (DS) plan deductible—whether that be a lower deductible than the DS deductible or a deductible that applies for a subset of covered Part D drugs—and a person with Medicare incurs sufficient costs to satisfy the plan deductible but hasn’t incurred TrOOP-eligible costs cumulatively across all drugs at or above the DS deductible amount, discounts under the Manufacturer Discount Program aren’t available. As such, the plan is responsible for covering the portion of costs that would be covered by the manufacturer discount if the individual were an applicable beneficiary until the beneficiary’s TrOOP exceeds the DS deductible and they become an applicable beneficiary. The same guidance applies when a person with Medicare under any Part D plan is dispensed a covered insulin product or ACIP-recommended vaccine before they have incurred TrOOP-eligible costs at or above the DS deductible amount. </a:t>
            </a:r>
          </a:p>
          <a:p>
            <a:pPr marL="0" indent="0">
              <a:spcBef>
                <a:spcPts val="600"/>
              </a:spcBef>
              <a:spcAft>
                <a:spcPts val="0"/>
              </a:spcAft>
              <a:buNone/>
            </a:pPr>
            <a:r>
              <a:rPr lang="en-US" sz="1100" dirty="0"/>
              <a:t>For example, an Enhanced Alternative (EA) plan has a tiered formulary, doesn’t charge a deductible for tier 1 drugs, and charges 20 percent coinsurance for drugs in that tier. A person with Medicare’s first fill of the year is for a $200 tier 1 drug, meaning they pay $40 out of pocket. The individual hasn’t incurred sufficient TrOOP-eligible costs to satisfy the DS deductible of $590 (and has $390 remaining TrOOP eligible costs before they satisfy the deductible) and doesn’t meet the definition of an applicable beneficiary under the Manufacturer Discount Program. Therefore, the plan must cover the 10 percent of costs that would be covered by the manufacturer discount if the individual were an applicable beneficiary. CMS provided prescription drug event (PDE) reporting instructions later in 2024 with additional examples to demonstrate how this policy should be implemented. </a:t>
            </a:r>
          </a:p>
        </p:txBody>
      </p:sp>
    </p:spTree>
    <p:extLst>
      <p:ext uri="{BB962C8B-B14F-4D97-AF65-F5344CB8AC3E}">
        <p14:creationId xmlns:p14="http://schemas.microsoft.com/office/powerpoint/2010/main" val="27722459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257175"/>
            <a:ext cx="5308600" cy="2987675"/>
          </a:xfrm>
        </p:spPr>
      </p:sp>
      <p:sp>
        <p:nvSpPr>
          <p:cNvPr id="3" name="Notes Placeholder 2"/>
          <p:cNvSpPr>
            <a:spLocks noGrp="1"/>
          </p:cNvSpPr>
          <p:nvPr>
            <p:ph type="body" idx="1"/>
          </p:nvPr>
        </p:nvSpPr>
        <p:spPr>
          <a:xfrm>
            <a:off x="237331" y="3244825"/>
            <a:ext cx="6097588" cy="5346725"/>
          </a:xfrm>
        </p:spPr>
        <p:txBody>
          <a:bodyPr/>
          <a:lstStyle/>
          <a:p>
            <a:pPr marL="0" indent="0" defTabSz="668645">
              <a:spcBef>
                <a:spcPts val="400"/>
              </a:spcBef>
              <a:spcAft>
                <a:spcPts val="0"/>
              </a:spcAft>
              <a:buNone/>
              <a:defRPr/>
            </a:pPr>
            <a:r>
              <a:rPr lang="en-US" sz="1100" b="1" dirty="0"/>
              <a:t>Presenter Notes </a:t>
            </a:r>
            <a:endParaRPr lang="en-US" sz="1100" dirty="0"/>
          </a:p>
          <a:p>
            <a:pPr marL="0" indent="0">
              <a:spcBef>
                <a:spcPts val="400"/>
              </a:spcBef>
              <a:spcAft>
                <a:spcPts val="0"/>
              </a:spcAft>
              <a:buNone/>
            </a:pPr>
            <a:r>
              <a:rPr lang="en-US" sz="1100" b="1" dirty="0"/>
              <a:t>The Inflation Reduction Act (IRA) redesigns the Part D benefit and revises its parameters for Plan Year 2025 as follows: </a:t>
            </a:r>
          </a:p>
          <a:p>
            <a:pPr marL="87220" indent="0" defTabSz="891527">
              <a:spcBef>
                <a:spcPts val="400"/>
              </a:spcBef>
              <a:spcAft>
                <a:spcPts val="0"/>
              </a:spcAft>
              <a:buNone/>
              <a:defRPr/>
            </a:pPr>
            <a:r>
              <a:rPr lang="en-US" sz="1100" dirty="0"/>
              <a:t>People with Medicare prescription drug coverage will benefit from a yearly cap ($2,000 in 2025) on what they pay out-of-pocket for prescription drugs. The cap on out-of-pocket costs will increase annually by the rate of inflation starting in 2026. Thus, 2025 is the only year for which the cap will be precisely $2,000. </a:t>
            </a:r>
          </a:p>
          <a:p>
            <a:pPr marL="87220" indent="0" defTabSz="891527">
              <a:spcBef>
                <a:spcPts val="400"/>
              </a:spcBef>
              <a:spcAft>
                <a:spcPts val="0"/>
              </a:spcAft>
              <a:buNone/>
              <a:defRPr/>
            </a:pPr>
            <a:r>
              <a:rPr lang="en-US" sz="1100" dirty="0">
                <a:solidFill>
                  <a:prstClr val="black"/>
                </a:solidFill>
                <a:cs typeface="Arial" panose="020B0604020202020204" pitchFamily="34" charset="0"/>
              </a:rPr>
              <a:t>The new discount program will require drug manufacturers to pay discounts on certain brand-name drugs and other types of drugs called biologics and biosimilars, both in the initial coverage phase and in the catastrophic phase of the Medicare prescription drug benefit. In general, manufacturers must provide a 10% discount in the initial phase and a 20% discount in the catastrophic phase. There is also a federal subsidy that contributes to lowering the drug costs in the initial and catastrophic phases.</a:t>
            </a:r>
          </a:p>
          <a:p>
            <a:pPr marL="0" indent="0" defTabSz="931637">
              <a:spcBef>
                <a:spcPts val="400"/>
              </a:spcBef>
              <a:spcAft>
                <a:spcPts val="0"/>
              </a:spcAft>
              <a:buNone/>
              <a:defRPr/>
            </a:pPr>
            <a:r>
              <a:rPr lang="en-US" sz="1100" b="1" dirty="0">
                <a:solidFill>
                  <a:prstClr val="black"/>
                </a:solidFill>
                <a:cs typeface="Arial" panose="020B0604020202020204" pitchFamily="34" charset="0"/>
              </a:rPr>
              <a:t>Here’s an example showing what Ms. Smith will pay in 2025. Not all plans follow this design. Drug plan costs will vary. </a:t>
            </a:r>
          </a:p>
          <a:p>
            <a:pPr marL="114581" indent="-114581" defTabSz="931637">
              <a:spcBef>
                <a:spcPts val="400"/>
              </a:spcBef>
              <a:spcAft>
                <a:spcPts val="0"/>
              </a:spcAft>
              <a:defRPr/>
            </a:pPr>
            <a:r>
              <a:rPr lang="en-US" sz="1100" dirty="0">
                <a:solidFill>
                  <a:prstClr val="black"/>
                </a:solidFill>
                <a:cs typeface="Arial" panose="020B0604020202020204" pitchFamily="34" charset="0"/>
              </a:rPr>
              <a:t>Monthly premium – Most drug plans charge a monthly fee that differs from plan to plan. You pay this in addition to the Part B premium (if you have Part B). If you belong to a Medicare Advantage Plan with drug coverage (MA-PD), the monthly plan premium may include an amount for drug coverage. Between 2024 and 2029, the IRA p</a:t>
            </a:r>
            <a:r>
              <a:rPr lang="en-US" sz="1100" dirty="0"/>
              <a:t>rovides for Part D premium stabilization by capping base beneficiary premium increases per year to no more than 6%. </a:t>
            </a:r>
            <a:endParaRPr lang="en-US" sz="1100" dirty="0">
              <a:solidFill>
                <a:prstClr val="black"/>
              </a:solidFill>
              <a:cs typeface="Arial" panose="020B0604020202020204" pitchFamily="34" charset="0"/>
            </a:endParaRPr>
          </a:p>
          <a:p>
            <a:pPr marL="114581" indent="-114581" defTabSz="931637">
              <a:spcBef>
                <a:spcPts val="400"/>
              </a:spcBef>
              <a:spcAft>
                <a:spcPts val="0"/>
              </a:spcAft>
              <a:defRPr/>
            </a:pPr>
            <a:r>
              <a:rPr lang="en-US" sz="1100" dirty="0">
                <a:solidFill>
                  <a:prstClr val="black"/>
                </a:solidFill>
                <a:cs typeface="Arial" panose="020B0604020202020204" pitchFamily="34" charset="0"/>
              </a:rPr>
              <a:t>Yearly deductible – This is the amount you pay each year for your prescriptions before your plan begins to pay. Deductible amounts are different for each plan. The maximum deductible for Plan Year 2025 is $590. Some drug plans don’t have a deductible. </a:t>
            </a:r>
          </a:p>
          <a:p>
            <a:pPr marL="114581" indent="-114581" defTabSz="931637">
              <a:spcBef>
                <a:spcPts val="400"/>
              </a:spcBef>
              <a:spcAft>
                <a:spcPts val="0"/>
              </a:spcAft>
              <a:defRPr/>
            </a:pPr>
            <a:r>
              <a:rPr lang="en-US" sz="1100" dirty="0">
                <a:solidFill>
                  <a:prstClr val="black"/>
                </a:solidFill>
                <a:cs typeface="Arial" panose="020B0604020202020204" pitchFamily="34" charset="0"/>
              </a:rPr>
              <a:t>Initial coverage phase – Copayments or coinsurance are the amounts you pay for your covered prescriptions after you pay the deductible (if the plan has one). You pay your share, and the drug plan pays its share, for covered drugs. Manufacturers generally pay a 10% discount.</a:t>
            </a:r>
          </a:p>
          <a:p>
            <a:pPr marL="114581" indent="-114581" defTabSz="931637">
              <a:spcBef>
                <a:spcPts val="400"/>
              </a:spcBef>
              <a:spcAft>
                <a:spcPts val="0"/>
              </a:spcAft>
              <a:defRPr/>
            </a:pPr>
            <a:r>
              <a:rPr lang="en-US" sz="1100" dirty="0">
                <a:solidFill>
                  <a:prstClr val="black"/>
                </a:solidFill>
                <a:cs typeface="Arial" panose="020B0604020202020204" pitchFamily="34" charset="0"/>
              </a:rPr>
              <a:t>Catastrophic coverage – Once you reach your out-of-pocket limit ($2,000 in 2025), you won’t pay any more for covered Part D drugs for the rest of the year. Manufacturers generally pay a 20% discount.</a:t>
            </a:r>
          </a:p>
          <a:p>
            <a:pPr marL="0" indent="0" defTabSz="931637">
              <a:spcBef>
                <a:spcPts val="400"/>
              </a:spcBef>
              <a:spcAft>
                <a:spcPts val="0"/>
              </a:spcAft>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If you get Extra Help, you won’t have some of these costs.</a:t>
            </a:r>
            <a:endParaRPr lang="en-US" sz="1100" dirty="0"/>
          </a:p>
          <a:p>
            <a:endParaRPr lang="en-US" sz="1100" dirty="0"/>
          </a:p>
        </p:txBody>
      </p:sp>
    </p:spTree>
    <p:extLst>
      <p:ext uri="{BB962C8B-B14F-4D97-AF65-F5344CB8AC3E}">
        <p14:creationId xmlns:p14="http://schemas.microsoft.com/office/powerpoint/2010/main" val="33055324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85763"/>
            <a:ext cx="5575300" cy="3136900"/>
          </a:xfrm>
        </p:spPr>
      </p:sp>
      <p:sp>
        <p:nvSpPr>
          <p:cNvPr id="3" name="Notes Placeholder 2"/>
          <p:cNvSpPr>
            <a:spLocks noGrp="1"/>
          </p:cNvSpPr>
          <p:nvPr>
            <p:ph type="body" idx="1"/>
          </p:nvPr>
        </p:nvSpPr>
        <p:spPr>
          <a:xfrm>
            <a:off x="701040" y="3674985"/>
            <a:ext cx="5608320" cy="5495527"/>
          </a:xfrm>
        </p:spPr>
        <p:txBody>
          <a:bodyPr/>
          <a:lstStyle/>
          <a:p>
            <a:pPr marL="0" indent="0">
              <a:buNone/>
            </a:pPr>
            <a:r>
              <a:rPr lang="en-US" b="1" dirty="0"/>
              <a:t>Note to editor: the actual data table is hidden behind the image of the table.</a:t>
            </a:r>
          </a:p>
          <a:p>
            <a:pPr marL="0" indent="0">
              <a:buNone/>
            </a:pPr>
            <a:r>
              <a:rPr lang="en-US" b="1" dirty="0"/>
              <a:t>Presenter Notes</a:t>
            </a:r>
          </a:p>
          <a:p>
            <a:pPr marL="0" indent="0">
              <a:buNone/>
            </a:pPr>
            <a:r>
              <a:rPr lang="en-US" dirty="0"/>
              <a:t>This table shows the side-by-side comparison for Medicare drug coverage for calendar years 2024 and 2025.</a:t>
            </a:r>
          </a:p>
          <a:p>
            <a:pPr marL="0" indent="0">
              <a:buNone/>
            </a:pPr>
            <a:r>
              <a:rPr lang="en-US" dirty="0"/>
              <a:t>Source: Part D Benefit Parameters for Defined Standard Benefit for CY 2024 and CY 2025 for Non-LIS Beneficiaries </a:t>
            </a:r>
            <a:r>
              <a:rPr lang="en-US" dirty="0">
                <a:hlinkClick r:id="rId3"/>
              </a:rPr>
              <a:t>CMS.gov/files/document/final-cy-2025-part-d-redesign-program-instructions.pdf</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184832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369888"/>
            <a:ext cx="5365750" cy="30194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42370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663575"/>
            <a:ext cx="5902325" cy="3321050"/>
          </a:xfrm>
        </p:spPr>
      </p:sp>
      <p:sp>
        <p:nvSpPr>
          <p:cNvPr id="3" name="Notes Placeholder 2"/>
          <p:cNvSpPr>
            <a:spLocks noGrp="1"/>
          </p:cNvSpPr>
          <p:nvPr>
            <p:ph type="body" idx="1"/>
          </p:nvPr>
        </p:nvSpPr>
        <p:spPr>
          <a:xfrm>
            <a:off x="481965" y="4408248"/>
            <a:ext cx="5608320" cy="3660458"/>
          </a:xfrm>
        </p:spPr>
        <p:txBody>
          <a:bodyPr/>
          <a:lstStyle/>
          <a:p>
            <a:pPr>
              <a:spcBef>
                <a:spcPts val="578"/>
              </a:spcBef>
              <a:spcAft>
                <a:spcPts val="0"/>
              </a:spcAft>
            </a:pPr>
            <a:r>
              <a:rPr lang="en-US" dirty="0"/>
              <a:t>Layered &amp; </a:t>
            </a:r>
            <a:r>
              <a:rPr lang="en-US" b="1" dirty="0"/>
              <a:t>interconnected</a:t>
            </a:r>
            <a:r>
              <a:rPr lang="en-US" dirty="0"/>
              <a:t> outreach strategy among Medicare, Part D Sponsors, Pharmacists, and key stakeholders </a:t>
            </a:r>
          </a:p>
          <a:p>
            <a:pPr>
              <a:spcBef>
                <a:spcPts val="578"/>
              </a:spcBef>
              <a:spcAft>
                <a:spcPts val="0"/>
              </a:spcAft>
            </a:pPr>
            <a:r>
              <a:rPr lang="en-US" b="1" dirty="0"/>
              <a:t>Clear, consistent messaging</a:t>
            </a:r>
            <a:r>
              <a:rPr lang="en-US" dirty="0"/>
              <a:t> across all communications partners</a:t>
            </a:r>
          </a:p>
          <a:p>
            <a:pPr>
              <a:spcBef>
                <a:spcPts val="578"/>
              </a:spcBef>
              <a:spcAft>
                <a:spcPts val="0"/>
              </a:spcAft>
            </a:pPr>
            <a:r>
              <a:rPr lang="en-US" i="0" u="none" strike="noStrike" dirty="0">
                <a:solidFill>
                  <a:srgbClr val="434343"/>
                </a:solidFill>
                <a:effectLst/>
                <a:ea typeface="Montserrat" panose="00000500000000000000" pitchFamily="2" charset="0"/>
                <a:cs typeface="Montserrat" panose="00000500000000000000" pitchFamily="2" charset="0"/>
              </a:rPr>
              <a:t>Use as </a:t>
            </a:r>
            <a:r>
              <a:rPr lang="en-US" b="1" dirty="0"/>
              <a:t>opportunity</a:t>
            </a:r>
            <a:r>
              <a:rPr lang="en-US" i="0" u="none" strike="noStrike" dirty="0">
                <a:solidFill>
                  <a:srgbClr val="434343"/>
                </a:solidFill>
                <a:effectLst/>
                <a:ea typeface="Montserrat" panose="00000500000000000000" pitchFamily="2" charset="0"/>
                <a:cs typeface="Montserrat" panose="00000500000000000000" pitchFamily="2" charset="0"/>
              </a:rPr>
              <a:t> </a:t>
            </a:r>
            <a:r>
              <a:rPr lang="en-US" dirty="0"/>
              <a:t>to help people find the best program (Extra Help, MSP) for their situation</a:t>
            </a:r>
          </a:p>
          <a:p>
            <a:pPr>
              <a:spcBef>
                <a:spcPts val="578"/>
              </a:spcBef>
              <a:spcAft>
                <a:spcPts val="0"/>
              </a:spcAft>
            </a:pPr>
            <a:r>
              <a:rPr lang="en-US" dirty="0"/>
              <a:t>Use </a:t>
            </a:r>
            <a:r>
              <a:rPr lang="en-US" b="1" dirty="0"/>
              <a:t>targeted outreach</a:t>
            </a:r>
            <a:r>
              <a:rPr lang="en-US" dirty="0"/>
              <a:t> to balance promoting program to those it may benefit vs those who wouldn’t benefit</a:t>
            </a:r>
          </a:p>
          <a:p>
            <a:pPr marL="153019" indent="0">
              <a:buNone/>
            </a:pPr>
            <a:endParaRPr lang="en-US" dirty="0"/>
          </a:p>
        </p:txBody>
      </p:sp>
    </p:spTree>
    <p:extLst>
      <p:ext uri="{BB962C8B-B14F-4D97-AF65-F5344CB8AC3E}">
        <p14:creationId xmlns:p14="http://schemas.microsoft.com/office/powerpoint/2010/main" val="18250191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901724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663575"/>
            <a:ext cx="5902325" cy="3321050"/>
          </a:xfrm>
        </p:spPr>
      </p:sp>
      <p:sp>
        <p:nvSpPr>
          <p:cNvPr id="3" name="Notes Placeholder 2"/>
          <p:cNvSpPr>
            <a:spLocks noGrp="1"/>
          </p:cNvSpPr>
          <p:nvPr>
            <p:ph type="body" idx="1"/>
          </p:nvPr>
        </p:nvSpPr>
        <p:spPr>
          <a:xfrm>
            <a:off x="598805" y="4231027"/>
            <a:ext cx="5608320" cy="3660458"/>
          </a:xfrm>
        </p:spPr>
        <p:txBody>
          <a:bodyPr/>
          <a:lstStyle/>
          <a:p>
            <a:pPr marL="153019" indent="0" defTabSz="881390">
              <a:spcAft>
                <a:spcPts val="0"/>
              </a:spcAft>
              <a:buClr>
                <a:srgbClr val="000000"/>
              </a:buClr>
              <a:buSzPts val="1100"/>
              <a:buNone/>
              <a:defRPr/>
            </a:pPr>
            <a:endParaRPr lang="en-US" dirty="0"/>
          </a:p>
        </p:txBody>
      </p:sp>
    </p:spTree>
    <p:extLst>
      <p:ext uri="{BB962C8B-B14F-4D97-AF65-F5344CB8AC3E}">
        <p14:creationId xmlns:p14="http://schemas.microsoft.com/office/powerpoint/2010/main" val="1515566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2"/>
          <p:cNvSpPr>
            <a:spLocks noGrp="1" noRot="1" noChangeAspect="1" noChangeArrowheads="1" noTextEdit="1"/>
          </p:cNvSpPr>
          <p:nvPr>
            <p:ph type="sldImg"/>
            <p:custDataLst>
              <p:tags r:id="rId1"/>
            </p:custDataLst>
          </p:nvPr>
        </p:nvSpPr>
        <p:spPr>
          <a:xfrm>
            <a:off x="630238" y="366713"/>
            <a:ext cx="5311775" cy="2989262"/>
          </a:xfrm>
          <a:ln/>
        </p:spPr>
      </p:sp>
      <p:sp>
        <p:nvSpPr>
          <p:cNvPr id="732163" name="Rectangle 3"/>
          <p:cNvSpPr>
            <a:spLocks noGrp="1" noChangeArrowheads="1"/>
          </p:cNvSpPr>
          <p:nvPr>
            <p:ph type="body" idx="1"/>
          </p:nvPr>
        </p:nvSpPr>
        <p:spPr/>
        <p:txBody>
          <a:bodyPr/>
          <a:lstStyle/>
          <a:p>
            <a:pPr>
              <a:spcAft>
                <a:spcPts val="0"/>
              </a:spcAft>
              <a:defRPr/>
            </a:pPr>
            <a:r>
              <a:rPr lang="en-US" dirty="0">
                <a:solidFill>
                  <a:schemeClr val="dk1"/>
                </a:solidFill>
                <a:latin typeface="Calibri" panose="020F0502020204030204" pitchFamily="34" charset="0"/>
                <a:cs typeface="Calibri" panose="020F0502020204030204" pitchFamily="34" charset="0"/>
              </a:rPr>
              <a:t>Country broken up into 34 regions with regards to Part D</a:t>
            </a:r>
          </a:p>
          <a:p>
            <a:pPr>
              <a:buFontTx/>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5261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73452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700827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369888"/>
            <a:ext cx="5365750" cy="30194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77514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g9591bdd1c9_0_10: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 name="Google Shape;40;g9591bdd1c9_0_10:notes"/>
          <p:cNvSpPr txBox="1">
            <a:spLocks noGrp="1"/>
          </p:cNvSpPr>
          <p:nvPr>
            <p:ph type="body" idx="1"/>
          </p:nvPr>
        </p:nvSpPr>
        <p:spPr>
          <a:xfrm>
            <a:off x="657225" y="4205515"/>
            <a:ext cx="5257800" cy="3984171"/>
          </a:xfrm>
          <a:prstGeom prst="rect">
            <a:avLst/>
          </a:prstGeom>
        </p:spPr>
        <p:txBody>
          <a:bodyPr spcFirstLastPara="1" wrap="square" lIns="88125" tIns="88125" rIns="88125" bIns="88125" anchor="t" anchorCtr="0">
            <a:noAutofit/>
          </a:bodyPr>
          <a:lstStyle/>
          <a:p>
            <a:pPr marL="0" indent="0">
              <a:spcAft>
                <a:spcPts val="0"/>
              </a:spcAft>
              <a:buNone/>
            </a:pPr>
            <a:endParaRPr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30373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446885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663575"/>
            <a:ext cx="5902325" cy="3321050"/>
          </a:xfrm>
        </p:spPr>
      </p:sp>
      <p:sp>
        <p:nvSpPr>
          <p:cNvPr id="3" name="Notes Placeholder 2"/>
          <p:cNvSpPr>
            <a:spLocks noGrp="1"/>
          </p:cNvSpPr>
          <p:nvPr>
            <p:ph type="body" idx="1"/>
          </p:nvPr>
        </p:nvSpPr>
        <p:spPr>
          <a:xfrm>
            <a:off x="598805" y="4207728"/>
            <a:ext cx="5608320" cy="3660458"/>
          </a:xfrm>
        </p:spPr>
        <p:txBody>
          <a:bodyPr/>
          <a:lstStyle/>
          <a:p>
            <a:pPr>
              <a:spcBef>
                <a:spcPts val="578"/>
              </a:spcBef>
              <a:spcAft>
                <a:spcPts val="0"/>
              </a:spcAft>
              <a:buClr>
                <a:srgbClr val="000000"/>
              </a:buClr>
              <a:buSzPts val="1100"/>
              <a:defRPr/>
            </a:pPr>
            <a:r>
              <a:rPr lang="en-US" dirty="0">
                <a:solidFill>
                  <a:schemeClr val="dk1"/>
                </a:solidFill>
                <a:latin typeface="Calibri" panose="020F0502020204030204" pitchFamily="34" charset="0"/>
                <a:cs typeface="Calibri" panose="020F0502020204030204" pitchFamily="34" charset="0"/>
              </a:rPr>
              <a:t>Fact sheet provided to plans to align their content or so they can use instead of creating their own product.</a:t>
            </a:r>
          </a:p>
          <a:p>
            <a:pPr marL="0" indent="0">
              <a:buNone/>
            </a:pPr>
            <a:endParaRPr lang="en-US" dirty="0"/>
          </a:p>
        </p:txBody>
      </p:sp>
    </p:spTree>
    <p:extLst>
      <p:ext uri="{BB962C8B-B14F-4D97-AF65-F5344CB8AC3E}">
        <p14:creationId xmlns:p14="http://schemas.microsoft.com/office/powerpoint/2010/main" val="27637547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663575"/>
            <a:ext cx="5902325" cy="3321050"/>
          </a:xfrm>
        </p:spPr>
      </p:sp>
      <p:sp>
        <p:nvSpPr>
          <p:cNvPr id="3" name="Notes Placeholder 2"/>
          <p:cNvSpPr>
            <a:spLocks noGrp="1"/>
          </p:cNvSpPr>
          <p:nvPr>
            <p:ph type="body" idx="1"/>
          </p:nvPr>
        </p:nvSpPr>
        <p:spPr>
          <a:xfrm>
            <a:off x="598805" y="4184429"/>
            <a:ext cx="5608320" cy="3660458"/>
          </a:xfrm>
        </p:spPr>
        <p:txBody>
          <a:bodyPr/>
          <a:lstStyle/>
          <a:p>
            <a:endParaRPr lang="en-US" dirty="0"/>
          </a:p>
        </p:txBody>
      </p:sp>
    </p:spTree>
    <p:extLst>
      <p:ext uri="{BB962C8B-B14F-4D97-AF65-F5344CB8AC3E}">
        <p14:creationId xmlns:p14="http://schemas.microsoft.com/office/powerpoint/2010/main" val="38844301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0391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2860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emf"/></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4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47.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49.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slideMaster" Target="../slideMasters/slideMaster3.xml"/><Relationship Id="rId1" Type="http://schemas.openxmlformats.org/officeDocument/2006/relationships/tags" Target="../tags/tag6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slideMaster" Target="../slideMasters/slideMaster3.xml"/><Relationship Id="rId1" Type="http://schemas.openxmlformats.org/officeDocument/2006/relationships/tags" Target="../tags/tag66.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slideMaster" Target="../slideMasters/slideMaster3.xml"/><Relationship Id="rId1" Type="http://schemas.openxmlformats.org/officeDocument/2006/relationships/tags" Target="../tags/tag6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9.png"/><Relationship Id="rId2" Type="http://schemas.openxmlformats.org/officeDocument/2006/relationships/slideMaster" Target="../slideMasters/slideMaster3.xml"/><Relationship Id="rId1" Type="http://schemas.openxmlformats.org/officeDocument/2006/relationships/tags" Target="../tags/tag68.xml"/><Relationship Id="rId6" Type="http://schemas.openxmlformats.org/officeDocument/2006/relationships/image" Target="../media/image88.png"/><Relationship Id="rId5" Type="http://schemas.openxmlformats.org/officeDocument/2006/relationships/image" Target="../media/image82.png"/><Relationship Id="rId4" Type="http://schemas.openxmlformats.org/officeDocument/2006/relationships/image" Target="../media/image87.png"/><Relationship Id="rId9" Type="http://schemas.openxmlformats.org/officeDocument/2006/relationships/image" Target="../media/image91.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80.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slideMaster" Target="../slideMasters/slideMaster3.xml"/><Relationship Id="rId1" Type="http://schemas.openxmlformats.org/officeDocument/2006/relationships/tags" Target="../tags/tag69.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86.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80.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slideMaster" Target="../slideMasters/slideMaster3.xml"/><Relationship Id="rId1" Type="http://schemas.openxmlformats.org/officeDocument/2006/relationships/tags" Target="../tags/tag70.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slideMaster" Target="../slideMasters/slideMaster4.xml"/><Relationship Id="rId1" Type="http://schemas.openxmlformats.org/officeDocument/2006/relationships/tags" Target="../tags/tag7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slideMaster" Target="../slideMasters/slideMaster4.xml"/><Relationship Id="rId1" Type="http://schemas.openxmlformats.org/officeDocument/2006/relationships/tags" Target="../tags/tag7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slideMaster" Target="../slideMasters/slideMaster4.xml"/><Relationship Id="rId1" Type="http://schemas.openxmlformats.org/officeDocument/2006/relationships/tags" Target="../tags/tag7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9.png"/><Relationship Id="rId2" Type="http://schemas.openxmlformats.org/officeDocument/2006/relationships/slideMaster" Target="../slideMasters/slideMaster4.xml"/><Relationship Id="rId1" Type="http://schemas.openxmlformats.org/officeDocument/2006/relationships/tags" Target="../tags/tag75.xml"/><Relationship Id="rId6" Type="http://schemas.openxmlformats.org/officeDocument/2006/relationships/image" Target="../media/image88.png"/><Relationship Id="rId5" Type="http://schemas.openxmlformats.org/officeDocument/2006/relationships/image" Target="../media/image82.png"/><Relationship Id="rId4" Type="http://schemas.openxmlformats.org/officeDocument/2006/relationships/image" Target="../media/image87.png"/><Relationship Id="rId9" Type="http://schemas.openxmlformats.org/officeDocument/2006/relationships/image" Target="../media/image91.pn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80.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slideMaster" Target="../slideMasters/slideMaster4.xml"/><Relationship Id="rId1" Type="http://schemas.openxmlformats.org/officeDocument/2006/relationships/tags" Target="../tags/tag76.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86.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80.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slideMaster" Target="../slideMasters/slideMaster4.xml"/><Relationship Id="rId1" Type="http://schemas.openxmlformats.org/officeDocument/2006/relationships/tags" Target="../tags/tag7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Master" Target="../slideMasters/slideMaster5.xml"/><Relationship Id="rId1" Type="http://schemas.openxmlformats.org/officeDocument/2006/relationships/tags" Target="../tags/tag78.xml"/><Relationship Id="rId5" Type="http://schemas.openxmlformats.org/officeDocument/2006/relationships/image" Target="../media/image39.png"/><Relationship Id="rId4" Type="http://schemas.openxmlformats.org/officeDocument/2006/relationships/image" Target="../media/image11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Master" Target="../slideMasters/slideMaster5.xml"/><Relationship Id="rId1" Type="http://schemas.openxmlformats.org/officeDocument/2006/relationships/tags" Target="../tags/tag7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Master" Target="../slideMasters/slideMaster5.xml"/><Relationship Id="rId1" Type="http://schemas.openxmlformats.org/officeDocument/2006/relationships/tags" Target="../tags/tag8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850778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1" y="6015793"/>
            <a:ext cx="1079500" cy="800935"/>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562240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_Custom Layout" preserve="1" userDrawn="1">
  <p:cSld name="2_Custom Layout">
    <p:spTree>
      <p:nvGrpSpPr>
        <p:cNvPr id="1" name="Shape 22"/>
        <p:cNvGrpSpPr/>
        <p:nvPr/>
      </p:nvGrpSpPr>
      <p:grpSpPr>
        <a:xfrm>
          <a:off x="0" y="0"/>
          <a:ext cx="0" cy="0"/>
          <a:chOff x="0" y="0"/>
          <a:chExt cx="0" cy="0"/>
        </a:xfrm>
      </p:grpSpPr>
      <p:pic>
        <p:nvPicPr>
          <p:cNvPr id="23" name="Google Shape;23;p3"/>
          <p:cNvPicPr preferRelativeResize="0"/>
          <p:nvPr/>
        </p:nvPicPr>
        <p:blipFill>
          <a:blip r:embed="rId2">
            <a:alphaModFix/>
          </a:blip>
          <a:stretch>
            <a:fillRect/>
          </a:stretch>
        </p:blipFill>
        <p:spPr>
          <a:xfrm>
            <a:off x="1" y="6237001"/>
            <a:ext cx="12192001" cy="621000"/>
          </a:xfrm>
          <a:prstGeom prst="rect">
            <a:avLst/>
          </a:prstGeom>
          <a:noFill/>
          <a:ln>
            <a:noFill/>
          </a:ln>
        </p:spPr>
      </p:pic>
      <p:sp>
        <p:nvSpPr>
          <p:cNvPr id="24" name="Google Shape;24;p3"/>
          <p:cNvSpPr txBox="1">
            <a:spLocks noGrp="1"/>
          </p:cNvSpPr>
          <p:nvPr>
            <p:ph type="sldNum" idx="12"/>
          </p:nvPr>
        </p:nvSpPr>
        <p:spPr>
          <a:xfrm>
            <a:off x="8737600" y="6356367"/>
            <a:ext cx="3397200" cy="365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fld id="{00000000-1234-1234-1234-123412341234}" type="slidenum">
              <a:rPr lang="en" smtClean="0"/>
              <a:pPr/>
              <a:t>‹#›</a:t>
            </a:fld>
            <a:endParaRPr lang="en" dirty="0"/>
          </a:p>
        </p:txBody>
      </p:sp>
      <p:sp>
        <p:nvSpPr>
          <p:cNvPr id="25" name="Google Shape;25;p3"/>
          <p:cNvSpPr txBox="1">
            <a:spLocks noGrp="1"/>
          </p:cNvSpPr>
          <p:nvPr>
            <p:ph type="body" idx="1" hasCustomPrompt="1"/>
          </p:nvPr>
        </p:nvSpPr>
        <p:spPr>
          <a:xfrm>
            <a:off x="833300" y="1381150"/>
            <a:ext cx="3075542" cy="4470800"/>
          </a:xfrm>
          <a:prstGeom prst="rect">
            <a:avLst/>
          </a:prstGeom>
          <a:noFill/>
          <a:ln>
            <a:noFill/>
          </a:ln>
        </p:spPr>
        <p:txBody>
          <a:bodyPr spcFirstLastPara="1" wrap="square" lIns="91425" tIns="45700" rIns="91425" bIns="45700" anchor="t" anchorCtr="0">
            <a:noAutofit/>
          </a:bodyPr>
          <a:lstStyle>
            <a:lvl1pPr marL="609585" lvl="0" indent="-440256" algn="l">
              <a:spcBef>
                <a:spcPts val="480"/>
              </a:spcBef>
              <a:spcAft>
                <a:spcPts val="0"/>
              </a:spcAft>
              <a:buClr>
                <a:schemeClr val="dk1"/>
              </a:buClr>
              <a:buSzPts val="1600"/>
              <a:buChar char="●"/>
              <a:defRPr sz="2133"/>
            </a:lvl1pPr>
            <a:lvl2pPr marL="1219170" lvl="1" indent="-440256" algn="l">
              <a:spcBef>
                <a:spcPts val="480"/>
              </a:spcBef>
              <a:spcAft>
                <a:spcPts val="0"/>
              </a:spcAft>
              <a:buClr>
                <a:schemeClr val="dk1"/>
              </a:buClr>
              <a:buSzPts val="1600"/>
              <a:buChar char="○"/>
              <a:defRPr sz="2133"/>
            </a:lvl2pPr>
            <a:lvl3pPr marL="1828754" lvl="2" indent="-440256" algn="l">
              <a:spcBef>
                <a:spcPts val="480"/>
              </a:spcBef>
              <a:spcAft>
                <a:spcPts val="0"/>
              </a:spcAft>
              <a:buClr>
                <a:schemeClr val="dk1"/>
              </a:buClr>
              <a:buSzPts val="1600"/>
              <a:buFont typeface="Montserrat"/>
              <a:buChar char="■"/>
              <a:defRPr sz="2133">
                <a:latin typeface="Montserrat"/>
                <a:ea typeface="Montserrat"/>
                <a:cs typeface="Montserrat"/>
                <a:sym typeface="Montserrat"/>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r>
              <a:rPr lang="en-US" dirty="0"/>
              <a:t>text</a:t>
            </a:r>
          </a:p>
          <a:p>
            <a:pPr lvl="1"/>
            <a:r>
              <a:rPr lang="en-US" dirty="0"/>
              <a:t>text</a:t>
            </a:r>
            <a:endParaRPr dirty="0"/>
          </a:p>
        </p:txBody>
      </p:sp>
      <p:sp>
        <p:nvSpPr>
          <p:cNvPr id="26" name="Google Shape;26;p3"/>
          <p:cNvSpPr txBox="1">
            <a:spLocks noGrp="1"/>
          </p:cNvSpPr>
          <p:nvPr>
            <p:ph type="title"/>
          </p:nvPr>
        </p:nvSpPr>
        <p:spPr>
          <a:xfrm>
            <a:off x="445200" y="358225"/>
            <a:ext cx="11301600" cy="830400"/>
          </a:xfrm>
          <a:prstGeom prst="rect">
            <a:avLst/>
          </a:prstGeom>
          <a:noFill/>
          <a:ln>
            <a:noFill/>
          </a:ln>
        </p:spPr>
        <p:txBody>
          <a:bodyPr spcFirstLastPara="1" wrap="square" lIns="91425" tIns="45700" rIns="91425" bIns="45700" anchor="ctr" anchorCtr="0">
            <a:noAutofit/>
          </a:bodyPr>
          <a:lstStyle>
            <a:lvl1pPr lvl="0" rtl="0">
              <a:spcBef>
                <a:spcPts val="0"/>
              </a:spcBef>
              <a:spcAft>
                <a:spcPts val="0"/>
              </a:spcAft>
              <a:buClr>
                <a:schemeClr val="dk1"/>
              </a:buClr>
              <a:buSzPts val="1800"/>
              <a:buNone/>
              <a:defRPr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2" name="Google Shape;25;p3">
            <a:extLst>
              <a:ext uri="{FF2B5EF4-FFF2-40B4-BE49-F238E27FC236}">
                <a16:creationId xmlns:a16="http://schemas.microsoft.com/office/drawing/2014/main" id="{4EAB98F2-B886-DE4F-5748-CCA0913D8609}"/>
              </a:ext>
            </a:extLst>
          </p:cNvPr>
          <p:cNvSpPr txBox="1">
            <a:spLocks noGrp="1"/>
          </p:cNvSpPr>
          <p:nvPr>
            <p:ph type="body" idx="13" hasCustomPrompt="1"/>
          </p:nvPr>
        </p:nvSpPr>
        <p:spPr>
          <a:xfrm>
            <a:off x="4558229" y="1381150"/>
            <a:ext cx="3075542" cy="4470800"/>
          </a:xfrm>
          <a:prstGeom prst="rect">
            <a:avLst/>
          </a:prstGeom>
          <a:noFill/>
          <a:ln>
            <a:noFill/>
          </a:ln>
        </p:spPr>
        <p:txBody>
          <a:bodyPr spcFirstLastPara="1" wrap="square" lIns="91425" tIns="45700" rIns="91425" bIns="45700" anchor="t" anchorCtr="0">
            <a:noAutofit/>
          </a:bodyPr>
          <a:lstStyle>
            <a:lvl1pPr marL="609585" lvl="0" indent="-440256" algn="l">
              <a:spcBef>
                <a:spcPts val="480"/>
              </a:spcBef>
              <a:spcAft>
                <a:spcPts val="0"/>
              </a:spcAft>
              <a:buClr>
                <a:schemeClr val="dk1"/>
              </a:buClr>
              <a:buSzPts val="1600"/>
              <a:buChar char="●"/>
              <a:defRPr sz="2133"/>
            </a:lvl1pPr>
            <a:lvl2pPr marL="1219170" lvl="1" indent="-440256" algn="l">
              <a:spcBef>
                <a:spcPts val="480"/>
              </a:spcBef>
              <a:spcAft>
                <a:spcPts val="0"/>
              </a:spcAft>
              <a:buClr>
                <a:schemeClr val="dk1"/>
              </a:buClr>
              <a:buSzPts val="1600"/>
              <a:buChar char="○"/>
              <a:defRPr sz="2133"/>
            </a:lvl2pPr>
            <a:lvl3pPr marL="1828754" lvl="2" indent="-440256" algn="l">
              <a:spcBef>
                <a:spcPts val="480"/>
              </a:spcBef>
              <a:spcAft>
                <a:spcPts val="0"/>
              </a:spcAft>
              <a:buClr>
                <a:schemeClr val="dk1"/>
              </a:buClr>
              <a:buSzPts val="1600"/>
              <a:buFont typeface="Montserrat"/>
              <a:buChar char="■"/>
              <a:defRPr sz="2133">
                <a:latin typeface="Montserrat"/>
                <a:ea typeface="Montserrat"/>
                <a:cs typeface="Montserrat"/>
                <a:sym typeface="Montserrat"/>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r>
              <a:rPr lang="en-US" dirty="0"/>
              <a:t>text</a:t>
            </a:r>
          </a:p>
          <a:p>
            <a:pPr lvl="1"/>
            <a:r>
              <a:rPr lang="en-US" dirty="0"/>
              <a:t>text</a:t>
            </a:r>
            <a:endParaRPr dirty="0"/>
          </a:p>
        </p:txBody>
      </p:sp>
      <p:sp>
        <p:nvSpPr>
          <p:cNvPr id="3" name="Google Shape;25;p3">
            <a:extLst>
              <a:ext uri="{FF2B5EF4-FFF2-40B4-BE49-F238E27FC236}">
                <a16:creationId xmlns:a16="http://schemas.microsoft.com/office/drawing/2014/main" id="{63760774-ED48-6498-88DA-0AF9778AF11C}"/>
              </a:ext>
            </a:extLst>
          </p:cNvPr>
          <p:cNvSpPr txBox="1">
            <a:spLocks noGrp="1"/>
          </p:cNvSpPr>
          <p:nvPr>
            <p:ph type="body" idx="14" hasCustomPrompt="1"/>
          </p:nvPr>
        </p:nvSpPr>
        <p:spPr>
          <a:xfrm>
            <a:off x="8283158" y="1381150"/>
            <a:ext cx="3075542" cy="4470800"/>
          </a:xfrm>
          <a:prstGeom prst="rect">
            <a:avLst/>
          </a:prstGeom>
          <a:noFill/>
          <a:ln>
            <a:noFill/>
          </a:ln>
        </p:spPr>
        <p:txBody>
          <a:bodyPr spcFirstLastPara="1" wrap="square" lIns="91425" tIns="45700" rIns="91425" bIns="45700" anchor="t" anchorCtr="0">
            <a:noAutofit/>
          </a:bodyPr>
          <a:lstStyle>
            <a:lvl1pPr marL="609585" lvl="0" indent="-440256" algn="l">
              <a:spcBef>
                <a:spcPts val="480"/>
              </a:spcBef>
              <a:spcAft>
                <a:spcPts val="0"/>
              </a:spcAft>
              <a:buClr>
                <a:schemeClr val="dk1"/>
              </a:buClr>
              <a:buSzPts val="1600"/>
              <a:buChar char="●"/>
              <a:defRPr sz="2133"/>
            </a:lvl1pPr>
            <a:lvl2pPr marL="1219170" lvl="1" indent="-440256" algn="l">
              <a:spcBef>
                <a:spcPts val="480"/>
              </a:spcBef>
              <a:spcAft>
                <a:spcPts val="0"/>
              </a:spcAft>
              <a:buClr>
                <a:schemeClr val="dk1"/>
              </a:buClr>
              <a:buSzPts val="1600"/>
              <a:buChar char="○"/>
              <a:defRPr sz="2133"/>
            </a:lvl2pPr>
            <a:lvl3pPr marL="1828754" lvl="2" indent="-440256" algn="l">
              <a:spcBef>
                <a:spcPts val="480"/>
              </a:spcBef>
              <a:spcAft>
                <a:spcPts val="0"/>
              </a:spcAft>
              <a:buClr>
                <a:schemeClr val="dk1"/>
              </a:buClr>
              <a:buSzPts val="1600"/>
              <a:buFont typeface="Montserrat"/>
              <a:buChar char="■"/>
              <a:defRPr sz="2133">
                <a:latin typeface="Montserrat"/>
                <a:ea typeface="Montserrat"/>
                <a:cs typeface="Montserrat"/>
                <a:sym typeface="Montserrat"/>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r>
              <a:rPr lang="en-US" dirty="0"/>
              <a:t>text</a:t>
            </a:r>
          </a:p>
          <a:p>
            <a:pPr lvl="1"/>
            <a:r>
              <a:rPr lang="en-US" dirty="0"/>
              <a:t>text</a:t>
            </a:r>
            <a:endParaRPr dirty="0"/>
          </a:p>
        </p:txBody>
      </p:sp>
    </p:spTree>
    <p:extLst>
      <p:ext uri="{BB962C8B-B14F-4D97-AF65-F5344CB8AC3E}">
        <p14:creationId xmlns:p14="http://schemas.microsoft.com/office/powerpoint/2010/main" val="2869648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49880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93400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89055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355033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73471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58836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36004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950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27902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3"/>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1"/>
            <a:ext cx="10515600" cy="92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9461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43749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10564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41969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22156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52884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50235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68563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85897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33011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04788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479813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a:t>NTP Medicare OEP Bootcamp 2024</a:t>
            </a:r>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a:t>September 2024</a:t>
            </a:r>
            <a:endParaRPr lang="en-US" dirty="0"/>
          </a:p>
        </p:txBody>
      </p:sp>
    </p:spTree>
    <p:custDataLst>
      <p:tags r:id="rId1"/>
    </p:custDataLst>
    <p:extLst>
      <p:ext uri="{BB962C8B-B14F-4D97-AF65-F5344CB8AC3E}">
        <p14:creationId xmlns:p14="http://schemas.microsoft.com/office/powerpoint/2010/main" val="1625189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NTP Medicare OEP Bootcamp 2024</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September 2024</a:t>
            </a:r>
            <a:endParaRPr lang="en-US" dirty="0"/>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838200" y="1524000"/>
            <a:ext cx="10515600"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009527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lvl1pPr>
          </a:lstStyle>
          <a:p>
            <a:r>
              <a:rPr lang="en-US"/>
              <a:t>NTP Medicare OEP Bootcamp 2024</a:t>
            </a:r>
            <a:endParaRPr lang="en-US" dirty="0"/>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lvl1pPr>
              <a:defRPr/>
            </a:lvl1pPr>
          </a:lstStyle>
          <a:p>
            <a:r>
              <a:rPr lang="en-US"/>
              <a:t>September 2024</a:t>
            </a:r>
            <a:endParaRPr lang="en-US" dirty="0"/>
          </a:p>
        </p:txBody>
      </p:sp>
    </p:spTree>
    <p:custDataLst>
      <p:tags r:id="rId1"/>
    </p:custDataLst>
    <p:extLst>
      <p:ext uri="{BB962C8B-B14F-4D97-AF65-F5344CB8AC3E}">
        <p14:creationId xmlns:p14="http://schemas.microsoft.com/office/powerpoint/2010/main" val="3170466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199" y="1371600"/>
            <a:ext cx="10242755" cy="1469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838200" y="2980716"/>
            <a:ext cx="10242754" cy="3115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lvl1pPr>
          </a:lstStyle>
          <a:p>
            <a:r>
              <a:rPr lang="en-US"/>
              <a:t>NTP Medicare OEP Bootcamp 2024</a:t>
            </a:r>
            <a:endParaRPr lang="en-US" dirty="0"/>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lvl1pPr>
              <a:defRPr/>
            </a:lvl1pPr>
          </a:lstStyle>
          <a:p>
            <a:r>
              <a:rPr lang="en-US"/>
              <a:t>September 2024</a:t>
            </a:r>
            <a:endParaRPr lang="en-US" dirty="0"/>
          </a:p>
        </p:txBody>
      </p:sp>
    </p:spTree>
    <p:custDataLst>
      <p:tags r:id="rId1"/>
    </p:custDataLst>
    <p:extLst>
      <p:ext uri="{BB962C8B-B14F-4D97-AF65-F5344CB8AC3E}">
        <p14:creationId xmlns:p14="http://schemas.microsoft.com/office/powerpoint/2010/main" val="2918360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92233"/>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83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a:t>September 2024</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4038600" y="6492830"/>
            <a:ext cx="41148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a:t>NTP Medicare OEP Bootcamp 2024</a:t>
            </a:r>
            <a:endParaRPr lang="en-US" dirty="0"/>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83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1350915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NTP Medicare OEP Bootcamp 2024</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September 2024</a:t>
            </a:r>
          </a:p>
        </p:txBody>
      </p:sp>
      <p:sp>
        <p:nvSpPr>
          <p:cNvPr id="4" name="Content Placeholder 3">
            <a:extLst>
              <a:ext uri="{FF2B5EF4-FFF2-40B4-BE49-F238E27FC236}">
                <a16:creationId xmlns:a16="http://schemas.microsoft.com/office/drawing/2014/main" id="{26A29E7A-2DD7-9D65-864F-128BB3BB357E}"/>
              </a:ext>
            </a:extLst>
          </p:cNvPr>
          <p:cNvSpPr>
            <a:spLocks noGrp="1"/>
          </p:cNvSpPr>
          <p:nvPr>
            <p:ph sz="quarter" idx="13"/>
          </p:nvPr>
        </p:nvSpPr>
        <p:spPr>
          <a:xfrm>
            <a:off x="333375" y="1346200"/>
            <a:ext cx="6599238" cy="4992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A0312D-CADE-76E4-39C2-60A034309B16}"/>
              </a:ext>
            </a:extLst>
          </p:cNvPr>
          <p:cNvSpPr>
            <a:spLocks noGrp="1"/>
          </p:cNvSpPr>
          <p:nvPr>
            <p:ph sz="quarter" idx="14"/>
          </p:nvPr>
        </p:nvSpPr>
        <p:spPr>
          <a:xfrm>
            <a:off x="7673975" y="1346200"/>
            <a:ext cx="4114800" cy="478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209396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a:t>September 2024</a:t>
            </a:r>
            <a:endParaRPr lang="en-US" dirty="0"/>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a:t>NTP Medicare OEP Bootcamp 2024</a:t>
            </a:r>
            <a:endParaRPr lang="en-US" dirty="0"/>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5044447"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2521981" y="308391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5129896"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4" name="Content Placeholder 15">
            <a:extLst>
              <a:ext uri="{FF2B5EF4-FFF2-40B4-BE49-F238E27FC236}">
                <a16:creationId xmlns:a16="http://schemas.microsoft.com/office/drawing/2014/main" id="{7586E760-98E0-0B5E-74C5-8826CBF91873}"/>
              </a:ext>
            </a:extLst>
          </p:cNvPr>
          <p:cNvSpPr>
            <a:spLocks noGrp="1"/>
          </p:cNvSpPr>
          <p:nvPr>
            <p:ph sz="quarter" idx="16" hasCustomPrompt="1"/>
          </p:nvPr>
        </p:nvSpPr>
        <p:spPr>
          <a:xfrm>
            <a:off x="7714402"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5071308" y="121491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6" name="Oval 25">
            <a:extLst>
              <a:ext uri="{FF2B5EF4-FFF2-40B4-BE49-F238E27FC236}">
                <a16:creationId xmlns:a16="http://schemas.microsoft.com/office/drawing/2014/main" id="{C322D607-D7A4-3975-A9F9-0D2F8D25644C}"/>
              </a:ext>
            </a:extLst>
          </p:cNvPr>
          <p:cNvSpPr/>
          <p:nvPr userDrawn="1"/>
        </p:nvSpPr>
        <p:spPr>
          <a:xfrm>
            <a:off x="7695322" y="1168903"/>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8">
            <a:extLst>
              <a:ext uri="{FF2B5EF4-FFF2-40B4-BE49-F238E27FC236}">
                <a16:creationId xmlns:a16="http://schemas.microsoft.com/office/drawing/2014/main" id="{4B8E8037-5238-2DF4-5E6D-5FE7FBFE38DB}"/>
              </a:ext>
            </a:extLst>
          </p:cNvPr>
          <p:cNvSpPr>
            <a:spLocks noGrp="1"/>
          </p:cNvSpPr>
          <p:nvPr>
            <p:ph type="pic" sz="quarter" idx="23"/>
          </p:nvPr>
        </p:nvSpPr>
        <p:spPr>
          <a:xfrm>
            <a:off x="7695322" y="120305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2487212"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2540933" y="1195421"/>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7749928"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7730848" y="3664952"/>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7730848" y="369910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5085651" y="366771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5135954" y="5562707"/>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5112512" y="37144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2540933"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2506164" y="3655427"/>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2559885" y="368269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1184172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a:t>September 2024</a:t>
            </a:r>
            <a:endParaRPr lang="en-US" dirty="0"/>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a:t>NTP Medicare OEP Bootcamp 2024</a:t>
            </a:r>
            <a:endParaRPr lang="en-US" dirty="0"/>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6221373"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3698907" y="308391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6306822"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6248234" y="121491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3664138"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3717859" y="1195421"/>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7749928"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7730848" y="3664952"/>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7730848" y="369910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5085651" y="366771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5135954" y="5562707"/>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5112512" y="37144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2540933"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2506164" y="3655427"/>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2559885" y="368269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1175002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NTP Medicare OEP Bootcamp 2024</a:t>
            </a:r>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September 2024</a:t>
            </a:r>
            <a:endParaRPr lang="en-US" dirty="0"/>
          </a:p>
        </p:txBody>
      </p:sp>
    </p:spTree>
    <p:custDataLst>
      <p:tags r:id="rId1"/>
    </p:custDataLst>
    <p:extLst>
      <p:ext uri="{BB962C8B-B14F-4D97-AF65-F5344CB8AC3E}">
        <p14:creationId xmlns:p14="http://schemas.microsoft.com/office/powerpoint/2010/main" val="1472760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Stay Connected</a:t>
            </a:r>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1180940" y="1472454"/>
            <a:ext cx="9424436"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a:t>NTP Medicare OEP Bootcamp 2024</a:t>
            </a:r>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a:t>September 2024</a:t>
            </a:r>
            <a:endParaRPr lang="en-US" dirty="0"/>
          </a:p>
        </p:txBody>
      </p:sp>
    </p:spTree>
    <p:custDataLst>
      <p:tags r:id="rId1"/>
    </p:custDataLst>
    <p:extLst>
      <p:ext uri="{BB962C8B-B14F-4D97-AF65-F5344CB8AC3E}">
        <p14:creationId xmlns:p14="http://schemas.microsoft.com/office/powerpoint/2010/main" val="4030274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1"/>
            <a:ext cx="10515600" cy="92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591781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a:t>September 2024</a:t>
            </a:r>
            <a:endParaRPr lang="en-US" dirty="0"/>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a:t>NTP Medicare OEP Bootcamp 2024</a:t>
            </a:r>
            <a:endParaRPr lang="en-US" dirty="0"/>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5044447"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2521981" y="308391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5129896"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4" name="Content Placeholder 15">
            <a:extLst>
              <a:ext uri="{FF2B5EF4-FFF2-40B4-BE49-F238E27FC236}">
                <a16:creationId xmlns:a16="http://schemas.microsoft.com/office/drawing/2014/main" id="{7586E760-98E0-0B5E-74C5-8826CBF91873}"/>
              </a:ext>
            </a:extLst>
          </p:cNvPr>
          <p:cNvSpPr>
            <a:spLocks noGrp="1"/>
          </p:cNvSpPr>
          <p:nvPr>
            <p:ph sz="quarter" idx="16" hasCustomPrompt="1"/>
          </p:nvPr>
        </p:nvSpPr>
        <p:spPr>
          <a:xfrm>
            <a:off x="7714402"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5071308" y="121491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6" name="Oval 25">
            <a:extLst>
              <a:ext uri="{FF2B5EF4-FFF2-40B4-BE49-F238E27FC236}">
                <a16:creationId xmlns:a16="http://schemas.microsoft.com/office/drawing/2014/main" id="{C322D607-D7A4-3975-A9F9-0D2F8D25644C}"/>
              </a:ext>
            </a:extLst>
          </p:cNvPr>
          <p:cNvSpPr/>
          <p:nvPr userDrawn="1"/>
        </p:nvSpPr>
        <p:spPr>
          <a:xfrm>
            <a:off x="7695322" y="1168903"/>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8">
            <a:extLst>
              <a:ext uri="{FF2B5EF4-FFF2-40B4-BE49-F238E27FC236}">
                <a16:creationId xmlns:a16="http://schemas.microsoft.com/office/drawing/2014/main" id="{4B8E8037-5238-2DF4-5E6D-5FE7FBFE38DB}"/>
              </a:ext>
            </a:extLst>
          </p:cNvPr>
          <p:cNvSpPr>
            <a:spLocks noGrp="1"/>
          </p:cNvSpPr>
          <p:nvPr>
            <p:ph type="pic" sz="quarter" idx="23"/>
          </p:nvPr>
        </p:nvSpPr>
        <p:spPr>
          <a:xfrm>
            <a:off x="7695322" y="120305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2487212"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2540933" y="1195421"/>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5085651" y="366771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5135954" y="5562707"/>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5112512" y="37144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1458212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September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NTP Medicare OEP Bootcamp 2024</a:t>
            </a:r>
            <a:endParaRPr lang="en-US" dirty="0"/>
          </a:p>
        </p:txBody>
      </p:sp>
      <p:sp>
        <p:nvSpPr>
          <p:cNvPr id="4" name="Content Placeholder 3">
            <a:extLst>
              <a:ext uri="{FF2B5EF4-FFF2-40B4-BE49-F238E27FC236}">
                <a16:creationId xmlns:a16="http://schemas.microsoft.com/office/drawing/2014/main" id="{CB96E66A-D63A-2225-4F01-490FC916C4BA}"/>
              </a:ext>
            </a:extLst>
          </p:cNvPr>
          <p:cNvSpPr>
            <a:spLocks noGrp="1"/>
          </p:cNvSpPr>
          <p:nvPr>
            <p:ph sz="quarter" idx="13"/>
          </p:nvPr>
        </p:nvSpPr>
        <p:spPr>
          <a:xfrm>
            <a:off x="838200" y="1287463"/>
            <a:ext cx="10515600" cy="14316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7372614B-6E89-9E5A-204E-F26B363E5DFC}"/>
              </a:ext>
            </a:extLst>
          </p:cNvPr>
          <p:cNvSpPr>
            <a:spLocks noGrp="1"/>
          </p:cNvSpPr>
          <p:nvPr>
            <p:ph sz="quarter" idx="14"/>
          </p:nvPr>
        </p:nvSpPr>
        <p:spPr>
          <a:xfrm>
            <a:off x="838200" y="3569451"/>
            <a:ext cx="3200400" cy="2578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F5A15D0C-8E51-3821-54DD-9A52437A254D}"/>
              </a:ext>
            </a:extLst>
          </p:cNvPr>
          <p:cNvSpPr>
            <a:spLocks noGrp="1"/>
          </p:cNvSpPr>
          <p:nvPr>
            <p:ph sz="quarter" idx="15"/>
          </p:nvPr>
        </p:nvSpPr>
        <p:spPr>
          <a:xfrm>
            <a:off x="4437647" y="3569450"/>
            <a:ext cx="3200400" cy="2578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37764E89-95F2-43E0-F325-CDD22000AB62}"/>
              </a:ext>
            </a:extLst>
          </p:cNvPr>
          <p:cNvSpPr>
            <a:spLocks noGrp="1"/>
          </p:cNvSpPr>
          <p:nvPr>
            <p:ph sz="quarter" idx="16"/>
          </p:nvPr>
        </p:nvSpPr>
        <p:spPr>
          <a:xfrm>
            <a:off x="8037095" y="3569451"/>
            <a:ext cx="3200400" cy="2578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352400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pPr defTabSz="914377"/>
            <a:fld id="{48F63A3B-78C7-47BE-AE5E-E10140E04643}" type="slidenum">
              <a:rPr lang="en-US" smtClean="0">
                <a:solidFill>
                  <a:srgbClr val="4472C4">
                    <a:lumMod val="60000"/>
                    <a:lumOff val="40000"/>
                  </a:srgbClr>
                </a:solidFill>
              </a:rPr>
              <a:pPr defTabSz="914377"/>
              <a:t>‹#›</a:t>
            </a:fld>
            <a:endParaRPr lang="en-US" dirty="0">
              <a:solidFill>
                <a:srgbClr val="4472C4">
                  <a:lumMod val="60000"/>
                  <a:lumOff val="40000"/>
                </a:srgbClr>
              </a:solidFill>
            </a:endParaRP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4" name="Content Placeholder 3">
            <a:extLst>
              <a:ext uri="{FF2B5EF4-FFF2-40B4-BE49-F238E27FC236}">
                <a16:creationId xmlns:a16="http://schemas.microsoft.com/office/drawing/2014/main" id="{1A1E03EF-75AE-923F-E2E8-F56576DB0BA1}"/>
              </a:ext>
            </a:extLst>
          </p:cNvPr>
          <p:cNvSpPr>
            <a:spLocks noGrp="1"/>
          </p:cNvSpPr>
          <p:nvPr>
            <p:ph sz="quarter" idx="13"/>
          </p:nvPr>
        </p:nvSpPr>
        <p:spPr>
          <a:xfrm>
            <a:off x="668867" y="1454151"/>
            <a:ext cx="5012267" cy="47963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6372FF9-A4EE-5FCB-8AB4-481674A8BCB9}"/>
              </a:ext>
            </a:extLst>
          </p:cNvPr>
          <p:cNvSpPr>
            <a:spLocks noGrp="1"/>
          </p:cNvSpPr>
          <p:nvPr>
            <p:ph sz="quarter" idx="14"/>
          </p:nvPr>
        </p:nvSpPr>
        <p:spPr>
          <a:xfrm>
            <a:off x="5960533" y="1454151"/>
            <a:ext cx="5393267" cy="47963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118051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 - MCT CMS Leadership - Title">
  <p:cSld name="1 - MCT CMS Leadership - Title">
    <p:bg>
      <p:bgPr>
        <a:solidFill>
          <a:schemeClr val="lt1"/>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t="11321" r="1029" b="15961"/>
          <a:stretch/>
        </p:blipFill>
        <p:spPr>
          <a:xfrm>
            <a:off x="0" y="1"/>
            <a:ext cx="12191997" cy="6858001"/>
          </a:xfrm>
          <a:prstGeom prst="rect">
            <a:avLst/>
          </a:prstGeom>
          <a:noFill/>
          <a:ln>
            <a:noFill/>
          </a:ln>
        </p:spPr>
      </p:pic>
      <p:sp>
        <p:nvSpPr>
          <p:cNvPr id="11" name="Google Shape;11;p2"/>
          <p:cNvSpPr txBox="1"/>
          <p:nvPr/>
        </p:nvSpPr>
        <p:spPr>
          <a:xfrm>
            <a:off x="-2224195" y="4928188"/>
            <a:ext cx="246400" cy="369200"/>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chemeClr val="dk1"/>
              </a:solidFill>
              <a:latin typeface="Constantia"/>
              <a:ea typeface="Constantia"/>
              <a:cs typeface="Constantia"/>
              <a:sym typeface="Constantia"/>
            </a:endParaRPr>
          </a:p>
        </p:txBody>
      </p:sp>
      <p:sp>
        <p:nvSpPr>
          <p:cNvPr id="12" name="Google Shape;12;p2"/>
          <p:cNvSpPr txBox="1"/>
          <p:nvPr/>
        </p:nvSpPr>
        <p:spPr>
          <a:xfrm>
            <a:off x="-2224195" y="4928188"/>
            <a:ext cx="246400" cy="369200"/>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chemeClr val="dk1"/>
              </a:solidFill>
              <a:latin typeface="Constantia"/>
              <a:ea typeface="Constantia"/>
              <a:cs typeface="Constantia"/>
              <a:sym typeface="Constantia"/>
            </a:endParaRPr>
          </a:p>
        </p:txBody>
      </p:sp>
      <p:pic>
        <p:nvPicPr>
          <p:cNvPr id="13" name="Google Shape;13;p2"/>
          <p:cNvPicPr preferRelativeResize="0"/>
          <p:nvPr/>
        </p:nvPicPr>
        <p:blipFill>
          <a:blip r:embed="rId3">
            <a:alphaModFix/>
          </a:blip>
          <a:stretch>
            <a:fillRect/>
          </a:stretch>
        </p:blipFill>
        <p:spPr>
          <a:xfrm>
            <a:off x="0" y="771433"/>
            <a:ext cx="12192000" cy="2438400"/>
          </a:xfrm>
          <a:prstGeom prst="rect">
            <a:avLst/>
          </a:prstGeom>
          <a:noFill/>
          <a:ln>
            <a:noFill/>
          </a:ln>
        </p:spPr>
      </p:pic>
      <p:sp>
        <p:nvSpPr>
          <p:cNvPr id="14" name="Google Shape;14;p2"/>
          <p:cNvSpPr txBox="1">
            <a:spLocks noGrp="1"/>
          </p:cNvSpPr>
          <p:nvPr>
            <p:ph type="title"/>
          </p:nvPr>
        </p:nvSpPr>
        <p:spPr>
          <a:xfrm>
            <a:off x="285767" y="1575433"/>
            <a:ext cx="5475600" cy="830400"/>
          </a:xfrm>
          <a:prstGeom prst="rect">
            <a:avLst/>
          </a:prstGeom>
          <a:noFill/>
          <a:ln>
            <a:noFill/>
          </a:ln>
        </p:spPr>
        <p:txBody>
          <a:bodyPr spcFirstLastPara="1" wrap="square" lIns="91425" tIns="45700" rIns="91425" bIns="45700" anchor="ctr" anchorCtr="0">
            <a:normAutofit/>
          </a:bodyPr>
          <a:lstStyle>
            <a:lvl1pPr lvl="0" rtl="0">
              <a:spcBef>
                <a:spcPts val="0"/>
              </a:spcBef>
              <a:spcAft>
                <a:spcPts val="0"/>
              </a:spcAft>
              <a:buClr>
                <a:srgbClr val="FFFFFF"/>
              </a:buClr>
              <a:buSzPts val="1800"/>
              <a:buNone/>
              <a:defRPr b="0">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pic>
        <p:nvPicPr>
          <p:cNvPr id="15" name="Google Shape;15;p2"/>
          <p:cNvPicPr preferRelativeResize="0"/>
          <p:nvPr/>
        </p:nvPicPr>
        <p:blipFill>
          <a:blip r:embed="rId4">
            <a:alphaModFix/>
          </a:blip>
          <a:stretch>
            <a:fillRect/>
          </a:stretch>
        </p:blipFill>
        <p:spPr>
          <a:xfrm>
            <a:off x="6076951" y="1003300"/>
            <a:ext cx="38100" cy="2006600"/>
          </a:xfrm>
          <a:prstGeom prst="rect">
            <a:avLst/>
          </a:prstGeom>
          <a:noFill/>
          <a:ln>
            <a:noFill/>
          </a:ln>
        </p:spPr>
      </p:pic>
      <p:sp>
        <p:nvSpPr>
          <p:cNvPr id="16" name="Google Shape;16;p2"/>
          <p:cNvSpPr txBox="1">
            <a:spLocks noGrp="1"/>
          </p:cNvSpPr>
          <p:nvPr>
            <p:ph type="title" idx="2"/>
          </p:nvPr>
        </p:nvSpPr>
        <p:spPr>
          <a:xfrm>
            <a:off x="6430668" y="1575433"/>
            <a:ext cx="5304000" cy="8304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1pPr>
            <a:lvl2pPr lvl="1" rtl="0">
              <a:spcBef>
                <a:spcPts val="0"/>
              </a:spcBef>
              <a:spcAft>
                <a:spcPts val="0"/>
              </a:spcAft>
              <a:buSzPts val="1800"/>
              <a:buFont typeface="Montserrat"/>
              <a:buNone/>
              <a:defRPr>
                <a:latin typeface="Montserrat"/>
                <a:ea typeface="Montserrat"/>
                <a:cs typeface="Montserrat"/>
                <a:sym typeface="Montserrat"/>
              </a:defRPr>
            </a:lvl2pPr>
            <a:lvl3pPr lvl="2" rtl="0">
              <a:spcBef>
                <a:spcPts val="0"/>
              </a:spcBef>
              <a:spcAft>
                <a:spcPts val="0"/>
              </a:spcAft>
              <a:buSzPts val="1800"/>
              <a:buFont typeface="Montserrat"/>
              <a:buNone/>
              <a:defRPr>
                <a:latin typeface="Montserrat"/>
                <a:ea typeface="Montserrat"/>
                <a:cs typeface="Montserrat"/>
                <a:sym typeface="Montserrat"/>
              </a:defRPr>
            </a:lvl3pPr>
            <a:lvl4pPr lvl="3" rtl="0">
              <a:spcBef>
                <a:spcPts val="0"/>
              </a:spcBef>
              <a:spcAft>
                <a:spcPts val="0"/>
              </a:spcAft>
              <a:buSzPts val="1800"/>
              <a:buFont typeface="Montserrat"/>
              <a:buNone/>
              <a:defRPr>
                <a:latin typeface="Montserrat"/>
                <a:ea typeface="Montserrat"/>
                <a:cs typeface="Montserrat"/>
                <a:sym typeface="Montserrat"/>
              </a:defRPr>
            </a:lvl4pPr>
            <a:lvl5pPr lvl="4" rtl="0">
              <a:spcBef>
                <a:spcPts val="0"/>
              </a:spcBef>
              <a:spcAft>
                <a:spcPts val="0"/>
              </a:spcAft>
              <a:buSzPts val="1800"/>
              <a:buFont typeface="Montserrat"/>
              <a:buNone/>
              <a:defRPr>
                <a:latin typeface="Montserrat"/>
                <a:ea typeface="Montserrat"/>
                <a:cs typeface="Montserrat"/>
                <a:sym typeface="Montserrat"/>
              </a:defRPr>
            </a:lvl5pPr>
            <a:lvl6pPr lvl="5" rtl="0">
              <a:spcBef>
                <a:spcPts val="0"/>
              </a:spcBef>
              <a:spcAft>
                <a:spcPts val="0"/>
              </a:spcAft>
              <a:buSzPts val="1800"/>
              <a:buFont typeface="Montserrat"/>
              <a:buNone/>
              <a:defRPr>
                <a:latin typeface="Montserrat"/>
                <a:ea typeface="Montserrat"/>
                <a:cs typeface="Montserrat"/>
                <a:sym typeface="Montserrat"/>
              </a:defRPr>
            </a:lvl6pPr>
            <a:lvl7pPr lvl="6" rtl="0">
              <a:spcBef>
                <a:spcPts val="0"/>
              </a:spcBef>
              <a:spcAft>
                <a:spcPts val="0"/>
              </a:spcAft>
              <a:buSzPts val="1800"/>
              <a:buFont typeface="Montserrat"/>
              <a:buNone/>
              <a:defRPr>
                <a:latin typeface="Montserrat"/>
                <a:ea typeface="Montserrat"/>
                <a:cs typeface="Montserrat"/>
                <a:sym typeface="Montserrat"/>
              </a:defRPr>
            </a:lvl7pPr>
            <a:lvl8pPr lvl="7" rtl="0">
              <a:spcBef>
                <a:spcPts val="0"/>
              </a:spcBef>
              <a:spcAft>
                <a:spcPts val="0"/>
              </a:spcAft>
              <a:buSzPts val="1800"/>
              <a:buFont typeface="Montserrat"/>
              <a:buNone/>
              <a:defRPr>
                <a:latin typeface="Montserrat"/>
                <a:ea typeface="Montserrat"/>
                <a:cs typeface="Montserrat"/>
                <a:sym typeface="Montserrat"/>
              </a:defRPr>
            </a:lvl8pPr>
            <a:lvl9pPr lvl="8" rtl="0">
              <a:spcBef>
                <a:spcPts val="0"/>
              </a:spcBef>
              <a:spcAft>
                <a:spcPts val="0"/>
              </a:spcAft>
              <a:buSzPts val="1800"/>
              <a:buFont typeface="Montserrat"/>
              <a:buNone/>
              <a:defRPr>
                <a:latin typeface="Montserrat"/>
                <a:ea typeface="Montserrat"/>
                <a:cs typeface="Montserrat"/>
                <a:sym typeface="Montserrat"/>
              </a:defRPr>
            </a:lvl9pPr>
          </a:lstStyle>
          <a:p>
            <a:endParaRPr/>
          </a:p>
        </p:txBody>
      </p:sp>
      <p:pic>
        <p:nvPicPr>
          <p:cNvPr id="17" name="Google Shape;17;p2"/>
          <p:cNvPicPr preferRelativeResize="0"/>
          <p:nvPr/>
        </p:nvPicPr>
        <p:blipFill>
          <a:blip r:embed="rId5">
            <a:alphaModFix/>
          </a:blip>
          <a:stretch>
            <a:fillRect/>
          </a:stretch>
        </p:blipFill>
        <p:spPr>
          <a:xfrm>
            <a:off x="9825427" y="6005400"/>
            <a:ext cx="2386173" cy="830400"/>
          </a:xfrm>
          <a:prstGeom prst="rect">
            <a:avLst/>
          </a:prstGeom>
          <a:noFill/>
          <a:ln>
            <a:noFill/>
          </a:ln>
        </p:spPr>
      </p:pic>
    </p:spTree>
    <p:extLst>
      <p:ext uri="{BB962C8B-B14F-4D97-AF65-F5344CB8AC3E}">
        <p14:creationId xmlns:p14="http://schemas.microsoft.com/office/powerpoint/2010/main" val="18183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NTP Medicare OEP Bootcamp 2024</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9899885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pPr defTabSz="914377"/>
            <a:fld id="{48F63A3B-78C7-47BE-AE5E-E10140E04643}" type="slidenum">
              <a:rPr lang="en-US" smtClean="0">
                <a:solidFill>
                  <a:srgbClr val="4472C4">
                    <a:lumMod val="60000"/>
                    <a:lumOff val="40000"/>
                  </a:srgbClr>
                </a:solidFill>
              </a:rPr>
              <a:pPr defTabSz="914377"/>
              <a:t>‹#›</a:t>
            </a:fld>
            <a:endParaRPr lang="en-US" dirty="0">
              <a:solidFill>
                <a:srgbClr val="4472C4">
                  <a:lumMod val="60000"/>
                  <a:lumOff val="40000"/>
                </a:srgbClr>
              </a:solidFill>
            </a:endParaRP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4" name="Content Placeholder 3">
            <a:extLst>
              <a:ext uri="{FF2B5EF4-FFF2-40B4-BE49-F238E27FC236}">
                <a16:creationId xmlns:a16="http://schemas.microsoft.com/office/drawing/2014/main" id="{23B451B0-D62A-EF7A-7ADA-662641E6A528}"/>
              </a:ext>
            </a:extLst>
          </p:cNvPr>
          <p:cNvSpPr>
            <a:spLocks noGrp="1"/>
          </p:cNvSpPr>
          <p:nvPr>
            <p:ph sz="quarter" idx="13"/>
          </p:nvPr>
        </p:nvSpPr>
        <p:spPr>
          <a:xfrm>
            <a:off x="838202" y="1185349"/>
            <a:ext cx="3400645" cy="5073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D0D2F594-A5B3-FCA6-3286-2FF48CF6AADD}"/>
              </a:ext>
            </a:extLst>
          </p:cNvPr>
          <p:cNvSpPr>
            <a:spLocks noGrp="1"/>
          </p:cNvSpPr>
          <p:nvPr>
            <p:ph sz="quarter" idx="14"/>
          </p:nvPr>
        </p:nvSpPr>
        <p:spPr>
          <a:xfrm>
            <a:off x="4406761" y="1185349"/>
            <a:ext cx="3400647" cy="5073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12426871-7529-0389-76ED-BA1127731E36}"/>
              </a:ext>
            </a:extLst>
          </p:cNvPr>
          <p:cNvSpPr>
            <a:spLocks noGrp="1"/>
          </p:cNvSpPr>
          <p:nvPr>
            <p:ph sz="quarter" idx="15"/>
          </p:nvPr>
        </p:nvSpPr>
        <p:spPr>
          <a:xfrm>
            <a:off x="7989499" y="1185349"/>
            <a:ext cx="3400647" cy="5073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94129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pPr defTabSz="914377"/>
            <a:fld id="{48F63A3B-78C7-47BE-AE5E-E10140E04643}" type="slidenum">
              <a:rPr lang="en-US" smtClean="0">
                <a:solidFill>
                  <a:srgbClr val="4472C4">
                    <a:lumMod val="60000"/>
                    <a:lumOff val="40000"/>
                  </a:srgbClr>
                </a:solidFill>
              </a:rPr>
              <a:pPr defTabSz="914377"/>
              <a:t>‹#›</a:t>
            </a:fld>
            <a:endParaRPr lang="en-US" dirty="0">
              <a:solidFill>
                <a:srgbClr val="4472C4">
                  <a:lumMod val="60000"/>
                  <a:lumOff val="40000"/>
                </a:srgbClr>
              </a:solidFill>
            </a:endParaRP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4" name="Content Placeholder 3">
            <a:extLst>
              <a:ext uri="{FF2B5EF4-FFF2-40B4-BE49-F238E27FC236}">
                <a16:creationId xmlns:a16="http://schemas.microsoft.com/office/drawing/2014/main" id="{23B451B0-D62A-EF7A-7ADA-662641E6A528}"/>
              </a:ext>
            </a:extLst>
          </p:cNvPr>
          <p:cNvSpPr>
            <a:spLocks noGrp="1"/>
          </p:cNvSpPr>
          <p:nvPr>
            <p:ph sz="quarter" idx="13"/>
          </p:nvPr>
        </p:nvSpPr>
        <p:spPr>
          <a:xfrm>
            <a:off x="838201" y="1185349"/>
            <a:ext cx="5257800" cy="5073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D0D2F594-A5B3-FCA6-3286-2FF48CF6AADD}"/>
              </a:ext>
            </a:extLst>
          </p:cNvPr>
          <p:cNvSpPr>
            <a:spLocks noGrp="1"/>
          </p:cNvSpPr>
          <p:nvPr>
            <p:ph sz="quarter" idx="14"/>
          </p:nvPr>
        </p:nvSpPr>
        <p:spPr>
          <a:xfrm>
            <a:off x="6533272" y="1185349"/>
            <a:ext cx="4820529" cy="5073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7360903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1605384" y="1371600"/>
            <a:ext cx="2743200" cy="4351339"/>
          </a:xfrm>
        </p:spPr>
        <p:txBody>
          <a:bodyPr/>
          <a:lstStyle>
            <a:lvl5pPr marL="1783035" indent="0">
              <a:buNone/>
              <a:defRPr/>
            </a:lvl5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4724400" y="1371600"/>
            <a:ext cx="2743200" cy="4351339"/>
          </a:xfrm>
        </p:spPr>
        <p:txBody>
          <a:bodyPr/>
          <a:lstStyle>
            <a:lvl5pPr marL="1783035" indent="0">
              <a:buNone/>
              <a:defRPr/>
            </a:lvl5pPr>
          </a:lstStyle>
          <a:p>
            <a:pPr lvl="0"/>
            <a:r>
              <a:rPr lang="en-US" dirty="0"/>
              <a:t>Click to edit Master text styles</a:t>
            </a:r>
          </a:p>
          <a:p>
            <a:pPr lvl="1"/>
            <a:r>
              <a:rPr lang="en-US" dirty="0"/>
              <a:t>Second level</a:t>
            </a:r>
          </a:p>
          <a:p>
            <a:pPr lvl="4"/>
            <a:endParaRPr lang="en-US" dirty="0"/>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pPr defTabSz="914377"/>
            <a:r>
              <a:rPr lang="en-US"/>
              <a:t>September 2024</a:t>
            </a:r>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p>
            <a:pPr defTabSz="914377"/>
            <a:r>
              <a:rPr lang="en-US"/>
              <a:t>NTP Medicare OEP Bootcamp 2024</a:t>
            </a:r>
            <a:endParaRPr lang="en-US" dirty="0"/>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pPr defTabSz="914377"/>
            <a:fld id="{0B2D781D-8844-5940-92D1-06EF0A7F581E}" type="slidenum">
              <a:rPr lang="en-US" smtClean="0"/>
              <a:pPr defTabSz="914377"/>
              <a:t>‹#›</a:t>
            </a:fld>
            <a:endParaRPr lang="en-US" dirty="0"/>
          </a:p>
        </p:txBody>
      </p:sp>
      <p:sp>
        <p:nvSpPr>
          <p:cNvPr id="8" name="Content Placeholder 3">
            <a:extLst>
              <a:ext uri="{FF2B5EF4-FFF2-40B4-BE49-F238E27FC236}">
                <a16:creationId xmlns:a16="http://schemas.microsoft.com/office/drawing/2014/main" id="{4827B03B-8B2A-E79C-6AE7-B5B35F57595C}"/>
              </a:ext>
            </a:extLst>
          </p:cNvPr>
          <p:cNvSpPr>
            <a:spLocks noGrp="1"/>
          </p:cNvSpPr>
          <p:nvPr>
            <p:ph sz="half" idx="13"/>
          </p:nvPr>
        </p:nvSpPr>
        <p:spPr>
          <a:xfrm>
            <a:off x="7843416" y="1371600"/>
            <a:ext cx="2743200" cy="4351339"/>
          </a:xfrm>
        </p:spPr>
        <p:txBody>
          <a:bodyPr/>
          <a:lstStyle>
            <a:lvl5pPr marL="1783035" indent="0">
              <a:buNone/>
              <a:defRPr/>
            </a:lvl5pPr>
          </a:lstStyle>
          <a:p>
            <a:pPr lvl="0"/>
            <a:r>
              <a:rPr lang="en-US" dirty="0"/>
              <a:t>Click to edit Master text styles</a:t>
            </a:r>
          </a:p>
          <a:p>
            <a:pPr lvl="1"/>
            <a:r>
              <a:rPr lang="en-US" dirty="0"/>
              <a:t>Second level</a:t>
            </a:r>
          </a:p>
          <a:p>
            <a:pPr lvl="4"/>
            <a:endParaRPr lang="en-US" dirty="0"/>
          </a:p>
        </p:txBody>
      </p:sp>
    </p:spTree>
    <p:custDataLst>
      <p:tags r:id="rId1"/>
    </p:custDataLst>
    <p:extLst>
      <p:ext uri="{BB962C8B-B14F-4D97-AF65-F5344CB8AC3E}">
        <p14:creationId xmlns:p14="http://schemas.microsoft.com/office/powerpoint/2010/main" val="33872070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pPr defTabSz="914377"/>
            <a:fld id="{48F63A3B-78C7-47BE-AE5E-E10140E04643}" type="slidenum">
              <a:rPr lang="en-US" smtClean="0">
                <a:solidFill>
                  <a:srgbClr val="4472C4">
                    <a:lumMod val="60000"/>
                    <a:lumOff val="40000"/>
                  </a:srgbClr>
                </a:solidFill>
              </a:rPr>
              <a:pPr defTabSz="914377"/>
              <a:t>‹#›</a:t>
            </a:fld>
            <a:endParaRPr lang="en-US" dirty="0">
              <a:solidFill>
                <a:srgbClr val="4472C4">
                  <a:lumMod val="60000"/>
                  <a:lumOff val="40000"/>
                </a:srgbClr>
              </a:solidFill>
            </a:endParaRP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4" name="Content Placeholder 3">
            <a:extLst>
              <a:ext uri="{FF2B5EF4-FFF2-40B4-BE49-F238E27FC236}">
                <a16:creationId xmlns:a16="http://schemas.microsoft.com/office/drawing/2014/main" id="{23B451B0-D62A-EF7A-7ADA-662641E6A528}"/>
              </a:ext>
            </a:extLst>
          </p:cNvPr>
          <p:cNvSpPr>
            <a:spLocks noGrp="1"/>
          </p:cNvSpPr>
          <p:nvPr>
            <p:ph sz="quarter" idx="13"/>
          </p:nvPr>
        </p:nvSpPr>
        <p:spPr>
          <a:xfrm>
            <a:off x="838201" y="1185350"/>
            <a:ext cx="10515599" cy="610373"/>
          </a:xfrm>
        </p:spPr>
        <p:txBody>
          <a:bodyPr/>
          <a:lstStyle/>
          <a:p>
            <a:pPr lvl="0"/>
            <a:r>
              <a:rPr lang="en-US" dirty="0"/>
              <a:t>Click to edit Master text styles</a:t>
            </a:r>
          </a:p>
        </p:txBody>
      </p:sp>
      <p:sp>
        <p:nvSpPr>
          <p:cNvPr id="5" name="Content Placeholder 3">
            <a:extLst>
              <a:ext uri="{FF2B5EF4-FFF2-40B4-BE49-F238E27FC236}">
                <a16:creationId xmlns:a16="http://schemas.microsoft.com/office/drawing/2014/main" id="{D0D2F594-A5B3-FCA6-3286-2FF48CF6AADD}"/>
              </a:ext>
            </a:extLst>
          </p:cNvPr>
          <p:cNvSpPr>
            <a:spLocks noGrp="1"/>
          </p:cNvSpPr>
          <p:nvPr>
            <p:ph sz="quarter" idx="14"/>
          </p:nvPr>
        </p:nvSpPr>
        <p:spPr>
          <a:xfrm>
            <a:off x="838201" y="1913087"/>
            <a:ext cx="4820529" cy="43813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3">
            <a:extLst>
              <a:ext uri="{FF2B5EF4-FFF2-40B4-BE49-F238E27FC236}">
                <a16:creationId xmlns:a16="http://schemas.microsoft.com/office/drawing/2014/main" id="{179821AC-33A7-C4EB-4680-FF770BCEE8A1}"/>
              </a:ext>
            </a:extLst>
          </p:cNvPr>
          <p:cNvSpPr>
            <a:spLocks noGrp="1"/>
          </p:cNvSpPr>
          <p:nvPr>
            <p:ph sz="quarter" idx="15"/>
          </p:nvPr>
        </p:nvSpPr>
        <p:spPr>
          <a:xfrm>
            <a:off x="6533274" y="1913086"/>
            <a:ext cx="4820529" cy="43813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2233495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8200" y="1467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8200" y="22912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0612" y="1467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0612" y="22912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September 2024</a:t>
            </a:r>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p>
            <a:r>
              <a:rPr lang="en-US"/>
              <a:t>NTP Medicare OEP Bootcamp 2024</a:t>
            </a:r>
            <a:endParaRPr lang="en-US" dirty="0"/>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1603154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5495150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658627" y="1371600"/>
            <a:ext cx="1902637" cy="4351339"/>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2930451" y="1371600"/>
            <a:ext cx="1902637" cy="4351339"/>
          </a:xfrm>
        </p:spPr>
        <p:txBody>
          <a:bodyPr/>
          <a:lstStyle/>
          <a:p>
            <a:pPr lvl="0"/>
            <a:r>
              <a:rPr lang="en-US" dirty="0"/>
              <a:t>Click to edit Master text styles</a:t>
            </a:r>
          </a:p>
          <a:p>
            <a:pPr lvl="1"/>
            <a:r>
              <a:rPr lang="en-US" dirty="0"/>
              <a:t>Second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pPr defTabSz="914377"/>
            <a:r>
              <a:rPr lang="en-US"/>
              <a:t>September 2024</a:t>
            </a:r>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p>
            <a:pPr defTabSz="914377"/>
            <a:r>
              <a:rPr lang="en-US"/>
              <a:t>NTP Medicare OEP Bootcamp 2024</a:t>
            </a:r>
            <a:endParaRPr lang="en-US" dirty="0"/>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pPr defTabSz="914377"/>
            <a:fld id="{0B2D781D-8844-5940-92D1-06EF0A7F581E}" type="slidenum">
              <a:rPr lang="en-US" smtClean="0"/>
              <a:pPr defTabSz="914377"/>
              <a:t>‹#›</a:t>
            </a:fld>
            <a:endParaRPr lang="en-US" dirty="0"/>
          </a:p>
        </p:txBody>
      </p:sp>
      <p:sp>
        <p:nvSpPr>
          <p:cNvPr id="8" name="Content Placeholder 3">
            <a:extLst>
              <a:ext uri="{FF2B5EF4-FFF2-40B4-BE49-F238E27FC236}">
                <a16:creationId xmlns:a16="http://schemas.microsoft.com/office/drawing/2014/main" id="{9C33EF37-8F07-DE8F-38D7-24C27276188E}"/>
              </a:ext>
            </a:extLst>
          </p:cNvPr>
          <p:cNvSpPr>
            <a:spLocks noGrp="1"/>
          </p:cNvSpPr>
          <p:nvPr>
            <p:ph sz="half" idx="13"/>
          </p:nvPr>
        </p:nvSpPr>
        <p:spPr>
          <a:xfrm>
            <a:off x="5257799" y="1371600"/>
            <a:ext cx="1902637" cy="4351339"/>
          </a:xfrm>
        </p:spPr>
        <p:txBody>
          <a:bodyPr/>
          <a:lstStyle/>
          <a:p>
            <a:pPr lvl="0"/>
            <a:r>
              <a:rPr lang="en-US" dirty="0"/>
              <a:t>Click to edit Master text styles</a:t>
            </a:r>
          </a:p>
          <a:p>
            <a:pPr lvl="1"/>
            <a:r>
              <a:rPr lang="en-US" dirty="0"/>
              <a:t>Second level</a:t>
            </a:r>
          </a:p>
        </p:txBody>
      </p:sp>
      <p:sp>
        <p:nvSpPr>
          <p:cNvPr id="9" name="Content Placeholder 3">
            <a:extLst>
              <a:ext uri="{FF2B5EF4-FFF2-40B4-BE49-F238E27FC236}">
                <a16:creationId xmlns:a16="http://schemas.microsoft.com/office/drawing/2014/main" id="{61152EA8-CA35-1F8D-31C6-592960C43707}"/>
              </a:ext>
            </a:extLst>
          </p:cNvPr>
          <p:cNvSpPr>
            <a:spLocks noGrp="1"/>
          </p:cNvSpPr>
          <p:nvPr>
            <p:ph sz="half" idx="14"/>
          </p:nvPr>
        </p:nvSpPr>
        <p:spPr>
          <a:xfrm>
            <a:off x="7477640" y="1371600"/>
            <a:ext cx="1902637" cy="4351339"/>
          </a:xfrm>
        </p:spPr>
        <p:txBody>
          <a:bodyPr/>
          <a:lstStyle/>
          <a:p>
            <a:pPr lvl="0"/>
            <a:r>
              <a:rPr lang="en-US" dirty="0"/>
              <a:t>Click to edit Master text styles</a:t>
            </a:r>
          </a:p>
          <a:p>
            <a:pPr lvl="1"/>
            <a:r>
              <a:rPr lang="en-US" dirty="0"/>
              <a:t>Second level</a:t>
            </a:r>
          </a:p>
        </p:txBody>
      </p:sp>
      <p:sp>
        <p:nvSpPr>
          <p:cNvPr id="10" name="Content Placeholder 3">
            <a:extLst>
              <a:ext uri="{FF2B5EF4-FFF2-40B4-BE49-F238E27FC236}">
                <a16:creationId xmlns:a16="http://schemas.microsoft.com/office/drawing/2014/main" id="{6F4A7336-37E4-046D-2097-4ED1FE848278}"/>
              </a:ext>
            </a:extLst>
          </p:cNvPr>
          <p:cNvSpPr>
            <a:spLocks noGrp="1"/>
          </p:cNvSpPr>
          <p:nvPr>
            <p:ph sz="half" idx="15"/>
          </p:nvPr>
        </p:nvSpPr>
        <p:spPr>
          <a:xfrm>
            <a:off x="9697483" y="1371600"/>
            <a:ext cx="1902637" cy="4351339"/>
          </a:xfrm>
        </p:spPr>
        <p:txBody>
          <a:bodyPr/>
          <a:lstStyle/>
          <a:p>
            <a:pPr lvl="0"/>
            <a:r>
              <a:rPr lang="en-US" dirty="0"/>
              <a:t>Click to edit Master text styles</a:t>
            </a:r>
          </a:p>
          <a:p>
            <a:pPr lvl="1"/>
            <a:r>
              <a:rPr lang="en-US" dirty="0"/>
              <a:t>Second level</a:t>
            </a:r>
          </a:p>
        </p:txBody>
      </p:sp>
    </p:spTree>
    <p:custDataLst>
      <p:tags r:id="rId1"/>
    </p:custDataLst>
    <p:extLst>
      <p:ext uri="{BB962C8B-B14F-4D97-AF65-F5344CB8AC3E}">
        <p14:creationId xmlns:p14="http://schemas.microsoft.com/office/powerpoint/2010/main" val="399985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extLst>
      <p:ext uri="{BB962C8B-B14F-4D97-AF65-F5344CB8AC3E}">
        <p14:creationId xmlns:p14="http://schemas.microsoft.com/office/powerpoint/2010/main" val="10653884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20676326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8198"/>
            <a:ext cx="12192000" cy="922597"/>
          </a:xfrm>
          <a:prstGeom prst="rect">
            <a:avLst/>
          </a:prstGeom>
        </p:spPr>
        <p:txBody>
          <a:bodyPr>
            <a:normAutofit/>
          </a:bodyPr>
          <a:lstStyle>
            <a:lvl1pPr>
              <a:defRPr sz="3000"/>
            </a:lvl1pP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September 2024</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NTP Medicare OEP Bootcamp 2024</a:t>
            </a:r>
            <a:endParaRPr lang="en-US" dirty="0"/>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3196542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6034670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6693750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020827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1_Section Header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946397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7030252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905052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100608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3572443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0207827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1800200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2794859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2509402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314646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6317508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7960943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5377729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95720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845483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2175620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9066766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7036631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6923913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a:defRPr/>
            </a:pPr>
            <a:r>
              <a:rPr lang="en-US">
                <a:solidFill>
                  <a:prstClr val="white"/>
                </a:solidFill>
              </a:rPr>
              <a:t>September 2024</a:t>
            </a:r>
            <a:endParaRPr lang="en-US" dirty="0">
              <a:solidFill>
                <a:prstClr val="white"/>
              </a:solidFill>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a:defRPr/>
            </a:pPr>
            <a:r>
              <a:rPr lang="en-US">
                <a:solidFill>
                  <a:prstClr val="white"/>
                </a:solidFill>
              </a:rPr>
              <a:t>NTP Medicare OEP Bootcamp 2024</a:t>
            </a:r>
            <a:endParaRPr lang="en-US" dirty="0">
              <a:solidFill>
                <a:prstClr val="white"/>
              </a:solidFill>
            </a:endParaRP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28543960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58788"/>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2024</a:t>
            </a:r>
            <a:endParaRPr lang="en-US" dirty="0"/>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2024</a:t>
            </a:r>
            <a:endParaRPr lang="en-US" dirty="0"/>
          </a:p>
        </p:txBody>
      </p:sp>
    </p:spTree>
    <p:custDataLst>
      <p:tags r:id="rId1"/>
    </p:custDataLst>
    <p:extLst>
      <p:ext uri="{BB962C8B-B14F-4D97-AF65-F5344CB8AC3E}">
        <p14:creationId xmlns:p14="http://schemas.microsoft.com/office/powerpoint/2010/main" val="308323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8896"/>
            <a:ext cx="12192000" cy="922137"/>
          </a:xfrm>
          <a:prstGeom prst="rect">
            <a:avLst/>
          </a:prstGeom>
        </p:spPr>
        <p:txBody>
          <a:bodyPr>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2024</a:t>
            </a:r>
            <a:endParaRPr lang="en-US" dirty="0"/>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2024</a:t>
            </a:r>
            <a:endParaRPr lang="en-US" dirty="0"/>
          </a:p>
        </p:txBody>
      </p:sp>
    </p:spTree>
    <p:custDataLst>
      <p:tags r:id="rId1"/>
    </p:custDataLst>
    <p:extLst>
      <p:ext uri="{BB962C8B-B14F-4D97-AF65-F5344CB8AC3E}">
        <p14:creationId xmlns:p14="http://schemas.microsoft.com/office/powerpoint/2010/main" val="41620140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8906"/>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2024</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2024</a:t>
            </a:r>
            <a:endParaRPr lang="en-US" dirty="0"/>
          </a:p>
        </p:txBody>
      </p:sp>
    </p:spTree>
    <p:custDataLst>
      <p:tags r:id="rId1"/>
    </p:custDataLst>
    <p:extLst>
      <p:ext uri="{BB962C8B-B14F-4D97-AF65-F5344CB8AC3E}">
        <p14:creationId xmlns:p14="http://schemas.microsoft.com/office/powerpoint/2010/main" val="8569851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927"/>
            <a:ext cx="12192000" cy="922605"/>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2024</a:t>
            </a:r>
            <a:endParaRPr lang="en-US" dirty="0"/>
          </a:p>
        </p:txBody>
      </p:sp>
    </p:spTree>
    <p:custDataLst>
      <p:tags r:id="rId1"/>
    </p:custDataLst>
    <p:extLst>
      <p:ext uri="{BB962C8B-B14F-4D97-AF65-F5344CB8AC3E}">
        <p14:creationId xmlns:p14="http://schemas.microsoft.com/office/powerpoint/2010/main" val="30816797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2024</a:t>
            </a:r>
            <a:endParaRPr lang="en-US" dirty="0"/>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2024</a:t>
            </a:r>
            <a:endParaRPr lang="en-US" dirty="0"/>
          </a:p>
        </p:txBody>
      </p:sp>
    </p:spTree>
    <p:custDataLst>
      <p:tags r:id="rId1"/>
    </p:custDataLst>
    <p:extLst>
      <p:ext uri="{BB962C8B-B14F-4D97-AF65-F5344CB8AC3E}">
        <p14:creationId xmlns:p14="http://schemas.microsoft.com/office/powerpoint/2010/main" val="3406264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81123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a:defRPr/>
            </a:pPr>
            <a:r>
              <a:rPr lang="en-US">
                <a:solidFill>
                  <a:prstClr val="white"/>
                </a:solidFill>
              </a:rPr>
              <a:t>September 2024</a:t>
            </a:r>
            <a:endParaRPr lang="en-US" dirty="0">
              <a:solidFill>
                <a:prstClr val="white"/>
              </a:solidFill>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a:defRPr/>
            </a:pPr>
            <a:r>
              <a:rPr lang="en-US">
                <a:solidFill>
                  <a:prstClr val="white"/>
                </a:solidFill>
              </a:rPr>
              <a:t>NTP Medicare OEP Bootcamp 2024</a:t>
            </a:r>
            <a:endParaRPr lang="en-US" dirty="0">
              <a:solidFill>
                <a:prstClr val="white"/>
              </a:solidFill>
            </a:endParaRP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userDrawn="1"/>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userDrawn="1"/>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userDrawn="1"/>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userDrawn="1"/>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userDrawn="1"/>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userDrawn="1"/>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2851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184"/>
            <a:ext cx="12192000" cy="91440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132"/>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132"/>
            <a:ext cx="2743200" cy="365125"/>
          </a:xfrm>
        </p:spPr>
        <p:txBody>
          <a:bodyPr/>
          <a:lstStyle>
            <a:lvl1pPr>
              <a:defRPr>
                <a:solidFill>
                  <a:srgbClr val="8FAADC"/>
                </a:solidFill>
              </a:defRPr>
            </a:lvl1pPr>
          </a:lstStyle>
          <a:p>
            <a:r>
              <a:rPr lang="en-US"/>
              <a:t>September 2024</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132"/>
            <a:ext cx="4114800" cy="365125"/>
          </a:xfrm>
        </p:spPr>
        <p:txBody>
          <a:bodyPr/>
          <a:lstStyle>
            <a:lvl1pPr>
              <a:defRPr>
                <a:solidFill>
                  <a:srgbClr val="8FAADC"/>
                </a:solidFill>
              </a:defRPr>
            </a:lvl1pPr>
          </a:lstStyle>
          <a:p>
            <a:r>
              <a:rPr lang="en-US"/>
              <a:t>NTP Medicare OEP Bootcamp 2024</a:t>
            </a:r>
            <a:endParaRPr lang="en-US" dirty="0"/>
          </a:p>
        </p:txBody>
      </p:sp>
    </p:spTree>
    <p:custDataLst>
      <p:tags r:id="rId1"/>
    </p:custDataLst>
    <p:extLst>
      <p:ext uri="{BB962C8B-B14F-4D97-AF65-F5344CB8AC3E}">
        <p14:creationId xmlns:p14="http://schemas.microsoft.com/office/powerpoint/2010/main" val="10408933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177383" y="1143000"/>
            <a:ext cx="9837234" cy="5021042"/>
          </a:xfrm>
          <a:prstGeom prst="rect">
            <a:avLst/>
          </a:prstGeom>
        </p:spPr>
        <p:txBody>
          <a:bodyPr vert="horz" lIns="91440" tIns="45720" rIns="91440" bIns="45720" rtlCol="0">
            <a:normAutofit/>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marL="969962" indent="-285750">
              <a:buFont typeface="Courier New" panose="02070309020205020404" pitchFamily="49" charset="0"/>
              <a:buChar char="o"/>
              <a:defRPr>
                <a:solidFill>
                  <a:schemeClr val="accent5">
                    <a:lumMod val="50000"/>
                  </a:schemeClr>
                </a:solidFill>
              </a:defRPr>
            </a:lvl4pPr>
            <a:lvl5pPr>
              <a:defRPr>
                <a:solidFill>
                  <a:schemeClr val="accent5">
                    <a:lumMod val="50000"/>
                  </a:schemeClr>
                </a:solidFill>
              </a:defRPr>
            </a:lvl5p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2024</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2024</a:t>
            </a:r>
            <a:endParaRPr lang="en-US" dirty="0"/>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24214"/>
            <a:ext cx="12192000" cy="916066"/>
          </a:xfrm>
          <a:prstGeom prst="rect">
            <a:avLst/>
          </a:prstGeom>
        </p:spPr>
        <p:txBody>
          <a:bodyPr>
            <a:normAutofit/>
          </a:bodyPr>
          <a:lstStyle>
            <a:lvl1pPr>
              <a:defRPr sz="3000"/>
            </a:lvl1pPr>
          </a:lstStyle>
          <a:p>
            <a:r>
              <a:rPr lang="en-US" dirty="0"/>
              <a:t>Click to edit Master title style</a:t>
            </a:r>
          </a:p>
        </p:txBody>
      </p:sp>
    </p:spTree>
    <p:custDataLst>
      <p:tags r:id="rId1"/>
    </p:custDataLst>
    <p:extLst>
      <p:ext uri="{BB962C8B-B14F-4D97-AF65-F5344CB8AC3E}">
        <p14:creationId xmlns:p14="http://schemas.microsoft.com/office/powerpoint/2010/main" val="20762246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250BD4-B06F-0142-41F6-21768F3B377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
        <p:nvSpPr>
          <p:cNvPr id="2" name="Title 1">
            <a:extLst>
              <a:ext uri="{FF2B5EF4-FFF2-40B4-BE49-F238E27FC236}">
                <a16:creationId xmlns:a16="http://schemas.microsoft.com/office/drawing/2014/main" id="{B0C5DA47-7FBE-D0A3-23B3-4CA4472EA065}"/>
              </a:ext>
            </a:extLst>
          </p:cNvPr>
          <p:cNvSpPr>
            <a:spLocks noGrp="1"/>
          </p:cNvSpPr>
          <p:nvPr>
            <p:ph type="title"/>
          </p:nvPr>
        </p:nvSpPr>
        <p:spPr/>
        <p:txBody>
          <a:bodyPr/>
          <a:lstStyle/>
          <a:p>
            <a:r>
              <a:rPr lang="en-US"/>
              <a:t>Click to edit Master title style</a:t>
            </a:r>
          </a:p>
        </p:txBody>
      </p:sp>
      <p:pic>
        <p:nvPicPr>
          <p:cNvPr id="26" name="Picture 25">
            <a:extLst>
              <a:ext uri="{FF2B5EF4-FFF2-40B4-BE49-F238E27FC236}">
                <a16:creationId xmlns:a16="http://schemas.microsoft.com/office/drawing/2014/main" id="{76A19965-E191-A7BB-32F9-EA6B3B066F56}"/>
              </a:ext>
            </a:extLst>
          </p:cNvPr>
          <p:cNvPicPr>
            <a:picLocks noChangeAspect="1"/>
          </p:cNvPicPr>
          <p:nvPr userDrawn="1"/>
        </p:nvPicPr>
        <p:blipFill>
          <a:blip r:embed="rId3"/>
          <a:srcRect/>
          <a:stretch/>
        </p:blipFill>
        <p:spPr>
          <a:xfrm>
            <a:off x="4808328" y="1173751"/>
            <a:ext cx="2581761" cy="1345838"/>
          </a:xfrm>
          <a:prstGeom prst="rect">
            <a:avLst/>
          </a:prstGeom>
          <a:ln w="76200">
            <a:noFill/>
          </a:ln>
        </p:spPr>
      </p:pic>
      <p:pic>
        <p:nvPicPr>
          <p:cNvPr id="27" name="Picture 26">
            <a:extLst>
              <a:ext uri="{FF2B5EF4-FFF2-40B4-BE49-F238E27FC236}">
                <a16:creationId xmlns:a16="http://schemas.microsoft.com/office/drawing/2014/main" id="{2F016BE4-0145-31C8-D5C9-9EB87BFE9A77}"/>
              </a:ext>
            </a:extLst>
          </p:cNvPr>
          <p:cNvPicPr>
            <a:picLocks noChangeAspect="1"/>
          </p:cNvPicPr>
          <p:nvPr userDrawn="1"/>
        </p:nvPicPr>
        <p:blipFill>
          <a:blip r:embed="rId4"/>
          <a:srcRect/>
          <a:stretch/>
        </p:blipFill>
        <p:spPr>
          <a:xfrm>
            <a:off x="6770599" y="1627485"/>
            <a:ext cx="1569831" cy="2443307"/>
          </a:xfrm>
          <a:prstGeom prst="rect">
            <a:avLst/>
          </a:prstGeom>
        </p:spPr>
      </p:pic>
      <p:pic>
        <p:nvPicPr>
          <p:cNvPr id="28" name="Picture 27">
            <a:extLst>
              <a:ext uri="{FF2B5EF4-FFF2-40B4-BE49-F238E27FC236}">
                <a16:creationId xmlns:a16="http://schemas.microsoft.com/office/drawing/2014/main" id="{45484888-38EE-D1B6-63D1-B8B797CC7BBD}"/>
              </a:ext>
            </a:extLst>
          </p:cNvPr>
          <p:cNvPicPr>
            <a:picLocks noChangeAspect="1"/>
          </p:cNvPicPr>
          <p:nvPr userDrawn="1"/>
        </p:nvPicPr>
        <p:blipFill>
          <a:blip r:embed="rId5"/>
          <a:srcRect/>
          <a:stretch/>
        </p:blipFill>
        <p:spPr>
          <a:xfrm>
            <a:off x="6127037" y="3789420"/>
            <a:ext cx="2087315" cy="1872731"/>
          </a:xfrm>
          <a:prstGeom prst="rect">
            <a:avLst/>
          </a:prstGeom>
        </p:spPr>
      </p:pic>
      <p:pic>
        <p:nvPicPr>
          <p:cNvPr id="29" name="Picture 28">
            <a:extLst>
              <a:ext uri="{FF2B5EF4-FFF2-40B4-BE49-F238E27FC236}">
                <a16:creationId xmlns:a16="http://schemas.microsoft.com/office/drawing/2014/main" id="{D6FFA2EC-3898-399E-6F14-F76B91765775}"/>
              </a:ext>
            </a:extLst>
          </p:cNvPr>
          <p:cNvPicPr>
            <a:picLocks noChangeAspect="1"/>
          </p:cNvPicPr>
          <p:nvPr userDrawn="1"/>
        </p:nvPicPr>
        <p:blipFill>
          <a:blip r:embed="rId6"/>
          <a:srcRect/>
          <a:stretch/>
        </p:blipFill>
        <p:spPr>
          <a:xfrm>
            <a:off x="3972944" y="3789420"/>
            <a:ext cx="2087315" cy="1872731"/>
          </a:xfrm>
          <a:prstGeom prst="rect">
            <a:avLst/>
          </a:prstGeom>
        </p:spPr>
      </p:pic>
      <p:pic>
        <p:nvPicPr>
          <p:cNvPr id="30" name="Picture 29">
            <a:extLst>
              <a:ext uri="{FF2B5EF4-FFF2-40B4-BE49-F238E27FC236}">
                <a16:creationId xmlns:a16="http://schemas.microsoft.com/office/drawing/2014/main" id="{F1BCD80D-648A-9216-C464-856728AD39D0}"/>
              </a:ext>
            </a:extLst>
          </p:cNvPr>
          <p:cNvPicPr>
            <a:picLocks noChangeAspect="1"/>
          </p:cNvPicPr>
          <p:nvPr userDrawn="1"/>
        </p:nvPicPr>
        <p:blipFill>
          <a:blip r:embed="rId7"/>
          <a:srcRect/>
          <a:stretch/>
        </p:blipFill>
        <p:spPr>
          <a:xfrm>
            <a:off x="3858030" y="1626703"/>
            <a:ext cx="1570836" cy="2444873"/>
          </a:xfrm>
          <a:prstGeom prst="rect">
            <a:avLst/>
          </a:prstGeom>
          <a:ln>
            <a:noFill/>
          </a:ln>
        </p:spPr>
      </p:pic>
      <p:sp>
        <p:nvSpPr>
          <p:cNvPr id="31" name="Title 1">
            <a:extLst>
              <a:ext uri="{FF2B5EF4-FFF2-40B4-BE49-F238E27FC236}">
                <a16:creationId xmlns:a16="http://schemas.microsoft.com/office/drawing/2014/main" id="{D6257905-7617-9F7F-ED9F-92F2A3A1C469}"/>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5</a:t>
            </a:r>
          </a:p>
        </p:txBody>
      </p:sp>
      <p:sp>
        <p:nvSpPr>
          <p:cNvPr id="32" name="Title 1">
            <a:extLst>
              <a:ext uri="{FF2B5EF4-FFF2-40B4-BE49-F238E27FC236}">
                <a16:creationId xmlns:a16="http://schemas.microsoft.com/office/drawing/2014/main" id="{9D0B7809-3A74-0794-0586-969FC99BBFEE}"/>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4</a:t>
            </a:r>
          </a:p>
        </p:txBody>
      </p:sp>
      <p:sp>
        <p:nvSpPr>
          <p:cNvPr id="33" name="Title 1">
            <a:extLst>
              <a:ext uri="{FF2B5EF4-FFF2-40B4-BE49-F238E27FC236}">
                <a16:creationId xmlns:a16="http://schemas.microsoft.com/office/drawing/2014/main" id="{08EC0B0E-683C-7744-C218-09675F26E191}"/>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3</a:t>
            </a:r>
          </a:p>
        </p:txBody>
      </p:sp>
      <p:sp>
        <p:nvSpPr>
          <p:cNvPr id="34" name="Title 1">
            <a:extLst>
              <a:ext uri="{FF2B5EF4-FFF2-40B4-BE49-F238E27FC236}">
                <a16:creationId xmlns:a16="http://schemas.microsoft.com/office/drawing/2014/main" id="{C9F5AF74-FDD9-C47C-EF6A-2DD5F2A5ADC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2</a:t>
            </a:r>
          </a:p>
        </p:txBody>
      </p:sp>
      <p:sp>
        <p:nvSpPr>
          <p:cNvPr id="35" name="Title 1">
            <a:extLst>
              <a:ext uri="{FF2B5EF4-FFF2-40B4-BE49-F238E27FC236}">
                <a16:creationId xmlns:a16="http://schemas.microsoft.com/office/drawing/2014/main" id="{79E05566-42BA-2475-6FA7-F8A5EDA9BD22}"/>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ABA3B"/>
                </a:solidFill>
              </a:rPr>
              <a:t>1</a:t>
            </a:r>
          </a:p>
        </p:txBody>
      </p:sp>
    </p:spTree>
    <p:custDataLst>
      <p:tags r:id="rId1"/>
    </p:custDataLst>
    <p:extLst>
      <p:ext uri="{BB962C8B-B14F-4D97-AF65-F5344CB8AC3E}">
        <p14:creationId xmlns:p14="http://schemas.microsoft.com/office/powerpoint/2010/main" val="204038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26"/>
                                        </p:tgtEl>
                                      </p:cBhvr>
                                    </p:animEffect>
                                    <p:set>
                                      <p:cBhvr>
                                        <p:cTn id="7" dur="1" fill="hold">
                                          <p:stCondLst>
                                            <p:cond delay="58999"/>
                                          </p:stCondLst>
                                        </p:cTn>
                                        <p:tgtEl>
                                          <p:spTgt spid="26"/>
                                        </p:tgtEl>
                                        <p:attrNameLst>
                                          <p:attrName>style.visibility</p:attrName>
                                        </p:attrNameLst>
                                      </p:cBhvr>
                                      <p:to>
                                        <p:strVal val="hidden"/>
                                      </p:to>
                                    </p:set>
                                  </p:childTnLst>
                                </p:cTn>
                              </p:par>
                              <p:par>
                                <p:cTn id="8" presetID="53" presetClass="exit" presetSubtype="32" fill="hold" grpId="0" nodeType="withEffect">
                                  <p:stCondLst>
                                    <p:cond delay="0"/>
                                  </p:stCondLst>
                                  <p:childTnLst>
                                    <p:anim calcmode="lin" valueType="num">
                                      <p:cBhvr>
                                        <p:cTn id="9" dur="59000"/>
                                        <p:tgtEl>
                                          <p:spTgt spid="31"/>
                                        </p:tgtEl>
                                        <p:attrNameLst>
                                          <p:attrName>ppt_w</p:attrName>
                                        </p:attrNameLst>
                                      </p:cBhvr>
                                      <p:tavLst>
                                        <p:tav tm="0">
                                          <p:val>
                                            <p:strVal val="ppt_w"/>
                                          </p:val>
                                        </p:tav>
                                        <p:tav tm="100000">
                                          <p:val>
                                            <p:fltVal val="0"/>
                                          </p:val>
                                        </p:tav>
                                      </p:tavLst>
                                    </p:anim>
                                    <p:anim calcmode="lin" valueType="num">
                                      <p:cBhvr>
                                        <p:cTn id="10" dur="59000"/>
                                        <p:tgtEl>
                                          <p:spTgt spid="31"/>
                                        </p:tgtEl>
                                        <p:attrNameLst>
                                          <p:attrName>ppt_h</p:attrName>
                                        </p:attrNameLst>
                                      </p:cBhvr>
                                      <p:tavLst>
                                        <p:tav tm="0">
                                          <p:val>
                                            <p:strVal val="ppt_h"/>
                                          </p:val>
                                        </p:tav>
                                        <p:tav tm="100000">
                                          <p:val>
                                            <p:fltVal val="0"/>
                                          </p:val>
                                        </p:tav>
                                      </p:tavLst>
                                    </p:anim>
                                    <p:animEffect transition="out" filter="fade">
                                      <p:cBhvr>
                                        <p:cTn id="11" dur="59000"/>
                                        <p:tgtEl>
                                          <p:spTgt spid="31"/>
                                        </p:tgtEl>
                                      </p:cBhvr>
                                    </p:animEffect>
                                    <p:set>
                                      <p:cBhvr>
                                        <p:cTn id="12" dur="1" fill="hold">
                                          <p:stCondLst>
                                            <p:cond delay="58999"/>
                                          </p:stCondLst>
                                        </p:cTn>
                                        <p:tgtEl>
                                          <p:spTgt spid="31"/>
                                        </p:tgtEl>
                                        <p:attrNameLst>
                                          <p:attrName>style.visibility</p:attrName>
                                        </p:attrNameLst>
                                      </p:cBhvr>
                                      <p:to>
                                        <p:strVal val="hidden"/>
                                      </p:to>
                                    </p:set>
                                  </p:childTnLst>
                                </p:cTn>
                              </p:par>
                            </p:childTnLst>
                          </p:cTn>
                        </p:par>
                        <p:par>
                          <p:cTn id="13" fill="hold">
                            <p:stCondLst>
                              <p:cond delay="59000"/>
                            </p:stCondLst>
                            <p:childTnLst>
                              <p:par>
                                <p:cTn id="14" presetID="10" presetClass="exit" presetSubtype="0" fill="hold" nodeType="afterEffect">
                                  <p:stCondLst>
                                    <p:cond delay="0"/>
                                  </p:stCondLst>
                                  <p:childTnLst>
                                    <p:animEffect transition="out" filter="fade">
                                      <p:cBhvr>
                                        <p:cTn id="15" dur="60000"/>
                                        <p:tgtEl>
                                          <p:spTgt spid="27"/>
                                        </p:tgtEl>
                                      </p:cBhvr>
                                    </p:animEffect>
                                    <p:set>
                                      <p:cBhvr>
                                        <p:cTn id="16" dur="1" fill="hold">
                                          <p:stCondLst>
                                            <p:cond delay="59999"/>
                                          </p:stCondLst>
                                        </p:cTn>
                                        <p:tgtEl>
                                          <p:spTgt spid="27"/>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53" presetClass="exit" presetSubtype="32" fill="hold" grpId="1" nodeType="withEffect">
                                  <p:stCondLst>
                                    <p:cond delay="0"/>
                                  </p:stCondLst>
                                  <p:childTnLst>
                                    <p:anim calcmode="lin" valueType="num">
                                      <p:cBhvr>
                                        <p:cTn id="21" dur="60000"/>
                                        <p:tgtEl>
                                          <p:spTgt spid="32"/>
                                        </p:tgtEl>
                                        <p:attrNameLst>
                                          <p:attrName>ppt_w</p:attrName>
                                        </p:attrNameLst>
                                      </p:cBhvr>
                                      <p:tavLst>
                                        <p:tav tm="0">
                                          <p:val>
                                            <p:strVal val="ppt_w"/>
                                          </p:val>
                                        </p:tav>
                                        <p:tav tm="100000">
                                          <p:val>
                                            <p:fltVal val="0"/>
                                          </p:val>
                                        </p:tav>
                                      </p:tavLst>
                                    </p:anim>
                                    <p:anim calcmode="lin" valueType="num">
                                      <p:cBhvr>
                                        <p:cTn id="22" dur="60000"/>
                                        <p:tgtEl>
                                          <p:spTgt spid="32"/>
                                        </p:tgtEl>
                                        <p:attrNameLst>
                                          <p:attrName>ppt_h</p:attrName>
                                        </p:attrNameLst>
                                      </p:cBhvr>
                                      <p:tavLst>
                                        <p:tav tm="0">
                                          <p:val>
                                            <p:strVal val="ppt_h"/>
                                          </p:val>
                                        </p:tav>
                                        <p:tav tm="100000">
                                          <p:val>
                                            <p:fltVal val="0"/>
                                          </p:val>
                                        </p:tav>
                                      </p:tavLst>
                                    </p:anim>
                                    <p:animEffect transition="out" filter="fade">
                                      <p:cBhvr>
                                        <p:cTn id="23" dur="60000"/>
                                        <p:tgtEl>
                                          <p:spTgt spid="32"/>
                                        </p:tgtEl>
                                      </p:cBhvr>
                                    </p:animEffect>
                                    <p:set>
                                      <p:cBhvr>
                                        <p:cTn id="24" dur="1" fill="hold">
                                          <p:stCondLst>
                                            <p:cond delay="59999"/>
                                          </p:stCondLst>
                                        </p:cTn>
                                        <p:tgtEl>
                                          <p:spTgt spid="32"/>
                                        </p:tgtEl>
                                        <p:attrNameLst>
                                          <p:attrName>style.visibility</p:attrName>
                                        </p:attrNameLst>
                                      </p:cBhvr>
                                      <p:to>
                                        <p:strVal val="hidden"/>
                                      </p:to>
                                    </p:set>
                                  </p:childTnLst>
                                </p:cTn>
                              </p:par>
                            </p:childTnLst>
                          </p:cTn>
                        </p:par>
                        <p:par>
                          <p:cTn id="25" fill="hold">
                            <p:stCondLst>
                              <p:cond delay="119000"/>
                            </p:stCondLst>
                            <p:childTnLst>
                              <p:par>
                                <p:cTn id="26" presetID="10" presetClass="exit" presetSubtype="0" fill="hold" nodeType="afterEffect">
                                  <p:stCondLst>
                                    <p:cond delay="0"/>
                                  </p:stCondLst>
                                  <p:childTnLst>
                                    <p:animEffect transition="out" filter="fade">
                                      <p:cBhvr>
                                        <p:cTn id="27" dur="60000"/>
                                        <p:tgtEl>
                                          <p:spTgt spid="28"/>
                                        </p:tgtEl>
                                      </p:cBhvr>
                                    </p:animEffect>
                                    <p:set>
                                      <p:cBhvr>
                                        <p:cTn id="28" dur="1" fill="hold">
                                          <p:stCondLst>
                                            <p:cond delay="59999"/>
                                          </p:stCondLst>
                                        </p:cTn>
                                        <p:tgtEl>
                                          <p:spTgt spid="28"/>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53" presetClass="exit" presetSubtype="32" fill="hold" grpId="1" nodeType="withEffect">
                                  <p:stCondLst>
                                    <p:cond delay="0"/>
                                  </p:stCondLst>
                                  <p:childTnLst>
                                    <p:anim calcmode="lin" valueType="num">
                                      <p:cBhvr>
                                        <p:cTn id="33" dur="60000"/>
                                        <p:tgtEl>
                                          <p:spTgt spid="33"/>
                                        </p:tgtEl>
                                        <p:attrNameLst>
                                          <p:attrName>ppt_w</p:attrName>
                                        </p:attrNameLst>
                                      </p:cBhvr>
                                      <p:tavLst>
                                        <p:tav tm="0">
                                          <p:val>
                                            <p:strVal val="ppt_w"/>
                                          </p:val>
                                        </p:tav>
                                        <p:tav tm="100000">
                                          <p:val>
                                            <p:fltVal val="0"/>
                                          </p:val>
                                        </p:tav>
                                      </p:tavLst>
                                    </p:anim>
                                    <p:anim calcmode="lin" valueType="num">
                                      <p:cBhvr>
                                        <p:cTn id="34" dur="60000"/>
                                        <p:tgtEl>
                                          <p:spTgt spid="33"/>
                                        </p:tgtEl>
                                        <p:attrNameLst>
                                          <p:attrName>ppt_h</p:attrName>
                                        </p:attrNameLst>
                                      </p:cBhvr>
                                      <p:tavLst>
                                        <p:tav tm="0">
                                          <p:val>
                                            <p:strVal val="ppt_h"/>
                                          </p:val>
                                        </p:tav>
                                        <p:tav tm="100000">
                                          <p:val>
                                            <p:fltVal val="0"/>
                                          </p:val>
                                        </p:tav>
                                      </p:tavLst>
                                    </p:anim>
                                    <p:animEffect transition="out" filter="fade">
                                      <p:cBhvr>
                                        <p:cTn id="35" dur="60000"/>
                                        <p:tgtEl>
                                          <p:spTgt spid="33"/>
                                        </p:tgtEl>
                                      </p:cBhvr>
                                    </p:animEffect>
                                    <p:set>
                                      <p:cBhvr>
                                        <p:cTn id="36" dur="1" fill="hold">
                                          <p:stCondLst>
                                            <p:cond delay="59999"/>
                                          </p:stCondLst>
                                        </p:cTn>
                                        <p:tgtEl>
                                          <p:spTgt spid="33"/>
                                        </p:tgtEl>
                                        <p:attrNameLst>
                                          <p:attrName>style.visibility</p:attrName>
                                        </p:attrNameLst>
                                      </p:cBhvr>
                                      <p:to>
                                        <p:strVal val="hidden"/>
                                      </p:to>
                                    </p:set>
                                  </p:childTnLst>
                                </p:cTn>
                              </p:par>
                            </p:childTnLst>
                          </p:cTn>
                        </p:par>
                        <p:par>
                          <p:cTn id="37" fill="hold">
                            <p:stCondLst>
                              <p:cond delay="179000"/>
                            </p:stCondLst>
                            <p:childTnLst>
                              <p:par>
                                <p:cTn id="38" presetID="10" presetClass="exit" presetSubtype="0" fill="hold" nodeType="afterEffect">
                                  <p:stCondLst>
                                    <p:cond delay="0"/>
                                  </p:stCondLst>
                                  <p:childTnLst>
                                    <p:animEffect transition="out" filter="fade">
                                      <p:cBhvr>
                                        <p:cTn id="39" dur="60000"/>
                                        <p:tgtEl>
                                          <p:spTgt spid="29"/>
                                        </p:tgtEl>
                                      </p:cBhvr>
                                    </p:animEffect>
                                    <p:set>
                                      <p:cBhvr>
                                        <p:cTn id="40" dur="1" fill="hold">
                                          <p:stCondLst>
                                            <p:cond delay="59999"/>
                                          </p:stCondLst>
                                        </p:cTn>
                                        <p:tgtEl>
                                          <p:spTgt spid="29"/>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53" presetClass="exit" presetSubtype="32" fill="hold" grpId="1" nodeType="withEffect">
                                  <p:stCondLst>
                                    <p:cond delay="0"/>
                                  </p:stCondLst>
                                  <p:childTnLst>
                                    <p:anim calcmode="lin" valueType="num">
                                      <p:cBhvr>
                                        <p:cTn id="45" dur="60000"/>
                                        <p:tgtEl>
                                          <p:spTgt spid="34"/>
                                        </p:tgtEl>
                                        <p:attrNameLst>
                                          <p:attrName>ppt_w</p:attrName>
                                        </p:attrNameLst>
                                      </p:cBhvr>
                                      <p:tavLst>
                                        <p:tav tm="0">
                                          <p:val>
                                            <p:strVal val="ppt_w"/>
                                          </p:val>
                                        </p:tav>
                                        <p:tav tm="100000">
                                          <p:val>
                                            <p:fltVal val="0"/>
                                          </p:val>
                                        </p:tav>
                                      </p:tavLst>
                                    </p:anim>
                                    <p:anim calcmode="lin" valueType="num">
                                      <p:cBhvr>
                                        <p:cTn id="46" dur="60000"/>
                                        <p:tgtEl>
                                          <p:spTgt spid="34"/>
                                        </p:tgtEl>
                                        <p:attrNameLst>
                                          <p:attrName>ppt_h</p:attrName>
                                        </p:attrNameLst>
                                      </p:cBhvr>
                                      <p:tavLst>
                                        <p:tav tm="0">
                                          <p:val>
                                            <p:strVal val="ppt_h"/>
                                          </p:val>
                                        </p:tav>
                                        <p:tav tm="100000">
                                          <p:val>
                                            <p:fltVal val="0"/>
                                          </p:val>
                                        </p:tav>
                                      </p:tavLst>
                                    </p:anim>
                                    <p:animEffect transition="out" filter="fade">
                                      <p:cBhvr>
                                        <p:cTn id="47" dur="60000"/>
                                        <p:tgtEl>
                                          <p:spTgt spid="34"/>
                                        </p:tgtEl>
                                      </p:cBhvr>
                                    </p:animEffect>
                                    <p:set>
                                      <p:cBhvr>
                                        <p:cTn id="48" dur="1" fill="hold">
                                          <p:stCondLst>
                                            <p:cond delay="59999"/>
                                          </p:stCondLst>
                                        </p:cTn>
                                        <p:tgtEl>
                                          <p:spTgt spid="34"/>
                                        </p:tgtEl>
                                        <p:attrNameLst>
                                          <p:attrName>style.visibility</p:attrName>
                                        </p:attrNameLst>
                                      </p:cBhvr>
                                      <p:to>
                                        <p:strVal val="hidden"/>
                                      </p:to>
                                    </p:set>
                                  </p:childTnLst>
                                </p:cTn>
                              </p:par>
                            </p:childTnLst>
                          </p:cTn>
                        </p:par>
                        <p:par>
                          <p:cTn id="49" fill="hold">
                            <p:stCondLst>
                              <p:cond delay="239000"/>
                            </p:stCondLst>
                            <p:childTnLst>
                              <p:par>
                                <p:cTn id="50" presetID="10" presetClass="exit" presetSubtype="0" fill="hold" nodeType="afterEffect">
                                  <p:stCondLst>
                                    <p:cond delay="0"/>
                                  </p:stCondLst>
                                  <p:childTnLst>
                                    <p:animEffect transition="out" filter="fade">
                                      <p:cBhvr>
                                        <p:cTn id="51" dur="60000"/>
                                        <p:tgtEl>
                                          <p:spTgt spid="30"/>
                                        </p:tgtEl>
                                      </p:cBhvr>
                                    </p:animEffect>
                                    <p:set>
                                      <p:cBhvr>
                                        <p:cTn id="52" dur="1" fill="hold">
                                          <p:stCondLst>
                                            <p:cond delay="59999"/>
                                          </p:stCondLst>
                                        </p:cTn>
                                        <p:tgtEl>
                                          <p:spTgt spid="30"/>
                                        </p:tgtEl>
                                        <p:attrNameLst>
                                          <p:attrName>style.visibility</p:attrName>
                                        </p:attrNameLst>
                                      </p:cBhvr>
                                      <p:to>
                                        <p:strVal val="hidden"/>
                                      </p:to>
                                    </p:set>
                                  </p:childTnLst>
                                </p:cTn>
                              </p:par>
                              <p:par>
                                <p:cTn id="53" presetID="10" presetClass="entr" presetSubtype="0" fill="hold" grpId="1"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53" presetClass="exit" presetSubtype="32" fill="hold" grpId="0" nodeType="withEffect">
                                  <p:stCondLst>
                                    <p:cond delay="0"/>
                                  </p:stCondLst>
                                  <p:childTnLst>
                                    <p:anim calcmode="lin" valueType="num">
                                      <p:cBhvr>
                                        <p:cTn id="57" dur="60000"/>
                                        <p:tgtEl>
                                          <p:spTgt spid="35"/>
                                        </p:tgtEl>
                                        <p:attrNameLst>
                                          <p:attrName>ppt_w</p:attrName>
                                        </p:attrNameLst>
                                      </p:cBhvr>
                                      <p:tavLst>
                                        <p:tav tm="0">
                                          <p:val>
                                            <p:strVal val="ppt_w"/>
                                          </p:val>
                                        </p:tav>
                                        <p:tav tm="100000">
                                          <p:val>
                                            <p:fltVal val="0"/>
                                          </p:val>
                                        </p:tav>
                                      </p:tavLst>
                                    </p:anim>
                                    <p:anim calcmode="lin" valueType="num">
                                      <p:cBhvr>
                                        <p:cTn id="58" dur="60000"/>
                                        <p:tgtEl>
                                          <p:spTgt spid="35"/>
                                        </p:tgtEl>
                                        <p:attrNameLst>
                                          <p:attrName>ppt_h</p:attrName>
                                        </p:attrNameLst>
                                      </p:cBhvr>
                                      <p:tavLst>
                                        <p:tav tm="0">
                                          <p:val>
                                            <p:strVal val="ppt_h"/>
                                          </p:val>
                                        </p:tav>
                                        <p:tav tm="100000">
                                          <p:val>
                                            <p:fltVal val="0"/>
                                          </p:val>
                                        </p:tav>
                                      </p:tavLst>
                                    </p:anim>
                                    <p:animEffect transition="out" filter="fade">
                                      <p:cBhvr>
                                        <p:cTn id="59" dur="60000"/>
                                        <p:tgtEl>
                                          <p:spTgt spid="35"/>
                                        </p:tgtEl>
                                      </p:cBhvr>
                                    </p:animEffect>
                                    <p:set>
                                      <p:cBhvr>
                                        <p:cTn id="60" dur="1" fill="hold">
                                          <p:stCondLst>
                                            <p:cond delay="59999"/>
                                          </p:stCondLst>
                                        </p:cTn>
                                        <p:tgtEl>
                                          <p:spTgt spid="35"/>
                                        </p:tgtEl>
                                        <p:attrNameLst>
                                          <p:attrName>style.visibility</p:attrName>
                                        </p:attrNameLst>
                                      </p:cBhvr>
                                      <p:to>
                                        <p:strVal val="hidden"/>
                                      </p:to>
                                    </p:set>
                                  </p:childTnLst>
                                </p:cTn>
                              </p:par>
                            </p:childTnLst>
                          </p:cTn>
                        </p:par>
                        <p:par>
                          <p:cTn id="61" fill="hold">
                            <p:stCondLst>
                              <p:cond delay="299000"/>
                            </p:stCondLst>
                            <p:childTnLst>
                              <p:par>
                                <p:cTn id="62" presetID="10" presetClass="entr" presetSubtype="0"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10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31" grpId="1"/>
      <p:bldP spid="32" grpId="0"/>
      <p:bldP spid="32" grpId="1"/>
      <p:bldP spid="32" grpId="2"/>
      <p:bldP spid="33" grpId="0"/>
      <p:bldP spid="33" grpId="1"/>
      <p:bldP spid="33" grpId="2"/>
      <p:bldP spid="34" grpId="0"/>
      <p:bldP spid="34" grpId="1"/>
      <p:bldP spid="34" grpId="2"/>
      <p:bldP spid="35" grpId="0"/>
      <p:bldP spid="35" grpId="1"/>
      <p:bldP spid="35" grpId="2"/>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272F-380E-6FB4-EBC9-C2AA85D9502F}"/>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DDBE7C2E-3024-055B-4FD4-097317E98777}"/>
              </a:ext>
            </a:extLst>
          </p:cNvPr>
          <p:cNvPicPr>
            <a:picLocks noChangeAspect="1"/>
          </p:cNvPicPr>
          <p:nvPr userDrawn="1"/>
        </p:nvPicPr>
        <p:blipFill>
          <a:blip r:embed="rId3"/>
          <a:srcRect/>
          <a:stretch/>
        </p:blipFill>
        <p:spPr>
          <a:xfrm>
            <a:off x="6770735" y="1635338"/>
            <a:ext cx="1458865" cy="1425327"/>
          </a:xfrm>
          <a:prstGeom prst="rect">
            <a:avLst/>
          </a:prstGeom>
        </p:spPr>
      </p:pic>
      <p:pic>
        <p:nvPicPr>
          <p:cNvPr id="7" name="Picture 6">
            <a:extLst>
              <a:ext uri="{FF2B5EF4-FFF2-40B4-BE49-F238E27FC236}">
                <a16:creationId xmlns:a16="http://schemas.microsoft.com/office/drawing/2014/main" id="{A2A37CFB-0305-7EA0-924F-0B175BDC1E89}"/>
              </a:ext>
            </a:extLst>
          </p:cNvPr>
          <p:cNvPicPr>
            <a:picLocks noChangeAspect="1"/>
          </p:cNvPicPr>
          <p:nvPr userDrawn="1"/>
        </p:nvPicPr>
        <p:blipFill>
          <a:blip r:embed="rId4"/>
          <a:srcRect/>
          <a:stretch/>
        </p:blipFill>
        <p:spPr>
          <a:xfrm>
            <a:off x="7167716" y="2787029"/>
            <a:ext cx="1174223" cy="1283941"/>
          </a:xfrm>
          <a:prstGeom prst="rect">
            <a:avLst/>
          </a:prstGeom>
        </p:spPr>
      </p:pic>
      <p:pic>
        <p:nvPicPr>
          <p:cNvPr id="8" name="Picture 7">
            <a:extLst>
              <a:ext uri="{FF2B5EF4-FFF2-40B4-BE49-F238E27FC236}">
                <a16:creationId xmlns:a16="http://schemas.microsoft.com/office/drawing/2014/main" id="{E29227B2-794B-8EB2-3A3E-90CF8A106663}"/>
              </a:ext>
            </a:extLst>
          </p:cNvPr>
          <p:cNvPicPr>
            <a:picLocks noChangeAspect="1"/>
          </p:cNvPicPr>
          <p:nvPr userDrawn="1"/>
        </p:nvPicPr>
        <p:blipFill>
          <a:blip r:embed="rId5"/>
          <a:srcRect/>
          <a:stretch/>
        </p:blipFill>
        <p:spPr>
          <a:xfrm>
            <a:off x="6780527" y="3816554"/>
            <a:ext cx="1439280" cy="1406194"/>
          </a:xfrm>
          <a:prstGeom prst="rect">
            <a:avLst/>
          </a:prstGeom>
        </p:spPr>
      </p:pic>
      <p:pic>
        <p:nvPicPr>
          <p:cNvPr id="9" name="Picture 8">
            <a:extLst>
              <a:ext uri="{FF2B5EF4-FFF2-40B4-BE49-F238E27FC236}">
                <a16:creationId xmlns:a16="http://schemas.microsoft.com/office/drawing/2014/main" id="{C7B4FDC5-0A86-68D8-414D-B5FE8E6D83D0}"/>
              </a:ext>
            </a:extLst>
          </p:cNvPr>
          <p:cNvPicPr>
            <a:picLocks noChangeAspect="1"/>
          </p:cNvPicPr>
          <p:nvPr userDrawn="1"/>
        </p:nvPicPr>
        <p:blipFill>
          <a:blip r:embed="rId6"/>
          <a:srcRect/>
          <a:stretch/>
        </p:blipFill>
        <p:spPr>
          <a:xfrm>
            <a:off x="6149389" y="4340620"/>
            <a:ext cx="1242691" cy="1332810"/>
          </a:xfrm>
          <a:prstGeom prst="rect">
            <a:avLst/>
          </a:prstGeom>
        </p:spPr>
      </p:pic>
      <p:pic>
        <p:nvPicPr>
          <p:cNvPr id="10" name="Picture 9">
            <a:extLst>
              <a:ext uri="{FF2B5EF4-FFF2-40B4-BE49-F238E27FC236}">
                <a16:creationId xmlns:a16="http://schemas.microsoft.com/office/drawing/2014/main" id="{EFB4377E-730A-0BE0-7F5B-A8BF2BA12EB1}"/>
              </a:ext>
            </a:extLst>
          </p:cNvPr>
          <p:cNvPicPr>
            <a:picLocks noChangeAspect="1"/>
          </p:cNvPicPr>
          <p:nvPr userDrawn="1"/>
        </p:nvPicPr>
        <p:blipFill>
          <a:blip r:embed="rId7"/>
          <a:srcRect/>
          <a:stretch/>
        </p:blipFill>
        <p:spPr>
          <a:xfrm>
            <a:off x="4857135" y="4376331"/>
            <a:ext cx="1176098" cy="1261387"/>
          </a:xfrm>
          <a:prstGeom prst="rect">
            <a:avLst/>
          </a:prstGeom>
        </p:spPr>
      </p:pic>
      <p:pic>
        <p:nvPicPr>
          <p:cNvPr id="11" name="Picture 10">
            <a:extLst>
              <a:ext uri="{FF2B5EF4-FFF2-40B4-BE49-F238E27FC236}">
                <a16:creationId xmlns:a16="http://schemas.microsoft.com/office/drawing/2014/main" id="{04D45B08-606F-B8BC-7F4D-D97FE4256A6E}"/>
              </a:ext>
            </a:extLst>
          </p:cNvPr>
          <p:cNvPicPr>
            <a:picLocks noChangeAspect="1"/>
          </p:cNvPicPr>
          <p:nvPr userDrawn="1"/>
        </p:nvPicPr>
        <p:blipFill>
          <a:blip r:embed="rId8"/>
          <a:srcRect/>
          <a:stretch/>
        </p:blipFill>
        <p:spPr>
          <a:xfrm>
            <a:off x="3981841" y="3806721"/>
            <a:ext cx="1437161" cy="1404123"/>
          </a:xfrm>
          <a:prstGeom prst="rect">
            <a:avLst/>
          </a:prstGeom>
        </p:spPr>
      </p:pic>
      <p:pic>
        <p:nvPicPr>
          <p:cNvPr id="12" name="Picture 11">
            <a:extLst>
              <a:ext uri="{FF2B5EF4-FFF2-40B4-BE49-F238E27FC236}">
                <a16:creationId xmlns:a16="http://schemas.microsoft.com/office/drawing/2014/main" id="{E5DEA614-AABC-2483-5ED0-475938701E39}"/>
              </a:ext>
            </a:extLst>
          </p:cNvPr>
          <p:cNvPicPr>
            <a:picLocks noChangeAspect="1"/>
          </p:cNvPicPr>
          <p:nvPr userDrawn="1"/>
        </p:nvPicPr>
        <p:blipFill>
          <a:blip r:embed="rId9"/>
          <a:srcRect/>
          <a:stretch/>
        </p:blipFill>
        <p:spPr>
          <a:xfrm>
            <a:off x="3832458" y="2751906"/>
            <a:ext cx="1218915" cy="1332810"/>
          </a:xfrm>
          <a:prstGeom prst="rect">
            <a:avLst/>
          </a:prstGeom>
        </p:spPr>
      </p:pic>
      <p:pic>
        <p:nvPicPr>
          <p:cNvPr id="13" name="Picture 12">
            <a:extLst>
              <a:ext uri="{FF2B5EF4-FFF2-40B4-BE49-F238E27FC236}">
                <a16:creationId xmlns:a16="http://schemas.microsoft.com/office/drawing/2014/main" id="{E1D63185-1964-7B90-6228-503D41941ED6}"/>
              </a:ext>
            </a:extLst>
          </p:cNvPr>
          <p:cNvPicPr>
            <a:picLocks noChangeAspect="1"/>
          </p:cNvPicPr>
          <p:nvPr userDrawn="1"/>
        </p:nvPicPr>
        <p:blipFill>
          <a:blip r:embed="rId10"/>
          <a:srcRect/>
          <a:stretch/>
        </p:blipFill>
        <p:spPr>
          <a:xfrm>
            <a:off x="3958050" y="1616032"/>
            <a:ext cx="1458865" cy="1425327"/>
          </a:xfrm>
          <a:prstGeom prst="rect">
            <a:avLst/>
          </a:prstGeom>
        </p:spPr>
      </p:pic>
      <p:pic>
        <p:nvPicPr>
          <p:cNvPr id="14" name="Picture 13">
            <a:extLst>
              <a:ext uri="{FF2B5EF4-FFF2-40B4-BE49-F238E27FC236}">
                <a16:creationId xmlns:a16="http://schemas.microsoft.com/office/drawing/2014/main" id="{4A159870-173B-ADFE-3C40-CB07E125E59F}"/>
              </a:ext>
            </a:extLst>
          </p:cNvPr>
          <p:cNvPicPr>
            <a:picLocks noChangeAspect="1"/>
          </p:cNvPicPr>
          <p:nvPr userDrawn="1"/>
        </p:nvPicPr>
        <p:blipFill>
          <a:blip r:embed="rId11"/>
          <a:srcRect/>
          <a:stretch/>
        </p:blipFill>
        <p:spPr>
          <a:xfrm>
            <a:off x="4819339" y="1174736"/>
            <a:ext cx="1240482" cy="1332809"/>
          </a:xfrm>
          <a:prstGeom prst="rect">
            <a:avLst/>
          </a:prstGeom>
        </p:spPr>
      </p:pic>
      <p:pic>
        <p:nvPicPr>
          <p:cNvPr id="15" name="Picture 14">
            <a:extLst>
              <a:ext uri="{FF2B5EF4-FFF2-40B4-BE49-F238E27FC236}">
                <a16:creationId xmlns:a16="http://schemas.microsoft.com/office/drawing/2014/main" id="{F72E8DCF-3E4E-C582-9989-4B7CAEBEA61E}"/>
              </a:ext>
            </a:extLst>
          </p:cNvPr>
          <p:cNvPicPr>
            <a:picLocks noChangeAspect="1"/>
          </p:cNvPicPr>
          <p:nvPr userDrawn="1"/>
        </p:nvPicPr>
        <p:blipFill>
          <a:blip r:embed="rId12"/>
          <a:srcRect/>
          <a:stretch/>
        </p:blipFill>
        <p:spPr>
          <a:xfrm>
            <a:off x="6146715" y="1174737"/>
            <a:ext cx="1248040" cy="1340929"/>
          </a:xfrm>
          <a:prstGeom prst="rect">
            <a:avLst/>
          </a:prstGeom>
        </p:spPr>
      </p:pic>
      <p:sp>
        <p:nvSpPr>
          <p:cNvPr id="16" name="Title 1">
            <a:extLst>
              <a:ext uri="{FF2B5EF4-FFF2-40B4-BE49-F238E27FC236}">
                <a16:creationId xmlns:a16="http://schemas.microsoft.com/office/drawing/2014/main" id="{15521548-B7DD-30D2-3FF3-3AFB6558BEC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9DC63B"/>
                </a:solidFill>
              </a:rPr>
              <a:t>5</a:t>
            </a:r>
          </a:p>
        </p:txBody>
      </p:sp>
      <p:sp>
        <p:nvSpPr>
          <p:cNvPr id="17" name="Title 1">
            <a:extLst>
              <a:ext uri="{FF2B5EF4-FFF2-40B4-BE49-F238E27FC236}">
                <a16:creationId xmlns:a16="http://schemas.microsoft.com/office/drawing/2014/main" id="{4EB4052D-246F-609D-5FBC-C56676C85976}"/>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4</a:t>
            </a:r>
          </a:p>
        </p:txBody>
      </p:sp>
      <p:sp>
        <p:nvSpPr>
          <p:cNvPr id="18" name="Title 1">
            <a:extLst>
              <a:ext uri="{FF2B5EF4-FFF2-40B4-BE49-F238E27FC236}">
                <a16:creationId xmlns:a16="http://schemas.microsoft.com/office/drawing/2014/main" id="{4938A3A7-FD5E-ECF7-2084-E0BCD103944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99E1D"/>
                </a:solidFill>
              </a:rPr>
              <a:t>3</a:t>
            </a:r>
          </a:p>
        </p:txBody>
      </p:sp>
      <p:sp>
        <p:nvSpPr>
          <p:cNvPr id="19" name="Title 1">
            <a:extLst>
              <a:ext uri="{FF2B5EF4-FFF2-40B4-BE49-F238E27FC236}">
                <a16:creationId xmlns:a16="http://schemas.microsoft.com/office/drawing/2014/main" id="{2D16F576-902E-F914-908E-24BAED8748A5}"/>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FC911"/>
                </a:solidFill>
              </a:rPr>
              <a:t>2</a:t>
            </a:r>
          </a:p>
        </p:txBody>
      </p:sp>
      <p:sp>
        <p:nvSpPr>
          <p:cNvPr id="20" name="Title 1">
            <a:extLst>
              <a:ext uri="{FF2B5EF4-FFF2-40B4-BE49-F238E27FC236}">
                <a16:creationId xmlns:a16="http://schemas.microsoft.com/office/drawing/2014/main" id="{93C4C0D0-E723-E9BF-B6AF-13E2F7CF112A}"/>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8E308"/>
                </a:solidFill>
              </a:rPr>
              <a:t>1</a:t>
            </a:r>
          </a:p>
        </p:txBody>
      </p:sp>
      <p:sp>
        <p:nvSpPr>
          <p:cNvPr id="21" name="Title 1">
            <a:extLst>
              <a:ext uri="{FF2B5EF4-FFF2-40B4-BE49-F238E27FC236}">
                <a16:creationId xmlns:a16="http://schemas.microsoft.com/office/drawing/2014/main" id="{13BA42F6-E3D1-C362-F7DD-DB6AAA31E768}"/>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198DB8"/>
                </a:solidFill>
              </a:rPr>
              <a:t>7</a:t>
            </a:r>
          </a:p>
        </p:txBody>
      </p:sp>
      <p:sp>
        <p:nvSpPr>
          <p:cNvPr id="22" name="Title 1">
            <a:extLst>
              <a:ext uri="{FF2B5EF4-FFF2-40B4-BE49-F238E27FC236}">
                <a16:creationId xmlns:a16="http://schemas.microsoft.com/office/drawing/2014/main" id="{42734FEE-6ED2-9391-5865-CE48B98E8CEC}"/>
              </a:ext>
            </a:extLst>
          </p:cNvPr>
          <p:cNvSpPr txBox="1">
            <a:spLocks/>
          </p:cNvSpPr>
          <p:nvPr userDrawn="1"/>
        </p:nvSpPr>
        <p:spPr>
          <a:xfrm>
            <a:off x="5290793" y="3007823"/>
            <a:ext cx="1613768"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10</a:t>
            </a:r>
          </a:p>
        </p:txBody>
      </p:sp>
      <p:sp>
        <p:nvSpPr>
          <p:cNvPr id="23" name="Title 1">
            <a:extLst>
              <a:ext uri="{FF2B5EF4-FFF2-40B4-BE49-F238E27FC236}">
                <a16:creationId xmlns:a16="http://schemas.microsoft.com/office/drawing/2014/main" id="{DE700DA1-F6B5-77B2-BDFC-2A009A554DBF}"/>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6</a:t>
            </a:r>
          </a:p>
        </p:txBody>
      </p:sp>
      <p:sp>
        <p:nvSpPr>
          <p:cNvPr id="24" name="Title 1">
            <a:extLst>
              <a:ext uri="{FF2B5EF4-FFF2-40B4-BE49-F238E27FC236}">
                <a16:creationId xmlns:a16="http://schemas.microsoft.com/office/drawing/2014/main" id="{3A9BF99A-B919-5B71-D368-059EC9FB616D}"/>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8B4098"/>
                </a:solidFill>
              </a:rPr>
              <a:t>9</a:t>
            </a:r>
          </a:p>
        </p:txBody>
      </p:sp>
      <p:sp>
        <p:nvSpPr>
          <p:cNvPr id="25" name="Title 1">
            <a:extLst>
              <a:ext uri="{FF2B5EF4-FFF2-40B4-BE49-F238E27FC236}">
                <a16:creationId xmlns:a16="http://schemas.microsoft.com/office/drawing/2014/main" id="{24186922-69B0-2BA7-C424-A85DB46D81C3}"/>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8</a:t>
            </a:r>
          </a:p>
        </p:txBody>
      </p:sp>
      <p:sp>
        <p:nvSpPr>
          <p:cNvPr id="26" name="Title 1">
            <a:extLst>
              <a:ext uri="{FF2B5EF4-FFF2-40B4-BE49-F238E27FC236}">
                <a16:creationId xmlns:a16="http://schemas.microsoft.com/office/drawing/2014/main" id="{ACDB41C1-03D7-6EF6-E705-99F9500F3039}"/>
              </a:ext>
            </a:extLst>
          </p:cNvPr>
          <p:cNvSpPr txBox="1">
            <a:spLocks/>
          </p:cNvSpPr>
          <p:nvPr userDrawn="1"/>
        </p:nvSpPr>
        <p:spPr>
          <a:xfrm>
            <a:off x="5184133" y="3007823"/>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Tree>
    <p:custDataLst>
      <p:tags r:id="rId1"/>
    </p:custDataLst>
    <p:extLst>
      <p:ext uri="{BB962C8B-B14F-4D97-AF65-F5344CB8AC3E}">
        <p14:creationId xmlns:p14="http://schemas.microsoft.com/office/powerpoint/2010/main" val="131053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15"/>
                                        </p:tgtEl>
                                      </p:cBhvr>
                                    </p:animEffect>
                                    <p:set>
                                      <p:cBhvr>
                                        <p:cTn id="7" dur="1" fill="hold">
                                          <p:stCondLst>
                                            <p:cond delay="58999"/>
                                          </p:stCondLst>
                                        </p:cTn>
                                        <p:tgtEl>
                                          <p:spTgt spid="15"/>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53" presetClass="exit" presetSubtype="32" fill="hold" grpId="0" nodeType="withEffect">
                                  <p:stCondLst>
                                    <p:cond delay="0"/>
                                  </p:stCondLst>
                                  <p:childTnLst>
                                    <p:anim calcmode="lin" valueType="num">
                                      <p:cBhvr>
                                        <p:cTn id="12" dur="59000"/>
                                        <p:tgtEl>
                                          <p:spTgt spid="22"/>
                                        </p:tgtEl>
                                        <p:attrNameLst>
                                          <p:attrName>ppt_w</p:attrName>
                                        </p:attrNameLst>
                                      </p:cBhvr>
                                      <p:tavLst>
                                        <p:tav tm="0">
                                          <p:val>
                                            <p:strVal val="ppt_w"/>
                                          </p:val>
                                        </p:tav>
                                        <p:tav tm="100000">
                                          <p:val>
                                            <p:fltVal val="0"/>
                                          </p:val>
                                        </p:tav>
                                      </p:tavLst>
                                    </p:anim>
                                    <p:anim calcmode="lin" valueType="num">
                                      <p:cBhvr>
                                        <p:cTn id="13" dur="59000"/>
                                        <p:tgtEl>
                                          <p:spTgt spid="22"/>
                                        </p:tgtEl>
                                        <p:attrNameLst>
                                          <p:attrName>ppt_h</p:attrName>
                                        </p:attrNameLst>
                                      </p:cBhvr>
                                      <p:tavLst>
                                        <p:tav tm="0">
                                          <p:val>
                                            <p:strVal val="ppt_h"/>
                                          </p:val>
                                        </p:tav>
                                        <p:tav tm="100000">
                                          <p:val>
                                            <p:fltVal val="0"/>
                                          </p:val>
                                        </p:tav>
                                      </p:tavLst>
                                    </p:anim>
                                    <p:animEffect transition="out" filter="fade">
                                      <p:cBhvr>
                                        <p:cTn id="14" dur="59000"/>
                                        <p:tgtEl>
                                          <p:spTgt spid="22"/>
                                        </p:tgtEl>
                                      </p:cBhvr>
                                    </p:animEffect>
                                    <p:set>
                                      <p:cBhvr>
                                        <p:cTn id="15" dur="1" fill="hold">
                                          <p:stCondLst>
                                            <p:cond delay="58999"/>
                                          </p:stCondLst>
                                        </p:cTn>
                                        <p:tgtEl>
                                          <p:spTgt spid="22"/>
                                        </p:tgtEl>
                                        <p:attrNameLst>
                                          <p:attrName>style.visibility</p:attrName>
                                        </p:attrNameLst>
                                      </p:cBhvr>
                                      <p:to>
                                        <p:strVal val="hidden"/>
                                      </p:to>
                                    </p:set>
                                  </p:childTnLst>
                                </p:cTn>
                              </p:par>
                            </p:childTnLst>
                          </p:cTn>
                        </p:par>
                        <p:par>
                          <p:cTn id="16" fill="hold">
                            <p:stCondLst>
                              <p:cond delay="59000"/>
                            </p:stCondLst>
                            <p:childTnLst>
                              <p:par>
                                <p:cTn id="17" presetID="10" presetClass="exit" presetSubtype="0" fill="hold" nodeType="afterEffect">
                                  <p:stCondLst>
                                    <p:cond delay="0"/>
                                  </p:stCondLst>
                                  <p:childTnLst>
                                    <p:animEffect transition="out" filter="fade">
                                      <p:cBhvr>
                                        <p:cTn id="18" dur="60000"/>
                                        <p:tgtEl>
                                          <p:spTgt spid="6"/>
                                        </p:tgtEl>
                                      </p:cBhvr>
                                    </p:animEffect>
                                    <p:set>
                                      <p:cBhvr>
                                        <p:cTn id="19" dur="1" fill="hold">
                                          <p:stCondLst>
                                            <p:cond delay="59999"/>
                                          </p:stCondLst>
                                        </p:cTn>
                                        <p:tgtEl>
                                          <p:spTgt spid="6"/>
                                        </p:tgtEl>
                                        <p:attrNameLst>
                                          <p:attrName>style.visibility</p:attrName>
                                        </p:attrNameLst>
                                      </p:cBhvr>
                                      <p:to>
                                        <p:strVal val="hidden"/>
                                      </p:to>
                                    </p:set>
                                  </p:childTnLst>
                                </p:cTn>
                              </p:par>
                              <p:par>
                                <p:cTn id="20" presetID="10" presetClass="entr" presetSubtype="0" fill="hold" grpId="1"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53" presetClass="exit" presetSubtype="32" fill="hold" grpId="0" nodeType="withEffect">
                                  <p:stCondLst>
                                    <p:cond delay="0"/>
                                  </p:stCondLst>
                                  <p:childTnLst>
                                    <p:anim calcmode="lin" valueType="num">
                                      <p:cBhvr>
                                        <p:cTn id="24" dur="60000"/>
                                        <p:tgtEl>
                                          <p:spTgt spid="24"/>
                                        </p:tgtEl>
                                        <p:attrNameLst>
                                          <p:attrName>ppt_w</p:attrName>
                                        </p:attrNameLst>
                                      </p:cBhvr>
                                      <p:tavLst>
                                        <p:tav tm="0">
                                          <p:val>
                                            <p:strVal val="ppt_w"/>
                                          </p:val>
                                        </p:tav>
                                        <p:tav tm="100000">
                                          <p:val>
                                            <p:fltVal val="0"/>
                                          </p:val>
                                        </p:tav>
                                      </p:tavLst>
                                    </p:anim>
                                    <p:anim calcmode="lin" valueType="num">
                                      <p:cBhvr>
                                        <p:cTn id="25" dur="60000"/>
                                        <p:tgtEl>
                                          <p:spTgt spid="24"/>
                                        </p:tgtEl>
                                        <p:attrNameLst>
                                          <p:attrName>ppt_h</p:attrName>
                                        </p:attrNameLst>
                                      </p:cBhvr>
                                      <p:tavLst>
                                        <p:tav tm="0">
                                          <p:val>
                                            <p:strVal val="ppt_h"/>
                                          </p:val>
                                        </p:tav>
                                        <p:tav tm="100000">
                                          <p:val>
                                            <p:fltVal val="0"/>
                                          </p:val>
                                        </p:tav>
                                      </p:tavLst>
                                    </p:anim>
                                    <p:animEffect transition="out" filter="fade">
                                      <p:cBhvr>
                                        <p:cTn id="26" dur="60000"/>
                                        <p:tgtEl>
                                          <p:spTgt spid="24"/>
                                        </p:tgtEl>
                                      </p:cBhvr>
                                    </p:animEffect>
                                    <p:set>
                                      <p:cBhvr>
                                        <p:cTn id="27" dur="1" fill="hold">
                                          <p:stCondLst>
                                            <p:cond delay="59999"/>
                                          </p:stCondLst>
                                        </p:cTn>
                                        <p:tgtEl>
                                          <p:spTgt spid="24"/>
                                        </p:tgtEl>
                                        <p:attrNameLst>
                                          <p:attrName>style.visibility</p:attrName>
                                        </p:attrNameLst>
                                      </p:cBhvr>
                                      <p:to>
                                        <p:strVal val="hidden"/>
                                      </p:to>
                                    </p:set>
                                  </p:childTnLst>
                                </p:cTn>
                              </p:par>
                            </p:childTnLst>
                          </p:cTn>
                        </p:par>
                        <p:par>
                          <p:cTn id="28" fill="hold">
                            <p:stCondLst>
                              <p:cond delay="119000"/>
                            </p:stCondLst>
                            <p:childTnLst>
                              <p:par>
                                <p:cTn id="29" presetID="10" presetClass="exit" presetSubtype="0" fill="hold" nodeType="afterEffect">
                                  <p:stCondLst>
                                    <p:cond delay="0"/>
                                  </p:stCondLst>
                                  <p:childTnLst>
                                    <p:animEffect transition="out" filter="fade">
                                      <p:cBhvr>
                                        <p:cTn id="30" dur="60000"/>
                                        <p:tgtEl>
                                          <p:spTgt spid="7"/>
                                        </p:tgtEl>
                                      </p:cBhvr>
                                    </p:animEffect>
                                    <p:set>
                                      <p:cBhvr>
                                        <p:cTn id="31" dur="1" fill="hold">
                                          <p:stCondLst>
                                            <p:cond delay="59999"/>
                                          </p:stCondLst>
                                        </p:cTn>
                                        <p:tgtEl>
                                          <p:spTgt spid="7"/>
                                        </p:tgtEl>
                                        <p:attrNameLst>
                                          <p:attrName>style.visibility</p:attrName>
                                        </p:attrNameLst>
                                      </p:cBhvr>
                                      <p:to>
                                        <p:strVal val="hidden"/>
                                      </p:to>
                                    </p:set>
                                  </p:childTnLst>
                                </p:cTn>
                              </p:par>
                              <p:par>
                                <p:cTn id="32" presetID="10" presetClass="entr" presetSubtype="0" fill="hold" grpId="1"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53" presetClass="exit" presetSubtype="32" fill="hold" grpId="0" nodeType="withEffect">
                                  <p:stCondLst>
                                    <p:cond delay="0"/>
                                  </p:stCondLst>
                                  <p:childTnLst>
                                    <p:anim calcmode="lin" valueType="num">
                                      <p:cBhvr>
                                        <p:cTn id="36" dur="60000"/>
                                        <p:tgtEl>
                                          <p:spTgt spid="25"/>
                                        </p:tgtEl>
                                        <p:attrNameLst>
                                          <p:attrName>ppt_w</p:attrName>
                                        </p:attrNameLst>
                                      </p:cBhvr>
                                      <p:tavLst>
                                        <p:tav tm="0">
                                          <p:val>
                                            <p:strVal val="ppt_w"/>
                                          </p:val>
                                        </p:tav>
                                        <p:tav tm="100000">
                                          <p:val>
                                            <p:fltVal val="0"/>
                                          </p:val>
                                        </p:tav>
                                      </p:tavLst>
                                    </p:anim>
                                    <p:anim calcmode="lin" valueType="num">
                                      <p:cBhvr>
                                        <p:cTn id="37" dur="60000"/>
                                        <p:tgtEl>
                                          <p:spTgt spid="25"/>
                                        </p:tgtEl>
                                        <p:attrNameLst>
                                          <p:attrName>ppt_h</p:attrName>
                                        </p:attrNameLst>
                                      </p:cBhvr>
                                      <p:tavLst>
                                        <p:tav tm="0">
                                          <p:val>
                                            <p:strVal val="ppt_h"/>
                                          </p:val>
                                        </p:tav>
                                        <p:tav tm="100000">
                                          <p:val>
                                            <p:fltVal val="0"/>
                                          </p:val>
                                        </p:tav>
                                      </p:tavLst>
                                    </p:anim>
                                    <p:animEffect transition="out" filter="fade">
                                      <p:cBhvr>
                                        <p:cTn id="38" dur="60000"/>
                                        <p:tgtEl>
                                          <p:spTgt spid="25"/>
                                        </p:tgtEl>
                                      </p:cBhvr>
                                    </p:animEffect>
                                    <p:set>
                                      <p:cBhvr>
                                        <p:cTn id="39" dur="1" fill="hold">
                                          <p:stCondLst>
                                            <p:cond delay="59999"/>
                                          </p:stCondLst>
                                        </p:cTn>
                                        <p:tgtEl>
                                          <p:spTgt spid="25"/>
                                        </p:tgtEl>
                                        <p:attrNameLst>
                                          <p:attrName>style.visibility</p:attrName>
                                        </p:attrNameLst>
                                      </p:cBhvr>
                                      <p:to>
                                        <p:strVal val="hidden"/>
                                      </p:to>
                                    </p:set>
                                  </p:childTnLst>
                                </p:cTn>
                              </p:par>
                            </p:childTnLst>
                          </p:cTn>
                        </p:par>
                        <p:par>
                          <p:cTn id="40" fill="hold">
                            <p:stCondLst>
                              <p:cond delay="179000"/>
                            </p:stCondLst>
                            <p:childTnLst>
                              <p:par>
                                <p:cTn id="41" presetID="10" presetClass="exit" presetSubtype="0" fill="hold" nodeType="afterEffect">
                                  <p:stCondLst>
                                    <p:cond delay="0"/>
                                  </p:stCondLst>
                                  <p:childTnLst>
                                    <p:animEffect transition="out" filter="fade">
                                      <p:cBhvr>
                                        <p:cTn id="42" dur="60000"/>
                                        <p:tgtEl>
                                          <p:spTgt spid="8"/>
                                        </p:tgtEl>
                                      </p:cBhvr>
                                    </p:animEffect>
                                    <p:set>
                                      <p:cBhvr>
                                        <p:cTn id="43" dur="1" fill="hold">
                                          <p:stCondLst>
                                            <p:cond delay="59999"/>
                                          </p:stCondLst>
                                        </p:cTn>
                                        <p:tgtEl>
                                          <p:spTgt spid="8"/>
                                        </p:tgtEl>
                                        <p:attrNameLst>
                                          <p:attrName>style.visibility</p:attrName>
                                        </p:attrNameLst>
                                      </p:cBhvr>
                                      <p:to>
                                        <p:strVal val="hidden"/>
                                      </p:to>
                                    </p:set>
                                  </p:childTnLst>
                                </p:cTn>
                              </p:par>
                              <p:par>
                                <p:cTn id="44" presetID="10" presetClass="entr" presetSubtype="0" fill="hold" grpId="1"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53" presetClass="exit" presetSubtype="32" fill="hold" grpId="0" nodeType="withEffect">
                                  <p:stCondLst>
                                    <p:cond delay="0"/>
                                  </p:stCondLst>
                                  <p:childTnLst>
                                    <p:anim calcmode="lin" valueType="num">
                                      <p:cBhvr>
                                        <p:cTn id="48" dur="60000"/>
                                        <p:tgtEl>
                                          <p:spTgt spid="21"/>
                                        </p:tgtEl>
                                        <p:attrNameLst>
                                          <p:attrName>ppt_w</p:attrName>
                                        </p:attrNameLst>
                                      </p:cBhvr>
                                      <p:tavLst>
                                        <p:tav tm="0">
                                          <p:val>
                                            <p:strVal val="ppt_w"/>
                                          </p:val>
                                        </p:tav>
                                        <p:tav tm="100000">
                                          <p:val>
                                            <p:fltVal val="0"/>
                                          </p:val>
                                        </p:tav>
                                      </p:tavLst>
                                    </p:anim>
                                    <p:anim calcmode="lin" valueType="num">
                                      <p:cBhvr>
                                        <p:cTn id="49" dur="60000"/>
                                        <p:tgtEl>
                                          <p:spTgt spid="21"/>
                                        </p:tgtEl>
                                        <p:attrNameLst>
                                          <p:attrName>ppt_h</p:attrName>
                                        </p:attrNameLst>
                                      </p:cBhvr>
                                      <p:tavLst>
                                        <p:tav tm="0">
                                          <p:val>
                                            <p:strVal val="ppt_h"/>
                                          </p:val>
                                        </p:tav>
                                        <p:tav tm="100000">
                                          <p:val>
                                            <p:fltVal val="0"/>
                                          </p:val>
                                        </p:tav>
                                      </p:tavLst>
                                    </p:anim>
                                    <p:animEffect transition="out" filter="fade">
                                      <p:cBhvr>
                                        <p:cTn id="50" dur="60000"/>
                                        <p:tgtEl>
                                          <p:spTgt spid="21"/>
                                        </p:tgtEl>
                                      </p:cBhvr>
                                    </p:animEffect>
                                    <p:set>
                                      <p:cBhvr>
                                        <p:cTn id="51" dur="1" fill="hold">
                                          <p:stCondLst>
                                            <p:cond delay="59999"/>
                                          </p:stCondLst>
                                        </p:cTn>
                                        <p:tgtEl>
                                          <p:spTgt spid="21"/>
                                        </p:tgtEl>
                                        <p:attrNameLst>
                                          <p:attrName>style.visibility</p:attrName>
                                        </p:attrNameLst>
                                      </p:cBhvr>
                                      <p:to>
                                        <p:strVal val="hidden"/>
                                      </p:to>
                                    </p:set>
                                  </p:childTnLst>
                                </p:cTn>
                              </p:par>
                            </p:childTnLst>
                          </p:cTn>
                        </p:par>
                        <p:par>
                          <p:cTn id="52" fill="hold">
                            <p:stCondLst>
                              <p:cond delay="239000"/>
                            </p:stCondLst>
                            <p:childTnLst>
                              <p:par>
                                <p:cTn id="53" presetID="10" presetClass="exit" presetSubtype="0" fill="hold" nodeType="afterEffect">
                                  <p:stCondLst>
                                    <p:cond delay="0"/>
                                  </p:stCondLst>
                                  <p:childTnLst>
                                    <p:animEffect transition="out" filter="fade">
                                      <p:cBhvr>
                                        <p:cTn id="54" dur="60000"/>
                                        <p:tgtEl>
                                          <p:spTgt spid="9"/>
                                        </p:tgtEl>
                                      </p:cBhvr>
                                    </p:animEffect>
                                    <p:set>
                                      <p:cBhvr>
                                        <p:cTn id="55" dur="1" fill="hold">
                                          <p:stCondLst>
                                            <p:cond delay="59999"/>
                                          </p:stCondLst>
                                        </p:cTn>
                                        <p:tgtEl>
                                          <p:spTgt spid="9"/>
                                        </p:tgtEl>
                                        <p:attrNameLst>
                                          <p:attrName>style.visibility</p:attrName>
                                        </p:attrNameLst>
                                      </p:cBhvr>
                                      <p:to>
                                        <p:strVal val="hidden"/>
                                      </p:to>
                                    </p:set>
                                  </p:childTnLst>
                                </p:cTn>
                              </p:par>
                              <p:par>
                                <p:cTn id="56" presetID="10" presetClass="entr" presetSubtype="0" fill="hold" grpId="1"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53" presetClass="exit" presetSubtype="32" fill="hold" grpId="0" nodeType="withEffect">
                                  <p:stCondLst>
                                    <p:cond delay="0"/>
                                  </p:stCondLst>
                                  <p:childTnLst>
                                    <p:anim calcmode="lin" valueType="num">
                                      <p:cBhvr>
                                        <p:cTn id="60" dur="60000"/>
                                        <p:tgtEl>
                                          <p:spTgt spid="23"/>
                                        </p:tgtEl>
                                        <p:attrNameLst>
                                          <p:attrName>ppt_w</p:attrName>
                                        </p:attrNameLst>
                                      </p:cBhvr>
                                      <p:tavLst>
                                        <p:tav tm="0">
                                          <p:val>
                                            <p:strVal val="ppt_w"/>
                                          </p:val>
                                        </p:tav>
                                        <p:tav tm="100000">
                                          <p:val>
                                            <p:fltVal val="0"/>
                                          </p:val>
                                        </p:tav>
                                      </p:tavLst>
                                    </p:anim>
                                    <p:anim calcmode="lin" valueType="num">
                                      <p:cBhvr>
                                        <p:cTn id="61" dur="60000"/>
                                        <p:tgtEl>
                                          <p:spTgt spid="23"/>
                                        </p:tgtEl>
                                        <p:attrNameLst>
                                          <p:attrName>ppt_h</p:attrName>
                                        </p:attrNameLst>
                                      </p:cBhvr>
                                      <p:tavLst>
                                        <p:tav tm="0">
                                          <p:val>
                                            <p:strVal val="ppt_h"/>
                                          </p:val>
                                        </p:tav>
                                        <p:tav tm="100000">
                                          <p:val>
                                            <p:fltVal val="0"/>
                                          </p:val>
                                        </p:tav>
                                      </p:tavLst>
                                    </p:anim>
                                    <p:animEffect transition="out" filter="fade">
                                      <p:cBhvr>
                                        <p:cTn id="62" dur="60000"/>
                                        <p:tgtEl>
                                          <p:spTgt spid="23"/>
                                        </p:tgtEl>
                                      </p:cBhvr>
                                    </p:animEffect>
                                    <p:set>
                                      <p:cBhvr>
                                        <p:cTn id="63" dur="1" fill="hold">
                                          <p:stCondLst>
                                            <p:cond delay="59999"/>
                                          </p:stCondLst>
                                        </p:cTn>
                                        <p:tgtEl>
                                          <p:spTgt spid="23"/>
                                        </p:tgtEl>
                                        <p:attrNameLst>
                                          <p:attrName>style.visibility</p:attrName>
                                        </p:attrNameLst>
                                      </p:cBhvr>
                                      <p:to>
                                        <p:strVal val="hidden"/>
                                      </p:to>
                                    </p:set>
                                  </p:childTnLst>
                                </p:cTn>
                              </p:par>
                            </p:childTnLst>
                          </p:cTn>
                        </p:par>
                        <p:par>
                          <p:cTn id="64" fill="hold">
                            <p:stCondLst>
                              <p:cond delay="299000"/>
                            </p:stCondLst>
                            <p:childTnLst>
                              <p:par>
                                <p:cTn id="65" presetID="10" presetClass="exit" presetSubtype="0" fill="hold" nodeType="afterEffect">
                                  <p:stCondLst>
                                    <p:cond delay="0"/>
                                  </p:stCondLst>
                                  <p:childTnLst>
                                    <p:animEffect transition="out" filter="fade">
                                      <p:cBhvr>
                                        <p:cTn id="66" dur="60000"/>
                                        <p:tgtEl>
                                          <p:spTgt spid="10"/>
                                        </p:tgtEl>
                                      </p:cBhvr>
                                    </p:animEffect>
                                    <p:set>
                                      <p:cBhvr>
                                        <p:cTn id="67" dur="1" fill="hold">
                                          <p:stCondLst>
                                            <p:cond delay="59999"/>
                                          </p:stCondLst>
                                        </p:cTn>
                                        <p:tgtEl>
                                          <p:spTgt spid="10"/>
                                        </p:tgtEl>
                                        <p:attrNameLst>
                                          <p:attrName>style.visibility</p:attrName>
                                        </p:attrNameLst>
                                      </p:cBhvr>
                                      <p:to>
                                        <p:strVal val="hidden"/>
                                      </p:to>
                                    </p:set>
                                  </p:childTnLst>
                                </p:cTn>
                              </p:par>
                              <p:par>
                                <p:cTn id="68" presetID="10" presetClass="entr" presetSubtype="0" fill="hold" grpId="1"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par>
                                <p:cTn id="71" presetID="53" presetClass="exit" presetSubtype="32" fill="hold" grpId="0" nodeType="withEffect">
                                  <p:stCondLst>
                                    <p:cond delay="0"/>
                                  </p:stCondLst>
                                  <p:childTnLst>
                                    <p:anim calcmode="lin" valueType="num">
                                      <p:cBhvr>
                                        <p:cTn id="72" dur="60000"/>
                                        <p:tgtEl>
                                          <p:spTgt spid="16"/>
                                        </p:tgtEl>
                                        <p:attrNameLst>
                                          <p:attrName>ppt_w</p:attrName>
                                        </p:attrNameLst>
                                      </p:cBhvr>
                                      <p:tavLst>
                                        <p:tav tm="0">
                                          <p:val>
                                            <p:strVal val="ppt_w"/>
                                          </p:val>
                                        </p:tav>
                                        <p:tav tm="100000">
                                          <p:val>
                                            <p:fltVal val="0"/>
                                          </p:val>
                                        </p:tav>
                                      </p:tavLst>
                                    </p:anim>
                                    <p:anim calcmode="lin" valueType="num">
                                      <p:cBhvr>
                                        <p:cTn id="73" dur="60000"/>
                                        <p:tgtEl>
                                          <p:spTgt spid="16"/>
                                        </p:tgtEl>
                                        <p:attrNameLst>
                                          <p:attrName>ppt_h</p:attrName>
                                        </p:attrNameLst>
                                      </p:cBhvr>
                                      <p:tavLst>
                                        <p:tav tm="0">
                                          <p:val>
                                            <p:strVal val="ppt_h"/>
                                          </p:val>
                                        </p:tav>
                                        <p:tav tm="100000">
                                          <p:val>
                                            <p:fltVal val="0"/>
                                          </p:val>
                                        </p:tav>
                                      </p:tavLst>
                                    </p:anim>
                                    <p:animEffect transition="out" filter="fade">
                                      <p:cBhvr>
                                        <p:cTn id="74" dur="60000"/>
                                        <p:tgtEl>
                                          <p:spTgt spid="16"/>
                                        </p:tgtEl>
                                      </p:cBhvr>
                                    </p:animEffect>
                                    <p:set>
                                      <p:cBhvr>
                                        <p:cTn id="75" dur="1" fill="hold">
                                          <p:stCondLst>
                                            <p:cond delay="59999"/>
                                          </p:stCondLst>
                                        </p:cTn>
                                        <p:tgtEl>
                                          <p:spTgt spid="16"/>
                                        </p:tgtEl>
                                        <p:attrNameLst>
                                          <p:attrName>style.visibility</p:attrName>
                                        </p:attrNameLst>
                                      </p:cBhvr>
                                      <p:to>
                                        <p:strVal val="hidden"/>
                                      </p:to>
                                    </p:set>
                                  </p:childTnLst>
                                </p:cTn>
                              </p:par>
                            </p:childTnLst>
                          </p:cTn>
                        </p:par>
                        <p:par>
                          <p:cTn id="76" fill="hold">
                            <p:stCondLst>
                              <p:cond delay="359000"/>
                            </p:stCondLst>
                            <p:childTnLst>
                              <p:par>
                                <p:cTn id="77" presetID="10" presetClass="exit" presetSubtype="0" fill="hold" nodeType="afterEffect">
                                  <p:stCondLst>
                                    <p:cond delay="0"/>
                                  </p:stCondLst>
                                  <p:childTnLst>
                                    <p:animEffect transition="out" filter="fade">
                                      <p:cBhvr>
                                        <p:cTn id="78" dur="60000"/>
                                        <p:tgtEl>
                                          <p:spTgt spid="11"/>
                                        </p:tgtEl>
                                      </p:cBhvr>
                                    </p:animEffect>
                                    <p:set>
                                      <p:cBhvr>
                                        <p:cTn id="79" dur="1" fill="hold">
                                          <p:stCondLst>
                                            <p:cond delay="59999"/>
                                          </p:stCondLst>
                                        </p:cTn>
                                        <p:tgtEl>
                                          <p:spTgt spid="11"/>
                                        </p:tgtEl>
                                        <p:attrNameLst>
                                          <p:attrName>style.visibility</p:attrName>
                                        </p:attrNameLst>
                                      </p:cBhvr>
                                      <p:to>
                                        <p:strVal val="hidden"/>
                                      </p:to>
                                    </p:set>
                                  </p:childTnLst>
                                </p:cTn>
                              </p:par>
                              <p:par>
                                <p:cTn id="80" presetID="10" presetClass="entr" presetSubtype="0" fill="hold" grpId="1"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par>
                                <p:cTn id="83" presetID="53" presetClass="exit" presetSubtype="32" fill="hold" grpId="0" nodeType="withEffect">
                                  <p:stCondLst>
                                    <p:cond delay="0"/>
                                  </p:stCondLst>
                                  <p:childTnLst>
                                    <p:anim calcmode="lin" valueType="num">
                                      <p:cBhvr>
                                        <p:cTn id="84" dur="60000"/>
                                        <p:tgtEl>
                                          <p:spTgt spid="17"/>
                                        </p:tgtEl>
                                        <p:attrNameLst>
                                          <p:attrName>ppt_w</p:attrName>
                                        </p:attrNameLst>
                                      </p:cBhvr>
                                      <p:tavLst>
                                        <p:tav tm="0">
                                          <p:val>
                                            <p:strVal val="ppt_w"/>
                                          </p:val>
                                        </p:tav>
                                        <p:tav tm="100000">
                                          <p:val>
                                            <p:fltVal val="0"/>
                                          </p:val>
                                        </p:tav>
                                      </p:tavLst>
                                    </p:anim>
                                    <p:anim calcmode="lin" valueType="num">
                                      <p:cBhvr>
                                        <p:cTn id="85" dur="60000"/>
                                        <p:tgtEl>
                                          <p:spTgt spid="17"/>
                                        </p:tgtEl>
                                        <p:attrNameLst>
                                          <p:attrName>ppt_h</p:attrName>
                                        </p:attrNameLst>
                                      </p:cBhvr>
                                      <p:tavLst>
                                        <p:tav tm="0">
                                          <p:val>
                                            <p:strVal val="ppt_h"/>
                                          </p:val>
                                        </p:tav>
                                        <p:tav tm="100000">
                                          <p:val>
                                            <p:fltVal val="0"/>
                                          </p:val>
                                        </p:tav>
                                      </p:tavLst>
                                    </p:anim>
                                    <p:animEffect transition="out" filter="fade">
                                      <p:cBhvr>
                                        <p:cTn id="86" dur="60000"/>
                                        <p:tgtEl>
                                          <p:spTgt spid="17"/>
                                        </p:tgtEl>
                                      </p:cBhvr>
                                    </p:animEffect>
                                    <p:set>
                                      <p:cBhvr>
                                        <p:cTn id="87" dur="1" fill="hold">
                                          <p:stCondLst>
                                            <p:cond delay="59999"/>
                                          </p:stCondLst>
                                        </p:cTn>
                                        <p:tgtEl>
                                          <p:spTgt spid="17"/>
                                        </p:tgtEl>
                                        <p:attrNameLst>
                                          <p:attrName>style.visibility</p:attrName>
                                        </p:attrNameLst>
                                      </p:cBhvr>
                                      <p:to>
                                        <p:strVal val="hidden"/>
                                      </p:to>
                                    </p:set>
                                  </p:childTnLst>
                                </p:cTn>
                              </p:par>
                            </p:childTnLst>
                          </p:cTn>
                        </p:par>
                        <p:par>
                          <p:cTn id="88" fill="hold">
                            <p:stCondLst>
                              <p:cond delay="419000"/>
                            </p:stCondLst>
                            <p:childTnLst>
                              <p:par>
                                <p:cTn id="89" presetID="10" presetClass="exit" presetSubtype="0" fill="hold" nodeType="afterEffect">
                                  <p:stCondLst>
                                    <p:cond delay="0"/>
                                  </p:stCondLst>
                                  <p:childTnLst>
                                    <p:animEffect transition="out" filter="fade">
                                      <p:cBhvr>
                                        <p:cTn id="90" dur="60000"/>
                                        <p:tgtEl>
                                          <p:spTgt spid="12"/>
                                        </p:tgtEl>
                                      </p:cBhvr>
                                    </p:animEffect>
                                    <p:set>
                                      <p:cBhvr>
                                        <p:cTn id="91" dur="1" fill="hold">
                                          <p:stCondLst>
                                            <p:cond delay="59999"/>
                                          </p:stCondLst>
                                        </p:cTn>
                                        <p:tgtEl>
                                          <p:spTgt spid="12"/>
                                        </p:tgtEl>
                                        <p:attrNameLst>
                                          <p:attrName>style.visibility</p:attrName>
                                        </p:attrNameLst>
                                      </p:cBhvr>
                                      <p:to>
                                        <p:strVal val="hidden"/>
                                      </p:to>
                                    </p:set>
                                  </p:childTnLst>
                                </p:cTn>
                              </p:par>
                              <p:par>
                                <p:cTn id="92" presetID="10" presetClass="entr" presetSubtype="0" fill="hold" grpId="1"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
                                        <p:tgtEl>
                                          <p:spTgt spid="18"/>
                                        </p:tgtEl>
                                      </p:cBhvr>
                                    </p:animEffect>
                                  </p:childTnLst>
                                </p:cTn>
                              </p:par>
                              <p:par>
                                <p:cTn id="95" presetID="53" presetClass="exit" presetSubtype="32" fill="hold" grpId="0" nodeType="withEffect">
                                  <p:stCondLst>
                                    <p:cond delay="0"/>
                                  </p:stCondLst>
                                  <p:childTnLst>
                                    <p:anim calcmode="lin" valueType="num">
                                      <p:cBhvr>
                                        <p:cTn id="96" dur="60000"/>
                                        <p:tgtEl>
                                          <p:spTgt spid="18"/>
                                        </p:tgtEl>
                                        <p:attrNameLst>
                                          <p:attrName>ppt_w</p:attrName>
                                        </p:attrNameLst>
                                      </p:cBhvr>
                                      <p:tavLst>
                                        <p:tav tm="0">
                                          <p:val>
                                            <p:strVal val="ppt_w"/>
                                          </p:val>
                                        </p:tav>
                                        <p:tav tm="100000">
                                          <p:val>
                                            <p:fltVal val="0"/>
                                          </p:val>
                                        </p:tav>
                                      </p:tavLst>
                                    </p:anim>
                                    <p:anim calcmode="lin" valueType="num">
                                      <p:cBhvr>
                                        <p:cTn id="97" dur="60000"/>
                                        <p:tgtEl>
                                          <p:spTgt spid="18"/>
                                        </p:tgtEl>
                                        <p:attrNameLst>
                                          <p:attrName>ppt_h</p:attrName>
                                        </p:attrNameLst>
                                      </p:cBhvr>
                                      <p:tavLst>
                                        <p:tav tm="0">
                                          <p:val>
                                            <p:strVal val="ppt_h"/>
                                          </p:val>
                                        </p:tav>
                                        <p:tav tm="100000">
                                          <p:val>
                                            <p:fltVal val="0"/>
                                          </p:val>
                                        </p:tav>
                                      </p:tavLst>
                                    </p:anim>
                                    <p:animEffect transition="out" filter="fade">
                                      <p:cBhvr>
                                        <p:cTn id="98" dur="60000"/>
                                        <p:tgtEl>
                                          <p:spTgt spid="18"/>
                                        </p:tgtEl>
                                      </p:cBhvr>
                                    </p:animEffect>
                                    <p:set>
                                      <p:cBhvr>
                                        <p:cTn id="99" dur="1" fill="hold">
                                          <p:stCondLst>
                                            <p:cond delay="59999"/>
                                          </p:stCondLst>
                                        </p:cTn>
                                        <p:tgtEl>
                                          <p:spTgt spid="18"/>
                                        </p:tgtEl>
                                        <p:attrNameLst>
                                          <p:attrName>style.visibility</p:attrName>
                                        </p:attrNameLst>
                                      </p:cBhvr>
                                      <p:to>
                                        <p:strVal val="hidden"/>
                                      </p:to>
                                    </p:set>
                                  </p:childTnLst>
                                </p:cTn>
                              </p:par>
                            </p:childTnLst>
                          </p:cTn>
                        </p:par>
                        <p:par>
                          <p:cTn id="100" fill="hold">
                            <p:stCondLst>
                              <p:cond delay="479000"/>
                            </p:stCondLst>
                            <p:childTnLst>
                              <p:par>
                                <p:cTn id="101" presetID="10" presetClass="exit" presetSubtype="0" fill="hold" nodeType="afterEffect">
                                  <p:stCondLst>
                                    <p:cond delay="0"/>
                                  </p:stCondLst>
                                  <p:childTnLst>
                                    <p:animEffect transition="out" filter="fade">
                                      <p:cBhvr>
                                        <p:cTn id="102" dur="60000"/>
                                        <p:tgtEl>
                                          <p:spTgt spid="13"/>
                                        </p:tgtEl>
                                      </p:cBhvr>
                                    </p:animEffect>
                                    <p:set>
                                      <p:cBhvr>
                                        <p:cTn id="103" dur="1" fill="hold">
                                          <p:stCondLst>
                                            <p:cond delay="59999"/>
                                          </p:stCondLst>
                                        </p:cTn>
                                        <p:tgtEl>
                                          <p:spTgt spid="13"/>
                                        </p:tgtEl>
                                        <p:attrNameLst>
                                          <p:attrName>style.visibility</p:attrName>
                                        </p:attrNameLst>
                                      </p:cBhvr>
                                      <p:to>
                                        <p:strVal val="hidden"/>
                                      </p:to>
                                    </p:set>
                                  </p:childTnLst>
                                </p:cTn>
                              </p:par>
                              <p:par>
                                <p:cTn id="104" presetID="10" presetClass="entr" presetSubtype="0" fill="hold" grpId="1"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fade">
                                      <p:cBhvr>
                                        <p:cTn id="106" dur="500"/>
                                        <p:tgtEl>
                                          <p:spTgt spid="19"/>
                                        </p:tgtEl>
                                      </p:cBhvr>
                                    </p:animEffect>
                                  </p:childTnLst>
                                </p:cTn>
                              </p:par>
                              <p:par>
                                <p:cTn id="107" presetID="53" presetClass="exit" presetSubtype="32" fill="hold" grpId="0" nodeType="withEffect">
                                  <p:stCondLst>
                                    <p:cond delay="0"/>
                                  </p:stCondLst>
                                  <p:childTnLst>
                                    <p:anim calcmode="lin" valueType="num">
                                      <p:cBhvr>
                                        <p:cTn id="108" dur="60000"/>
                                        <p:tgtEl>
                                          <p:spTgt spid="19"/>
                                        </p:tgtEl>
                                        <p:attrNameLst>
                                          <p:attrName>ppt_w</p:attrName>
                                        </p:attrNameLst>
                                      </p:cBhvr>
                                      <p:tavLst>
                                        <p:tav tm="0">
                                          <p:val>
                                            <p:strVal val="ppt_w"/>
                                          </p:val>
                                        </p:tav>
                                        <p:tav tm="100000">
                                          <p:val>
                                            <p:fltVal val="0"/>
                                          </p:val>
                                        </p:tav>
                                      </p:tavLst>
                                    </p:anim>
                                    <p:anim calcmode="lin" valueType="num">
                                      <p:cBhvr>
                                        <p:cTn id="109" dur="60000"/>
                                        <p:tgtEl>
                                          <p:spTgt spid="19"/>
                                        </p:tgtEl>
                                        <p:attrNameLst>
                                          <p:attrName>ppt_h</p:attrName>
                                        </p:attrNameLst>
                                      </p:cBhvr>
                                      <p:tavLst>
                                        <p:tav tm="0">
                                          <p:val>
                                            <p:strVal val="ppt_h"/>
                                          </p:val>
                                        </p:tav>
                                        <p:tav tm="100000">
                                          <p:val>
                                            <p:fltVal val="0"/>
                                          </p:val>
                                        </p:tav>
                                      </p:tavLst>
                                    </p:anim>
                                    <p:animEffect transition="out" filter="fade">
                                      <p:cBhvr>
                                        <p:cTn id="110" dur="60000"/>
                                        <p:tgtEl>
                                          <p:spTgt spid="19"/>
                                        </p:tgtEl>
                                      </p:cBhvr>
                                    </p:animEffect>
                                    <p:set>
                                      <p:cBhvr>
                                        <p:cTn id="111" dur="1" fill="hold">
                                          <p:stCondLst>
                                            <p:cond delay="59999"/>
                                          </p:stCondLst>
                                        </p:cTn>
                                        <p:tgtEl>
                                          <p:spTgt spid="19"/>
                                        </p:tgtEl>
                                        <p:attrNameLst>
                                          <p:attrName>style.visibility</p:attrName>
                                        </p:attrNameLst>
                                      </p:cBhvr>
                                      <p:to>
                                        <p:strVal val="hidden"/>
                                      </p:to>
                                    </p:set>
                                  </p:childTnLst>
                                </p:cTn>
                              </p:par>
                            </p:childTnLst>
                          </p:cTn>
                        </p:par>
                        <p:par>
                          <p:cTn id="112" fill="hold">
                            <p:stCondLst>
                              <p:cond delay="539000"/>
                            </p:stCondLst>
                            <p:childTnLst>
                              <p:par>
                                <p:cTn id="113" presetID="10" presetClass="exit" presetSubtype="0" fill="hold" nodeType="afterEffect">
                                  <p:stCondLst>
                                    <p:cond delay="0"/>
                                  </p:stCondLst>
                                  <p:childTnLst>
                                    <p:animEffect transition="out" filter="fade">
                                      <p:cBhvr>
                                        <p:cTn id="114" dur="60000"/>
                                        <p:tgtEl>
                                          <p:spTgt spid="14"/>
                                        </p:tgtEl>
                                      </p:cBhvr>
                                    </p:animEffect>
                                    <p:set>
                                      <p:cBhvr>
                                        <p:cTn id="115" dur="1" fill="hold">
                                          <p:stCondLst>
                                            <p:cond delay="59999"/>
                                          </p:stCondLst>
                                        </p:cTn>
                                        <p:tgtEl>
                                          <p:spTgt spid="14"/>
                                        </p:tgtEl>
                                        <p:attrNameLst>
                                          <p:attrName>style.visibility</p:attrName>
                                        </p:attrNameLst>
                                      </p:cBhvr>
                                      <p:to>
                                        <p:strVal val="hidden"/>
                                      </p:to>
                                    </p:set>
                                  </p:childTnLst>
                                </p:cTn>
                              </p:par>
                              <p:par>
                                <p:cTn id="116" presetID="10" presetClass="entr" presetSubtype="0" fill="hold" grpId="1" nodeType="with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500"/>
                                        <p:tgtEl>
                                          <p:spTgt spid="20"/>
                                        </p:tgtEl>
                                      </p:cBhvr>
                                    </p:animEffect>
                                  </p:childTnLst>
                                </p:cTn>
                              </p:par>
                              <p:par>
                                <p:cTn id="119" presetID="53" presetClass="exit" presetSubtype="32" fill="hold" grpId="0" nodeType="withEffect">
                                  <p:stCondLst>
                                    <p:cond delay="0"/>
                                  </p:stCondLst>
                                  <p:childTnLst>
                                    <p:anim calcmode="lin" valueType="num">
                                      <p:cBhvr>
                                        <p:cTn id="120" dur="60000"/>
                                        <p:tgtEl>
                                          <p:spTgt spid="20"/>
                                        </p:tgtEl>
                                        <p:attrNameLst>
                                          <p:attrName>ppt_w</p:attrName>
                                        </p:attrNameLst>
                                      </p:cBhvr>
                                      <p:tavLst>
                                        <p:tav tm="0">
                                          <p:val>
                                            <p:strVal val="ppt_w"/>
                                          </p:val>
                                        </p:tav>
                                        <p:tav tm="100000">
                                          <p:val>
                                            <p:fltVal val="0"/>
                                          </p:val>
                                        </p:tav>
                                      </p:tavLst>
                                    </p:anim>
                                    <p:anim calcmode="lin" valueType="num">
                                      <p:cBhvr>
                                        <p:cTn id="121" dur="60000"/>
                                        <p:tgtEl>
                                          <p:spTgt spid="20"/>
                                        </p:tgtEl>
                                        <p:attrNameLst>
                                          <p:attrName>ppt_h</p:attrName>
                                        </p:attrNameLst>
                                      </p:cBhvr>
                                      <p:tavLst>
                                        <p:tav tm="0">
                                          <p:val>
                                            <p:strVal val="ppt_h"/>
                                          </p:val>
                                        </p:tav>
                                        <p:tav tm="100000">
                                          <p:val>
                                            <p:fltVal val="0"/>
                                          </p:val>
                                        </p:tav>
                                      </p:tavLst>
                                    </p:anim>
                                    <p:animEffect transition="out" filter="fade">
                                      <p:cBhvr>
                                        <p:cTn id="122" dur="60000"/>
                                        <p:tgtEl>
                                          <p:spTgt spid="20"/>
                                        </p:tgtEl>
                                      </p:cBhvr>
                                    </p:animEffect>
                                    <p:set>
                                      <p:cBhvr>
                                        <p:cTn id="123" dur="1" fill="hold">
                                          <p:stCondLst>
                                            <p:cond delay="59999"/>
                                          </p:stCondLst>
                                        </p:cTn>
                                        <p:tgtEl>
                                          <p:spTgt spid="20"/>
                                        </p:tgtEl>
                                        <p:attrNameLst>
                                          <p:attrName>style.visibility</p:attrName>
                                        </p:attrNameLst>
                                      </p:cBhvr>
                                      <p:to>
                                        <p:strVal val="hidden"/>
                                      </p:to>
                                    </p:set>
                                  </p:childTnLst>
                                </p:cTn>
                              </p:par>
                            </p:childTnLst>
                          </p:cTn>
                        </p:par>
                        <p:par>
                          <p:cTn id="124" fill="hold">
                            <p:stCondLst>
                              <p:cond delay="599000"/>
                            </p:stCondLst>
                            <p:childTnLst>
                              <p:par>
                                <p:cTn id="125" presetID="10" presetClass="entr" presetSubtype="0" fill="hold" grpId="0" nodeType="after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1000"/>
                                        <p:tgtEl>
                                          <p:spTgt spid="2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2" nodeType="clickEffect">
                                  <p:stCondLst>
                                    <p:cond delay="0"/>
                                  </p:stCondLst>
                                  <p:childTnLst>
                                    <p:animEffect transition="out" filter="fade">
                                      <p:cBhvr>
                                        <p:cTn id="131" dur="500"/>
                                        <p:tgtEl>
                                          <p:spTgt spid="22"/>
                                        </p:tgtEl>
                                      </p:cBhvr>
                                    </p:animEffect>
                                    <p:set>
                                      <p:cBhvr>
                                        <p:cTn id="132" dur="1" fill="hold">
                                          <p:stCondLst>
                                            <p:cond delay="499"/>
                                          </p:stCondLst>
                                        </p:cTn>
                                        <p:tgtEl>
                                          <p:spTgt spid="22"/>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24"/>
                                        </p:tgtEl>
                                      </p:cBhvr>
                                    </p:animEffect>
                                    <p:set>
                                      <p:cBhvr>
                                        <p:cTn id="135" dur="1" fill="hold">
                                          <p:stCondLst>
                                            <p:cond delay="499"/>
                                          </p:stCondLst>
                                        </p:cTn>
                                        <p:tgtEl>
                                          <p:spTgt spid="24"/>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25"/>
                                        </p:tgtEl>
                                      </p:cBhvr>
                                    </p:animEffect>
                                    <p:set>
                                      <p:cBhvr>
                                        <p:cTn id="138" dur="1" fill="hold">
                                          <p:stCondLst>
                                            <p:cond delay="499"/>
                                          </p:stCondLst>
                                        </p:cTn>
                                        <p:tgtEl>
                                          <p:spTgt spid="25"/>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21"/>
                                        </p:tgtEl>
                                      </p:cBhvr>
                                    </p:animEffect>
                                    <p:set>
                                      <p:cBhvr>
                                        <p:cTn id="141" dur="1" fill="hold">
                                          <p:stCondLst>
                                            <p:cond delay="499"/>
                                          </p:stCondLst>
                                        </p:cTn>
                                        <p:tgtEl>
                                          <p:spTgt spid="21"/>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23"/>
                                        </p:tgtEl>
                                      </p:cBhvr>
                                    </p:animEffect>
                                    <p:set>
                                      <p:cBhvr>
                                        <p:cTn id="144" dur="1" fill="hold">
                                          <p:stCondLst>
                                            <p:cond delay="499"/>
                                          </p:stCondLst>
                                        </p:cTn>
                                        <p:tgtEl>
                                          <p:spTgt spid="23"/>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8"/>
                                        </p:tgtEl>
                                      </p:cBhvr>
                                    </p:animEffect>
                                    <p:set>
                                      <p:cBhvr>
                                        <p:cTn id="153" dur="1" fill="hold">
                                          <p:stCondLst>
                                            <p:cond delay="499"/>
                                          </p:stCondLst>
                                        </p:cTn>
                                        <p:tgtEl>
                                          <p:spTgt spid="18"/>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19"/>
                                        </p:tgtEl>
                                      </p:cBhvr>
                                    </p:animEffect>
                                    <p:set>
                                      <p:cBhvr>
                                        <p:cTn id="156" dur="1" fill="hold">
                                          <p:stCondLst>
                                            <p:cond delay="499"/>
                                          </p:stCondLst>
                                        </p:cTn>
                                        <p:tgtEl>
                                          <p:spTgt spid="19"/>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500"/>
                                        <p:tgtEl>
                                          <p:spTgt spid="20"/>
                                        </p:tgtEl>
                                      </p:cBhvr>
                                    </p:animEffect>
                                    <p:set>
                                      <p:cBhvr>
                                        <p:cTn id="15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0D093079-9288-E1EF-AD74-6A50BA18BA61}"/>
              </a:ext>
            </a:extLst>
          </p:cNvPr>
          <p:cNvPicPr>
            <a:picLocks noChangeAspect="1"/>
          </p:cNvPicPr>
          <p:nvPr userDrawn="1"/>
        </p:nvPicPr>
        <p:blipFill>
          <a:blip r:embed="rId4"/>
          <a:stretch>
            <a:fillRect/>
          </a:stretch>
        </p:blipFill>
        <p:spPr>
          <a:xfrm>
            <a:off x="5858321" y="3314127"/>
            <a:ext cx="475939" cy="304289"/>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descr="Shape, rectangle&#10;&#10;Description automatically generated">
            <a:extLst>
              <a:ext uri="{FF2B5EF4-FFF2-40B4-BE49-F238E27FC236}">
                <a16:creationId xmlns:a16="http://schemas.microsoft.com/office/drawing/2014/main" id="{89710543-2D53-EC4E-CA25-144A22A0642D}"/>
              </a:ext>
            </a:extLst>
          </p:cNvPr>
          <p:cNvPicPr>
            <a:picLocks noChangeAspect="1"/>
          </p:cNvPicPr>
          <p:nvPr userDrawn="1"/>
        </p:nvPicPr>
        <p:blipFill>
          <a:blip r:embed="rId6"/>
          <a:stretch>
            <a:fillRect/>
          </a:stretch>
        </p:blipFill>
        <p:spPr>
          <a:xfrm>
            <a:off x="5234139" y="2700024"/>
            <a:ext cx="1724302" cy="314692"/>
          </a:xfrm>
          <a:prstGeom prst="rect">
            <a:avLst/>
          </a:prstGeom>
        </p:spPr>
      </p:pic>
      <p:pic>
        <p:nvPicPr>
          <p:cNvPr id="20" name="Picture 19" descr="Shape, rectangle&#10;&#10;Description automatically generated">
            <a:extLst>
              <a:ext uri="{FF2B5EF4-FFF2-40B4-BE49-F238E27FC236}">
                <a16:creationId xmlns:a16="http://schemas.microsoft.com/office/drawing/2014/main" id="{C3B8959F-9B8C-52FC-4656-88FF8C5E7CFC}"/>
              </a:ext>
            </a:extLst>
          </p:cNvPr>
          <p:cNvPicPr>
            <a:picLocks noChangeAspect="1"/>
          </p:cNvPicPr>
          <p:nvPr userDrawn="1"/>
        </p:nvPicPr>
        <p:blipFill>
          <a:blip r:embed="rId7"/>
          <a:stretch>
            <a:fillRect/>
          </a:stretch>
        </p:blipFill>
        <p:spPr>
          <a:xfrm>
            <a:off x="5134010" y="2389778"/>
            <a:ext cx="1924561" cy="314692"/>
          </a:xfrm>
          <a:prstGeom prst="rect">
            <a:avLst/>
          </a:prstGeom>
        </p:spPr>
      </p:pic>
      <p:pic>
        <p:nvPicPr>
          <p:cNvPr id="22" name="Picture 21" descr="Shape, rectangle&#10;&#10;Description automatically generated">
            <a:extLst>
              <a:ext uri="{FF2B5EF4-FFF2-40B4-BE49-F238E27FC236}">
                <a16:creationId xmlns:a16="http://schemas.microsoft.com/office/drawing/2014/main" id="{5B43FE96-D986-7F5F-7C8D-6DC5C3DE0AC4}"/>
              </a:ext>
            </a:extLst>
          </p:cNvPr>
          <p:cNvPicPr>
            <a:picLocks noChangeAspect="1"/>
          </p:cNvPicPr>
          <p:nvPr userDrawn="1"/>
        </p:nvPicPr>
        <p:blipFill>
          <a:blip r:embed="rId8"/>
          <a:stretch>
            <a:fillRect/>
          </a:stretch>
        </p:blipFill>
        <p:spPr>
          <a:xfrm>
            <a:off x="5105400" y="2141666"/>
            <a:ext cx="1981780"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descr="A picture containing icon&#10;&#10;Description automatically generated">
            <a:extLst>
              <a:ext uri="{FF2B5EF4-FFF2-40B4-BE49-F238E27FC236}">
                <a16:creationId xmlns:a16="http://schemas.microsoft.com/office/drawing/2014/main" id="{0201C4DC-70CB-1B22-08E3-1EF4AFFD7D8F}"/>
              </a:ext>
            </a:extLst>
          </p:cNvPr>
          <p:cNvPicPr>
            <a:picLocks noChangeAspect="1"/>
          </p:cNvPicPr>
          <p:nvPr userDrawn="1"/>
        </p:nvPicPr>
        <p:blipFill>
          <a:blip r:embed="rId4"/>
          <a:stretch>
            <a:fillRect/>
          </a:stretch>
        </p:blipFill>
        <p:spPr>
          <a:xfrm rot="10800000">
            <a:off x="5858320" y="3814611"/>
            <a:ext cx="475939" cy="304289"/>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descr="Shape, rectangle&#10;&#10;Description automatically generated">
            <a:extLst>
              <a:ext uri="{FF2B5EF4-FFF2-40B4-BE49-F238E27FC236}">
                <a16:creationId xmlns:a16="http://schemas.microsoft.com/office/drawing/2014/main" id="{31A62D40-3CAA-9CE5-47E6-1D0609F01BE5}"/>
              </a:ext>
            </a:extLst>
          </p:cNvPr>
          <p:cNvPicPr>
            <a:picLocks noChangeAspect="1"/>
          </p:cNvPicPr>
          <p:nvPr userDrawn="1"/>
        </p:nvPicPr>
        <p:blipFill>
          <a:blip r:embed="rId6"/>
          <a:stretch>
            <a:fillRect/>
          </a:stretch>
        </p:blipFill>
        <p:spPr>
          <a:xfrm rot="10800000">
            <a:off x="5234139" y="4424552"/>
            <a:ext cx="1724302" cy="314692"/>
          </a:xfrm>
          <a:prstGeom prst="rect">
            <a:avLst/>
          </a:prstGeom>
        </p:spPr>
      </p:pic>
      <p:pic>
        <p:nvPicPr>
          <p:cNvPr id="43" name="Picture 42" descr="Shape, rectangle&#10;&#10;Description automatically generated">
            <a:extLst>
              <a:ext uri="{FF2B5EF4-FFF2-40B4-BE49-F238E27FC236}">
                <a16:creationId xmlns:a16="http://schemas.microsoft.com/office/drawing/2014/main" id="{13BC7260-0F1B-4B9B-57CC-EB19C651228E}"/>
              </a:ext>
            </a:extLst>
          </p:cNvPr>
          <p:cNvPicPr>
            <a:picLocks noChangeAspect="1"/>
          </p:cNvPicPr>
          <p:nvPr userDrawn="1"/>
        </p:nvPicPr>
        <p:blipFill>
          <a:blip r:embed="rId7"/>
          <a:stretch>
            <a:fillRect/>
          </a:stretch>
        </p:blipFill>
        <p:spPr>
          <a:xfrm rot="10800000">
            <a:off x="5134009" y="4730938"/>
            <a:ext cx="1924561" cy="314692"/>
          </a:xfrm>
          <a:prstGeom prst="rect">
            <a:avLst/>
          </a:prstGeom>
        </p:spPr>
      </p:pic>
      <p:pic>
        <p:nvPicPr>
          <p:cNvPr id="44" name="Picture 43" descr="Shape, rectangle&#10;&#10;Description automatically generated">
            <a:extLst>
              <a:ext uri="{FF2B5EF4-FFF2-40B4-BE49-F238E27FC236}">
                <a16:creationId xmlns:a16="http://schemas.microsoft.com/office/drawing/2014/main" id="{3ADEC2B0-3FDB-C377-B267-A12863A7B8F9}"/>
              </a:ext>
            </a:extLst>
          </p:cNvPr>
          <p:cNvPicPr>
            <a:picLocks noChangeAspect="1"/>
          </p:cNvPicPr>
          <p:nvPr userDrawn="1"/>
        </p:nvPicPr>
        <p:blipFill>
          <a:blip r:embed="rId8"/>
          <a:stretch>
            <a:fillRect/>
          </a:stretch>
        </p:blipFill>
        <p:spPr>
          <a:xfrm rot="10800000">
            <a:off x="5105400" y="5036267"/>
            <a:ext cx="1981780"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tretch>
            <a:fillRect/>
          </a:stretch>
        </p:blipFill>
        <p:spPr>
          <a:xfrm>
            <a:off x="6044784" y="3565273"/>
            <a:ext cx="104648" cy="1729118"/>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19708" y="4498848"/>
            <a:ext cx="952567"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376614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grpId="2" nodeType="withEffect">
                                  <p:stCondLst>
                                    <p:cond delay="304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42"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anim calcmode="lin" valueType="num">
                                      <p:cBhvr>
                                        <p:cTn id="94" dur="1000" fill="hold"/>
                                        <p:tgtEl>
                                          <p:spTgt spid="6"/>
                                        </p:tgtEl>
                                        <p:attrNameLst>
                                          <p:attrName>ppt_x</p:attrName>
                                        </p:attrNameLst>
                                      </p:cBhvr>
                                      <p:tavLst>
                                        <p:tav tm="0">
                                          <p:val>
                                            <p:strVal val="#ppt_x"/>
                                          </p:val>
                                        </p:tav>
                                        <p:tav tm="100000">
                                          <p:val>
                                            <p:strVal val="#ppt_x"/>
                                          </p:val>
                                        </p:tav>
                                      </p:tavLst>
                                    </p:anim>
                                    <p:anim calcmode="lin" valueType="num">
                                      <p:cBhvr>
                                        <p:cTn id="9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P spid="39" grpId="2"/>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a:extLst>
              <a:ext uri="{FF2B5EF4-FFF2-40B4-BE49-F238E27FC236}">
                <a16:creationId xmlns:a16="http://schemas.microsoft.com/office/drawing/2014/main" id="{0D093079-9288-E1EF-AD74-6A50BA18BA61}"/>
              </a:ext>
            </a:extLst>
          </p:cNvPr>
          <p:cNvPicPr>
            <a:picLocks noChangeAspect="1"/>
          </p:cNvPicPr>
          <p:nvPr userDrawn="1"/>
        </p:nvPicPr>
        <p:blipFill>
          <a:blip r:embed="rId4"/>
          <a:srcRect/>
          <a:stretch/>
        </p:blipFill>
        <p:spPr>
          <a:xfrm>
            <a:off x="5858321" y="3322673"/>
            <a:ext cx="475939" cy="304288"/>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a:extLst>
              <a:ext uri="{FF2B5EF4-FFF2-40B4-BE49-F238E27FC236}">
                <a16:creationId xmlns:a16="http://schemas.microsoft.com/office/drawing/2014/main" id="{89710543-2D53-EC4E-CA25-144A22A0642D}"/>
              </a:ext>
            </a:extLst>
          </p:cNvPr>
          <p:cNvPicPr>
            <a:picLocks noChangeAspect="1"/>
          </p:cNvPicPr>
          <p:nvPr userDrawn="1"/>
        </p:nvPicPr>
        <p:blipFill>
          <a:blip r:embed="rId6"/>
          <a:srcRect/>
          <a:stretch/>
        </p:blipFill>
        <p:spPr>
          <a:xfrm>
            <a:off x="5234139" y="2700024"/>
            <a:ext cx="1724302" cy="314691"/>
          </a:xfrm>
          <a:prstGeom prst="rect">
            <a:avLst/>
          </a:prstGeom>
        </p:spPr>
      </p:pic>
      <p:pic>
        <p:nvPicPr>
          <p:cNvPr id="20" name="Picture 19">
            <a:extLst>
              <a:ext uri="{FF2B5EF4-FFF2-40B4-BE49-F238E27FC236}">
                <a16:creationId xmlns:a16="http://schemas.microsoft.com/office/drawing/2014/main" id="{C3B8959F-9B8C-52FC-4656-88FF8C5E7CFC}"/>
              </a:ext>
            </a:extLst>
          </p:cNvPr>
          <p:cNvPicPr>
            <a:picLocks noChangeAspect="1"/>
          </p:cNvPicPr>
          <p:nvPr userDrawn="1"/>
        </p:nvPicPr>
        <p:blipFill>
          <a:blip r:embed="rId7"/>
          <a:srcRect/>
          <a:stretch/>
        </p:blipFill>
        <p:spPr>
          <a:xfrm>
            <a:off x="5134010" y="2389778"/>
            <a:ext cx="1924561" cy="314691"/>
          </a:xfrm>
          <a:prstGeom prst="rect">
            <a:avLst/>
          </a:prstGeom>
        </p:spPr>
      </p:pic>
      <p:pic>
        <p:nvPicPr>
          <p:cNvPr id="22" name="Picture 21">
            <a:extLst>
              <a:ext uri="{FF2B5EF4-FFF2-40B4-BE49-F238E27FC236}">
                <a16:creationId xmlns:a16="http://schemas.microsoft.com/office/drawing/2014/main" id="{5B43FE96-D986-7F5F-7C8D-6DC5C3DE0AC4}"/>
              </a:ext>
            </a:extLst>
          </p:cNvPr>
          <p:cNvPicPr>
            <a:picLocks noChangeAspect="1"/>
          </p:cNvPicPr>
          <p:nvPr userDrawn="1"/>
        </p:nvPicPr>
        <p:blipFill>
          <a:blip r:embed="rId8"/>
          <a:srcRect/>
          <a:stretch/>
        </p:blipFill>
        <p:spPr>
          <a:xfrm>
            <a:off x="5105402" y="2141666"/>
            <a:ext cx="1981776"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a:extLst>
              <a:ext uri="{FF2B5EF4-FFF2-40B4-BE49-F238E27FC236}">
                <a16:creationId xmlns:a16="http://schemas.microsoft.com/office/drawing/2014/main" id="{0201C4DC-70CB-1B22-08E3-1EF4AFFD7D8F}"/>
              </a:ext>
            </a:extLst>
          </p:cNvPr>
          <p:cNvPicPr>
            <a:picLocks noChangeAspect="1"/>
          </p:cNvPicPr>
          <p:nvPr userDrawn="1"/>
        </p:nvPicPr>
        <p:blipFill>
          <a:blip r:embed="rId4"/>
          <a:srcRect/>
          <a:stretch/>
        </p:blipFill>
        <p:spPr>
          <a:xfrm rot="10800000">
            <a:off x="5858320" y="3814611"/>
            <a:ext cx="475939" cy="304288"/>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a:extLst>
              <a:ext uri="{FF2B5EF4-FFF2-40B4-BE49-F238E27FC236}">
                <a16:creationId xmlns:a16="http://schemas.microsoft.com/office/drawing/2014/main" id="{31A62D40-3CAA-9CE5-47E6-1D0609F01BE5}"/>
              </a:ext>
            </a:extLst>
          </p:cNvPr>
          <p:cNvPicPr>
            <a:picLocks noChangeAspect="1"/>
          </p:cNvPicPr>
          <p:nvPr userDrawn="1"/>
        </p:nvPicPr>
        <p:blipFill>
          <a:blip r:embed="rId6"/>
          <a:srcRect/>
          <a:stretch/>
        </p:blipFill>
        <p:spPr>
          <a:xfrm rot="10800000">
            <a:off x="5234139" y="4424552"/>
            <a:ext cx="1724302" cy="314691"/>
          </a:xfrm>
          <a:prstGeom prst="rect">
            <a:avLst/>
          </a:prstGeom>
        </p:spPr>
      </p:pic>
      <p:pic>
        <p:nvPicPr>
          <p:cNvPr id="43" name="Picture 42">
            <a:extLst>
              <a:ext uri="{FF2B5EF4-FFF2-40B4-BE49-F238E27FC236}">
                <a16:creationId xmlns:a16="http://schemas.microsoft.com/office/drawing/2014/main" id="{13BC7260-0F1B-4B9B-57CC-EB19C651228E}"/>
              </a:ext>
            </a:extLst>
          </p:cNvPr>
          <p:cNvPicPr>
            <a:picLocks noChangeAspect="1"/>
          </p:cNvPicPr>
          <p:nvPr userDrawn="1"/>
        </p:nvPicPr>
        <p:blipFill>
          <a:blip r:embed="rId7"/>
          <a:srcRect/>
          <a:stretch/>
        </p:blipFill>
        <p:spPr>
          <a:xfrm rot="10800000">
            <a:off x="5134009" y="4730938"/>
            <a:ext cx="1924561" cy="314691"/>
          </a:xfrm>
          <a:prstGeom prst="rect">
            <a:avLst/>
          </a:prstGeom>
        </p:spPr>
      </p:pic>
      <p:pic>
        <p:nvPicPr>
          <p:cNvPr id="44" name="Picture 43">
            <a:extLst>
              <a:ext uri="{FF2B5EF4-FFF2-40B4-BE49-F238E27FC236}">
                <a16:creationId xmlns:a16="http://schemas.microsoft.com/office/drawing/2014/main" id="{3ADEC2B0-3FDB-C377-B267-A12863A7B8F9}"/>
              </a:ext>
            </a:extLst>
          </p:cNvPr>
          <p:cNvPicPr>
            <a:picLocks noChangeAspect="1"/>
          </p:cNvPicPr>
          <p:nvPr userDrawn="1"/>
        </p:nvPicPr>
        <p:blipFill>
          <a:blip r:embed="rId8"/>
          <a:srcRect/>
          <a:stretch/>
        </p:blipFill>
        <p:spPr>
          <a:xfrm rot="10800000">
            <a:off x="5105402" y="5036267"/>
            <a:ext cx="1981776"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rcRect/>
          <a:stretch/>
        </p:blipFill>
        <p:spPr>
          <a:xfrm>
            <a:off x="6050603" y="3602095"/>
            <a:ext cx="92413" cy="1680284"/>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24063" y="4501628"/>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11752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grpId="2" nodeType="withEffect">
                                  <p:stCondLst>
                                    <p:cond delay="304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10"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P spid="39" grpId="2"/>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descr="Venn diagram&#10;&#10;Description automatically generated with medium confidence">
            <a:extLst>
              <a:ext uri="{FF2B5EF4-FFF2-40B4-BE49-F238E27FC236}">
                <a16:creationId xmlns:a16="http://schemas.microsoft.com/office/drawing/2014/main" id="{86BA93E8-35B7-662B-C63B-A8D0DD52BA7A}"/>
              </a:ext>
            </a:extLst>
          </p:cNvPr>
          <p:cNvPicPr>
            <a:picLocks noChangeAspect="1"/>
          </p:cNvPicPr>
          <p:nvPr userDrawn="1"/>
        </p:nvPicPr>
        <p:blipFill>
          <a:blip r:embed="rId4"/>
          <a:stretch>
            <a:fillRect/>
          </a:stretch>
        </p:blipFill>
        <p:spPr>
          <a:xfrm rot="10800000" flipV="1">
            <a:off x="5948176" y="3401969"/>
            <a:ext cx="295648" cy="222991"/>
          </a:xfrm>
          <a:prstGeom prst="rect">
            <a:avLst/>
          </a:prstGeom>
        </p:spPr>
      </p:pic>
      <p:pic>
        <p:nvPicPr>
          <p:cNvPr id="37" name="Picture 36" descr="Shape, rectangle&#10;&#10;Description automatically generated">
            <a:extLst>
              <a:ext uri="{FF2B5EF4-FFF2-40B4-BE49-F238E27FC236}">
                <a16:creationId xmlns:a16="http://schemas.microsoft.com/office/drawing/2014/main" id="{2EC884AC-BF30-39B3-523D-DAC89E05F7C5}"/>
              </a:ext>
            </a:extLst>
          </p:cNvPr>
          <p:cNvPicPr>
            <a:picLocks noChangeAspect="1"/>
          </p:cNvPicPr>
          <p:nvPr userDrawn="1"/>
        </p:nvPicPr>
        <p:blipFill>
          <a:blip r:embed="rId5"/>
          <a:stretch>
            <a:fillRect/>
          </a:stretch>
        </p:blipFill>
        <p:spPr>
          <a:xfrm rot="10800000" flipV="1">
            <a:off x="5780307" y="3260059"/>
            <a:ext cx="631385" cy="140308"/>
          </a:xfrm>
          <a:prstGeom prst="rect">
            <a:avLst/>
          </a:prstGeom>
        </p:spPr>
      </p:pic>
      <p:pic>
        <p:nvPicPr>
          <p:cNvPr id="45" name="Picture 44" descr="Shape, square&#10;&#10;Description automatically generated">
            <a:extLst>
              <a:ext uri="{FF2B5EF4-FFF2-40B4-BE49-F238E27FC236}">
                <a16:creationId xmlns:a16="http://schemas.microsoft.com/office/drawing/2014/main" id="{7B457E25-ABD9-F3AB-1474-620994FF5B5D}"/>
              </a:ext>
            </a:extLst>
          </p:cNvPr>
          <p:cNvPicPr>
            <a:picLocks noChangeAspect="1"/>
          </p:cNvPicPr>
          <p:nvPr userDrawn="1"/>
        </p:nvPicPr>
        <p:blipFill>
          <a:blip r:embed="rId6"/>
          <a:stretch>
            <a:fillRect/>
          </a:stretch>
        </p:blipFill>
        <p:spPr>
          <a:xfrm rot="10800000" flipV="1">
            <a:off x="5584881" y="3123346"/>
            <a:ext cx="1022238" cy="137803"/>
          </a:xfrm>
          <a:prstGeom prst="rect">
            <a:avLst/>
          </a:prstGeom>
        </p:spPr>
      </p:pic>
      <p:pic>
        <p:nvPicPr>
          <p:cNvPr id="46" name="Picture 45" descr="Shape, rectangle&#10;&#10;Description automatically generated">
            <a:extLst>
              <a:ext uri="{FF2B5EF4-FFF2-40B4-BE49-F238E27FC236}">
                <a16:creationId xmlns:a16="http://schemas.microsoft.com/office/drawing/2014/main" id="{00730773-8DCE-62C6-D8BF-2A0F7222F6D5}"/>
              </a:ext>
            </a:extLst>
          </p:cNvPr>
          <p:cNvPicPr>
            <a:picLocks noChangeAspect="1"/>
          </p:cNvPicPr>
          <p:nvPr userDrawn="1"/>
        </p:nvPicPr>
        <p:blipFill>
          <a:blip r:embed="rId7"/>
          <a:stretch>
            <a:fillRect/>
          </a:stretch>
        </p:blipFill>
        <p:spPr>
          <a:xfrm rot="10800000" flipV="1">
            <a:off x="5437055" y="2987645"/>
            <a:ext cx="1317890" cy="140309"/>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tretch>
            <a:fillRect/>
          </a:stretch>
        </p:blipFill>
        <p:spPr>
          <a:xfrm rot="10800000" flipV="1">
            <a:off x="5333077" y="2848855"/>
            <a:ext cx="1525846" cy="140309"/>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tretch>
            <a:fillRect/>
          </a:stretch>
        </p:blipFill>
        <p:spPr>
          <a:xfrm rot="10800000" flipV="1">
            <a:off x="5259164" y="2710065"/>
            <a:ext cx="1673671" cy="140309"/>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tretch>
            <a:fillRect/>
          </a:stretch>
        </p:blipFill>
        <p:spPr>
          <a:xfrm rot="10800000" flipV="1">
            <a:off x="5206549" y="2571276"/>
            <a:ext cx="1778901" cy="140308"/>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tretch>
            <a:fillRect/>
          </a:stretch>
        </p:blipFill>
        <p:spPr>
          <a:xfrm rot="10800000" flipV="1">
            <a:off x="5171476" y="2434992"/>
            <a:ext cx="1849048"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tretch>
            <a:fillRect/>
          </a:stretch>
        </p:blipFill>
        <p:spPr>
          <a:xfrm rot="10800000" flipV="1">
            <a:off x="5147490" y="2296202"/>
            <a:ext cx="1897019" cy="140309"/>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noChangeAspect="1"/>
          </p:cNvPicPr>
          <p:nvPr userDrawn="1"/>
        </p:nvPicPr>
        <p:blipFill>
          <a:blip r:embed="rId13"/>
          <a:stretch>
            <a:fillRect/>
          </a:stretch>
        </p:blipFill>
        <p:spPr>
          <a:xfrm rot="10800000" flipV="1">
            <a:off x="5138642" y="2173696"/>
            <a:ext cx="1914716" cy="124025"/>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198656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2151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6565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0520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4475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6</a:t>
            </a:r>
          </a:p>
        </p:txBody>
      </p:sp>
      <p:pic>
        <p:nvPicPr>
          <p:cNvPr id="8" name="Picture 7" descr="Venn diagram&#10;&#10;Description automatically generated with medium confidence">
            <a:extLst>
              <a:ext uri="{FF2B5EF4-FFF2-40B4-BE49-F238E27FC236}">
                <a16:creationId xmlns:a16="http://schemas.microsoft.com/office/drawing/2014/main" id="{8DA4F8DF-47A5-5DDB-B75D-BA0C9D33E9BA}"/>
              </a:ext>
            </a:extLst>
          </p:cNvPr>
          <p:cNvPicPr>
            <a:picLocks noChangeAspect="1"/>
          </p:cNvPicPr>
          <p:nvPr userDrawn="1"/>
        </p:nvPicPr>
        <p:blipFill>
          <a:blip r:embed="rId4"/>
          <a:stretch>
            <a:fillRect/>
          </a:stretch>
        </p:blipFill>
        <p:spPr>
          <a:xfrm flipV="1">
            <a:off x="5948176" y="3806818"/>
            <a:ext cx="295648" cy="222991"/>
          </a:xfrm>
          <a:prstGeom prst="rect">
            <a:avLst/>
          </a:prstGeom>
        </p:spPr>
      </p:pic>
      <p:pic>
        <p:nvPicPr>
          <p:cNvPr id="11" name="Picture 10" descr="Shape, rectangle&#10;&#10;Description automatically generated">
            <a:extLst>
              <a:ext uri="{FF2B5EF4-FFF2-40B4-BE49-F238E27FC236}">
                <a16:creationId xmlns:a16="http://schemas.microsoft.com/office/drawing/2014/main" id="{E7353084-5B5F-1B6B-E4CB-0575CE1F9CE4}"/>
              </a:ext>
            </a:extLst>
          </p:cNvPr>
          <p:cNvPicPr>
            <a:picLocks noChangeAspect="1"/>
          </p:cNvPicPr>
          <p:nvPr userDrawn="1"/>
        </p:nvPicPr>
        <p:blipFill>
          <a:blip r:embed="rId5"/>
          <a:stretch>
            <a:fillRect/>
          </a:stretch>
        </p:blipFill>
        <p:spPr>
          <a:xfrm flipV="1">
            <a:off x="5780308" y="4023326"/>
            <a:ext cx="631385" cy="140308"/>
          </a:xfrm>
          <a:prstGeom prst="rect">
            <a:avLst/>
          </a:prstGeom>
        </p:spPr>
      </p:pic>
      <p:pic>
        <p:nvPicPr>
          <p:cNvPr id="14" name="Picture 13" descr="Shape, square&#10;&#10;Description automatically generated">
            <a:extLst>
              <a:ext uri="{FF2B5EF4-FFF2-40B4-BE49-F238E27FC236}">
                <a16:creationId xmlns:a16="http://schemas.microsoft.com/office/drawing/2014/main" id="{A6A4E710-B2B8-59C4-6222-5B6C9A940361}"/>
              </a:ext>
            </a:extLst>
          </p:cNvPr>
          <p:cNvPicPr>
            <a:picLocks noChangeAspect="1"/>
          </p:cNvPicPr>
          <p:nvPr userDrawn="1"/>
        </p:nvPicPr>
        <p:blipFill>
          <a:blip r:embed="rId6"/>
          <a:stretch>
            <a:fillRect/>
          </a:stretch>
        </p:blipFill>
        <p:spPr>
          <a:xfrm flipV="1">
            <a:off x="5584881" y="4157000"/>
            <a:ext cx="1022238" cy="137803"/>
          </a:xfrm>
          <a:prstGeom prst="rect">
            <a:avLst/>
          </a:prstGeom>
        </p:spPr>
      </p:pic>
      <p:pic>
        <p:nvPicPr>
          <p:cNvPr id="17" name="Picture 16" descr="Shape, rectangle&#10;&#10;Description automatically generated">
            <a:extLst>
              <a:ext uri="{FF2B5EF4-FFF2-40B4-BE49-F238E27FC236}">
                <a16:creationId xmlns:a16="http://schemas.microsoft.com/office/drawing/2014/main" id="{A0B1AFDA-E373-14FD-7D33-A82503FCE02A}"/>
              </a:ext>
            </a:extLst>
          </p:cNvPr>
          <p:cNvPicPr>
            <a:picLocks noChangeAspect="1"/>
          </p:cNvPicPr>
          <p:nvPr userDrawn="1"/>
        </p:nvPicPr>
        <p:blipFill>
          <a:blip r:embed="rId7"/>
          <a:stretch>
            <a:fillRect/>
          </a:stretch>
        </p:blipFill>
        <p:spPr>
          <a:xfrm flipV="1">
            <a:off x="5437055" y="4292914"/>
            <a:ext cx="1317890" cy="140309"/>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tretch>
            <a:fillRect/>
          </a:stretch>
        </p:blipFill>
        <p:spPr>
          <a:xfrm flipV="1">
            <a:off x="5333077" y="4425881"/>
            <a:ext cx="1525846" cy="140309"/>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tretch>
            <a:fillRect/>
          </a:stretch>
        </p:blipFill>
        <p:spPr>
          <a:xfrm flipV="1">
            <a:off x="5259165" y="4564301"/>
            <a:ext cx="1673671" cy="140309"/>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tretch>
            <a:fillRect/>
          </a:stretch>
        </p:blipFill>
        <p:spPr>
          <a:xfrm flipV="1">
            <a:off x="5206550" y="4702722"/>
            <a:ext cx="1778901" cy="140308"/>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tretch>
            <a:fillRect/>
          </a:stretch>
        </p:blipFill>
        <p:spPr>
          <a:xfrm flipV="1">
            <a:off x="5171476" y="4841420"/>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tretch>
            <a:fillRect/>
          </a:stretch>
        </p:blipFill>
        <p:spPr>
          <a:xfrm flipV="1">
            <a:off x="5147491" y="4977334"/>
            <a:ext cx="1897019"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noChangeAspect="1"/>
          </p:cNvPicPr>
          <p:nvPr userDrawn="1"/>
        </p:nvPicPr>
        <p:blipFill>
          <a:blip r:embed="rId13"/>
          <a:stretch>
            <a:fillRect/>
          </a:stretch>
        </p:blipFill>
        <p:spPr>
          <a:xfrm flipV="1">
            <a:off x="5138642" y="5112238"/>
            <a:ext cx="1914716" cy="124025"/>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751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92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4961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375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tretch>
            <a:fillRect/>
          </a:stretch>
        </p:blipFill>
        <p:spPr>
          <a:xfrm>
            <a:off x="6044784" y="3597438"/>
            <a:ext cx="98841" cy="1645920"/>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210590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a:extLst>
              <a:ext uri="{FF2B5EF4-FFF2-40B4-BE49-F238E27FC236}">
                <a16:creationId xmlns:a16="http://schemas.microsoft.com/office/drawing/2014/main" id="{86BA93E8-35B7-662B-C63B-A8D0DD52BA7A}"/>
              </a:ext>
            </a:extLst>
          </p:cNvPr>
          <p:cNvPicPr>
            <a:picLocks noChangeAspect="1"/>
          </p:cNvPicPr>
          <p:nvPr userDrawn="1"/>
        </p:nvPicPr>
        <p:blipFill>
          <a:blip r:embed="rId4"/>
          <a:srcRect/>
          <a:stretch/>
        </p:blipFill>
        <p:spPr>
          <a:xfrm rot="10800000" flipV="1">
            <a:off x="5948176" y="3401970"/>
            <a:ext cx="295648" cy="222988"/>
          </a:xfrm>
          <a:prstGeom prst="rect">
            <a:avLst/>
          </a:prstGeom>
        </p:spPr>
      </p:pic>
      <p:pic>
        <p:nvPicPr>
          <p:cNvPr id="37" name="Picture 36">
            <a:extLst>
              <a:ext uri="{FF2B5EF4-FFF2-40B4-BE49-F238E27FC236}">
                <a16:creationId xmlns:a16="http://schemas.microsoft.com/office/drawing/2014/main" id="{2EC884AC-BF30-39B3-523D-DAC89E05F7C5}"/>
              </a:ext>
            </a:extLst>
          </p:cNvPr>
          <p:cNvPicPr>
            <a:picLocks noChangeAspect="1"/>
          </p:cNvPicPr>
          <p:nvPr userDrawn="1"/>
        </p:nvPicPr>
        <p:blipFill>
          <a:blip r:embed="rId5"/>
          <a:srcRect/>
          <a:stretch/>
        </p:blipFill>
        <p:spPr>
          <a:xfrm rot="10800000" flipV="1">
            <a:off x="5780307" y="3260336"/>
            <a:ext cx="631385" cy="139753"/>
          </a:xfrm>
          <a:prstGeom prst="rect">
            <a:avLst/>
          </a:prstGeom>
        </p:spPr>
      </p:pic>
      <p:pic>
        <p:nvPicPr>
          <p:cNvPr id="45" name="Picture 44">
            <a:extLst>
              <a:ext uri="{FF2B5EF4-FFF2-40B4-BE49-F238E27FC236}">
                <a16:creationId xmlns:a16="http://schemas.microsoft.com/office/drawing/2014/main" id="{7B457E25-ABD9-F3AB-1474-620994FF5B5D}"/>
              </a:ext>
            </a:extLst>
          </p:cNvPr>
          <p:cNvPicPr>
            <a:picLocks noChangeAspect="1"/>
          </p:cNvPicPr>
          <p:nvPr userDrawn="1"/>
        </p:nvPicPr>
        <p:blipFill>
          <a:blip r:embed="rId6"/>
          <a:srcRect/>
          <a:stretch/>
        </p:blipFill>
        <p:spPr>
          <a:xfrm rot="10800000" flipV="1">
            <a:off x="5586129" y="3123346"/>
            <a:ext cx="1019742" cy="137803"/>
          </a:xfrm>
          <a:prstGeom prst="rect">
            <a:avLst/>
          </a:prstGeom>
        </p:spPr>
      </p:pic>
      <p:pic>
        <p:nvPicPr>
          <p:cNvPr id="46" name="Picture 45">
            <a:extLst>
              <a:ext uri="{FF2B5EF4-FFF2-40B4-BE49-F238E27FC236}">
                <a16:creationId xmlns:a16="http://schemas.microsoft.com/office/drawing/2014/main" id="{00730773-8DCE-62C6-D8BF-2A0F7222F6D5}"/>
              </a:ext>
            </a:extLst>
          </p:cNvPr>
          <p:cNvPicPr>
            <a:picLocks noChangeAspect="1"/>
          </p:cNvPicPr>
          <p:nvPr userDrawn="1"/>
        </p:nvPicPr>
        <p:blipFill>
          <a:blip r:embed="rId7"/>
          <a:srcRect/>
          <a:stretch/>
        </p:blipFill>
        <p:spPr>
          <a:xfrm rot="10800000" flipV="1">
            <a:off x="5437055" y="2987646"/>
            <a:ext cx="1317890" cy="140307"/>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rcRect/>
          <a:stretch/>
        </p:blipFill>
        <p:spPr>
          <a:xfrm rot="10800000" flipV="1">
            <a:off x="5333077" y="2848856"/>
            <a:ext cx="1525846" cy="140307"/>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rcRect/>
          <a:stretch/>
        </p:blipFill>
        <p:spPr>
          <a:xfrm rot="10800000" flipV="1">
            <a:off x="5259164" y="2710066"/>
            <a:ext cx="1673671" cy="140307"/>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rcRect/>
          <a:stretch/>
        </p:blipFill>
        <p:spPr>
          <a:xfrm rot="10800000" flipV="1">
            <a:off x="5206549" y="2572529"/>
            <a:ext cx="1778901" cy="137802"/>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rcRect/>
          <a:stretch/>
        </p:blipFill>
        <p:spPr>
          <a:xfrm rot="10800000" flipV="1">
            <a:off x="5171473" y="2434992"/>
            <a:ext cx="1849049"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rcRect/>
          <a:stretch/>
        </p:blipFill>
        <p:spPr>
          <a:xfrm rot="10800000" flipV="1">
            <a:off x="5150166" y="2296202"/>
            <a:ext cx="1891666" cy="140309"/>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noChangeAspect="1"/>
          </p:cNvPicPr>
          <p:nvPr userDrawn="1"/>
        </p:nvPicPr>
        <p:blipFill>
          <a:blip r:embed="rId13"/>
          <a:srcRect/>
          <a:stretch/>
        </p:blipFill>
        <p:spPr>
          <a:xfrm rot="10800000" flipV="1">
            <a:off x="5138642" y="2173696"/>
            <a:ext cx="1914716" cy="124025"/>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198656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2151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6565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0520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4475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6</a:t>
            </a:r>
          </a:p>
        </p:txBody>
      </p:sp>
      <p:pic>
        <p:nvPicPr>
          <p:cNvPr id="8" name="Picture 7">
            <a:extLst>
              <a:ext uri="{FF2B5EF4-FFF2-40B4-BE49-F238E27FC236}">
                <a16:creationId xmlns:a16="http://schemas.microsoft.com/office/drawing/2014/main" id="{8DA4F8DF-47A5-5DDB-B75D-BA0C9D33E9BA}"/>
              </a:ext>
            </a:extLst>
          </p:cNvPr>
          <p:cNvPicPr>
            <a:picLocks noChangeAspect="1"/>
          </p:cNvPicPr>
          <p:nvPr userDrawn="1"/>
        </p:nvPicPr>
        <p:blipFill>
          <a:blip r:embed="rId4"/>
          <a:srcRect/>
          <a:stretch/>
        </p:blipFill>
        <p:spPr>
          <a:xfrm flipV="1">
            <a:off x="5948176" y="3806819"/>
            <a:ext cx="295648" cy="222988"/>
          </a:xfrm>
          <a:prstGeom prst="rect">
            <a:avLst/>
          </a:prstGeom>
        </p:spPr>
      </p:pic>
      <p:pic>
        <p:nvPicPr>
          <p:cNvPr id="11" name="Picture 10">
            <a:extLst>
              <a:ext uri="{FF2B5EF4-FFF2-40B4-BE49-F238E27FC236}">
                <a16:creationId xmlns:a16="http://schemas.microsoft.com/office/drawing/2014/main" id="{E7353084-5B5F-1B6B-E4CB-0575CE1F9CE4}"/>
              </a:ext>
            </a:extLst>
          </p:cNvPr>
          <p:cNvPicPr>
            <a:picLocks noChangeAspect="1"/>
          </p:cNvPicPr>
          <p:nvPr userDrawn="1"/>
        </p:nvPicPr>
        <p:blipFill>
          <a:blip r:embed="rId5"/>
          <a:srcRect/>
          <a:stretch/>
        </p:blipFill>
        <p:spPr>
          <a:xfrm flipV="1">
            <a:off x="5780308" y="4023603"/>
            <a:ext cx="631385" cy="139753"/>
          </a:xfrm>
          <a:prstGeom prst="rect">
            <a:avLst/>
          </a:prstGeom>
        </p:spPr>
      </p:pic>
      <p:pic>
        <p:nvPicPr>
          <p:cNvPr id="14" name="Picture 13">
            <a:extLst>
              <a:ext uri="{FF2B5EF4-FFF2-40B4-BE49-F238E27FC236}">
                <a16:creationId xmlns:a16="http://schemas.microsoft.com/office/drawing/2014/main" id="{A6A4E710-B2B8-59C4-6222-5B6C9A940361}"/>
              </a:ext>
            </a:extLst>
          </p:cNvPr>
          <p:cNvPicPr>
            <a:picLocks noChangeAspect="1"/>
          </p:cNvPicPr>
          <p:nvPr userDrawn="1"/>
        </p:nvPicPr>
        <p:blipFill>
          <a:blip r:embed="rId6"/>
          <a:srcRect/>
          <a:stretch/>
        </p:blipFill>
        <p:spPr>
          <a:xfrm flipV="1">
            <a:off x="5586129" y="4157000"/>
            <a:ext cx="1019742" cy="137803"/>
          </a:xfrm>
          <a:prstGeom prst="rect">
            <a:avLst/>
          </a:prstGeom>
        </p:spPr>
      </p:pic>
      <p:pic>
        <p:nvPicPr>
          <p:cNvPr id="17" name="Picture 16">
            <a:extLst>
              <a:ext uri="{FF2B5EF4-FFF2-40B4-BE49-F238E27FC236}">
                <a16:creationId xmlns:a16="http://schemas.microsoft.com/office/drawing/2014/main" id="{A0B1AFDA-E373-14FD-7D33-A82503FCE02A}"/>
              </a:ext>
            </a:extLst>
          </p:cNvPr>
          <p:cNvPicPr>
            <a:picLocks noChangeAspect="1"/>
          </p:cNvPicPr>
          <p:nvPr userDrawn="1"/>
        </p:nvPicPr>
        <p:blipFill>
          <a:blip r:embed="rId7"/>
          <a:srcRect/>
          <a:stretch/>
        </p:blipFill>
        <p:spPr>
          <a:xfrm flipV="1">
            <a:off x="5437055" y="4292915"/>
            <a:ext cx="1317890" cy="140307"/>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rcRect/>
          <a:stretch/>
        </p:blipFill>
        <p:spPr>
          <a:xfrm flipV="1">
            <a:off x="5333077" y="4425882"/>
            <a:ext cx="1525846" cy="140307"/>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rcRect/>
          <a:stretch/>
        </p:blipFill>
        <p:spPr>
          <a:xfrm flipV="1">
            <a:off x="5259165" y="4564302"/>
            <a:ext cx="1673671" cy="140307"/>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rcRect/>
          <a:stretch/>
        </p:blipFill>
        <p:spPr>
          <a:xfrm flipV="1">
            <a:off x="5206550" y="4703975"/>
            <a:ext cx="1778901" cy="137802"/>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rcRect/>
          <a:stretch/>
        </p:blipFill>
        <p:spPr>
          <a:xfrm flipV="1">
            <a:off x="5171473" y="4841418"/>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rcRect/>
          <a:stretch/>
        </p:blipFill>
        <p:spPr>
          <a:xfrm flipV="1">
            <a:off x="5150167" y="4977334"/>
            <a:ext cx="1891666"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noChangeAspect="1"/>
          </p:cNvPicPr>
          <p:nvPr userDrawn="1"/>
        </p:nvPicPr>
        <p:blipFill>
          <a:blip r:embed="rId13"/>
          <a:srcRect/>
          <a:stretch/>
        </p:blipFill>
        <p:spPr>
          <a:xfrm flipV="1">
            <a:off x="5138642" y="5112236"/>
            <a:ext cx="1914716" cy="124025"/>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751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92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4961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375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rcRect/>
          <a:stretch/>
        </p:blipFill>
        <p:spPr>
          <a:xfrm>
            <a:off x="6044784" y="3578836"/>
            <a:ext cx="98841" cy="1657427"/>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330133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250BD4-B06F-0142-41F6-21768F3B377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
        <p:nvSpPr>
          <p:cNvPr id="2" name="Title 1">
            <a:extLst>
              <a:ext uri="{FF2B5EF4-FFF2-40B4-BE49-F238E27FC236}">
                <a16:creationId xmlns:a16="http://schemas.microsoft.com/office/drawing/2014/main" id="{B0C5DA47-7FBE-D0A3-23B3-4CA4472EA065}"/>
              </a:ext>
            </a:extLst>
          </p:cNvPr>
          <p:cNvSpPr>
            <a:spLocks noGrp="1"/>
          </p:cNvSpPr>
          <p:nvPr>
            <p:ph type="title"/>
          </p:nvPr>
        </p:nvSpPr>
        <p:spPr/>
        <p:txBody>
          <a:bodyPr/>
          <a:lstStyle/>
          <a:p>
            <a:r>
              <a:rPr lang="en-US"/>
              <a:t>Click to edit Master title style</a:t>
            </a:r>
          </a:p>
        </p:txBody>
      </p:sp>
      <p:pic>
        <p:nvPicPr>
          <p:cNvPr id="26" name="Picture 25">
            <a:extLst>
              <a:ext uri="{FF2B5EF4-FFF2-40B4-BE49-F238E27FC236}">
                <a16:creationId xmlns:a16="http://schemas.microsoft.com/office/drawing/2014/main" id="{76A19965-E191-A7BB-32F9-EA6B3B066F56}"/>
              </a:ext>
            </a:extLst>
          </p:cNvPr>
          <p:cNvPicPr>
            <a:picLocks noChangeAspect="1"/>
          </p:cNvPicPr>
          <p:nvPr userDrawn="1"/>
        </p:nvPicPr>
        <p:blipFill>
          <a:blip r:embed="rId3"/>
          <a:srcRect/>
          <a:stretch/>
        </p:blipFill>
        <p:spPr>
          <a:xfrm>
            <a:off x="4808328" y="1173751"/>
            <a:ext cx="2581761" cy="1345838"/>
          </a:xfrm>
          <a:prstGeom prst="rect">
            <a:avLst/>
          </a:prstGeom>
          <a:ln w="76200">
            <a:noFill/>
          </a:ln>
        </p:spPr>
      </p:pic>
      <p:pic>
        <p:nvPicPr>
          <p:cNvPr id="27" name="Picture 26">
            <a:extLst>
              <a:ext uri="{FF2B5EF4-FFF2-40B4-BE49-F238E27FC236}">
                <a16:creationId xmlns:a16="http://schemas.microsoft.com/office/drawing/2014/main" id="{2F016BE4-0145-31C8-D5C9-9EB87BFE9A77}"/>
              </a:ext>
            </a:extLst>
          </p:cNvPr>
          <p:cNvPicPr>
            <a:picLocks noChangeAspect="1"/>
          </p:cNvPicPr>
          <p:nvPr userDrawn="1"/>
        </p:nvPicPr>
        <p:blipFill>
          <a:blip r:embed="rId4"/>
          <a:srcRect/>
          <a:stretch/>
        </p:blipFill>
        <p:spPr>
          <a:xfrm>
            <a:off x="6770599" y="1627485"/>
            <a:ext cx="1569831" cy="2443307"/>
          </a:xfrm>
          <a:prstGeom prst="rect">
            <a:avLst/>
          </a:prstGeom>
        </p:spPr>
      </p:pic>
      <p:pic>
        <p:nvPicPr>
          <p:cNvPr id="28" name="Picture 27">
            <a:extLst>
              <a:ext uri="{FF2B5EF4-FFF2-40B4-BE49-F238E27FC236}">
                <a16:creationId xmlns:a16="http://schemas.microsoft.com/office/drawing/2014/main" id="{45484888-38EE-D1B6-63D1-B8B797CC7BBD}"/>
              </a:ext>
            </a:extLst>
          </p:cNvPr>
          <p:cNvPicPr>
            <a:picLocks noChangeAspect="1"/>
          </p:cNvPicPr>
          <p:nvPr userDrawn="1"/>
        </p:nvPicPr>
        <p:blipFill>
          <a:blip r:embed="rId5"/>
          <a:srcRect/>
          <a:stretch/>
        </p:blipFill>
        <p:spPr>
          <a:xfrm>
            <a:off x="6127037" y="3789420"/>
            <a:ext cx="2087315" cy="1872731"/>
          </a:xfrm>
          <a:prstGeom prst="rect">
            <a:avLst/>
          </a:prstGeom>
        </p:spPr>
      </p:pic>
      <p:pic>
        <p:nvPicPr>
          <p:cNvPr id="29" name="Picture 28">
            <a:extLst>
              <a:ext uri="{FF2B5EF4-FFF2-40B4-BE49-F238E27FC236}">
                <a16:creationId xmlns:a16="http://schemas.microsoft.com/office/drawing/2014/main" id="{D6FFA2EC-3898-399E-6F14-F76B91765775}"/>
              </a:ext>
            </a:extLst>
          </p:cNvPr>
          <p:cNvPicPr>
            <a:picLocks noChangeAspect="1"/>
          </p:cNvPicPr>
          <p:nvPr userDrawn="1"/>
        </p:nvPicPr>
        <p:blipFill>
          <a:blip r:embed="rId6"/>
          <a:srcRect/>
          <a:stretch/>
        </p:blipFill>
        <p:spPr>
          <a:xfrm>
            <a:off x="3972944" y="3789420"/>
            <a:ext cx="2087315" cy="1872731"/>
          </a:xfrm>
          <a:prstGeom prst="rect">
            <a:avLst/>
          </a:prstGeom>
        </p:spPr>
      </p:pic>
      <p:pic>
        <p:nvPicPr>
          <p:cNvPr id="30" name="Picture 29">
            <a:extLst>
              <a:ext uri="{FF2B5EF4-FFF2-40B4-BE49-F238E27FC236}">
                <a16:creationId xmlns:a16="http://schemas.microsoft.com/office/drawing/2014/main" id="{F1BCD80D-648A-9216-C464-856728AD39D0}"/>
              </a:ext>
            </a:extLst>
          </p:cNvPr>
          <p:cNvPicPr>
            <a:picLocks noChangeAspect="1"/>
          </p:cNvPicPr>
          <p:nvPr userDrawn="1"/>
        </p:nvPicPr>
        <p:blipFill>
          <a:blip r:embed="rId7"/>
          <a:srcRect/>
          <a:stretch/>
        </p:blipFill>
        <p:spPr>
          <a:xfrm>
            <a:off x="3858030" y="1626703"/>
            <a:ext cx="1570836" cy="2444873"/>
          </a:xfrm>
          <a:prstGeom prst="rect">
            <a:avLst/>
          </a:prstGeom>
          <a:ln>
            <a:noFill/>
          </a:ln>
        </p:spPr>
      </p:pic>
      <p:sp>
        <p:nvSpPr>
          <p:cNvPr id="31" name="Title 1">
            <a:extLst>
              <a:ext uri="{FF2B5EF4-FFF2-40B4-BE49-F238E27FC236}">
                <a16:creationId xmlns:a16="http://schemas.microsoft.com/office/drawing/2014/main" id="{D6257905-7617-9F7F-ED9F-92F2A3A1C469}"/>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5</a:t>
            </a:r>
          </a:p>
        </p:txBody>
      </p:sp>
      <p:sp>
        <p:nvSpPr>
          <p:cNvPr id="32" name="Title 1">
            <a:extLst>
              <a:ext uri="{FF2B5EF4-FFF2-40B4-BE49-F238E27FC236}">
                <a16:creationId xmlns:a16="http://schemas.microsoft.com/office/drawing/2014/main" id="{9D0B7809-3A74-0794-0586-969FC99BBFEE}"/>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4</a:t>
            </a:r>
          </a:p>
        </p:txBody>
      </p:sp>
      <p:sp>
        <p:nvSpPr>
          <p:cNvPr id="33" name="Title 1">
            <a:extLst>
              <a:ext uri="{FF2B5EF4-FFF2-40B4-BE49-F238E27FC236}">
                <a16:creationId xmlns:a16="http://schemas.microsoft.com/office/drawing/2014/main" id="{08EC0B0E-683C-7744-C218-09675F26E191}"/>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3</a:t>
            </a:r>
          </a:p>
        </p:txBody>
      </p:sp>
      <p:sp>
        <p:nvSpPr>
          <p:cNvPr id="34" name="Title 1">
            <a:extLst>
              <a:ext uri="{FF2B5EF4-FFF2-40B4-BE49-F238E27FC236}">
                <a16:creationId xmlns:a16="http://schemas.microsoft.com/office/drawing/2014/main" id="{C9F5AF74-FDD9-C47C-EF6A-2DD5F2A5ADC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2</a:t>
            </a:r>
          </a:p>
        </p:txBody>
      </p:sp>
      <p:sp>
        <p:nvSpPr>
          <p:cNvPr id="35" name="Title 1">
            <a:extLst>
              <a:ext uri="{FF2B5EF4-FFF2-40B4-BE49-F238E27FC236}">
                <a16:creationId xmlns:a16="http://schemas.microsoft.com/office/drawing/2014/main" id="{79E05566-42BA-2475-6FA7-F8A5EDA9BD22}"/>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ABA3B"/>
                </a:solidFill>
              </a:rPr>
              <a:t>1</a:t>
            </a:r>
          </a:p>
        </p:txBody>
      </p:sp>
    </p:spTree>
    <p:custDataLst>
      <p:tags r:id="rId1"/>
    </p:custDataLst>
    <p:extLst>
      <p:ext uri="{BB962C8B-B14F-4D97-AF65-F5344CB8AC3E}">
        <p14:creationId xmlns:p14="http://schemas.microsoft.com/office/powerpoint/2010/main" val="33469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26"/>
                                        </p:tgtEl>
                                      </p:cBhvr>
                                    </p:animEffect>
                                    <p:set>
                                      <p:cBhvr>
                                        <p:cTn id="7" dur="1" fill="hold">
                                          <p:stCondLst>
                                            <p:cond delay="58999"/>
                                          </p:stCondLst>
                                        </p:cTn>
                                        <p:tgtEl>
                                          <p:spTgt spid="26"/>
                                        </p:tgtEl>
                                        <p:attrNameLst>
                                          <p:attrName>style.visibility</p:attrName>
                                        </p:attrNameLst>
                                      </p:cBhvr>
                                      <p:to>
                                        <p:strVal val="hidden"/>
                                      </p:to>
                                    </p:set>
                                  </p:childTnLst>
                                </p:cTn>
                              </p:par>
                              <p:par>
                                <p:cTn id="8" presetID="53" presetClass="exit" presetSubtype="32" fill="hold" grpId="0" nodeType="withEffect">
                                  <p:stCondLst>
                                    <p:cond delay="0"/>
                                  </p:stCondLst>
                                  <p:childTnLst>
                                    <p:anim calcmode="lin" valueType="num">
                                      <p:cBhvr>
                                        <p:cTn id="9" dur="59000"/>
                                        <p:tgtEl>
                                          <p:spTgt spid="31"/>
                                        </p:tgtEl>
                                        <p:attrNameLst>
                                          <p:attrName>ppt_w</p:attrName>
                                        </p:attrNameLst>
                                      </p:cBhvr>
                                      <p:tavLst>
                                        <p:tav tm="0">
                                          <p:val>
                                            <p:strVal val="ppt_w"/>
                                          </p:val>
                                        </p:tav>
                                        <p:tav tm="100000">
                                          <p:val>
                                            <p:fltVal val="0"/>
                                          </p:val>
                                        </p:tav>
                                      </p:tavLst>
                                    </p:anim>
                                    <p:anim calcmode="lin" valueType="num">
                                      <p:cBhvr>
                                        <p:cTn id="10" dur="59000"/>
                                        <p:tgtEl>
                                          <p:spTgt spid="31"/>
                                        </p:tgtEl>
                                        <p:attrNameLst>
                                          <p:attrName>ppt_h</p:attrName>
                                        </p:attrNameLst>
                                      </p:cBhvr>
                                      <p:tavLst>
                                        <p:tav tm="0">
                                          <p:val>
                                            <p:strVal val="ppt_h"/>
                                          </p:val>
                                        </p:tav>
                                        <p:tav tm="100000">
                                          <p:val>
                                            <p:fltVal val="0"/>
                                          </p:val>
                                        </p:tav>
                                      </p:tavLst>
                                    </p:anim>
                                    <p:animEffect transition="out" filter="fade">
                                      <p:cBhvr>
                                        <p:cTn id="11" dur="59000"/>
                                        <p:tgtEl>
                                          <p:spTgt spid="31"/>
                                        </p:tgtEl>
                                      </p:cBhvr>
                                    </p:animEffect>
                                    <p:set>
                                      <p:cBhvr>
                                        <p:cTn id="12" dur="1" fill="hold">
                                          <p:stCondLst>
                                            <p:cond delay="58999"/>
                                          </p:stCondLst>
                                        </p:cTn>
                                        <p:tgtEl>
                                          <p:spTgt spid="31"/>
                                        </p:tgtEl>
                                        <p:attrNameLst>
                                          <p:attrName>style.visibility</p:attrName>
                                        </p:attrNameLst>
                                      </p:cBhvr>
                                      <p:to>
                                        <p:strVal val="hidden"/>
                                      </p:to>
                                    </p:set>
                                  </p:childTnLst>
                                </p:cTn>
                              </p:par>
                            </p:childTnLst>
                          </p:cTn>
                        </p:par>
                        <p:par>
                          <p:cTn id="13" fill="hold">
                            <p:stCondLst>
                              <p:cond delay="59000"/>
                            </p:stCondLst>
                            <p:childTnLst>
                              <p:par>
                                <p:cTn id="14" presetID="10" presetClass="exit" presetSubtype="0" fill="hold" nodeType="afterEffect">
                                  <p:stCondLst>
                                    <p:cond delay="0"/>
                                  </p:stCondLst>
                                  <p:childTnLst>
                                    <p:animEffect transition="out" filter="fade">
                                      <p:cBhvr>
                                        <p:cTn id="15" dur="60000"/>
                                        <p:tgtEl>
                                          <p:spTgt spid="27"/>
                                        </p:tgtEl>
                                      </p:cBhvr>
                                    </p:animEffect>
                                    <p:set>
                                      <p:cBhvr>
                                        <p:cTn id="16" dur="1" fill="hold">
                                          <p:stCondLst>
                                            <p:cond delay="59999"/>
                                          </p:stCondLst>
                                        </p:cTn>
                                        <p:tgtEl>
                                          <p:spTgt spid="27"/>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53" presetClass="exit" presetSubtype="32" fill="hold" grpId="1" nodeType="withEffect">
                                  <p:stCondLst>
                                    <p:cond delay="0"/>
                                  </p:stCondLst>
                                  <p:childTnLst>
                                    <p:anim calcmode="lin" valueType="num">
                                      <p:cBhvr>
                                        <p:cTn id="21" dur="60000"/>
                                        <p:tgtEl>
                                          <p:spTgt spid="32"/>
                                        </p:tgtEl>
                                        <p:attrNameLst>
                                          <p:attrName>ppt_w</p:attrName>
                                        </p:attrNameLst>
                                      </p:cBhvr>
                                      <p:tavLst>
                                        <p:tav tm="0">
                                          <p:val>
                                            <p:strVal val="ppt_w"/>
                                          </p:val>
                                        </p:tav>
                                        <p:tav tm="100000">
                                          <p:val>
                                            <p:fltVal val="0"/>
                                          </p:val>
                                        </p:tav>
                                      </p:tavLst>
                                    </p:anim>
                                    <p:anim calcmode="lin" valueType="num">
                                      <p:cBhvr>
                                        <p:cTn id="22" dur="60000"/>
                                        <p:tgtEl>
                                          <p:spTgt spid="32"/>
                                        </p:tgtEl>
                                        <p:attrNameLst>
                                          <p:attrName>ppt_h</p:attrName>
                                        </p:attrNameLst>
                                      </p:cBhvr>
                                      <p:tavLst>
                                        <p:tav tm="0">
                                          <p:val>
                                            <p:strVal val="ppt_h"/>
                                          </p:val>
                                        </p:tav>
                                        <p:tav tm="100000">
                                          <p:val>
                                            <p:fltVal val="0"/>
                                          </p:val>
                                        </p:tav>
                                      </p:tavLst>
                                    </p:anim>
                                    <p:animEffect transition="out" filter="fade">
                                      <p:cBhvr>
                                        <p:cTn id="23" dur="60000"/>
                                        <p:tgtEl>
                                          <p:spTgt spid="32"/>
                                        </p:tgtEl>
                                      </p:cBhvr>
                                    </p:animEffect>
                                    <p:set>
                                      <p:cBhvr>
                                        <p:cTn id="24" dur="1" fill="hold">
                                          <p:stCondLst>
                                            <p:cond delay="59999"/>
                                          </p:stCondLst>
                                        </p:cTn>
                                        <p:tgtEl>
                                          <p:spTgt spid="32"/>
                                        </p:tgtEl>
                                        <p:attrNameLst>
                                          <p:attrName>style.visibility</p:attrName>
                                        </p:attrNameLst>
                                      </p:cBhvr>
                                      <p:to>
                                        <p:strVal val="hidden"/>
                                      </p:to>
                                    </p:set>
                                  </p:childTnLst>
                                </p:cTn>
                              </p:par>
                            </p:childTnLst>
                          </p:cTn>
                        </p:par>
                        <p:par>
                          <p:cTn id="25" fill="hold">
                            <p:stCondLst>
                              <p:cond delay="119000"/>
                            </p:stCondLst>
                            <p:childTnLst>
                              <p:par>
                                <p:cTn id="26" presetID="10" presetClass="exit" presetSubtype="0" fill="hold" nodeType="afterEffect">
                                  <p:stCondLst>
                                    <p:cond delay="0"/>
                                  </p:stCondLst>
                                  <p:childTnLst>
                                    <p:animEffect transition="out" filter="fade">
                                      <p:cBhvr>
                                        <p:cTn id="27" dur="60000"/>
                                        <p:tgtEl>
                                          <p:spTgt spid="28"/>
                                        </p:tgtEl>
                                      </p:cBhvr>
                                    </p:animEffect>
                                    <p:set>
                                      <p:cBhvr>
                                        <p:cTn id="28" dur="1" fill="hold">
                                          <p:stCondLst>
                                            <p:cond delay="59999"/>
                                          </p:stCondLst>
                                        </p:cTn>
                                        <p:tgtEl>
                                          <p:spTgt spid="28"/>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53" presetClass="exit" presetSubtype="32" fill="hold" grpId="1" nodeType="withEffect">
                                  <p:stCondLst>
                                    <p:cond delay="0"/>
                                  </p:stCondLst>
                                  <p:childTnLst>
                                    <p:anim calcmode="lin" valueType="num">
                                      <p:cBhvr>
                                        <p:cTn id="33" dur="60000"/>
                                        <p:tgtEl>
                                          <p:spTgt spid="33"/>
                                        </p:tgtEl>
                                        <p:attrNameLst>
                                          <p:attrName>ppt_w</p:attrName>
                                        </p:attrNameLst>
                                      </p:cBhvr>
                                      <p:tavLst>
                                        <p:tav tm="0">
                                          <p:val>
                                            <p:strVal val="ppt_w"/>
                                          </p:val>
                                        </p:tav>
                                        <p:tav tm="100000">
                                          <p:val>
                                            <p:fltVal val="0"/>
                                          </p:val>
                                        </p:tav>
                                      </p:tavLst>
                                    </p:anim>
                                    <p:anim calcmode="lin" valueType="num">
                                      <p:cBhvr>
                                        <p:cTn id="34" dur="60000"/>
                                        <p:tgtEl>
                                          <p:spTgt spid="33"/>
                                        </p:tgtEl>
                                        <p:attrNameLst>
                                          <p:attrName>ppt_h</p:attrName>
                                        </p:attrNameLst>
                                      </p:cBhvr>
                                      <p:tavLst>
                                        <p:tav tm="0">
                                          <p:val>
                                            <p:strVal val="ppt_h"/>
                                          </p:val>
                                        </p:tav>
                                        <p:tav tm="100000">
                                          <p:val>
                                            <p:fltVal val="0"/>
                                          </p:val>
                                        </p:tav>
                                      </p:tavLst>
                                    </p:anim>
                                    <p:animEffect transition="out" filter="fade">
                                      <p:cBhvr>
                                        <p:cTn id="35" dur="60000"/>
                                        <p:tgtEl>
                                          <p:spTgt spid="33"/>
                                        </p:tgtEl>
                                      </p:cBhvr>
                                    </p:animEffect>
                                    <p:set>
                                      <p:cBhvr>
                                        <p:cTn id="36" dur="1" fill="hold">
                                          <p:stCondLst>
                                            <p:cond delay="59999"/>
                                          </p:stCondLst>
                                        </p:cTn>
                                        <p:tgtEl>
                                          <p:spTgt spid="33"/>
                                        </p:tgtEl>
                                        <p:attrNameLst>
                                          <p:attrName>style.visibility</p:attrName>
                                        </p:attrNameLst>
                                      </p:cBhvr>
                                      <p:to>
                                        <p:strVal val="hidden"/>
                                      </p:to>
                                    </p:set>
                                  </p:childTnLst>
                                </p:cTn>
                              </p:par>
                            </p:childTnLst>
                          </p:cTn>
                        </p:par>
                        <p:par>
                          <p:cTn id="37" fill="hold">
                            <p:stCondLst>
                              <p:cond delay="179000"/>
                            </p:stCondLst>
                            <p:childTnLst>
                              <p:par>
                                <p:cTn id="38" presetID="10" presetClass="exit" presetSubtype="0" fill="hold" nodeType="afterEffect">
                                  <p:stCondLst>
                                    <p:cond delay="0"/>
                                  </p:stCondLst>
                                  <p:childTnLst>
                                    <p:animEffect transition="out" filter="fade">
                                      <p:cBhvr>
                                        <p:cTn id="39" dur="60000"/>
                                        <p:tgtEl>
                                          <p:spTgt spid="29"/>
                                        </p:tgtEl>
                                      </p:cBhvr>
                                    </p:animEffect>
                                    <p:set>
                                      <p:cBhvr>
                                        <p:cTn id="40" dur="1" fill="hold">
                                          <p:stCondLst>
                                            <p:cond delay="59999"/>
                                          </p:stCondLst>
                                        </p:cTn>
                                        <p:tgtEl>
                                          <p:spTgt spid="29"/>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53" presetClass="exit" presetSubtype="32" fill="hold" grpId="1" nodeType="withEffect">
                                  <p:stCondLst>
                                    <p:cond delay="0"/>
                                  </p:stCondLst>
                                  <p:childTnLst>
                                    <p:anim calcmode="lin" valueType="num">
                                      <p:cBhvr>
                                        <p:cTn id="45" dur="60000"/>
                                        <p:tgtEl>
                                          <p:spTgt spid="34"/>
                                        </p:tgtEl>
                                        <p:attrNameLst>
                                          <p:attrName>ppt_w</p:attrName>
                                        </p:attrNameLst>
                                      </p:cBhvr>
                                      <p:tavLst>
                                        <p:tav tm="0">
                                          <p:val>
                                            <p:strVal val="ppt_w"/>
                                          </p:val>
                                        </p:tav>
                                        <p:tav tm="100000">
                                          <p:val>
                                            <p:fltVal val="0"/>
                                          </p:val>
                                        </p:tav>
                                      </p:tavLst>
                                    </p:anim>
                                    <p:anim calcmode="lin" valueType="num">
                                      <p:cBhvr>
                                        <p:cTn id="46" dur="60000"/>
                                        <p:tgtEl>
                                          <p:spTgt spid="34"/>
                                        </p:tgtEl>
                                        <p:attrNameLst>
                                          <p:attrName>ppt_h</p:attrName>
                                        </p:attrNameLst>
                                      </p:cBhvr>
                                      <p:tavLst>
                                        <p:tav tm="0">
                                          <p:val>
                                            <p:strVal val="ppt_h"/>
                                          </p:val>
                                        </p:tav>
                                        <p:tav tm="100000">
                                          <p:val>
                                            <p:fltVal val="0"/>
                                          </p:val>
                                        </p:tav>
                                      </p:tavLst>
                                    </p:anim>
                                    <p:animEffect transition="out" filter="fade">
                                      <p:cBhvr>
                                        <p:cTn id="47" dur="60000"/>
                                        <p:tgtEl>
                                          <p:spTgt spid="34"/>
                                        </p:tgtEl>
                                      </p:cBhvr>
                                    </p:animEffect>
                                    <p:set>
                                      <p:cBhvr>
                                        <p:cTn id="48" dur="1" fill="hold">
                                          <p:stCondLst>
                                            <p:cond delay="59999"/>
                                          </p:stCondLst>
                                        </p:cTn>
                                        <p:tgtEl>
                                          <p:spTgt spid="34"/>
                                        </p:tgtEl>
                                        <p:attrNameLst>
                                          <p:attrName>style.visibility</p:attrName>
                                        </p:attrNameLst>
                                      </p:cBhvr>
                                      <p:to>
                                        <p:strVal val="hidden"/>
                                      </p:to>
                                    </p:set>
                                  </p:childTnLst>
                                </p:cTn>
                              </p:par>
                            </p:childTnLst>
                          </p:cTn>
                        </p:par>
                        <p:par>
                          <p:cTn id="49" fill="hold">
                            <p:stCondLst>
                              <p:cond delay="239000"/>
                            </p:stCondLst>
                            <p:childTnLst>
                              <p:par>
                                <p:cTn id="50" presetID="10" presetClass="exit" presetSubtype="0" fill="hold" nodeType="afterEffect">
                                  <p:stCondLst>
                                    <p:cond delay="0"/>
                                  </p:stCondLst>
                                  <p:childTnLst>
                                    <p:animEffect transition="out" filter="fade">
                                      <p:cBhvr>
                                        <p:cTn id="51" dur="60000"/>
                                        <p:tgtEl>
                                          <p:spTgt spid="30"/>
                                        </p:tgtEl>
                                      </p:cBhvr>
                                    </p:animEffect>
                                    <p:set>
                                      <p:cBhvr>
                                        <p:cTn id="52" dur="1" fill="hold">
                                          <p:stCondLst>
                                            <p:cond delay="59999"/>
                                          </p:stCondLst>
                                        </p:cTn>
                                        <p:tgtEl>
                                          <p:spTgt spid="30"/>
                                        </p:tgtEl>
                                        <p:attrNameLst>
                                          <p:attrName>style.visibility</p:attrName>
                                        </p:attrNameLst>
                                      </p:cBhvr>
                                      <p:to>
                                        <p:strVal val="hidden"/>
                                      </p:to>
                                    </p:set>
                                  </p:childTnLst>
                                </p:cTn>
                              </p:par>
                              <p:par>
                                <p:cTn id="53" presetID="10" presetClass="entr" presetSubtype="0" fill="hold" grpId="1"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53" presetClass="exit" presetSubtype="32" fill="hold" grpId="0" nodeType="withEffect">
                                  <p:stCondLst>
                                    <p:cond delay="0"/>
                                  </p:stCondLst>
                                  <p:childTnLst>
                                    <p:anim calcmode="lin" valueType="num">
                                      <p:cBhvr>
                                        <p:cTn id="57" dur="60000"/>
                                        <p:tgtEl>
                                          <p:spTgt spid="35"/>
                                        </p:tgtEl>
                                        <p:attrNameLst>
                                          <p:attrName>ppt_w</p:attrName>
                                        </p:attrNameLst>
                                      </p:cBhvr>
                                      <p:tavLst>
                                        <p:tav tm="0">
                                          <p:val>
                                            <p:strVal val="ppt_w"/>
                                          </p:val>
                                        </p:tav>
                                        <p:tav tm="100000">
                                          <p:val>
                                            <p:fltVal val="0"/>
                                          </p:val>
                                        </p:tav>
                                      </p:tavLst>
                                    </p:anim>
                                    <p:anim calcmode="lin" valueType="num">
                                      <p:cBhvr>
                                        <p:cTn id="58" dur="60000"/>
                                        <p:tgtEl>
                                          <p:spTgt spid="35"/>
                                        </p:tgtEl>
                                        <p:attrNameLst>
                                          <p:attrName>ppt_h</p:attrName>
                                        </p:attrNameLst>
                                      </p:cBhvr>
                                      <p:tavLst>
                                        <p:tav tm="0">
                                          <p:val>
                                            <p:strVal val="ppt_h"/>
                                          </p:val>
                                        </p:tav>
                                        <p:tav tm="100000">
                                          <p:val>
                                            <p:fltVal val="0"/>
                                          </p:val>
                                        </p:tav>
                                      </p:tavLst>
                                    </p:anim>
                                    <p:animEffect transition="out" filter="fade">
                                      <p:cBhvr>
                                        <p:cTn id="59" dur="60000"/>
                                        <p:tgtEl>
                                          <p:spTgt spid="35"/>
                                        </p:tgtEl>
                                      </p:cBhvr>
                                    </p:animEffect>
                                    <p:set>
                                      <p:cBhvr>
                                        <p:cTn id="60" dur="1" fill="hold">
                                          <p:stCondLst>
                                            <p:cond delay="59999"/>
                                          </p:stCondLst>
                                        </p:cTn>
                                        <p:tgtEl>
                                          <p:spTgt spid="35"/>
                                        </p:tgtEl>
                                        <p:attrNameLst>
                                          <p:attrName>style.visibility</p:attrName>
                                        </p:attrNameLst>
                                      </p:cBhvr>
                                      <p:to>
                                        <p:strVal val="hidden"/>
                                      </p:to>
                                    </p:set>
                                  </p:childTnLst>
                                </p:cTn>
                              </p:par>
                            </p:childTnLst>
                          </p:cTn>
                        </p:par>
                        <p:par>
                          <p:cTn id="61" fill="hold">
                            <p:stCondLst>
                              <p:cond delay="299000"/>
                            </p:stCondLst>
                            <p:childTnLst>
                              <p:par>
                                <p:cTn id="62" presetID="10" presetClass="entr" presetSubtype="0"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10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31" grpId="1"/>
      <p:bldP spid="32" grpId="0"/>
      <p:bldP spid="32" grpId="1"/>
      <p:bldP spid="32" grpId="2"/>
      <p:bldP spid="33" grpId="0"/>
      <p:bldP spid="33" grpId="1"/>
      <p:bldP spid="33" grpId="2"/>
      <p:bldP spid="34" grpId="0"/>
      <p:bldP spid="34" grpId="1"/>
      <p:bldP spid="34" grpId="2"/>
      <p:bldP spid="35" grpId="0"/>
      <p:bldP spid="35" grpId="1"/>
      <p:bldP spid="35" grpId="2"/>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978098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272F-380E-6FB4-EBC9-C2AA85D9502F}"/>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DDBE7C2E-3024-055B-4FD4-097317E98777}"/>
              </a:ext>
            </a:extLst>
          </p:cNvPr>
          <p:cNvPicPr>
            <a:picLocks noChangeAspect="1"/>
          </p:cNvPicPr>
          <p:nvPr userDrawn="1"/>
        </p:nvPicPr>
        <p:blipFill>
          <a:blip r:embed="rId3"/>
          <a:srcRect/>
          <a:stretch/>
        </p:blipFill>
        <p:spPr>
          <a:xfrm>
            <a:off x="6770735" y="1635338"/>
            <a:ext cx="1458865" cy="1425327"/>
          </a:xfrm>
          <a:prstGeom prst="rect">
            <a:avLst/>
          </a:prstGeom>
        </p:spPr>
      </p:pic>
      <p:pic>
        <p:nvPicPr>
          <p:cNvPr id="7" name="Picture 6">
            <a:extLst>
              <a:ext uri="{FF2B5EF4-FFF2-40B4-BE49-F238E27FC236}">
                <a16:creationId xmlns:a16="http://schemas.microsoft.com/office/drawing/2014/main" id="{A2A37CFB-0305-7EA0-924F-0B175BDC1E89}"/>
              </a:ext>
            </a:extLst>
          </p:cNvPr>
          <p:cNvPicPr>
            <a:picLocks noChangeAspect="1"/>
          </p:cNvPicPr>
          <p:nvPr userDrawn="1"/>
        </p:nvPicPr>
        <p:blipFill>
          <a:blip r:embed="rId4"/>
          <a:srcRect/>
          <a:stretch/>
        </p:blipFill>
        <p:spPr>
          <a:xfrm>
            <a:off x="7167716" y="2787029"/>
            <a:ext cx="1174223" cy="1283941"/>
          </a:xfrm>
          <a:prstGeom prst="rect">
            <a:avLst/>
          </a:prstGeom>
        </p:spPr>
      </p:pic>
      <p:pic>
        <p:nvPicPr>
          <p:cNvPr id="8" name="Picture 7">
            <a:extLst>
              <a:ext uri="{FF2B5EF4-FFF2-40B4-BE49-F238E27FC236}">
                <a16:creationId xmlns:a16="http://schemas.microsoft.com/office/drawing/2014/main" id="{E29227B2-794B-8EB2-3A3E-90CF8A106663}"/>
              </a:ext>
            </a:extLst>
          </p:cNvPr>
          <p:cNvPicPr>
            <a:picLocks noChangeAspect="1"/>
          </p:cNvPicPr>
          <p:nvPr userDrawn="1"/>
        </p:nvPicPr>
        <p:blipFill>
          <a:blip r:embed="rId5"/>
          <a:srcRect/>
          <a:stretch/>
        </p:blipFill>
        <p:spPr>
          <a:xfrm>
            <a:off x="6780527" y="3816554"/>
            <a:ext cx="1439280" cy="1406194"/>
          </a:xfrm>
          <a:prstGeom prst="rect">
            <a:avLst/>
          </a:prstGeom>
        </p:spPr>
      </p:pic>
      <p:pic>
        <p:nvPicPr>
          <p:cNvPr id="9" name="Picture 8">
            <a:extLst>
              <a:ext uri="{FF2B5EF4-FFF2-40B4-BE49-F238E27FC236}">
                <a16:creationId xmlns:a16="http://schemas.microsoft.com/office/drawing/2014/main" id="{C7B4FDC5-0A86-68D8-414D-B5FE8E6D83D0}"/>
              </a:ext>
            </a:extLst>
          </p:cNvPr>
          <p:cNvPicPr>
            <a:picLocks noChangeAspect="1"/>
          </p:cNvPicPr>
          <p:nvPr userDrawn="1"/>
        </p:nvPicPr>
        <p:blipFill>
          <a:blip r:embed="rId6"/>
          <a:srcRect/>
          <a:stretch/>
        </p:blipFill>
        <p:spPr>
          <a:xfrm>
            <a:off x="6149389" y="4340620"/>
            <a:ext cx="1242691" cy="1332810"/>
          </a:xfrm>
          <a:prstGeom prst="rect">
            <a:avLst/>
          </a:prstGeom>
        </p:spPr>
      </p:pic>
      <p:pic>
        <p:nvPicPr>
          <p:cNvPr id="10" name="Picture 9">
            <a:extLst>
              <a:ext uri="{FF2B5EF4-FFF2-40B4-BE49-F238E27FC236}">
                <a16:creationId xmlns:a16="http://schemas.microsoft.com/office/drawing/2014/main" id="{EFB4377E-730A-0BE0-7F5B-A8BF2BA12EB1}"/>
              </a:ext>
            </a:extLst>
          </p:cNvPr>
          <p:cNvPicPr>
            <a:picLocks noChangeAspect="1"/>
          </p:cNvPicPr>
          <p:nvPr userDrawn="1"/>
        </p:nvPicPr>
        <p:blipFill>
          <a:blip r:embed="rId7"/>
          <a:srcRect/>
          <a:stretch/>
        </p:blipFill>
        <p:spPr>
          <a:xfrm>
            <a:off x="4857135" y="4376331"/>
            <a:ext cx="1176098" cy="1261387"/>
          </a:xfrm>
          <a:prstGeom prst="rect">
            <a:avLst/>
          </a:prstGeom>
        </p:spPr>
      </p:pic>
      <p:pic>
        <p:nvPicPr>
          <p:cNvPr id="11" name="Picture 10">
            <a:extLst>
              <a:ext uri="{FF2B5EF4-FFF2-40B4-BE49-F238E27FC236}">
                <a16:creationId xmlns:a16="http://schemas.microsoft.com/office/drawing/2014/main" id="{04D45B08-606F-B8BC-7F4D-D97FE4256A6E}"/>
              </a:ext>
            </a:extLst>
          </p:cNvPr>
          <p:cNvPicPr>
            <a:picLocks noChangeAspect="1"/>
          </p:cNvPicPr>
          <p:nvPr userDrawn="1"/>
        </p:nvPicPr>
        <p:blipFill>
          <a:blip r:embed="rId8"/>
          <a:srcRect/>
          <a:stretch/>
        </p:blipFill>
        <p:spPr>
          <a:xfrm>
            <a:off x="3981841" y="3806721"/>
            <a:ext cx="1437161" cy="1404123"/>
          </a:xfrm>
          <a:prstGeom prst="rect">
            <a:avLst/>
          </a:prstGeom>
        </p:spPr>
      </p:pic>
      <p:pic>
        <p:nvPicPr>
          <p:cNvPr id="12" name="Picture 11">
            <a:extLst>
              <a:ext uri="{FF2B5EF4-FFF2-40B4-BE49-F238E27FC236}">
                <a16:creationId xmlns:a16="http://schemas.microsoft.com/office/drawing/2014/main" id="{E5DEA614-AABC-2483-5ED0-475938701E39}"/>
              </a:ext>
            </a:extLst>
          </p:cNvPr>
          <p:cNvPicPr>
            <a:picLocks noChangeAspect="1"/>
          </p:cNvPicPr>
          <p:nvPr userDrawn="1"/>
        </p:nvPicPr>
        <p:blipFill>
          <a:blip r:embed="rId9"/>
          <a:srcRect/>
          <a:stretch/>
        </p:blipFill>
        <p:spPr>
          <a:xfrm>
            <a:off x="3832458" y="2751906"/>
            <a:ext cx="1218915" cy="1332810"/>
          </a:xfrm>
          <a:prstGeom prst="rect">
            <a:avLst/>
          </a:prstGeom>
        </p:spPr>
      </p:pic>
      <p:pic>
        <p:nvPicPr>
          <p:cNvPr id="13" name="Picture 12">
            <a:extLst>
              <a:ext uri="{FF2B5EF4-FFF2-40B4-BE49-F238E27FC236}">
                <a16:creationId xmlns:a16="http://schemas.microsoft.com/office/drawing/2014/main" id="{E1D63185-1964-7B90-6228-503D41941ED6}"/>
              </a:ext>
            </a:extLst>
          </p:cNvPr>
          <p:cNvPicPr>
            <a:picLocks noChangeAspect="1"/>
          </p:cNvPicPr>
          <p:nvPr userDrawn="1"/>
        </p:nvPicPr>
        <p:blipFill>
          <a:blip r:embed="rId10"/>
          <a:srcRect/>
          <a:stretch/>
        </p:blipFill>
        <p:spPr>
          <a:xfrm>
            <a:off x="3958050" y="1616032"/>
            <a:ext cx="1458865" cy="1425327"/>
          </a:xfrm>
          <a:prstGeom prst="rect">
            <a:avLst/>
          </a:prstGeom>
        </p:spPr>
      </p:pic>
      <p:pic>
        <p:nvPicPr>
          <p:cNvPr id="14" name="Picture 13">
            <a:extLst>
              <a:ext uri="{FF2B5EF4-FFF2-40B4-BE49-F238E27FC236}">
                <a16:creationId xmlns:a16="http://schemas.microsoft.com/office/drawing/2014/main" id="{4A159870-173B-ADFE-3C40-CB07E125E59F}"/>
              </a:ext>
            </a:extLst>
          </p:cNvPr>
          <p:cNvPicPr>
            <a:picLocks noChangeAspect="1"/>
          </p:cNvPicPr>
          <p:nvPr userDrawn="1"/>
        </p:nvPicPr>
        <p:blipFill>
          <a:blip r:embed="rId11"/>
          <a:srcRect/>
          <a:stretch/>
        </p:blipFill>
        <p:spPr>
          <a:xfrm>
            <a:off x="4819339" y="1174736"/>
            <a:ext cx="1240482" cy="1332809"/>
          </a:xfrm>
          <a:prstGeom prst="rect">
            <a:avLst/>
          </a:prstGeom>
        </p:spPr>
      </p:pic>
      <p:pic>
        <p:nvPicPr>
          <p:cNvPr id="15" name="Picture 14">
            <a:extLst>
              <a:ext uri="{FF2B5EF4-FFF2-40B4-BE49-F238E27FC236}">
                <a16:creationId xmlns:a16="http://schemas.microsoft.com/office/drawing/2014/main" id="{F72E8DCF-3E4E-C582-9989-4B7CAEBEA61E}"/>
              </a:ext>
            </a:extLst>
          </p:cNvPr>
          <p:cNvPicPr>
            <a:picLocks noChangeAspect="1"/>
          </p:cNvPicPr>
          <p:nvPr userDrawn="1"/>
        </p:nvPicPr>
        <p:blipFill>
          <a:blip r:embed="rId12"/>
          <a:srcRect/>
          <a:stretch/>
        </p:blipFill>
        <p:spPr>
          <a:xfrm>
            <a:off x="6146715" y="1174737"/>
            <a:ext cx="1248040" cy="1340929"/>
          </a:xfrm>
          <a:prstGeom prst="rect">
            <a:avLst/>
          </a:prstGeom>
        </p:spPr>
      </p:pic>
      <p:sp>
        <p:nvSpPr>
          <p:cNvPr id="16" name="Title 1">
            <a:extLst>
              <a:ext uri="{FF2B5EF4-FFF2-40B4-BE49-F238E27FC236}">
                <a16:creationId xmlns:a16="http://schemas.microsoft.com/office/drawing/2014/main" id="{15521548-B7DD-30D2-3FF3-3AFB6558BEC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9DC63B"/>
                </a:solidFill>
              </a:rPr>
              <a:t>5</a:t>
            </a:r>
          </a:p>
        </p:txBody>
      </p:sp>
      <p:sp>
        <p:nvSpPr>
          <p:cNvPr id="17" name="Title 1">
            <a:extLst>
              <a:ext uri="{FF2B5EF4-FFF2-40B4-BE49-F238E27FC236}">
                <a16:creationId xmlns:a16="http://schemas.microsoft.com/office/drawing/2014/main" id="{4EB4052D-246F-609D-5FBC-C56676C85976}"/>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4</a:t>
            </a:r>
          </a:p>
        </p:txBody>
      </p:sp>
      <p:sp>
        <p:nvSpPr>
          <p:cNvPr id="18" name="Title 1">
            <a:extLst>
              <a:ext uri="{FF2B5EF4-FFF2-40B4-BE49-F238E27FC236}">
                <a16:creationId xmlns:a16="http://schemas.microsoft.com/office/drawing/2014/main" id="{4938A3A7-FD5E-ECF7-2084-E0BCD103944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99E1D"/>
                </a:solidFill>
              </a:rPr>
              <a:t>3</a:t>
            </a:r>
          </a:p>
        </p:txBody>
      </p:sp>
      <p:sp>
        <p:nvSpPr>
          <p:cNvPr id="19" name="Title 1">
            <a:extLst>
              <a:ext uri="{FF2B5EF4-FFF2-40B4-BE49-F238E27FC236}">
                <a16:creationId xmlns:a16="http://schemas.microsoft.com/office/drawing/2014/main" id="{2D16F576-902E-F914-908E-24BAED8748A5}"/>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FC911"/>
                </a:solidFill>
              </a:rPr>
              <a:t>2</a:t>
            </a:r>
          </a:p>
        </p:txBody>
      </p:sp>
      <p:sp>
        <p:nvSpPr>
          <p:cNvPr id="20" name="Title 1">
            <a:extLst>
              <a:ext uri="{FF2B5EF4-FFF2-40B4-BE49-F238E27FC236}">
                <a16:creationId xmlns:a16="http://schemas.microsoft.com/office/drawing/2014/main" id="{93C4C0D0-E723-E9BF-B6AF-13E2F7CF112A}"/>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8E308"/>
                </a:solidFill>
              </a:rPr>
              <a:t>1</a:t>
            </a:r>
          </a:p>
        </p:txBody>
      </p:sp>
      <p:sp>
        <p:nvSpPr>
          <p:cNvPr id="21" name="Title 1">
            <a:extLst>
              <a:ext uri="{FF2B5EF4-FFF2-40B4-BE49-F238E27FC236}">
                <a16:creationId xmlns:a16="http://schemas.microsoft.com/office/drawing/2014/main" id="{13BA42F6-E3D1-C362-F7DD-DB6AAA31E768}"/>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198DB8"/>
                </a:solidFill>
              </a:rPr>
              <a:t>7</a:t>
            </a:r>
          </a:p>
        </p:txBody>
      </p:sp>
      <p:sp>
        <p:nvSpPr>
          <p:cNvPr id="22" name="Title 1">
            <a:extLst>
              <a:ext uri="{FF2B5EF4-FFF2-40B4-BE49-F238E27FC236}">
                <a16:creationId xmlns:a16="http://schemas.microsoft.com/office/drawing/2014/main" id="{42734FEE-6ED2-9391-5865-CE48B98E8CEC}"/>
              </a:ext>
            </a:extLst>
          </p:cNvPr>
          <p:cNvSpPr txBox="1">
            <a:spLocks/>
          </p:cNvSpPr>
          <p:nvPr userDrawn="1"/>
        </p:nvSpPr>
        <p:spPr>
          <a:xfrm>
            <a:off x="5290793" y="3007823"/>
            <a:ext cx="1613768"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10</a:t>
            </a:r>
          </a:p>
        </p:txBody>
      </p:sp>
      <p:sp>
        <p:nvSpPr>
          <p:cNvPr id="23" name="Title 1">
            <a:extLst>
              <a:ext uri="{FF2B5EF4-FFF2-40B4-BE49-F238E27FC236}">
                <a16:creationId xmlns:a16="http://schemas.microsoft.com/office/drawing/2014/main" id="{DE700DA1-F6B5-77B2-BDFC-2A009A554DBF}"/>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6</a:t>
            </a:r>
          </a:p>
        </p:txBody>
      </p:sp>
      <p:sp>
        <p:nvSpPr>
          <p:cNvPr id="24" name="Title 1">
            <a:extLst>
              <a:ext uri="{FF2B5EF4-FFF2-40B4-BE49-F238E27FC236}">
                <a16:creationId xmlns:a16="http://schemas.microsoft.com/office/drawing/2014/main" id="{3A9BF99A-B919-5B71-D368-059EC9FB616D}"/>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8B4098"/>
                </a:solidFill>
              </a:rPr>
              <a:t>9</a:t>
            </a:r>
          </a:p>
        </p:txBody>
      </p:sp>
      <p:sp>
        <p:nvSpPr>
          <p:cNvPr id="25" name="Title 1">
            <a:extLst>
              <a:ext uri="{FF2B5EF4-FFF2-40B4-BE49-F238E27FC236}">
                <a16:creationId xmlns:a16="http://schemas.microsoft.com/office/drawing/2014/main" id="{24186922-69B0-2BA7-C424-A85DB46D81C3}"/>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8</a:t>
            </a:r>
          </a:p>
        </p:txBody>
      </p:sp>
      <p:sp>
        <p:nvSpPr>
          <p:cNvPr id="26" name="Title 1">
            <a:extLst>
              <a:ext uri="{FF2B5EF4-FFF2-40B4-BE49-F238E27FC236}">
                <a16:creationId xmlns:a16="http://schemas.microsoft.com/office/drawing/2014/main" id="{ACDB41C1-03D7-6EF6-E705-99F9500F3039}"/>
              </a:ext>
            </a:extLst>
          </p:cNvPr>
          <p:cNvSpPr txBox="1">
            <a:spLocks/>
          </p:cNvSpPr>
          <p:nvPr userDrawn="1"/>
        </p:nvSpPr>
        <p:spPr>
          <a:xfrm>
            <a:off x="5184133" y="3007823"/>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Tree>
    <p:custDataLst>
      <p:tags r:id="rId1"/>
    </p:custDataLst>
    <p:extLst>
      <p:ext uri="{BB962C8B-B14F-4D97-AF65-F5344CB8AC3E}">
        <p14:creationId xmlns:p14="http://schemas.microsoft.com/office/powerpoint/2010/main" val="130934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15"/>
                                        </p:tgtEl>
                                      </p:cBhvr>
                                    </p:animEffect>
                                    <p:set>
                                      <p:cBhvr>
                                        <p:cTn id="7" dur="1" fill="hold">
                                          <p:stCondLst>
                                            <p:cond delay="58999"/>
                                          </p:stCondLst>
                                        </p:cTn>
                                        <p:tgtEl>
                                          <p:spTgt spid="15"/>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53" presetClass="exit" presetSubtype="32" fill="hold" grpId="0" nodeType="withEffect">
                                  <p:stCondLst>
                                    <p:cond delay="0"/>
                                  </p:stCondLst>
                                  <p:childTnLst>
                                    <p:anim calcmode="lin" valueType="num">
                                      <p:cBhvr>
                                        <p:cTn id="12" dur="59000"/>
                                        <p:tgtEl>
                                          <p:spTgt spid="22"/>
                                        </p:tgtEl>
                                        <p:attrNameLst>
                                          <p:attrName>ppt_w</p:attrName>
                                        </p:attrNameLst>
                                      </p:cBhvr>
                                      <p:tavLst>
                                        <p:tav tm="0">
                                          <p:val>
                                            <p:strVal val="ppt_w"/>
                                          </p:val>
                                        </p:tav>
                                        <p:tav tm="100000">
                                          <p:val>
                                            <p:fltVal val="0"/>
                                          </p:val>
                                        </p:tav>
                                      </p:tavLst>
                                    </p:anim>
                                    <p:anim calcmode="lin" valueType="num">
                                      <p:cBhvr>
                                        <p:cTn id="13" dur="59000"/>
                                        <p:tgtEl>
                                          <p:spTgt spid="22"/>
                                        </p:tgtEl>
                                        <p:attrNameLst>
                                          <p:attrName>ppt_h</p:attrName>
                                        </p:attrNameLst>
                                      </p:cBhvr>
                                      <p:tavLst>
                                        <p:tav tm="0">
                                          <p:val>
                                            <p:strVal val="ppt_h"/>
                                          </p:val>
                                        </p:tav>
                                        <p:tav tm="100000">
                                          <p:val>
                                            <p:fltVal val="0"/>
                                          </p:val>
                                        </p:tav>
                                      </p:tavLst>
                                    </p:anim>
                                    <p:animEffect transition="out" filter="fade">
                                      <p:cBhvr>
                                        <p:cTn id="14" dur="59000"/>
                                        <p:tgtEl>
                                          <p:spTgt spid="22"/>
                                        </p:tgtEl>
                                      </p:cBhvr>
                                    </p:animEffect>
                                    <p:set>
                                      <p:cBhvr>
                                        <p:cTn id="15" dur="1" fill="hold">
                                          <p:stCondLst>
                                            <p:cond delay="58999"/>
                                          </p:stCondLst>
                                        </p:cTn>
                                        <p:tgtEl>
                                          <p:spTgt spid="22"/>
                                        </p:tgtEl>
                                        <p:attrNameLst>
                                          <p:attrName>style.visibility</p:attrName>
                                        </p:attrNameLst>
                                      </p:cBhvr>
                                      <p:to>
                                        <p:strVal val="hidden"/>
                                      </p:to>
                                    </p:set>
                                  </p:childTnLst>
                                </p:cTn>
                              </p:par>
                            </p:childTnLst>
                          </p:cTn>
                        </p:par>
                        <p:par>
                          <p:cTn id="16" fill="hold">
                            <p:stCondLst>
                              <p:cond delay="59000"/>
                            </p:stCondLst>
                            <p:childTnLst>
                              <p:par>
                                <p:cTn id="17" presetID="10" presetClass="exit" presetSubtype="0" fill="hold" nodeType="afterEffect">
                                  <p:stCondLst>
                                    <p:cond delay="0"/>
                                  </p:stCondLst>
                                  <p:childTnLst>
                                    <p:animEffect transition="out" filter="fade">
                                      <p:cBhvr>
                                        <p:cTn id="18" dur="60000"/>
                                        <p:tgtEl>
                                          <p:spTgt spid="6"/>
                                        </p:tgtEl>
                                      </p:cBhvr>
                                    </p:animEffect>
                                    <p:set>
                                      <p:cBhvr>
                                        <p:cTn id="19" dur="1" fill="hold">
                                          <p:stCondLst>
                                            <p:cond delay="59999"/>
                                          </p:stCondLst>
                                        </p:cTn>
                                        <p:tgtEl>
                                          <p:spTgt spid="6"/>
                                        </p:tgtEl>
                                        <p:attrNameLst>
                                          <p:attrName>style.visibility</p:attrName>
                                        </p:attrNameLst>
                                      </p:cBhvr>
                                      <p:to>
                                        <p:strVal val="hidden"/>
                                      </p:to>
                                    </p:set>
                                  </p:childTnLst>
                                </p:cTn>
                              </p:par>
                              <p:par>
                                <p:cTn id="20" presetID="10" presetClass="entr" presetSubtype="0" fill="hold" grpId="1"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53" presetClass="exit" presetSubtype="32" fill="hold" grpId="0" nodeType="withEffect">
                                  <p:stCondLst>
                                    <p:cond delay="0"/>
                                  </p:stCondLst>
                                  <p:childTnLst>
                                    <p:anim calcmode="lin" valueType="num">
                                      <p:cBhvr>
                                        <p:cTn id="24" dur="60000"/>
                                        <p:tgtEl>
                                          <p:spTgt spid="24"/>
                                        </p:tgtEl>
                                        <p:attrNameLst>
                                          <p:attrName>ppt_w</p:attrName>
                                        </p:attrNameLst>
                                      </p:cBhvr>
                                      <p:tavLst>
                                        <p:tav tm="0">
                                          <p:val>
                                            <p:strVal val="ppt_w"/>
                                          </p:val>
                                        </p:tav>
                                        <p:tav tm="100000">
                                          <p:val>
                                            <p:fltVal val="0"/>
                                          </p:val>
                                        </p:tav>
                                      </p:tavLst>
                                    </p:anim>
                                    <p:anim calcmode="lin" valueType="num">
                                      <p:cBhvr>
                                        <p:cTn id="25" dur="60000"/>
                                        <p:tgtEl>
                                          <p:spTgt spid="24"/>
                                        </p:tgtEl>
                                        <p:attrNameLst>
                                          <p:attrName>ppt_h</p:attrName>
                                        </p:attrNameLst>
                                      </p:cBhvr>
                                      <p:tavLst>
                                        <p:tav tm="0">
                                          <p:val>
                                            <p:strVal val="ppt_h"/>
                                          </p:val>
                                        </p:tav>
                                        <p:tav tm="100000">
                                          <p:val>
                                            <p:fltVal val="0"/>
                                          </p:val>
                                        </p:tav>
                                      </p:tavLst>
                                    </p:anim>
                                    <p:animEffect transition="out" filter="fade">
                                      <p:cBhvr>
                                        <p:cTn id="26" dur="60000"/>
                                        <p:tgtEl>
                                          <p:spTgt spid="24"/>
                                        </p:tgtEl>
                                      </p:cBhvr>
                                    </p:animEffect>
                                    <p:set>
                                      <p:cBhvr>
                                        <p:cTn id="27" dur="1" fill="hold">
                                          <p:stCondLst>
                                            <p:cond delay="59999"/>
                                          </p:stCondLst>
                                        </p:cTn>
                                        <p:tgtEl>
                                          <p:spTgt spid="24"/>
                                        </p:tgtEl>
                                        <p:attrNameLst>
                                          <p:attrName>style.visibility</p:attrName>
                                        </p:attrNameLst>
                                      </p:cBhvr>
                                      <p:to>
                                        <p:strVal val="hidden"/>
                                      </p:to>
                                    </p:set>
                                  </p:childTnLst>
                                </p:cTn>
                              </p:par>
                            </p:childTnLst>
                          </p:cTn>
                        </p:par>
                        <p:par>
                          <p:cTn id="28" fill="hold">
                            <p:stCondLst>
                              <p:cond delay="119000"/>
                            </p:stCondLst>
                            <p:childTnLst>
                              <p:par>
                                <p:cTn id="29" presetID="10" presetClass="exit" presetSubtype="0" fill="hold" nodeType="afterEffect">
                                  <p:stCondLst>
                                    <p:cond delay="0"/>
                                  </p:stCondLst>
                                  <p:childTnLst>
                                    <p:animEffect transition="out" filter="fade">
                                      <p:cBhvr>
                                        <p:cTn id="30" dur="60000"/>
                                        <p:tgtEl>
                                          <p:spTgt spid="7"/>
                                        </p:tgtEl>
                                      </p:cBhvr>
                                    </p:animEffect>
                                    <p:set>
                                      <p:cBhvr>
                                        <p:cTn id="31" dur="1" fill="hold">
                                          <p:stCondLst>
                                            <p:cond delay="59999"/>
                                          </p:stCondLst>
                                        </p:cTn>
                                        <p:tgtEl>
                                          <p:spTgt spid="7"/>
                                        </p:tgtEl>
                                        <p:attrNameLst>
                                          <p:attrName>style.visibility</p:attrName>
                                        </p:attrNameLst>
                                      </p:cBhvr>
                                      <p:to>
                                        <p:strVal val="hidden"/>
                                      </p:to>
                                    </p:set>
                                  </p:childTnLst>
                                </p:cTn>
                              </p:par>
                              <p:par>
                                <p:cTn id="32" presetID="10" presetClass="entr" presetSubtype="0" fill="hold" grpId="1"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53" presetClass="exit" presetSubtype="32" fill="hold" grpId="0" nodeType="withEffect">
                                  <p:stCondLst>
                                    <p:cond delay="0"/>
                                  </p:stCondLst>
                                  <p:childTnLst>
                                    <p:anim calcmode="lin" valueType="num">
                                      <p:cBhvr>
                                        <p:cTn id="36" dur="60000"/>
                                        <p:tgtEl>
                                          <p:spTgt spid="25"/>
                                        </p:tgtEl>
                                        <p:attrNameLst>
                                          <p:attrName>ppt_w</p:attrName>
                                        </p:attrNameLst>
                                      </p:cBhvr>
                                      <p:tavLst>
                                        <p:tav tm="0">
                                          <p:val>
                                            <p:strVal val="ppt_w"/>
                                          </p:val>
                                        </p:tav>
                                        <p:tav tm="100000">
                                          <p:val>
                                            <p:fltVal val="0"/>
                                          </p:val>
                                        </p:tav>
                                      </p:tavLst>
                                    </p:anim>
                                    <p:anim calcmode="lin" valueType="num">
                                      <p:cBhvr>
                                        <p:cTn id="37" dur="60000"/>
                                        <p:tgtEl>
                                          <p:spTgt spid="25"/>
                                        </p:tgtEl>
                                        <p:attrNameLst>
                                          <p:attrName>ppt_h</p:attrName>
                                        </p:attrNameLst>
                                      </p:cBhvr>
                                      <p:tavLst>
                                        <p:tav tm="0">
                                          <p:val>
                                            <p:strVal val="ppt_h"/>
                                          </p:val>
                                        </p:tav>
                                        <p:tav tm="100000">
                                          <p:val>
                                            <p:fltVal val="0"/>
                                          </p:val>
                                        </p:tav>
                                      </p:tavLst>
                                    </p:anim>
                                    <p:animEffect transition="out" filter="fade">
                                      <p:cBhvr>
                                        <p:cTn id="38" dur="60000"/>
                                        <p:tgtEl>
                                          <p:spTgt spid="25"/>
                                        </p:tgtEl>
                                      </p:cBhvr>
                                    </p:animEffect>
                                    <p:set>
                                      <p:cBhvr>
                                        <p:cTn id="39" dur="1" fill="hold">
                                          <p:stCondLst>
                                            <p:cond delay="59999"/>
                                          </p:stCondLst>
                                        </p:cTn>
                                        <p:tgtEl>
                                          <p:spTgt spid="25"/>
                                        </p:tgtEl>
                                        <p:attrNameLst>
                                          <p:attrName>style.visibility</p:attrName>
                                        </p:attrNameLst>
                                      </p:cBhvr>
                                      <p:to>
                                        <p:strVal val="hidden"/>
                                      </p:to>
                                    </p:set>
                                  </p:childTnLst>
                                </p:cTn>
                              </p:par>
                            </p:childTnLst>
                          </p:cTn>
                        </p:par>
                        <p:par>
                          <p:cTn id="40" fill="hold">
                            <p:stCondLst>
                              <p:cond delay="179000"/>
                            </p:stCondLst>
                            <p:childTnLst>
                              <p:par>
                                <p:cTn id="41" presetID="10" presetClass="exit" presetSubtype="0" fill="hold" nodeType="afterEffect">
                                  <p:stCondLst>
                                    <p:cond delay="0"/>
                                  </p:stCondLst>
                                  <p:childTnLst>
                                    <p:animEffect transition="out" filter="fade">
                                      <p:cBhvr>
                                        <p:cTn id="42" dur="60000"/>
                                        <p:tgtEl>
                                          <p:spTgt spid="8"/>
                                        </p:tgtEl>
                                      </p:cBhvr>
                                    </p:animEffect>
                                    <p:set>
                                      <p:cBhvr>
                                        <p:cTn id="43" dur="1" fill="hold">
                                          <p:stCondLst>
                                            <p:cond delay="59999"/>
                                          </p:stCondLst>
                                        </p:cTn>
                                        <p:tgtEl>
                                          <p:spTgt spid="8"/>
                                        </p:tgtEl>
                                        <p:attrNameLst>
                                          <p:attrName>style.visibility</p:attrName>
                                        </p:attrNameLst>
                                      </p:cBhvr>
                                      <p:to>
                                        <p:strVal val="hidden"/>
                                      </p:to>
                                    </p:set>
                                  </p:childTnLst>
                                </p:cTn>
                              </p:par>
                              <p:par>
                                <p:cTn id="44" presetID="10" presetClass="entr" presetSubtype="0" fill="hold" grpId="1"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53" presetClass="exit" presetSubtype="32" fill="hold" grpId="0" nodeType="withEffect">
                                  <p:stCondLst>
                                    <p:cond delay="0"/>
                                  </p:stCondLst>
                                  <p:childTnLst>
                                    <p:anim calcmode="lin" valueType="num">
                                      <p:cBhvr>
                                        <p:cTn id="48" dur="60000"/>
                                        <p:tgtEl>
                                          <p:spTgt spid="21"/>
                                        </p:tgtEl>
                                        <p:attrNameLst>
                                          <p:attrName>ppt_w</p:attrName>
                                        </p:attrNameLst>
                                      </p:cBhvr>
                                      <p:tavLst>
                                        <p:tav tm="0">
                                          <p:val>
                                            <p:strVal val="ppt_w"/>
                                          </p:val>
                                        </p:tav>
                                        <p:tav tm="100000">
                                          <p:val>
                                            <p:fltVal val="0"/>
                                          </p:val>
                                        </p:tav>
                                      </p:tavLst>
                                    </p:anim>
                                    <p:anim calcmode="lin" valueType="num">
                                      <p:cBhvr>
                                        <p:cTn id="49" dur="60000"/>
                                        <p:tgtEl>
                                          <p:spTgt spid="21"/>
                                        </p:tgtEl>
                                        <p:attrNameLst>
                                          <p:attrName>ppt_h</p:attrName>
                                        </p:attrNameLst>
                                      </p:cBhvr>
                                      <p:tavLst>
                                        <p:tav tm="0">
                                          <p:val>
                                            <p:strVal val="ppt_h"/>
                                          </p:val>
                                        </p:tav>
                                        <p:tav tm="100000">
                                          <p:val>
                                            <p:fltVal val="0"/>
                                          </p:val>
                                        </p:tav>
                                      </p:tavLst>
                                    </p:anim>
                                    <p:animEffect transition="out" filter="fade">
                                      <p:cBhvr>
                                        <p:cTn id="50" dur="60000"/>
                                        <p:tgtEl>
                                          <p:spTgt spid="21"/>
                                        </p:tgtEl>
                                      </p:cBhvr>
                                    </p:animEffect>
                                    <p:set>
                                      <p:cBhvr>
                                        <p:cTn id="51" dur="1" fill="hold">
                                          <p:stCondLst>
                                            <p:cond delay="59999"/>
                                          </p:stCondLst>
                                        </p:cTn>
                                        <p:tgtEl>
                                          <p:spTgt spid="21"/>
                                        </p:tgtEl>
                                        <p:attrNameLst>
                                          <p:attrName>style.visibility</p:attrName>
                                        </p:attrNameLst>
                                      </p:cBhvr>
                                      <p:to>
                                        <p:strVal val="hidden"/>
                                      </p:to>
                                    </p:set>
                                  </p:childTnLst>
                                </p:cTn>
                              </p:par>
                            </p:childTnLst>
                          </p:cTn>
                        </p:par>
                        <p:par>
                          <p:cTn id="52" fill="hold">
                            <p:stCondLst>
                              <p:cond delay="239000"/>
                            </p:stCondLst>
                            <p:childTnLst>
                              <p:par>
                                <p:cTn id="53" presetID="10" presetClass="exit" presetSubtype="0" fill="hold" nodeType="afterEffect">
                                  <p:stCondLst>
                                    <p:cond delay="0"/>
                                  </p:stCondLst>
                                  <p:childTnLst>
                                    <p:animEffect transition="out" filter="fade">
                                      <p:cBhvr>
                                        <p:cTn id="54" dur="60000"/>
                                        <p:tgtEl>
                                          <p:spTgt spid="9"/>
                                        </p:tgtEl>
                                      </p:cBhvr>
                                    </p:animEffect>
                                    <p:set>
                                      <p:cBhvr>
                                        <p:cTn id="55" dur="1" fill="hold">
                                          <p:stCondLst>
                                            <p:cond delay="59999"/>
                                          </p:stCondLst>
                                        </p:cTn>
                                        <p:tgtEl>
                                          <p:spTgt spid="9"/>
                                        </p:tgtEl>
                                        <p:attrNameLst>
                                          <p:attrName>style.visibility</p:attrName>
                                        </p:attrNameLst>
                                      </p:cBhvr>
                                      <p:to>
                                        <p:strVal val="hidden"/>
                                      </p:to>
                                    </p:set>
                                  </p:childTnLst>
                                </p:cTn>
                              </p:par>
                              <p:par>
                                <p:cTn id="56" presetID="10" presetClass="entr" presetSubtype="0" fill="hold" grpId="1"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53" presetClass="exit" presetSubtype="32" fill="hold" grpId="0" nodeType="withEffect">
                                  <p:stCondLst>
                                    <p:cond delay="0"/>
                                  </p:stCondLst>
                                  <p:childTnLst>
                                    <p:anim calcmode="lin" valueType="num">
                                      <p:cBhvr>
                                        <p:cTn id="60" dur="60000"/>
                                        <p:tgtEl>
                                          <p:spTgt spid="23"/>
                                        </p:tgtEl>
                                        <p:attrNameLst>
                                          <p:attrName>ppt_w</p:attrName>
                                        </p:attrNameLst>
                                      </p:cBhvr>
                                      <p:tavLst>
                                        <p:tav tm="0">
                                          <p:val>
                                            <p:strVal val="ppt_w"/>
                                          </p:val>
                                        </p:tav>
                                        <p:tav tm="100000">
                                          <p:val>
                                            <p:fltVal val="0"/>
                                          </p:val>
                                        </p:tav>
                                      </p:tavLst>
                                    </p:anim>
                                    <p:anim calcmode="lin" valueType="num">
                                      <p:cBhvr>
                                        <p:cTn id="61" dur="60000"/>
                                        <p:tgtEl>
                                          <p:spTgt spid="23"/>
                                        </p:tgtEl>
                                        <p:attrNameLst>
                                          <p:attrName>ppt_h</p:attrName>
                                        </p:attrNameLst>
                                      </p:cBhvr>
                                      <p:tavLst>
                                        <p:tav tm="0">
                                          <p:val>
                                            <p:strVal val="ppt_h"/>
                                          </p:val>
                                        </p:tav>
                                        <p:tav tm="100000">
                                          <p:val>
                                            <p:fltVal val="0"/>
                                          </p:val>
                                        </p:tav>
                                      </p:tavLst>
                                    </p:anim>
                                    <p:animEffect transition="out" filter="fade">
                                      <p:cBhvr>
                                        <p:cTn id="62" dur="60000"/>
                                        <p:tgtEl>
                                          <p:spTgt spid="23"/>
                                        </p:tgtEl>
                                      </p:cBhvr>
                                    </p:animEffect>
                                    <p:set>
                                      <p:cBhvr>
                                        <p:cTn id="63" dur="1" fill="hold">
                                          <p:stCondLst>
                                            <p:cond delay="59999"/>
                                          </p:stCondLst>
                                        </p:cTn>
                                        <p:tgtEl>
                                          <p:spTgt spid="23"/>
                                        </p:tgtEl>
                                        <p:attrNameLst>
                                          <p:attrName>style.visibility</p:attrName>
                                        </p:attrNameLst>
                                      </p:cBhvr>
                                      <p:to>
                                        <p:strVal val="hidden"/>
                                      </p:to>
                                    </p:set>
                                  </p:childTnLst>
                                </p:cTn>
                              </p:par>
                            </p:childTnLst>
                          </p:cTn>
                        </p:par>
                        <p:par>
                          <p:cTn id="64" fill="hold">
                            <p:stCondLst>
                              <p:cond delay="299000"/>
                            </p:stCondLst>
                            <p:childTnLst>
                              <p:par>
                                <p:cTn id="65" presetID="10" presetClass="exit" presetSubtype="0" fill="hold" nodeType="afterEffect">
                                  <p:stCondLst>
                                    <p:cond delay="0"/>
                                  </p:stCondLst>
                                  <p:childTnLst>
                                    <p:animEffect transition="out" filter="fade">
                                      <p:cBhvr>
                                        <p:cTn id="66" dur="60000"/>
                                        <p:tgtEl>
                                          <p:spTgt spid="10"/>
                                        </p:tgtEl>
                                      </p:cBhvr>
                                    </p:animEffect>
                                    <p:set>
                                      <p:cBhvr>
                                        <p:cTn id="67" dur="1" fill="hold">
                                          <p:stCondLst>
                                            <p:cond delay="59999"/>
                                          </p:stCondLst>
                                        </p:cTn>
                                        <p:tgtEl>
                                          <p:spTgt spid="10"/>
                                        </p:tgtEl>
                                        <p:attrNameLst>
                                          <p:attrName>style.visibility</p:attrName>
                                        </p:attrNameLst>
                                      </p:cBhvr>
                                      <p:to>
                                        <p:strVal val="hidden"/>
                                      </p:to>
                                    </p:set>
                                  </p:childTnLst>
                                </p:cTn>
                              </p:par>
                              <p:par>
                                <p:cTn id="68" presetID="10" presetClass="entr" presetSubtype="0" fill="hold" grpId="1"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par>
                                <p:cTn id="71" presetID="53" presetClass="exit" presetSubtype="32" fill="hold" grpId="0" nodeType="withEffect">
                                  <p:stCondLst>
                                    <p:cond delay="0"/>
                                  </p:stCondLst>
                                  <p:childTnLst>
                                    <p:anim calcmode="lin" valueType="num">
                                      <p:cBhvr>
                                        <p:cTn id="72" dur="60000"/>
                                        <p:tgtEl>
                                          <p:spTgt spid="16"/>
                                        </p:tgtEl>
                                        <p:attrNameLst>
                                          <p:attrName>ppt_w</p:attrName>
                                        </p:attrNameLst>
                                      </p:cBhvr>
                                      <p:tavLst>
                                        <p:tav tm="0">
                                          <p:val>
                                            <p:strVal val="ppt_w"/>
                                          </p:val>
                                        </p:tav>
                                        <p:tav tm="100000">
                                          <p:val>
                                            <p:fltVal val="0"/>
                                          </p:val>
                                        </p:tav>
                                      </p:tavLst>
                                    </p:anim>
                                    <p:anim calcmode="lin" valueType="num">
                                      <p:cBhvr>
                                        <p:cTn id="73" dur="60000"/>
                                        <p:tgtEl>
                                          <p:spTgt spid="16"/>
                                        </p:tgtEl>
                                        <p:attrNameLst>
                                          <p:attrName>ppt_h</p:attrName>
                                        </p:attrNameLst>
                                      </p:cBhvr>
                                      <p:tavLst>
                                        <p:tav tm="0">
                                          <p:val>
                                            <p:strVal val="ppt_h"/>
                                          </p:val>
                                        </p:tav>
                                        <p:tav tm="100000">
                                          <p:val>
                                            <p:fltVal val="0"/>
                                          </p:val>
                                        </p:tav>
                                      </p:tavLst>
                                    </p:anim>
                                    <p:animEffect transition="out" filter="fade">
                                      <p:cBhvr>
                                        <p:cTn id="74" dur="60000"/>
                                        <p:tgtEl>
                                          <p:spTgt spid="16"/>
                                        </p:tgtEl>
                                      </p:cBhvr>
                                    </p:animEffect>
                                    <p:set>
                                      <p:cBhvr>
                                        <p:cTn id="75" dur="1" fill="hold">
                                          <p:stCondLst>
                                            <p:cond delay="59999"/>
                                          </p:stCondLst>
                                        </p:cTn>
                                        <p:tgtEl>
                                          <p:spTgt spid="16"/>
                                        </p:tgtEl>
                                        <p:attrNameLst>
                                          <p:attrName>style.visibility</p:attrName>
                                        </p:attrNameLst>
                                      </p:cBhvr>
                                      <p:to>
                                        <p:strVal val="hidden"/>
                                      </p:to>
                                    </p:set>
                                  </p:childTnLst>
                                </p:cTn>
                              </p:par>
                            </p:childTnLst>
                          </p:cTn>
                        </p:par>
                        <p:par>
                          <p:cTn id="76" fill="hold">
                            <p:stCondLst>
                              <p:cond delay="359000"/>
                            </p:stCondLst>
                            <p:childTnLst>
                              <p:par>
                                <p:cTn id="77" presetID="10" presetClass="exit" presetSubtype="0" fill="hold" nodeType="afterEffect">
                                  <p:stCondLst>
                                    <p:cond delay="0"/>
                                  </p:stCondLst>
                                  <p:childTnLst>
                                    <p:animEffect transition="out" filter="fade">
                                      <p:cBhvr>
                                        <p:cTn id="78" dur="60000"/>
                                        <p:tgtEl>
                                          <p:spTgt spid="11"/>
                                        </p:tgtEl>
                                      </p:cBhvr>
                                    </p:animEffect>
                                    <p:set>
                                      <p:cBhvr>
                                        <p:cTn id="79" dur="1" fill="hold">
                                          <p:stCondLst>
                                            <p:cond delay="59999"/>
                                          </p:stCondLst>
                                        </p:cTn>
                                        <p:tgtEl>
                                          <p:spTgt spid="11"/>
                                        </p:tgtEl>
                                        <p:attrNameLst>
                                          <p:attrName>style.visibility</p:attrName>
                                        </p:attrNameLst>
                                      </p:cBhvr>
                                      <p:to>
                                        <p:strVal val="hidden"/>
                                      </p:to>
                                    </p:set>
                                  </p:childTnLst>
                                </p:cTn>
                              </p:par>
                              <p:par>
                                <p:cTn id="80" presetID="10" presetClass="entr" presetSubtype="0" fill="hold" grpId="1"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par>
                                <p:cTn id="83" presetID="53" presetClass="exit" presetSubtype="32" fill="hold" grpId="0" nodeType="withEffect">
                                  <p:stCondLst>
                                    <p:cond delay="0"/>
                                  </p:stCondLst>
                                  <p:childTnLst>
                                    <p:anim calcmode="lin" valueType="num">
                                      <p:cBhvr>
                                        <p:cTn id="84" dur="60000"/>
                                        <p:tgtEl>
                                          <p:spTgt spid="17"/>
                                        </p:tgtEl>
                                        <p:attrNameLst>
                                          <p:attrName>ppt_w</p:attrName>
                                        </p:attrNameLst>
                                      </p:cBhvr>
                                      <p:tavLst>
                                        <p:tav tm="0">
                                          <p:val>
                                            <p:strVal val="ppt_w"/>
                                          </p:val>
                                        </p:tav>
                                        <p:tav tm="100000">
                                          <p:val>
                                            <p:fltVal val="0"/>
                                          </p:val>
                                        </p:tav>
                                      </p:tavLst>
                                    </p:anim>
                                    <p:anim calcmode="lin" valueType="num">
                                      <p:cBhvr>
                                        <p:cTn id="85" dur="60000"/>
                                        <p:tgtEl>
                                          <p:spTgt spid="17"/>
                                        </p:tgtEl>
                                        <p:attrNameLst>
                                          <p:attrName>ppt_h</p:attrName>
                                        </p:attrNameLst>
                                      </p:cBhvr>
                                      <p:tavLst>
                                        <p:tav tm="0">
                                          <p:val>
                                            <p:strVal val="ppt_h"/>
                                          </p:val>
                                        </p:tav>
                                        <p:tav tm="100000">
                                          <p:val>
                                            <p:fltVal val="0"/>
                                          </p:val>
                                        </p:tav>
                                      </p:tavLst>
                                    </p:anim>
                                    <p:animEffect transition="out" filter="fade">
                                      <p:cBhvr>
                                        <p:cTn id="86" dur="60000"/>
                                        <p:tgtEl>
                                          <p:spTgt spid="17"/>
                                        </p:tgtEl>
                                      </p:cBhvr>
                                    </p:animEffect>
                                    <p:set>
                                      <p:cBhvr>
                                        <p:cTn id="87" dur="1" fill="hold">
                                          <p:stCondLst>
                                            <p:cond delay="59999"/>
                                          </p:stCondLst>
                                        </p:cTn>
                                        <p:tgtEl>
                                          <p:spTgt spid="17"/>
                                        </p:tgtEl>
                                        <p:attrNameLst>
                                          <p:attrName>style.visibility</p:attrName>
                                        </p:attrNameLst>
                                      </p:cBhvr>
                                      <p:to>
                                        <p:strVal val="hidden"/>
                                      </p:to>
                                    </p:set>
                                  </p:childTnLst>
                                </p:cTn>
                              </p:par>
                            </p:childTnLst>
                          </p:cTn>
                        </p:par>
                        <p:par>
                          <p:cTn id="88" fill="hold">
                            <p:stCondLst>
                              <p:cond delay="419000"/>
                            </p:stCondLst>
                            <p:childTnLst>
                              <p:par>
                                <p:cTn id="89" presetID="10" presetClass="exit" presetSubtype="0" fill="hold" nodeType="afterEffect">
                                  <p:stCondLst>
                                    <p:cond delay="0"/>
                                  </p:stCondLst>
                                  <p:childTnLst>
                                    <p:animEffect transition="out" filter="fade">
                                      <p:cBhvr>
                                        <p:cTn id="90" dur="60000"/>
                                        <p:tgtEl>
                                          <p:spTgt spid="12"/>
                                        </p:tgtEl>
                                      </p:cBhvr>
                                    </p:animEffect>
                                    <p:set>
                                      <p:cBhvr>
                                        <p:cTn id="91" dur="1" fill="hold">
                                          <p:stCondLst>
                                            <p:cond delay="59999"/>
                                          </p:stCondLst>
                                        </p:cTn>
                                        <p:tgtEl>
                                          <p:spTgt spid="12"/>
                                        </p:tgtEl>
                                        <p:attrNameLst>
                                          <p:attrName>style.visibility</p:attrName>
                                        </p:attrNameLst>
                                      </p:cBhvr>
                                      <p:to>
                                        <p:strVal val="hidden"/>
                                      </p:to>
                                    </p:set>
                                  </p:childTnLst>
                                </p:cTn>
                              </p:par>
                              <p:par>
                                <p:cTn id="92" presetID="10" presetClass="entr" presetSubtype="0" fill="hold" grpId="1"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
                                        <p:tgtEl>
                                          <p:spTgt spid="18"/>
                                        </p:tgtEl>
                                      </p:cBhvr>
                                    </p:animEffect>
                                  </p:childTnLst>
                                </p:cTn>
                              </p:par>
                              <p:par>
                                <p:cTn id="95" presetID="53" presetClass="exit" presetSubtype="32" fill="hold" grpId="0" nodeType="withEffect">
                                  <p:stCondLst>
                                    <p:cond delay="0"/>
                                  </p:stCondLst>
                                  <p:childTnLst>
                                    <p:anim calcmode="lin" valueType="num">
                                      <p:cBhvr>
                                        <p:cTn id="96" dur="60000"/>
                                        <p:tgtEl>
                                          <p:spTgt spid="18"/>
                                        </p:tgtEl>
                                        <p:attrNameLst>
                                          <p:attrName>ppt_w</p:attrName>
                                        </p:attrNameLst>
                                      </p:cBhvr>
                                      <p:tavLst>
                                        <p:tav tm="0">
                                          <p:val>
                                            <p:strVal val="ppt_w"/>
                                          </p:val>
                                        </p:tav>
                                        <p:tav tm="100000">
                                          <p:val>
                                            <p:fltVal val="0"/>
                                          </p:val>
                                        </p:tav>
                                      </p:tavLst>
                                    </p:anim>
                                    <p:anim calcmode="lin" valueType="num">
                                      <p:cBhvr>
                                        <p:cTn id="97" dur="60000"/>
                                        <p:tgtEl>
                                          <p:spTgt spid="18"/>
                                        </p:tgtEl>
                                        <p:attrNameLst>
                                          <p:attrName>ppt_h</p:attrName>
                                        </p:attrNameLst>
                                      </p:cBhvr>
                                      <p:tavLst>
                                        <p:tav tm="0">
                                          <p:val>
                                            <p:strVal val="ppt_h"/>
                                          </p:val>
                                        </p:tav>
                                        <p:tav tm="100000">
                                          <p:val>
                                            <p:fltVal val="0"/>
                                          </p:val>
                                        </p:tav>
                                      </p:tavLst>
                                    </p:anim>
                                    <p:animEffect transition="out" filter="fade">
                                      <p:cBhvr>
                                        <p:cTn id="98" dur="60000"/>
                                        <p:tgtEl>
                                          <p:spTgt spid="18"/>
                                        </p:tgtEl>
                                      </p:cBhvr>
                                    </p:animEffect>
                                    <p:set>
                                      <p:cBhvr>
                                        <p:cTn id="99" dur="1" fill="hold">
                                          <p:stCondLst>
                                            <p:cond delay="59999"/>
                                          </p:stCondLst>
                                        </p:cTn>
                                        <p:tgtEl>
                                          <p:spTgt spid="18"/>
                                        </p:tgtEl>
                                        <p:attrNameLst>
                                          <p:attrName>style.visibility</p:attrName>
                                        </p:attrNameLst>
                                      </p:cBhvr>
                                      <p:to>
                                        <p:strVal val="hidden"/>
                                      </p:to>
                                    </p:set>
                                  </p:childTnLst>
                                </p:cTn>
                              </p:par>
                            </p:childTnLst>
                          </p:cTn>
                        </p:par>
                        <p:par>
                          <p:cTn id="100" fill="hold">
                            <p:stCondLst>
                              <p:cond delay="479000"/>
                            </p:stCondLst>
                            <p:childTnLst>
                              <p:par>
                                <p:cTn id="101" presetID="10" presetClass="exit" presetSubtype="0" fill="hold" nodeType="afterEffect">
                                  <p:stCondLst>
                                    <p:cond delay="0"/>
                                  </p:stCondLst>
                                  <p:childTnLst>
                                    <p:animEffect transition="out" filter="fade">
                                      <p:cBhvr>
                                        <p:cTn id="102" dur="60000"/>
                                        <p:tgtEl>
                                          <p:spTgt spid="13"/>
                                        </p:tgtEl>
                                      </p:cBhvr>
                                    </p:animEffect>
                                    <p:set>
                                      <p:cBhvr>
                                        <p:cTn id="103" dur="1" fill="hold">
                                          <p:stCondLst>
                                            <p:cond delay="59999"/>
                                          </p:stCondLst>
                                        </p:cTn>
                                        <p:tgtEl>
                                          <p:spTgt spid="13"/>
                                        </p:tgtEl>
                                        <p:attrNameLst>
                                          <p:attrName>style.visibility</p:attrName>
                                        </p:attrNameLst>
                                      </p:cBhvr>
                                      <p:to>
                                        <p:strVal val="hidden"/>
                                      </p:to>
                                    </p:set>
                                  </p:childTnLst>
                                </p:cTn>
                              </p:par>
                              <p:par>
                                <p:cTn id="104" presetID="10" presetClass="entr" presetSubtype="0" fill="hold" grpId="1"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fade">
                                      <p:cBhvr>
                                        <p:cTn id="106" dur="500"/>
                                        <p:tgtEl>
                                          <p:spTgt spid="19"/>
                                        </p:tgtEl>
                                      </p:cBhvr>
                                    </p:animEffect>
                                  </p:childTnLst>
                                </p:cTn>
                              </p:par>
                              <p:par>
                                <p:cTn id="107" presetID="53" presetClass="exit" presetSubtype="32" fill="hold" grpId="0" nodeType="withEffect">
                                  <p:stCondLst>
                                    <p:cond delay="0"/>
                                  </p:stCondLst>
                                  <p:childTnLst>
                                    <p:anim calcmode="lin" valueType="num">
                                      <p:cBhvr>
                                        <p:cTn id="108" dur="60000"/>
                                        <p:tgtEl>
                                          <p:spTgt spid="19"/>
                                        </p:tgtEl>
                                        <p:attrNameLst>
                                          <p:attrName>ppt_w</p:attrName>
                                        </p:attrNameLst>
                                      </p:cBhvr>
                                      <p:tavLst>
                                        <p:tav tm="0">
                                          <p:val>
                                            <p:strVal val="ppt_w"/>
                                          </p:val>
                                        </p:tav>
                                        <p:tav tm="100000">
                                          <p:val>
                                            <p:fltVal val="0"/>
                                          </p:val>
                                        </p:tav>
                                      </p:tavLst>
                                    </p:anim>
                                    <p:anim calcmode="lin" valueType="num">
                                      <p:cBhvr>
                                        <p:cTn id="109" dur="60000"/>
                                        <p:tgtEl>
                                          <p:spTgt spid="19"/>
                                        </p:tgtEl>
                                        <p:attrNameLst>
                                          <p:attrName>ppt_h</p:attrName>
                                        </p:attrNameLst>
                                      </p:cBhvr>
                                      <p:tavLst>
                                        <p:tav tm="0">
                                          <p:val>
                                            <p:strVal val="ppt_h"/>
                                          </p:val>
                                        </p:tav>
                                        <p:tav tm="100000">
                                          <p:val>
                                            <p:fltVal val="0"/>
                                          </p:val>
                                        </p:tav>
                                      </p:tavLst>
                                    </p:anim>
                                    <p:animEffect transition="out" filter="fade">
                                      <p:cBhvr>
                                        <p:cTn id="110" dur="60000"/>
                                        <p:tgtEl>
                                          <p:spTgt spid="19"/>
                                        </p:tgtEl>
                                      </p:cBhvr>
                                    </p:animEffect>
                                    <p:set>
                                      <p:cBhvr>
                                        <p:cTn id="111" dur="1" fill="hold">
                                          <p:stCondLst>
                                            <p:cond delay="59999"/>
                                          </p:stCondLst>
                                        </p:cTn>
                                        <p:tgtEl>
                                          <p:spTgt spid="19"/>
                                        </p:tgtEl>
                                        <p:attrNameLst>
                                          <p:attrName>style.visibility</p:attrName>
                                        </p:attrNameLst>
                                      </p:cBhvr>
                                      <p:to>
                                        <p:strVal val="hidden"/>
                                      </p:to>
                                    </p:set>
                                  </p:childTnLst>
                                </p:cTn>
                              </p:par>
                            </p:childTnLst>
                          </p:cTn>
                        </p:par>
                        <p:par>
                          <p:cTn id="112" fill="hold">
                            <p:stCondLst>
                              <p:cond delay="539000"/>
                            </p:stCondLst>
                            <p:childTnLst>
                              <p:par>
                                <p:cTn id="113" presetID="10" presetClass="exit" presetSubtype="0" fill="hold" nodeType="afterEffect">
                                  <p:stCondLst>
                                    <p:cond delay="0"/>
                                  </p:stCondLst>
                                  <p:childTnLst>
                                    <p:animEffect transition="out" filter="fade">
                                      <p:cBhvr>
                                        <p:cTn id="114" dur="60000"/>
                                        <p:tgtEl>
                                          <p:spTgt spid="14"/>
                                        </p:tgtEl>
                                      </p:cBhvr>
                                    </p:animEffect>
                                    <p:set>
                                      <p:cBhvr>
                                        <p:cTn id="115" dur="1" fill="hold">
                                          <p:stCondLst>
                                            <p:cond delay="59999"/>
                                          </p:stCondLst>
                                        </p:cTn>
                                        <p:tgtEl>
                                          <p:spTgt spid="14"/>
                                        </p:tgtEl>
                                        <p:attrNameLst>
                                          <p:attrName>style.visibility</p:attrName>
                                        </p:attrNameLst>
                                      </p:cBhvr>
                                      <p:to>
                                        <p:strVal val="hidden"/>
                                      </p:to>
                                    </p:set>
                                  </p:childTnLst>
                                </p:cTn>
                              </p:par>
                              <p:par>
                                <p:cTn id="116" presetID="10" presetClass="entr" presetSubtype="0" fill="hold" grpId="1" nodeType="with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500"/>
                                        <p:tgtEl>
                                          <p:spTgt spid="20"/>
                                        </p:tgtEl>
                                      </p:cBhvr>
                                    </p:animEffect>
                                  </p:childTnLst>
                                </p:cTn>
                              </p:par>
                              <p:par>
                                <p:cTn id="119" presetID="53" presetClass="exit" presetSubtype="32" fill="hold" grpId="0" nodeType="withEffect">
                                  <p:stCondLst>
                                    <p:cond delay="0"/>
                                  </p:stCondLst>
                                  <p:childTnLst>
                                    <p:anim calcmode="lin" valueType="num">
                                      <p:cBhvr>
                                        <p:cTn id="120" dur="60000"/>
                                        <p:tgtEl>
                                          <p:spTgt spid="20"/>
                                        </p:tgtEl>
                                        <p:attrNameLst>
                                          <p:attrName>ppt_w</p:attrName>
                                        </p:attrNameLst>
                                      </p:cBhvr>
                                      <p:tavLst>
                                        <p:tav tm="0">
                                          <p:val>
                                            <p:strVal val="ppt_w"/>
                                          </p:val>
                                        </p:tav>
                                        <p:tav tm="100000">
                                          <p:val>
                                            <p:fltVal val="0"/>
                                          </p:val>
                                        </p:tav>
                                      </p:tavLst>
                                    </p:anim>
                                    <p:anim calcmode="lin" valueType="num">
                                      <p:cBhvr>
                                        <p:cTn id="121" dur="60000"/>
                                        <p:tgtEl>
                                          <p:spTgt spid="20"/>
                                        </p:tgtEl>
                                        <p:attrNameLst>
                                          <p:attrName>ppt_h</p:attrName>
                                        </p:attrNameLst>
                                      </p:cBhvr>
                                      <p:tavLst>
                                        <p:tav tm="0">
                                          <p:val>
                                            <p:strVal val="ppt_h"/>
                                          </p:val>
                                        </p:tav>
                                        <p:tav tm="100000">
                                          <p:val>
                                            <p:fltVal val="0"/>
                                          </p:val>
                                        </p:tav>
                                      </p:tavLst>
                                    </p:anim>
                                    <p:animEffect transition="out" filter="fade">
                                      <p:cBhvr>
                                        <p:cTn id="122" dur="60000"/>
                                        <p:tgtEl>
                                          <p:spTgt spid="20"/>
                                        </p:tgtEl>
                                      </p:cBhvr>
                                    </p:animEffect>
                                    <p:set>
                                      <p:cBhvr>
                                        <p:cTn id="123" dur="1" fill="hold">
                                          <p:stCondLst>
                                            <p:cond delay="59999"/>
                                          </p:stCondLst>
                                        </p:cTn>
                                        <p:tgtEl>
                                          <p:spTgt spid="20"/>
                                        </p:tgtEl>
                                        <p:attrNameLst>
                                          <p:attrName>style.visibility</p:attrName>
                                        </p:attrNameLst>
                                      </p:cBhvr>
                                      <p:to>
                                        <p:strVal val="hidden"/>
                                      </p:to>
                                    </p:set>
                                  </p:childTnLst>
                                </p:cTn>
                              </p:par>
                            </p:childTnLst>
                          </p:cTn>
                        </p:par>
                        <p:par>
                          <p:cTn id="124" fill="hold">
                            <p:stCondLst>
                              <p:cond delay="599000"/>
                            </p:stCondLst>
                            <p:childTnLst>
                              <p:par>
                                <p:cTn id="125" presetID="10" presetClass="entr" presetSubtype="0" fill="hold" grpId="0" nodeType="after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1000"/>
                                        <p:tgtEl>
                                          <p:spTgt spid="2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2" nodeType="clickEffect">
                                  <p:stCondLst>
                                    <p:cond delay="0"/>
                                  </p:stCondLst>
                                  <p:childTnLst>
                                    <p:animEffect transition="out" filter="fade">
                                      <p:cBhvr>
                                        <p:cTn id="131" dur="500"/>
                                        <p:tgtEl>
                                          <p:spTgt spid="22"/>
                                        </p:tgtEl>
                                      </p:cBhvr>
                                    </p:animEffect>
                                    <p:set>
                                      <p:cBhvr>
                                        <p:cTn id="132" dur="1" fill="hold">
                                          <p:stCondLst>
                                            <p:cond delay="499"/>
                                          </p:stCondLst>
                                        </p:cTn>
                                        <p:tgtEl>
                                          <p:spTgt spid="22"/>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24"/>
                                        </p:tgtEl>
                                      </p:cBhvr>
                                    </p:animEffect>
                                    <p:set>
                                      <p:cBhvr>
                                        <p:cTn id="135" dur="1" fill="hold">
                                          <p:stCondLst>
                                            <p:cond delay="499"/>
                                          </p:stCondLst>
                                        </p:cTn>
                                        <p:tgtEl>
                                          <p:spTgt spid="24"/>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25"/>
                                        </p:tgtEl>
                                      </p:cBhvr>
                                    </p:animEffect>
                                    <p:set>
                                      <p:cBhvr>
                                        <p:cTn id="138" dur="1" fill="hold">
                                          <p:stCondLst>
                                            <p:cond delay="499"/>
                                          </p:stCondLst>
                                        </p:cTn>
                                        <p:tgtEl>
                                          <p:spTgt spid="25"/>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21"/>
                                        </p:tgtEl>
                                      </p:cBhvr>
                                    </p:animEffect>
                                    <p:set>
                                      <p:cBhvr>
                                        <p:cTn id="141" dur="1" fill="hold">
                                          <p:stCondLst>
                                            <p:cond delay="499"/>
                                          </p:stCondLst>
                                        </p:cTn>
                                        <p:tgtEl>
                                          <p:spTgt spid="21"/>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23"/>
                                        </p:tgtEl>
                                      </p:cBhvr>
                                    </p:animEffect>
                                    <p:set>
                                      <p:cBhvr>
                                        <p:cTn id="144" dur="1" fill="hold">
                                          <p:stCondLst>
                                            <p:cond delay="499"/>
                                          </p:stCondLst>
                                        </p:cTn>
                                        <p:tgtEl>
                                          <p:spTgt spid="23"/>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8"/>
                                        </p:tgtEl>
                                      </p:cBhvr>
                                    </p:animEffect>
                                    <p:set>
                                      <p:cBhvr>
                                        <p:cTn id="153" dur="1" fill="hold">
                                          <p:stCondLst>
                                            <p:cond delay="499"/>
                                          </p:stCondLst>
                                        </p:cTn>
                                        <p:tgtEl>
                                          <p:spTgt spid="18"/>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19"/>
                                        </p:tgtEl>
                                      </p:cBhvr>
                                    </p:animEffect>
                                    <p:set>
                                      <p:cBhvr>
                                        <p:cTn id="156" dur="1" fill="hold">
                                          <p:stCondLst>
                                            <p:cond delay="499"/>
                                          </p:stCondLst>
                                        </p:cTn>
                                        <p:tgtEl>
                                          <p:spTgt spid="19"/>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500"/>
                                        <p:tgtEl>
                                          <p:spTgt spid="20"/>
                                        </p:tgtEl>
                                      </p:cBhvr>
                                    </p:animEffect>
                                    <p:set>
                                      <p:cBhvr>
                                        <p:cTn id="15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0D093079-9288-E1EF-AD74-6A50BA18BA61}"/>
              </a:ext>
            </a:extLst>
          </p:cNvPr>
          <p:cNvPicPr>
            <a:picLocks noChangeAspect="1"/>
          </p:cNvPicPr>
          <p:nvPr userDrawn="1"/>
        </p:nvPicPr>
        <p:blipFill>
          <a:blip r:embed="rId4"/>
          <a:stretch>
            <a:fillRect/>
          </a:stretch>
        </p:blipFill>
        <p:spPr>
          <a:xfrm>
            <a:off x="5858321" y="3314127"/>
            <a:ext cx="475939" cy="304289"/>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descr="Shape, rectangle&#10;&#10;Description automatically generated">
            <a:extLst>
              <a:ext uri="{FF2B5EF4-FFF2-40B4-BE49-F238E27FC236}">
                <a16:creationId xmlns:a16="http://schemas.microsoft.com/office/drawing/2014/main" id="{89710543-2D53-EC4E-CA25-144A22A0642D}"/>
              </a:ext>
            </a:extLst>
          </p:cNvPr>
          <p:cNvPicPr>
            <a:picLocks noChangeAspect="1"/>
          </p:cNvPicPr>
          <p:nvPr userDrawn="1"/>
        </p:nvPicPr>
        <p:blipFill>
          <a:blip r:embed="rId6"/>
          <a:stretch>
            <a:fillRect/>
          </a:stretch>
        </p:blipFill>
        <p:spPr>
          <a:xfrm>
            <a:off x="5234139" y="2700024"/>
            <a:ext cx="1724302" cy="314692"/>
          </a:xfrm>
          <a:prstGeom prst="rect">
            <a:avLst/>
          </a:prstGeom>
        </p:spPr>
      </p:pic>
      <p:pic>
        <p:nvPicPr>
          <p:cNvPr id="20" name="Picture 19" descr="Shape, rectangle&#10;&#10;Description automatically generated">
            <a:extLst>
              <a:ext uri="{FF2B5EF4-FFF2-40B4-BE49-F238E27FC236}">
                <a16:creationId xmlns:a16="http://schemas.microsoft.com/office/drawing/2014/main" id="{C3B8959F-9B8C-52FC-4656-88FF8C5E7CFC}"/>
              </a:ext>
            </a:extLst>
          </p:cNvPr>
          <p:cNvPicPr>
            <a:picLocks noChangeAspect="1"/>
          </p:cNvPicPr>
          <p:nvPr userDrawn="1"/>
        </p:nvPicPr>
        <p:blipFill>
          <a:blip r:embed="rId7"/>
          <a:stretch>
            <a:fillRect/>
          </a:stretch>
        </p:blipFill>
        <p:spPr>
          <a:xfrm>
            <a:off x="5134010" y="2389778"/>
            <a:ext cx="1924561" cy="314692"/>
          </a:xfrm>
          <a:prstGeom prst="rect">
            <a:avLst/>
          </a:prstGeom>
        </p:spPr>
      </p:pic>
      <p:pic>
        <p:nvPicPr>
          <p:cNvPr id="22" name="Picture 21" descr="Shape, rectangle&#10;&#10;Description automatically generated">
            <a:extLst>
              <a:ext uri="{FF2B5EF4-FFF2-40B4-BE49-F238E27FC236}">
                <a16:creationId xmlns:a16="http://schemas.microsoft.com/office/drawing/2014/main" id="{5B43FE96-D986-7F5F-7C8D-6DC5C3DE0AC4}"/>
              </a:ext>
            </a:extLst>
          </p:cNvPr>
          <p:cNvPicPr>
            <a:picLocks noChangeAspect="1"/>
          </p:cNvPicPr>
          <p:nvPr userDrawn="1"/>
        </p:nvPicPr>
        <p:blipFill>
          <a:blip r:embed="rId8"/>
          <a:stretch>
            <a:fillRect/>
          </a:stretch>
        </p:blipFill>
        <p:spPr>
          <a:xfrm>
            <a:off x="5105400" y="2141666"/>
            <a:ext cx="1981780"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descr="A picture containing icon&#10;&#10;Description automatically generated">
            <a:extLst>
              <a:ext uri="{FF2B5EF4-FFF2-40B4-BE49-F238E27FC236}">
                <a16:creationId xmlns:a16="http://schemas.microsoft.com/office/drawing/2014/main" id="{0201C4DC-70CB-1B22-08E3-1EF4AFFD7D8F}"/>
              </a:ext>
            </a:extLst>
          </p:cNvPr>
          <p:cNvPicPr>
            <a:picLocks noChangeAspect="1"/>
          </p:cNvPicPr>
          <p:nvPr userDrawn="1"/>
        </p:nvPicPr>
        <p:blipFill>
          <a:blip r:embed="rId4"/>
          <a:stretch>
            <a:fillRect/>
          </a:stretch>
        </p:blipFill>
        <p:spPr>
          <a:xfrm rot="10800000">
            <a:off x="5858320" y="3814611"/>
            <a:ext cx="475939" cy="304289"/>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descr="Shape, rectangle&#10;&#10;Description automatically generated">
            <a:extLst>
              <a:ext uri="{FF2B5EF4-FFF2-40B4-BE49-F238E27FC236}">
                <a16:creationId xmlns:a16="http://schemas.microsoft.com/office/drawing/2014/main" id="{31A62D40-3CAA-9CE5-47E6-1D0609F01BE5}"/>
              </a:ext>
            </a:extLst>
          </p:cNvPr>
          <p:cNvPicPr>
            <a:picLocks noChangeAspect="1"/>
          </p:cNvPicPr>
          <p:nvPr userDrawn="1"/>
        </p:nvPicPr>
        <p:blipFill>
          <a:blip r:embed="rId6"/>
          <a:stretch>
            <a:fillRect/>
          </a:stretch>
        </p:blipFill>
        <p:spPr>
          <a:xfrm rot="10800000">
            <a:off x="5234139" y="4424552"/>
            <a:ext cx="1724302" cy="314692"/>
          </a:xfrm>
          <a:prstGeom prst="rect">
            <a:avLst/>
          </a:prstGeom>
        </p:spPr>
      </p:pic>
      <p:pic>
        <p:nvPicPr>
          <p:cNvPr id="43" name="Picture 42" descr="Shape, rectangle&#10;&#10;Description automatically generated">
            <a:extLst>
              <a:ext uri="{FF2B5EF4-FFF2-40B4-BE49-F238E27FC236}">
                <a16:creationId xmlns:a16="http://schemas.microsoft.com/office/drawing/2014/main" id="{13BC7260-0F1B-4B9B-57CC-EB19C651228E}"/>
              </a:ext>
            </a:extLst>
          </p:cNvPr>
          <p:cNvPicPr>
            <a:picLocks noChangeAspect="1"/>
          </p:cNvPicPr>
          <p:nvPr userDrawn="1"/>
        </p:nvPicPr>
        <p:blipFill>
          <a:blip r:embed="rId7"/>
          <a:stretch>
            <a:fillRect/>
          </a:stretch>
        </p:blipFill>
        <p:spPr>
          <a:xfrm rot="10800000">
            <a:off x="5134009" y="4730938"/>
            <a:ext cx="1924561" cy="314692"/>
          </a:xfrm>
          <a:prstGeom prst="rect">
            <a:avLst/>
          </a:prstGeom>
        </p:spPr>
      </p:pic>
      <p:pic>
        <p:nvPicPr>
          <p:cNvPr id="44" name="Picture 43" descr="Shape, rectangle&#10;&#10;Description automatically generated">
            <a:extLst>
              <a:ext uri="{FF2B5EF4-FFF2-40B4-BE49-F238E27FC236}">
                <a16:creationId xmlns:a16="http://schemas.microsoft.com/office/drawing/2014/main" id="{3ADEC2B0-3FDB-C377-B267-A12863A7B8F9}"/>
              </a:ext>
            </a:extLst>
          </p:cNvPr>
          <p:cNvPicPr>
            <a:picLocks noChangeAspect="1"/>
          </p:cNvPicPr>
          <p:nvPr userDrawn="1"/>
        </p:nvPicPr>
        <p:blipFill>
          <a:blip r:embed="rId8"/>
          <a:stretch>
            <a:fillRect/>
          </a:stretch>
        </p:blipFill>
        <p:spPr>
          <a:xfrm rot="10800000">
            <a:off x="5105400" y="5036267"/>
            <a:ext cx="1981780"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tretch>
            <a:fillRect/>
          </a:stretch>
        </p:blipFill>
        <p:spPr>
          <a:xfrm>
            <a:off x="6044784" y="3565273"/>
            <a:ext cx="104648" cy="1729118"/>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19708" y="4498848"/>
            <a:ext cx="952567"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325471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nodeType="withEffect">
                                  <p:stCondLst>
                                    <p:cond delay="304000"/>
                                  </p:stCondLst>
                                  <p:childTnLst>
                                    <p:animEffect transition="out" filter="fade">
                                      <p:cBhvr>
                                        <p:cTn id="84" dur="1000"/>
                                        <p:tgtEl>
                                          <p:spTgt spid="9"/>
                                        </p:tgtEl>
                                      </p:cBhvr>
                                    </p:animEffect>
                                    <p:anim calcmode="lin" valueType="num">
                                      <p:cBhvr>
                                        <p:cTn id="85" dur="1000"/>
                                        <p:tgtEl>
                                          <p:spTgt spid="9"/>
                                        </p:tgtEl>
                                        <p:attrNameLst>
                                          <p:attrName>ppt_x</p:attrName>
                                        </p:attrNameLst>
                                      </p:cBhvr>
                                      <p:tavLst>
                                        <p:tav tm="0">
                                          <p:val>
                                            <p:strVal val="ppt_x"/>
                                          </p:val>
                                        </p:tav>
                                        <p:tav tm="100000">
                                          <p:val>
                                            <p:strVal val="ppt_x"/>
                                          </p:val>
                                        </p:tav>
                                      </p:tavLst>
                                    </p:anim>
                                    <p:anim calcmode="lin" valueType="num">
                                      <p:cBhvr>
                                        <p:cTn id="86" dur="1000"/>
                                        <p:tgtEl>
                                          <p:spTgt spid="9"/>
                                        </p:tgtEl>
                                        <p:attrNameLst>
                                          <p:attrName>ppt_y</p:attrName>
                                        </p:attrNameLst>
                                      </p:cBhvr>
                                      <p:tavLst>
                                        <p:tav tm="0">
                                          <p:val>
                                            <p:strVal val="ppt_y"/>
                                          </p:val>
                                        </p:tav>
                                        <p:tav tm="100000">
                                          <p:val>
                                            <p:strVal val="ppt_y+.1"/>
                                          </p:val>
                                        </p:tav>
                                      </p:tavLst>
                                    </p:anim>
                                    <p:set>
                                      <p:cBhvr>
                                        <p:cTn id="87" dur="1" fill="hold">
                                          <p:stCondLst>
                                            <p:cond delay="999"/>
                                          </p:stCondLst>
                                        </p:cTn>
                                        <p:tgtEl>
                                          <p:spTgt spid="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42"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anim calcmode="lin" valueType="num">
                                      <p:cBhvr>
                                        <p:cTn id="94" dur="1000" fill="hold"/>
                                        <p:tgtEl>
                                          <p:spTgt spid="6"/>
                                        </p:tgtEl>
                                        <p:attrNameLst>
                                          <p:attrName>ppt_x</p:attrName>
                                        </p:attrNameLst>
                                      </p:cBhvr>
                                      <p:tavLst>
                                        <p:tav tm="0">
                                          <p:val>
                                            <p:strVal val="#ppt_x"/>
                                          </p:val>
                                        </p:tav>
                                        <p:tav tm="100000">
                                          <p:val>
                                            <p:strVal val="#ppt_x"/>
                                          </p:val>
                                        </p:tav>
                                      </p:tavLst>
                                    </p:anim>
                                    <p:anim calcmode="lin" valueType="num">
                                      <p:cBhvr>
                                        <p:cTn id="9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a:extLst>
              <a:ext uri="{FF2B5EF4-FFF2-40B4-BE49-F238E27FC236}">
                <a16:creationId xmlns:a16="http://schemas.microsoft.com/office/drawing/2014/main" id="{0D093079-9288-E1EF-AD74-6A50BA18BA61}"/>
              </a:ext>
            </a:extLst>
          </p:cNvPr>
          <p:cNvPicPr>
            <a:picLocks noChangeAspect="1"/>
          </p:cNvPicPr>
          <p:nvPr userDrawn="1"/>
        </p:nvPicPr>
        <p:blipFill>
          <a:blip r:embed="rId4"/>
          <a:srcRect/>
          <a:stretch/>
        </p:blipFill>
        <p:spPr>
          <a:xfrm>
            <a:off x="5858321" y="3322673"/>
            <a:ext cx="475939" cy="304288"/>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a:extLst>
              <a:ext uri="{FF2B5EF4-FFF2-40B4-BE49-F238E27FC236}">
                <a16:creationId xmlns:a16="http://schemas.microsoft.com/office/drawing/2014/main" id="{89710543-2D53-EC4E-CA25-144A22A0642D}"/>
              </a:ext>
            </a:extLst>
          </p:cNvPr>
          <p:cNvPicPr>
            <a:picLocks noChangeAspect="1"/>
          </p:cNvPicPr>
          <p:nvPr userDrawn="1"/>
        </p:nvPicPr>
        <p:blipFill>
          <a:blip r:embed="rId6"/>
          <a:srcRect/>
          <a:stretch/>
        </p:blipFill>
        <p:spPr>
          <a:xfrm>
            <a:off x="5234139" y="2700024"/>
            <a:ext cx="1724302" cy="314691"/>
          </a:xfrm>
          <a:prstGeom prst="rect">
            <a:avLst/>
          </a:prstGeom>
        </p:spPr>
      </p:pic>
      <p:pic>
        <p:nvPicPr>
          <p:cNvPr id="20" name="Picture 19">
            <a:extLst>
              <a:ext uri="{FF2B5EF4-FFF2-40B4-BE49-F238E27FC236}">
                <a16:creationId xmlns:a16="http://schemas.microsoft.com/office/drawing/2014/main" id="{C3B8959F-9B8C-52FC-4656-88FF8C5E7CFC}"/>
              </a:ext>
            </a:extLst>
          </p:cNvPr>
          <p:cNvPicPr>
            <a:picLocks noChangeAspect="1"/>
          </p:cNvPicPr>
          <p:nvPr userDrawn="1"/>
        </p:nvPicPr>
        <p:blipFill>
          <a:blip r:embed="rId7"/>
          <a:srcRect/>
          <a:stretch/>
        </p:blipFill>
        <p:spPr>
          <a:xfrm>
            <a:off x="5134010" y="2389778"/>
            <a:ext cx="1924561" cy="314691"/>
          </a:xfrm>
          <a:prstGeom prst="rect">
            <a:avLst/>
          </a:prstGeom>
        </p:spPr>
      </p:pic>
      <p:pic>
        <p:nvPicPr>
          <p:cNvPr id="22" name="Picture 21">
            <a:extLst>
              <a:ext uri="{FF2B5EF4-FFF2-40B4-BE49-F238E27FC236}">
                <a16:creationId xmlns:a16="http://schemas.microsoft.com/office/drawing/2014/main" id="{5B43FE96-D986-7F5F-7C8D-6DC5C3DE0AC4}"/>
              </a:ext>
            </a:extLst>
          </p:cNvPr>
          <p:cNvPicPr>
            <a:picLocks noChangeAspect="1"/>
          </p:cNvPicPr>
          <p:nvPr userDrawn="1"/>
        </p:nvPicPr>
        <p:blipFill>
          <a:blip r:embed="rId8"/>
          <a:srcRect/>
          <a:stretch/>
        </p:blipFill>
        <p:spPr>
          <a:xfrm>
            <a:off x="5105402" y="2141666"/>
            <a:ext cx="1981776"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a:extLst>
              <a:ext uri="{FF2B5EF4-FFF2-40B4-BE49-F238E27FC236}">
                <a16:creationId xmlns:a16="http://schemas.microsoft.com/office/drawing/2014/main" id="{0201C4DC-70CB-1B22-08E3-1EF4AFFD7D8F}"/>
              </a:ext>
            </a:extLst>
          </p:cNvPr>
          <p:cNvPicPr>
            <a:picLocks noChangeAspect="1"/>
          </p:cNvPicPr>
          <p:nvPr userDrawn="1"/>
        </p:nvPicPr>
        <p:blipFill>
          <a:blip r:embed="rId4"/>
          <a:srcRect/>
          <a:stretch/>
        </p:blipFill>
        <p:spPr>
          <a:xfrm rot="10800000">
            <a:off x="5858320" y="3814611"/>
            <a:ext cx="475939" cy="304288"/>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a:extLst>
              <a:ext uri="{FF2B5EF4-FFF2-40B4-BE49-F238E27FC236}">
                <a16:creationId xmlns:a16="http://schemas.microsoft.com/office/drawing/2014/main" id="{31A62D40-3CAA-9CE5-47E6-1D0609F01BE5}"/>
              </a:ext>
            </a:extLst>
          </p:cNvPr>
          <p:cNvPicPr>
            <a:picLocks noChangeAspect="1"/>
          </p:cNvPicPr>
          <p:nvPr userDrawn="1"/>
        </p:nvPicPr>
        <p:blipFill>
          <a:blip r:embed="rId6"/>
          <a:srcRect/>
          <a:stretch/>
        </p:blipFill>
        <p:spPr>
          <a:xfrm rot="10800000">
            <a:off x="5234139" y="4424552"/>
            <a:ext cx="1724302" cy="314691"/>
          </a:xfrm>
          <a:prstGeom prst="rect">
            <a:avLst/>
          </a:prstGeom>
        </p:spPr>
      </p:pic>
      <p:pic>
        <p:nvPicPr>
          <p:cNvPr id="43" name="Picture 42">
            <a:extLst>
              <a:ext uri="{FF2B5EF4-FFF2-40B4-BE49-F238E27FC236}">
                <a16:creationId xmlns:a16="http://schemas.microsoft.com/office/drawing/2014/main" id="{13BC7260-0F1B-4B9B-57CC-EB19C651228E}"/>
              </a:ext>
            </a:extLst>
          </p:cNvPr>
          <p:cNvPicPr>
            <a:picLocks noChangeAspect="1"/>
          </p:cNvPicPr>
          <p:nvPr userDrawn="1"/>
        </p:nvPicPr>
        <p:blipFill>
          <a:blip r:embed="rId7"/>
          <a:srcRect/>
          <a:stretch/>
        </p:blipFill>
        <p:spPr>
          <a:xfrm rot="10800000">
            <a:off x="5134009" y="4730938"/>
            <a:ext cx="1924561" cy="314691"/>
          </a:xfrm>
          <a:prstGeom prst="rect">
            <a:avLst/>
          </a:prstGeom>
        </p:spPr>
      </p:pic>
      <p:pic>
        <p:nvPicPr>
          <p:cNvPr id="44" name="Picture 43">
            <a:extLst>
              <a:ext uri="{FF2B5EF4-FFF2-40B4-BE49-F238E27FC236}">
                <a16:creationId xmlns:a16="http://schemas.microsoft.com/office/drawing/2014/main" id="{3ADEC2B0-3FDB-C377-B267-A12863A7B8F9}"/>
              </a:ext>
            </a:extLst>
          </p:cNvPr>
          <p:cNvPicPr>
            <a:picLocks noChangeAspect="1"/>
          </p:cNvPicPr>
          <p:nvPr userDrawn="1"/>
        </p:nvPicPr>
        <p:blipFill>
          <a:blip r:embed="rId8"/>
          <a:srcRect/>
          <a:stretch/>
        </p:blipFill>
        <p:spPr>
          <a:xfrm rot="10800000">
            <a:off x="5105402" y="5036267"/>
            <a:ext cx="1981776"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rcRect/>
          <a:stretch/>
        </p:blipFill>
        <p:spPr>
          <a:xfrm>
            <a:off x="6050603" y="3602095"/>
            <a:ext cx="92413" cy="1680284"/>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24063" y="4501628"/>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152947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grpId="2" nodeType="withEffect">
                                  <p:stCondLst>
                                    <p:cond delay="304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10"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P spid="39" grpId="2"/>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descr="Venn diagram&#10;&#10;Description automatically generated with medium confidence">
            <a:extLst>
              <a:ext uri="{FF2B5EF4-FFF2-40B4-BE49-F238E27FC236}">
                <a16:creationId xmlns:a16="http://schemas.microsoft.com/office/drawing/2014/main" id="{86BA93E8-35B7-662B-C63B-A8D0DD52BA7A}"/>
              </a:ext>
            </a:extLst>
          </p:cNvPr>
          <p:cNvPicPr>
            <a:picLocks noChangeAspect="1"/>
          </p:cNvPicPr>
          <p:nvPr userDrawn="1"/>
        </p:nvPicPr>
        <p:blipFill>
          <a:blip r:embed="rId4"/>
          <a:stretch>
            <a:fillRect/>
          </a:stretch>
        </p:blipFill>
        <p:spPr>
          <a:xfrm rot="10800000" flipV="1">
            <a:off x="5948176" y="3401969"/>
            <a:ext cx="295648" cy="222991"/>
          </a:xfrm>
          <a:prstGeom prst="rect">
            <a:avLst/>
          </a:prstGeom>
        </p:spPr>
      </p:pic>
      <p:pic>
        <p:nvPicPr>
          <p:cNvPr id="37" name="Picture 36" descr="Shape, rectangle&#10;&#10;Description automatically generated">
            <a:extLst>
              <a:ext uri="{FF2B5EF4-FFF2-40B4-BE49-F238E27FC236}">
                <a16:creationId xmlns:a16="http://schemas.microsoft.com/office/drawing/2014/main" id="{2EC884AC-BF30-39B3-523D-DAC89E05F7C5}"/>
              </a:ext>
            </a:extLst>
          </p:cNvPr>
          <p:cNvPicPr>
            <a:picLocks noChangeAspect="1"/>
          </p:cNvPicPr>
          <p:nvPr userDrawn="1"/>
        </p:nvPicPr>
        <p:blipFill>
          <a:blip r:embed="rId5"/>
          <a:stretch>
            <a:fillRect/>
          </a:stretch>
        </p:blipFill>
        <p:spPr>
          <a:xfrm rot="10800000" flipV="1">
            <a:off x="5780307" y="3264149"/>
            <a:ext cx="631385" cy="140308"/>
          </a:xfrm>
          <a:prstGeom prst="rect">
            <a:avLst/>
          </a:prstGeom>
        </p:spPr>
      </p:pic>
      <p:pic>
        <p:nvPicPr>
          <p:cNvPr id="45" name="Picture 44" descr="Shape, square&#10;&#10;Description automatically generated">
            <a:extLst>
              <a:ext uri="{FF2B5EF4-FFF2-40B4-BE49-F238E27FC236}">
                <a16:creationId xmlns:a16="http://schemas.microsoft.com/office/drawing/2014/main" id="{7B457E25-ABD9-F3AB-1474-620994FF5B5D}"/>
              </a:ext>
            </a:extLst>
          </p:cNvPr>
          <p:cNvPicPr>
            <a:picLocks noChangeAspect="1"/>
          </p:cNvPicPr>
          <p:nvPr userDrawn="1"/>
        </p:nvPicPr>
        <p:blipFill>
          <a:blip r:embed="rId6"/>
          <a:stretch>
            <a:fillRect/>
          </a:stretch>
        </p:blipFill>
        <p:spPr>
          <a:xfrm rot="10800000" flipV="1">
            <a:off x="5584881" y="3128835"/>
            <a:ext cx="1022238" cy="137803"/>
          </a:xfrm>
          <a:prstGeom prst="rect">
            <a:avLst/>
          </a:prstGeom>
        </p:spPr>
      </p:pic>
      <p:pic>
        <p:nvPicPr>
          <p:cNvPr id="46" name="Picture 45" descr="Shape, rectangle&#10;&#10;Description automatically generated">
            <a:extLst>
              <a:ext uri="{FF2B5EF4-FFF2-40B4-BE49-F238E27FC236}">
                <a16:creationId xmlns:a16="http://schemas.microsoft.com/office/drawing/2014/main" id="{00730773-8DCE-62C6-D8BF-2A0F7222F6D5}"/>
              </a:ext>
            </a:extLst>
          </p:cNvPr>
          <p:cNvPicPr>
            <a:picLocks noChangeAspect="1"/>
          </p:cNvPicPr>
          <p:nvPr userDrawn="1"/>
        </p:nvPicPr>
        <p:blipFill>
          <a:blip r:embed="rId7"/>
          <a:stretch>
            <a:fillRect/>
          </a:stretch>
        </p:blipFill>
        <p:spPr>
          <a:xfrm rot="10800000" flipV="1">
            <a:off x="5437055" y="2995610"/>
            <a:ext cx="1317890" cy="140309"/>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tretch>
            <a:fillRect/>
          </a:stretch>
        </p:blipFill>
        <p:spPr>
          <a:xfrm rot="10800000" flipV="1">
            <a:off x="5333077" y="2862385"/>
            <a:ext cx="1525846" cy="140309"/>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tretch>
            <a:fillRect/>
          </a:stretch>
        </p:blipFill>
        <p:spPr>
          <a:xfrm rot="10800000" flipV="1">
            <a:off x="5259164" y="2729160"/>
            <a:ext cx="1673671" cy="140309"/>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tretch>
            <a:fillRect/>
          </a:stretch>
        </p:blipFill>
        <p:spPr>
          <a:xfrm rot="10800000" flipV="1">
            <a:off x="5206549" y="2595936"/>
            <a:ext cx="1778901" cy="140308"/>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tretch>
            <a:fillRect/>
          </a:stretch>
        </p:blipFill>
        <p:spPr>
          <a:xfrm rot="10800000" flipV="1">
            <a:off x="5171476" y="2465217"/>
            <a:ext cx="1849048"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tretch>
            <a:fillRect/>
          </a:stretch>
        </p:blipFill>
        <p:spPr>
          <a:xfrm rot="10800000" flipV="1">
            <a:off x="5147490" y="2331992"/>
            <a:ext cx="1897019" cy="140309"/>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p:cNvPicPr>
          <p:nvPr userDrawn="1"/>
        </p:nvPicPr>
        <p:blipFill>
          <a:blip r:embed="rId13"/>
          <a:stretch>
            <a:fillRect/>
          </a:stretch>
        </p:blipFill>
        <p:spPr>
          <a:xfrm rot="10800000" flipV="1">
            <a:off x="5138642" y="2201916"/>
            <a:ext cx="1914716" cy="137160"/>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202332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61850"/>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95782"/>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3430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544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6</a:t>
            </a:r>
          </a:p>
        </p:txBody>
      </p:sp>
      <p:pic>
        <p:nvPicPr>
          <p:cNvPr id="8" name="Picture 7" descr="Venn diagram&#10;&#10;Description automatically generated with medium confidence">
            <a:extLst>
              <a:ext uri="{FF2B5EF4-FFF2-40B4-BE49-F238E27FC236}">
                <a16:creationId xmlns:a16="http://schemas.microsoft.com/office/drawing/2014/main" id="{8DA4F8DF-47A5-5DDB-B75D-BA0C9D33E9BA}"/>
              </a:ext>
            </a:extLst>
          </p:cNvPr>
          <p:cNvPicPr>
            <a:picLocks noChangeAspect="1"/>
          </p:cNvPicPr>
          <p:nvPr userDrawn="1"/>
        </p:nvPicPr>
        <p:blipFill>
          <a:blip r:embed="rId4"/>
          <a:stretch>
            <a:fillRect/>
          </a:stretch>
        </p:blipFill>
        <p:spPr>
          <a:xfrm flipV="1">
            <a:off x="5948176" y="3806818"/>
            <a:ext cx="295648" cy="222991"/>
          </a:xfrm>
          <a:prstGeom prst="rect">
            <a:avLst/>
          </a:prstGeom>
        </p:spPr>
      </p:pic>
      <p:pic>
        <p:nvPicPr>
          <p:cNvPr id="11" name="Picture 10" descr="Shape, rectangle&#10;&#10;Description automatically generated">
            <a:extLst>
              <a:ext uri="{FF2B5EF4-FFF2-40B4-BE49-F238E27FC236}">
                <a16:creationId xmlns:a16="http://schemas.microsoft.com/office/drawing/2014/main" id="{E7353084-5B5F-1B6B-E4CB-0575CE1F9CE4}"/>
              </a:ext>
            </a:extLst>
          </p:cNvPr>
          <p:cNvPicPr>
            <a:picLocks noChangeAspect="1"/>
          </p:cNvPicPr>
          <p:nvPr userDrawn="1"/>
        </p:nvPicPr>
        <p:blipFill>
          <a:blip r:embed="rId5"/>
          <a:stretch>
            <a:fillRect/>
          </a:stretch>
        </p:blipFill>
        <p:spPr>
          <a:xfrm flipV="1">
            <a:off x="5780308" y="4025406"/>
            <a:ext cx="631385" cy="140308"/>
          </a:xfrm>
          <a:prstGeom prst="rect">
            <a:avLst/>
          </a:prstGeom>
        </p:spPr>
      </p:pic>
      <p:pic>
        <p:nvPicPr>
          <p:cNvPr id="14" name="Picture 13" descr="Shape, square&#10;&#10;Description automatically generated">
            <a:extLst>
              <a:ext uri="{FF2B5EF4-FFF2-40B4-BE49-F238E27FC236}">
                <a16:creationId xmlns:a16="http://schemas.microsoft.com/office/drawing/2014/main" id="{A6A4E710-B2B8-59C4-6222-5B6C9A940361}"/>
              </a:ext>
            </a:extLst>
          </p:cNvPr>
          <p:cNvPicPr>
            <a:picLocks noChangeAspect="1"/>
          </p:cNvPicPr>
          <p:nvPr userDrawn="1"/>
        </p:nvPicPr>
        <p:blipFill>
          <a:blip r:embed="rId6"/>
          <a:stretch>
            <a:fillRect/>
          </a:stretch>
        </p:blipFill>
        <p:spPr>
          <a:xfrm flipV="1">
            <a:off x="5584881" y="4161311"/>
            <a:ext cx="1022238" cy="137803"/>
          </a:xfrm>
          <a:prstGeom prst="rect">
            <a:avLst/>
          </a:prstGeom>
        </p:spPr>
      </p:pic>
      <p:pic>
        <p:nvPicPr>
          <p:cNvPr id="17" name="Picture 16" descr="Shape, rectangle&#10;&#10;Description automatically generated">
            <a:extLst>
              <a:ext uri="{FF2B5EF4-FFF2-40B4-BE49-F238E27FC236}">
                <a16:creationId xmlns:a16="http://schemas.microsoft.com/office/drawing/2014/main" id="{A0B1AFDA-E373-14FD-7D33-A82503FCE02A}"/>
              </a:ext>
            </a:extLst>
          </p:cNvPr>
          <p:cNvPicPr>
            <a:picLocks noChangeAspect="1"/>
          </p:cNvPicPr>
          <p:nvPr userDrawn="1"/>
        </p:nvPicPr>
        <p:blipFill>
          <a:blip r:embed="rId7"/>
          <a:stretch>
            <a:fillRect/>
          </a:stretch>
        </p:blipFill>
        <p:spPr>
          <a:xfrm flipV="1">
            <a:off x="5437055" y="4294711"/>
            <a:ext cx="1317890" cy="140309"/>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tretch>
            <a:fillRect/>
          </a:stretch>
        </p:blipFill>
        <p:spPr>
          <a:xfrm flipV="1">
            <a:off x="5333077" y="4430617"/>
            <a:ext cx="1525846" cy="140309"/>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tretch>
            <a:fillRect/>
          </a:stretch>
        </p:blipFill>
        <p:spPr>
          <a:xfrm flipV="1">
            <a:off x="5259165" y="4566523"/>
            <a:ext cx="1673671" cy="140309"/>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tretch>
            <a:fillRect/>
          </a:stretch>
        </p:blipFill>
        <p:spPr>
          <a:xfrm flipV="1">
            <a:off x="5206550" y="4702429"/>
            <a:ext cx="1778901" cy="140308"/>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tretch>
            <a:fillRect/>
          </a:stretch>
        </p:blipFill>
        <p:spPr>
          <a:xfrm flipV="1">
            <a:off x="5171476" y="4838334"/>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tretch>
            <a:fillRect/>
          </a:stretch>
        </p:blipFill>
        <p:spPr>
          <a:xfrm flipV="1">
            <a:off x="5147491" y="4971734"/>
            <a:ext cx="1897019"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p:cNvPicPr>
          <p:nvPr userDrawn="1"/>
        </p:nvPicPr>
        <p:blipFill>
          <a:blip r:embed="rId13"/>
          <a:stretch>
            <a:fillRect/>
          </a:stretch>
        </p:blipFill>
        <p:spPr>
          <a:xfrm flipV="1">
            <a:off x="5138642" y="5107642"/>
            <a:ext cx="1914716" cy="137160"/>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88388"/>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3130"/>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6084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477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tretch>
            <a:fillRect/>
          </a:stretch>
        </p:blipFill>
        <p:spPr>
          <a:xfrm>
            <a:off x="6044784" y="3597438"/>
            <a:ext cx="98841" cy="1645920"/>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265757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a:extLst>
              <a:ext uri="{FF2B5EF4-FFF2-40B4-BE49-F238E27FC236}">
                <a16:creationId xmlns:a16="http://schemas.microsoft.com/office/drawing/2014/main" id="{86BA93E8-35B7-662B-C63B-A8D0DD52BA7A}"/>
              </a:ext>
            </a:extLst>
          </p:cNvPr>
          <p:cNvPicPr>
            <a:picLocks noChangeAspect="1"/>
          </p:cNvPicPr>
          <p:nvPr userDrawn="1"/>
        </p:nvPicPr>
        <p:blipFill>
          <a:blip r:embed="rId4"/>
          <a:srcRect/>
          <a:stretch/>
        </p:blipFill>
        <p:spPr>
          <a:xfrm rot="10800000" flipV="1">
            <a:off x="5948176" y="3401970"/>
            <a:ext cx="295648" cy="222988"/>
          </a:xfrm>
          <a:prstGeom prst="rect">
            <a:avLst/>
          </a:prstGeom>
        </p:spPr>
      </p:pic>
      <p:pic>
        <p:nvPicPr>
          <p:cNvPr id="37" name="Picture 36">
            <a:extLst>
              <a:ext uri="{FF2B5EF4-FFF2-40B4-BE49-F238E27FC236}">
                <a16:creationId xmlns:a16="http://schemas.microsoft.com/office/drawing/2014/main" id="{2EC884AC-BF30-39B3-523D-DAC89E05F7C5}"/>
              </a:ext>
            </a:extLst>
          </p:cNvPr>
          <p:cNvPicPr>
            <a:picLocks noChangeAspect="1"/>
          </p:cNvPicPr>
          <p:nvPr userDrawn="1"/>
        </p:nvPicPr>
        <p:blipFill>
          <a:blip r:embed="rId5"/>
          <a:srcRect/>
          <a:stretch/>
        </p:blipFill>
        <p:spPr>
          <a:xfrm rot="10800000" flipV="1">
            <a:off x="5780307" y="3263858"/>
            <a:ext cx="631385" cy="139753"/>
          </a:xfrm>
          <a:prstGeom prst="rect">
            <a:avLst/>
          </a:prstGeom>
        </p:spPr>
      </p:pic>
      <p:pic>
        <p:nvPicPr>
          <p:cNvPr id="45" name="Picture 44">
            <a:extLst>
              <a:ext uri="{FF2B5EF4-FFF2-40B4-BE49-F238E27FC236}">
                <a16:creationId xmlns:a16="http://schemas.microsoft.com/office/drawing/2014/main" id="{7B457E25-ABD9-F3AB-1474-620994FF5B5D}"/>
              </a:ext>
            </a:extLst>
          </p:cNvPr>
          <p:cNvPicPr>
            <a:picLocks noChangeAspect="1"/>
          </p:cNvPicPr>
          <p:nvPr userDrawn="1"/>
        </p:nvPicPr>
        <p:blipFill>
          <a:blip r:embed="rId6"/>
          <a:srcRect/>
          <a:stretch/>
        </p:blipFill>
        <p:spPr>
          <a:xfrm rot="10800000" flipV="1">
            <a:off x="5586129" y="3127692"/>
            <a:ext cx="1019742" cy="137803"/>
          </a:xfrm>
          <a:prstGeom prst="rect">
            <a:avLst/>
          </a:prstGeom>
        </p:spPr>
      </p:pic>
      <p:pic>
        <p:nvPicPr>
          <p:cNvPr id="46" name="Picture 45">
            <a:extLst>
              <a:ext uri="{FF2B5EF4-FFF2-40B4-BE49-F238E27FC236}">
                <a16:creationId xmlns:a16="http://schemas.microsoft.com/office/drawing/2014/main" id="{00730773-8DCE-62C6-D8BF-2A0F7222F6D5}"/>
              </a:ext>
            </a:extLst>
          </p:cNvPr>
          <p:cNvPicPr>
            <a:picLocks noChangeAspect="1"/>
          </p:cNvPicPr>
          <p:nvPr userDrawn="1"/>
        </p:nvPicPr>
        <p:blipFill>
          <a:blip r:embed="rId7"/>
          <a:srcRect/>
          <a:stretch/>
        </p:blipFill>
        <p:spPr>
          <a:xfrm rot="10800000" flipV="1">
            <a:off x="5437055" y="2989022"/>
            <a:ext cx="1317890" cy="140307"/>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rcRect/>
          <a:stretch/>
        </p:blipFill>
        <p:spPr>
          <a:xfrm rot="10800000" flipV="1">
            <a:off x="5333077" y="2850352"/>
            <a:ext cx="1525846" cy="140307"/>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rcRect/>
          <a:stretch/>
        </p:blipFill>
        <p:spPr>
          <a:xfrm rot="10800000" flipV="1">
            <a:off x="5259164" y="2711682"/>
            <a:ext cx="1673671" cy="140307"/>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rcRect/>
          <a:stretch/>
        </p:blipFill>
        <p:spPr>
          <a:xfrm rot="10800000" flipV="1">
            <a:off x="5206549" y="2580112"/>
            <a:ext cx="1778901" cy="137802"/>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rcRect/>
          <a:stretch/>
        </p:blipFill>
        <p:spPr>
          <a:xfrm rot="10800000" flipV="1">
            <a:off x="5171473" y="2448541"/>
            <a:ext cx="1849049"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rcRect/>
          <a:stretch/>
        </p:blipFill>
        <p:spPr>
          <a:xfrm rot="10800000" flipV="1">
            <a:off x="5148161" y="2314379"/>
            <a:ext cx="1892808" cy="140394"/>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p:cNvPicPr>
          <p:nvPr userDrawn="1"/>
        </p:nvPicPr>
        <p:blipFill>
          <a:blip r:embed="rId13"/>
          <a:srcRect/>
          <a:stretch/>
        </p:blipFill>
        <p:spPr>
          <a:xfrm rot="10800000" flipV="1">
            <a:off x="5138642" y="2183536"/>
            <a:ext cx="1914716" cy="137160"/>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200494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35301"/>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6565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09802"/>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4475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6</a:t>
            </a:r>
          </a:p>
        </p:txBody>
      </p:sp>
      <p:pic>
        <p:nvPicPr>
          <p:cNvPr id="8" name="Picture 7">
            <a:extLst>
              <a:ext uri="{FF2B5EF4-FFF2-40B4-BE49-F238E27FC236}">
                <a16:creationId xmlns:a16="http://schemas.microsoft.com/office/drawing/2014/main" id="{8DA4F8DF-47A5-5DDB-B75D-BA0C9D33E9BA}"/>
              </a:ext>
            </a:extLst>
          </p:cNvPr>
          <p:cNvPicPr>
            <a:picLocks noChangeAspect="1"/>
          </p:cNvPicPr>
          <p:nvPr userDrawn="1"/>
        </p:nvPicPr>
        <p:blipFill>
          <a:blip r:embed="rId4"/>
          <a:srcRect/>
          <a:stretch/>
        </p:blipFill>
        <p:spPr>
          <a:xfrm flipV="1">
            <a:off x="5948176" y="3806819"/>
            <a:ext cx="295648" cy="222988"/>
          </a:xfrm>
          <a:prstGeom prst="rect">
            <a:avLst/>
          </a:prstGeom>
        </p:spPr>
      </p:pic>
      <p:pic>
        <p:nvPicPr>
          <p:cNvPr id="11" name="Picture 10">
            <a:extLst>
              <a:ext uri="{FF2B5EF4-FFF2-40B4-BE49-F238E27FC236}">
                <a16:creationId xmlns:a16="http://schemas.microsoft.com/office/drawing/2014/main" id="{E7353084-5B5F-1B6B-E4CB-0575CE1F9CE4}"/>
              </a:ext>
            </a:extLst>
          </p:cNvPr>
          <p:cNvPicPr>
            <a:picLocks noChangeAspect="1"/>
          </p:cNvPicPr>
          <p:nvPr userDrawn="1"/>
        </p:nvPicPr>
        <p:blipFill>
          <a:blip r:embed="rId5"/>
          <a:srcRect/>
          <a:stretch/>
        </p:blipFill>
        <p:spPr>
          <a:xfrm flipV="1">
            <a:off x="5780308" y="4025745"/>
            <a:ext cx="631385" cy="139753"/>
          </a:xfrm>
          <a:prstGeom prst="rect">
            <a:avLst/>
          </a:prstGeom>
        </p:spPr>
      </p:pic>
      <p:pic>
        <p:nvPicPr>
          <p:cNvPr id="14" name="Picture 13">
            <a:extLst>
              <a:ext uri="{FF2B5EF4-FFF2-40B4-BE49-F238E27FC236}">
                <a16:creationId xmlns:a16="http://schemas.microsoft.com/office/drawing/2014/main" id="{A6A4E710-B2B8-59C4-6222-5B6C9A940361}"/>
              </a:ext>
            </a:extLst>
          </p:cNvPr>
          <p:cNvPicPr>
            <a:picLocks noChangeAspect="1"/>
          </p:cNvPicPr>
          <p:nvPr userDrawn="1"/>
        </p:nvPicPr>
        <p:blipFill>
          <a:blip r:embed="rId6"/>
          <a:srcRect/>
          <a:stretch/>
        </p:blipFill>
        <p:spPr>
          <a:xfrm flipV="1">
            <a:off x="5586129" y="4161436"/>
            <a:ext cx="1019742" cy="137803"/>
          </a:xfrm>
          <a:prstGeom prst="rect">
            <a:avLst/>
          </a:prstGeom>
        </p:spPr>
      </p:pic>
      <p:pic>
        <p:nvPicPr>
          <p:cNvPr id="17" name="Picture 16">
            <a:extLst>
              <a:ext uri="{FF2B5EF4-FFF2-40B4-BE49-F238E27FC236}">
                <a16:creationId xmlns:a16="http://schemas.microsoft.com/office/drawing/2014/main" id="{A0B1AFDA-E373-14FD-7D33-A82503FCE02A}"/>
              </a:ext>
            </a:extLst>
          </p:cNvPr>
          <p:cNvPicPr>
            <a:picLocks noChangeAspect="1"/>
          </p:cNvPicPr>
          <p:nvPr userDrawn="1"/>
        </p:nvPicPr>
        <p:blipFill>
          <a:blip r:embed="rId7"/>
          <a:srcRect/>
          <a:stretch/>
        </p:blipFill>
        <p:spPr>
          <a:xfrm flipV="1">
            <a:off x="5437055" y="4295177"/>
            <a:ext cx="1317890" cy="140307"/>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rcRect/>
          <a:stretch/>
        </p:blipFill>
        <p:spPr>
          <a:xfrm flipV="1">
            <a:off x="5333077" y="4431422"/>
            <a:ext cx="1525846" cy="140307"/>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rcRect/>
          <a:stretch/>
        </p:blipFill>
        <p:spPr>
          <a:xfrm flipV="1">
            <a:off x="5259165" y="4567667"/>
            <a:ext cx="1673671" cy="140307"/>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rcRect/>
          <a:stretch/>
        </p:blipFill>
        <p:spPr>
          <a:xfrm flipV="1">
            <a:off x="5206550" y="4703912"/>
            <a:ext cx="1778901" cy="137802"/>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rcRect/>
          <a:stretch/>
        </p:blipFill>
        <p:spPr>
          <a:xfrm flipV="1">
            <a:off x="5171473" y="4837652"/>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rcRect/>
          <a:stretch/>
        </p:blipFill>
        <p:spPr>
          <a:xfrm flipV="1">
            <a:off x="5150167" y="4971393"/>
            <a:ext cx="1891666"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p:cNvPicPr>
          <p:nvPr userDrawn="1"/>
        </p:nvPicPr>
        <p:blipFill>
          <a:blip r:embed="rId13"/>
          <a:srcRect/>
          <a:stretch/>
        </p:blipFill>
        <p:spPr>
          <a:xfrm flipV="1">
            <a:off x="5138642" y="5103045"/>
            <a:ext cx="1914716" cy="137160"/>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79708"/>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92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4961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375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rcRect/>
          <a:stretch/>
        </p:blipFill>
        <p:spPr>
          <a:xfrm>
            <a:off x="6044784" y="3578836"/>
            <a:ext cx="98841" cy="1657427"/>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364237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CMS title1">
  <p:cSld name="2_CMS title1">
    <p:bg>
      <p:bgPr>
        <a:solidFill>
          <a:schemeClr val="lt1"/>
        </a:solidFill>
        <a:effectLst/>
      </p:bgPr>
    </p:bg>
    <p:spTree>
      <p:nvGrpSpPr>
        <p:cNvPr id="1" name="Shape 9"/>
        <p:cNvGrpSpPr/>
        <p:nvPr/>
      </p:nvGrpSpPr>
      <p:grpSpPr>
        <a:xfrm>
          <a:off x="0" y="0"/>
          <a:ext cx="0" cy="0"/>
          <a:chOff x="0" y="0"/>
          <a:chExt cx="0" cy="0"/>
        </a:xfrm>
      </p:grpSpPr>
      <p:sp>
        <p:nvSpPr>
          <p:cNvPr id="10" name="Google Shape;10;p2"/>
          <p:cNvSpPr/>
          <p:nvPr/>
        </p:nvSpPr>
        <p:spPr>
          <a:xfrm>
            <a:off x="285767" y="262100"/>
            <a:ext cx="11535600" cy="5938400"/>
          </a:xfrm>
          <a:prstGeom prst="roundRect">
            <a:avLst>
              <a:gd name="adj" fmla="val 4431"/>
            </a:avLst>
          </a:prstGeom>
          <a:solidFill>
            <a:srgbClr val="E8F1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 name="Google Shape;11;p2"/>
          <p:cNvSpPr/>
          <p:nvPr/>
        </p:nvSpPr>
        <p:spPr>
          <a:xfrm>
            <a:off x="-45200" y="777267"/>
            <a:ext cx="12246400" cy="2438400"/>
          </a:xfrm>
          <a:prstGeom prst="rect">
            <a:avLst/>
          </a:prstGeom>
          <a:solidFill>
            <a:srgbClr val="146A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 name="Google Shape;12;p2"/>
          <p:cNvSpPr txBox="1"/>
          <p:nvPr/>
        </p:nvSpPr>
        <p:spPr>
          <a:xfrm>
            <a:off x="-2224195" y="4928188"/>
            <a:ext cx="246400" cy="369200"/>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dirty="0">
              <a:solidFill>
                <a:schemeClr val="dk1"/>
              </a:solidFill>
              <a:latin typeface="Constantia"/>
              <a:ea typeface="Constantia"/>
              <a:cs typeface="Constantia"/>
              <a:sym typeface="Constantia"/>
            </a:endParaRPr>
          </a:p>
        </p:txBody>
      </p:sp>
      <p:sp>
        <p:nvSpPr>
          <p:cNvPr id="13" name="Google Shape;13;p2"/>
          <p:cNvSpPr txBox="1"/>
          <p:nvPr/>
        </p:nvSpPr>
        <p:spPr>
          <a:xfrm>
            <a:off x="-2224195" y="4928188"/>
            <a:ext cx="246400" cy="369200"/>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dirty="0">
              <a:solidFill>
                <a:schemeClr val="dk1"/>
              </a:solidFill>
              <a:latin typeface="Constantia"/>
              <a:ea typeface="Constantia"/>
              <a:cs typeface="Constantia"/>
              <a:sym typeface="Constantia"/>
            </a:endParaRPr>
          </a:p>
        </p:txBody>
      </p:sp>
      <p:pic>
        <p:nvPicPr>
          <p:cNvPr id="14" name="Google Shape;14;p2"/>
          <p:cNvPicPr preferRelativeResize="0"/>
          <p:nvPr/>
        </p:nvPicPr>
        <p:blipFill>
          <a:blip r:embed="rId3">
            <a:alphaModFix/>
          </a:blip>
          <a:stretch>
            <a:fillRect/>
          </a:stretch>
        </p:blipFill>
        <p:spPr>
          <a:xfrm>
            <a:off x="13767" y="0"/>
            <a:ext cx="12128500" cy="6858000"/>
          </a:xfrm>
          <a:prstGeom prst="rect">
            <a:avLst/>
          </a:prstGeom>
          <a:noFill/>
          <a:ln>
            <a:noFill/>
          </a:ln>
        </p:spPr>
      </p:pic>
      <p:pic>
        <p:nvPicPr>
          <p:cNvPr id="15" name="Google Shape;15;p2"/>
          <p:cNvPicPr preferRelativeResize="0"/>
          <p:nvPr/>
        </p:nvPicPr>
        <p:blipFill rotWithShape="1">
          <a:blip r:embed="rId4">
            <a:alphaModFix/>
          </a:blip>
          <a:srcRect b="970"/>
          <a:stretch/>
        </p:blipFill>
        <p:spPr>
          <a:xfrm flipH="1">
            <a:off x="8686467" y="939746"/>
            <a:ext cx="3432967" cy="5260753"/>
          </a:xfrm>
          <a:prstGeom prst="rect">
            <a:avLst/>
          </a:prstGeom>
          <a:noFill/>
          <a:ln>
            <a:noFill/>
          </a:ln>
        </p:spPr>
      </p:pic>
      <p:sp>
        <p:nvSpPr>
          <p:cNvPr id="16" name="Google Shape;16;p2"/>
          <p:cNvSpPr txBox="1">
            <a:spLocks noGrp="1"/>
          </p:cNvSpPr>
          <p:nvPr>
            <p:ph type="title"/>
          </p:nvPr>
        </p:nvSpPr>
        <p:spPr>
          <a:xfrm>
            <a:off x="1323700" y="1022067"/>
            <a:ext cx="8308000" cy="1948800"/>
          </a:xfrm>
          <a:prstGeom prst="rect">
            <a:avLst/>
          </a:prstGeom>
          <a:noFill/>
          <a:ln>
            <a:noFill/>
          </a:ln>
        </p:spPr>
        <p:txBody>
          <a:bodyPr spcFirstLastPara="1" wrap="square" lIns="91425" tIns="45700" rIns="91425" bIns="45700" anchor="ctr" anchorCtr="0">
            <a:noAutofit/>
          </a:bodyPr>
          <a:lstStyle>
            <a:lvl1pPr lvl="0">
              <a:spcBef>
                <a:spcPts val="0"/>
              </a:spcBef>
              <a:spcAft>
                <a:spcPts val="0"/>
              </a:spcAft>
              <a:buClr>
                <a:srgbClr val="FFFFFF"/>
              </a:buClr>
              <a:buSzPts val="1800"/>
              <a:buNone/>
              <a:defRPr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title" idx="2"/>
          </p:nvPr>
        </p:nvSpPr>
        <p:spPr>
          <a:xfrm>
            <a:off x="1323700" y="3492133"/>
            <a:ext cx="4524800" cy="830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2"/>
              </a:buClr>
              <a:buSzPts val="1800"/>
              <a:buFont typeface="Rubik"/>
              <a:buNone/>
              <a:defRPr sz="2400">
                <a:solidFill>
                  <a:schemeClr val="dk2"/>
                </a:solidFill>
                <a:latin typeface="Rubik"/>
                <a:ea typeface="Rubik"/>
                <a:cs typeface="Rubik"/>
                <a:sym typeface="Rubik"/>
              </a:defRPr>
            </a:lvl1pPr>
            <a:lvl2pPr lvl="1" rtl="0">
              <a:spcBef>
                <a:spcPts val="0"/>
              </a:spcBef>
              <a:spcAft>
                <a:spcPts val="0"/>
              </a:spcAft>
              <a:buClr>
                <a:srgbClr val="146A5D"/>
              </a:buClr>
              <a:buSzPts val="1800"/>
              <a:buFont typeface="Rubik"/>
              <a:buNone/>
              <a:defRPr>
                <a:solidFill>
                  <a:srgbClr val="146A5D"/>
                </a:solidFill>
                <a:latin typeface="Rubik"/>
                <a:ea typeface="Rubik"/>
                <a:cs typeface="Rubik"/>
                <a:sym typeface="Rubik"/>
              </a:defRPr>
            </a:lvl2pPr>
            <a:lvl3pPr lvl="2" rtl="0">
              <a:spcBef>
                <a:spcPts val="0"/>
              </a:spcBef>
              <a:spcAft>
                <a:spcPts val="0"/>
              </a:spcAft>
              <a:buClr>
                <a:srgbClr val="146A5D"/>
              </a:buClr>
              <a:buSzPts val="1800"/>
              <a:buFont typeface="Rubik"/>
              <a:buNone/>
              <a:defRPr>
                <a:solidFill>
                  <a:srgbClr val="146A5D"/>
                </a:solidFill>
                <a:latin typeface="Rubik"/>
                <a:ea typeface="Rubik"/>
                <a:cs typeface="Rubik"/>
                <a:sym typeface="Rubik"/>
              </a:defRPr>
            </a:lvl3pPr>
            <a:lvl4pPr lvl="3" rtl="0">
              <a:spcBef>
                <a:spcPts val="0"/>
              </a:spcBef>
              <a:spcAft>
                <a:spcPts val="0"/>
              </a:spcAft>
              <a:buClr>
                <a:srgbClr val="146A5D"/>
              </a:buClr>
              <a:buSzPts val="1800"/>
              <a:buFont typeface="Rubik"/>
              <a:buNone/>
              <a:defRPr>
                <a:solidFill>
                  <a:srgbClr val="146A5D"/>
                </a:solidFill>
                <a:latin typeface="Rubik"/>
                <a:ea typeface="Rubik"/>
                <a:cs typeface="Rubik"/>
                <a:sym typeface="Rubik"/>
              </a:defRPr>
            </a:lvl4pPr>
            <a:lvl5pPr lvl="4" rtl="0">
              <a:spcBef>
                <a:spcPts val="0"/>
              </a:spcBef>
              <a:spcAft>
                <a:spcPts val="0"/>
              </a:spcAft>
              <a:buClr>
                <a:srgbClr val="146A5D"/>
              </a:buClr>
              <a:buSzPts val="1800"/>
              <a:buFont typeface="Rubik"/>
              <a:buNone/>
              <a:defRPr>
                <a:solidFill>
                  <a:srgbClr val="146A5D"/>
                </a:solidFill>
                <a:latin typeface="Rubik"/>
                <a:ea typeface="Rubik"/>
                <a:cs typeface="Rubik"/>
                <a:sym typeface="Rubik"/>
              </a:defRPr>
            </a:lvl5pPr>
            <a:lvl6pPr lvl="5" rtl="0">
              <a:spcBef>
                <a:spcPts val="0"/>
              </a:spcBef>
              <a:spcAft>
                <a:spcPts val="0"/>
              </a:spcAft>
              <a:buClr>
                <a:srgbClr val="146A5D"/>
              </a:buClr>
              <a:buSzPts val="1800"/>
              <a:buFont typeface="Rubik"/>
              <a:buNone/>
              <a:defRPr>
                <a:solidFill>
                  <a:srgbClr val="146A5D"/>
                </a:solidFill>
                <a:latin typeface="Rubik"/>
                <a:ea typeface="Rubik"/>
                <a:cs typeface="Rubik"/>
                <a:sym typeface="Rubik"/>
              </a:defRPr>
            </a:lvl6pPr>
            <a:lvl7pPr lvl="6" rtl="0">
              <a:spcBef>
                <a:spcPts val="0"/>
              </a:spcBef>
              <a:spcAft>
                <a:spcPts val="0"/>
              </a:spcAft>
              <a:buClr>
                <a:srgbClr val="146A5D"/>
              </a:buClr>
              <a:buSzPts val="1800"/>
              <a:buFont typeface="Rubik"/>
              <a:buNone/>
              <a:defRPr>
                <a:solidFill>
                  <a:srgbClr val="146A5D"/>
                </a:solidFill>
                <a:latin typeface="Rubik"/>
                <a:ea typeface="Rubik"/>
                <a:cs typeface="Rubik"/>
                <a:sym typeface="Rubik"/>
              </a:defRPr>
            </a:lvl7pPr>
            <a:lvl8pPr lvl="7" rtl="0">
              <a:spcBef>
                <a:spcPts val="0"/>
              </a:spcBef>
              <a:spcAft>
                <a:spcPts val="0"/>
              </a:spcAft>
              <a:buClr>
                <a:srgbClr val="146A5D"/>
              </a:buClr>
              <a:buSzPts val="1800"/>
              <a:buFont typeface="Rubik"/>
              <a:buNone/>
              <a:defRPr>
                <a:solidFill>
                  <a:srgbClr val="146A5D"/>
                </a:solidFill>
                <a:latin typeface="Rubik"/>
                <a:ea typeface="Rubik"/>
                <a:cs typeface="Rubik"/>
                <a:sym typeface="Rubik"/>
              </a:defRPr>
            </a:lvl8pPr>
            <a:lvl9pPr lvl="8" rtl="0">
              <a:spcBef>
                <a:spcPts val="0"/>
              </a:spcBef>
              <a:spcAft>
                <a:spcPts val="0"/>
              </a:spcAft>
              <a:buClr>
                <a:srgbClr val="146A5D"/>
              </a:buClr>
              <a:buSzPts val="1800"/>
              <a:buFont typeface="Rubik"/>
              <a:buNone/>
              <a:defRPr>
                <a:solidFill>
                  <a:srgbClr val="146A5D"/>
                </a:solidFill>
                <a:latin typeface="Rubik"/>
                <a:ea typeface="Rubik"/>
                <a:cs typeface="Rubik"/>
                <a:sym typeface="Rubik"/>
              </a:defRPr>
            </a:lvl9pPr>
          </a:lstStyle>
          <a:p>
            <a:endParaRPr/>
          </a:p>
        </p:txBody>
      </p:sp>
      <p:sp>
        <p:nvSpPr>
          <p:cNvPr id="18" name="Google Shape;18;p2"/>
          <p:cNvSpPr/>
          <p:nvPr/>
        </p:nvSpPr>
        <p:spPr>
          <a:xfrm>
            <a:off x="1463033" y="4122067"/>
            <a:ext cx="870800" cy="4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9" name="Google Shape;19;p2"/>
          <p:cNvSpPr/>
          <p:nvPr/>
        </p:nvSpPr>
        <p:spPr>
          <a:xfrm>
            <a:off x="9925300" y="6374800"/>
            <a:ext cx="1896000" cy="483200"/>
          </a:xfrm>
          <a:prstGeom prst="round2SameRect">
            <a:avLst>
              <a:gd name="adj1" fmla="val 35693"/>
              <a:gd name="adj2" fmla="val 0"/>
            </a:avLst>
          </a:prstGeom>
          <a:solidFill>
            <a:srgbClr val="146A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pic>
        <p:nvPicPr>
          <p:cNvPr id="20" name="Google Shape;20;p2"/>
          <p:cNvPicPr preferRelativeResize="0"/>
          <p:nvPr/>
        </p:nvPicPr>
        <p:blipFill>
          <a:blip r:embed="rId5">
            <a:alphaModFix/>
          </a:blip>
          <a:stretch>
            <a:fillRect/>
          </a:stretch>
        </p:blipFill>
        <p:spPr>
          <a:xfrm>
            <a:off x="10768167" y="6501267"/>
            <a:ext cx="827600" cy="288000"/>
          </a:xfrm>
          <a:prstGeom prst="rect">
            <a:avLst/>
          </a:prstGeom>
          <a:noFill/>
          <a:ln>
            <a:noFill/>
          </a:ln>
        </p:spPr>
      </p:pic>
      <p:sp>
        <p:nvSpPr>
          <p:cNvPr id="21" name="Google Shape;21;p2"/>
          <p:cNvSpPr txBox="1">
            <a:spLocks noGrp="1"/>
          </p:cNvSpPr>
          <p:nvPr>
            <p:ph type="sldNum" idx="12"/>
          </p:nvPr>
        </p:nvSpPr>
        <p:spPr>
          <a:xfrm>
            <a:off x="9873569" y="6374800"/>
            <a:ext cx="827600" cy="483200"/>
          </a:xfrm>
          <a:prstGeom prst="rect">
            <a:avLst/>
          </a:prstGeom>
        </p:spPr>
        <p:txBody>
          <a:bodyPr spcFirstLastPara="1" wrap="square" lIns="91425" tIns="45700" rIns="91425" bIns="45700" anchor="t" anchorCtr="0">
            <a:noAutofit/>
          </a:bodyPr>
          <a:lstStyle>
            <a:lvl1pPr lvl="0">
              <a:buNone/>
              <a:defRPr>
                <a:solidFill>
                  <a:schemeClr val="lt1"/>
                </a:solidFill>
                <a:latin typeface="Montserrat Medium"/>
                <a:ea typeface="Montserrat Medium"/>
                <a:cs typeface="Montserrat Medium"/>
                <a:sym typeface="Montserrat Medium"/>
              </a:defRPr>
            </a:lvl1pPr>
            <a:lvl2pPr lvl="1">
              <a:buNone/>
              <a:defRPr>
                <a:solidFill>
                  <a:schemeClr val="lt1"/>
                </a:solidFill>
                <a:latin typeface="Montserrat Medium"/>
                <a:ea typeface="Montserrat Medium"/>
                <a:cs typeface="Montserrat Medium"/>
                <a:sym typeface="Montserrat Medium"/>
              </a:defRPr>
            </a:lvl2pPr>
            <a:lvl3pPr lvl="2">
              <a:buNone/>
              <a:defRPr>
                <a:solidFill>
                  <a:schemeClr val="lt1"/>
                </a:solidFill>
                <a:latin typeface="Montserrat Medium"/>
                <a:ea typeface="Montserrat Medium"/>
                <a:cs typeface="Montserrat Medium"/>
                <a:sym typeface="Montserrat Medium"/>
              </a:defRPr>
            </a:lvl3pPr>
            <a:lvl4pPr lvl="3">
              <a:buNone/>
              <a:defRPr>
                <a:solidFill>
                  <a:schemeClr val="lt1"/>
                </a:solidFill>
                <a:latin typeface="Montserrat Medium"/>
                <a:ea typeface="Montserrat Medium"/>
                <a:cs typeface="Montserrat Medium"/>
                <a:sym typeface="Montserrat Medium"/>
              </a:defRPr>
            </a:lvl4pPr>
            <a:lvl5pPr lvl="4">
              <a:buNone/>
              <a:defRPr>
                <a:solidFill>
                  <a:schemeClr val="lt1"/>
                </a:solidFill>
                <a:latin typeface="Montserrat Medium"/>
                <a:ea typeface="Montserrat Medium"/>
                <a:cs typeface="Montserrat Medium"/>
                <a:sym typeface="Montserrat Medium"/>
              </a:defRPr>
            </a:lvl5pPr>
            <a:lvl6pPr lvl="5">
              <a:buNone/>
              <a:defRPr>
                <a:solidFill>
                  <a:schemeClr val="lt1"/>
                </a:solidFill>
                <a:latin typeface="Montserrat Medium"/>
                <a:ea typeface="Montserrat Medium"/>
                <a:cs typeface="Montserrat Medium"/>
                <a:sym typeface="Montserrat Medium"/>
              </a:defRPr>
            </a:lvl6pPr>
            <a:lvl7pPr lvl="6">
              <a:buNone/>
              <a:defRPr>
                <a:solidFill>
                  <a:schemeClr val="lt1"/>
                </a:solidFill>
                <a:latin typeface="Montserrat Medium"/>
                <a:ea typeface="Montserrat Medium"/>
                <a:cs typeface="Montserrat Medium"/>
                <a:sym typeface="Montserrat Medium"/>
              </a:defRPr>
            </a:lvl7pPr>
            <a:lvl8pPr lvl="7">
              <a:buNone/>
              <a:defRPr>
                <a:solidFill>
                  <a:schemeClr val="lt1"/>
                </a:solidFill>
                <a:latin typeface="Montserrat Medium"/>
                <a:ea typeface="Montserrat Medium"/>
                <a:cs typeface="Montserrat Medium"/>
                <a:sym typeface="Montserrat Medium"/>
              </a:defRPr>
            </a:lvl8pPr>
            <a:lvl9pPr lvl="8">
              <a:buNone/>
              <a:defRPr>
                <a:solidFill>
                  <a:schemeClr val="lt1"/>
                </a:solidFill>
                <a:latin typeface="Montserrat Medium"/>
                <a:ea typeface="Montserrat Medium"/>
                <a:cs typeface="Montserrat Medium"/>
                <a:sym typeface="Montserrat Medium"/>
              </a:defRPr>
            </a:lvl9pPr>
          </a:lstStyle>
          <a:p>
            <a:fld id="{00000000-1234-1234-1234-123412341234}" type="slidenum">
              <a:rPr lang="en" smtClean="0"/>
              <a:pPr/>
              <a:t>‹#›</a:t>
            </a:fld>
            <a:r>
              <a:rPr lang="en"/>
              <a:t>  </a:t>
            </a:r>
            <a:r>
              <a:rPr lang="en" sz="2400"/>
              <a:t>|</a:t>
            </a:r>
            <a:r>
              <a:rPr lang="en"/>
              <a:t>  </a:t>
            </a:r>
            <a:endParaRPr lang="en" dirty="0"/>
          </a:p>
        </p:txBody>
      </p:sp>
    </p:spTree>
    <p:custDataLst>
      <p:tags r:id="rId1"/>
    </p:custDataLst>
    <p:extLst>
      <p:ext uri="{BB962C8B-B14F-4D97-AF65-F5344CB8AC3E}">
        <p14:creationId xmlns:p14="http://schemas.microsoft.com/office/powerpoint/2010/main" val="14092036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Custom Layout" userDrawn="1">
  <p:cSld name="title and content">
    <p:spTree>
      <p:nvGrpSpPr>
        <p:cNvPr id="1" name="Shape 22"/>
        <p:cNvGrpSpPr/>
        <p:nvPr/>
      </p:nvGrpSpPr>
      <p:grpSpPr>
        <a:xfrm>
          <a:off x="0" y="0"/>
          <a:ext cx="0" cy="0"/>
          <a:chOff x="0" y="0"/>
          <a:chExt cx="0" cy="0"/>
        </a:xfrm>
      </p:grpSpPr>
      <p:pic>
        <p:nvPicPr>
          <p:cNvPr id="23" name="Google Shape;23;p3"/>
          <p:cNvPicPr preferRelativeResize="0"/>
          <p:nvPr/>
        </p:nvPicPr>
        <p:blipFill>
          <a:blip r:embed="rId3">
            <a:alphaModFix/>
          </a:blip>
          <a:stretch>
            <a:fillRect/>
          </a:stretch>
        </p:blipFill>
        <p:spPr>
          <a:xfrm>
            <a:off x="1" y="6237001"/>
            <a:ext cx="12192001" cy="621000"/>
          </a:xfrm>
          <a:prstGeom prst="rect">
            <a:avLst/>
          </a:prstGeom>
          <a:noFill/>
          <a:ln>
            <a:noFill/>
          </a:ln>
        </p:spPr>
      </p:pic>
      <p:sp>
        <p:nvSpPr>
          <p:cNvPr id="24" name="Google Shape;24;p3"/>
          <p:cNvSpPr txBox="1">
            <a:spLocks noGrp="1"/>
          </p:cNvSpPr>
          <p:nvPr>
            <p:ph type="sldNum" idx="12"/>
          </p:nvPr>
        </p:nvSpPr>
        <p:spPr>
          <a:xfrm>
            <a:off x="8737600" y="6356367"/>
            <a:ext cx="3397200" cy="365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fld id="{00000000-1234-1234-1234-123412341234}" type="slidenum">
              <a:rPr lang="en" smtClean="0"/>
              <a:pPr/>
              <a:t>‹#›</a:t>
            </a:fld>
            <a:endParaRPr lang="en" dirty="0"/>
          </a:p>
        </p:txBody>
      </p:sp>
      <p:sp>
        <p:nvSpPr>
          <p:cNvPr id="26" name="Google Shape;26;p3"/>
          <p:cNvSpPr txBox="1">
            <a:spLocks noGrp="1"/>
          </p:cNvSpPr>
          <p:nvPr>
            <p:ph type="title"/>
          </p:nvPr>
        </p:nvSpPr>
        <p:spPr>
          <a:xfrm>
            <a:off x="636654" y="0"/>
            <a:ext cx="11555348" cy="830400"/>
          </a:xfrm>
          <a:prstGeom prst="rect">
            <a:avLst/>
          </a:prstGeom>
          <a:noFill/>
          <a:ln>
            <a:noFill/>
          </a:ln>
        </p:spPr>
        <p:txBody>
          <a:bodyPr spcFirstLastPara="1" wrap="square" lIns="91425" tIns="45700" rIns="91425" bIns="45700" anchor="ctr" anchorCtr="0">
            <a:noAutofit/>
          </a:bodyPr>
          <a:lstStyle>
            <a:lvl1pPr lvl="0" rtl="0">
              <a:spcBef>
                <a:spcPts val="0"/>
              </a:spcBef>
              <a:spcAft>
                <a:spcPts val="0"/>
              </a:spcAft>
              <a:buClr>
                <a:schemeClr val="dk1"/>
              </a:buClr>
              <a:buSzPts val="1800"/>
              <a:buNone/>
              <a:defRPr b="1">
                <a:latin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 name="Content Placeholder 2">
            <a:extLst>
              <a:ext uri="{FF2B5EF4-FFF2-40B4-BE49-F238E27FC236}">
                <a16:creationId xmlns:a16="http://schemas.microsoft.com/office/drawing/2014/main" id="{8939519E-0AEB-8A3F-535E-4D516402DE88}"/>
              </a:ext>
            </a:extLst>
          </p:cNvPr>
          <p:cNvSpPr>
            <a:spLocks noGrp="1"/>
          </p:cNvSpPr>
          <p:nvPr>
            <p:ph sz="quarter" idx="13"/>
          </p:nvPr>
        </p:nvSpPr>
        <p:spPr>
          <a:xfrm>
            <a:off x="636588" y="1101725"/>
            <a:ext cx="10856912" cy="4806950"/>
          </a:xfrm>
        </p:spPr>
        <p:txBody>
          <a:bodyPr/>
          <a:lstStyle>
            <a:lvl1pPr marL="457200" indent="-330200">
              <a:buSzPct val="100000"/>
              <a:buFont typeface="Wingdings" panose="05000000000000000000" pitchFamily="2" charset="2"/>
              <a:buChar char="§"/>
              <a:defRPr>
                <a:latin typeface="Arial" panose="020B0604020202020204" pitchFamily="34" charset="0"/>
                <a:cs typeface="Arial" panose="020B0604020202020204" pitchFamily="34" charset="0"/>
              </a:defRPr>
            </a:lvl1pPr>
            <a:lvl2pPr marL="914400" indent="-342900">
              <a:buFont typeface="Arial" panose="020B0604020202020204" pitchFamily="34" charset="0"/>
              <a:buChar char="•"/>
              <a:defRPr>
                <a:latin typeface="Arial" panose="020B0604020202020204" pitchFamily="34" charset="0"/>
                <a:cs typeface="Arial" panose="020B0604020202020204" pitchFamily="34" charset="0"/>
              </a:defRPr>
            </a:lvl2pPr>
            <a:lvl3pPr marL="1371600" indent="-342900">
              <a:buFont typeface="Courier New" panose="02070309020205020404" pitchFamily="49" charset="0"/>
              <a:buChar char="o"/>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9787704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Custom Layout" preserve="1" userDrawn="1">
  <p:cSld name="2_Custom Layout">
    <p:spTree>
      <p:nvGrpSpPr>
        <p:cNvPr id="1" name="Shape 22"/>
        <p:cNvGrpSpPr/>
        <p:nvPr/>
      </p:nvGrpSpPr>
      <p:grpSpPr>
        <a:xfrm>
          <a:off x="0" y="0"/>
          <a:ext cx="0" cy="0"/>
          <a:chOff x="0" y="0"/>
          <a:chExt cx="0" cy="0"/>
        </a:xfrm>
      </p:grpSpPr>
      <p:pic>
        <p:nvPicPr>
          <p:cNvPr id="23" name="Google Shape;23;p3"/>
          <p:cNvPicPr preferRelativeResize="0"/>
          <p:nvPr/>
        </p:nvPicPr>
        <p:blipFill>
          <a:blip r:embed="rId2">
            <a:alphaModFix/>
          </a:blip>
          <a:stretch>
            <a:fillRect/>
          </a:stretch>
        </p:blipFill>
        <p:spPr>
          <a:xfrm>
            <a:off x="1" y="6237001"/>
            <a:ext cx="12192001" cy="621000"/>
          </a:xfrm>
          <a:prstGeom prst="rect">
            <a:avLst/>
          </a:prstGeom>
          <a:noFill/>
          <a:ln>
            <a:noFill/>
          </a:ln>
        </p:spPr>
      </p:pic>
      <p:sp>
        <p:nvSpPr>
          <p:cNvPr id="24" name="Google Shape;24;p3"/>
          <p:cNvSpPr txBox="1">
            <a:spLocks noGrp="1"/>
          </p:cNvSpPr>
          <p:nvPr>
            <p:ph type="sldNum" idx="12"/>
          </p:nvPr>
        </p:nvSpPr>
        <p:spPr>
          <a:xfrm>
            <a:off x="8737600" y="6356367"/>
            <a:ext cx="3397200" cy="365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fld id="{00000000-1234-1234-1234-123412341234}" type="slidenum">
              <a:rPr lang="en" smtClean="0"/>
              <a:pPr/>
              <a:t>‹#›</a:t>
            </a:fld>
            <a:endParaRPr lang="en" dirty="0"/>
          </a:p>
        </p:txBody>
      </p:sp>
      <p:sp>
        <p:nvSpPr>
          <p:cNvPr id="25" name="Google Shape;25;p3"/>
          <p:cNvSpPr txBox="1">
            <a:spLocks noGrp="1"/>
          </p:cNvSpPr>
          <p:nvPr>
            <p:ph type="body" idx="1" hasCustomPrompt="1"/>
          </p:nvPr>
        </p:nvSpPr>
        <p:spPr>
          <a:xfrm>
            <a:off x="763033" y="996100"/>
            <a:ext cx="9923600" cy="2064734"/>
          </a:xfrm>
          <a:prstGeom prst="rect">
            <a:avLst/>
          </a:prstGeom>
          <a:noFill/>
          <a:ln>
            <a:noFill/>
          </a:ln>
        </p:spPr>
        <p:txBody>
          <a:bodyPr spcFirstLastPara="1" wrap="square" lIns="91425" tIns="45700" rIns="91425" bIns="45700" anchor="t" anchorCtr="0">
            <a:noAutofit/>
          </a:bodyPr>
          <a:lstStyle>
            <a:lvl1pPr marL="609585" lvl="0" indent="-440256" algn="l">
              <a:spcBef>
                <a:spcPts val="480"/>
              </a:spcBef>
              <a:spcAft>
                <a:spcPts val="0"/>
              </a:spcAft>
              <a:buClr>
                <a:schemeClr val="dk1"/>
              </a:buClr>
              <a:buSzPts val="1600"/>
              <a:buChar char="●"/>
              <a:defRPr sz="2133"/>
            </a:lvl1pPr>
            <a:lvl2pPr marL="1219170" lvl="1" indent="-440256" algn="l">
              <a:spcBef>
                <a:spcPts val="480"/>
              </a:spcBef>
              <a:spcAft>
                <a:spcPts val="0"/>
              </a:spcAft>
              <a:buClr>
                <a:schemeClr val="dk1"/>
              </a:buClr>
              <a:buSzPts val="1600"/>
              <a:buChar char="○"/>
              <a:defRPr sz="2133"/>
            </a:lvl2pPr>
            <a:lvl3pPr marL="1828754" lvl="2" indent="-440256" algn="l">
              <a:spcBef>
                <a:spcPts val="480"/>
              </a:spcBef>
              <a:spcAft>
                <a:spcPts val="0"/>
              </a:spcAft>
              <a:buClr>
                <a:schemeClr val="dk1"/>
              </a:buClr>
              <a:buSzPts val="1600"/>
              <a:buFont typeface="Montserrat"/>
              <a:buChar char="■"/>
              <a:defRPr sz="2133">
                <a:latin typeface="Montserrat"/>
                <a:ea typeface="Montserrat"/>
                <a:cs typeface="Montserrat"/>
                <a:sym typeface="Montserrat"/>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r>
              <a:rPr lang="en-US" dirty="0"/>
              <a:t>text</a:t>
            </a:r>
          </a:p>
          <a:p>
            <a:pPr lvl="1"/>
            <a:r>
              <a:rPr lang="en-US" dirty="0"/>
              <a:t>text</a:t>
            </a:r>
            <a:endParaRPr dirty="0"/>
          </a:p>
        </p:txBody>
      </p:sp>
      <p:sp>
        <p:nvSpPr>
          <p:cNvPr id="26" name="Google Shape;26;p3"/>
          <p:cNvSpPr txBox="1">
            <a:spLocks noGrp="1"/>
          </p:cNvSpPr>
          <p:nvPr>
            <p:ph type="title"/>
          </p:nvPr>
        </p:nvSpPr>
        <p:spPr>
          <a:xfrm>
            <a:off x="833300" y="165700"/>
            <a:ext cx="11301600" cy="830400"/>
          </a:xfrm>
          <a:prstGeom prst="rect">
            <a:avLst/>
          </a:prstGeom>
          <a:noFill/>
          <a:ln>
            <a:noFill/>
          </a:ln>
        </p:spPr>
        <p:txBody>
          <a:bodyPr spcFirstLastPara="1" wrap="square" lIns="91425" tIns="45700" rIns="91425" bIns="45700" anchor="ctr" anchorCtr="0">
            <a:noAutofit/>
          </a:bodyPr>
          <a:lstStyle>
            <a:lvl1pPr lvl="0" rtl="0">
              <a:spcBef>
                <a:spcPts val="0"/>
              </a:spcBef>
              <a:spcAft>
                <a:spcPts val="0"/>
              </a:spcAft>
              <a:buClr>
                <a:schemeClr val="dk1"/>
              </a:buClr>
              <a:buSzPts val="1800"/>
              <a:buNone/>
              <a:defRPr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3" name="Text Placeholder 2">
            <a:extLst>
              <a:ext uri="{FF2B5EF4-FFF2-40B4-BE49-F238E27FC236}">
                <a16:creationId xmlns:a16="http://schemas.microsoft.com/office/drawing/2014/main" id="{168CFFC0-0BA2-0846-0D9A-340BB205BE3E}"/>
              </a:ext>
            </a:extLst>
          </p:cNvPr>
          <p:cNvSpPr>
            <a:spLocks noGrp="1"/>
          </p:cNvSpPr>
          <p:nvPr>
            <p:ph type="body" sz="quarter" idx="13" hasCustomPrompt="1"/>
          </p:nvPr>
        </p:nvSpPr>
        <p:spPr>
          <a:xfrm>
            <a:off x="1165225" y="3560763"/>
            <a:ext cx="10231438" cy="1435100"/>
          </a:xfrm>
        </p:spPr>
        <p:txBody>
          <a:bodyPr/>
          <a:lstStyle>
            <a:lvl1pPr>
              <a:defRPr/>
            </a:lvl1pPr>
            <a:lvl2pPr>
              <a:defRPr/>
            </a:lvl2pPr>
          </a:lstStyle>
          <a:p>
            <a:pPr lvl="0"/>
            <a:r>
              <a:rPr lang="en-US" dirty="0"/>
              <a:t>Click to add tit</a:t>
            </a:r>
          </a:p>
          <a:p>
            <a:pPr lvl="1"/>
            <a:r>
              <a:rPr lang="en-US" dirty="0"/>
              <a:t>text</a:t>
            </a:r>
          </a:p>
        </p:txBody>
      </p:sp>
    </p:spTree>
    <p:extLst>
      <p:ext uri="{BB962C8B-B14F-4D97-AF65-F5344CB8AC3E}">
        <p14:creationId xmlns:p14="http://schemas.microsoft.com/office/powerpoint/2010/main" val="5205907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_Custom Layout" preserve="1" userDrawn="1">
  <p:cSld name="Title only">
    <p:spTree>
      <p:nvGrpSpPr>
        <p:cNvPr id="1" name="Shape 22"/>
        <p:cNvGrpSpPr/>
        <p:nvPr/>
      </p:nvGrpSpPr>
      <p:grpSpPr>
        <a:xfrm>
          <a:off x="0" y="0"/>
          <a:ext cx="0" cy="0"/>
          <a:chOff x="0" y="0"/>
          <a:chExt cx="0" cy="0"/>
        </a:xfrm>
      </p:grpSpPr>
      <p:pic>
        <p:nvPicPr>
          <p:cNvPr id="23" name="Google Shape;23;p3"/>
          <p:cNvPicPr preferRelativeResize="0"/>
          <p:nvPr/>
        </p:nvPicPr>
        <p:blipFill>
          <a:blip r:embed="rId3">
            <a:alphaModFix/>
          </a:blip>
          <a:stretch>
            <a:fillRect/>
          </a:stretch>
        </p:blipFill>
        <p:spPr>
          <a:xfrm>
            <a:off x="1" y="6237001"/>
            <a:ext cx="12192001" cy="621000"/>
          </a:xfrm>
          <a:prstGeom prst="rect">
            <a:avLst/>
          </a:prstGeom>
          <a:noFill/>
          <a:ln>
            <a:noFill/>
          </a:ln>
        </p:spPr>
      </p:pic>
      <p:sp>
        <p:nvSpPr>
          <p:cNvPr id="24" name="Google Shape;24;p3"/>
          <p:cNvSpPr txBox="1">
            <a:spLocks noGrp="1"/>
          </p:cNvSpPr>
          <p:nvPr>
            <p:ph type="sldNum" idx="12"/>
          </p:nvPr>
        </p:nvSpPr>
        <p:spPr>
          <a:xfrm>
            <a:off x="8737600" y="6356367"/>
            <a:ext cx="3397200" cy="365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fld id="{00000000-1234-1234-1234-123412341234}" type="slidenum">
              <a:rPr lang="en" smtClean="0"/>
              <a:pPr/>
              <a:t>‹#›</a:t>
            </a:fld>
            <a:endParaRPr lang="en" dirty="0"/>
          </a:p>
        </p:txBody>
      </p:sp>
      <p:sp>
        <p:nvSpPr>
          <p:cNvPr id="26" name="Google Shape;26;p3"/>
          <p:cNvSpPr txBox="1">
            <a:spLocks noGrp="1"/>
          </p:cNvSpPr>
          <p:nvPr>
            <p:ph type="title"/>
          </p:nvPr>
        </p:nvSpPr>
        <p:spPr>
          <a:xfrm>
            <a:off x="833300" y="165700"/>
            <a:ext cx="11301600" cy="830400"/>
          </a:xfrm>
          <a:prstGeom prst="rect">
            <a:avLst/>
          </a:prstGeom>
          <a:noFill/>
          <a:ln>
            <a:noFill/>
          </a:ln>
        </p:spPr>
        <p:txBody>
          <a:bodyPr spcFirstLastPara="1" wrap="square" lIns="91425" tIns="45700" rIns="91425" bIns="45700" anchor="ctr" anchorCtr="0">
            <a:noAutofit/>
          </a:bodyPr>
          <a:lstStyle>
            <a:lvl1pPr lvl="0" rtl="0">
              <a:spcBef>
                <a:spcPts val="0"/>
              </a:spcBef>
              <a:spcAft>
                <a:spcPts val="0"/>
              </a:spcAft>
              <a:buClr>
                <a:schemeClr val="dk1"/>
              </a:buClr>
              <a:buSzPts val="1800"/>
              <a:buNone/>
              <a:defRPr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ustDataLst>
      <p:tags r:id="rId1"/>
    </p:custDataLst>
    <p:extLst>
      <p:ext uri="{BB962C8B-B14F-4D97-AF65-F5344CB8AC3E}">
        <p14:creationId xmlns:p14="http://schemas.microsoft.com/office/powerpoint/2010/main" val="3924021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_Custom Layout" preserve="1" userDrawn="1">
  <p:cSld name="body only">
    <p:spTree>
      <p:nvGrpSpPr>
        <p:cNvPr id="1" name="Shape 22"/>
        <p:cNvGrpSpPr/>
        <p:nvPr/>
      </p:nvGrpSpPr>
      <p:grpSpPr>
        <a:xfrm>
          <a:off x="0" y="0"/>
          <a:ext cx="0" cy="0"/>
          <a:chOff x="0" y="0"/>
          <a:chExt cx="0" cy="0"/>
        </a:xfrm>
      </p:grpSpPr>
      <p:pic>
        <p:nvPicPr>
          <p:cNvPr id="23" name="Google Shape;23;p3"/>
          <p:cNvPicPr preferRelativeResize="0"/>
          <p:nvPr/>
        </p:nvPicPr>
        <p:blipFill>
          <a:blip r:embed="rId2">
            <a:alphaModFix/>
          </a:blip>
          <a:stretch>
            <a:fillRect/>
          </a:stretch>
        </p:blipFill>
        <p:spPr>
          <a:xfrm>
            <a:off x="1" y="6237001"/>
            <a:ext cx="12192001" cy="621000"/>
          </a:xfrm>
          <a:prstGeom prst="rect">
            <a:avLst/>
          </a:prstGeom>
          <a:noFill/>
          <a:ln>
            <a:noFill/>
          </a:ln>
        </p:spPr>
      </p:pic>
      <p:sp>
        <p:nvSpPr>
          <p:cNvPr id="24" name="Google Shape;24;p3"/>
          <p:cNvSpPr txBox="1">
            <a:spLocks noGrp="1"/>
          </p:cNvSpPr>
          <p:nvPr>
            <p:ph type="sldNum" idx="12"/>
          </p:nvPr>
        </p:nvSpPr>
        <p:spPr>
          <a:xfrm>
            <a:off x="8737600" y="6356367"/>
            <a:ext cx="3397200" cy="365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fld id="{00000000-1234-1234-1234-123412341234}" type="slidenum">
              <a:rPr lang="en" smtClean="0"/>
              <a:pPr/>
              <a:t>‹#›</a:t>
            </a:fld>
            <a:endParaRPr lang="en" dirty="0"/>
          </a:p>
        </p:txBody>
      </p:sp>
      <p:sp>
        <p:nvSpPr>
          <p:cNvPr id="25" name="Google Shape;25;p3"/>
          <p:cNvSpPr txBox="1">
            <a:spLocks noGrp="1"/>
          </p:cNvSpPr>
          <p:nvPr>
            <p:ph type="body" idx="1" hasCustomPrompt="1"/>
          </p:nvPr>
        </p:nvSpPr>
        <p:spPr>
          <a:xfrm>
            <a:off x="763032" y="596766"/>
            <a:ext cx="10421523" cy="4870134"/>
          </a:xfrm>
          <a:prstGeom prst="rect">
            <a:avLst/>
          </a:prstGeom>
          <a:noFill/>
          <a:ln>
            <a:noFill/>
          </a:ln>
        </p:spPr>
        <p:txBody>
          <a:bodyPr spcFirstLastPara="1" wrap="square" lIns="91425" tIns="45700" rIns="91425" bIns="45700" anchor="t" anchorCtr="0">
            <a:noAutofit/>
          </a:bodyPr>
          <a:lstStyle>
            <a:lvl1pPr marL="609585" lvl="0" indent="-440256" algn="l">
              <a:spcBef>
                <a:spcPts val="480"/>
              </a:spcBef>
              <a:spcAft>
                <a:spcPts val="0"/>
              </a:spcAft>
              <a:buClr>
                <a:schemeClr val="dk1"/>
              </a:buClr>
              <a:buSzPts val="1600"/>
              <a:buChar char="●"/>
              <a:defRPr sz="2133"/>
            </a:lvl1pPr>
            <a:lvl2pPr marL="1219170" lvl="1" indent="-440256" algn="l">
              <a:spcBef>
                <a:spcPts val="480"/>
              </a:spcBef>
              <a:spcAft>
                <a:spcPts val="0"/>
              </a:spcAft>
              <a:buClr>
                <a:schemeClr val="dk1"/>
              </a:buClr>
              <a:buSzPts val="1600"/>
              <a:buChar char="○"/>
              <a:defRPr sz="2133"/>
            </a:lvl2pPr>
            <a:lvl3pPr marL="1828754" lvl="2" indent="-440256" algn="l">
              <a:spcBef>
                <a:spcPts val="480"/>
              </a:spcBef>
              <a:spcAft>
                <a:spcPts val="0"/>
              </a:spcAft>
              <a:buClr>
                <a:schemeClr val="dk1"/>
              </a:buClr>
              <a:buSzPts val="1600"/>
              <a:buFont typeface="Montserrat"/>
              <a:buChar char="■"/>
              <a:defRPr sz="2133">
                <a:latin typeface="Montserrat"/>
                <a:ea typeface="Montserrat"/>
                <a:cs typeface="Montserrat"/>
                <a:sym typeface="Montserrat"/>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r>
              <a:rPr lang="en-US" dirty="0"/>
              <a:t>text</a:t>
            </a:r>
          </a:p>
          <a:p>
            <a:pPr lvl="1"/>
            <a:r>
              <a:rPr lang="en-US" dirty="0"/>
              <a:t>text</a:t>
            </a:r>
            <a:endParaRPr dirty="0"/>
          </a:p>
        </p:txBody>
      </p:sp>
    </p:spTree>
    <p:extLst>
      <p:ext uri="{BB962C8B-B14F-4D97-AF65-F5344CB8AC3E}">
        <p14:creationId xmlns:p14="http://schemas.microsoft.com/office/powerpoint/2010/main" val="20581162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tags" Target="../tags/tag52.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theme" Target="../theme/theme2.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image" Target="../media/image40.jpeg"/><Relationship Id="rId8"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64.xml"/><Relationship Id="rId3" Type="http://schemas.openxmlformats.org/officeDocument/2006/relationships/slideLayout" Target="../slideLayouts/slideLayout85.xml"/><Relationship Id="rId7" Type="http://schemas.openxmlformats.org/officeDocument/2006/relationships/theme" Target="../theme/theme3.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71.xml"/><Relationship Id="rId3" Type="http://schemas.openxmlformats.org/officeDocument/2006/relationships/slideLayout" Target="../slideLayouts/slideLayout91.xml"/><Relationship Id="rId7" Type="http://schemas.openxmlformats.org/officeDocument/2006/relationships/theme" Target="../theme/theme4.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9"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7.xml"/><Relationship Id="rId7" Type="http://schemas.openxmlformats.org/officeDocument/2006/relationships/theme" Target="../theme/theme5.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9"/>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defTabSz="914377"/>
            <a:r>
              <a:rPr lang="en-US"/>
              <a:t>September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defTabSz="914377"/>
            <a:r>
              <a:rPr lang="en-US"/>
              <a:t>NTP Medicare OEP Bootcamp 2024</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defTabSz="914377"/>
            <a:fld id="{0B2D781D-8844-5940-92D1-06EF0A7F581E}" type="slidenum">
              <a:rPr lang="en-US" smtClean="0"/>
              <a:pPr defTabSz="914377"/>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7"/>
          </a:xfrm>
          <a:prstGeom prst="rect">
            <a:avLst/>
          </a:prstGeom>
        </p:spPr>
        <p:txBody>
          <a:bodyPr vert="horz" lIns="91440" tIns="45720" rIns="91440" bIns="45720" rtlCol="0" anchor="ctr">
            <a:normAutofit/>
          </a:bodyPr>
          <a:lstStyle/>
          <a:p>
            <a:r>
              <a:rPr lang="en-US" dirty="0"/>
              <a:t>Click to edit title</a:t>
            </a:r>
          </a:p>
        </p:txBody>
      </p:sp>
    </p:spTree>
    <p:custDataLst>
      <p:tags r:id="rId52"/>
    </p:custDataLst>
    <p:extLst>
      <p:ext uri="{BB962C8B-B14F-4D97-AF65-F5344CB8AC3E}">
        <p14:creationId xmlns:p14="http://schemas.microsoft.com/office/powerpoint/2010/main" val="322001085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9" r:id="rId31"/>
    <p:sldLayoutId id="2147483801" r:id="rId32"/>
    <p:sldLayoutId id="2147483859" r:id="rId33"/>
    <p:sldLayoutId id="2147483804" r:id="rId34"/>
    <p:sldLayoutId id="2147483813" r:id="rId35"/>
    <p:sldLayoutId id="2147483815" r:id="rId36"/>
    <p:sldLayoutId id="2147483837" r:id="rId37"/>
    <p:sldLayoutId id="2147483816" r:id="rId38"/>
    <p:sldLayoutId id="2147483818" r:id="rId39"/>
    <p:sldLayoutId id="2147483839" r:id="rId40"/>
    <p:sldLayoutId id="2147483840" r:id="rId41"/>
    <p:sldLayoutId id="2147483843" r:id="rId42"/>
    <p:sldLayoutId id="2147483847" r:id="rId43"/>
    <p:sldLayoutId id="2147483848" r:id="rId44"/>
    <p:sldLayoutId id="2147483849" r:id="rId45"/>
    <p:sldLayoutId id="2147483850" r:id="rId46"/>
    <p:sldLayoutId id="2147483851" r:id="rId47"/>
    <p:sldLayoutId id="2147483852" r:id="rId48"/>
    <p:sldLayoutId id="2147483853" r:id="rId49"/>
    <p:sldLayoutId id="2147483854" r:id="rId50"/>
  </p:sldLayoutIdLst>
  <p:hf hdr="0"/>
  <p:txStyles>
    <p:titleStyle>
      <a:lvl1pPr algn="ctr" defTabSz="914377"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13" indent="-274313" algn="l" defTabSz="914377"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39" indent="-274313" algn="l" defTabSz="914377"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566" indent="-274313" algn="l" defTabSz="914377"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192" indent="-274313" algn="l" defTabSz="914377"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349" indent="-274313" algn="l" defTabSz="914377"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a:t>September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a:t>NTP Medicare OEP Bootcamp 2024</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34"/>
    </p:custDataLst>
    <p:extLst>
      <p:ext uri="{BB962C8B-B14F-4D97-AF65-F5344CB8AC3E}">
        <p14:creationId xmlns:p14="http://schemas.microsoft.com/office/powerpoint/2010/main" val="191532922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Lst>
  <p:hf hdr="0"/>
  <p:txStyles>
    <p:titleStyle>
      <a:lvl1pPr algn="ctr" defTabSz="914400" rtl="0" eaLnBrk="1" latinLnBrk="0" hangingPunct="1">
        <a:lnSpc>
          <a:spcPct val="90000"/>
        </a:lnSpc>
        <a:spcBef>
          <a:spcPct val="0"/>
        </a:spcBef>
        <a:buNone/>
        <a:defRPr sz="32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a:t>Click to edit title</a:t>
            </a:r>
          </a:p>
        </p:txBody>
      </p:sp>
    </p:spTree>
    <p:custDataLst>
      <p:tags r:id="rId8"/>
    </p:custDataLst>
    <p:extLst>
      <p:ext uri="{BB962C8B-B14F-4D97-AF65-F5344CB8AC3E}">
        <p14:creationId xmlns:p14="http://schemas.microsoft.com/office/powerpoint/2010/main" val="413495093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a:t>Click to edit title</a:t>
            </a:r>
          </a:p>
        </p:txBody>
      </p:sp>
    </p:spTree>
    <p:custDataLst>
      <p:tags r:id="rId8"/>
    </p:custDataLst>
    <p:extLst>
      <p:ext uri="{BB962C8B-B14F-4D97-AF65-F5344CB8AC3E}">
        <p14:creationId xmlns:p14="http://schemas.microsoft.com/office/powerpoint/2010/main" val="14379902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7933" y="1241233"/>
            <a:ext cx="10864400" cy="45260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0"/>
              </a:spcBef>
              <a:spcAft>
                <a:spcPts val="0"/>
              </a:spcAft>
              <a:buClr>
                <a:schemeClr val="dk1"/>
              </a:buClr>
              <a:buSzPts val="1600"/>
              <a:buFont typeface="Montserrat Medium"/>
              <a:buChar char="●"/>
              <a:defRPr sz="2400" i="0" u="none" strike="noStrike" cap="none">
                <a:solidFill>
                  <a:schemeClr val="dk1"/>
                </a:solidFill>
                <a:latin typeface="Montserrat Medium"/>
                <a:ea typeface="Montserrat Medium"/>
                <a:cs typeface="Montserrat Medium"/>
                <a:sym typeface="Montserrat Medium"/>
              </a:defRPr>
            </a:lvl1pPr>
            <a:lvl2pPr marL="914400" marR="0" lvl="1" indent="-342900" algn="l" rtl="0">
              <a:spcBef>
                <a:spcPts val="560"/>
              </a:spcBef>
              <a:spcAft>
                <a:spcPts val="0"/>
              </a:spcAft>
              <a:buClr>
                <a:schemeClr val="dk1"/>
              </a:buClr>
              <a:buSzPts val="1800"/>
              <a:buFont typeface="Montserrat Light"/>
              <a:buChar char="○"/>
              <a:defRPr sz="1800" i="0" u="none" strike="noStrike" cap="none">
                <a:solidFill>
                  <a:schemeClr val="dk1"/>
                </a:solidFill>
                <a:latin typeface="Montserrat Light"/>
                <a:ea typeface="Montserrat Light"/>
                <a:cs typeface="Montserrat Light"/>
                <a:sym typeface="Montserrat Light"/>
              </a:defRPr>
            </a:lvl2pPr>
            <a:lvl3pPr marL="1371600" marR="0" lvl="2" indent="-342900" algn="l" rtl="0">
              <a:spcBef>
                <a:spcPts val="480"/>
              </a:spcBef>
              <a:spcAft>
                <a:spcPts val="0"/>
              </a:spcAft>
              <a:buClr>
                <a:schemeClr val="dk1"/>
              </a:buClr>
              <a:buSzPts val="1800"/>
              <a:buFont typeface="Arial"/>
              <a:buChar char="■"/>
              <a:defRPr sz="1800" b="0" i="0" u="none" strike="noStrike" cap="none">
                <a:solidFill>
                  <a:schemeClr val="dk1"/>
                </a:solidFill>
                <a:latin typeface="Constantia"/>
                <a:ea typeface="Constantia"/>
                <a:cs typeface="Constantia"/>
                <a:sym typeface="Constanti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onstantia"/>
                <a:ea typeface="Constantia"/>
                <a:cs typeface="Constantia"/>
                <a:sym typeface="Constanti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onstantia"/>
                <a:ea typeface="Constantia"/>
                <a:cs typeface="Constantia"/>
                <a:sym typeface="Constant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onstantia"/>
                <a:ea typeface="Constantia"/>
                <a:cs typeface="Constantia"/>
                <a:sym typeface="Constanti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onstantia"/>
                <a:ea typeface="Constantia"/>
                <a:cs typeface="Constantia"/>
                <a:sym typeface="Constanti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onstantia"/>
                <a:ea typeface="Constantia"/>
                <a:cs typeface="Constantia"/>
                <a:sym typeface="Constanti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onstantia"/>
                <a:ea typeface="Constantia"/>
                <a:cs typeface="Constantia"/>
                <a:sym typeface="Constantia"/>
              </a:defRPr>
            </a:lvl9pPr>
          </a:lstStyle>
          <a:p>
            <a:r>
              <a:rPr lang="en-US" dirty="0"/>
              <a:t>Text</a:t>
            </a:r>
          </a:p>
          <a:p>
            <a:pPr lvl="1"/>
            <a:r>
              <a:rPr lang="en-US" dirty="0"/>
              <a:t>text</a:t>
            </a:r>
          </a:p>
          <a:p>
            <a:pPr lvl="1"/>
            <a:endParaRPr dirty="0"/>
          </a:p>
        </p:txBody>
      </p:sp>
      <p:sp>
        <p:nvSpPr>
          <p:cNvPr id="7" name="Google Shape;7;p1"/>
          <p:cNvSpPr txBox="1">
            <a:spLocks noGrp="1"/>
          </p:cNvSpPr>
          <p:nvPr>
            <p:ph type="title"/>
          </p:nvPr>
        </p:nvSpPr>
        <p:spPr>
          <a:xfrm>
            <a:off x="609600" y="0"/>
            <a:ext cx="11582400" cy="1448000"/>
          </a:xfrm>
          <a:prstGeom prst="rect">
            <a:avLst/>
          </a:prstGeom>
          <a:noFill/>
          <a:ln>
            <a:noFill/>
          </a:ln>
        </p:spPr>
        <p:txBody>
          <a:bodyPr spcFirstLastPara="1" wrap="square" lIns="91425" tIns="45700" rIns="91425" bIns="45700" anchor="ctr" anchorCtr="0">
            <a:noAutofit/>
          </a:bodyPr>
          <a:lstStyle>
            <a:lvl1pPr marR="0" lvl="0" rtl="0">
              <a:spcBef>
                <a:spcPts val="0"/>
              </a:spcBef>
              <a:spcAft>
                <a:spcPts val="0"/>
              </a:spcAft>
              <a:buClr>
                <a:schemeClr val="dk1"/>
              </a:buClr>
              <a:buSzPts val="2800"/>
              <a:buFont typeface="Montserrat SemiBold"/>
              <a:buNone/>
              <a:defRPr sz="2800" i="0" u="none" strike="noStrike" cap="none">
                <a:solidFill>
                  <a:schemeClr val="dk1"/>
                </a:solidFill>
                <a:latin typeface="Montserrat SemiBold"/>
                <a:ea typeface="Montserrat SemiBold"/>
                <a:cs typeface="Montserrat SemiBold"/>
                <a:sym typeface="Montserrat Semi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 name="Google Shape;8;p1"/>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733" i="0" u="none" strike="noStrike" cap="none">
                <a:solidFill>
                  <a:srgbClr val="888888"/>
                </a:solidFill>
                <a:latin typeface="Montserrat"/>
                <a:ea typeface="Montserrat"/>
                <a:cs typeface="Montserrat"/>
                <a:sym typeface="Montserrat"/>
              </a:defRPr>
            </a:lvl1pPr>
            <a:lvl2pPr marL="0" marR="0" lvl="1" indent="0" algn="r" rtl="0">
              <a:spcBef>
                <a:spcPts val="0"/>
              </a:spcBef>
              <a:buNone/>
              <a:defRPr sz="1733" i="0" u="none" strike="noStrike" cap="none">
                <a:solidFill>
                  <a:srgbClr val="888888"/>
                </a:solidFill>
                <a:latin typeface="Montserrat"/>
                <a:ea typeface="Montserrat"/>
                <a:cs typeface="Montserrat"/>
                <a:sym typeface="Montserrat"/>
              </a:defRPr>
            </a:lvl2pPr>
            <a:lvl3pPr marL="0" marR="0" lvl="2" indent="0" algn="r" rtl="0">
              <a:spcBef>
                <a:spcPts val="0"/>
              </a:spcBef>
              <a:buNone/>
              <a:defRPr sz="1733" i="0" u="none" strike="noStrike" cap="none">
                <a:solidFill>
                  <a:srgbClr val="888888"/>
                </a:solidFill>
                <a:latin typeface="Montserrat"/>
                <a:ea typeface="Montserrat"/>
                <a:cs typeface="Montserrat"/>
                <a:sym typeface="Montserrat"/>
              </a:defRPr>
            </a:lvl3pPr>
            <a:lvl4pPr marL="0" marR="0" lvl="3" indent="0" algn="r" rtl="0">
              <a:spcBef>
                <a:spcPts val="0"/>
              </a:spcBef>
              <a:buNone/>
              <a:defRPr sz="1733" i="0" u="none" strike="noStrike" cap="none">
                <a:solidFill>
                  <a:srgbClr val="888888"/>
                </a:solidFill>
                <a:latin typeface="Montserrat"/>
                <a:ea typeface="Montserrat"/>
                <a:cs typeface="Montserrat"/>
                <a:sym typeface="Montserrat"/>
              </a:defRPr>
            </a:lvl4pPr>
            <a:lvl5pPr marL="0" marR="0" lvl="4" indent="0" algn="r" rtl="0">
              <a:spcBef>
                <a:spcPts val="0"/>
              </a:spcBef>
              <a:buNone/>
              <a:defRPr sz="1733" i="0" u="none" strike="noStrike" cap="none">
                <a:solidFill>
                  <a:srgbClr val="888888"/>
                </a:solidFill>
                <a:latin typeface="Montserrat"/>
                <a:ea typeface="Montserrat"/>
                <a:cs typeface="Montserrat"/>
                <a:sym typeface="Montserrat"/>
              </a:defRPr>
            </a:lvl5pPr>
            <a:lvl6pPr marL="0" marR="0" lvl="5" indent="0" algn="r" rtl="0">
              <a:spcBef>
                <a:spcPts val="0"/>
              </a:spcBef>
              <a:buNone/>
              <a:defRPr sz="1733" i="0" u="none" strike="noStrike" cap="none">
                <a:solidFill>
                  <a:srgbClr val="888888"/>
                </a:solidFill>
                <a:latin typeface="Montserrat"/>
                <a:ea typeface="Montserrat"/>
                <a:cs typeface="Montserrat"/>
                <a:sym typeface="Montserrat"/>
              </a:defRPr>
            </a:lvl6pPr>
            <a:lvl7pPr marL="0" marR="0" lvl="6" indent="0" algn="r" rtl="0">
              <a:spcBef>
                <a:spcPts val="0"/>
              </a:spcBef>
              <a:buNone/>
              <a:defRPr sz="1733" i="0" u="none" strike="noStrike" cap="none">
                <a:solidFill>
                  <a:srgbClr val="888888"/>
                </a:solidFill>
                <a:latin typeface="Montserrat"/>
                <a:ea typeface="Montserrat"/>
                <a:cs typeface="Montserrat"/>
                <a:sym typeface="Montserrat"/>
              </a:defRPr>
            </a:lvl7pPr>
            <a:lvl8pPr marL="0" marR="0" lvl="7" indent="0" algn="r" rtl="0">
              <a:spcBef>
                <a:spcPts val="0"/>
              </a:spcBef>
              <a:buNone/>
              <a:defRPr sz="1733" i="0" u="none" strike="noStrike" cap="none">
                <a:solidFill>
                  <a:srgbClr val="888888"/>
                </a:solidFill>
                <a:latin typeface="Montserrat"/>
                <a:ea typeface="Montserrat"/>
                <a:cs typeface="Montserrat"/>
                <a:sym typeface="Montserrat"/>
              </a:defRPr>
            </a:lvl8pPr>
            <a:lvl9pPr marL="0" marR="0" lvl="8" indent="0" algn="r" rtl="0">
              <a:spcBef>
                <a:spcPts val="0"/>
              </a:spcBef>
              <a:buNone/>
              <a:defRPr sz="1733" i="0" u="none" strike="noStrike" cap="none">
                <a:solidFill>
                  <a:srgbClr val="888888"/>
                </a:solidFill>
                <a:latin typeface="Montserrat"/>
                <a:ea typeface="Montserrat"/>
                <a:cs typeface="Montserrat"/>
                <a:sym typeface="Montserrat"/>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158146528"/>
      </p:ext>
    </p:extLst>
  </p:cSld>
  <p:clrMap bg1="lt1" tx1="dk1" bg2="dk2" tx2="lt2" accent1="accent1" accent2="accent2" accent3="accent3" accent4="accent4" accent5="accent5" accent6="accent6" hlink="hlink" folHlink="folHlink"/>
  <p:sldLayoutIdLst>
    <p:sldLayoutId id="2147483845" r:id="rId1"/>
    <p:sldLayoutId id="2147483846" r:id="rId2"/>
    <p:sldLayoutId id="2147483858" r:id="rId3"/>
    <p:sldLayoutId id="2147483857" r:id="rId4"/>
    <p:sldLayoutId id="2147483856" r:id="rId5"/>
    <p:sldLayoutId id="2147483855" r:id="rId6"/>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0.xml"/><Relationship Id="rId1" Type="http://schemas.openxmlformats.org/officeDocument/2006/relationships/tags" Target="../tags/tag9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4.xml"/><Relationship Id="rId1" Type="http://schemas.openxmlformats.org/officeDocument/2006/relationships/tags" Target="../tags/tag189.xml"/><Relationship Id="rId4" Type="http://schemas.openxmlformats.org/officeDocument/2006/relationships/hyperlink" Target="https://youtu.be/8JdeKQ5XbzM" TargetMode="Externa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34.xml"/><Relationship Id="rId1" Type="http://schemas.openxmlformats.org/officeDocument/2006/relationships/tags" Target="../tags/tag190.xml"/><Relationship Id="rId4" Type="http://schemas.openxmlformats.org/officeDocument/2006/relationships/hyperlink" Target="https://www.medicare.gov/prescription-payment-plan" TargetMode="Externa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31.xml"/><Relationship Id="rId1" Type="http://schemas.openxmlformats.org/officeDocument/2006/relationships/tags" Target="../tags/tag191.xml"/><Relationship Id="rId4" Type="http://schemas.openxmlformats.org/officeDocument/2006/relationships/image" Target="../media/image214.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4.xml"/><Relationship Id="rId1" Type="http://schemas.openxmlformats.org/officeDocument/2006/relationships/tags" Target="../tags/tag192.xml"/><Relationship Id="rId4" Type="http://schemas.openxmlformats.org/officeDocument/2006/relationships/hyperlink" Target="Medicare.gov/prescription-payment-plan/will-this-help-me" TargetMode="Externa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31.xml"/><Relationship Id="rId1" Type="http://schemas.openxmlformats.org/officeDocument/2006/relationships/tags" Target="../tags/tag193.xml"/><Relationship Id="rId4" Type="http://schemas.openxmlformats.org/officeDocument/2006/relationships/image" Target="../media/image215.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1.xml"/><Relationship Id="rId1" Type="http://schemas.openxmlformats.org/officeDocument/2006/relationships/tags" Target="../tags/tag194.xml"/><Relationship Id="rId4" Type="http://schemas.openxmlformats.org/officeDocument/2006/relationships/image" Target="../media/image216.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xml"/><Relationship Id="rId1" Type="http://schemas.openxmlformats.org/officeDocument/2006/relationships/tags" Target="../tags/tag195.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42.xml"/><Relationship Id="rId1" Type="http://schemas.openxmlformats.org/officeDocument/2006/relationships/tags" Target="../tags/tag196.xml"/><Relationship Id="rId4" Type="http://schemas.openxmlformats.org/officeDocument/2006/relationships/image" Target="../media/image217.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42.xml"/><Relationship Id="rId1" Type="http://schemas.openxmlformats.org/officeDocument/2006/relationships/tags" Target="../tags/tag197.xml"/><Relationship Id="rId4" Type="http://schemas.openxmlformats.org/officeDocument/2006/relationships/image" Target="../media/image218.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42.xml"/><Relationship Id="rId1" Type="http://schemas.openxmlformats.org/officeDocument/2006/relationships/tags" Target="../tags/tag198.xml"/><Relationship Id="rId4" Type="http://schemas.openxmlformats.org/officeDocument/2006/relationships/image" Target="../media/image2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5.xml"/><Relationship Id="rId1" Type="http://schemas.openxmlformats.org/officeDocument/2006/relationships/tags" Target="../tags/tag94.xml"/><Relationship Id="rId4" Type="http://schemas.openxmlformats.org/officeDocument/2006/relationships/image" Target="../media/image120.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42.xml"/><Relationship Id="rId1" Type="http://schemas.openxmlformats.org/officeDocument/2006/relationships/tags" Target="../tags/tag199.xml"/><Relationship Id="rId4" Type="http://schemas.openxmlformats.org/officeDocument/2006/relationships/image" Target="../media/image220.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42.xml"/><Relationship Id="rId1" Type="http://schemas.openxmlformats.org/officeDocument/2006/relationships/tags" Target="../tags/tag200.xml"/><Relationship Id="rId4" Type="http://schemas.openxmlformats.org/officeDocument/2006/relationships/image" Target="../media/image221.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0.xml"/><Relationship Id="rId1" Type="http://schemas.openxmlformats.org/officeDocument/2006/relationships/tags" Target="../tags/tag201.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32.xml"/><Relationship Id="rId1" Type="http://schemas.openxmlformats.org/officeDocument/2006/relationships/tags" Target="../tags/tag20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33.xml"/><Relationship Id="rId1" Type="http://schemas.openxmlformats.org/officeDocument/2006/relationships/tags" Target="../tags/tag20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33.xml"/><Relationship Id="rId1" Type="http://schemas.openxmlformats.org/officeDocument/2006/relationships/tags" Target="../tags/tag204.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33.xml"/><Relationship Id="rId1" Type="http://schemas.openxmlformats.org/officeDocument/2006/relationships/tags" Target="../tags/tag20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33.xml"/><Relationship Id="rId1" Type="http://schemas.openxmlformats.org/officeDocument/2006/relationships/tags" Target="../tags/tag20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3.xml"/><Relationship Id="rId1" Type="http://schemas.openxmlformats.org/officeDocument/2006/relationships/tags" Target="../tags/tag20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33.xml"/><Relationship Id="rId1" Type="http://schemas.openxmlformats.org/officeDocument/2006/relationships/tags" Target="../tags/tag20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2.xml"/><Relationship Id="rId1" Type="http://schemas.openxmlformats.org/officeDocument/2006/relationships/tags" Target="../tags/tag95.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33.xml"/><Relationship Id="rId1" Type="http://schemas.openxmlformats.org/officeDocument/2006/relationships/tags" Target="../tags/tag20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6.xml"/><Relationship Id="rId1" Type="http://schemas.openxmlformats.org/officeDocument/2006/relationships/tags" Target="../tags/tag21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1.xml"/><Relationship Id="rId1" Type="http://schemas.openxmlformats.org/officeDocument/2006/relationships/tags" Target="../tags/tag211.xml"/><Relationship Id="rId4" Type="http://schemas.openxmlformats.org/officeDocument/2006/relationships/image" Target="../media/image222.jp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34.xml"/><Relationship Id="rId1" Type="http://schemas.openxmlformats.org/officeDocument/2006/relationships/tags" Target="../tags/tag21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34.xml"/><Relationship Id="rId1" Type="http://schemas.openxmlformats.org/officeDocument/2006/relationships/tags" Target="../tags/tag213.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34.xml"/><Relationship Id="rId1" Type="http://schemas.openxmlformats.org/officeDocument/2006/relationships/tags" Target="../tags/tag214.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34.xml"/><Relationship Id="rId1" Type="http://schemas.openxmlformats.org/officeDocument/2006/relationships/tags" Target="../tags/tag215.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34.xml"/><Relationship Id="rId1" Type="http://schemas.openxmlformats.org/officeDocument/2006/relationships/tags" Target="../tags/tag21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34.xml"/><Relationship Id="rId1" Type="http://schemas.openxmlformats.org/officeDocument/2006/relationships/tags" Target="../tags/tag217.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42.xml"/><Relationship Id="rId1" Type="http://schemas.openxmlformats.org/officeDocument/2006/relationships/tags" Target="../tags/tag21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6.xml"/><Relationship Id="rId1" Type="http://schemas.openxmlformats.org/officeDocument/2006/relationships/tags" Target="../tags/tag97.xml"/><Relationship Id="rId4" Type="http://schemas.openxmlformats.org/officeDocument/2006/relationships/image" Target="../media/image121.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34.xml"/><Relationship Id="rId1" Type="http://schemas.openxmlformats.org/officeDocument/2006/relationships/tags" Target="../tags/tag219.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34.xml"/><Relationship Id="rId1" Type="http://schemas.openxmlformats.org/officeDocument/2006/relationships/tags" Target="../tags/tag220.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34.xml"/><Relationship Id="rId1" Type="http://schemas.openxmlformats.org/officeDocument/2006/relationships/tags" Target="../tags/tag22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34.xml"/><Relationship Id="rId1" Type="http://schemas.openxmlformats.org/officeDocument/2006/relationships/tags" Target="../tags/tag22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34.xml"/><Relationship Id="rId1" Type="http://schemas.openxmlformats.org/officeDocument/2006/relationships/tags" Target="../tags/tag22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34.xml"/><Relationship Id="rId1" Type="http://schemas.openxmlformats.org/officeDocument/2006/relationships/tags" Target="../tags/tag22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5.xml"/><Relationship Id="rId1" Type="http://schemas.openxmlformats.org/officeDocument/2006/relationships/tags" Target="../tags/tag22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30.xml"/><Relationship Id="rId1" Type="http://schemas.openxmlformats.org/officeDocument/2006/relationships/tags" Target="../tags/tag226.xml"/><Relationship Id="rId6" Type="http://schemas.openxmlformats.org/officeDocument/2006/relationships/hyperlink" Target="https://www.shiphelp.org/" TargetMode="External"/><Relationship Id="rId5" Type="http://schemas.openxmlformats.org/officeDocument/2006/relationships/hyperlink" Target="https://www.medicare.gov/plan-compare/#/" TargetMode="External"/><Relationship Id="rId4" Type="http://schemas.openxmlformats.org/officeDocument/2006/relationships/hyperlink" Target="https://www.cms.gov/newsroom/fact-sheets/medicare-advantage-and-medicare-prescription-drug-programs-remain-stable-cms-implements-improvements" TargetMode="External"/></Relationships>
</file>

<file path=ppt/slides/_rels/slide138.xml.rels><?xml version="1.0" encoding="UTF-8" standalone="yes"?>
<Relationships xmlns="http://schemas.openxmlformats.org/package/2006/relationships"><Relationship Id="rId8" Type="http://schemas.openxmlformats.org/officeDocument/2006/relationships/hyperlink" Target="https://www.cms.gov/Medicare/Health-Plans/ManagedCareMarketing/FinalPartCMarketingGuidelines.html" TargetMode="External"/><Relationship Id="rId3" Type="http://schemas.openxmlformats.org/officeDocument/2006/relationships/notesSlide" Target="../notesSlides/notesSlide138.xml"/><Relationship Id="rId7" Type="http://schemas.openxmlformats.org/officeDocument/2006/relationships/hyperlink" Target="https://productordering.cms.hhs.gov/pow/?id=pow_login" TargetMode="External"/><Relationship Id="rId2" Type="http://schemas.openxmlformats.org/officeDocument/2006/relationships/slideLayout" Target="../slideLayouts/slideLayout30.xml"/><Relationship Id="rId1" Type="http://schemas.openxmlformats.org/officeDocument/2006/relationships/tags" Target="../tags/tag227.xml"/><Relationship Id="rId6" Type="http://schemas.openxmlformats.org/officeDocument/2006/relationships/hyperlink" Target="https://click-1185304.icptrack.com/icp/relay.php?r=59922914&amp;msgid=583653&amp;act=5WQ1&amp;c=1185304&amp;pid=2120834&amp;destination=https%3A%2F%2Fwww.cms.gov%2Foutreach-and-education%2Freach-out%2Ffind-tools-to-help-you-help-others%2Fopen-enrollment-outreach-and-media-materials&amp;cf=6316&amp;v=9554f745f1f159a6aa0cd599d046bac7ce8179c76430d644bab20e836b4b5682" TargetMode="External"/><Relationship Id="rId11" Type="http://schemas.openxmlformats.org/officeDocument/2006/relationships/hyperlink" Target="https://www.cms.gov/newsroom" TargetMode="External"/><Relationship Id="rId5" Type="http://schemas.openxmlformats.org/officeDocument/2006/relationships/hyperlink" Target="https://www.cms.gov/Outreach-and-Education/Reach-Out/Find-tools-to-help-you-help-others/Medicare-Open-Enrollment.html" TargetMode="External"/><Relationship Id="rId10" Type="http://schemas.openxmlformats.org/officeDocument/2006/relationships/hyperlink" Target="https://www.cms.gov/Research-Statistics-Data-and-Systems/Research-Statistics-Data-and-Systems" TargetMode="External"/><Relationship Id="rId4" Type="http://schemas.openxmlformats.org/officeDocument/2006/relationships/hyperlink" Target="http://www.cms.gov/" TargetMode="External"/><Relationship Id="rId9" Type="http://schemas.openxmlformats.org/officeDocument/2006/relationships/hyperlink" Target="https://data.cms.gov/" TargetMode="External"/></Relationships>
</file>

<file path=ppt/slides/_rels/slide139.xml.rels><?xml version="1.0" encoding="UTF-8" standalone="yes"?>
<Relationships xmlns="http://schemas.openxmlformats.org/package/2006/relationships"><Relationship Id="rId8" Type="http://schemas.openxmlformats.org/officeDocument/2006/relationships/hyperlink" Target="https://www.cms.gov/files/document/oe-palm-card-2023.pdf" TargetMode="External"/><Relationship Id="rId3" Type="http://schemas.openxmlformats.org/officeDocument/2006/relationships/notesSlide" Target="../notesSlides/notesSlide139.xml"/><Relationship Id="rId7" Type="http://schemas.openxmlformats.org/officeDocument/2006/relationships/hyperlink" Target="https://www.medicare.gov/Pubs/pdf/12026-Understanding-Medicare-Advantage-Plans.pdf" TargetMode="External"/><Relationship Id="rId2" Type="http://schemas.openxmlformats.org/officeDocument/2006/relationships/slideLayout" Target="../slideLayouts/slideLayout31.xml"/><Relationship Id="rId1" Type="http://schemas.openxmlformats.org/officeDocument/2006/relationships/tags" Target="../tags/tag228.xml"/><Relationship Id="rId6" Type="http://schemas.openxmlformats.org/officeDocument/2006/relationships/hyperlink" Target="https://www.medicare.gov/media/9696" TargetMode="External"/><Relationship Id="rId5" Type="http://schemas.openxmlformats.org/officeDocument/2006/relationships/hyperlink" Target="https://www.medicare.gov/Pubs/pdf/11219-understanding-medicare-part-c-d.pdf" TargetMode="External"/><Relationship Id="rId4" Type="http://schemas.openxmlformats.org/officeDocument/2006/relationships/hyperlink" Target="https://www.medicare.gov/publications/11163-Compare-Medicare-Drug-Coverage.pdf"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5.xml"/><Relationship Id="rId1" Type="http://schemas.openxmlformats.org/officeDocument/2006/relationships/tags" Target="../tags/tag98.xml"/><Relationship Id="rId4" Type="http://schemas.openxmlformats.org/officeDocument/2006/relationships/image" Target="../media/image122.png"/></Relationships>
</file>

<file path=ppt/slides/_rels/slide140.xml.rels><?xml version="1.0" encoding="UTF-8" standalone="yes"?>
<Relationships xmlns="http://schemas.openxmlformats.org/package/2006/relationships"><Relationship Id="rId8" Type="http://schemas.openxmlformats.org/officeDocument/2006/relationships/hyperlink" Target="https://cmsnationaltrainingprogram.cms.gov/moodle/course/view.php?id=326" TargetMode="External"/><Relationship Id="rId3" Type="http://schemas.openxmlformats.org/officeDocument/2006/relationships/notesSlide" Target="../notesSlides/notesSlide140.xml"/><Relationship Id="rId7" Type="http://schemas.openxmlformats.org/officeDocument/2006/relationships/hyperlink" Target="https://cmsnationaltrainingprogram.cms.gov/moodle/course/view.php?id=328" TargetMode="External"/><Relationship Id="rId2" Type="http://schemas.openxmlformats.org/officeDocument/2006/relationships/slideLayout" Target="../slideLayouts/slideLayout32.xml"/><Relationship Id="rId1" Type="http://schemas.openxmlformats.org/officeDocument/2006/relationships/tags" Target="../tags/tag229.xml"/><Relationship Id="rId6" Type="http://schemas.openxmlformats.org/officeDocument/2006/relationships/hyperlink" Target="https://cmsnationaltrainingprogram.cms.gov/moodle/course/view.php?id=325" TargetMode="External"/><Relationship Id="rId5" Type="http://schemas.openxmlformats.org/officeDocument/2006/relationships/hyperlink" Target="https://cmsnationaltrainingprogram.cms.gov/moodle/course/view.php?id=324" TargetMode="External"/><Relationship Id="rId4" Type="http://schemas.openxmlformats.org/officeDocument/2006/relationships/hyperlink" Target="https://cmsnationaltrainingprogram.cms.gov/moodle/course/view.php?id=327" TargetMode="External"/><Relationship Id="rId9" Type="http://schemas.openxmlformats.org/officeDocument/2006/relationships/hyperlink" Target="https://cmsnationaltrainingprogram.cms.gov/moodle/course/view.php?id=329" TargetMode="Externa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39.xml"/><Relationship Id="rId1" Type="http://schemas.openxmlformats.org/officeDocument/2006/relationships/tags" Target="../tags/tag23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6.xml"/><Relationship Id="rId1" Type="http://schemas.openxmlformats.org/officeDocument/2006/relationships/tags" Target="../tags/tag99.xml"/><Relationship Id="rId5" Type="http://schemas.openxmlformats.org/officeDocument/2006/relationships/image" Target="../media/image124.png"/><Relationship Id="rId4" Type="http://schemas.openxmlformats.org/officeDocument/2006/relationships/image" Target="../media/image1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2.xml"/><Relationship Id="rId1" Type="http://schemas.openxmlformats.org/officeDocument/2006/relationships/tags" Target="../tags/tag100.xml"/><Relationship Id="rId4" Type="http://schemas.openxmlformats.org/officeDocument/2006/relationships/image" Target="../media/image1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7.xml"/><Relationship Id="rId1" Type="http://schemas.openxmlformats.org/officeDocument/2006/relationships/tags" Target="../tags/tag10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6.xml"/><Relationship Id="rId1" Type="http://schemas.openxmlformats.org/officeDocument/2006/relationships/tags" Target="../tags/tag102.xml"/><Relationship Id="rId4" Type="http://schemas.openxmlformats.org/officeDocument/2006/relationships/image" Target="../media/image1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10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8.xml"/><Relationship Id="rId1" Type="http://schemas.openxmlformats.org/officeDocument/2006/relationships/tags" Target="../tags/tag8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0.xml"/><Relationship Id="rId1" Type="http://schemas.openxmlformats.org/officeDocument/2006/relationships/tags" Target="../tags/tag104.xml"/><Relationship Id="rId4" Type="http://schemas.openxmlformats.org/officeDocument/2006/relationships/image" Target="../media/image1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6.xml"/><Relationship Id="rId1" Type="http://schemas.openxmlformats.org/officeDocument/2006/relationships/tags" Target="../tags/tag105.xml"/><Relationship Id="rId4" Type="http://schemas.openxmlformats.org/officeDocument/2006/relationships/image" Target="../media/image1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6.xml"/><Relationship Id="rId1" Type="http://schemas.openxmlformats.org/officeDocument/2006/relationships/tags" Target="../tags/tag106.xml"/><Relationship Id="rId4" Type="http://schemas.openxmlformats.org/officeDocument/2006/relationships/image" Target="../media/image1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6.xml"/><Relationship Id="rId1" Type="http://schemas.openxmlformats.org/officeDocument/2006/relationships/tags" Target="../tags/tag107.xml"/><Relationship Id="rId5" Type="http://schemas.openxmlformats.org/officeDocument/2006/relationships/image" Target="../media/image134.png"/><Relationship Id="rId4" Type="http://schemas.openxmlformats.org/officeDocument/2006/relationships/image" Target="../media/image1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6.xml"/><Relationship Id="rId1" Type="http://schemas.openxmlformats.org/officeDocument/2006/relationships/tags" Target="../tags/tag108.xml"/><Relationship Id="rId4" Type="http://schemas.openxmlformats.org/officeDocument/2006/relationships/image" Target="../media/image1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0.xml"/><Relationship Id="rId1" Type="http://schemas.openxmlformats.org/officeDocument/2006/relationships/tags" Target="../tags/tag109.xml"/><Relationship Id="rId4" Type="http://schemas.openxmlformats.org/officeDocument/2006/relationships/image" Target="../media/image13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0.xml"/><Relationship Id="rId1" Type="http://schemas.openxmlformats.org/officeDocument/2006/relationships/tags" Target="../tags/tag110.xml"/><Relationship Id="rId4" Type="http://schemas.openxmlformats.org/officeDocument/2006/relationships/image" Target="../media/image13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0.xml"/><Relationship Id="rId1" Type="http://schemas.openxmlformats.org/officeDocument/2006/relationships/tags" Target="../tags/tag11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0.xml"/><Relationship Id="rId1" Type="http://schemas.openxmlformats.org/officeDocument/2006/relationships/tags" Target="../tags/tag112.xml"/><Relationship Id="rId4" Type="http://schemas.openxmlformats.org/officeDocument/2006/relationships/image" Target="../media/image13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6.xml"/><Relationship Id="rId1" Type="http://schemas.openxmlformats.org/officeDocument/2006/relationships/tags" Target="../tags/tag113.xml"/><Relationship Id="rId4" Type="http://schemas.openxmlformats.org/officeDocument/2006/relationships/image" Target="../media/image1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0.xml"/><Relationship Id="rId1" Type="http://schemas.openxmlformats.org/officeDocument/2006/relationships/tags" Target="../tags/tag8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4.xml"/><Relationship Id="rId1" Type="http://schemas.openxmlformats.org/officeDocument/2006/relationships/tags" Target="../tags/tag114.xml"/><Relationship Id="rId4" Type="http://schemas.openxmlformats.org/officeDocument/2006/relationships/image" Target="../media/image14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0.xml"/><Relationship Id="rId1" Type="http://schemas.openxmlformats.org/officeDocument/2006/relationships/tags" Target="../tags/tag115.xml"/><Relationship Id="rId4" Type="http://schemas.openxmlformats.org/officeDocument/2006/relationships/image" Target="../media/image14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2.xml"/><Relationship Id="rId1" Type="http://schemas.openxmlformats.org/officeDocument/2006/relationships/tags" Target="../tags/tag11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0.xml"/><Relationship Id="rId1" Type="http://schemas.openxmlformats.org/officeDocument/2006/relationships/tags" Target="../tags/tag117.xml"/><Relationship Id="rId4" Type="http://schemas.openxmlformats.org/officeDocument/2006/relationships/image" Target="../media/image14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0.xml"/><Relationship Id="rId1" Type="http://schemas.openxmlformats.org/officeDocument/2006/relationships/tags" Target="../tags/tag118.xml"/><Relationship Id="rId4" Type="http://schemas.openxmlformats.org/officeDocument/2006/relationships/image" Target="../media/image14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0.xml"/><Relationship Id="rId1" Type="http://schemas.openxmlformats.org/officeDocument/2006/relationships/tags" Target="../tags/tag119.xml"/><Relationship Id="rId5" Type="http://schemas.openxmlformats.org/officeDocument/2006/relationships/image" Target="../media/image144.png"/><Relationship Id="rId4" Type="http://schemas.openxmlformats.org/officeDocument/2006/relationships/image" Target="../media/image14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8.xml"/><Relationship Id="rId1" Type="http://schemas.openxmlformats.org/officeDocument/2006/relationships/tags" Target="../tags/tag120.xml"/><Relationship Id="rId4" Type="http://schemas.openxmlformats.org/officeDocument/2006/relationships/image" Target="../media/image14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6.xml"/><Relationship Id="rId1" Type="http://schemas.openxmlformats.org/officeDocument/2006/relationships/tags" Target="../tags/tag121.xml"/><Relationship Id="rId5" Type="http://schemas.openxmlformats.org/officeDocument/2006/relationships/image" Target="../media/image147.png"/><Relationship Id="rId4" Type="http://schemas.openxmlformats.org/officeDocument/2006/relationships/image" Target="../media/image14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0.xml"/><Relationship Id="rId1" Type="http://schemas.openxmlformats.org/officeDocument/2006/relationships/tags" Target="../tags/tag122.xml"/><Relationship Id="rId4" Type="http://schemas.openxmlformats.org/officeDocument/2006/relationships/image" Target="../media/image14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2.xml"/><Relationship Id="rId1" Type="http://schemas.openxmlformats.org/officeDocument/2006/relationships/tags" Target="../tags/tag123.xml"/><Relationship Id="rId5" Type="http://schemas.openxmlformats.org/officeDocument/2006/relationships/image" Target="../media/image150.png"/><Relationship Id="rId4" Type="http://schemas.openxmlformats.org/officeDocument/2006/relationships/image" Target="../media/image14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84.xml"/><Relationship Id="rId4" Type="http://schemas.openxmlformats.org/officeDocument/2006/relationships/image" Target="../media/image116.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8.xml"/><Relationship Id="rId1" Type="http://schemas.openxmlformats.org/officeDocument/2006/relationships/tags" Target="../tags/tag124.xml"/><Relationship Id="rId5" Type="http://schemas.openxmlformats.org/officeDocument/2006/relationships/image" Target="../media/image149.png"/><Relationship Id="rId4" Type="http://schemas.openxmlformats.org/officeDocument/2006/relationships/image" Target="../media/image15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tags" Target="../tags/tag12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4.xml"/><Relationship Id="rId1" Type="http://schemas.openxmlformats.org/officeDocument/2006/relationships/tags" Target="../tags/tag12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0.xml"/><Relationship Id="rId1" Type="http://schemas.openxmlformats.org/officeDocument/2006/relationships/tags" Target="../tags/tag128.xml"/><Relationship Id="rId4" Type="http://schemas.openxmlformats.org/officeDocument/2006/relationships/hyperlink" Target="../../../2022/Plans/PDP%20plan%20restrictions%202023%20-%20110922.xlsx"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9.xml"/><Relationship Id="rId1" Type="http://schemas.openxmlformats.org/officeDocument/2006/relationships/tags" Target="../tags/tag129.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6.xml"/><Relationship Id="rId1" Type="http://schemas.openxmlformats.org/officeDocument/2006/relationships/tags" Target="../tags/tag13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4.xml"/><Relationship Id="rId1" Type="http://schemas.openxmlformats.org/officeDocument/2006/relationships/tags" Target="../tags/tag13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4.xml"/><Relationship Id="rId1" Type="http://schemas.openxmlformats.org/officeDocument/2006/relationships/tags" Target="../tags/tag134.xml"/><Relationship Id="rId5" Type="http://schemas.openxmlformats.org/officeDocument/2006/relationships/image" Target="../media/image156.png"/><Relationship Id="rId4" Type="http://schemas.openxmlformats.org/officeDocument/2006/relationships/image" Target="../media/image15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4.xml"/><Relationship Id="rId1" Type="http://schemas.openxmlformats.org/officeDocument/2006/relationships/tags" Target="../tags/tag13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2.xml"/><Relationship Id="rId1" Type="http://schemas.openxmlformats.org/officeDocument/2006/relationships/tags" Target="../tags/tag137.xml"/><Relationship Id="rId5" Type="http://schemas.openxmlformats.org/officeDocument/2006/relationships/image" Target="../media/image158.png"/><Relationship Id="rId4" Type="http://schemas.openxmlformats.org/officeDocument/2006/relationships/image" Target="../media/image15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3.xml"/><Relationship Id="rId1" Type="http://schemas.openxmlformats.org/officeDocument/2006/relationships/tags" Target="../tags/tag8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4.xml"/><Relationship Id="rId1" Type="http://schemas.openxmlformats.org/officeDocument/2006/relationships/tags" Target="../tags/tag138.xml"/><Relationship Id="rId4" Type="http://schemas.openxmlformats.org/officeDocument/2006/relationships/image" Target="../media/image15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6.xml"/><Relationship Id="rId1" Type="http://schemas.openxmlformats.org/officeDocument/2006/relationships/tags" Target="../tags/tag13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4.xml"/><Relationship Id="rId1" Type="http://schemas.openxmlformats.org/officeDocument/2006/relationships/tags" Target="../tags/tag140.xml"/><Relationship Id="rId4" Type="http://schemas.openxmlformats.org/officeDocument/2006/relationships/image" Target="../media/image160.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4.xml"/><Relationship Id="rId1" Type="http://schemas.openxmlformats.org/officeDocument/2006/relationships/tags" Target="../tags/tag141.xml"/><Relationship Id="rId4" Type="http://schemas.openxmlformats.org/officeDocument/2006/relationships/image" Target="../media/image161.png"/></Relationships>
</file>

<file path=ppt/slides/_rels/slide54.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notesSlide" Target="../notesSlides/notesSlide54.xml"/><Relationship Id="rId7" Type="http://schemas.openxmlformats.org/officeDocument/2006/relationships/image" Target="../media/image165.png"/><Relationship Id="rId2" Type="http://schemas.openxmlformats.org/officeDocument/2006/relationships/slideLayout" Target="../slideLayouts/slideLayout50.xml"/><Relationship Id="rId1" Type="http://schemas.openxmlformats.org/officeDocument/2006/relationships/tags" Target="../tags/tag14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6.xml"/><Relationship Id="rId1" Type="http://schemas.openxmlformats.org/officeDocument/2006/relationships/tags" Target="../tags/tag143.xml"/><Relationship Id="rId4" Type="http://schemas.openxmlformats.org/officeDocument/2006/relationships/image" Target="../media/image16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4.xml"/><Relationship Id="rId1" Type="http://schemas.openxmlformats.org/officeDocument/2006/relationships/tags" Target="../tags/tag144.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4.xml"/><Relationship Id="rId1" Type="http://schemas.openxmlformats.org/officeDocument/2006/relationships/tags" Target="../tags/tag146.xml"/><Relationship Id="rId4" Type="http://schemas.openxmlformats.org/officeDocument/2006/relationships/image" Target="../media/image168.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4.xml"/><Relationship Id="rId1" Type="http://schemas.openxmlformats.org/officeDocument/2006/relationships/tags" Target="../tags/tag147.xml"/><Relationship Id="rId4" Type="http://schemas.openxmlformats.org/officeDocument/2006/relationships/image" Target="../media/image169.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2.xml"/><Relationship Id="rId1" Type="http://schemas.openxmlformats.org/officeDocument/2006/relationships/tags" Target="../tags/tag148.xml"/><Relationship Id="rId4" Type="http://schemas.openxmlformats.org/officeDocument/2006/relationships/image" Target="../media/image17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4.xml"/><Relationship Id="rId1" Type="http://schemas.openxmlformats.org/officeDocument/2006/relationships/tags" Target="../tags/tag8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8.xml"/><Relationship Id="rId1" Type="http://schemas.openxmlformats.org/officeDocument/2006/relationships/tags" Target="../tags/tag149.xml"/><Relationship Id="rId5" Type="http://schemas.openxmlformats.org/officeDocument/2006/relationships/image" Target="../media/image172.png"/><Relationship Id="rId4" Type="http://schemas.openxmlformats.org/officeDocument/2006/relationships/image" Target="../media/image17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4.xml"/><Relationship Id="rId1" Type="http://schemas.openxmlformats.org/officeDocument/2006/relationships/tags" Target="../tags/tag150.xml"/><Relationship Id="rId4" Type="http://schemas.openxmlformats.org/officeDocument/2006/relationships/image" Target="../media/image17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8.xml"/><Relationship Id="rId1" Type="http://schemas.openxmlformats.org/officeDocument/2006/relationships/tags" Target="../tags/tag151.xml"/><Relationship Id="rId5" Type="http://schemas.openxmlformats.org/officeDocument/2006/relationships/image" Target="../media/image175.png"/><Relationship Id="rId4" Type="http://schemas.openxmlformats.org/officeDocument/2006/relationships/image" Target="../media/image17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8.xml"/><Relationship Id="rId1" Type="http://schemas.openxmlformats.org/officeDocument/2006/relationships/tags" Target="../tags/tag152.xml"/><Relationship Id="rId5" Type="http://schemas.openxmlformats.org/officeDocument/2006/relationships/image" Target="../media/image177.png"/><Relationship Id="rId4" Type="http://schemas.openxmlformats.org/officeDocument/2006/relationships/image" Target="../media/image176.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2.xml"/><Relationship Id="rId1" Type="http://schemas.openxmlformats.org/officeDocument/2006/relationships/tags" Target="../tags/tag153.xml"/><Relationship Id="rId5" Type="http://schemas.openxmlformats.org/officeDocument/2006/relationships/image" Target="../media/image179.png"/><Relationship Id="rId4" Type="http://schemas.openxmlformats.org/officeDocument/2006/relationships/image" Target="../media/image178.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4.xml"/><Relationship Id="rId1" Type="http://schemas.openxmlformats.org/officeDocument/2006/relationships/tags" Target="../tags/tag154.xml"/><Relationship Id="rId4" Type="http://schemas.openxmlformats.org/officeDocument/2006/relationships/image" Target="../media/image180.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5.xml"/><Relationship Id="rId1" Type="http://schemas.openxmlformats.org/officeDocument/2006/relationships/tags" Target="../tags/tag15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2.xml"/><Relationship Id="rId1" Type="http://schemas.openxmlformats.org/officeDocument/2006/relationships/tags" Target="../tags/tag156.xml"/><Relationship Id="rId4" Type="http://schemas.openxmlformats.org/officeDocument/2006/relationships/image" Target="../media/image181.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6.xml"/><Relationship Id="rId1" Type="http://schemas.openxmlformats.org/officeDocument/2006/relationships/tags" Target="../tags/tag157.xml"/><Relationship Id="rId4" Type="http://schemas.openxmlformats.org/officeDocument/2006/relationships/image" Target="../media/image121.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6.xml"/><Relationship Id="rId1" Type="http://schemas.openxmlformats.org/officeDocument/2006/relationships/tags" Target="../tags/tag158.xml"/><Relationship Id="rId4" Type="http://schemas.openxmlformats.org/officeDocument/2006/relationships/image" Target="../media/image12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0.xml"/><Relationship Id="rId1" Type="http://schemas.openxmlformats.org/officeDocument/2006/relationships/tags" Target="../tags/tag8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6.xml"/><Relationship Id="rId1" Type="http://schemas.openxmlformats.org/officeDocument/2006/relationships/tags" Target="../tags/tag159.xml"/><Relationship Id="rId5" Type="http://schemas.openxmlformats.org/officeDocument/2006/relationships/image" Target="../media/image183.png"/><Relationship Id="rId4" Type="http://schemas.openxmlformats.org/officeDocument/2006/relationships/image" Target="../media/image18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4.xml"/><Relationship Id="rId1" Type="http://schemas.openxmlformats.org/officeDocument/2006/relationships/tags" Target="../tags/tag160.xml"/><Relationship Id="rId5" Type="http://schemas.openxmlformats.org/officeDocument/2006/relationships/image" Target="../media/image185.png"/><Relationship Id="rId4" Type="http://schemas.openxmlformats.org/officeDocument/2006/relationships/image" Target="../media/image18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4.xml"/><Relationship Id="rId1" Type="http://schemas.openxmlformats.org/officeDocument/2006/relationships/tags" Target="../tags/tag161.xml"/><Relationship Id="rId4" Type="http://schemas.openxmlformats.org/officeDocument/2006/relationships/image" Target="../media/image186.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6.xml"/><Relationship Id="rId1" Type="http://schemas.openxmlformats.org/officeDocument/2006/relationships/tags" Target="../tags/tag162.xml"/><Relationship Id="rId4" Type="http://schemas.openxmlformats.org/officeDocument/2006/relationships/image" Target="../media/image187.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4.xml"/><Relationship Id="rId1" Type="http://schemas.openxmlformats.org/officeDocument/2006/relationships/tags" Target="../tags/tag163.xml"/><Relationship Id="rId4" Type="http://schemas.openxmlformats.org/officeDocument/2006/relationships/image" Target="../media/image188.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44.xml"/><Relationship Id="rId1" Type="http://schemas.openxmlformats.org/officeDocument/2006/relationships/tags" Target="../tags/tag164.xml"/><Relationship Id="rId4" Type="http://schemas.openxmlformats.org/officeDocument/2006/relationships/image" Target="../media/image189.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4.xml"/><Relationship Id="rId1" Type="http://schemas.openxmlformats.org/officeDocument/2006/relationships/tags" Target="../tags/tag165.xml"/><Relationship Id="rId4" Type="http://schemas.openxmlformats.org/officeDocument/2006/relationships/image" Target="../media/image190.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4.xml"/><Relationship Id="rId1" Type="http://schemas.openxmlformats.org/officeDocument/2006/relationships/tags" Target="../tags/tag166.xml"/><Relationship Id="rId4" Type="http://schemas.openxmlformats.org/officeDocument/2006/relationships/image" Target="../media/image191.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44.xml"/><Relationship Id="rId1" Type="http://schemas.openxmlformats.org/officeDocument/2006/relationships/tags" Target="../tags/tag167.xml"/><Relationship Id="rId4" Type="http://schemas.openxmlformats.org/officeDocument/2006/relationships/image" Target="../media/image192.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6.xml"/><Relationship Id="rId1" Type="http://schemas.openxmlformats.org/officeDocument/2006/relationships/tags" Target="../tags/tag168.xml"/><Relationship Id="rId4" Type="http://schemas.openxmlformats.org/officeDocument/2006/relationships/image" Target="../media/image19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xml"/><Relationship Id="rId1" Type="http://schemas.openxmlformats.org/officeDocument/2006/relationships/tags" Target="../tags/tag89.xml"/><Relationship Id="rId4" Type="http://schemas.openxmlformats.org/officeDocument/2006/relationships/image" Target="../media/image117.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0.xml"/><Relationship Id="rId1" Type="http://schemas.openxmlformats.org/officeDocument/2006/relationships/tags" Target="../tags/tag169.xml"/><Relationship Id="rId4" Type="http://schemas.openxmlformats.org/officeDocument/2006/relationships/image" Target="../media/image194.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41.xml"/><Relationship Id="rId1" Type="http://schemas.openxmlformats.org/officeDocument/2006/relationships/tags" Target="../tags/tag170.xml"/><Relationship Id="rId6" Type="http://schemas.openxmlformats.org/officeDocument/2006/relationships/image" Target="../media/image197.png"/><Relationship Id="rId5" Type="http://schemas.openxmlformats.org/officeDocument/2006/relationships/image" Target="../media/image196.svg"/><Relationship Id="rId4" Type="http://schemas.openxmlformats.org/officeDocument/2006/relationships/image" Target="../media/image195.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4.xml"/><Relationship Id="rId1" Type="http://schemas.openxmlformats.org/officeDocument/2006/relationships/tags" Target="../tags/tag171.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4.xml"/><Relationship Id="rId1" Type="http://schemas.openxmlformats.org/officeDocument/2006/relationships/tags" Target="../tags/tag17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1.xml"/><Relationship Id="rId1" Type="http://schemas.openxmlformats.org/officeDocument/2006/relationships/tags" Target="../tags/tag173.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1.xml"/><Relationship Id="rId1" Type="http://schemas.openxmlformats.org/officeDocument/2006/relationships/tags" Target="../tags/tag174.xml"/><Relationship Id="rId4" Type="http://schemas.openxmlformats.org/officeDocument/2006/relationships/image" Target="../media/image198.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1.xml"/><Relationship Id="rId1" Type="http://schemas.openxmlformats.org/officeDocument/2006/relationships/tags" Target="../tags/tag175.xml"/><Relationship Id="rId4" Type="http://schemas.openxmlformats.org/officeDocument/2006/relationships/image" Target="../media/image199.jp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1.xml"/><Relationship Id="rId1" Type="http://schemas.openxmlformats.org/officeDocument/2006/relationships/tags" Target="../tags/tag176.xml"/><Relationship Id="rId4" Type="http://schemas.openxmlformats.org/officeDocument/2006/relationships/image" Target="../media/image200.png"/></Relationships>
</file>

<file path=ppt/slides/_rels/slide88.xml.rels><?xml version="1.0" encoding="UTF-8" standalone="yes"?>
<Relationships xmlns="http://schemas.openxmlformats.org/package/2006/relationships"><Relationship Id="rId8" Type="http://schemas.openxmlformats.org/officeDocument/2006/relationships/image" Target="../media/image205.svg"/><Relationship Id="rId3" Type="http://schemas.openxmlformats.org/officeDocument/2006/relationships/notesSlide" Target="../notesSlides/notesSlide88.xml"/><Relationship Id="rId7" Type="http://schemas.openxmlformats.org/officeDocument/2006/relationships/image" Target="../media/image204.png"/><Relationship Id="rId12" Type="http://schemas.openxmlformats.org/officeDocument/2006/relationships/image" Target="../media/image209.svg"/><Relationship Id="rId2" Type="http://schemas.openxmlformats.org/officeDocument/2006/relationships/slideLayout" Target="../slideLayouts/slideLayout45.xml"/><Relationship Id="rId1" Type="http://schemas.openxmlformats.org/officeDocument/2006/relationships/tags" Target="../tags/tag177.xml"/><Relationship Id="rId6" Type="http://schemas.openxmlformats.org/officeDocument/2006/relationships/image" Target="../media/image203.png"/><Relationship Id="rId11" Type="http://schemas.openxmlformats.org/officeDocument/2006/relationships/image" Target="../media/image208.png"/><Relationship Id="rId5" Type="http://schemas.openxmlformats.org/officeDocument/2006/relationships/image" Target="../media/image202.svg"/><Relationship Id="rId10" Type="http://schemas.openxmlformats.org/officeDocument/2006/relationships/image" Target="../media/image207.svg"/><Relationship Id="rId4" Type="http://schemas.openxmlformats.org/officeDocument/2006/relationships/image" Target="../media/image201.png"/><Relationship Id="rId9" Type="http://schemas.openxmlformats.org/officeDocument/2006/relationships/image" Target="../media/image20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4.xml"/><Relationship Id="rId1" Type="http://schemas.openxmlformats.org/officeDocument/2006/relationships/tags" Target="../tags/tag17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2.xml"/><Relationship Id="rId1" Type="http://schemas.openxmlformats.org/officeDocument/2006/relationships/tags" Target="../tags/tag90.xml"/><Relationship Id="rId5" Type="http://schemas.openxmlformats.org/officeDocument/2006/relationships/image" Target="../media/image119.png"/><Relationship Id="rId4" Type="http://schemas.openxmlformats.org/officeDocument/2006/relationships/image" Target="../media/image118.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1.xml"/><Relationship Id="rId1" Type="http://schemas.openxmlformats.org/officeDocument/2006/relationships/tags" Target="../tags/tag179.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34.xml"/><Relationship Id="rId1" Type="http://schemas.openxmlformats.org/officeDocument/2006/relationships/tags" Target="../tags/tag180.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1.xml"/><Relationship Id="rId1" Type="http://schemas.openxmlformats.org/officeDocument/2006/relationships/tags" Target="../tags/tag181.xml"/><Relationship Id="rId4" Type="http://schemas.openxmlformats.org/officeDocument/2006/relationships/image" Target="../media/image210.jp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95.xml"/><Relationship Id="rId1" Type="http://schemas.openxmlformats.org/officeDocument/2006/relationships/tags" Target="../tags/tag18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4.xml"/><Relationship Id="rId1" Type="http://schemas.openxmlformats.org/officeDocument/2006/relationships/tags" Target="../tags/tag183.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4.xml"/><Relationship Id="rId1" Type="http://schemas.openxmlformats.org/officeDocument/2006/relationships/tags" Target="../tags/tag184.xml"/><Relationship Id="rId4" Type="http://schemas.openxmlformats.org/officeDocument/2006/relationships/hyperlink" Target="https://productordering.cms.hhs.gov/pow?id=pow_login" TargetMode="Externa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4.xml"/><Relationship Id="rId1" Type="http://schemas.openxmlformats.org/officeDocument/2006/relationships/tags" Target="../tags/tag185.xml"/><Relationship Id="rId4" Type="http://schemas.openxmlformats.org/officeDocument/2006/relationships/hyperlink" Target="https://www.medicare.gov/publications/12211-whats-the-medicare-prescription-payment-plan.pdf" TargetMode="Externa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31.xml"/><Relationship Id="rId1" Type="http://schemas.openxmlformats.org/officeDocument/2006/relationships/tags" Target="../tags/tag186.xml"/><Relationship Id="rId4" Type="http://schemas.openxmlformats.org/officeDocument/2006/relationships/image" Target="../media/image211.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4.xml"/><Relationship Id="rId1" Type="http://schemas.openxmlformats.org/officeDocument/2006/relationships/tags" Target="../tags/tag187.xml"/><Relationship Id="rId4" Type="http://schemas.openxmlformats.org/officeDocument/2006/relationships/hyperlink" Target="https://www.medicare.gov/publications/12212-manage-your-monthly-drug-costs.pdf" TargetMode="Externa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1.xml"/><Relationship Id="rId1" Type="http://schemas.openxmlformats.org/officeDocument/2006/relationships/tags" Target="../tags/tag188.xml"/><Relationship Id="rId5" Type="http://schemas.openxmlformats.org/officeDocument/2006/relationships/image" Target="../media/image213.png"/><Relationship Id="rId4" Type="http://schemas.openxmlformats.org/officeDocument/2006/relationships/image" Target="../media/image2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3674472-8C41-4A68-B647-D45AEE842C09}"/>
              </a:ext>
            </a:extLst>
          </p:cNvPr>
          <p:cNvSpPr>
            <a:spLocks noGrp="1"/>
          </p:cNvSpPr>
          <p:nvPr>
            <p:ph type="title"/>
          </p:nvPr>
        </p:nvSpPr>
        <p:spPr>
          <a:xfrm>
            <a:off x="573156" y="4401312"/>
            <a:ext cx="11472540" cy="1341119"/>
          </a:xfrm>
        </p:spPr>
        <p:txBody>
          <a:bodyPr>
            <a:noAutofit/>
          </a:bodyPr>
          <a:lstStyle/>
          <a:p>
            <a:r>
              <a:rPr lang="en-US" dirty="0"/>
              <a:t>NTP Medicare Open Enrollment Period (OEP) Bootcamp 2024 (Day 1)</a:t>
            </a:r>
          </a:p>
        </p:txBody>
      </p:sp>
    </p:spTree>
    <p:custDataLst>
      <p:tags r:id="rId1"/>
    </p:custDataLst>
    <p:extLst>
      <p:ext uri="{BB962C8B-B14F-4D97-AF65-F5344CB8AC3E}">
        <p14:creationId xmlns:p14="http://schemas.microsoft.com/office/powerpoint/2010/main" val="2555351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latin typeface="Arial Black" panose="020B0A04020102020204" pitchFamily="34" charset="0"/>
              </a:rPr>
              <a:t>Prescription Drug Coverage</a:t>
            </a:r>
          </a:p>
        </p:txBody>
      </p:sp>
      <p:sp>
        <p:nvSpPr>
          <p:cNvPr id="3" name="Content Placeholder 2"/>
          <p:cNvSpPr>
            <a:spLocks noGrp="1"/>
          </p:cNvSpPr>
          <p:nvPr>
            <p:ph idx="1"/>
          </p:nvPr>
        </p:nvSpPr>
        <p:spPr>
          <a:xfrm>
            <a:off x="914400" y="1371600"/>
            <a:ext cx="10411943" cy="5243748"/>
          </a:xfrm>
        </p:spPr>
        <p:txBody>
          <a:bodyPr>
            <a:normAutofit/>
          </a:bodyPr>
          <a:lstStyle/>
          <a:p>
            <a:pPr>
              <a:spcAft>
                <a:spcPts val="1600"/>
              </a:spcAft>
            </a:pPr>
            <a:r>
              <a:rPr lang="en-US" sz="2400" i="1" dirty="0">
                <a:solidFill>
                  <a:schemeClr val="accent2"/>
                </a:solidFill>
              </a:rPr>
              <a:t>Most</a:t>
            </a:r>
            <a:r>
              <a:rPr lang="en-US" sz="2400" dirty="0"/>
              <a:t> beneficiaries need to actively sign up for a Medicare Rx drug plan (MA-PD or PDP) or face a late-enrollment penalty. </a:t>
            </a:r>
          </a:p>
          <a:p>
            <a:pPr lvl="1">
              <a:spcAft>
                <a:spcPts val="1600"/>
              </a:spcAft>
            </a:pPr>
            <a:r>
              <a:rPr lang="en-US" sz="2000" dirty="0"/>
              <a:t>Exceptions: </a:t>
            </a:r>
          </a:p>
          <a:p>
            <a:pPr lvl="2">
              <a:spcAft>
                <a:spcPts val="1600"/>
              </a:spcAft>
              <a:buSzPct val="100000"/>
              <a:buFont typeface="Courier New" panose="02070309020205020404" pitchFamily="49" charset="0"/>
              <a:buChar char="o"/>
            </a:pPr>
            <a:r>
              <a:rPr lang="en-US" sz="1800" dirty="0">
                <a:latin typeface="Arial" panose="020B0604020202020204" pitchFamily="34" charset="0"/>
                <a:cs typeface="Arial" panose="020B0604020202020204" pitchFamily="34" charset="0"/>
              </a:rPr>
              <a:t>Medicaid or Low-Income Subsidy recipients</a:t>
            </a:r>
          </a:p>
          <a:p>
            <a:pPr lvl="2">
              <a:spcAft>
                <a:spcPts val="1600"/>
              </a:spcAft>
              <a:buSzPct val="100000"/>
              <a:buFont typeface="Courier New" panose="02070309020205020404" pitchFamily="49" charset="0"/>
              <a:buChar char="o"/>
            </a:pPr>
            <a:r>
              <a:rPr lang="en-US" sz="1800" dirty="0">
                <a:latin typeface="Arial" panose="020B0604020202020204" pitchFamily="34" charset="0"/>
                <a:cs typeface="Arial" panose="020B0604020202020204" pitchFamily="34" charset="0"/>
              </a:rPr>
              <a:t>Those who have “creditable coverage”</a:t>
            </a:r>
          </a:p>
          <a:p>
            <a:pPr>
              <a:spcAft>
                <a:spcPts val="1600"/>
              </a:spcAft>
            </a:pPr>
            <a:r>
              <a:rPr lang="en-US" sz="2400" dirty="0"/>
              <a:t>Creditable Coverage: Drug coverage </a:t>
            </a:r>
            <a:r>
              <a:rPr lang="en-US" sz="2400" u="sng" dirty="0"/>
              <a:t>&gt;</a:t>
            </a:r>
            <a:r>
              <a:rPr lang="en-US" sz="2400" dirty="0"/>
              <a:t>  Standard Part D benefit</a:t>
            </a:r>
          </a:p>
          <a:p>
            <a:pPr lvl="1">
              <a:spcAft>
                <a:spcPts val="1600"/>
              </a:spcAft>
            </a:pPr>
            <a:r>
              <a:rPr lang="en-US" sz="2000" dirty="0"/>
              <a:t>Creditable coverage is provided by:</a:t>
            </a:r>
          </a:p>
          <a:p>
            <a:pPr lvl="2">
              <a:spcAft>
                <a:spcPts val="1600"/>
              </a:spcAft>
              <a:buClr>
                <a:srgbClr val="00529B"/>
              </a:buClr>
            </a:pPr>
            <a:r>
              <a:rPr lang="en-US" sz="1800" i="1" dirty="0">
                <a:solidFill>
                  <a:srgbClr val="BC4749"/>
                </a:solidFill>
                <a:latin typeface="Arial" panose="020B0604020202020204" pitchFamily="34" charset="0"/>
                <a:cs typeface="Arial" panose="020B0604020202020204" pitchFamily="34" charset="0"/>
              </a:rPr>
              <a:t>Some</a:t>
            </a:r>
            <a:r>
              <a:rPr lang="en-US" sz="1800" dirty="0">
                <a:latin typeface="Arial" panose="020B0604020202020204" pitchFamily="34" charset="0"/>
                <a:cs typeface="Arial" panose="020B0604020202020204" pitchFamily="34" charset="0"/>
              </a:rPr>
              <a:t> employer benefits or union programs</a:t>
            </a:r>
          </a:p>
          <a:p>
            <a:pPr lvl="2">
              <a:spcAft>
                <a:spcPts val="1600"/>
              </a:spcAft>
            </a:pPr>
            <a:r>
              <a:rPr lang="en-US" sz="1800" dirty="0">
                <a:latin typeface="Arial" panose="020B0604020202020204" pitchFamily="34" charset="0"/>
                <a:cs typeface="Arial" panose="020B0604020202020204" pitchFamily="34" charset="0"/>
              </a:rPr>
              <a:t>VA, TRICARE, FEHBP, IHS</a:t>
            </a:r>
          </a:p>
          <a:p>
            <a:endParaRPr lang="en-US" sz="1800" dirty="0"/>
          </a:p>
        </p:txBody>
      </p:sp>
      <p:sp>
        <p:nvSpPr>
          <p:cNvPr id="6" name="Slide Number Placeholder 5">
            <a:extLst>
              <a:ext uri="{FF2B5EF4-FFF2-40B4-BE49-F238E27FC236}">
                <a16:creationId xmlns:a16="http://schemas.microsoft.com/office/drawing/2014/main" id="{42CEDF30-775E-2E85-53CE-CFEF1F7489E4}"/>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0B2D781D-8844-5940-92D1-06EF0A7F581E}" type="slidenum">
              <a:rPr lang="en-US" smtClean="0"/>
              <a:pPr defTabSz="914377"/>
              <a:t>10</a:t>
            </a:fld>
            <a:endParaRPr lang="en-US" dirty="0"/>
          </a:p>
        </p:txBody>
      </p:sp>
      <p:sp>
        <p:nvSpPr>
          <p:cNvPr id="5" name="Footer Placeholder 4">
            <a:extLst>
              <a:ext uri="{FF2B5EF4-FFF2-40B4-BE49-F238E27FC236}">
                <a16:creationId xmlns:a16="http://schemas.microsoft.com/office/drawing/2014/main" id="{4A49C6D4-68A5-7FC4-9CAD-4E4D432F680D}"/>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t>NTP Medicare OEP Bootcamp 2024</a:t>
            </a:r>
            <a:endParaRPr lang="en-US" dirty="0"/>
          </a:p>
        </p:txBody>
      </p:sp>
      <p:sp>
        <p:nvSpPr>
          <p:cNvPr id="4" name="Date Placeholder 3">
            <a:extLst>
              <a:ext uri="{FF2B5EF4-FFF2-40B4-BE49-F238E27FC236}">
                <a16:creationId xmlns:a16="http://schemas.microsoft.com/office/drawing/2014/main" id="{1B89F6D4-B446-AB2F-D5CA-7783999B71EC}"/>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281506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5D928-E433-25BE-4E1E-5E9FD5AE640D}"/>
              </a:ext>
            </a:extLst>
          </p:cNvPr>
          <p:cNvSpPr>
            <a:spLocks noGrp="1"/>
          </p:cNvSpPr>
          <p:nvPr>
            <p:ph type="title"/>
          </p:nvPr>
        </p:nvSpPr>
        <p:spPr/>
        <p:txBody>
          <a:bodyPr/>
          <a:lstStyle/>
          <a:p>
            <a:r>
              <a:rPr lang="en-US" dirty="0"/>
              <a:t>Video</a:t>
            </a:r>
          </a:p>
        </p:txBody>
      </p:sp>
      <p:sp>
        <p:nvSpPr>
          <p:cNvPr id="3" name="Text Placeholder 2">
            <a:extLst>
              <a:ext uri="{FF2B5EF4-FFF2-40B4-BE49-F238E27FC236}">
                <a16:creationId xmlns:a16="http://schemas.microsoft.com/office/drawing/2014/main" id="{4E10B9E6-9E45-F7B4-865E-BB7F498E4553}"/>
              </a:ext>
            </a:extLst>
          </p:cNvPr>
          <p:cNvSpPr>
            <a:spLocks noGrp="1"/>
          </p:cNvSpPr>
          <p:nvPr>
            <p:ph type="body" sz="quarter" idx="13"/>
          </p:nvPr>
        </p:nvSpPr>
        <p:spPr>
          <a:xfrm>
            <a:off x="914400" y="1371600"/>
            <a:ext cx="10644188" cy="4167187"/>
          </a:xfrm>
        </p:spPr>
        <p:txBody>
          <a:bodyPr/>
          <a:lstStyle/>
          <a:p>
            <a:pPr marL="274320" indent="-274320">
              <a:spcBef>
                <a:spcPts val="0"/>
              </a:spcBef>
              <a:spcAft>
                <a:spcPts val="1200"/>
              </a:spcAft>
              <a:buFont typeface="Wingdings" panose="05000000000000000000" pitchFamily="2" charset="2"/>
              <a:buChar char="§"/>
            </a:pPr>
            <a:r>
              <a:rPr lang="en-US" dirty="0">
                <a:latin typeface="Arial" panose="020B0604020202020204" pitchFamily="34" charset="0"/>
                <a:cs typeface="Arial" panose="020B0604020202020204" pitchFamily="34" charset="0"/>
              </a:rPr>
              <a:t>Provides general education about the Medicare Prescription Payment Plan </a:t>
            </a:r>
          </a:p>
          <a:p>
            <a:pPr marL="274320" indent="-274320">
              <a:spcBef>
                <a:spcPts val="0"/>
              </a:spcBef>
              <a:spcAft>
                <a:spcPts val="1200"/>
              </a:spcAft>
              <a:buFont typeface="Wingdings" panose="05000000000000000000" pitchFamily="2" charset="2"/>
              <a:buChar char="§"/>
            </a:pPr>
            <a:r>
              <a:rPr lang="en-US" dirty="0">
                <a:latin typeface="Arial" panose="020B0604020202020204" pitchFamily="34" charset="0"/>
                <a:cs typeface="Arial" panose="020B0604020202020204" pitchFamily="34" charset="0"/>
              </a:rPr>
              <a:t>Posted on the Medicare Prescription Payment Plan landing page on Medicare.gov (Medicare.gov/prescription-payment-plan)</a:t>
            </a:r>
          </a:p>
          <a:p>
            <a:pPr marL="274320" indent="-274320">
              <a:spcBef>
                <a:spcPts val="0"/>
              </a:spcBef>
              <a:spcAft>
                <a:spcPts val="1200"/>
              </a:spcAft>
              <a:buFont typeface="Wingdings" panose="05000000000000000000" pitchFamily="2" charset="2"/>
              <a:buChar char="§"/>
            </a:pPr>
            <a:r>
              <a:rPr lang="en-US" dirty="0">
                <a:latin typeface="Arial" panose="020B0604020202020204" pitchFamily="34" charset="0"/>
                <a:cs typeface="Arial" panose="020B0604020202020204" pitchFamily="34" charset="0"/>
              </a:rPr>
              <a:t>Accessible from </a:t>
            </a:r>
            <a:r>
              <a:rPr lang="en-US" dirty="0" err="1">
                <a:latin typeface="Arial" panose="020B0604020202020204" pitchFamily="34" charset="0"/>
                <a:cs typeface="Arial" panose="020B0604020202020204" pitchFamily="34" charset="0"/>
              </a:rPr>
              <a:t>Youtube</a:t>
            </a:r>
            <a:endParaRPr lang="en-US" dirty="0">
              <a:latin typeface="Arial" panose="020B0604020202020204" pitchFamily="34" charset="0"/>
              <a:cs typeface="Arial" panose="020B0604020202020204" pitchFamily="34" charset="0"/>
            </a:endParaRPr>
          </a:p>
          <a:p>
            <a:pPr marL="274320" lvl="1" indent="-274320">
              <a:spcBef>
                <a:spcPts val="0"/>
              </a:spcBef>
              <a:spcAft>
                <a:spcPts val="1200"/>
              </a:spcAft>
              <a:buFont typeface="Wingdings" panose="05000000000000000000" pitchFamily="2" charset="2"/>
              <a:buChar char="§"/>
            </a:pPr>
            <a:r>
              <a:rPr lang="en-US" sz="2400" u="sng" dirty="0">
                <a:solidFill>
                  <a:srgbClr val="467886"/>
                </a:solidFill>
                <a:latin typeface="Arial" panose="020B0604020202020204" pitchFamily="34" charset="0"/>
                <a:ea typeface="Aptos" panose="020B0004020202020204" pitchFamily="34" charset="0"/>
                <a:cs typeface="Arial" panose="020B0604020202020204" pitchFamily="34" charset="0"/>
                <a:hlinkClick r:id="rId4"/>
              </a:rPr>
              <a:t>https://youtu.be/8JdeKQ5XbzM</a:t>
            </a:r>
            <a:endParaRPr lang="en-US" sz="2400" dirty="0">
              <a:latin typeface="Arial" panose="020B0604020202020204" pitchFamily="34" charset="0"/>
              <a:ea typeface="Aptos" panose="020B0004020202020204" pitchFamily="34" charset="0"/>
              <a:cs typeface="Arial" panose="020B0604020202020204" pitchFamily="34" charset="0"/>
            </a:endParaRPr>
          </a:p>
          <a:p>
            <a:pPr marL="274320" indent="-274320">
              <a:spcBef>
                <a:spcPts val="0"/>
              </a:spcBef>
              <a:spcAft>
                <a:spcPts val="1200"/>
              </a:spcAft>
              <a:buFont typeface="Wingdings" panose="05000000000000000000" pitchFamily="2" charset="2"/>
              <a:buChar char="§"/>
            </a:pPr>
            <a:r>
              <a:rPr lang="en-US" dirty="0">
                <a:latin typeface="Arial" panose="020B0604020202020204" pitchFamily="34" charset="0"/>
                <a:cs typeface="Arial" panose="020B0604020202020204" pitchFamily="34" charset="0"/>
              </a:rPr>
              <a:t>Available now in English; coming soon in Spanish</a:t>
            </a:r>
          </a:p>
        </p:txBody>
      </p:sp>
      <p:sp>
        <p:nvSpPr>
          <p:cNvPr id="2" name="Slide Number Placeholder 1">
            <a:extLst>
              <a:ext uri="{FF2B5EF4-FFF2-40B4-BE49-F238E27FC236}">
                <a16:creationId xmlns:a16="http://schemas.microsoft.com/office/drawing/2014/main" id="{78089700-ACDC-12AE-CCF7-30D7D0867E07}"/>
              </a:ext>
            </a:extLst>
          </p:cNvPr>
          <p:cNvSpPr>
            <a:spLocks noGrp="1"/>
          </p:cNvSpPr>
          <p:nvPr>
            <p:ph type="sldNum" sz="quarter" idx="12"/>
          </p:nvPr>
        </p:nvSpPr>
        <p:spPr/>
        <p:txBody>
          <a:bodyPr/>
          <a:lstStyle/>
          <a:p>
            <a:pPr defTabSz="1219170">
              <a:buClr>
                <a:srgbClr val="000000"/>
              </a:buClr>
            </a:pPr>
            <a:fld id="{00000000-1234-1234-1234-123412341234}" type="slidenum">
              <a:rPr lang="en" sz="1200" smtClean="0">
                <a:solidFill>
                  <a:schemeClr val="accent1">
                    <a:lumMod val="60000"/>
                    <a:lumOff val="40000"/>
                  </a:schemeClr>
                </a:solidFill>
                <a:latin typeface="Arial" panose="020B0604020202020204" pitchFamily="34" charset="0"/>
                <a:ea typeface="+mn-ea"/>
                <a:cs typeface="Arial" panose="020B0604020202020204" pitchFamily="34" charset="0"/>
              </a:rPr>
              <a:pPr defTabSz="1219170">
                <a:buClr>
                  <a:srgbClr val="000000"/>
                </a:buClr>
              </a:pPr>
              <a:t>100</a:t>
            </a:fld>
            <a:endParaRPr lang="en" sz="1200" dirty="0">
              <a:solidFill>
                <a:schemeClr val="accent1">
                  <a:lumMod val="60000"/>
                  <a:lumOff val="40000"/>
                </a:schemeClr>
              </a:solidFill>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FD5CE46B-8F4D-A585-4065-BA3021AB7817}"/>
              </a:ext>
            </a:extLst>
          </p:cNvPr>
          <p:cNvSpPr txBox="1">
            <a:spLocks/>
          </p:cNvSpPr>
          <p:nvPr/>
        </p:nvSpPr>
        <p:spPr>
          <a:xfrm>
            <a:off x="4038600" y="649224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chemeClr val="accent1">
                    <a:lumMod val="60000"/>
                    <a:lumOff val="40000"/>
                  </a:schemeClr>
                </a:solidFill>
                <a:latin typeface="Arial" panose="020B0604020202020204" pitchFamily="34" charset="0"/>
                <a:cs typeface="Arial" panose="020B0604020202020204" pitchFamily="34" charset="0"/>
              </a:rPr>
              <a:t>NTP Medicare OEP Bootcamp 2024</a:t>
            </a:r>
          </a:p>
        </p:txBody>
      </p:sp>
      <p:sp>
        <p:nvSpPr>
          <p:cNvPr id="6" name="Date Placeholder 3">
            <a:extLst>
              <a:ext uri="{FF2B5EF4-FFF2-40B4-BE49-F238E27FC236}">
                <a16:creationId xmlns:a16="http://schemas.microsoft.com/office/drawing/2014/main" id="{523CD7CD-0FED-EAD9-05A0-404A5FCADCD3}"/>
              </a:ext>
            </a:extLst>
          </p:cNvPr>
          <p:cNvSpPr txBox="1">
            <a:spLocks/>
          </p:cNvSpPr>
          <p:nvPr/>
        </p:nvSpPr>
        <p:spPr>
          <a:xfrm>
            <a:off x="838200" y="64922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solidFill>
                  <a:schemeClr val="accent1">
                    <a:lumMod val="60000"/>
                    <a:lumOff val="40000"/>
                  </a:schemeClr>
                </a:solidFill>
                <a:latin typeface="Arial" panose="020B0604020202020204" pitchFamily="34" charset="0"/>
                <a:cs typeface="Arial" panose="020B0604020202020204" pitchFamily="34" charset="0"/>
              </a:rPr>
              <a:t>September 2024</a:t>
            </a:r>
          </a:p>
        </p:txBody>
      </p:sp>
    </p:spTree>
    <p:custDataLst>
      <p:tags r:id="rId1"/>
    </p:custDataLst>
    <p:extLst>
      <p:ext uri="{BB962C8B-B14F-4D97-AF65-F5344CB8AC3E}">
        <p14:creationId xmlns:p14="http://schemas.microsoft.com/office/powerpoint/2010/main" val="14059829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FB60B0-88EA-3918-21B1-08BE1B69A520}"/>
              </a:ext>
            </a:extLst>
          </p:cNvPr>
          <p:cNvSpPr>
            <a:spLocks noGrp="1"/>
          </p:cNvSpPr>
          <p:nvPr>
            <p:ph type="title"/>
          </p:nvPr>
        </p:nvSpPr>
        <p:spPr/>
        <p:txBody>
          <a:bodyPr/>
          <a:lstStyle/>
          <a:p>
            <a:r>
              <a:rPr lang="en-US" dirty="0"/>
              <a:t>Medicare.gov Content</a:t>
            </a:r>
          </a:p>
        </p:txBody>
      </p:sp>
      <p:sp>
        <p:nvSpPr>
          <p:cNvPr id="3" name="Text Placeholder 2">
            <a:extLst>
              <a:ext uri="{FF2B5EF4-FFF2-40B4-BE49-F238E27FC236}">
                <a16:creationId xmlns:a16="http://schemas.microsoft.com/office/drawing/2014/main" id="{40D3E727-E798-6A33-3626-99A66AEA08FF}"/>
              </a:ext>
            </a:extLst>
          </p:cNvPr>
          <p:cNvSpPr>
            <a:spLocks noGrp="1"/>
          </p:cNvSpPr>
          <p:nvPr>
            <p:ph type="body" sz="quarter" idx="13"/>
          </p:nvPr>
        </p:nvSpPr>
        <p:spPr>
          <a:xfrm>
            <a:off x="914400" y="1371600"/>
            <a:ext cx="10644188" cy="4167187"/>
          </a:xfrm>
        </p:spPr>
        <p:txBody>
          <a:bodyPr>
            <a:normAutofit/>
          </a:bodyPr>
          <a:lstStyle/>
          <a:p>
            <a:r>
              <a:rPr lang="en-US" sz="2400" dirty="0"/>
              <a:t>The main place to get information about the Medicare Prescription Payment Plan</a:t>
            </a:r>
          </a:p>
          <a:p>
            <a:r>
              <a:rPr lang="en-US" sz="2400" dirty="0"/>
              <a:t>Contains general information with links to resources that provide a more targeted experience – wizard (available now) and cost preview in Medicare Plan Finder (will add when this is live)</a:t>
            </a:r>
          </a:p>
          <a:p>
            <a:r>
              <a:rPr lang="en-US" sz="2400" dirty="0"/>
              <a:t>Content aligns with the fact sheet</a:t>
            </a:r>
          </a:p>
          <a:p>
            <a:r>
              <a:rPr lang="en-US" sz="2400" dirty="0"/>
              <a:t>Look and feel aligns with other Medicare.gov landing pages</a:t>
            </a:r>
          </a:p>
          <a:p>
            <a:r>
              <a:rPr lang="en-US" sz="2400" dirty="0"/>
              <a:t>URL – </a:t>
            </a:r>
            <a:r>
              <a:rPr lang="en-US" sz="2400" u="sng" dirty="0">
                <a:solidFill>
                  <a:srgbClr val="467886"/>
                </a:solidFill>
                <a:effectLst/>
                <a:ea typeface="Aptos" panose="020B0004020202020204" pitchFamily="34" charset="0"/>
                <a:hlinkClick r:id="rId4"/>
              </a:rPr>
              <a:t>Medicare.gov/prescription-payment-plan</a:t>
            </a:r>
            <a:endParaRPr lang="en-US" sz="2400" dirty="0"/>
          </a:p>
        </p:txBody>
      </p:sp>
      <p:sp>
        <p:nvSpPr>
          <p:cNvPr id="2" name="Slide Number Placeholder 1">
            <a:extLst>
              <a:ext uri="{FF2B5EF4-FFF2-40B4-BE49-F238E27FC236}">
                <a16:creationId xmlns:a16="http://schemas.microsoft.com/office/drawing/2014/main" id="{CAF43764-9123-FCFE-237A-6683D5192B9D}"/>
              </a:ext>
            </a:extLst>
          </p:cNvPr>
          <p:cNvSpPr>
            <a:spLocks noGrp="1"/>
          </p:cNvSpPr>
          <p:nvPr>
            <p:ph type="sldNum" sz="quarter" idx="12"/>
          </p:nvPr>
        </p:nvSpPr>
        <p:spPr/>
        <p:txBody>
          <a:bodyPr/>
          <a:lstStyle/>
          <a:p>
            <a:pPr defTabSz="1219170">
              <a:buClr>
                <a:srgbClr val="000000"/>
              </a:buClr>
            </a:pPr>
            <a:fld id="{00000000-1234-1234-1234-123412341234}" type="slidenum">
              <a:rPr lang="en" sz="1200" smtClean="0">
                <a:solidFill>
                  <a:schemeClr val="accent1">
                    <a:lumMod val="60000"/>
                    <a:lumOff val="40000"/>
                  </a:schemeClr>
                </a:solidFill>
                <a:latin typeface="Arial" panose="020B0604020202020204" pitchFamily="34" charset="0"/>
                <a:ea typeface="+mn-ea"/>
                <a:cs typeface="Arial" panose="020B0604020202020204" pitchFamily="34" charset="0"/>
              </a:rPr>
              <a:pPr defTabSz="1219170">
                <a:buClr>
                  <a:srgbClr val="000000"/>
                </a:buClr>
              </a:pPr>
              <a:t>101</a:t>
            </a:fld>
            <a:endParaRPr lang="en" sz="1200" dirty="0">
              <a:solidFill>
                <a:schemeClr val="accent1">
                  <a:lumMod val="60000"/>
                  <a:lumOff val="40000"/>
                </a:schemeClr>
              </a:solidFill>
              <a:latin typeface="Arial" panose="020B0604020202020204" pitchFamily="34" charset="0"/>
              <a:ea typeface="+mn-ea"/>
              <a:cs typeface="Arial" panose="020B0604020202020204" pitchFamily="34" charset="0"/>
            </a:endParaRPr>
          </a:p>
        </p:txBody>
      </p:sp>
      <p:sp>
        <p:nvSpPr>
          <p:cNvPr id="8" name="Footer Placeholder 7">
            <a:extLst>
              <a:ext uri="{FF2B5EF4-FFF2-40B4-BE49-F238E27FC236}">
                <a16:creationId xmlns:a16="http://schemas.microsoft.com/office/drawing/2014/main" id="{9EF7F2A8-94A1-02CE-8332-619DF935B4BE}"/>
              </a:ext>
            </a:extLst>
          </p:cNvPr>
          <p:cNvSpPr>
            <a:spLocks noGrp="1"/>
          </p:cNvSpPr>
          <p:nvPr>
            <p:ph type="ftr" sz="quarter" idx="11"/>
          </p:nvPr>
        </p:nvSpPr>
        <p:spPr>
          <a:prstGeom prst="rect">
            <a:avLst/>
          </a:prstGeom>
        </p:spPr>
        <p:txBody>
          <a:bodyPr/>
          <a:lstStyle/>
          <a:p>
            <a:r>
              <a:rPr lang="en-US"/>
              <a:t>NTP Medicare OEP Bootcamp 2024</a:t>
            </a:r>
            <a:endParaRPr lang="en-US" dirty="0"/>
          </a:p>
        </p:txBody>
      </p:sp>
      <p:sp>
        <p:nvSpPr>
          <p:cNvPr id="7" name="Date Placeholder 6">
            <a:extLst>
              <a:ext uri="{FF2B5EF4-FFF2-40B4-BE49-F238E27FC236}">
                <a16:creationId xmlns:a16="http://schemas.microsoft.com/office/drawing/2014/main" id="{3546E695-04F4-F1D4-AD9C-402BE8CCA87B}"/>
              </a:ext>
            </a:extLst>
          </p:cNvPr>
          <p:cNvSpPr>
            <a:spLocks noGrp="1"/>
          </p:cNvSpPr>
          <p:nvPr>
            <p:ph type="dt" sz="half" idx="10"/>
          </p:nvPr>
        </p:nvSpPr>
        <p:spPr>
          <a:prstGeom prst="rect">
            <a:avLst/>
          </a:prstGeom>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32372217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0B5CB-FD34-3E94-AB7D-E23B5B45565F}"/>
              </a:ext>
            </a:extLst>
          </p:cNvPr>
          <p:cNvSpPr>
            <a:spLocks noGrp="1"/>
          </p:cNvSpPr>
          <p:nvPr>
            <p:ph type="title"/>
          </p:nvPr>
        </p:nvSpPr>
        <p:spPr/>
        <p:txBody>
          <a:bodyPr/>
          <a:lstStyle/>
          <a:p>
            <a:r>
              <a:rPr lang="en-US" dirty="0"/>
              <a:t>Medicare.gov Landing Page</a:t>
            </a:r>
            <a:endParaRPr lang="en-US" dirty="0">
              <a:highlight>
                <a:srgbClr val="FFFF00"/>
              </a:highlight>
            </a:endParaRPr>
          </a:p>
        </p:txBody>
      </p:sp>
      <p:pic>
        <p:nvPicPr>
          <p:cNvPr id="6" name="Picture 5" descr="Screenshot from Medicare.gov with more information on the Medicare Prescription Payment Plan">
            <a:extLst>
              <a:ext uri="{FF2B5EF4-FFF2-40B4-BE49-F238E27FC236}">
                <a16:creationId xmlns:a16="http://schemas.microsoft.com/office/drawing/2014/main" id="{05A9C479-51F0-5FE1-8A20-FD585549CCD3}"/>
              </a:ext>
            </a:extLst>
          </p:cNvPr>
          <p:cNvPicPr>
            <a:picLocks noChangeAspect="1"/>
          </p:cNvPicPr>
          <p:nvPr/>
        </p:nvPicPr>
        <p:blipFill>
          <a:blip r:embed="rId4"/>
          <a:stretch>
            <a:fillRect/>
          </a:stretch>
        </p:blipFill>
        <p:spPr>
          <a:xfrm>
            <a:off x="2715393" y="989214"/>
            <a:ext cx="6581007" cy="5503026"/>
          </a:xfrm>
          <a:prstGeom prst="rect">
            <a:avLst/>
          </a:prstGeom>
          <a:effectLst>
            <a:outerShdw blurRad="292100" dist="139700" dir="2700000" algn="ctr" rotWithShape="0">
              <a:schemeClr val="tx1">
                <a:alpha val="65000"/>
              </a:schemeClr>
            </a:outerShdw>
          </a:effectLst>
        </p:spPr>
      </p:pic>
      <p:sp>
        <p:nvSpPr>
          <p:cNvPr id="2" name="Slide Number Placeholder 1">
            <a:extLst>
              <a:ext uri="{FF2B5EF4-FFF2-40B4-BE49-F238E27FC236}">
                <a16:creationId xmlns:a16="http://schemas.microsoft.com/office/drawing/2014/main" id="{22F72A37-8C7C-66FF-866B-27EF71858AF8}"/>
              </a:ext>
            </a:extLst>
          </p:cNvPr>
          <p:cNvSpPr>
            <a:spLocks noGrp="1"/>
          </p:cNvSpPr>
          <p:nvPr>
            <p:ph type="sldNum" sz="quarter" idx="12"/>
          </p:nvPr>
        </p:nvSpPr>
        <p:spPr/>
        <p:txBody>
          <a:bodyPr/>
          <a:lstStyle/>
          <a:p>
            <a:pPr defTabSz="1219170">
              <a:buClr>
                <a:srgbClr val="000000"/>
              </a:buClr>
            </a:pPr>
            <a:fld id="{00000000-1234-1234-1234-123412341234}" type="slidenum">
              <a:rPr lang="en" sz="1200" smtClean="0">
                <a:latin typeface="Arial" panose="020B0604020202020204" pitchFamily="34" charset="0"/>
                <a:ea typeface="+mn-ea"/>
                <a:cs typeface="Arial" panose="020B0604020202020204" pitchFamily="34" charset="0"/>
              </a:rPr>
              <a:pPr defTabSz="1219170">
                <a:buClr>
                  <a:srgbClr val="000000"/>
                </a:buClr>
              </a:pPr>
              <a:t>102</a:t>
            </a:fld>
            <a:endParaRPr lang="en" sz="1200" dirty="0">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E3E80075-96D4-BDCE-F4EE-33567F0FAF6C}"/>
              </a:ext>
            </a:extLst>
          </p:cNvPr>
          <p:cNvSpPr txBox="1">
            <a:spLocks/>
          </p:cNvSpPr>
          <p:nvPr/>
        </p:nvSpPr>
        <p:spPr>
          <a:xfrm>
            <a:off x="4038600" y="649224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chemeClr val="accent1">
                    <a:lumMod val="60000"/>
                    <a:lumOff val="40000"/>
                  </a:schemeClr>
                </a:solidFill>
                <a:latin typeface="Arial" panose="020B0604020202020204" pitchFamily="34" charset="0"/>
                <a:cs typeface="Arial" panose="020B0604020202020204" pitchFamily="34" charset="0"/>
              </a:rPr>
              <a:t>NTP Medicare OEP Bootcamp 2024</a:t>
            </a:r>
          </a:p>
        </p:txBody>
      </p:sp>
      <p:sp>
        <p:nvSpPr>
          <p:cNvPr id="7" name="Date Placeholder 3">
            <a:extLst>
              <a:ext uri="{FF2B5EF4-FFF2-40B4-BE49-F238E27FC236}">
                <a16:creationId xmlns:a16="http://schemas.microsoft.com/office/drawing/2014/main" id="{F212F936-F5A3-94FD-1794-F4C96EC69B2C}"/>
              </a:ext>
            </a:extLst>
          </p:cNvPr>
          <p:cNvSpPr txBox="1">
            <a:spLocks/>
          </p:cNvSpPr>
          <p:nvPr/>
        </p:nvSpPr>
        <p:spPr>
          <a:xfrm>
            <a:off x="838200" y="64922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solidFill>
                  <a:schemeClr val="accent1">
                    <a:lumMod val="60000"/>
                    <a:lumOff val="40000"/>
                  </a:schemeClr>
                </a:solidFill>
                <a:latin typeface="Arial" panose="020B0604020202020204" pitchFamily="34" charset="0"/>
                <a:cs typeface="Arial" panose="020B0604020202020204" pitchFamily="34" charset="0"/>
              </a:rPr>
              <a:t>September 2024</a:t>
            </a:r>
          </a:p>
        </p:txBody>
      </p:sp>
    </p:spTree>
    <p:custDataLst>
      <p:tags r:id="rId1"/>
    </p:custDataLst>
    <p:extLst>
      <p:ext uri="{BB962C8B-B14F-4D97-AF65-F5344CB8AC3E}">
        <p14:creationId xmlns:p14="http://schemas.microsoft.com/office/powerpoint/2010/main" val="16772336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0B5CB-FD34-3E94-AB7D-E23B5B45565F}"/>
              </a:ext>
            </a:extLst>
          </p:cNvPr>
          <p:cNvSpPr>
            <a:spLocks noGrp="1"/>
          </p:cNvSpPr>
          <p:nvPr>
            <p:ph type="title"/>
          </p:nvPr>
        </p:nvSpPr>
        <p:spPr/>
        <p:txBody>
          <a:bodyPr/>
          <a:lstStyle/>
          <a:p>
            <a:r>
              <a:rPr lang="en-US" dirty="0"/>
              <a:t>Wizard</a:t>
            </a:r>
          </a:p>
        </p:txBody>
      </p:sp>
      <p:sp>
        <p:nvSpPr>
          <p:cNvPr id="3" name="Text Placeholder 2">
            <a:extLst>
              <a:ext uri="{FF2B5EF4-FFF2-40B4-BE49-F238E27FC236}">
                <a16:creationId xmlns:a16="http://schemas.microsoft.com/office/drawing/2014/main" id="{3FF95034-832F-9633-026F-F587D5788A74}"/>
              </a:ext>
            </a:extLst>
          </p:cNvPr>
          <p:cNvSpPr>
            <a:spLocks noGrp="1"/>
          </p:cNvSpPr>
          <p:nvPr>
            <p:ph type="body" sz="quarter" idx="13"/>
          </p:nvPr>
        </p:nvSpPr>
        <p:spPr>
          <a:xfrm>
            <a:off x="914400" y="1371600"/>
            <a:ext cx="10644188" cy="4167187"/>
          </a:xfrm>
        </p:spPr>
        <p:txBody>
          <a:bodyPr/>
          <a:lstStyle/>
          <a:p>
            <a:pPr marL="609585" indent="-440256" defTabSz="1219170">
              <a:spcAft>
                <a:spcPts val="1200"/>
              </a:spcAft>
              <a:buClr>
                <a:srgbClr val="00529B"/>
              </a:buClr>
            </a:pPr>
            <a:r>
              <a:rPr lang="en-US" sz="2400" kern="0" dirty="0"/>
              <a:t>Interactive experience where users can answer a few questions to find out if they are likely to benefit from the Medicare Prescription Payment Plan</a:t>
            </a:r>
          </a:p>
          <a:p>
            <a:pPr marL="609585" indent="-440256" defTabSz="1219170">
              <a:spcAft>
                <a:spcPts val="1200"/>
              </a:spcAft>
              <a:buClr>
                <a:srgbClr val="00529B"/>
              </a:buClr>
            </a:pPr>
            <a:r>
              <a:rPr lang="en-US" sz="2400" kern="0" dirty="0"/>
              <a:t>Provides more tailored information than the main Medicare.gov page</a:t>
            </a:r>
          </a:p>
          <a:p>
            <a:pPr marL="609585" indent="-440256" defTabSz="1219170">
              <a:spcAft>
                <a:spcPts val="1200"/>
              </a:spcAft>
              <a:buClr>
                <a:srgbClr val="00529B"/>
              </a:buClr>
            </a:pPr>
            <a:r>
              <a:rPr lang="en-US" sz="2400" kern="0" dirty="0"/>
              <a:t>Will add link to Plan Finder cost preview when it goes live</a:t>
            </a:r>
          </a:p>
          <a:p>
            <a:pPr marL="609585" indent="-440256" defTabSz="1219170">
              <a:spcAft>
                <a:spcPts val="1200"/>
              </a:spcAft>
              <a:buClr>
                <a:srgbClr val="00529B"/>
              </a:buClr>
            </a:pPr>
            <a:r>
              <a:rPr lang="en-US" sz="2400" kern="0" dirty="0"/>
              <a:t>URL – </a:t>
            </a:r>
            <a:r>
              <a:rPr lang="en-US" sz="2400" kern="0" dirty="0">
                <a:hlinkClick r:id="rId4" action="ppaction://hlinkfile"/>
              </a:rPr>
              <a:t>Medicare.gov/prescription-payment-plan/will-this-help-me</a:t>
            </a:r>
            <a:endParaRPr lang="en-US" sz="2400" dirty="0"/>
          </a:p>
        </p:txBody>
      </p:sp>
      <p:sp>
        <p:nvSpPr>
          <p:cNvPr id="2" name="Slide Number Placeholder 1">
            <a:extLst>
              <a:ext uri="{FF2B5EF4-FFF2-40B4-BE49-F238E27FC236}">
                <a16:creationId xmlns:a16="http://schemas.microsoft.com/office/drawing/2014/main" id="{22F72A37-8C7C-66FF-866B-27EF71858AF8}"/>
              </a:ext>
            </a:extLst>
          </p:cNvPr>
          <p:cNvSpPr>
            <a:spLocks noGrp="1"/>
          </p:cNvSpPr>
          <p:nvPr>
            <p:ph type="sldNum" sz="quarter" idx="12"/>
          </p:nvPr>
        </p:nvSpPr>
        <p:spPr/>
        <p:txBody>
          <a:bodyPr/>
          <a:lstStyle/>
          <a:p>
            <a:pPr defTabSz="1219170">
              <a:buClr>
                <a:srgbClr val="000000"/>
              </a:buClr>
            </a:pPr>
            <a:fld id="{00000000-1234-1234-1234-123412341234}" type="slidenum">
              <a:rPr lang="en" sz="1200" smtClean="0">
                <a:solidFill>
                  <a:schemeClr val="accent1">
                    <a:lumMod val="60000"/>
                    <a:lumOff val="40000"/>
                  </a:schemeClr>
                </a:solidFill>
                <a:latin typeface="Arial" panose="020B0604020202020204" pitchFamily="34" charset="0"/>
                <a:ea typeface="+mn-ea"/>
                <a:cs typeface="Arial" panose="020B0604020202020204" pitchFamily="34" charset="0"/>
              </a:rPr>
              <a:pPr defTabSz="1219170">
                <a:buClr>
                  <a:srgbClr val="000000"/>
                </a:buClr>
              </a:pPr>
              <a:t>103</a:t>
            </a:fld>
            <a:endParaRPr lang="en" sz="1200" dirty="0">
              <a:solidFill>
                <a:schemeClr val="accent1">
                  <a:lumMod val="60000"/>
                  <a:lumOff val="40000"/>
                </a:schemeClr>
              </a:solidFill>
              <a:latin typeface="Arial" panose="020B0604020202020204" pitchFamily="34" charset="0"/>
              <a:ea typeface="+mn-ea"/>
              <a:cs typeface="Arial" panose="020B0604020202020204" pitchFamily="34" charset="0"/>
            </a:endParaRPr>
          </a:p>
        </p:txBody>
      </p:sp>
      <p:sp>
        <p:nvSpPr>
          <p:cNvPr id="6" name="Footer Placeholder 4">
            <a:extLst>
              <a:ext uri="{FF2B5EF4-FFF2-40B4-BE49-F238E27FC236}">
                <a16:creationId xmlns:a16="http://schemas.microsoft.com/office/drawing/2014/main" id="{94305F30-C359-FC2B-3FEF-D69FAED24B68}"/>
              </a:ext>
            </a:extLst>
          </p:cNvPr>
          <p:cNvSpPr txBox="1">
            <a:spLocks/>
          </p:cNvSpPr>
          <p:nvPr/>
        </p:nvSpPr>
        <p:spPr>
          <a:xfrm>
            <a:off x="4038600" y="649224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chemeClr val="accent1">
                    <a:lumMod val="60000"/>
                    <a:lumOff val="40000"/>
                  </a:schemeClr>
                </a:solidFill>
                <a:latin typeface="Arial" panose="020B0604020202020204" pitchFamily="34" charset="0"/>
                <a:cs typeface="Arial" panose="020B0604020202020204" pitchFamily="34" charset="0"/>
              </a:rPr>
              <a:t>NTP Medicare OEP Bootcamp 2024</a:t>
            </a:r>
          </a:p>
        </p:txBody>
      </p:sp>
      <p:sp>
        <p:nvSpPr>
          <p:cNvPr id="7" name="Date Placeholder 3">
            <a:extLst>
              <a:ext uri="{FF2B5EF4-FFF2-40B4-BE49-F238E27FC236}">
                <a16:creationId xmlns:a16="http://schemas.microsoft.com/office/drawing/2014/main" id="{B97EB1CB-6EBA-E850-1B63-A658CC67EC90}"/>
              </a:ext>
            </a:extLst>
          </p:cNvPr>
          <p:cNvSpPr txBox="1">
            <a:spLocks/>
          </p:cNvSpPr>
          <p:nvPr/>
        </p:nvSpPr>
        <p:spPr>
          <a:xfrm>
            <a:off x="838200" y="64922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solidFill>
                  <a:schemeClr val="accent1">
                    <a:lumMod val="60000"/>
                    <a:lumOff val="40000"/>
                  </a:schemeClr>
                </a:solidFill>
                <a:latin typeface="Arial" panose="020B0604020202020204" pitchFamily="34" charset="0"/>
                <a:cs typeface="Arial" panose="020B0604020202020204" pitchFamily="34" charset="0"/>
              </a:rPr>
              <a:t>September 2024</a:t>
            </a:r>
          </a:p>
        </p:txBody>
      </p:sp>
    </p:spTree>
    <p:custDataLst>
      <p:tags r:id="rId1"/>
    </p:custDataLst>
    <p:extLst>
      <p:ext uri="{BB962C8B-B14F-4D97-AF65-F5344CB8AC3E}">
        <p14:creationId xmlns:p14="http://schemas.microsoft.com/office/powerpoint/2010/main" val="9587072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6" name="Title 5">
            <a:extLst>
              <a:ext uri="{FF2B5EF4-FFF2-40B4-BE49-F238E27FC236}">
                <a16:creationId xmlns:a16="http://schemas.microsoft.com/office/drawing/2014/main" id="{386EA787-1B58-5A3E-D0C2-5F718A836708}"/>
              </a:ext>
            </a:extLst>
          </p:cNvPr>
          <p:cNvSpPr>
            <a:spLocks noGrp="1"/>
          </p:cNvSpPr>
          <p:nvPr>
            <p:ph type="title"/>
          </p:nvPr>
        </p:nvSpPr>
        <p:spPr/>
        <p:txBody>
          <a:bodyPr>
            <a:normAutofit/>
          </a:bodyPr>
          <a:lstStyle/>
          <a:p>
            <a:r>
              <a:rPr lang="en-US" b="1" kern="0" dirty="0">
                <a:latin typeface="Arial Black" panose="020B0A04020102020204" pitchFamily="34" charset="0"/>
                <a:cs typeface="Arial" panose="020B0604020202020204" pitchFamily="34" charset="0"/>
                <a:sym typeface="Arial"/>
              </a:rPr>
              <a:t>Wizard Landing Page</a:t>
            </a:r>
            <a:endParaRPr lang="en-US" dirty="0">
              <a:latin typeface="Arial Black" panose="020B0A04020102020204" pitchFamily="34" charset="0"/>
              <a:cs typeface="Arial" panose="020B0604020202020204" pitchFamily="34" charset="0"/>
            </a:endParaRPr>
          </a:p>
        </p:txBody>
      </p:sp>
      <p:pic>
        <p:nvPicPr>
          <p:cNvPr id="5" name="Picture 4" descr="Screenshot from Medicare.gov showing the Wizard landing page showing the questionnaire to help you find if the payment option will help you">
            <a:extLst>
              <a:ext uri="{FF2B5EF4-FFF2-40B4-BE49-F238E27FC236}">
                <a16:creationId xmlns:a16="http://schemas.microsoft.com/office/drawing/2014/main" id="{EA98277C-71E0-A084-CEB5-00D443E98FBE}"/>
              </a:ext>
            </a:extLst>
          </p:cNvPr>
          <p:cNvPicPr>
            <a:picLocks noChangeAspect="1"/>
          </p:cNvPicPr>
          <p:nvPr/>
        </p:nvPicPr>
        <p:blipFill>
          <a:blip r:embed="rId4"/>
          <a:stretch>
            <a:fillRect/>
          </a:stretch>
        </p:blipFill>
        <p:spPr>
          <a:xfrm>
            <a:off x="2389709" y="1120906"/>
            <a:ext cx="7412581" cy="5371334"/>
          </a:xfrm>
          <a:prstGeom prst="rect">
            <a:avLst/>
          </a:prstGeom>
          <a:effectLst>
            <a:outerShdw blurRad="292100" dist="139700" dir="2700000" algn="ctr" rotWithShape="0">
              <a:schemeClr val="tx1">
                <a:alpha val="65000"/>
              </a:schemeClr>
            </a:outerShdw>
          </a:effectLst>
        </p:spPr>
      </p:pic>
      <p:sp>
        <p:nvSpPr>
          <p:cNvPr id="9" name="Slide Number Placeholder 8">
            <a:extLst>
              <a:ext uri="{FF2B5EF4-FFF2-40B4-BE49-F238E27FC236}">
                <a16:creationId xmlns:a16="http://schemas.microsoft.com/office/drawing/2014/main" id="{10CA1C47-8B7D-BB0C-9984-FECFD0958BC7}"/>
              </a:ext>
            </a:extLst>
          </p:cNvPr>
          <p:cNvSpPr>
            <a:spLocks noGrp="1"/>
          </p:cNvSpPr>
          <p:nvPr>
            <p:ph type="sldNum" sz="quarter" idx="12"/>
          </p:nvPr>
        </p:nvSpPr>
        <p:spPr/>
        <p:txBody>
          <a:bodyPr/>
          <a:lstStyle/>
          <a:p>
            <a:fld id="{48F63A3B-78C7-47BE-AE5E-E10140E04643}" type="slidenum">
              <a:rPr lang="en-US" smtClean="0"/>
              <a:pPr/>
              <a:t>104</a:t>
            </a:fld>
            <a:endParaRPr lang="en-US" dirty="0"/>
          </a:p>
        </p:txBody>
      </p:sp>
      <p:sp>
        <p:nvSpPr>
          <p:cNvPr id="8" name="Footer Placeholder 7">
            <a:extLst>
              <a:ext uri="{FF2B5EF4-FFF2-40B4-BE49-F238E27FC236}">
                <a16:creationId xmlns:a16="http://schemas.microsoft.com/office/drawing/2014/main" id="{ED213503-241B-4131-EB71-1C0F29D7DDF5}"/>
              </a:ext>
            </a:extLst>
          </p:cNvPr>
          <p:cNvSpPr>
            <a:spLocks noGrp="1"/>
          </p:cNvSpPr>
          <p:nvPr>
            <p:ph type="ftr" sz="quarter" idx="11"/>
          </p:nvPr>
        </p:nvSpPr>
        <p:spPr/>
        <p:txBody>
          <a:bodyPr/>
          <a:lstStyle/>
          <a:p>
            <a:r>
              <a:rPr lang="en-US"/>
              <a:t>NTP Medicare OEP Bootcamp 2024</a:t>
            </a:r>
            <a:endParaRPr lang="en-US" dirty="0"/>
          </a:p>
        </p:txBody>
      </p:sp>
      <p:sp>
        <p:nvSpPr>
          <p:cNvPr id="7" name="Date Placeholder 6">
            <a:extLst>
              <a:ext uri="{FF2B5EF4-FFF2-40B4-BE49-F238E27FC236}">
                <a16:creationId xmlns:a16="http://schemas.microsoft.com/office/drawing/2014/main" id="{8CA91A2B-7BC3-ACD5-D425-8C7265580448}"/>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7340834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C92F-4286-466B-A3A8-14E6549DB04E}"/>
              </a:ext>
            </a:extLst>
          </p:cNvPr>
          <p:cNvSpPr>
            <a:spLocks noGrp="1"/>
          </p:cNvSpPr>
          <p:nvPr>
            <p:ph type="title"/>
          </p:nvPr>
        </p:nvSpPr>
        <p:spPr>
          <a:xfrm>
            <a:off x="3931920" y="1737360"/>
            <a:ext cx="8260080" cy="3445197"/>
          </a:xfrm>
        </p:spPr>
        <p:txBody>
          <a:bodyPr>
            <a:normAutofit/>
          </a:bodyPr>
          <a:lstStyle/>
          <a:p>
            <a:pPr lvl="0">
              <a:lnSpc>
                <a:spcPct val="100000"/>
              </a:lnSpc>
              <a:spcBef>
                <a:spcPts val="0"/>
              </a:spcBef>
              <a:spcAft>
                <a:spcPts val="1200"/>
              </a:spcAft>
              <a:buClr>
                <a:srgbClr val="00539A"/>
              </a:buClr>
            </a:pPr>
            <a:r>
              <a:rPr lang="en-US" sz="3000" dirty="0">
                <a:ea typeface="+mn-ea"/>
              </a:rPr>
              <a:t>Medicare Prescription Payment Plan: </a:t>
            </a:r>
            <a:br>
              <a:rPr lang="en-US" sz="3000" dirty="0">
                <a:ea typeface="+mn-ea"/>
              </a:rPr>
            </a:br>
            <a:r>
              <a:rPr lang="en-US" sz="3000" dirty="0">
                <a:solidFill>
                  <a:srgbClr val="00539A"/>
                </a:solidFill>
              </a:rPr>
              <a:t>Cost Preview</a:t>
            </a:r>
            <a:br>
              <a:rPr lang="en-US" sz="2600" dirty="0">
                <a:ea typeface="+mn-ea"/>
              </a:rPr>
            </a:br>
            <a:br>
              <a:rPr lang="en-US" sz="2600" dirty="0">
                <a:ea typeface="+mn-ea"/>
              </a:rPr>
            </a:br>
            <a:br>
              <a:rPr lang="en-US" sz="1700" dirty="0">
                <a:latin typeface="Arial" panose="020B0604020202020204" pitchFamily="34" charset="0"/>
                <a:ea typeface="+mn-ea"/>
                <a:cs typeface="Arial" panose="020B0604020202020204" pitchFamily="34" charset="0"/>
              </a:rPr>
            </a:br>
            <a:r>
              <a:rPr lang="en-US" sz="2400" dirty="0">
                <a:latin typeface="Arial" panose="020B0604020202020204" pitchFamily="34" charset="0"/>
                <a:ea typeface="+mn-ea"/>
                <a:cs typeface="Arial" panose="020B0604020202020204" pitchFamily="34" charset="0"/>
              </a:rPr>
              <a:t>Chuck Nethery</a:t>
            </a:r>
            <a:br>
              <a:rPr lang="en-US" sz="2200" dirty="0">
                <a:latin typeface="Arial" panose="020B0604020202020204" pitchFamily="34" charset="0"/>
                <a:ea typeface="+mn-ea"/>
                <a:cs typeface="Arial" panose="020B0604020202020204" pitchFamily="34" charset="0"/>
              </a:rPr>
            </a:br>
            <a:r>
              <a:rPr lang="en-US" sz="2000" b="0" dirty="0">
                <a:latin typeface="Arial" panose="020B0604020202020204" pitchFamily="34" charset="0"/>
                <a:ea typeface="+mn-ea"/>
                <a:cs typeface="Arial" panose="020B0604020202020204" pitchFamily="34" charset="0"/>
              </a:rPr>
              <a:t>Medicare.gov Program Manager</a:t>
            </a:r>
            <a:br>
              <a:rPr lang="en-US" sz="2000" b="0" dirty="0">
                <a:latin typeface="Arial" panose="020B0604020202020204" pitchFamily="34" charset="0"/>
                <a:ea typeface="+mn-ea"/>
                <a:cs typeface="Arial" panose="020B0604020202020204" pitchFamily="34" charset="0"/>
              </a:rPr>
            </a:br>
            <a:r>
              <a:rPr lang="en-US" sz="2000" b="0" dirty="0">
                <a:latin typeface="Arial" panose="020B0604020202020204" pitchFamily="34" charset="0"/>
                <a:ea typeface="+mn-ea"/>
                <a:cs typeface="Arial" panose="020B0604020202020204" pitchFamily="34" charset="0"/>
              </a:rPr>
              <a:t>Division of Web Development</a:t>
            </a:r>
            <a:br>
              <a:rPr lang="en-US" sz="2000" b="0" dirty="0">
                <a:latin typeface="Arial" panose="020B0604020202020204" pitchFamily="34" charset="0"/>
                <a:ea typeface="+mn-ea"/>
                <a:cs typeface="Arial" panose="020B0604020202020204" pitchFamily="34" charset="0"/>
              </a:rPr>
            </a:br>
            <a:r>
              <a:rPr lang="en-US" sz="2000" b="0" dirty="0">
                <a:latin typeface="Arial" panose="020B0604020202020204" pitchFamily="34" charset="0"/>
                <a:ea typeface="+mn-ea"/>
                <a:cs typeface="Arial" panose="020B0604020202020204" pitchFamily="34" charset="0"/>
              </a:rPr>
              <a:t>CMS Office of Communications</a:t>
            </a:r>
            <a:endParaRPr lang="en-US" dirty="0"/>
          </a:p>
        </p:txBody>
      </p:sp>
      <p:pic>
        <p:nvPicPr>
          <p:cNvPr id="5" name="Picture 4">
            <a:extLst>
              <a:ext uri="{FF2B5EF4-FFF2-40B4-BE49-F238E27FC236}">
                <a16:creationId xmlns:a16="http://schemas.microsoft.com/office/drawing/2014/main" id="{49EE85DB-9EDC-9D72-3DE3-3F3C34C8160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908705" y="3163896"/>
            <a:ext cx="1640433" cy="193942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5825703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597540" y="4579752"/>
            <a:ext cx="10515600" cy="1231052"/>
          </a:xfrm>
          <a:prstGeom prst="rect">
            <a:avLst/>
          </a:prstGeom>
        </p:spPr>
        <p:txBody>
          <a:bodyPr spcFirstLastPara="1" vert="horz" wrap="square" lIns="121900" tIns="60933" rIns="121900" bIns="60933" rtlCol="0" anchor="ctr" anchorCtr="0">
            <a:spAutoFit/>
          </a:bodyPr>
          <a:lstStyle/>
          <a:p>
            <a:pPr>
              <a:spcBef>
                <a:spcPts val="0"/>
              </a:spcBef>
            </a:pPr>
            <a:r>
              <a:rPr lang="en" dirty="0"/>
              <a:t>Medicare Plan Finder </a:t>
            </a:r>
            <a:br>
              <a:rPr lang="en" dirty="0"/>
            </a:br>
            <a:r>
              <a:rPr lang="en" dirty="0"/>
              <a:t>Cost Preview</a:t>
            </a:r>
            <a:endParaRPr sz="4800" dirty="0"/>
          </a:p>
        </p:txBody>
      </p:sp>
    </p:spTree>
    <p:custDataLst>
      <p:tags r:id="rId1"/>
    </p:custData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Title"/>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pPr>
              <a:spcBef>
                <a:spcPts val="0"/>
              </a:spcBef>
            </a:pPr>
            <a:r>
              <a:rPr lang="en" sz="2933" dirty="0"/>
              <a:t>Medicare Prescription Payment Information </a:t>
            </a:r>
            <a:br>
              <a:rPr lang="en" sz="2933" dirty="0"/>
            </a:br>
            <a:r>
              <a:rPr lang="en" sz="2933" dirty="0"/>
              <a:t>Summary Page</a:t>
            </a:r>
            <a:endParaRPr sz="2933" dirty="0"/>
          </a:p>
        </p:txBody>
      </p:sp>
      <p:sp>
        <p:nvSpPr>
          <p:cNvPr id="77" name="Content Placeholder"/>
          <p:cNvSpPr txBox="1">
            <a:spLocks noGrp="1"/>
          </p:cNvSpPr>
          <p:nvPr>
            <p:ph sz="quarter" idx="13"/>
          </p:nvPr>
        </p:nvSpPr>
        <p:spPr>
          <a:xfrm>
            <a:off x="548640" y="1371600"/>
            <a:ext cx="5752593" cy="4760237"/>
          </a:xfrm>
          <a:prstGeom prst="rect">
            <a:avLst/>
          </a:prstGeom>
        </p:spPr>
        <p:txBody>
          <a:bodyPr spcFirstLastPara="1" vert="horz" wrap="square" lIns="121900" tIns="121900" rIns="121900" bIns="121900" rtlCol="0" anchor="t" anchorCtr="0">
            <a:spAutoFit/>
          </a:bodyPr>
          <a:lstStyle/>
          <a:p>
            <a:pPr marL="0" indent="0">
              <a:spcAft>
                <a:spcPts val="1600"/>
              </a:spcAft>
              <a:buNone/>
            </a:pPr>
            <a:r>
              <a:rPr lang="en-US" sz="2400" dirty="0"/>
              <a:t>Show payment plan information to logged in users</a:t>
            </a:r>
          </a:p>
          <a:p>
            <a:pPr marL="0" indent="0">
              <a:spcAft>
                <a:spcPts val="1600"/>
              </a:spcAft>
              <a:buNone/>
            </a:pPr>
            <a:r>
              <a:rPr lang="en-US" sz="2400" dirty="0"/>
              <a:t>On the Summary page in the “Other help with drug costs” section, below Medicare payment plan information is shown to all non-Extra Help Medicare Plan Finder users.</a:t>
            </a:r>
          </a:p>
          <a:p>
            <a:pPr marL="380990" indent="-380990">
              <a:spcAft>
                <a:spcPts val="1600"/>
              </a:spcAft>
            </a:pPr>
            <a:r>
              <a:rPr lang="en-US" sz="2400" dirty="0"/>
              <a:t>Show payment option information</a:t>
            </a:r>
          </a:p>
          <a:p>
            <a:pPr marL="380990" indent="-380990">
              <a:spcAft>
                <a:spcPts val="1600"/>
              </a:spcAft>
            </a:pPr>
            <a:r>
              <a:rPr lang="en-US" sz="2400" dirty="0"/>
              <a:t>Provide link to payment option cost preview help drawer</a:t>
            </a:r>
          </a:p>
        </p:txBody>
      </p:sp>
      <p:pic>
        <p:nvPicPr>
          <p:cNvPr id="3" name="Picture 8" descr="Screenshot showing the Prescription Payment Information Summary Page">
            <a:extLst>
              <a:ext uri="{FF2B5EF4-FFF2-40B4-BE49-F238E27FC236}">
                <a16:creationId xmlns:a16="http://schemas.microsoft.com/office/drawing/2014/main" id="{E24424D9-C4E4-0859-3C68-221056FB57C5}"/>
              </a:ext>
            </a:extLst>
          </p:cNvPr>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6331595" y="1407388"/>
            <a:ext cx="5393267" cy="4629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751938B-2E25-EE71-A613-D45B4D73B793}"/>
              </a:ext>
            </a:extLst>
          </p:cNvPr>
          <p:cNvSpPr>
            <a:spLocks noGrp="1"/>
          </p:cNvSpPr>
          <p:nvPr>
            <p:ph type="sldNum" sz="quarter" idx="12"/>
          </p:nvPr>
        </p:nvSpPr>
        <p:spPr/>
        <p:txBody>
          <a:bodyPr/>
          <a:lstStyle/>
          <a:p>
            <a:pPr defTabSz="914377"/>
            <a:fld id="{48F63A3B-78C7-47BE-AE5E-E10140E04643}" type="slidenum">
              <a:rPr lang="en-US" kern="1200" smtClean="0">
                <a:solidFill>
                  <a:srgbClr val="4472C4">
                    <a:lumMod val="60000"/>
                    <a:lumOff val="40000"/>
                  </a:srgbClr>
                </a:solidFill>
                <a:ea typeface="+mn-ea"/>
              </a:rPr>
              <a:pPr defTabSz="914377"/>
              <a:t>107</a:t>
            </a:fld>
            <a:endParaRPr lang="en-US" kern="1200" dirty="0">
              <a:solidFill>
                <a:srgbClr val="4472C4">
                  <a:lumMod val="60000"/>
                  <a:lumOff val="40000"/>
                </a:srgbClr>
              </a:solidFill>
              <a:ea typeface="+mn-ea"/>
            </a:endParaRPr>
          </a:p>
        </p:txBody>
      </p:sp>
      <p:sp>
        <p:nvSpPr>
          <p:cNvPr id="4" name="Footer Placeholder 3">
            <a:extLst>
              <a:ext uri="{FF2B5EF4-FFF2-40B4-BE49-F238E27FC236}">
                <a16:creationId xmlns:a16="http://schemas.microsoft.com/office/drawing/2014/main" id="{93CB5B40-9A56-8677-56C5-DCF48F77A35C}"/>
              </a:ext>
            </a:extLst>
          </p:cNvPr>
          <p:cNvSpPr>
            <a:spLocks noGrp="1"/>
          </p:cNvSpPr>
          <p:nvPr>
            <p:ph type="ftr" sz="quarter" idx="11"/>
          </p:nvPr>
        </p:nvSpPr>
        <p:spPr/>
        <p:txBody>
          <a:bodyPr/>
          <a:lstStyle/>
          <a:p>
            <a:pPr defTabSz="914377"/>
            <a:r>
              <a:rPr lang="en-US" kern="1200">
                <a:solidFill>
                  <a:srgbClr val="4472C4">
                    <a:lumMod val="60000"/>
                    <a:lumOff val="40000"/>
                  </a:srgbClr>
                </a:solidFill>
                <a:ea typeface="+mn-ea"/>
              </a:rPr>
              <a:t>NTP Medicare OEP Bootcamp 2024</a:t>
            </a:r>
            <a:endParaRPr lang="en-US" kern="1200" dirty="0">
              <a:solidFill>
                <a:srgbClr val="4472C4">
                  <a:lumMod val="60000"/>
                  <a:lumOff val="40000"/>
                </a:srgbClr>
              </a:solidFill>
              <a:ea typeface="+mn-ea"/>
            </a:endParaRPr>
          </a:p>
        </p:txBody>
      </p:sp>
      <p:sp>
        <p:nvSpPr>
          <p:cNvPr id="2" name="Date Placeholder 1">
            <a:extLst>
              <a:ext uri="{FF2B5EF4-FFF2-40B4-BE49-F238E27FC236}">
                <a16:creationId xmlns:a16="http://schemas.microsoft.com/office/drawing/2014/main" id="{012CBBCF-459C-420F-FD26-58ABAC9FBFAA}"/>
              </a:ext>
            </a:extLst>
          </p:cNvPr>
          <p:cNvSpPr>
            <a:spLocks noGrp="1"/>
          </p:cNvSpPr>
          <p:nvPr>
            <p:ph type="dt" sz="half" idx="10"/>
          </p:nvPr>
        </p:nvSpPr>
        <p:spPr/>
        <p:txBody>
          <a:bodyPr/>
          <a:lstStyle/>
          <a:p>
            <a:pPr defTabSz="914377"/>
            <a:r>
              <a:rPr lang="en-US" kern="1200">
                <a:solidFill>
                  <a:srgbClr val="4472C4">
                    <a:lumMod val="60000"/>
                    <a:lumOff val="40000"/>
                  </a:srgbClr>
                </a:solidFill>
                <a:ea typeface="+mn-ea"/>
              </a:rPr>
              <a:t>September 2024</a:t>
            </a:r>
            <a:endParaRPr lang="en-US" kern="1200" dirty="0">
              <a:solidFill>
                <a:srgbClr val="4472C4">
                  <a:lumMod val="60000"/>
                  <a:lumOff val="40000"/>
                </a:srgbClr>
              </a:solidFill>
              <a:ea typeface="+mn-ea"/>
            </a:endParaRPr>
          </a:p>
        </p:txBody>
      </p:sp>
    </p:spTree>
    <p:custDataLst>
      <p:tags r:id="rId1"/>
    </p:custDataLst>
    <p:extLst>
      <p:ext uri="{BB962C8B-B14F-4D97-AF65-F5344CB8AC3E}">
        <p14:creationId xmlns:p14="http://schemas.microsoft.com/office/powerpoint/2010/main" val="35121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Title"/>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pPr>
              <a:spcBef>
                <a:spcPts val="0"/>
              </a:spcBef>
            </a:pPr>
            <a:r>
              <a:rPr lang="en" sz="2933" dirty="0"/>
              <a:t>Medicare Prescription Payment Plan: </a:t>
            </a:r>
            <a:br>
              <a:rPr lang="en" sz="2933" dirty="0"/>
            </a:br>
            <a:r>
              <a:rPr lang="en" sz="2933" dirty="0"/>
              <a:t>Plan Details Page</a:t>
            </a:r>
            <a:endParaRPr sz="2933" dirty="0"/>
          </a:p>
        </p:txBody>
      </p:sp>
      <p:sp>
        <p:nvSpPr>
          <p:cNvPr id="77" name="Content Placeholder"/>
          <p:cNvSpPr txBox="1">
            <a:spLocks noGrp="1"/>
          </p:cNvSpPr>
          <p:nvPr>
            <p:ph sz="quarter" idx="13"/>
          </p:nvPr>
        </p:nvSpPr>
        <p:spPr>
          <a:xfrm>
            <a:off x="548640" y="1371600"/>
            <a:ext cx="7759517" cy="4596090"/>
          </a:xfrm>
          <a:prstGeom prst="rect">
            <a:avLst/>
          </a:prstGeom>
        </p:spPr>
        <p:txBody>
          <a:bodyPr spcFirstLastPara="1" vert="horz" wrap="square" lIns="121900" tIns="121900" rIns="121900" bIns="121900" rtlCol="0" anchor="t" anchorCtr="0">
            <a:spAutoFit/>
          </a:bodyPr>
          <a:lstStyle/>
          <a:p>
            <a:pPr marL="0" indent="0">
              <a:spcAft>
                <a:spcPts val="1600"/>
              </a:spcAft>
              <a:buNone/>
            </a:pPr>
            <a:r>
              <a:rPr lang="en-US" sz="2400" dirty="0"/>
              <a:t>Show payment plan information to both logged in and anonymous users</a:t>
            </a:r>
          </a:p>
          <a:p>
            <a:pPr marL="0" indent="0">
              <a:spcAft>
                <a:spcPts val="1600"/>
              </a:spcAft>
              <a:buNone/>
            </a:pPr>
            <a:r>
              <a:rPr lang="en-US" sz="2400" dirty="0"/>
              <a:t>For people with Medicare where their covered Part D out-of- pocket cost </a:t>
            </a:r>
            <a:r>
              <a:rPr lang="en-US" sz="2400" b="1" dirty="0"/>
              <a:t>does</a:t>
            </a:r>
            <a:r>
              <a:rPr lang="en-US" sz="2400" dirty="0"/>
              <a:t> meet the out-of-pocket max cap ($2K) in the first 9 months of the year.</a:t>
            </a:r>
          </a:p>
          <a:p>
            <a:pPr marL="0" indent="0">
              <a:spcAft>
                <a:spcPts val="1600"/>
              </a:spcAft>
              <a:buNone/>
            </a:pPr>
            <a:r>
              <a:rPr lang="en-US" sz="2400" dirty="0"/>
              <a:t>Then, on the Plan Details page in the “Yearly drug costs by pharmacy” section below are shown.</a:t>
            </a:r>
          </a:p>
          <a:p>
            <a:pPr marL="380990" indent="-380990">
              <a:spcAft>
                <a:spcPts val="1600"/>
              </a:spcAft>
            </a:pPr>
            <a:r>
              <a:rPr lang="en-US" sz="2400" dirty="0">
                <a:solidFill>
                  <a:schemeClr val="accent1">
                    <a:lumMod val="75000"/>
                  </a:schemeClr>
                </a:solidFill>
              </a:rPr>
              <a:t>Dismissible Medicare payment plan information</a:t>
            </a:r>
          </a:p>
          <a:p>
            <a:pPr marL="380990" indent="-380990">
              <a:spcAft>
                <a:spcPts val="1600"/>
              </a:spcAft>
            </a:pPr>
            <a:r>
              <a:rPr lang="en-US" sz="2400" dirty="0"/>
              <a:t>Link to payment option cost preview help drawer</a:t>
            </a:r>
          </a:p>
        </p:txBody>
      </p:sp>
      <p:pic>
        <p:nvPicPr>
          <p:cNvPr id="3" name="Content Placeholder 2" descr="Screenshot showing the plan details page">
            <a:extLst>
              <a:ext uri="{FF2B5EF4-FFF2-40B4-BE49-F238E27FC236}">
                <a16:creationId xmlns:a16="http://schemas.microsoft.com/office/drawing/2014/main" id="{E86B0F85-B190-D993-3E16-8C3165C2D73C}"/>
              </a:ext>
            </a:extLst>
          </p:cNvPr>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8475908" y="1083859"/>
            <a:ext cx="3223173" cy="52766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CBC8931-6C3A-8F17-FD9D-EB3736BAB5E4}"/>
              </a:ext>
            </a:extLst>
          </p:cNvPr>
          <p:cNvSpPr>
            <a:spLocks noGrp="1"/>
          </p:cNvSpPr>
          <p:nvPr>
            <p:ph type="sldNum" sz="quarter" idx="12"/>
          </p:nvPr>
        </p:nvSpPr>
        <p:spPr/>
        <p:txBody>
          <a:bodyPr/>
          <a:lstStyle/>
          <a:p>
            <a:pPr defTabSz="914377"/>
            <a:fld id="{48F63A3B-78C7-47BE-AE5E-E10140E04643}" type="slidenum">
              <a:rPr lang="en-US" kern="1200" smtClean="0">
                <a:solidFill>
                  <a:srgbClr val="4472C4">
                    <a:lumMod val="60000"/>
                    <a:lumOff val="40000"/>
                  </a:srgbClr>
                </a:solidFill>
                <a:ea typeface="+mn-ea"/>
              </a:rPr>
              <a:pPr defTabSz="914377"/>
              <a:t>108</a:t>
            </a:fld>
            <a:endParaRPr lang="en-US" kern="1200" dirty="0">
              <a:solidFill>
                <a:srgbClr val="4472C4">
                  <a:lumMod val="60000"/>
                  <a:lumOff val="40000"/>
                </a:srgbClr>
              </a:solidFill>
              <a:ea typeface="+mn-ea"/>
            </a:endParaRPr>
          </a:p>
        </p:txBody>
      </p:sp>
      <p:sp>
        <p:nvSpPr>
          <p:cNvPr id="4" name="Footer Placeholder 3">
            <a:extLst>
              <a:ext uri="{FF2B5EF4-FFF2-40B4-BE49-F238E27FC236}">
                <a16:creationId xmlns:a16="http://schemas.microsoft.com/office/drawing/2014/main" id="{00242AAB-9750-B5AD-8A11-77B85FBA3783}"/>
              </a:ext>
            </a:extLst>
          </p:cNvPr>
          <p:cNvSpPr>
            <a:spLocks noGrp="1"/>
          </p:cNvSpPr>
          <p:nvPr>
            <p:ph type="ftr" sz="quarter" idx="11"/>
          </p:nvPr>
        </p:nvSpPr>
        <p:spPr/>
        <p:txBody>
          <a:bodyPr/>
          <a:lstStyle/>
          <a:p>
            <a:pPr defTabSz="914377"/>
            <a:r>
              <a:rPr lang="en-US" kern="1200">
                <a:solidFill>
                  <a:srgbClr val="4472C4">
                    <a:lumMod val="60000"/>
                    <a:lumOff val="40000"/>
                  </a:srgbClr>
                </a:solidFill>
                <a:ea typeface="+mn-ea"/>
              </a:rPr>
              <a:t>NTP Medicare OEP Bootcamp 2024</a:t>
            </a:r>
            <a:endParaRPr lang="en-US" kern="1200" dirty="0">
              <a:solidFill>
                <a:srgbClr val="4472C4">
                  <a:lumMod val="60000"/>
                  <a:lumOff val="40000"/>
                </a:srgbClr>
              </a:solidFill>
              <a:ea typeface="+mn-ea"/>
            </a:endParaRPr>
          </a:p>
        </p:txBody>
      </p:sp>
      <p:sp>
        <p:nvSpPr>
          <p:cNvPr id="2" name="Date Placeholder 1">
            <a:extLst>
              <a:ext uri="{FF2B5EF4-FFF2-40B4-BE49-F238E27FC236}">
                <a16:creationId xmlns:a16="http://schemas.microsoft.com/office/drawing/2014/main" id="{BECCE6EC-0352-CB92-3B38-99862E8ED659}"/>
              </a:ext>
            </a:extLst>
          </p:cNvPr>
          <p:cNvSpPr>
            <a:spLocks noGrp="1"/>
          </p:cNvSpPr>
          <p:nvPr>
            <p:ph type="dt" sz="half" idx="10"/>
          </p:nvPr>
        </p:nvSpPr>
        <p:spPr/>
        <p:txBody>
          <a:bodyPr/>
          <a:lstStyle/>
          <a:p>
            <a:pPr defTabSz="914377"/>
            <a:r>
              <a:rPr lang="en-US" kern="1200">
                <a:solidFill>
                  <a:srgbClr val="4472C4">
                    <a:lumMod val="60000"/>
                    <a:lumOff val="40000"/>
                  </a:srgbClr>
                </a:solidFill>
                <a:ea typeface="+mn-ea"/>
              </a:rPr>
              <a:t>September 2024</a:t>
            </a:r>
            <a:endParaRPr lang="en-US" kern="1200" dirty="0">
              <a:solidFill>
                <a:srgbClr val="4472C4">
                  <a:lumMod val="60000"/>
                  <a:lumOff val="40000"/>
                </a:srgbClr>
              </a:solidFill>
              <a:ea typeface="+mn-ea"/>
            </a:endParaRPr>
          </a:p>
        </p:txBody>
      </p:sp>
    </p:spTree>
    <p:custDataLst>
      <p:tags r:id="rId1"/>
    </p:custDataLst>
    <p:extLst>
      <p:ext uri="{BB962C8B-B14F-4D97-AF65-F5344CB8AC3E}">
        <p14:creationId xmlns:p14="http://schemas.microsoft.com/office/powerpoint/2010/main" val="2557529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Title"/>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pPr>
              <a:spcBef>
                <a:spcPts val="0"/>
              </a:spcBef>
            </a:pPr>
            <a:r>
              <a:rPr lang="en" dirty="0"/>
              <a:t>Medicare Prescription Payment Plan:</a:t>
            </a:r>
            <a:br>
              <a:rPr lang="en" dirty="0"/>
            </a:br>
            <a:r>
              <a:rPr lang="en" dirty="0"/>
              <a:t>Plan Details Page (Continued)</a:t>
            </a:r>
            <a:endParaRPr dirty="0"/>
          </a:p>
        </p:txBody>
      </p:sp>
      <p:sp>
        <p:nvSpPr>
          <p:cNvPr id="77" name="Content Placeholder"/>
          <p:cNvSpPr txBox="1">
            <a:spLocks noGrp="1"/>
          </p:cNvSpPr>
          <p:nvPr>
            <p:ph sz="quarter" idx="13"/>
          </p:nvPr>
        </p:nvSpPr>
        <p:spPr>
          <a:xfrm>
            <a:off x="548640" y="1371600"/>
            <a:ext cx="6773335" cy="5870798"/>
          </a:xfrm>
          <a:prstGeom prst="rect">
            <a:avLst/>
          </a:prstGeom>
        </p:spPr>
        <p:txBody>
          <a:bodyPr spcFirstLastPara="1" vert="horz" wrap="square" lIns="121900" tIns="121900" rIns="121900" bIns="121900" rtlCol="0" anchor="t" anchorCtr="0">
            <a:spAutoFit/>
          </a:bodyPr>
          <a:lstStyle/>
          <a:p>
            <a:pPr marL="0" indent="0">
              <a:spcAft>
                <a:spcPts val="1600"/>
              </a:spcAft>
              <a:buNone/>
            </a:pPr>
            <a:r>
              <a:rPr lang="en-US" sz="2400" dirty="0"/>
              <a:t>Show payment plan information to both logged in and anonymous users</a:t>
            </a:r>
          </a:p>
          <a:p>
            <a:pPr marL="0" indent="0">
              <a:spcAft>
                <a:spcPts val="1600"/>
              </a:spcAft>
              <a:buNone/>
            </a:pPr>
            <a:r>
              <a:rPr lang="en-US" sz="2400" dirty="0"/>
              <a:t>For users where their covered Part D out- of- pocket cost </a:t>
            </a:r>
            <a:r>
              <a:rPr lang="en-US" sz="2400" b="1" dirty="0"/>
              <a:t>does not </a:t>
            </a:r>
            <a:r>
              <a:rPr lang="en-US" sz="2400" dirty="0"/>
              <a:t>meet the out-of- pocket max cap ($2K) in the first 9 months of the year.</a:t>
            </a:r>
          </a:p>
          <a:p>
            <a:pPr marL="0" indent="0">
              <a:spcAft>
                <a:spcPts val="1600"/>
              </a:spcAft>
              <a:buNone/>
            </a:pPr>
            <a:r>
              <a:rPr lang="en-US" sz="2400" dirty="0"/>
              <a:t>Then, on the Plan Details page in the “Yearly drug costs by pharmacy” section below are shown.</a:t>
            </a:r>
          </a:p>
          <a:p>
            <a:pPr marL="380990" indent="-380990">
              <a:spcAft>
                <a:spcPts val="1600"/>
              </a:spcAft>
            </a:pPr>
            <a:r>
              <a:rPr lang="en-US" sz="2400" dirty="0"/>
              <a:t>Medicare payment plan information</a:t>
            </a:r>
          </a:p>
          <a:p>
            <a:pPr marL="380990" indent="-380990">
              <a:spcAft>
                <a:spcPts val="1600"/>
              </a:spcAft>
            </a:pPr>
            <a:r>
              <a:rPr lang="en-US" sz="2400" dirty="0"/>
              <a:t>Link to payment option cost preview help drawer</a:t>
            </a:r>
          </a:p>
          <a:p>
            <a:pPr marL="194728" indent="0">
              <a:spcBef>
                <a:spcPts val="1333"/>
              </a:spcBef>
              <a:spcAft>
                <a:spcPts val="0"/>
              </a:spcAft>
              <a:buSzPts val="1300"/>
              <a:buNone/>
            </a:pPr>
            <a:endParaRPr lang="en-US" sz="2400" dirty="0"/>
          </a:p>
        </p:txBody>
      </p:sp>
      <p:pic>
        <p:nvPicPr>
          <p:cNvPr id="3" name="Content Placeholder 2">
            <a:extLst>
              <a:ext uri="{FF2B5EF4-FFF2-40B4-BE49-F238E27FC236}">
                <a16:creationId xmlns:a16="http://schemas.microsoft.com/office/drawing/2014/main" id="{23AD4E14-C373-CDBC-8EA0-3B926EBFE9C3}"/>
              </a:ext>
              <a:ext uri="{C183D7F6-B498-43B3-948B-1728B52AA6E4}">
                <adec:decorative xmlns:adec="http://schemas.microsoft.com/office/drawing/2017/decorative" val="1"/>
              </a:ext>
            </a:extLst>
          </p:cNvPr>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8115301" y="1178215"/>
            <a:ext cx="3074505" cy="53771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174E4ED-19B0-10C5-392E-E6B98F17918B}"/>
              </a:ext>
            </a:extLst>
          </p:cNvPr>
          <p:cNvSpPr>
            <a:spLocks noGrp="1"/>
          </p:cNvSpPr>
          <p:nvPr>
            <p:ph type="sldNum" sz="quarter" idx="12"/>
          </p:nvPr>
        </p:nvSpPr>
        <p:spPr/>
        <p:txBody>
          <a:bodyPr/>
          <a:lstStyle/>
          <a:p>
            <a:pPr defTabSz="914377"/>
            <a:fld id="{48F63A3B-78C7-47BE-AE5E-E10140E04643}" type="slidenum">
              <a:rPr lang="en-US" kern="1200" smtClean="0">
                <a:solidFill>
                  <a:srgbClr val="4472C4">
                    <a:lumMod val="60000"/>
                    <a:lumOff val="40000"/>
                  </a:srgbClr>
                </a:solidFill>
                <a:ea typeface="+mn-ea"/>
              </a:rPr>
              <a:pPr defTabSz="914377"/>
              <a:t>109</a:t>
            </a:fld>
            <a:endParaRPr lang="en-US" kern="1200" dirty="0">
              <a:solidFill>
                <a:srgbClr val="4472C4">
                  <a:lumMod val="60000"/>
                  <a:lumOff val="40000"/>
                </a:srgbClr>
              </a:solidFill>
              <a:ea typeface="+mn-ea"/>
            </a:endParaRPr>
          </a:p>
        </p:txBody>
      </p:sp>
      <p:sp>
        <p:nvSpPr>
          <p:cNvPr id="4" name="Footer Placeholder 3">
            <a:extLst>
              <a:ext uri="{FF2B5EF4-FFF2-40B4-BE49-F238E27FC236}">
                <a16:creationId xmlns:a16="http://schemas.microsoft.com/office/drawing/2014/main" id="{0033AE9F-D815-6D97-9D8B-A8DE19059AB5}"/>
              </a:ext>
            </a:extLst>
          </p:cNvPr>
          <p:cNvSpPr>
            <a:spLocks noGrp="1"/>
          </p:cNvSpPr>
          <p:nvPr>
            <p:ph type="ftr" sz="quarter" idx="11"/>
          </p:nvPr>
        </p:nvSpPr>
        <p:spPr/>
        <p:txBody>
          <a:bodyPr/>
          <a:lstStyle/>
          <a:p>
            <a:pPr defTabSz="914377"/>
            <a:r>
              <a:rPr lang="en-US" kern="1200">
                <a:solidFill>
                  <a:srgbClr val="4472C4">
                    <a:lumMod val="60000"/>
                    <a:lumOff val="40000"/>
                  </a:srgbClr>
                </a:solidFill>
                <a:ea typeface="+mn-ea"/>
              </a:rPr>
              <a:t>NTP Medicare OEP Bootcamp 2024</a:t>
            </a:r>
            <a:endParaRPr lang="en-US" kern="1200" dirty="0">
              <a:solidFill>
                <a:srgbClr val="4472C4">
                  <a:lumMod val="60000"/>
                  <a:lumOff val="40000"/>
                </a:srgbClr>
              </a:solidFill>
              <a:ea typeface="+mn-ea"/>
            </a:endParaRPr>
          </a:p>
        </p:txBody>
      </p:sp>
      <p:sp>
        <p:nvSpPr>
          <p:cNvPr id="2" name="Date Placeholder 1">
            <a:extLst>
              <a:ext uri="{FF2B5EF4-FFF2-40B4-BE49-F238E27FC236}">
                <a16:creationId xmlns:a16="http://schemas.microsoft.com/office/drawing/2014/main" id="{731F69DC-1038-72FF-0E95-F594231B67AE}"/>
              </a:ext>
            </a:extLst>
          </p:cNvPr>
          <p:cNvSpPr>
            <a:spLocks noGrp="1"/>
          </p:cNvSpPr>
          <p:nvPr>
            <p:ph type="dt" sz="half" idx="10"/>
          </p:nvPr>
        </p:nvSpPr>
        <p:spPr/>
        <p:txBody>
          <a:bodyPr/>
          <a:lstStyle/>
          <a:p>
            <a:pPr defTabSz="914377"/>
            <a:r>
              <a:rPr lang="en-US" kern="1200">
                <a:solidFill>
                  <a:srgbClr val="4472C4">
                    <a:lumMod val="60000"/>
                    <a:lumOff val="40000"/>
                  </a:srgbClr>
                </a:solidFill>
                <a:ea typeface="+mn-ea"/>
              </a:rPr>
              <a:t>September 2024</a:t>
            </a:r>
            <a:endParaRPr lang="en-US" kern="1200" dirty="0">
              <a:solidFill>
                <a:srgbClr val="4472C4">
                  <a:lumMod val="60000"/>
                  <a:lumOff val="40000"/>
                </a:srgbClr>
              </a:solidFill>
              <a:ea typeface="+mn-ea"/>
            </a:endParaRPr>
          </a:p>
        </p:txBody>
      </p:sp>
    </p:spTree>
    <p:custDataLst>
      <p:tags r:id="rId1"/>
    </p:custDataLst>
    <p:extLst>
      <p:ext uri="{BB962C8B-B14F-4D97-AF65-F5344CB8AC3E}">
        <p14:creationId xmlns:p14="http://schemas.microsoft.com/office/powerpoint/2010/main" val="1027555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2C6E4E-1A66-C0EF-ED63-C62F25AE6693}"/>
              </a:ext>
            </a:extLst>
          </p:cNvPr>
          <p:cNvSpPr>
            <a:spLocks noGrp="1"/>
          </p:cNvSpPr>
          <p:nvPr>
            <p:ph type="title"/>
          </p:nvPr>
        </p:nvSpPr>
        <p:spPr/>
        <p:txBody>
          <a:bodyPr wrap="square">
            <a:noAutofit/>
          </a:bodyPr>
          <a:lstStyle/>
          <a:p>
            <a:r>
              <a:rPr lang="en-US" sz="2800" dirty="0">
                <a:latin typeface="Arial Black" panose="020B0A04020102020204" pitchFamily="34" charset="0"/>
              </a:rPr>
              <a:t>Stand-alone PDP’s vs </a:t>
            </a:r>
            <a:br>
              <a:rPr lang="en-US" sz="2800" dirty="0">
                <a:latin typeface="Arial Black" panose="020B0A04020102020204" pitchFamily="34" charset="0"/>
              </a:rPr>
            </a:br>
            <a:r>
              <a:rPr lang="en-US" sz="2800" dirty="0">
                <a:latin typeface="Arial Black" panose="020B0A04020102020204" pitchFamily="34" charset="0"/>
              </a:rPr>
              <a:t>Medicare Advantage Drug Plans</a:t>
            </a:r>
          </a:p>
        </p:txBody>
      </p:sp>
      <p:sp>
        <p:nvSpPr>
          <p:cNvPr id="8" name="Content Placeholder 7">
            <a:extLst>
              <a:ext uri="{FF2B5EF4-FFF2-40B4-BE49-F238E27FC236}">
                <a16:creationId xmlns:a16="http://schemas.microsoft.com/office/drawing/2014/main" id="{8D5F7498-E321-C49A-2083-637840E7A6CE}"/>
              </a:ext>
            </a:extLst>
          </p:cNvPr>
          <p:cNvSpPr>
            <a:spLocks noGrp="1"/>
          </p:cNvSpPr>
          <p:nvPr>
            <p:ph sz="quarter" idx="13"/>
          </p:nvPr>
        </p:nvSpPr>
        <p:spPr>
          <a:xfrm>
            <a:off x="432323" y="1749571"/>
            <a:ext cx="3980237" cy="5512277"/>
          </a:xfrm>
        </p:spPr>
        <p:txBody>
          <a:bodyPr>
            <a:noAutofit/>
          </a:bodyPr>
          <a:lstStyle/>
          <a:p>
            <a:pPr marL="0" indent="0">
              <a:buNone/>
            </a:pPr>
            <a:r>
              <a:rPr lang="en-US" sz="2400" dirty="0">
                <a:ea typeface="+mj-ea"/>
              </a:rPr>
              <a:t>The average Medicare beneficiary has a choice of ~60 Medicare drug plan offerings in 2024; </a:t>
            </a:r>
          </a:p>
          <a:p>
            <a:pPr marL="548640" lvl="1">
              <a:buFont typeface="Wingdings" panose="05000000000000000000" pitchFamily="2" charset="2"/>
              <a:buChar char="§"/>
            </a:pPr>
            <a:r>
              <a:rPr lang="en-US" sz="2000" dirty="0">
                <a:ea typeface="+mj-ea"/>
              </a:rPr>
              <a:t>Including 21 Stand-Alone Drug Plans (PDPs) and</a:t>
            </a:r>
          </a:p>
          <a:p>
            <a:pPr marL="548640" lvl="1">
              <a:buFont typeface="Wingdings" panose="05000000000000000000" pitchFamily="2" charset="2"/>
              <a:buChar char="§"/>
            </a:pPr>
            <a:r>
              <a:rPr lang="en-US" sz="2000" dirty="0">
                <a:ea typeface="+mj-ea"/>
              </a:rPr>
              <a:t>36 Medicare Advantage Drug Plans (MA-PDs)</a:t>
            </a:r>
            <a:endParaRPr lang="en-US" sz="2000" dirty="0"/>
          </a:p>
        </p:txBody>
      </p:sp>
      <p:pic>
        <p:nvPicPr>
          <p:cNvPr id="12" name="Picture 11" descr="Bar chart sowing a comparison between Stand-Alone PDPs and Medicare Advantage Drug Plans from 2007 until 2024. Source: Kaiser Family Foundation">
            <a:extLst>
              <a:ext uri="{FF2B5EF4-FFF2-40B4-BE49-F238E27FC236}">
                <a16:creationId xmlns:a16="http://schemas.microsoft.com/office/drawing/2014/main" id="{F4C629EF-F201-3870-9DAB-19E1436D1457}"/>
              </a:ext>
            </a:extLst>
          </p:cNvPr>
          <p:cNvPicPr>
            <a:picLocks noChangeAspect="1"/>
          </p:cNvPicPr>
          <p:nvPr/>
        </p:nvPicPr>
        <p:blipFill>
          <a:blip r:embed="rId4"/>
          <a:stretch>
            <a:fillRect/>
          </a:stretch>
        </p:blipFill>
        <p:spPr>
          <a:xfrm>
            <a:off x="4857689" y="1271620"/>
            <a:ext cx="7005097" cy="4882885"/>
          </a:xfrm>
          <a:prstGeom prst="rect">
            <a:avLst/>
          </a:prstGeom>
        </p:spPr>
      </p:pic>
      <p:sp>
        <p:nvSpPr>
          <p:cNvPr id="10" name="Content Placeholder 9">
            <a:extLst>
              <a:ext uri="{FF2B5EF4-FFF2-40B4-BE49-F238E27FC236}">
                <a16:creationId xmlns:a16="http://schemas.microsoft.com/office/drawing/2014/main" id="{6D9B2544-B4FA-0B49-2385-300460594EE7}"/>
              </a:ext>
              <a:ext uri="{C183D7F6-B498-43B3-948B-1728B52AA6E4}">
                <adec:decorative xmlns:adec="http://schemas.microsoft.com/office/drawing/2017/decorative" val="1"/>
              </a:ext>
            </a:extLst>
          </p:cNvPr>
          <p:cNvSpPr>
            <a:spLocks noGrp="1"/>
          </p:cNvSpPr>
          <p:nvPr>
            <p:ph sz="quarter" idx="15"/>
          </p:nvPr>
        </p:nvSpPr>
        <p:spPr>
          <a:xfrm>
            <a:off x="6192571" y="6154505"/>
            <a:ext cx="4114800" cy="545315"/>
          </a:xfrm>
        </p:spPr>
        <p:txBody>
          <a:bodyPr vert="horz" lIns="0" tIns="45720" rIns="0" bIns="45720" rtlCol="0">
            <a:normAutofit/>
          </a:bodyPr>
          <a:lstStyle/>
          <a:p>
            <a:pPr marL="0" indent="0" algn="ctr" defTabSz="609585">
              <a:spcAft>
                <a:spcPts val="0"/>
              </a:spcAft>
              <a:buClrTx/>
              <a:buNone/>
              <a:defRPr/>
            </a:pPr>
            <a:r>
              <a:rPr lang="en-US" sz="1600" dirty="0">
                <a:latin typeface="+mn-lt"/>
              </a:rPr>
              <a:t>Graphic Source: Kaiser Family Foundation (kff.org)</a:t>
            </a:r>
          </a:p>
          <a:p>
            <a:pPr marL="0" indent="0">
              <a:buNone/>
            </a:pPr>
            <a:endParaRPr lang="en-US" sz="2400" dirty="0">
              <a:latin typeface="+mn-lt"/>
            </a:endParaRPr>
          </a:p>
        </p:txBody>
      </p:sp>
      <p:sp>
        <p:nvSpPr>
          <p:cNvPr id="7" name="Slide Number Placeholder 6">
            <a:extLst>
              <a:ext uri="{FF2B5EF4-FFF2-40B4-BE49-F238E27FC236}">
                <a16:creationId xmlns:a16="http://schemas.microsoft.com/office/drawing/2014/main" id="{03A91C2A-AC06-78E3-5C51-A6B0A601C78C}"/>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11</a:t>
            </a:fld>
            <a:endParaRPr lang="en-US" dirty="0">
              <a:solidFill>
                <a:srgbClr val="4472C4">
                  <a:lumMod val="60000"/>
                  <a:lumOff val="40000"/>
                </a:srgbClr>
              </a:solidFill>
            </a:endParaRPr>
          </a:p>
        </p:txBody>
      </p:sp>
      <p:sp>
        <p:nvSpPr>
          <p:cNvPr id="6" name="Footer Placeholder 5">
            <a:extLst>
              <a:ext uri="{FF2B5EF4-FFF2-40B4-BE49-F238E27FC236}">
                <a16:creationId xmlns:a16="http://schemas.microsoft.com/office/drawing/2014/main" id="{D8B4570D-B523-14B3-D1F0-E8C5A0E1FDFB}"/>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5" name="Date Placeholder 4">
            <a:extLst>
              <a:ext uri="{FF2B5EF4-FFF2-40B4-BE49-F238E27FC236}">
                <a16:creationId xmlns:a16="http://schemas.microsoft.com/office/drawing/2014/main" id="{A4B77ADA-D4C5-3A58-2B50-1B7A0623081D}"/>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11691839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Title" descr="Screenshot showing the Cost Preview Help drawer interface."/>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pPr>
              <a:spcBef>
                <a:spcPts val="0"/>
              </a:spcBef>
            </a:pPr>
            <a:r>
              <a:rPr lang="en" sz="2933" dirty="0"/>
              <a:t>Medicare Prescription Payment Plan:</a:t>
            </a:r>
            <a:br>
              <a:rPr lang="en" sz="2933" dirty="0"/>
            </a:br>
            <a:r>
              <a:rPr lang="en" sz="2933" dirty="0"/>
              <a:t>Cost Preview Help Drawer</a:t>
            </a:r>
            <a:endParaRPr sz="2933" dirty="0"/>
          </a:p>
        </p:txBody>
      </p:sp>
      <p:sp>
        <p:nvSpPr>
          <p:cNvPr id="77" name="Content Placeholder"/>
          <p:cNvSpPr txBox="1">
            <a:spLocks noGrp="1"/>
          </p:cNvSpPr>
          <p:nvPr>
            <p:ph sz="quarter" idx="13"/>
          </p:nvPr>
        </p:nvSpPr>
        <p:spPr>
          <a:xfrm>
            <a:off x="548640" y="1371600"/>
            <a:ext cx="5989318" cy="3734315"/>
          </a:xfrm>
          <a:prstGeom prst="rect">
            <a:avLst/>
          </a:prstGeom>
        </p:spPr>
        <p:txBody>
          <a:bodyPr spcFirstLastPara="1" vert="horz" wrap="square" lIns="121900" tIns="121900" rIns="121900" bIns="121900" rtlCol="0" anchor="t" anchorCtr="0">
            <a:spAutoFit/>
          </a:bodyPr>
          <a:lstStyle/>
          <a:p>
            <a:pPr marL="0" indent="0">
              <a:spcAft>
                <a:spcPts val="800"/>
              </a:spcAft>
              <a:buNone/>
            </a:pPr>
            <a:r>
              <a:rPr lang="en-US" sz="1800" dirty="0"/>
              <a:t>Cost preview table for covered Part D prescription drugs</a:t>
            </a:r>
          </a:p>
          <a:p>
            <a:pPr marL="0" indent="0">
              <a:spcAft>
                <a:spcPts val="800"/>
              </a:spcAft>
              <a:buNone/>
            </a:pPr>
            <a:r>
              <a:rPr lang="en-US" sz="1800" dirty="0"/>
              <a:t>In a new help drawer, below are provided.</a:t>
            </a:r>
          </a:p>
          <a:p>
            <a:pPr marL="380990" indent="-380990">
              <a:spcAft>
                <a:spcPts val="800"/>
              </a:spcAft>
            </a:pPr>
            <a:r>
              <a:rPr lang="en-US" sz="1800" dirty="0"/>
              <a:t>Framing content about payment option</a:t>
            </a:r>
          </a:p>
          <a:p>
            <a:pPr marL="380990" indent="-380990">
              <a:spcAft>
                <a:spcPts val="800"/>
              </a:spcAft>
            </a:pPr>
            <a:r>
              <a:rPr lang="en-US" sz="1800" dirty="0"/>
              <a:t>Link to Medicare.gov static site</a:t>
            </a:r>
          </a:p>
          <a:p>
            <a:pPr marL="380990" indent="-380990">
              <a:spcAft>
                <a:spcPts val="800"/>
              </a:spcAft>
            </a:pPr>
            <a:r>
              <a:rPr lang="en-US" sz="1800" dirty="0"/>
              <a:t>Pharmacy selector to show cost differences at selected pharmacies</a:t>
            </a:r>
          </a:p>
          <a:p>
            <a:pPr marL="380990" indent="-380990">
              <a:spcAft>
                <a:spcPts val="800"/>
              </a:spcAft>
            </a:pPr>
            <a:r>
              <a:rPr lang="en-US" sz="1800" dirty="0"/>
              <a:t>Cost preview table with current prescription drug cost and prescription drug costs with payment option</a:t>
            </a:r>
          </a:p>
          <a:p>
            <a:pPr marL="380990" indent="-380990">
              <a:spcAft>
                <a:spcPts val="800"/>
              </a:spcAft>
            </a:pPr>
            <a:r>
              <a:rPr lang="en-US" sz="1800" dirty="0"/>
              <a:t>Disclaimer that table only shows covered Part D prescription drugs</a:t>
            </a:r>
          </a:p>
        </p:txBody>
      </p:sp>
      <p:pic>
        <p:nvPicPr>
          <p:cNvPr id="4" name="Content Placeholder 3" descr="Screenshot showing the monthly bill breakdown with and without the selected payment option">
            <a:extLst>
              <a:ext uri="{FF2B5EF4-FFF2-40B4-BE49-F238E27FC236}">
                <a16:creationId xmlns:a16="http://schemas.microsoft.com/office/drawing/2014/main" id="{A6228C4E-DE53-60F1-1FF1-EAD9392C8304}"/>
              </a:ext>
            </a:extLst>
          </p:cNvPr>
          <p:cNvPicPr>
            <a:picLocks noGrp="1" noChangeAspect="1"/>
          </p:cNvPicPr>
          <p:nvPr>
            <p:ph sz="quarter" idx="14"/>
          </p:nvPr>
        </p:nvPicPr>
        <p:blipFill>
          <a:blip r:embed="rId4"/>
          <a:stretch>
            <a:fillRect/>
          </a:stretch>
        </p:blipFill>
        <p:spPr>
          <a:xfrm>
            <a:off x="7307629" y="1323060"/>
            <a:ext cx="4325572" cy="5161109"/>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CECE9A0B-8D62-9DE3-18DC-BEFEE54A2EC3}"/>
              </a:ext>
            </a:extLst>
          </p:cNvPr>
          <p:cNvSpPr>
            <a:spLocks noGrp="1"/>
          </p:cNvSpPr>
          <p:nvPr>
            <p:ph type="sldNum" sz="quarter" idx="12"/>
          </p:nvPr>
        </p:nvSpPr>
        <p:spPr/>
        <p:txBody>
          <a:bodyPr/>
          <a:lstStyle/>
          <a:p>
            <a:pPr defTabSz="914377"/>
            <a:fld id="{48F63A3B-78C7-47BE-AE5E-E10140E04643}" type="slidenum">
              <a:rPr lang="en-US" kern="1200" smtClean="0">
                <a:solidFill>
                  <a:srgbClr val="4472C4">
                    <a:lumMod val="60000"/>
                    <a:lumOff val="40000"/>
                  </a:srgbClr>
                </a:solidFill>
                <a:ea typeface="+mn-ea"/>
              </a:rPr>
              <a:pPr defTabSz="914377"/>
              <a:t>110</a:t>
            </a:fld>
            <a:endParaRPr lang="en-US" kern="1200" dirty="0">
              <a:solidFill>
                <a:srgbClr val="4472C4">
                  <a:lumMod val="60000"/>
                  <a:lumOff val="40000"/>
                </a:srgbClr>
              </a:solidFill>
              <a:ea typeface="+mn-ea"/>
            </a:endParaRPr>
          </a:p>
        </p:txBody>
      </p:sp>
      <p:sp>
        <p:nvSpPr>
          <p:cNvPr id="3" name="Footer Placeholder 2">
            <a:extLst>
              <a:ext uri="{FF2B5EF4-FFF2-40B4-BE49-F238E27FC236}">
                <a16:creationId xmlns:a16="http://schemas.microsoft.com/office/drawing/2014/main" id="{F8FCD915-15DB-6B0A-DA26-32E370217058}"/>
              </a:ext>
            </a:extLst>
          </p:cNvPr>
          <p:cNvSpPr>
            <a:spLocks noGrp="1"/>
          </p:cNvSpPr>
          <p:nvPr>
            <p:ph type="ftr" sz="quarter" idx="11"/>
          </p:nvPr>
        </p:nvSpPr>
        <p:spPr/>
        <p:txBody>
          <a:bodyPr/>
          <a:lstStyle/>
          <a:p>
            <a:pPr defTabSz="914377"/>
            <a:r>
              <a:rPr lang="en-US" kern="1200">
                <a:solidFill>
                  <a:srgbClr val="4472C4">
                    <a:lumMod val="60000"/>
                    <a:lumOff val="40000"/>
                  </a:srgbClr>
                </a:solidFill>
                <a:ea typeface="+mn-ea"/>
              </a:rPr>
              <a:t>NTP Medicare OEP Bootcamp 2024</a:t>
            </a:r>
            <a:endParaRPr lang="en-US" kern="1200" dirty="0">
              <a:solidFill>
                <a:srgbClr val="4472C4">
                  <a:lumMod val="60000"/>
                  <a:lumOff val="40000"/>
                </a:srgbClr>
              </a:solidFill>
              <a:ea typeface="+mn-ea"/>
            </a:endParaRPr>
          </a:p>
        </p:txBody>
      </p:sp>
      <p:sp>
        <p:nvSpPr>
          <p:cNvPr id="2" name="Date Placeholder 1">
            <a:extLst>
              <a:ext uri="{FF2B5EF4-FFF2-40B4-BE49-F238E27FC236}">
                <a16:creationId xmlns:a16="http://schemas.microsoft.com/office/drawing/2014/main" id="{601D9345-6A31-6752-6BEE-73A5953EF978}"/>
              </a:ext>
            </a:extLst>
          </p:cNvPr>
          <p:cNvSpPr>
            <a:spLocks noGrp="1"/>
          </p:cNvSpPr>
          <p:nvPr>
            <p:ph type="dt" sz="half" idx="10"/>
          </p:nvPr>
        </p:nvSpPr>
        <p:spPr/>
        <p:txBody>
          <a:bodyPr/>
          <a:lstStyle/>
          <a:p>
            <a:pPr defTabSz="914377"/>
            <a:r>
              <a:rPr lang="en-US" kern="1200">
                <a:solidFill>
                  <a:srgbClr val="4472C4">
                    <a:lumMod val="60000"/>
                    <a:lumOff val="40000"/>
                  </a:srgbClr>
                </a:solidFill>
                <a:ea typeface="+mn-ea"/>
              </a:rPr>
              <a:t>September 2024</a:t>
            </a:r>
            <a:endParaRPr lang="en-US" kern="1200" dirty="0">
              <a:solidFill>
                <a:srgbClr val="4472C4">
                  <a:lumMod val="60000"/>
                  <a:lumOff val="40000"/>
                </a:srgbClr>
              </a:solidFill>
              <a:ea typeface="+mn-ea"/>
            </a:endParaRPr>
          </a:p>
        </p:txBody>
      </p:sp>
    </p:spTree>
    <p:custDataLst>
      <p:tags r:id="rId1"/>
    </p:custDataLst>
    <p:extLst>
      <p:ext uri="{BB962C8B-B14F-4D97-AF65-F5344CB8AC3E}">
        <p14:creationId xmlns:p14="http://schemas.microsoft.com/office/powerpoint/2010/main" val="40277015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Title" descr="Screenshot showing the Plan Confirmation Page"/>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pPr>
              <a:spcBef>
                <a:spcPts val="0"/>
              </a:spcBef>
            </a:pPr>
            <a:r>
              <a:rPr lang="en" sz="2933" dirty="0"/>
              <a:t>Medicare Prescription Payment Plan: </a:t>
            </a:r>
            <a:br>
              <a:rPr lang="en" sz="2933" dirty="0"/>
            </a:br>
            <a:r>
              <a:rPr lang="en" sz="2933" dirty="0"/>
              <a:t>Plan Confirmation Page</a:t>
            </a:r>
            <a:endParaRPr sz="2933" dirty="0"/>
          </a:p>
        </p:txBody>
      </p:sp>
      <p:sp>
        <p:nvSpPr>
          <p:cNvPr id="77" name="Content Placeholder"/>
          <p:cNvSpPr txBox="1">
            <a:spLocks noGrp="1"/>
          </p:cNvSpPr>
          <p:nvPr>
            <p:ph sz="quarter" idx="13"/>
          </p:nvPr>
        </p:nvSpPr>
        <p:spPr>
          <a:xfrm>
            <a:off x="548640" y="1371600"/>
            <a:ext cx="6026330" cy="4216499"/>
          </a:xfrm>
          <a:prstGeom prst="rect">
            <a:avLst/>
          </a:prstGeom>
        </p:spPr>
        <p:txBody>
          <a:bodyPr spcFirstLastPara="1" vert="horz" wrap="square" lIns="121900" tIns="121900" rIns="121900" bIns="121900" rtlCol="0" anchor="t" anchorCtr="0">
            <a:spAutoFit/>
          </a:bodyPr>
          <a:lstStyle/>
          <a:p>
            <a:pPr marL="274320" indent="-274320"/>
            <a:r>
              <a:rPr lang="en-US" sz="1800" dirty="0"/>
              <a:t>Medicare Prescription Payment Plan also appears in the message center and confirmation email for those likely to benefit</a:t>
            </a:r>
          </a:p>
          <a:p>
            <a:pPr marL="274320" indent="-274320"/>
            <a:r>
              <a:rPr lang="en-US" sz="1800" dirty="0"/>
              <a:t>Show information to logged in and anonymous users</a:t>
            </a:r>
          </a:p>
          <a:p>
            <a:pPr marL="0" indent="0">
              <a:buNone/>
            </a:pPr>
            <a:r>
              <a:rPr lang="en-US" sz="1800" dirty="0"/>
              <a:t>For users where their covered Part D out-of-pocket cost </a:t>
            </a:r>
            <a:r>
              <a:rPr lang="en-US" sz="1800" b="1" dirty="0"/>
              <a:t>does</a:t>
            </a:r>
            <a:r>
              <a:rPr lang="en-US" sz="1800" dirty="0"/>
              <a:t> meet the out-of-pocket max cap ($2K) in the first 9 months of the year.</a:t>
            </a:r>
          </a:p>
          <a:p>
            <a:pPr marL="0" indent="0">
              <a:buNone/>
            </a:pPr>
            <a:r>
              <a:rPr lang="en-US" sz="1800" dirty="0"/>
              <a:t>Then, on Open Enrollment Center confirmation page below Medicare payment plan information is shown</a:t>
            </a:r>
          </a:p>
          <a:p>
            <a:pPr marL="274320" indent="-274320" fontAlgn="base"/>
            <a:r>
              <a:rPr lang="en-US" sz="1800" dirty="0"/>
              <a:t>Payment option framing content</a:t>
            </a:r>
          </a:p>
          <a:p>
            <a:pPr marL="274320" indent="-274320" fontAlgn="base"/>
            <a:r>
              <a:rPr lang="en-US" sz="1800" dirty="0"/>
              <a:t>Provide link to payment option cost preview modal</a:t>
            </a:r>
          </a:p>
        </p:txBody>
      </p:sp>
      <p:pic>
        <p:nvPicPr>
          <p:cNvPr id="3" name="Content Placeholder 2" descr="Screenshot showing the plan confirmation page">
            <a:extLst>
              <a:ext uri="{FF2B5EF4-FFF2-40B4-BE49-F238E27FC236}">
                <a16:creationId xmlns:a16="http://schemas.microsoft.com/office/drawing/2014/main" id="{46A6BAE7-168D-58C7-25E4-042A44F90803}"/>
              </a:ext>
            </a:extLst>
          </p:cNvPr>
          <p:cNvPicPr>
            <a:picLocks noGrp="1" noChangeAspect="1"/>
          </p:cNvPicPr>
          <p:nvPr>
            <p:ph sz="quarter" idx="14"/>
          </p:nvPr>
        </p:nvPicPr>
        <p:blipFill>
          <a:blip r:embed="rId4"/>
          <a:stretch>
            <a:fillRect/>
          </a:stretch>
        </p:blipFill>
        <p:spPr>
          <a:xfrm>
            <a:off x="7460974" y="1030816"/>
            <a:ext cx="4288665" cy="5451829"/>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AE252CF0-73DD-B8AA-90E1-BEBEC31CAE77}"/>
              </a:ext>
            </a:extLst>
          </p:cNvPr>
          <p:cNvSpPr>
            <a:spLocks noGrp="1"/>
          </p:cNvSpPr>
          <p:nvPr>
            <p:ph type="sldNum" sz="quarter" idx="12"/>
          </p:nvPr>
        </p:nvSpPr>
        <p:spPr/>
        <p:txBody>
          <a:bodyPr/>
          <a:lstStyle/>
          <a:p>
            <a:pPr defTabSz="914377"/>
            <a:fld id="{48F63A3B-78C7-47BE-AE5E-E10140E04643}" type="slidenum">
              <a:rPr lang="en-US" kern="1200" smtClean="0">
                <a:solidFill>
                  <a:srgbClr val="4472C4">
                    <a:lumMod val="60000"/>
                    <a:lumOff val="40000"/>
                  </a:srgbClr>
                </a:solidFill>
                <a:ea typeface="+mn-ea"/>
              </a:rPr>
              <a:pPr defTabSz="914377"/>
              <a:t>111</a:t>
            </a:fld>
            <a:endParaRPr lang="en-US" kern="1200" dirty="0">
              <a:solidFill>
                <a:srgbClr val="4472C4">
                  <a:lumMod val="60000"/>
                  <a:lumOff val="40000"/>
                </a:srgbClr>
              </a:solidFill>
              <a:ea typeface="+mn-ea"/>
            </a:endParaRPr>
          </a:p>
        </p:txBody>
      </p:sp>
      <p:sp>
        <p:nvSpPr>
          <p:cNvPr id="4" name="Footer Placeholder 3">
            <a:extLst>
              <a:ext uri="{FF2B5EF4-FFF2-40B4-BE49-F238E27FC236}">
                <a16:creationId xmlns:a16="http://schemas.microsoft.com/office/drawing/2014/main" id="{3266FD09-1C3C-88D1-42D1-7B8995744793}"/>
              </a:ext>
            </a:extLst>
          </p:cNvPr>
          <p:cNvSpPr>
            <a:spLocks noGrp="1"/>
          </p:cNvSpPr>
          <p:nvPr>
            <p:ph type="ftr" sz="quarter" idx="11"/>
          </p:nvPr>
        </p:nvSpPr>
        <p:spPr/>
        <p:txBody>
          <a:bodyPr/>
          <a:lstStyle/>
          <a:p>
            <a:pPr defTabSz="914377"/>
            <a:r>
              <a:rPr lang="en-US" kern="1200">
                <a:solidFill>
                  <a:srgbClr val="4472C4">
                    <a:lumMod val="60000"/>
                    <a:lumOff val="40000"/>
                  </a:srgbClr>
                </a:solidFill>
                <a:ea typeface="+mn-ea"/>
              </a:rPr>
              <a:t>NTP Medicare OEP Bootcamp 2024</a:t>
            </a:r>
            <a:endParaRPr lang="en-US" kern="1200" dirty="0">
              <a:solidFill>
                <a:srgbClr val="4472C4">
                  <a:lumMod val="60000"/>
                  <a:lumOff val="40000"/>
                </a:srgbClr>
              </a:solidFill>
              <a:ea typeface="+mn-ea"/>
            </a:endParaRPr>
          </a:p>
        </p:txBody>
      </p:sp>
      <p:sp>
        <p:nvSpPr>
          <p:cNvPr id="2" name="Date Placeholder 1">
            <a:extLst>
              <a:ext uri="{FF2B5EF4-FFF2-40B4-BE49-F238E27FC236}">
                <a16:creationId xmlns:a16="http://schemas.microsoft.com/office/drawing/2014/main" id="{2C16C5B1-D665-9E58-ACD1-6F6A3C632CEE}"/>
              </a:ext>
            </a:extLst>
          </p:cNvPr>
          <p:cNvSpPr>
            <a:spLocks noGrp="1"/>
          </p:cNvSpPr>
          <p:nvPr>
            <p:ph type="dt" sz="half" idx="10"/>
          </p:nvPr>
        </p:nvSpPr>
        <p:spPr/>
        <p:txBody>
          <a:bodyPr/>
          <a:lstStyle/>
          <a:p>
            <a:pPr defTabSz="914377"/>
            <a:r>
              <a:rPr lang="en-US" kern="1200">
                <a:solidFill>
                  <a:srgbClr val="4472C4">
                    <a:lumMod val="60000"/>
                    <a:lumOff val="40000"/>
                  </a:srgbClr>
                </a:solidFill>
                <a:ea typeface="+mn-ea"/>
              </a:rPr>
              <a:t>September 2024</a:t>
            </a:r>
            <a:endParaRPr lang="en-US" kern="1200" dirty="0">
              <a:solidFill>
                <a:srgbClr val="4472C4">
                  <a:lumMod val="60000"/>
                  <a:lumOff val="40000"/>
                </a:srgbClr>
              </a:solidFill>
              <a:ea typeface="+mn-ea"/>
            </a:endParaRPr>
          </a:p>
        </p:txBody>
      </p:sp>
    </p:spTree>
    <p:custDataLst>
      <p:tags r:id="rId1"/>
    </p:custDataLst>
    <p:extLst>
      <p:ext uri="{BB962C8B-B14F-4D97-AF65-F5344CB8AC3E}">
        <p14:creationId xmlns:p14="http://schemas.microsoft.com/office/powerpoint/2010/main" val="20549477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Title"/>
          <p:cNvSpPr txBox="1">
            <a:spLocks noGrp="1"/>
          </p:cNvSpPr>
          <p:nvPr>
            <p:ph type="title"/>
          </p:nvPr>
        </p:nvSpPr>
        <p:spPr>
          <a:xfrm>
            <a:off x="3931920" y="1737361"/>
            <a:ext cx="7894137" cy="2061754"/>
          </a:xfrm>
          <a:prstGeom prst="rect">
            <a:avLst/>
          </a:prstGeom>
        </p:spPr>
        <p:txBody>
          <a:bodyPr spcFirstLastPara="1" vert="horz" wrap="square" lIns="121900" tIns="60933" rIns="121900" bIns="60933" rtlCol="0" anchor="ctr" anchorCtr="0">
            <a:normAutofit/>
          </a:bodyPr>
          <a:lstStyle/>
          <a:p>
            <a:pPr>
              <a:spcBef>
                <a:spcPts val="0"/>
              </a:spcBef>
            </a:pPr>
            <a:r>
              <a:rPr lang="en-US" sz="3000" dirty="0">
                <a:solidFill>
                  <a:schemeClr val="accent1">
                    <a:lumMod val="75000"/>
                  </a:schemeClr>
                </a:solidFill>
              </a:rPr>
              <a:t>Cost Preview </a:t>
            </a:r>
            <a:br>
              <a:rPr lang="en-US" sz="3000" dirty="0">
                <a:solidFill>
                  <a:schemeClr val="accent1">
                    <a:lumMod val="75000"/>
                  </a:schemeClr>
                </a:solidFill>
              </a:rPr>
            </a:br>
            <a:r>
              <a:rPr lang="en-US" sz="3000" dirty="0">
                <a:solidFill>
                  <a:schemeClr val="accent1">
                    <a:lumMod val="75000"/>
                  </a:schemeClr>
                </a:solidFill>
              </a:rPr>
              <a:t>Frequently Asked Questions</a:t>
            </a:r>
            <a:endParaRPr sz="3000" dirty="0">
              <a:solidFill>
                <a:schemeClr val="accent1">
                  <a:lumMod val="75000"/>
                </a:schemeClr>
              </a:solidFill>
            </a:endParaRPr>
          </a:p>
        </p:txBody>
      </p:sp>
    </p:spTree>
    <p:custDataLst>
      <p:tags r:id="rId1"/>
    </p:custDataLst>
    <p:extLst>
      <p:ext uri="{BB962C8B-B14F-4D97-AF65-F5344CB8AC3E}">
        <p14:creationId xmlns:p14="http://schemas.microsoft.com/office/powerpoint/2010/main" val="190285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Title"/>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pPr>
              <a:spcBef>
                <a:spcPts val="0"/>
              </a:spcBef>
            </a:pPr>
            <a:r>
              <a:rPr lang="en-US" dirty="0"/>
              <a:t>Cost Preview Frequently Asked Questions (1 of 8)</a:t>
            </a:r>
          </a:p>
        </p:txBody>
      </p:sp>
      <p:sp>
        <p:nvSpPr>
          <p:cNvPr id="77" name="Content Placeholder"/>
          <p:cNvSpPr txBox="1">
            <a:spLocks noGrp="1"/>
          </p:cNvSpPr>
          <p:nvPr>
            <p:ph sz="half" idx="1"/>
          </p:nvPr>
        </p:nvSpPr>
        <p:spPr>
          <a:xfrm>
            <a:off x="914400" y="1371600"/>
            <a:ext cx="10515600" cy="1138733"/>
          </a:xfrm>
          <a:prstGeom prst="rect">
            <a:avLst/>
          </a:prstGeom>
        </p:spPr>
        <p:txBody>
          <a:bodyPr spcFirstLastPara="1" vert="horz" wrap="square" lIns="121900" tIns="121900" rIns="121900" bIns="121900" rtlCol="0" anchor="t" anchorCtr="0">
            <a:spAutoFit/>
          </a:bodyPr>
          <a:lstStyle/>
          <a:p>
            <a:pPr marL="0" indent="0">
              <a:buNone/>
            </a:pPr>
            <a:r>
              <a:rPr lang="en-US" sz="2400" b="1" dirty="0"/>
              <a:t>Will the Medicare Prescription Payment Plan monthly costs be shown in Plan Finder Cost Preview?</a:t>
            </a:r>
            <a:endParaRPr lang="en-US" sz="2133" dirty="0"/>
          </a:p>
        </p:txBody>
      </p:sp>
      <p:sp>
        <p:nvSpPr>
          <p:cNvPr id="5" name="Content Placeholder 4">
            <a:extLst>
              <a:ext uri="{FF2B5EF4-FFF2-40B4-BE49-F238E27FC236}">
                <a16:creationId xmlns:a16="http://schemas.microsoft.com/office/drawing/2014/main" id="{0588A89F-77F6-AC0E-ACCF-5440B5CBEDB2}"/>
              </a:ext>
            </a:extLst>
          </p:cNvPr>
          <p:cNvSpPr>
            <a:spLocks noGrp="1"/>
          </p:cNvSpPr>
          <p:nvPr>
            <p:ph sz="half" idx="2"/>
          </p:nvPr>
        </p:nvSpPr>
        <p:spPr>
          <a:xfrm>
            <a:off x="914400" y="2286000"/>
            <a:ext cx="10332720" cy="3474720"/>
          </a:xfrm>
          <a:solidFill>
            <a:schemeClr val="accent5">
              <a:lumMod val="20000"/>
              <a:lumOff val="80000"/>
            </a:schemeClr>
          </a:solidFill>
        </p:spPr>
        <p:txBody>
          <a:bodyPr/>
          <a:lstStyle/>
          <a:p>
            <a:pPr marL="274313" marR="0" lvl="0" indent="-274313" algn="l" defTabSz="914377"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Yes, the person’s </a:t>
            </a:r>
            <a:r>
              <a:rPr kumimoji="0" lang="en-US" sz="2133" b="1" i="1"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estimated</a:t>
            </a: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monthly costs for covered drugs if they were using the Medicare Prescription Payment Plan will be displayed in Medicare Plan Finder’s Cost Preview. </a:t>
            </a:r>
          </a:p>
          <a:p>
            <a:pPr marL="274313" marR="0" lvl="0" indent="-274313" algn="l" defTabSz="914377"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 link to Cost Preview will be accessible in the Drug Coverage section of the Plan Details page.</a:t>
            </a:r>
            <a:endParaRPr lang="en-US" dirty="0"/>
          </a:p>
        </p:txBody>
      </p:sp>
      <p:sp>
        <p:nvSpPr>
          <p:cNvPr id="4" name="Slide Number Placeholder 3">
            <a:extLst>
              <a:ext uri="{FF2B5EF4-FFF2-40B4-BE49-F238E27FC236}">
                <a16:creationId xmlns:a16="http://schemas.microsoft.com/office/drawing/2014/main" id="{50769C3F-8D3D-69EE-D8B7-21F8E388D0F9}"/>
              </a:ext>
            </a:extLst>
          </p:cNvPr>
          <p:cNvSpPr>
            <a:spLocks noGrp="1"/>
          </p:cNvSpPr>
          <p:nvPr>
            <p:ph type="sldNum" sz="quarter" idx="12"/>
          </p:nvPr>
        </p:nvSpPr>
        <p:spPr/>
        <p:txBody>
          <a:bodyPr/>
          <a:lstStyle/>
          <a:p>
            <a:pPr defTabSz="914377"/>
            <a:fld id="{0B2D781D-8844-5940-92D1-06EF0A7F581E}" type="slidenum">
              <a:rPr lang="en-US" kern="1200" smtClean="0">
                <a:ea typeface="+mn-ea"/>
              </a:rPr>
              <a:pPr defTabSz="914377"/>
              <a:t>113</a:t>
            </a:fld>
            <a:endParaRPr lang="en-US" kern="1200" dirty="0">
              <a:ea typeface="+mn-ea"/>
            </a:endParaRPr>
          </a:p>
        </p:txBody>
      </p:sp>
      <p:sp>
        <p:nvSpPr>
          <p:cNvPr id="3" name="Footer Placeholder 2">
            <a:extLst>
              <a:ext uri="{FF2B5EF4-FFF2-40B4-BE49-F238E27FC236}">
                <a16:creationId xmlns:a16="http://schemas.microsoft.com/office/drawing/2014/main" id="{E5BF7EA7-5B5A-ECBE-E26C-3A59AA83658F}"/>
              </a:ext>
            </a:extLst>
          </p:cNvPr>
          <p:cNvSpPr>
            <a:spLocks noGrp="1"/>
          </p:cNvSpPr>
          <p:nvPr>
            <p:ph type="ftr" sz="quarter" idx="11"/>
          </p:nvPr>
        </p:nvSpPr>
        <p:spPr/>
        <p:txBody>
          <a:bodyPr/>
          <a:lstStyle/>
          <a:p>
            <a:pPr defTabSz="914377"/>
            <a:r>
              <a:rPr lang="en-US" kern="1200">
                <a:solidFill>
                  <a:srgbClr val="4472C4">
                    <a:lumMod val="60000"/>
                    <a:lumOff val="40000"/>
                  </a:srgbClr>
                </a:solidFill>
                <a:ea typeface="+mn-ea"/>
              </a:rPr>
              <a:t>NTP Medicare OEP Bootcamp 2024</a:t>
            </a:r>
            <a:endParaRPr lang="en-US" kern="1200" dirty="0">
              <a:solidFill>
                <a:srgbClr val="4472C4">
                  <a:lumMod val="60000"/>
                  <a:lumOff val="40000"/>
                </a:srgbClr>
              </a:solidFill>
              <a:ea typeface="+mn-ea"/>
            </a:endParaRPr>
          </a:p>
        </p:txBody>
      </p:sp>
      <p:sp>
        <p:nvSpPr>
          <p:cNvPr id="2" name="Date Placeholder 1">
            <a:extLst>
              <a:ext uri="{FF2B5EF4-FFF2-40B4-BE49-F238E27FC236}">
                <a16:creationId xmlns:a16="http://schemas.microsoft.com/office/drawing/2014/main" id="{BF4C656A-DD60-21CA-57BF-BAB9A7EC91C2}"/>
              </a:ext>
            </a:extLst>
          </p:cNvPr>
          <p:cNvSpPr>
            <a:spLocks noGrp="1"/>
          </p:cNvSpPr>
          <p:nvPr>
            <p:ph type="dt" sz="half" idx="10"/>
          </p:nvPr>
        </p:nvSpPr>
        <p:spPr/>
        <p:txBody>
          <a:bodyPr/>
          <a:lstStyle/>
          <a:p>
            <a:pPr defTabSz="914377"/>
            <a:r>
              <a:rPr lang="en-US" kern="1200">
                <a:solidFill>
                  <a:srgbClr val="4472C4">
                    <a:lumMod val="60000"/>
                    <a:lumOff val="40000"/>
                  </a:srgbClr>
                </a:solidFill>
                <a:ea typeface="+mn-ea"/>
              </a:rPr>
              <a:t>September 2024</a:t>
            </a:r>
            <a:endParaRPr lang="en-US" kern="1200" dirty="0">
              <a:ea typeface="+mn-ea"/>
            </a:endParaRPr>
          </a:p>
        </p:txBody>
      </p:sp>
    </p:spTree>
    <p:custDataLst>
      <p:tags r:id="rId1"/>
    </p:custDataLst>
    <p:extLst>
      <p:ext uri="{BB962C8B-B14F-4D97-AF65-F5344CB8AC3E}">
        <p14:creationId xmlns:p14="http://schemas.microsoft.com/office/powerpoint/2010/main" val="218069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Title"/>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pPr>
              <a:spcBef>
                <a:spcPts val="0"/>
              </a:spcBef>
            </a:pPr>
            <a:r>
              <a:rPr lang="en" dirty="0"/>
              <a:t>Cost Preview Frequently Asked Questions (2 of 8) </a:t>
            </a:r>
            <a:endParaRPr dirty="0"/>
          </a:p>
        </p:txBody>
      </p:sp>
      <p:sp>
        <p:nvSpPr>
          <p:cNvPr id="77" name="Content Placeholder"/>
          <p:cNvSpPr txBox="1">
            <a:spLocks noGrp="1"/>
          </p:cNvSpPr>
          <p:nvPr>
            <p:ph sz="half" idx="1"/>
          </p:nvPr>
        </p:nvSpPr>
        <p:spPr>
          <a:xfrm>
            <a:off x="914400" y="1371600"/>
            <a:ext cx="10242755" cy="1138733"/>
          </a:xfrm>
          <a:prstGeom prst="rect">
            <a:avLst/>
          </a:prstGeom>
        </p:spPr>
        <p:txBody>
          <a:bodyPr spcFirstLastPara="1" vert="horz" wrap="square" lIns="121900" tIns="121900" rIns="121900" bIns="121900" rtlCol="0" anchor="t" anchorCtr="0">
            <a:spAutoFit/>
          </a:bodyPr>
          <a:lstStyle/>
          <a:p>
            <a:pPr marL="0" indent="0">
              <a:buNone/>
            </a:pPr>
            <a:r>
              <a:rPr lang="en-US" sz="2400" b="1" dirty="0"/>
              <a:t>Will we be able to show beneficiaries the cost/savings (or not) with Cost Preview?</a:t>
            </a:r>
          </a:p>
        </p:txBody>
      </p:sp>
      <p:sp>
        <p:nvSpPr>
          <p:cNvPr id="5" name="Content Placeholder 4">
            <a:extLst>
              <a:ext uri="{FF2B5EF4-FFF2-40B4-BE49-F238E27FC236}">
                <a16:creationId xmlns:a16="http://schemas.microsoft.com/office/drawing/2014/main" id="{7C057E4D-5762-02EF-AE6D-EE5AE449D970}"/>
              </a:ext>
            </a:extLst>
          </p:cNvPr>
          <p:cNvSpPr>
            <a:spLocks noGrp="1"/>
          </p:cNvSpPr>
          <p:nvPr>
            <p:ph sz="half" idx="2"/>
          </p:nvPr>
        </p:nvSpPr>
        <p:spPr>
          <a:xfrm>
            <a:off x="914400" y="2286000"/>
            <a:ext cx="10332720" cy="3474720"/>
          </a:xfrm>
          <a:solidFill>
            <a:schemeClr val="accent5">
              <a:lumMod val="20000"/>
              <a:lumOff val="80000"/>
            </a:schemeClr>
          </a:solidFill>
        </p:spPr>
        <p:txBody>
          <a:bodyPr>
            <a:normAutofit/>
          </a:bodyPr>
          <a:lstStyle/>
          <a:p>
            <a:pPr marL="274313" marR="0" lvl="0" indent="-274313" algn="l" defTabSz="914377"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The Medicare Prescription Payment Plan does NOT provide any cost savings. </a:t>
            </a:r>
          </a:p>
          <a:p>
            <a:pPr marL="274313" marR="0" lvl="0" indent="-274313" algn="l" defTabSz="914377"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This payment option might help someone manage their monthly expenses, but it doesn’t save them money or lower their drug costs. </a:t>
            </a:r>
          </a:p>
          <a:p>
            <a:pPr marL="274313" marR="0" lvl="0" indent="-274313" algn="l" defTabSz="914377"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It works with someone’s current drug coverage to help them manage their out-of-pocket Medicare Part D drug costs by spreading them across the calendar year (January-December). </a:t>
            </a:r>
          </a:p>
          <a:p>
            <a:pPr marL="274313" marR="0" lvl="0" indent="-274313" algn="l" defTabSz="914377"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Medicare Plan Finder’s Cost Preview will display an estimate of monthly pricing for covered drugs with the Medicare Prescription Payment Plan and without.</a:t>
            </a:r>
          </a:p>
        </p:txBody>
      </p:sp>
      <p:sp>
        <p:nvSpPr>
          <p:cNvPr id="4" name="Slide Number Placeholder 3">
            <a:extLst>
              <a:ext uri="{FF2B5EF4-FFF2-40B4-BE49-F238E27FC236}">
                <a16:creationId xmlns:a16="http://schemas.microsoft.com/office/drawing/2014/main" id="{50769C3F-8D3D-69EE-D8B7-21F8E388D0F9}"/>
              </a:ext>
            </a:extLst>
          </p:cNvPr>
          <p:cNvSpPr>
            <a:spLocks noGrp="1"/>
          </p:cNvSpPr>
          <p:nvPr>
            <p:ph type="sldNum" sz="quarter" idx="12"/>
          </p:nvPr>
        </p:nvSpPr>
        <p:spPr/>
        <p:txBody>
          <a:bodyPr/>
          <a:lstStyle/>
          <a:p>
            <a:pPr defTabSz="914377"/>
            <a:fld id="{0B2D781D-8844-5940-92D1-06EF0A7F581E}" type="slidenum">
              <a:rPr lang="en-US" kern="1200" smtClean="0">
                <a:ea typeface="+mn-ea"/>
              </a:rPr>
              <a:pPr defTabSz="914377"/>
              <a:t>114</a:t>
            </a:fld>
            <a:endParaRPr lang="en-US" kern="1200" dirty="0">
              <a:ea typeface="+mn-ea"/>
            </a:endParaRPr>
          </a:p>
        </p:txBody>
      </p:sp>
      <p:sp>
        <p:nvSpPr>
          <p:cNvPr id="3" name="Footer Placeholder 2">
            <a:extLst>
              <a:ext uri="{FF2B5EF4-FFF2-40B4-BE49-F238E27FC236}">
                <a16:creationId xmlns:a16="http://schemas.microsoft.com/office/drawing/2014/main" id="{E5BF7EA7-5B5A-ECBE-E26C-3A59AA83658F}"/>
              </a:ext>
            </a:extLst>
          </p:cNvPr>
          <p:cNvSpPr>
            <a:spLocks noGrp="1"/>
          </p:cNvSpPr>
          <p:nvPr>
            <p:ph type="ftr" sz="quarter" idx="11"/>
          </p:nvPr>
        </p:nvSpPr>
        <p:spPr/>
        <p:txBody>
          <a:bodyPr/>
          <a:lstStyle/>
          <a:p>
            <a:pPr defTabSz="914377"/>
            <a:r>
              <a:rPr lang="en-US" kern="1200">
                <a:solidFill>
                  <a:srgbClr val="4472C4">
                    <a:lumMod val="60000"/>
                    <a:lumOff val="40000"/>
                  </a:srgbClr>
                </a:solidFill>
                <a:ea typeface="+mn-ea"/>
              </a:rPr>
              <a:t>NTP Medicare OEP Bootcamp 2024</a:t>
            </a:r>
            <a:endParaRPr lang="en-US" kern="1200" dirty="0">
              <a:solidFill>
                <a:srgbClr val="4472C4">
                  <a:lumMod val="60000"/>
                  <a:lumOff val="40000"/>
                </a:srgbClr>
              </a:solidFill>
              <a:ea typeface="+mn-ea"/>
            </a:endParaRPr>
          </a:p>
        </p:txBody>
      </p:sp>
      <p:sp>
        <p:nvSpPr>
          <p:cNvPr id="2" name="Date Placeholder 1">
            <a:extLst>
              <a:ext uri="{FF2B5EF4-FFF2-40B4-BE49-F238E27FC236}">
                <a16:creationId xmlns:a16="http://schemas.microsoft.com/office/drawing/2014/main" id="{BF4C656A-DD60-21CA-57BF-BAB9A7EC91C2}"/>
              </a:ext>
            </a:extLst>
          </p:cNvPr>
          <p:cNvSpPr>
            <a:spLocks noGrp="1"/>
          </p:cNvSpPr>
          <p:nvPr>
            <p:ph type="dt" sz="half" idx="10"/>
          </p:nvPr>
        </p:nvSpPr>
        <p:spPr/>
        <p:txBody>
          <a:bodyPr/>
          <a:lstStyle/>
          <a:p>
            <a:pPr defTabSz="914377"/>
            <a:r>
              <a:rPr lang="en-US" kern="1200">
                <a:solidFill>
                  <a:srgbClr val="4472C4">
                    <a:lumMod val="60000"/>
                    <a:lumOff val="40000"/>
                  </a:srgbClr>
                </a:solidFill>
                <a:ea typeface="+mn-ea"/>
              </a:rPr>
              <a:t>September 2024</a:t>
            </a:r>
            <a:endParaRPr lang="en-US" kern="1200" dirty="0">
              <a:ea typeface="+mn-ea"/>
            </a:endParaRPr>
          </a:p>
        </p:txBody>
      </p:sp>
    </p:spTree>
    <p:custDataLst>
      <p:tags r:id="rId1"/>
    </p:custDataLst>
    <p:extLst>
      <p:ext uri="{BB962C8B-B14F-4D97-AF65-F5344CB8AC3E}">
        <p14:creationId xmlns:p14="http://schemas.microsoft.com/office/powerpoint/2010/main" val="144086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Title"/>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pPr>
              <a:spcBef>
                <a:spcPts val="0"/>
              </a:spcBef>
            </a:pPr>
            <a:r>
              <a:rPr lang="en" dirty="0"/>
              <a:t>Cost Preview Frequently Asked Questions (3 of 8)   </a:t>
            </a:r>
            <a:endParaRPr dirty="0"/>
          </a:p>
        </p:txBody>
      </p:sp>
      <p:sp>
        <p:nvSpPr>
          <p:cNvPr id="77" name="Content Placeholder"/>
          <p:cNvSpPr txBox="1">
            <a:spLocks noGrp="1"/>
          </p:cNvSpPr>
          <p:nvPr>
            <p:ph sz="half" idx="1"/>
          </p:nvPr>
        </p:nvSpPr>
        <p:spPr>
          <a:xfrm>
            <a:off x="914400" y="1371600"/>
            <a:ext cx="10242755" cy="1508065"/>
          </a:xfrm>
          <a:prstGeom prst="rect">
            <a:avLst/>
          </a:prstGeom>
        </p:spPr>
        <p:txBody>
          <a:bodyPr spcFirstLastPara="1" vert="horz" wrap="square" lIns="121900" tIns="121900" rIns="121900" bIns="121900" rtlCol="0" anchor="t" anchorCtr="0">
            <a:spAutoFit/>
          </a:bodyPr>
          <a:lstStyle/>
          <a:p>
            <a:pPr marL="0" indent="0">
              <a:buNone/>
            </a:pPr>
            <a:r>
              <a:rPr lang="en-US" sz="2400" b="1" dirty="0"/>
              <a:t>Will Cost Preview display for those who are not predicted to enter the catastrophic phase?  Will they know if the payment plan benefits them?</a:t>
            </a:r>
          </a:p>
        </p:txBody>
      </p:sp>
      <p:sp>
        <p:nvSpPr>
          <p:cNvPr id="5" name="Content Placeholder 4">
            <a:extLst>
              <a:ext uri="{FF2B5EF4-FFF2-40B4-BE49-F238E27FC236}">
                <a16:creationId xmlns:a16="http://schemas.microsoft.com/office/drawing/2014/main" id="{65BB5307-ECFD-4D62-1EC2-A35F9773132D}"/>
              </a:ext>
            </a:extLst>
          </p:cNvPr>
          <p:cNvSpPr>
            <a:spLocks noGrp="1"/>
          </p:cNvSpPr>
          <p:nvPr>
            <p:ph sz="half" idx="2"/>
          </p:nvPr>
        </p:nvSpPr>
        <p:spPr>
          <a:xfrm>
            <a:off x="914400" y="2741231"/>
            <a:ext cx="10332720" cy="3291840"/>
          </a:xfrm>
          <a:solidFill>
            <a:schemeClr val="accent5">
              <a:lumMod val="20000"/>
              <a:lumOff val="80000"/>
            </a:schemeClr>
          </a:solidFill>
        </p:spPr>
        <p:txBody>
          <a:bodyPr/>
          <a:lstStyle/>
          <a:p>
            <a:pPr marL="274313" marR="0" lvl="0" indent="-274313" algn="l" defTabSz="914377"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Yes, the option to open Cost Preview will be displayed for people with Medicare </a:t>
            </a:r>
            <a:b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that are not predicted to enter the catastrophic phase.  </a:t>
            </a:r>
          </a:p>
          <a:p>
            <a:pPr marL="274313" marR="0" lvl="0" indent="-274313" algn="l" defTabSz="914377"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For people with Medicare that are likely to benefit from the Medicare Prescription Payment Plan, the link will be more prominently displayed. </a:t>
            </a:r>
          </a:p>
          <a:p>
            <a:pPr marL="274313" marR="0" lvl="0" indent="-274313" algn="l" defTabSz="914377"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Cost Preview will not display for anyone that is enrolled in LIS (logged in) or selects LIS (anonymous) as their monthly costs are already consistent.</a:t>
            </a:r>
          </a:p>
        </p:txBody>
      </p:sp>
      <p:sp>
        <p:nvSpPr>
          <p:cNvPr id="4" name="Slide Number Placeholder 3">
            <a:extLst>
              <a:ext uri="{FF2B5EF4-FFF2-40B4-BE49-F238E27FC236}">
                <a16:creationId xmlns:a16="http://schemas.microsoft.com/office/drawing/2014/main" id="{50769C3F-8D3D-69EE-D8B7-21F8E388D0F9}"/>
              </a:ext>
            </a:extLst>
          </p:cNvPr>
          <p:cNvSpPr>
            <a:spLocks noGrp="1"/>
          </p:cNvSpPr>
          <p:nvPr>
            <p:ph type="sldNum" sz="quarter" idx="12"/>
          </p:nvPr>
        </p:nvSpPr>
        <p:spPr/>
        <p:txBody>
          <a:bodyPr/>
          <a:lstStyle/>
          <a:p>
            <a:pPr defTabSz="914377"/>
            <a:fld id="{0B2D781D-8844-5940-92D1-06EF0A7F581E}" type="slidenum">
              <a:rPr lang="en-US" kern="1200" smtClean="0">
                <a:ea typeface="+mn-ea"/>
              </a:rPr>
              <a:pPr defTabSz="914377"/>
              <a:t>115</a:t>
            </a:fld>
            <a:endParaRPr lang="en-US" kern="1200" dirty="0">
              <a:ea typeface="+mn-ea"/>
            </a:endParaRPr>
          </a:p>
        </p:txBody>
      </p:sp>
      <p:sp>
        <p:nvSpPr>
          <p:cNvPr id="3" name="Footer Placeholder 2">
            <a:extLst>
              <a:ext uri="{FF2B5EF4-FFF2-40B4-BE49-F238E27FC236}">
                <a16:creationId xmlns:a16="http://schemas.microsoft.com/office/drawing/2014/main" id="{E5BF7EA7-5B5A-ECBE-E26C-3A59AA83658F}"/>
              </a:ext>
            </a:extLst>
          </p:cNvPr>
          <p:cNvSpPr>
            <a:spLocks noGrp="1"/>
          </p:cNvSpPr>
          <p:nvPr>
            <p:ph type="ftr" sz="quarter" idx="11"/>
          </p:nvPr>
        </p:nvSpPr>
        <p:spPr/>
        <p:txBody>
          <a:bodyPr/>
          <a:lstStyle/>
          <a:p>
            <a:pPr defTabSz="914377"/>
            <a:r>
              <a:rPr lang="en-US" kern="1200">
                <a:solidFill>
                  <a:srgbClr val="4472C4">
                    <a:lumMod val="60000"/>
                    <a:lumOff val="40000"/>
                  </a:srgbClr>
                </a:solidFill>
                <a:ea typeface="+mn-ea"/>
              </a:rPr>
              <a:t>NTP Medicare OEP Bootcamp 2024</a:t>
            </a:r>
            <a:endParaRPr lang="en-US" kern="1200" dirty="0">
              <a:solidFill>
                <a:srgbClr val="4472C4">
                  <a:lumMod val="60000"/>
                  <a:lumOff val="40000"/>
                </a:srgbClr>
              </a:solidFill>
              <a:ea typeface="+mn-ea"/>
            </a:endParaRPr>
          </a:p>
        </p:txBody>
      </p:sp>
      <p:sp>
        <p:nvSpPr>
          <p:cNvPr id="2" name="Date Placeholder 1">
            <a:extLst>
              <a:ext uri="{FF2B5EF4-FFF2-40B4-BE49-F238E27FC236}">
                <a16:creationId xmlns:a16="http://schemas.microsoft.com/office/drawing/2014/main" id="{BF4C656A-DD60-21CA-57BF-BAB9A7EC91C2}"/>
              </a:ext>
            </a:extLst>
          </p:cNvPr>
          <p:cNvSpPr>
            <a:spLocks noGrp="1"/>
          </p:cNvSpPr>
          <p:nvPr>
            <p:ph type="dt" sz="half" idx="10"/>
          </p:nvPr>
        </p:nvSpPr>
        <p:spPr/>
        <p:txBody>
          <a:bodyPr/>
          <a:lstStyle/>
          <a:p>
            <a:pPr defTabSz="914377"/>
            <a:r>
              <a:rPr lang="en-US" kern="1200">
                <a:solidFill>
                  <a:srgbClr val="4472C4">
                    <a:lumMod val="60000"/>
                    <a:lumOff val="40000"/>
                  </a:srgbClr>
                </a:solidFill>
                <a:ea typeface="+mn-ea"/>
              </a:rPr>
              <a:t>September 2024</a:t>
            </a:r>
            <a:endParaRPr lang="en-US" kern="1200" dirty="0">
              <a:ea typeface="+mn-ea"/>
            </a:endParaRPr>
          </a:p>
        </p:txBody>
      </p:sp>
    </p:spTree>
    <p:custDataLst>
      <p:tags r:id="rId1"/>
    </p:custDataLst>
    <p:extLst>
      <p:ext uri="{BB962C8B-B14F-4D97-AF65-F5344CB8AC3E}">
        <p14:creationId xmlns:p14="http://schemas.microsoft.com/office/powerpoint/2010/main" val="207773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Title"/>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pPr>
              <a:spcBef>
                <a:spcPts val="0"/>
              </a:spcBef>
            </a:pPr>
            <a:r>
              <a:rPr lang="en" dirty="0"/>
              <a:t>Cost Preview Frequently Asked Questions (4 of 8)    </a:t>
            </a:r>
            <a:endParaRPr dirty="0"/>
          </a:p>
        </p:txBody>
      </p:sp>
      <p:sp>
        <p:nvSpPr>
          <p:cNvPr id="77" name="Content Placeholder"/>
          <p:cNvSpPr txBox="1">
            <a:spLocks noGrp="1"/>
          </p:cNvSpPr>
          <p:nvPr>
            <p:ph sz="half" idx="1"/>
          </p:nvPr>
        </p:nvSpPr>
        <p:spPr>
          <a:xfrm>
            <a:off x="914400" y="1371600"/>
            <a:ext cx="10242755" cy="1138733"/>
          </a:xfrm>
          <a:prstGeom prst="rect">
            <a:avLst/>
          </a:prstGeom>
        </p:spPr>
        <p:txBody>
          <a:bodyPr spcFirstLastPara="1" vert="horz" wrap="square" lIns="121900" tIns="121900" rIns="121900" bIns="121900" rtlCol="0" anchor="t" anchorCtr="0">
            <a:spAutoFit/>
          </a:bodyPr>
          <a:lstStyle/>
          <a:p>
            <a:pPr marL="0" indent="0">
              <a:buNone/>
            </a:pPr>
            <a:r>
              <a:rPr lang="en-US" sz="2400" b="1" dirty="0"/>
              <a:t>Are the payment plan monthly costs displayed in Cost Preview estimates?</a:t>
            </a:r>
          </a:p>
        </p:txBody>
      </p:sp>
      <p:sp>
        <p:nvSpPr>
          <p:cNvPr id="5" name="Content Placeholder 4">
            <a:extLst>
              <a:ext uri="{FF2B5EF4-FFF2-40B4-BE49-F238E27FC236}">
                <a16:creationId xmlns:a16="http://schemas.microsoft.com/office/drawing/2014/main" id="{9894C65B-74CC-8915-1579-77D5F0FD0C3B}"/>
              </a:ext>
            </a:extLst>
          </p:cNvPr>
          <p:cNvSpPr>
            <a:spLocks noGrp="1"/>
          </p:cNvSpPr>
          <p:nvPr>
            <p:ph sz="half" idx="2"/>
          </p:nvPr>
        </p:nvSpPr>
        <p:spPr>
          <a:xfrm>
            <a:off x="914400" y="2286000"/>
            <a:ext cx="10332720" cy="3474720"/>
          </a:xfrm>
          <a:solidFill>
            <a:schemeClr val="accent5">
              <a:lumMod val="20000"/>
              <a:lumOff val="80000"/>
            </a:schemeClr>
          </a:solidFill>
        </p:spPr>
        <p:txBody>
          <a:bodyPr/>
          <a:lstStyle/>
          <a:p>
            <a:pPr marL="274313" marR="0" lvl="0" indent="-274313" algn="l" defTabSz="914377"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Yes, the person’s </a:t>
            </a:r>
            <a:r>
              <a:rPr kumimoji="0" lang="en-US" sz="2133" b="1" i="1"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estimated</a:t>
            </a: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costs for covered drugs if they were using the Medicare Prescription Payment Plan will be displayed in Medicare Plan Finder’s Cost Preview based on the drug list and pharmacy the person selects.  </a:t>
            </a:r>
          </a:p>
          <a:p>
            <a:pPr marL="274313" marR="0" lvl="0" indent="-274313" algn="l" defTabSz="914377"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Payments will be administered by the plans and the amounts can change during </a:t>
            </a:r>
            <a:b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the year if the person gets a new drug, refills a drug, etc.</a:t>
            </a:r>
          </a:p>
        </p:txBody>
      </p:sp>
      <p:sp>
        <p:nvSpPr>
          <p:cNvPr id="4" name="Slide Number Placeholder 3">
            <a:extLst>
              <a:ext uri="{FF2B5EF4-FFF2-40B4-BE49-F238E27FC236}">
                <a16:creationId xmlns:a16="http://schemas.microsoft.com/office/drawing/2014/main" id="{50769C3F-8D3D-69EE-D8B7-21F8E388D0F9}"/>
              </a:ext>
            </a:extLst>
          </p:cNvPr>
          <p:cNvSpPr>
            <a:spLocks noGrp="1"/>
          </p:cNvSpPr>
          <p:nvPr>
            <p:ph type="sldNum" sz="quarter" idx="12"/>
          </p:nvPr>
        </p:nvSpPr>
        <p:spPr/>
        <p:txBody>
          <a:bodyPr/>
          <a:lstStyle/>
          <a:p>
            <a:pPr defTabSz="914377"/>
            <a:fld id="{0B2D781D-8844-5940-92D1-06EF0A7F581E}" type="slidenum">
              <a:rPr lang="en-US" kern="1200" smtClean="0">
                <a:ea typeface="+mn-ea"/>
              </a:rPr>
              <a:pPr defTabSz="914377"/>
              <a:t>116</a:t>
            </a:fld>
            <a:endParaRPr lang="en-US" kern="1200" dirty="0">
              <a:ea typeface="+mn-ea"/>
            </a:endParaRPr>
          </a:p>
        </p:txBody>
      </p:sp>
      <p:sp>
        <p:nvSpPr>
          <p:cNvPr id="3" name="Footer Placeholder 2">
            <a:extLst>
              <a:ext uri="{FF2B5EF4-FFF2-40B4-BE49-F238E27FC236}">
                <a16:creationId xmlns:a16="http://schemas.microsoft.com/office/drawing/2014/main" id="{E5BF7EA7-5B5A-ECBE-E26C-3A59AA83658F}"/>
              </a:ext>
            </a:extLst>
          </p:cNvPr>
          <p:cNvSpPr>
            <a:spLocks noGrp="1"/>
          </p:cNvSpPr>
          <p:nvPr>
            <p:ph type="ftr" sz="quarter" idx="11"/>
          </p:nvPr>
        </p:nvSpPr>
        <p:spPr/>
        <p:txBody>
          <a:bodyPr/>
          <a:lstStyle/>
          <a:p>
            <a:pPr defTabSz="914377"/>
            <a:r>
              <a:rPr lang="en-US" kern="1200">
                <a:solidFill>
                  <a:srgbClr val="4472C4">
                    <a:lumMod val="60000"/>
                    <a:lumOff val="40000"/>
                  </a:srgbClr>
                </a:solidFill>
                <a:ea typeface="+mn-ea"/>
              </a:rPr>
              <a:t>NTP Medicare OEP Bootcamp 2024</a:t>
            </a:r>
            <a:endParaRPr lang="en-US" kern="1200" dirty="0">
              <a:solidFill>
                <a:srgbClr val="4472C4">
                  <a:lumMod val="60000"/>
                  <a:lumOff val="40000"/>
                </a:srgbClr>
              </a:solidFill>
              <a:ea typeface="+mn-ea"/>
            </a:endParaRPr>
          </a:p>
        </p:txBody>
      </p:sp>
      <p:sp>
        <p:nvSpPr>
          <p:cNvPr id="2" name="Date Placeholder 1">
            <a:extLst>
              <a:ext uri="{FF2B5EF4-FFF2-40B4-BE49-F238E27FC236}">
                <a16:creationId xmlns:a16="http://schemas.microsoft.com/office/drawing/2014/main" id="{BF4C656A-DD60-21CA-57BF-BAB9A7EC91C2}"/>
              </a:ext>
            </a:extLst>
          </p:cNvPr>
          <p:cNvSpPr>
            <a:spLocks noGrp="1"/>
          </p:cNvSpPr>
          <p:nvPr>
            <p:ph type="dt" sz="half" idx="10"/>
          </p:nvPr>
        </p:nvSpPr>
        <p:spPr/>
        <p:txBody>
          <a:bodyPr/>
          <a:lstStyle/>
          <a:p>
            <a:pPr defTabSz="914377"/>
            <a:r>
              <a:rPr lang="en-US" kern="1200">
                <a:solidFill>
                  <a:srgbClr val="4472C4">
                    <a:lumMod val="60000"/>
                    <a:lumOff val="40000"/>
                  </a:srgbClr>
                </a:solidFill>
                <a:ea typeface="+mn-ea"/>
              </a:rPr>
              <a:t>September 2024</a:t>
            </a:r>
            <a:endParaRPr lang="en-US" kern="1200" dirty="0">
              <a:ea typeface="+mn-ea"/>
            </a:endParaRPr>
          </a:p>
        </p:txBody>
      </p:sp>
    </p:spTree>
    <p:custDataLst>
      <p:tags r:id="rId1"/>
    </p:custDataLst>
    <p:extLst>
      <p:ext uri="{BB962C8B-B14F-4D97-AF65-F5344CB8AC3E}">
        <p14:creationId xmlns:p14="http://schemas.microsoft.com/office/powerpoint/2010/main" val="22525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Title"/>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pPr>
              <a:spcBef>
                <a:spcPts val="0"/>
              </a:spcBef>
            </a:pPr>
            <a:r>
              <a:rPr lang="en" dirty="0"/>
              <a:t>Cost Preview Frequently Asked Questions (5 of 8)     </a:t>
            </a:r>
            <a:endParaRPr dirty="0"/>
          </a:p>
        </p:txBody>
      </p:sp>
      <p:sp>
        <p:nvSpPr>
          <p:cNvPr id="77" name="Content Placeholder"/>
          <p:cNvSpPr txBox="1">
            <a:spLocks noGrp="1"/>
          </p:cNvSpPr>
          <p:nvPr>
            <p:ph sz="half" idx="1"/>
          </p:nvPr>
        </p:nvSpPr>
        <p:spPr>
          <a:xfrm>
            <a:off x="914400" y="1371600"/>
            <a:ext cx="10242755" cy="1138733"/>
          </a:xfrm>
          <a:prstGeom prst="rect">
            <a:avLst/>
          </a:prstGeom>
        </p:spPr>
        <p:txBody>
          <a:bodyPr spcFirstLastPara="1" vert="horz" wrap="square" lIns="121900" tIns="121900" rIns="121900" bIns="121900" rtlCol="0" anchor="t" anchorCtr="0">
            <a:spAutoFit/>
          </a:bodyPr>
          <a:lstStyle/>
          <a:p>
            <a:pPr marL="0" indent="0">
              <a:buNone/>
            </a:pPr>
            <a:r>
              <a:rPr lang="en-US" sz="2400" b="1" dirty="0"/>
              <a:t>Will the payment plan be reflected on Plan Finder Plan Compare feature for plan comparison purposes?</a:t>
            </a:r>
          </a:p>
        </p:txBody>
      </p:sp>
      <p:sp>
        <p:nvSpPr>
          <p:cNvPr id="5" name="Content Placeholder 4">
            <a:extLst>
              <a:ext uri="{FF2B5EF4-FFF2-40B4-BE49-F238E27FC236}">
                <a16:creationId xmlns:a16="http://schemas.microsoft.com/office/drawing/2014/main" id="{FE8FC325-3CA7-0058-5019-65062E84ECA4}"/>
              </a:ext>
            </a:extLst>
          </p:cNvPr>
          <p:cNvSpPr>
            <a:spLocks noGrp="1"/>
          </p:cNvSpPr>
          <p:nvPr>
            <p:ph sz="half" idx="2"/>
          </p:nvPr>
        </p:nvSpPr>
        <p:spPr>
          <a:xfrm>
            <a:off x="914400" y="2286000"/>
            <a:ext cx="10332720" cy="3474720"/>
          </a:xfrm>
          <a:solidFill>
            <a:schemeClr val="accent5">
              <a:lumMod val="20000"/>
              <a:lumOff val="80000"/>
            </a:schemeClr>
          </a:solidFill>
        </p:spPr>
        <p:txBody>
          <a:bodyPr/>
          <a:lstStyle/>
          <a:p>
            <a:pPr marL="274313" marR="0" lvl="0" indent="-274313" algn="l" defTabSz="914377"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Medicare Plan Finder’s Cost Preview will only display on the Plan Details page for an individual plan. </a:t>
            </a:r>
          </a:p>
          <a:p>
            <a:pPr marL="274313" marR="0" lvl="0" indent="-274313" algn="l" defTabSz="914377"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The Medicare Prescription Payment Plan shouldn’t be used to compare plans as it doesn’t lower annual out of pocket costs.</a:t>
            </a:r>
          </a:p>
        </p:txBody>
      </p:sp>
      <p:sp>
        <p:nvSpPr>
          <p:cNvPr id="4" name="Slide Number Placeholder 3">
            <a:extLst>
              <a:ext uri="{FF2B5EF4-FFF2-40B4-BE49-F238E27FC236}">
                <a16:creationId xmlns:a16="http://schemas.microsoft.com/office/drawing/2014/main" id="{50769C3F-8D3D-69EE-D8B7-21F8E388D0F9}"/>
              </a:ext>
            </a:extLst>
          </p:cNvPr>
          <p:cNvSpPr>
            <a:spLocks noGrp="1"/>
          </p:cNvSpPr>
          <p:nvPr>
            <p:ph type="sldNum" sz="quarter" idx="12"/>
          </p:nvPr>
        </p:nvSpPr>
        <p:spPr/>
        <p:txBody>
          <a:bodyPr/>
          <a:lstStyle/>
          <a:p>
            <a:pPr defTabSz="914377"/>
            <a:fld id="{0B2D781D-8844-5940-92D1-06EF0A7F581E}" type="slidenum">
              <a:rPr lang="en-US" kern="1200" smtClean="0">
                <a:ea typeface="+mn-ea"/>
              </a:rPr>
              <a:pPr defTabSz="914377"/>
              <a:t>117</a:t>
            </a:fld>
            <a:endParaRPr lang="en-US" kern="1200" dirty="0">
              <a:ea typeface="+mn-ea"/>
            </a:endParaRPr>
          </a:p>
        </p:txBody>
      </p:sp>
      <p:sp>
        <p:nvSpPr>
          <p:cNvPr id="3" name="Footer Placeholder 2">
            <a:extLst>
              <a:ext uri="{FF2B5EF4-FFF2-40B4-BE49-F238E27FC236}">
                <a16:creationId xmlns:a16="http://schemas.microsoft.com/office/drawing/2014/main" id="{E5BF7EA7-5B5A-ECBE-E26C-3A59AA83658F}"/>
              </a:ext>
            </a:extLst>
          </p:cNvPr>
          <p:cNvSpPr>
            <a:spLocks noGrp="1"/>
          </p:cNvSpPr>
          <p:nvPr>
            <p:ph type="ftr" sz="quarter" idx="11"/>
          </p:nvPr>
        </p:nvSpPr>
        <p:spPr/>
        <p:txBody>
          <a:bodyPr/>
          <a:lstStyle/>
          <a:p>
            <a:pPr defTabSz="914377"/>
            <a:r>
              <a:rPr lang="en-US" kern="1200">
                <a:solidFill>
                  <a:srgbClr val="4472C4">
                    <a:lumMod val="60000"/>
                    <a:lumOff val="40000"/>
                  </a:srgbClr>
                </a:solidFill>
                <a:ea typeface="+mn-ea"/>
              </a:rPr>
              <a:t>NTP Medicare OEP Bootcamp 2024</a:t>
            </a:r>
            <a:endParaRPr lang="en-US" kern="1200" dirty="0">
              <a:solidFill>
                <a:srgbClr val="4472C4">
                  <a:lumMod val="60000"/>
                  <a:lumOff val="40000"/>
                </a:srgbClr>
              </a:solidFill>
              <a:ea typeface="+mn-ea"/>
            </a:endParaRPr>
          </a:p>
        </p:txBody>
      </p:sp>
      <p:sp>
        <p:nvSpPr>
          <p:cNvPr id="2" name="Date Placeholder 1">
            <a:extLst>
              <a:ext uri="{FF2B5EF4-FFF2-40B4-BE49-F238E27FC236}">
                <a16:creationId xmlns:a16="http://schemas.microsoft.com/office/drawing/2014/main" id="{BF4C656A-DD60-21CA-57BF-BAB9A7EC91C2}"/>
              </a:ext>
            </a:extLst>
          </p:cNvPr>
          <p:cNvSpPr>
            <a:spLocks noGrp="1"/>
          </p:cNvSpPr>
          <p:nvPr>
            <p:ph type="dt" sz="half" idx="10"/>
          </p:nvPr>
        </p:nvSpPr>
        <p:spPr/>
        <p:txBody>
          <a:bodyPr/>
          <a:lstStyle/>
          <a:p>
            <a:pPr defTabSz="914377"/>
            <a:r>
              <a:rPr lang="en-US" kern="1200">
                <a:solidFill>
                  <a:srgbClr val="4472C4">
                    <a:lumMod val="60000"/>
                    <a:lumOff val="40000"/>
                  </a:srgbClr>
                </a:solidFill>
                <a:ea typeface="+mn-ea"/>
              </a:rPr>
              <a:t>September 2024</a:t>
            </a:r>
            <a:endParaRPr lang="en-US" kern="1200" dirty="0">
              <a:ea typeface="+mn-ea"/>
            </a:endParaRPr>
          </a:p>
        </p:txBody>
      </p:sp>
    </p:spTree>
    <p:custDataLst>
      <p:tags r:id="rId1"/>
    </p:custDataLst>
    <p:extLst>
      <p:ext uri="{BB962C8B-B14F-4D97-AF65-F5344CB8AC3E}">
        <p14:creationId xmlns:p14="http://schemas.microsoft.com/office/powerpoint/2010/main" val="49042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Title"/>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pPr>
              <a:spcBef>
                <a:spcPts val="0"/>
              </a:spcBef>
            </a:pPr>
            <a:r>
              <a:rPr lang="en" dirty="0"/>
              <a:t>Cost Preview Frequently Asked Questions (6 of 8)      </a:t>
            </a:r>
            <a:endParaRPr dirty="0"/>
          </a:p>
        </p:txBody>
      </p:sp>
      <p:sp>
        <p:nvSpPr>
          <p:cNvPr id="77" name="Content Placeholder"/>
          <p:cNvSpPr txBox="1">
            <a:spLocks noGrp="1"/>
          </p:cNvSpPr>
          <p:nvPr>
            <p:ph sz="half" idx="1"/>
          </p:nvPr>
        </p:nvSpPr>
        <p:spPr>
          <a:xfrm>
            <a:off x="914400" y="1371600"/>
            <a:ext cx="10242755" cy="1138733"/>
          </a:xfrm>
          <a:prstGeom prst="rect">
            <a:avLst/>
          </a:prstGeom>
        </p:spPr>
        <p:txBody>
          <a:bodyPr spcFirstLastPara="1" vert="horz" wrap="square" lIns="121900" tIns="121900" rIns="121900" bIns="121900" rtlCol="0" anchor="t" anchorCtr="0">
            <a:spAutoFit/>
          </a:bodyPr>
          <a:lstStyle/>
          <a:p>
            <a:pPr marL="0" indent="0">
              <a:buNone/>
            </a:pPr>
            <a:r>
              <a:rPr lang="en-US" sz="2400" b="1" dirty="0"/>
              <a:t>Will Cost Preview calculate payment options for both Part D and Medicare Advantage Plan (with Part D included)?</a:t>
            </a:r>
          </a:p>
        </p:txBody>
      </p:sp>
      <p:sp>
        <p:nvSpPr>
          <p:cNvPr id="5" name="Content Placeholder 4">
            <a:extLst>
              <a:ext uri="{FF2B5EF4-FFF2-40B4-BE49-F238E27FC236}">
                <a16:creationId xmlns:a16="http://schemas.microsoft.com/office/drawing/2014/main" id="{98F4AC47-DB14-B1D8-9C03-E524C40756B2}"/>
              </a:ext>
            </a:extLst>
          </p:cNvPr>
          <p:cNvSpPr>
            <a:spLocks noGrp="1"/>
          </p:cNvSpPr>
          <p:nvPr>
            <p:ph sz="half" idx="2"/>
          </p:nvPr>
        </p:nvSpPr>
        <p:spPr>
          <a:xfrm>
            <a:off x="914400" y="2286000"/>
            <a:ext cx="10332720" cy="3474720"/>
          </a:xfrm>
          <a:solidFill>
            <a:schemeClr val="accent5">
              <a:lumMod val="20000"/>
              <a:lumOff val="80000"/>
            </a:schemeClr>
          </a:solidFill>
        </p:spPr>
        <p:txBody>
          <a:bodyPr/>
          <a:lstStyle/>
          <a:p>
            <a:pPr marL="274313" marR="0" lvl="0" indent="-274313" algn="l" defTabSz="914377"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Yes, Medicare Plan Finder’s Cost Preview will display for both Part D plans &amp; Medicare Advantage with Part D plans.</a:t>
            </a:r>
          </a:p>
        </p:txBody>
      </p:sp>
      <p:sp>
        <p:nvSpPr>
          <p:cNvPr id="4" name="Slide Number Placeholder 3">
            <a:extLst>
              <a:ext uri="{FF2B5EF4-FFF2-40B4-BE49-F238E27FC236}">
                <a16:creationId xmlns:a16="http://schemas.microsoft.com/office/drawing/2014/main" id="{50769C3F-8D3D-69EE-D8B7-21F8E388D0F9}"/>
              </a:ext>
            </a:extLst>
          </p:cNvPr>
          <p:cNvSpPr>
            <a:spLocks noGrp="1"/>
          </p:cNvSpPr>
          <p:nvPr>
            <p:ph type="sldNum" sz="quarter" idx="12"/>
          </p:nvPr>
        </p:nvSpPr>
        <p:spPr/>
        <p:txBody>
          <a:bodyPr/>
          <a:lstStyle/>
          <a:p>
            <a:pPr defTabSz="914377"/>
            <a:fld id="{0B2D781D-8844-5940-92D1-06EF0A7F581E}" type="slidenum">
              <a:rPr lang="en-US" kern="1200" smtClean="0">
                <a:ea typeface="+mn-ea"/>
              </a:rPr>
              <a:pPr defTabSz="914377"/>
              <a:t>118</a:t>
            </a:fld>
            <a:endParaRPr lang="en-US" kern="1200" dirty="0">
              <a:ea typeface="+mn-ea"/>
            </a:endParaRPr>
          </a:p>
        </p:txBody>
      </p:sp>
      <p:sp>
        <p:nvSpPr>
          <p:cNvPr id="3" name="Footer Placeholder 2">
            <a:extLst>
              <a:ext uri="{FF2B5EF4-FFF2-40B4-BE49-F238E27FC236}">
                <a16:creationId xmlns:a16="http://schemas.microsoft.com/office/drawing/2014/main" id="{E5BF7EA7-5B5A-ECBE-E26C-3A59AA83658F}"/>
              </a:ext>
            </a:extLst>
          </p:cNvPr>
          <p:cNvSpPr>
            <a:spLocks noGrp="1"/>
          </p:cNvSpPr>
          <p:nvPr>
            <p:ph type="ftr" sz="quarter" idx="11"/>
          </p:nvPr>
        </p:nvSpPr>
        <p:spPr/>
        <p:txBody>
          <a:bodyPr/>
          <a:lstStyle/>
          <a:p>
            <a:pPr defTabSz="914377"/>
            <a:r>
              <a:rPr lang="en-US" kern="1200">
                <a:solidFill>
                  <a:srgbClr val="4472C4">
                    <a:lumMod val="60000"/>
                    <a:lumOff val="40000"/>
                  </a:srgbClr>
                </a:solidFill>
                <a:ea typeface="+mn-ea"/>
              </a:rPr>
              <a:t>NTP Medicare OEP Bootcamp 2024</a:t>
            </a:r>
            <a:endParaRPr lang="en-US" kern="1200" dirty="0">
              <a:solidFill>
                <a:srgbClr val="4472C4">
                  <a:lumMod val="60000"/>
                  <a:lumOff val="40000"/>
                </a:srgbClr>
              </a:solidFill>
              <a:ea typeface="+mn-ea"/>
            </a:endParaRPr>
          </a:p>
        </p:txBody>
      </p:sp>
      <p:sp>
        <p:nvSpPr>
          <p:cNvPr id="2" name="Date Placeholder 1">
            <a:extLst>
              <a:ext uri="{FF2B5EF4-FFF2-40B4-BE49-F238E27FC236}">
                <a16:creationId xmlns:a16="http://schemas.microsoft.com/office/drawing/2014/main" id="{BF4C656A-DD60-21CA-57BF-BAB9A7EC91C2}"/>
              </a:ext>
            </a:extLst>
          </p:cNvPr>
          <p:cNvSpPr>
            <a:spLocks noGrp="1"/>
          </p:cNvSpPr>
          <p:nvPr>
            <p:ph type="dt" sz="half" idx="10"/>
          </p:nvPr>
        </p:nvSpPr>
        <p:spPr/>
        <p:txBody>
          <a:bodyPr/>
          <a:lstStyle/>
          <a:p>
            <a:pPr defTabSz="914377"/>
            <a:r>
              <a:rPr lang="en-US" kern="1200">
                <a:solidFill>
                  <a:srgbClr val="4472C4">
                    <a:lumMod val="60000"/>
                    <a:lumOff val="40000"/>
                  </a:srgbClr>
                </a:solidFill>
                <a:ea typeface="+mn-ea"/>
              </a:rPr>
              <a:t>September 2024</a:t>
            </a:r>
            <a:endParaRPr lang="en-US" kern="1200" dirty="0">
              <a:ea typeface="+mn-ea"/>
            </a:endParaRPr>
          </a:p>
        </p:txBody>
      </p:sp>
    </p:spTree>
    <p:custDataLst>
      <p:tags r:id="rId1"/>
    </p:custDataLst>
    <p:extLst>
      <p:ext uri="{BB962C8B-B14F-4D97-AF65-F5344CB8AC3E}">
        <p14:creationId xmlns:p14="http://schemas.microsoft.com/office/powerpoint/2010/main" val="252384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Title"/>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pPr>
              <a:spcBef>
                <a:spcPts val="0"/>
              </a:spcBef>
            </a:pPr>
            <a:r>
              <a:rPr lang="en" dirty="0"/>
              <a:t>Cost Preview Frequently Asked Questions (7 of 8)       </a:t>
            </a:r>
            <a:endParaRPr dirty="0"/>
          </a:p>
        </p:txBody>
      </p:sp>
      <p:sp>
        <p:nvSpPr>
          <p:cNvPr id="77" name="Content Placeholder"/>
          <p:cNvSpPr txBox="1">
            <a:spLocks noGrp="1"/>
          </p:cNvSpPr>
          <p:nvPr>
            <p:ph sz="half" idx="1"/>
          </p:nvPr>
        </p:nvSpPr>
        <p:spPr>
          <a:xfrm>
            <a:off x="914400" y="1371600"/>
            <a:ext cx="10242755" cy="1138733"/>
          </a:xfrm>
          <a:prstGeom prst="rect">
            <a:avLst/>
          </a:prstGeom>
        </p:spPr>
        <p:txBody>
          <a:bodyPr spcFirstLastPara="1" vert="horz" wrap="square" lIns="121900" tIns="121900" rIns="121900" bIns="121900" rtlCol="0" anchor="t" anchorCtr="0">
            <a:spAutoFit/>
          </a:bodyPr>
          <a:lstStyle/>
          <a:p>
            <a:pPr marL="0" indent="0">
              <a:buNone/>
            </a:pPr>
            <a:r>
              <a:rPr lang="en-US" sz="2400" b="1" dirty="0"/>
              <a:t>Can I enroll in the Medicare Prescription Payment Plan using Plan Finder?</a:t>
            </a:r>
          </a:p>
        </p:txBody>
      </p:sp>
      <p:sp>
        <p:nvSpPr>
          <p:cNvPr id="5" name="Content Placeholder 4">
            <a:extLst>
              <a:ext uri="{FF2B5EF4-FFF2-40B4-BE49-F238E27FC236}">
                <a16:creationId xmlns:a16="http://schemas.microsoft.com/office/drawing/2014/main" id="{5C80F210-C2F2-EE78-4B2F-D0687AEEFAB0}"/>
              </a:ext>
            </a:extLst>
          </p:cNvPr>
          <p:cNvSpPr>
            <a:spLocks noGrp="1"/>
          </p:cNvSpPr>
          <p:nvPr>
            <p:ph sz="half" idx="2"/>
          </p:nvPr>
        </p:nvSpPr>
        <p:spPr>
          <a:xfrm>
            <a:off x="914400" y="2286000"/>
            <a:ext cx="10332720" cy="3474720"/>
          </a:xfrm>
          <a:solidFill>
            <a:schemeClr val="accent5">
              <a:lumMod val="20000"/>
              <a:lumOff val="80000"/>
            </a:schemeClr>
          </a:solidFill>
        </p:spPr>
        <p:txBody>
          <a:bodyPr/>
          <a:lstStyle/>
          <a:p>
            <a:pPr marL="274313" marR="0" lvl="0" indent="-274313" algn="l" defTabSz="914377"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 one can enroll in the Medicare Prescription Payment Plan using Plan Finder. </a:t>
            </a:r>
          </a:p>
          <a:p>
            <a:pPr marL="274313" marR="0" lvl="0" indent="-274313" algn="l" defTabSz="914377"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All people with Medicare must enroll in the Medicare Prescription Payment Plan directly with their plan. </a:t>
            </a:r>
          </a:p>
          <a:p>
            <a:pPr marL="274313" marR="0" lvl="0" indent="-274313" algn="l" defTabSz="914377"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133"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This is true for all Plan Finder users, including logged in users.</a:t>
            </a:r>
          </a:p>
        </p:txBody>
      </p:sp>
      <p:sp>
        <p:nvSpPr>
          <p:cNvPr id="4" name="Slide Number Placeholder 3">
            <a:extLst>
              <a:ext uri="{FF2B5EF4-FFF2-40B4-BE49-F238E27FC236}">
                <a16:creationId xmlns:a16="http://schemas.microsoft.com/office/drawing/2014/main" id="{50769C3F-8D3D-69EE-D8B7-21F8E388D0F9}"/>
              </a:ext>
            </a:extLst>
          </p:cNvPr>
          <p:cNvSpPr>
            <a:spLocks noGrp="1"/>
          </p:cNvSpPr>
          <p:nvPr>
            <p:ph type="sldNum" sz="quarter" idx="12"/>
          </p:nvPr>
        </p:nvSpPr>
        <p:spPr/>
        <p:txBody>
          <a:bodyPr/>
          <a:lstStyle/>
          <a:p>
            <a:pPr defTabSz="914377"/>
            <a:fld id="{0B2D781D-8844-5940-92D1-06EF0A7F581E}" type="slidenum">
              <a:rPr lang="en-US" kern="1200" smtClean="0">
                <a:ea typeface="+mn-ea"/>
              </a:rPr>
              <a:pPr defTabSz="914377"/>
              <a:t>119</a:t>
            </a:fld>
            <a:endParaRPr lang="en-US" kern="1200" dirty="0">
              <a:ea typeface="+mn-ea"/>
            </a:endParaRPr>
          </a:p>
        </p:txBody>
      </p:sp>
      <p:sp>
        <p:nvSpPr>
          <p:cNvPr id="3" name="Footer Placeholder 2">
            <a:extLst>
              <a:ext uri="{FF2B5EF4-FFF2-40B4-BE49-F238E27FC236}">
                <a16:creationId xmlns:a16="http://schemas.microsoft.com/office/drawing/2014/main" id="{E5BF7EA7-5B5A-ECBE-E26C-3A59AA83658F}"/>
              </a:ext>
            </a:extLst>
          </p:cNvPr>
          <p:cNvSpPr>
            <a:spLocks noGrp="1"/>
          </p:cNvSpPr>
          <p:nvPr>
            <p:ph type="ftr" sz="quarter" idx="11"/>
          </p:nvPr>
        </p:nvSpPr>
        <p:spPr/>
        <p:txBody>
          <a:bodyPr/>
          <a:lstStyle/>
          <a:p>
            <a:pPr defTabSz="914377"/>
            <a:r>
              <a:rPr lang="en-US" kern="1200">
                <a:solidFill>
                  <a:srgbClr val="4472C4">
                    <a:lumMod val="60000"/>
                    <a:lumOff val="40000"/>
                  </a:srgbClr>
                </a:solidFill>
                <a:ea typeface="+mn-ea"/>
              </a:rPr>
              <a:t>NTP Medicare OEP Bootcamp 2024</a:t>
            </a:r>
            <a:endParaRPr lang="en-US" kern="1200" dirty="0">
              <a:solidFill>
                <a:srgbClr val="4472C4">
                  <a:lumMod val="60000"/>
                  <a:lumOff val="40000"/>
                </a:srgbClr>
              </a:solidFill>
              <a:ea typeface="+mn-ea"/>
            </a:endParaRPr>
          </a:p>
        </p:txBody>
      </p:sp>
      <p:sp>
        <p:nvSpPr>
          <p:cNvPr id="2" name="Date Placeholder 1">
            <a:extLst>
              <a:ext uri="{FF2B5EF4-FFF2-40B4-BE49-F238E27FC236}">
                <a16:creationId xmlns:a16="http://schemas.microsoft.com/office/drawing/2014/main" id="{BF4C656A-DD60-21CA-57BF-BAB9A7EC91C2}"/>
              </a:ext>
            </a:extLst>
          </p:cNvPr>
          <p:cNvSpPr>
            <a:spLocks noGrp="1"/>
          </p:cNvSpPr>
          <p:nvPr>
            <p:ph type="dt" sz="half" idx="10"/>
          </p:nvPr>
        </p:nvSpPr>
        <p:spPr/>
        <p:txBody>
          <a:bodyPr/>
          <a:lstStyle/>
          <a:p>
            <a:pPr defTabSz="914377"/>
            <a:r>
              <a:rPr lang="en-US" kern="1200">
                <a:solidFill>
                  <a:srgbClr val="4472C4">
                    <a:lumMod val="60000"/>
                    <a:lumOff val="40000"/>
                  </a:srgbClr>
                </a:solidFill>
                <a:ea typeface="+mn-ea"/>
              </a:rPr>
              <a:t>September 2024</a:t>
            </a:r>
            <a:endParaRPr lang="en-US" kern="1200" dirty="0">
              <a:ea typeface="+mn-ea"/>
            </a:endParaRPr>
          </a:p>
        </p:txBody>
      </p:sp>
    </p:spTree>
    <p:custDataLst>
      <p:tags r:id="rId1"/>
    </p:custDataLst>
    <p:extLst>
      <p:ext uri="{BB962C8B-B14F-4D97-AF65-F5344CB8AC3E}">
        <p14:creationId xmlns:p14="http://schemas.microsoft.com/office/powerpoint/2010/main" val="257739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a:latin typeface="Arial Black" panose="020B0A04020102020204" pitchFamily="34" charset="0"/>
              </a:rPr>
              <a:t>Joining, Switching, or Dropping a </a:t>
            </a:r>
            <a:br>
              <a:rPr lang="en-US" sz="2800" dirty="0">
                <a:latin typeface="Arial Black" panose="020B0A04020102020204" pitchFamily="34" charset="0"/>
              </a:rPr>
            </a:br>
            <a:r>
              <a:rPr lang="en-US" sz="2800" dirty="0">
                <a:latin typeface="Arial Black" panose="020B0A04020102020204" pitchFamily="34" charset="0"/>
              </a:rPr>
              <a:t>Medicare DRUG (PDP or MA-PD) Plan</a:t>
            </a:r>
          </a:p>
        </p:txBody>
      </p:sp>
      <p:sp>
        <p:nvSpPr>
          <p:cNvPr id="6" name="Content Placeholder 2">
            <a:extLst>
              <a:ext uri="{FF2B5EF4-FFF2-40B4-BE49-F238E27FC236}">
                <a16:creationId xmlns:a16="http://schemas.microsoft.com/office/drawing/2014/main" id="{6F13A20C-2766-A535-2176-5435CBE4FEF7}"/>
              </a:ext>
            </a:extLst>
          </p:cNvPr>
          <p:cNvSpPr>
            <a:spLocks noGrp="1"/>
          </p:cNvSpPr>
          <p:nvPr>
            <p:ph sz="half" idx="1"/>
          </p:nvPr>
        </p:nvSpPr>
        <p:spPr>
          <a:xfrm>
            <a:off x="241041" y="1371599"/>
            <a:ext cx="5335263" cy="4796829"/>
          </a:xfrm>
        </p:spPr>
        <p:txBody>
          <a:bodyPr>
            <a:normAutofit/>
          </a:bodyPr>
          <a:lstStyle/>
          <a:p>
            <a:pPr marL="0" lvl="1" indent="-365751">
              <a:lnSpc>
                <a:spcPct val="120000"/>
              </a:lnSpc>
              <a:spcAft>
                <a:spcPts val="800"/>
              </a:spcAft>
              <a:buFont typeface="Wingdings" panose="05000000000000000000" pitchFamily="2" charset="2"/>
              <a:buChar char="§"/>
            </a:pPr>
            <a:r>
              <a:rPr lang="en-US" sz="2400" b="1" dirty="0"/>
              <a:t>Initial Enrollment Period: </a:t>
            </a:r>
          </a:p>
          <a:p>
            <a:pPr marL="731502" lvl="2" indent="-365751">
              <a:lnSpc>
                <a:spcPct val="120000"/>
              </a:lnSpc>
              <a:spcAft>
                <a:spcPts val="800"/>
              </a:spcAft>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You can join a Medicare drug plan when you are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eligible for Medicare</a:t>
            </a:r>
          </a:p>
          <a:p>
            <a:pPr marL="0" lvl="1" indent="-365751">
              <a:lnSpc>
                <a:spcPct val="120000"/>
              </a:lnSpc>
              <a:spcAft>
                <a:spcPts val="800"/>
              </a:spcAft>
              <a:buFont typeface="Wingdings" panose="05000000000000000000" pitchFamily="2" charset="2"/>
              <a:buChar char="§"/>
            </a:pPr>
            <a:r>
              <a:rPr lang="en-US" sz="2400" b="1" dirty="0"/>
              <a:t>Open Enrollment Period: </a:t>
            </a:r>
          </a:p>
          <a:p>
            <a:pPr marL="731502" lvl="2" indent="-365751">
              <a:lnSpc>
                <a:spcPct val="120000"/>
              </a:lnSpc>
              <a:spcAft>
                <a:spcPts val="800"/>
              </a:spcAft>
              <a:buSzPct val="100000"/>
              <a:buFont typeface="Arial" panose="020B0604020202020204" pitchFamily="34" charset="0"/>
              <a:buChar char="•"/>
            </a:pPr>
            <a:r>
              <a:rPr lang="en-US" b="1" dirty="0">
                <a:latin typeface="Arial" panose="020B0604020202020204" pitchFamily="34" charset="0"/>
                <a:cs typeface="Arial" panose="020B0604020202020204" pitchFamily="34" charset="0"/>
              </a:rPr>
              <a:t>Between Oct 15</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–Dec 7</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 </a:t>
            </a:r>
            <a:br>
              <a:rPr lang="en-US"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anyone can join or switch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Medicare drug plans</a:t>
            </a:r>
          </a:p>
          <a:p>
            <a:pPr marL="731502" lvl="2" indent="-365751">
              <a:lnSpc>
                <a:spcPct val="120000"/>
              </a:lnSpc>
              <a:spcAft>
                <a:spcPts val="800"/>
              </a:spcAft>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Coverage begins on Jan 1</a:t>
            </a:r>
            <a:r>
              <a:rPr lang="en-US" baseline="30000" dirty="0">
                <a:latin typeface="Arial" panose="020B0604020202020204" pitchFamily="34" charset="0"/>
                <a:cs typeface="Arial" panose="020B0604020202020204" pitchFamily="34" charset="0"/>
              </a:rPr>
              <a:t>st</a:t>
            </a:r>
          </a:p>
        </p:txBody>
      </p:sp>
      <p:sp>
        <p:nvSpPr>
          <p:cNvPr id="4" name="Content Placeholder 3">
            <a:extLst>
              <a:ext uri="{FF2B5EF4-FFF2-40B4-BE49-F238E27FC236}">
                <a16:creationId xmlns:a16="http://schemas.microsoft.com/office/drawing/2014/main" id="{C842960C-8D5E-37B7-2132-4F671AAE52F8}"/>
              </a:ext>
            </a:extLst>
          </p:cNvPr>
          <p:cNvSpPr>
            <a:spLocks noGrp="1"/>
          </p:cNvSpPr>
          <p:nvPr>
            <p:ph sz="half" idx="2"/>
          </p:nvPr>
        </p:nvSpPr>
        <p:spPr>
          <a:xfrm>
            <a:off x="6096000" y="1371598"/>
            <a:ext cx="5942329" cy="4796828"/>
          </a:xfrm>
        </p:spPr>
        <p:txBody>
          <a:bodyPr>
            <a:normAutofit/>
          </a:bodyPr>
          <a:lstStyle/>
          <a:p>
            <a:pPr marL="380990" lvl="1" indent="-380990" defTabSz="609585">
              <a:lnSpc>
                <a:spcPct val="110000"/>
              </a:lnSpc>
              <a:spcAft>
                <a:spcPts val="800"/>
              </a:spcAft>
              <a:buFont typeface="Wingdings" panose="05000000000000000000" pitchFamily="2" charset="2"/>
              <a:buChar char="§"/>
            </a:pPr>
            <a:r>
              <a:rPr lang="en-US" sz="2400" b="1" dirty="0"/>
              <a:t>Special Enrollment Periods:</a:t>
            </a:r>
          </a:p>
          <a:p>
            <a:pPr marL="731502" lvl="2" indent="-365751" defTabSz="609585">
              <a:lnSpc>
                <a:spcPct val="110000"/>
              </a:lnSpc>
              <a:spcAft>
                <a:spcPts val="800"/>
              </a:spcAft>
              <a:buSzTx/>
              <a:buFont typeface="Arial" panose="020B0604020202020204" pitchFamily="34" charset="0"/>
              <a:buChar char="•"/>
            </a:pPr>
            <a:r>
              <a:rPr lang="en-US" dirty="0">
                <a:latin typeface="Arial" panose="020B0604020202020204" pitchFamily="34" charset="0"/>
                <a:cs typeface="Arial" panose="020B0604020202020204" pitchFamily="34" charset="0"/>
              </a:rPr>
              <a:t>Retired or Employer Coverage Ends</a:t>
            </a:r>
          </a:p>
          <a:p>
            <a:pPr marL="731502" lvl="2" indent="-365751" defTabSz="609585">
              <a:lnSpc>
                <a:spcPct val="110000"/>
              </a:lnSpc>
              <a:spcAft>
                <a:spcPts val="800"/>
              </a:spcAft>
              <a:buSzTx/>
              <a:buFont typeface="Arial" panose="020B0604020202020204" pitchFamily="34" charset="0"/>
              <a:buChar char="•"/>
            </a:pPr>
            <a:r>
              <a:rPr lang="en-US" dirty="0">
                <a:latin typeface="Arial" panose="020B0604020202020204" pitchFamily="34" charset="0"/>
                <a:cs typeface="Arial" panose="020B0604020202020204" pitchFamily="34" charset="0"/>
              </a:rPr>
              <a:t>Moved</a:t>
            </a:r>
          </a:p>
          <a:p>
            <a:pPr marL="731502" lvl="2" indent="-365751" defTabSz="609585">
              <a:lnSpc>
                <a:spcPct val="110000"/>
              </a:lnSpc>
              <a:spcAft>
                <a:spcPts val="800"/>
              </a:spcAft>
              <a:buSzTx/>
              <a:buFont typeface="Arial" panose="020B0604020202020204" pitchFamily="34" charset="0"/>
              <a:buChar char="•"/>
            </a:pPr>
            <a:r>
              <a:rPr lang="en-US" dirty="0">
                <a:latin typeface="Arial" panose="020B0604020202020204" pitchFamily="34" charset="0"/>
                <a:cs typeface="Arial" panose="020B0604020202020204" pitchFamily="34" charset="0"/>
              </a:rPr>
              <a:t>Duals/Extra Help</a:t>
            </a:r>
          </a:p>
          <a:p>
            <a:pPr marL="731502" lvl="2" indent="-365751" defTabSz="609585">
              <a:lnSpc>
                <a:spcPct val="110000"/>
              </a:lnSpc>
              <a:spcAft>
                <a:spcPts val="800"/>
              </a:spcAft>
              <a:buSzTx/>
              <a:buFont typeface="Arial" panose="020B0604020202020204" pitchFamily="34" charset="0"/>
              <a:buChar char="•"/>
            </a:pPr>
            <a:r>
              <a:rPr lang="en-US" dirty="0">
                <a:latin typeface="Arial" panose="020B0604020202020204" pitchFamily="34" charset="0"/>
                <a:cs typeface="Arial" panose="020B0604020202020204" pitchFamily="34" charset="0"/>
              </a:rPr>
              <a:t>5-Star plans</a:t>
            </a:r>
          </a:p>
          <a:p>
            <a:pPr marL="365751" lvl="1" indent="-365751" defTabSz="609585">
              <a:lnSpc>
                <a:spcPct val="110000"/>
              </a:lnSpc>
              <a:spcAft>
                <a:spcPts val="800"/>
              </a:spcAft>
              <a:buFont typeface="Wingdings" panose="05000000000000000000" pitchFamily="2" charset="2"/>
              <a:buChar char="§"/>
            </a:pPr>
            <a:r>
              <a:rPr lang="en-US" sz="2400" b="1" dirty="0"/>
              <a:t>Medicare Advantage Open Enrollment</a:t>
            </a:r>
          </a:p>
          <a:p>
            <a:pPr marL="731502" lvl="2" indent="-365751" defTabSz="609585">
              <a:lnSpc>
                <a:spcPct val="110000"/>
              </a:lnSpc>
              <a:spcAft>
                <a:spcPts val="800"/>
              </a:spcAft>
              <a:buSzTx/>
              <a:buFont typeface="Arial" panose="020B0604020202020204" pitchFamily="34" charset="0"/>
              <a:buChar char="•"/>
            </a:pPr>
            <a:r>
              <a:rPr lang="en-US" dirty="0">
                <a:latin typeface="Arial" panose="020B0604020202020204" pitchFamily="34" charset="0"/>
                <a:cs typeface="Arial" panose="020B0604020202020204" pitchFamily="34" charset="0"/>
              </a:rPr>
              <a:t>From 1/1-3/31 each year</a:t>
            </a:r>
          </a:p>
          <a:p>
            <a:pPr marL="1097253" lvl="3" indent="-365751" defTabSz="609585">
              <a:lnSpc>
                <a:spcPct val="110000"/>
              </a:lnSpc>
              <a:spcAft>
                <a:spcPts val="800"/>
              </a:spcAft>
            </a:pPr>
            <a:r>
              <a:rPr lang="en-US" dirty="0">
                <a:latin typeface="Arial" panose="020B0604020202020204" pitchFamily="34" charset="0"/>
                <a:cs typeface="Arial" panose="020B0604020202020204" pitchFamily="34" charset="0"/>
              </a:rPr>
              <a:t>MA-PD </a:t>
            </a:r>
            <a:r>
              <a:rPr lang="en-US" dirty="0">
                <a:latin typeface="Arial" panose="020B0604020202020204" pitchFamily="34" charset="0"/>
                <a:cs typeface="Arial" panose="020B0604020202020204" pitchFamily="34" charset="0"/>
                <a:sym typeface="Wingdings" panose="05000000000000000000" pitchFamily="2" charset="2"/>
              </a:rPr>
              <a:t> MA-PD or </a:t>
            </a:r>
          </a:p>
          <a:p>
            <a:pPr marL="1097253" lvl="3" indent="-365751" defTabSz="609585">
              <a:lnSpc>
                <a:spcPct val="110000"/>
              </a:lnSpc>
              <a:spcAft>
                <a:spcPts val="800"/>
              </a:spcAft>
            </a:pPr>
            <a:r>
              <a:rPr lang="en-US" dirty="0">
                <a:latin typeface="Arial" panose="020B0604020202020204" pitchFamily="34" charset="0"/>
                <a:cs typeface="Arial" panose="020B0604020202020204" pitchFamily="34" charset="0"/>
                <a:sym typeface="Wingdings" panose="05000000000000000000" pitchFamily="2" charset="2"/>
              </a:rPr>
              <a:t>MA-PD  Original Medicare + PDP</a:t>
            </a:r>
            <a:endParaRPr lang="en-US"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4F3F7E4D-3B9E-DBC1-EF7F-5C9CE4E295FB}"/>
              </a:ext>
              <a:ext uri="{C183D7F6-B498-43B3-948B-1728B52AA6E4}">
                <adec:decorative xmlns:adec="http://schemas.microsoft.com/office/drawing/2017/decorative" val="1"/>
              </a:ext>
            </a:extLst>
          </p:cNvPr>
          <p:cNvCxnSpPr/>
          <p:nvPr/>
        </p:nvCxnSpPr>
        <p:spPr>
          <a:xfrm>
            <a:off x="5576308" y="1745086"/>
            <a:ext cx="0" cy="3604367"/>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A41F979F-14C1-A1CF-8EB8-73954E3BA18B}"/>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0B2D781D-8844-5940-92D1-06EF0A7F581E}" type="slidenum">
              <a:rPr lang="en-US" smtClean="0"/>
              <a:pPr defTabSz="914377"/>
              <a:t>12</a:t>
            </a:fld>
            <a:endParaRPr lang="en-US" dirty="0"/>
          </a:p>
        </p:txBody>
      </p:sp>
      <p:sp>
        <p:nvSpPr>
          <p:cNvPr id="9" name="Footer Placeholder 8">
            <a:extLst>
              <a:ext uri="{FF2B5EF4-FFF2-40B4-BE49-F238E27FC236}">
                <a16:creationId xmlns:a16="http://schemas.microsoft.com/office/drawing/2014/main" id="{D90404EA-530A-E1AA-955B-174E1B4702AA}"/>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t>NTP Medicare OEP Bootcamp 2024</a:t>
            </a:r>
            <a:endParaRPr lang="en-US" dirty="0"/>
          </a:p>
        </p:txBody>
      </p:sp>
      <p:sp>
        <p:nvSpPr>
          <p:cNvPr id="8" name="Date Placeholder 7">
            <a:extLst>
              <a:ext uri="{FF2B5EF4-FFF2-40B4-BE49-F238E27FC236}">
                <a16:creationId xmlns:a16="http://schemas.microsoft.com/office/drawing/2014/main" id="{2DCFB72D-35D6-3910-2456-74C313323C8C}"/>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123639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Title"/>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pPr>
              <a:spcBef>
                <a:spcPts val="0"/>
              </a:spcBef>
            </a:pPr>
            <a:r>
              <a:rPr lang="en" dirty="0"/>
              <a:t>Cost Preview Frequently Asked Questions (8 of 8)        </a:t>
            </a:r>
            <a:endParaRPr dirty="0"/>
          </a:p>
        </p:txBody>
      </p:sp>
      <p:sp>
        <p:nvSpPr>
          <p:cNvPr id="77" name="Content Placeholder"/>
          <p:cNvSpPr txBox="1">
            <a:spLocks noGrp="1"/>
          </p:cNvSpPr>
          <p:nvPr>
            <p:ph sz="half" idx="1"/>
          </p:nvPr>
        </p:nvSpPr>
        <p:spPr>
          <a:xfrm>
            <a:off x="914400" y="1371600"/>
            <a:ext cx="10242755" cy="769401"/>
          </a:xfrm>
          <a:prstGeom prst="rect">
            <a:avLst/>
          </a:prstGeom>
        </p:spPr>
        <p:txBody>
          <a:bodyPr spcFirstLastPara="1" vert="horz" wrap="square" lIns="121900" tIns="121900" rIns="121900" bIns="121900" rtlCol="0" anchor="t" anchorCtr="0">
            <a:spAutoFit/>
          </a:bodyPr>
          <a:lstStyle/>
          <a:p>
            <a:pPr marL="0" indent="0">
              <a:buNone/>
            </a:pPr>
            <a:r>
              <a:rPr lang="en-US" sz="2400" b="1" dirty="0"/>
              <a:t>Will Cost Preview be printer-friendly?</a:t>
            </a:r>
          </a:p>
        </p:txBody>
      </p:sp>
      <p:sp>
        <p:nvSpPr>
          <p:cNvPr id="5" name="Content Placeholder 4">
            <a:extLst>
              <a:ext uri="{FF2B5EF4-FFF2-40B4-BE49-F238E27FC236}">
                <a16:creationId xmlns:a16="http://schemas.microsoft.com/office/drawing/2014/main" id="{E65D1C76-F151-9BE8-AF0E-4846A4C666D0}"/>
              </a:ext>
            </a:extLst>
          </p:cNvPr>
          <p:cNvSpPr>
            <a:spLocks noGrp="1"/>
          </p:cNvSpPr>
          <p:nvPr>
            <p:ph sz="half" idx="2"/>
          </p:nvPr>
        </p:nvSpPr>
        <p:spPr>
          <a:xfrm>
            <a:off x="914400" y="2011680"/>
            <a:ext cx="10332720" cy="3200400"/>
          </a:xfrm>
          <a:solidFill>
            <a:schemeClr val="accent5">
              <a:lumMod val="20000"/>
              <a:lumOff val="80000"/>
            </a:schemeClr>
          </a:solidFill>
        </p:spPr>
        <p:txBody>
          <a:bodyPr>
            <a:normAutofit/>
          </a:bodyPr>
          <a:lstStyle/>
          <a:p>
            <a:r>
              <a:rPr lang="en-US" sz="2400" dirty="0"/>
              <a:t>Yes!</a:t>
            </a:r>
          </a:p>
        </p:txBody>
      </p:sp>
      <p:sp>
        <p:nvSpPr>
          <p:cNvPr id="4" name="Slide Number Placeholder 3">
            <a:extLst>
              <a:ext uri="{FF2B5EF4-FFF2-40B4-BE49-F238E27FC236}">
                <a16:creationId xmlns:a16="http://schemas.microsoft.com/office/drawing/2014/main" id="{50769C3F-8D3D-69EE-D8B7-21F8E388D0F9}"/>
              </a:ext>
            </a:extLst>
          </p:cNvPr>
          <p:cNvSpPr>
            <a:spLocks noGrp="1"/>
          </p:cNvSpPr>
          <p:nvPr>
            <p:ph type="sldNum" sz="quarter" idx="12"/>
          </p:nvPr>
        </p:nvSpPr>
        <p:spPr/>
        <p:txBody>
          <a:bodyPr/>
          <a:lstStyle/>
          <a:p>
            <a:pPr defTabSz="914377"/>
            <a:fld id="{0B2D781D-8844-5940-92D1-06EF0A7F581E}" type="slidenum">
              <a:rPr lang="en-US" kern="1200" smtClean="0">
                <a:ea typeface="+mn-ea"/>
              </a:rPr>
              <a:pPr defTabSz="914377"/>
              <a:t>120</a:t>
            </a:fld>
            <a:endParaRPr lang="en-US" kern="1200" dirty="0">
              <a:ea typeface="+mn-ea"/>
            </a:endParaRPr>
          </a:p>
        </p:txBody>
      </p:sp>
      <p:sp>
        <p:nvSpPr>
          <p:cNvPr id="3" name="Footer Placeholder 2">
            <a:extLst>
              <a:ext uri="{FF2B5EF4-FFF2-40B4-BE49-F238E27FC236}">
                <a16:creationId xmlns:a16="http://schemas.microsoft.com/office/drawing/2014/main" id="{E5BF7EA7-5B5A-ECBE-E26C-3A59AA83658F}"/>
              </a:ext>
            </a:extLst>
          </p:cNvPr>
          <p:cNvSpPr>
            <a:spLocks noGrp="1"/>
          </p:cNvSpPr>
          <p:nvPr>
            <p:ph type="ftr" sz="quarter" idx="11"/>
          </p:nvPr>
        </p:nvSpPr>
        <p:spPr/>
        <p:txBody>
          <a:bodyPr/>
          <a:lstStyle/>
          <a:p>
            <a:pPr defTabSz="914377"/>
            <a:r>
              <a:rPr lang="en-US" kern="1200">
                <a:solidFill>
                  <a:srgbClr val="4472C4">
                    <a:lumMod val="60000"/>
                    <a:lumOff val="40000"/>
                  </a:srgbClr>
                </a:solidFill>
                <a:ea typeface="+mn-ea"/>
              </a:rPr>
              <a:t>NTP Medicare OEP Bootcamp 2024</a:t>
            </a:r>
            <a:endParaRPr lang="en-US" kern="1200" dirty="0">
              <a:solidFill>
                <a:srgbClr val="4472C4">
                  <a:lumMod val="60000"/>
                  <a:lumOff val="40000"/>
                </a:srgbClr>
              </a:solidFill>
              <a:ea typeface="+mn-ea"/>
            </a:endParaRPr>
          </a:p>
        </p:txBody>
      </p:sp>
      <p:sp>
        <p:nvSpPr>
          <p:cNvPr id="2" name="Date Placeholder 1">
            <a:extLst>
              <a:ext uri="{FF2B5EF4-FFF2-40B4-BE49-F238E27FC236}">
                <a16:creationId xmlns:a16="http://schemas.microsoft.com/office/drawing/2014/main" id="{BF4C656A-DD60-21CA-57BF-BAB9A7EC91C2}"/>
              </a:ext>
            </a:extLst>
          </p:cNvPr>
          <p:cNvSpPr>
            <a:spLocks noGrp="1"/>
          </p:cNvSpPr>
          <p:nvPr>
            <p:ph type="dt" sz="half" idx="10"/>
          </p:nvPr>
        </p:nvSpPr>
        <p:spPr/>
        <p:txBody>
          <a:bodyPr/>
          <a:lstStyle/>
          <a:p>
            <a:pPr defTabSz="914377"/>
            <a:r>
              <a:rPr lang="en-US" kern="1200">
                <a:solidFill>
                  <a:srgbClr val="4472C4">
                    <a:lumMod val="60000"/>
                    <a:lumOff val="40000"/>
                  </a:srgbClr>
                </a:solidFill>
                <a:ea typeface="+mn-ea"/>
              </a:rPr>
              <a:t>September 2024</a:t>
            </a:r>
            <a:endParaRPr lang="en-US" kern="1200" dirty="0">
              <a:ea typeface="+mn-ea"/>
            </a:endParaRPr>
          </a:p>
        </p:txBody>
      </p:sp>
    </p:spTree>
    <p:custDataLst>
      <p:tags r:id="rId1"/>
    </p:custDataLst>
    <p:extLst>
      <p:ext uri="{BB962C8B-B14F-4D97-AF65-F5344CB8AC3E}">
        <p14:creationId xmlns:p14="http://schemas.microsoft.com/office/powerpoint/2010/main" val="25577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Title"/>
          <p:cNvSpPr txBox="1">
            <a:spLocks noGrp="1"/>
          </p:cNvSpPr>
          <p:nvPr>
            <p:ph type="title"/>
          </p:nvPr>
        </p:nvSpPr>
        <p:spPr>
          <a:xfrm>
            <a:off x="3931920" y="1737360"/>
            <a:ext cx="7830637" cy="3213099"/>
          </a:xfrm>
          <a:prstGeom prst="rect">
            <a:avLst/>
          </a:prstGeom>
        </p:spPr>
        <p:txBody>
          <a:bodyPr spcFirstLastPara="1" vert="horz" wrap="square" lIns="121900" tIns="60933" rIns="121900" bIns="60933" rtlCol="0" anchor="ctr" anchorCtr="0">
            <a:noAutofit/>
          </a:bodyPr>
          <a:lstStyle/>
          <a:p>
            <a:pPr>
              <a:spcBef>
                <a:spcPts val="0"/>
              </a:spcBef>
            </a:pPr>
            <a:r>
              <a:rPr lang="en-US" sz="3000" dirty="0">
                <a:solidFill>
                  <a:schemeClr val="accent1">
                    <a:lumMod val="75000"/>
                  </a:schemeClr>
                </a:solidFill>
              </a:rPr>
              <a:t>Medicare Prescription Payment Plan </a:t>
            </a:r>
            <a:br>
              <a:rPr lang="en-US" sz="3000" dirty="0">
                <a:solidFill>
                  <a:schemeClr val="accent1">
                    <a:lumMod val="75000"/>
                  </a:schemeClr>
                </a:solidFill>
              </a:rPr>
            </a:br>
            <a:r>
              <a:rPr lang="en-US" sz="3000" dirty="0">
                <a:solidFill>
                  <a:schemeClr val="accent1">
                    <a:lumMod val="75000"/>
                  </a:schemeClr>
                </a:solidFill>
              </a:rPr>
              <a:t>Cost Preview Demo</a:t>
            </a:r>
            <a:endParaRPr sz="3000" dirty="0">
              <a:solidFill>
                <a:schemeClr val="accent1">
                  <a:lumMod val="75000"/>
                </a:schemeClr>
              </a:solidFill>
            </a:endParaRPr>
          </a:p>
        </p:txBody>
      </p:sp>
    </p:spTree>
    <p:custDataLst>
      <p:tags r:id="rId1"/>
    </p:custDataLst>
    <p:extLst>
      <p:ext uri="{BB962C8B-B14F-4D97-AF65-F5344CB8AC3E}">
        <p14:creationId xmlns:p14="http://schemas.microsoft.com/office/powerpoint/2010/main" val="41793762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C92F-4286-466B-A3A8-14E6549DB04E}"/>
              </a:ext>
            </a:extLst>
          </p:cNvPr>
          <p:cNvSpPr>
            <a:spLocks noGrp="1"/>
          </p:cNvSpPr>
          <p:nvPr>
            <p:ph type="title"/>
          </p:nvPr>
        </p:nvSpPr>
        <p:spPr>
          <a:xfrm>
            <a:off x="3931920" y="1737360"/>
            <a:ext cx="8099672" cy="3445197"/>
          </a:xfrm>
        </p:spPr>
        <p:txBody>
          <a:bodyPr wrap="none">
            <a:noAutofit/>
          </a:bodyPr>
          <a:lstStyle/>
          <a:p>
            <a:pPr lvl="0">
              <a:lnSpc>
                <a:spcPct val="100000"/>
              </a:lnSpc>
              <a:spcBef>
                <a:spcPts val="0"/>
              </a:spcBef>
              <a:spcAft>
                <a:spcPts val="1200"/>
              </a:spcAft>
              <a:buClr>
                <a:srgbClr val="00539A"/>
              </a:buClr>
            </a:pPr>
            <a:r>
              <a:rPr lang="en-US" sz="3000" dirty="0">
                <a:ea typeface="+mn-ea"/>
              </a:rPr>
              <a:t>Medicare Prescription Payment Plan:</a:t>
            </a:r>
            <a:br>
              <a:rPr lang="en-US" sz="3000" dirty="0">
                <a:solidFill>
                  <a:srgbClr val="00539A"/>
                </a:solidFill>
              </a:rPr>
            </a:br>
            <a:r>
              <a:rPr lang="en-US" sz="3000" dirty="0">
                <a:solidFill>
                  <a:srgbClr val="00539A"/>
                </a:solidFill>
              </a:rPr>
              <a:t>Answers to </a:t>
            </a:r>
            <a:r>
              <a:rPr lang="en-US" sz="3000" dirty="0"/>
              <a:t>Your Policy Questions</a:t>
            </a:r>
            <a:br>
              <a:rPr lang="en-US" sz="3000" dirty="0">
                <a:ea typeface="+mn-ea"/>
              </a:rPr>
            </a:br>
            <a:br>
              <a:rPr lang="en-US" sz="2600" dirty="0">
                <a:ea typeface="+mn-ea"/>
              </a:rPr>
            </a:br>
            <a:br>
              <a:rPr lang="en-US" sz="1700" dirty="0">
                <a:latin typeface="Arial" panose="020B0604020202020204" pitchFamily="34" charset="0"/>
                <a:ea typeface="+mn-ea"/>
                <a:cs typeface="Arial" panose="020B0604020202020204" pitchFamily="34" charset="0"/>
              </a:rPr>
            </a:br>
            <a:r>
              <a:rPr lang="en-US" sz="2400" dirty="0">
                <a:latin typeface="Arial" panose="020B0604020202020204" pitchFamily="34" charset="0"/>
                <a:ea typeface="+mn-ea"/>
                <a:cs typeface="Arial" panose="020B0604020202020204" pitchFamily="34" charset="0"/>
              </a:rPr>
              <a:t>Emma Strauss</a:t>
            </a:r>
            <a:br>
              <a:rPr lang="en-US" sz="1700" dirty="0">
                <a:latin typeface="Arial" panose="020B0604020202020204" pitchFamily="34" charset="0"/>
                <a:ea typeface="+mn-ea"/>
                <a:cs typeface="Arial" panose="020B0604020202020204" pitchFamily="34" charset="0"/>
              </a:rPr>
            </a:br>
            <a:r>
              <a:rPr lang="en-US" sz="2000" b="0" dirty="0">
                <a:latin typeface="Arial" panose="020B0604020202020204" pitchFamily="34" charset="0"/>
                <a:ea typeface="+mn-ea"/>
                <a:cs typeface="Arial" panose="020B0604020202020204" pitchFamily="34" charset="0"/>
              </a:rPr>
              <a:t>Health Insurance Specialist</a:t>
            </a:r>
            <a:br>
              <a:rPr lang="en-US" sz="2000" b="0" dirty="0">
                <a:latin typeface="Arial" panose="020B0604020202020204" pitchFamily="34" charset="0"/>
                <a:ea typeface="+mn-ea"/>
                <a:cs typeface="Arial" panose="020B0604020202020204" pitchFamily="34" charset="0"/>
              </a:rPr>
            </a:br>
            <a:r>
              <a:rPr lang="en-US" sz="2000" b="0" dirty="0">
                <a:latin typeface="Arial" panose="020B0604020202020204" pitchFamily="34" charset="0"/>
                <a:ea typeface="+mn-ea"/>
                <a:cs typeface="Arial" panose="020B0604020202020204" pitchFamily="34" charset="0"/>
              </a:rPr>
              <a:t>Medicare Plan Payment Group</a:t>
            </a:r>
            <a:br>
              <a:rPr lang="en-US" sz="2000" b="0" dirty="0">
                <a:latin typeface="Arial" panose="020B0604020202020204" pitchFamily="34" charset="0"/>
                <a:ea typeface="+mn-ea"/>
                <a:cs typeface="Arial" panose="020B0604020202020204" pitchFamily="34" charset="0"/>
              </a:rPr>
            </a:br>
            <a:r>
              <a:rPr lang="en-US" sz="2000" b="0" dirty="0">
                <a:latin typeface="Arial" panose="020B0604020202020204" pitchFamily="34" charset="0"/>
                <a:ea typeface="+mn-ea"/>
                <a:cs typeface="Arial" panose="020B0604020202020204" pitchFamily="34" charset="0"/>
              </a:rPr>
              <a:t>Center for Medicare</a:t>
            </a:r>
            <a:endParaRPr lang="en-US" sz="2000" dirty="0"/>
          </a:p>
        </p:txBody>
      </p:sp>
      <p:pic>
        <p:nvPicPr>
          <p:cNvPr id="5" name="Picture 4">
            <a:extLst>
              <a:ext uri="{FF2B5EF4-FFF2-40B4-BE49-F238E27FC236}">
                <a16:creationId xmlns:a16="http://schemas.microsoft.com/office/drawing/2014/main" id="{49EE85DB-9EDC-9D72-3DE3-3F3C34C8160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740722" y="3283521"/>
            <a:ext cx="1640433" cy="189903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94869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EEEF7-ED12-33FF-772B-185FA2B48567}"/>
              </a:ext>
            </a:extLst>
          </p:cNvPr>
          <p:cNvSpPr>
            <a:spLocks noGrp="1"/>
          </p:cNvSpPr>
          <p:nvPr>
            <p:ph type="title"/>
          </p:nvPr>
        </p:nvSpPr>
        <p:spPr/>
        <p:txBody>
          <a:bodyPr>
            <a:normAutofit/>
          </a:bodyPr>
          <a:lstStyle/>
          <a:p>
            <a:r>
              <a:rPr lang="en-US" dirty="0"/>
              <a:t>Payment Option: Frequently Asked Questions (1 of 13) </a:t>
            </a:r>
          </a:p>
        </p:txBody>
      </p:sp>
      <p:sp>
        <p:nvSpPr>
          <p:cNvPr id="5" name="Text Placeholder 4">
            <a:extLst>
              <a:ext uri="{FF2B5EF4-FFF2-40B4-BE49-F238E27FC236}">
                <a16:creationId xmlns:a16="http://schemas.microsoft.com/office/drawing/2014/main" id="{0848C470-5386-B627-50F2-EFD1C1B5BBFB}"/>
              </a:ext>
            </a:extLst>
          </p:cNvPr>
          <p:cNvSpPr>
            <a:spLocks noGrp="1"/>
          </p:cNvSpPr>
          <p:nvPr>
            <p:ph type="body" sz="quarter" idx="13"/>
          </p:nvPr>
        </p:nvSpPr>
        <p:spPr>
          <a:xfrm>
            <a:off x="914400" y="1371600"/>
            <a:ext cx="10644188" cy="4167187"/>
          </a:xfrm>
        </p:spPr>
        <p:txBody>
          <a:bodyPr/>
          <a:lstStyle/>
          <a:p>
            <a:pPr marL="0" indent="0">
              <a:buNone/>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Where does an enrollee opt into the Medicare Prescription Payment Plan - with the Part D plan, through Plan Finder, or with Medicare? Do Part D enrollees opt into the Medicare Prescription Payment Plan as part of enrolling into the Part D plan? </a:t>
            </a:r>
            <a:endParaRPr lang="en-US" dirty="0"/>
          </a:p>
        </p:txBody>
      </p:sp>
      <p:sp>
        <p:nvSpPr>
          <p:cNvPr id="6" name="Slide Number Placeholder 5">
            <a:extLst>
              <a:ext uri="{FF2B5EF4-FFF2-40B4-BE49-F238E27FC236}">
                <a16:creationId xmlns:a16="http://schemas.microsoft.com/office/drawing/2014/main" id="{C667996A-0B54-D8EF-F679-5C7D0B6EC956}"/>
              </a:ext>
            </a:extLst>
          </p:cNvPr>
          <p:cNvSpPr>
            <a:spLocks noGrp="1"/>
          </p:cNvSpPr>
          <p:nvPr>
            <p:ph type="sldNum" sz="quarter" idx="12"/>
          </p:nvPr>
        </p:nvSpPr>
        <p:spPr/>
        <p:txBody>
          <a:bodyPr/>
          <a:lstStyle/>
          <a:p>
            <a:fld id="{0B2D781D-8844-5940-92D1-06EF0A7F581E}" type="slidenum">
              <a:rPr lang="en-US" smtClean="0"/>
              <a:pPr/>
              <a:t>123</a:t>
            </a:fld>
            <a:endParaRPr lang="en-US" dirty="0"/>
          </a:p>
        </p:txBody>
      </p:sp>
      <p:sp>
        <p:nvSpPr>
          <p:cNvPr id="3" name="Footer Placeholder 2">
            <a:extLst>
              <a:ext uri="{FF2B5EF4-FFF2-40B4-BE49-F238E27FC236}">
                <a16:creationId xmlns:a16="http://schemas.microsoft.com/office/drawing/2014/main" id="{F21BE3D7-9E85-3ED0-7AC2-F8122CC20ADC}"/>
              </a:ext>
            </a:extLst>
          </p:cNvPr>
          <p:cNvSpPr>
            <a:spLocks noGrp="1"/>
          </p:cNvSpPr>
          <p:nvPr>
            <p:ph type="ftr" sz="quarter" idx="11"/>
          </p:nvPr>
        </p:nvSpPr>
        <p:spPr/>
        <p:txBody>
          <a:bodyPr/>
          <a:lstStyle/>
          <a:p>
            <a:r>
              <a:rPr lang="en-US"/>
              <a:t>NTP Medicare OEP Bootcamp 2024</a:t>
            </a:r>
            <a:endParaRPr lang="en-US" dirty="0"/>
          </a:p>
        </p:txBody>
      </p:sp>
      <p:sp>
        <p:nvSpPr>
          <p:cNvPr id="2" name="Date Placeholder 1">
            <a:extLst>
              <a:ext uri="{FF2B5EF4-FFF2-40B4-BE49-F238E27FC236}">
                <a16:creationId xmlns:a16="http://schemas.microsoft.com/office/drawing/2014/main" id="{498FF5DE-C96A-1ED4-C5A3-503C3D303B35}"/>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39816170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EEEF7-ED12-33FF-772B-185FA2B48567}"/>
              </a:ext>
            </a:extLst>
          </p:cNvPr>
          <p:cNvSpPr>
            <a:spLocks noGrp="1"/>
          </p:cNvSpPr>
          <p:nvPr>
            <p:ph type="title"/>
          </p:nvPr>
        </p:nvSpPr>
        <p:spPr/>
        <p:txBody>
          <a:bodyPr>
            <a:normAutofit/>
          </a:bodyPr>
          <a:lstStyle/>
          <a:p>
            <a:r>
              <a:rPr lang="en-US" dirty="0"/>
              <a:t>Payment Option: Frequently Asked Questions </a:t>
            </a:r>
            <a:r>
              <a:rPr kumimoji="0" lang="en-US" b="1" i="0" u="none" strike="noStrike" kern="1200" cap="none" spc="0" normalizeH="0" baseline="0" noProof="0" dirty="0">
                <a:ln>
                  <a:noFill/>
                </a:ln>
                <a:solidFill>
                  <a:prstClr val="white"/>
                </a:solidFill>
                <a:effectLst/>
                <a:uLnTx/>
                <a:uFillTx/>
                <a:latin typeface="Arial Black" panose="020B0604020202020204" pitchFamily="34" charset="0"/>
                <a:ea typeface="+mj-ea"/>
              </a:rPr>
              <a:t>(2 of 13)</a:t>
            </a:r>
            <a:r>
              <a:rPr lang="en-US" dirty="0"/>
              <a:t> </a:t>
            </a:r>
          </a:p>
        </p:txBody>
      </p:sp>
      <p:sp>
        <p:nvSpPr>
          <p:cNvPr id="5" name="Text Placeholder 4">
            <a:extLst>
              <a:ext uri="{FF2B5EF4-FFF2-40B4-BE49-F238E27FC236}">
                <a16:creationId xmlns:a16="http://schemas.microsoft.com/office/drawing/2014/main" id="{0848C470-5386-B627-50F2-EFD1C1B5BBFB}"/>
              </a:ext>
            </a:extLst>
          </p:cNvPr>
          <p:cNvSpPr>
            <a:spLocks noGrp="1"/>
          </p:cNvSpPr>
          <p:nvPr>
            <p:ph type="body" sz="quarter" idx="13"/>
          </p:nvPr>
        </p:nvSpPr>
        <p:spPr>
          <a:xfrm>
            <a:off x="914400" y="1371600"/>
            <a:ext cx="10644188" cy="4167187"/>
          </a:xfrm>
        </p:spPr>
        <p:txBody>
          <a:bodyPr/>
          <a:lstStyle/>
          <a:p>
            <a:pPr marL="0" indent="0">
              <a:buNone/>
            </a:pPr>
            <a:r>
              <a:rPr lang="en-US" sz="2800" b="1" kern="100" dirty="0">
                <a:latin typeface="Aptos" panose="020B0004020202020204" pitchFamily="34" charset="0"/>
                <a:cs typeface="Times New Roman" panose="02020603050405020304" pitchFamily="18" charset="0"/>
              </a:rPr>
              <a:t>Can enrollment be done at the pharmacy/point of sale? </a:t>
            </a:r>
            <a:endParaRPr lang="en-US" dirty="0"/>
          </a:p>
        </p:txBody>
      </p:sp>
      <p:sp>
        <p:nvSpPr>
          <p:cNvPr id="6" name="Slide Number Placeholder 5">
            <a:extLst>
              <a:ext uri="{FF2B5EF4-FFF2-40B4-BE49-F238E27FC236}">
                <a16:creationId xmlns:a16="http://schemas.microsoft.com/office/drawing/2014/main" id="{225CBE8A-BA27-5498-1E49-C590214F8B4D}"/>
              </a:ext>
            </a:extLst>
          </p:cNvPr>
          <p:cNvSpPr>
            <a:spLocks noGrp="1"/>
          </p:cNvSpPr>
          <p:nvPr>
            <p:ph type="sldNum" sz="quarter" idx="12"/>
          </p:nvPr>
        </p:nvSpPr>
        <p:spPr/>
        <p:txBody>
          <a:bodyPr/>
          <a:lstStyle/>
          <a:p>
            <a:fld id="{0B2D781D-8844-5940-92D1-06EF0A7F581E}" type="slidenum">
              <a:rPr lang="en-US" smtClean="0"/>
              <a:pPr/>
              <a:t>124</a:t>
            </a:fld>
            <a:endParaRPr lang="en-US" dirty="0"/>
          </a:p>
        </p:txBody>
      </p:sp>
      <p:sp>
        <p:nvSpPr>
          <p:cNvPr id="3" name="Footer Placeholder 2">
            <a:extLst>
              <a:ext uri="{FF2B5EF4-FFF2-40B4-BE49-F238E27FC236}">
                <a16:creationId xmlns:a16="http://schemas.microsoft.com/office/drawing/2014/main" id="{148EFAF5-56A6-8E8E-8662-176B53573E29}"/>
              </a:ext>
            </a:extLst>
          </p:cNvPr>
          <p:cNvSpPr>
            <a:spLocks noGrp="1"/>
          </p:cNvSpPr>
          <p:nvPr>
            <p:ph type="ftr" sz="quarter" idx="11"/>
          </p:nvPr>
        </p:nvSpPr>
        <p:spPr/>
        <p:txBody>
          <a:bodyPr/>
          <a:lstStyle/>
          <a:p>
            <a:r>
              <a:rPr lang="en-US"/>
              <a:t>NTP Medicare OEP Bootcamp 2024</a:t>
            </a:r>
            <a:endParaRPr lang="en-US" dirty="0"/>
          </a:p>
        </p:txBody>
      </p:sp>
      <p:sp>
        <p:nvSpPr>
          <p:cNvPr id="2" name="Date Placeholder 1">
            <a:extLst>
              <a:ext uri="{FF2B5EF4-FFF2-40B4-BE49-F238E27FC236}">
                <a16:creationId xmlns:a16="http://schemas.microsoft.com/office/drawing/2014/main" id="{CDADD0E6-5930-9D49-59DE-629A1E745136}"/>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2745557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EEEF7-ED12-33FF-772B-185FA2B48567}"/>
              </a:ext>
            </a:extLst>
          </p:cNvPr>
          <p:cNvSpPr>
            <a:spLocks noGrp="1"/>
          </p:cNvSpPr>
          <p:nvPr>
            <p:ph type="title"/>
          </p:nvPr>
        </p:nvSpPr>
        <p:spPr/>
        <p:txBody>
          <a:bodyPr>
            <a:normAutofit/>
          </a:bodyPr>
          <a:lstStyle/>
          <a:p>
            <a:r>
              <a:rPr lang="en-US" dirty="0"/>
              <a:t>Payment Option: Frequently Asked Questions (3 of 13)   </a:t>
            </a:r>
          </a:p>
        </p:txBody>
      </p:sp>
      <p:sp>
        <p:nvSpPr>
          <p:cNvPr id="5" name="Text Placeholder 4">
            <a:extLst>
              <a:ext uri="{FF2B5EF4-FFF2-40B4-BE49-F238E27FC236}">
                <a16:creationId xmlns:a16="http://schemas.microsoft.com/office/drawing/2014/main" id="{0848C470-5386-B627-50F2-EFD1C1B5BBFB}"/>
              </a:ext>
            </a:extLst>
          </p:cNvPr>
          <p:cNvSpPr>
            <a:spLocks noGrp="1"/>
          </p:cNvSpPr>
          <p:nvPr>
            <p:ph type="body" sz="quarter" idx="13"/>
          </p:nvPr>
        </p:nvSpPr>
        <p:spPr>
          <a:xfrm>
            <a:off x="914400" y="1371600"/>
            <a:ext cx="10644188" cy="4167187"/>
          </a:xfrm>
        </p:spPr>
        <p:txBody>
          <a:bodyPr/>
          <a:lstStyle/>
          <a:p>
            <a:pPr marL="0" indent="0">
              <a:buNone/>
            </a:pPr>
            <a:r>
              <a:rPr lang="en-US" sz="2800" b="1" kern="100" dirty="0">
                <a:latin typeface="Aptos" panose="020B0004020202020204" pitchFamily="34" charset="0"/>
                <a:cs typeface="Times New Roman" panose="02020603050405020304" pitchFamily="18" charset="0"/>
              </a:rPr>
              <a:t>Will the "good cause" plan reinstatement be available to enrollees if they lose coverage from a plan for non-payment of cost sharing as it exists for non-payment of premiums?</a:t>
            </a:r>
            <a:endParaRPr lang="en-US" dirty="0"/>
          </a:p>
        </p:txBody>
      </p:sp>
      <p:sp>
        <p:nvSpPr>
          <p:cNvPr id="6" name="Slide Number Placeholder 5">
            <a:extLst>
              <a:ext uri="{FF2B5EF4-FFF2-40B4-BE49-F238E27FC236}">
                <a16:creationId xmlns:a16="http://schemas.microsoft.com/office/drawing/2014/main" id="{01CA69D2-A1BE-0A4E-2206-722CACB40367}"/>
              </a:ext>
            </a:extLst>
          </p:cNvPr>
          <p:cNvSpPr>
            <a:spLocks noGrp="1"/>
          </p:cNvSpPr>
          <p:nvPr>
            <p:ph type="sldNum" sz="quarter" idx="12"/>
          </p:nvPr>
        </p:nvSpPr>
        <p:spPr/>
        <p:txBody>
          <a:bodyPr/>
          <a:lstStyle/>
          <a:p>
            <a:fld id="{0B2D781D-8844-5940-92D1-06EF0A7F581E}" type="slidenum">
              <a:rPr lang="en-US" smtClean="0"/>
              <a:pPr/>
              <a:t>125</a:t>
            </a:fld>
            <a:endParaRPr lang="en-US" dirty="0"/>
          </a:p>
        </p:txBody>
      </p:sp>
      <p:sp>
        <p:nvSpPr>
          <p:cNvPr id="3" name="Footer Placeholder 2">
            <a:extLst>
              <a:ext uri="{FF2B5EF4-FFF2-40B4-BE49-F238E27FC236}">
                <a16:creationId xmlns:a16="http://schemas.microsoft.com/office/drawing/2014/main" id="{D6746097-D6DA-877C-9494-34AFF4FF8FE1}"/>
              </a:ext>
            </a:extLst>
          </p:cNvPr>
          <p:cNvSpPr>
            <a:spLocks noGrp="1"/>
          </p:cNvSpPr>
          <p:nvPr>
            <p:ph type="ftr" sz="quarter" idx="11"/>
          </p:nvPr>
        </p:nvSpPr>
        <p:spPr/>
        <p:txBody>
          <a:bodyPr/>
          <a:lstStyle/>
          <a:p>
            <a:r>
              <a:rPr lang="en-US"/>
              <a:t>NTP Medicare OEP Bootcamp 2024</a:t>
            </a:r>
            <a:endParaRPr lang="en-US" dirty="0"/>
          </a:p>
        </p:txBody>
      </p:sp>
      <p:sp>
        <p:nvSpPr>
          <p:cNvPr id="2" name="Date Placeholder 1">
            <a:extLst>
              <a:ext uri="{FF2B5EF4-FFF2-40B4-BE49-F238E27FC236}">
                <a16:creationId xmlns:a16="http://schemas.microsoft.com/office/drawing/2014/main" id="{F0DFF92A-16D0-2371-CC52-E83F36738B74}"/>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30584128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EEEF7-ED12-33FF-772B-185FA2B48567}"/>
              </a:ext>
            </a:extLst>
          </p:cNvPr>
          <p:cNvSpPr>
            <a:spLocks noGrp="1"/>
          </p:cNvSpPr>
          <p:nvPr>
            <p:ph type="title"/>
          </p:nvPr>
        </p:nvSpPr>
        <p:spPr/>
        <p:txBody>
          <a:bodyPr>
            <a:normAutofit/>
          </a:bodyPr>
          <a:lstStyle/>
          <a:p>
            <a:r>
              <a:rPr lang="en-US" dirty="0"/>
              <a:t>Payment Option: Frequently Asked Questions </a:t>
            </a:r>
            <a:r>
              <a:rPr kumimoji="0" lang="en-US" b="1" i="0" u="none" strike="noStrike" kern="1200" cap="none" spc="0" normalizeH="0" baseline="0" noProof="0" dirty="0">
                <a:ln>
                  <a:noFill/>
                </a:ln>
                <a:solidFill>
                  <a:prstClr val="white"/>
                </a:solidFill>
                <a:effectLst/>
                <a:uLnTx/>
                <a:uFillTx/>
                <a:latin typeface="Arial Black" panose="020B0604020202020204" pitchFamily="34" charset="0"/>
                <a:ea typeface="+mj-ea"/>
              </a:rPr>
              <a:t>(4 of 13)</a:t>
            </a:r>
            <a:r>
              <a:rPr lang="en-US" dirty="0"/>
              <a:t>    </a:t>
            </a:r>
          </a:p>
        </p:txBody>
      </p:sp>
      <p:sp>
        <p:nvSpPr>
          <p:cNvPr id="5" name="Text Placeholder 4">
            <a:extLst>
              <a:ext uri="{FF2B5EF4-FFF2-40B4-BE49-F238E27FC236}">
                <a16:creationId xmlns:a16="http://schemas.microsoft.com/office/drawing/2014/main" id="{0848C470-5386-B627-50F2-EFD1C1B5BBFB}"/>
              </a:ext>
            </a:extLst>
          </p:cNvPr>
          <p:cNvSpPr>
            <a:spLocks noGrp="1"/>
          </p:cNvSpPr>
          <p:nvPr>
            <p:ph type="body" sz="quarter" idx="13"/>
          </p:nvPr>
        </p:nvSpPr>
        <p:spPr>
          <a:xfrm>
            <a:off x="914400" y="1371600"/>
            <a:ext cx="10644188" cy="4167187"/>
          </a:xfrm>
        </p:spPr>
        <p:txBody>
          <a:bodyPr/>
          <a:lstStyle/>
          <a:p>
            <a:pPr marL="0" indent="0">
              <a:buNone/>
            </a:pPr>
            <a:r>
              <a:rPr lang="en-US" sz="2800" b="1" kern="100" dirty="0">
                <a:latin typeface="Aptos" panose="020B0004020202020204" pitchFamily="34" charset="0"/>
                <a:cs typeface="Times New Roman" panose="02020603050405020304" pitchFamily="18" charset="0"/>
              </a:rPr>
              <a:t>Is participation in the Medicare Prescription Payment Plan transferrable across plans? What happens when an enrollee has a special enrollment period (SEP) and changes plans mid-year? </a:t>
            </a:r>
            <a:endParaRPr lang="en-US" dirty="0"/>
          </a:p>
        </p:txBody>
      </p:sp>
      <p:sp>
        <p:nvSpPr>
          <p:cNvPr id="6" name="Slide Number Placeholder 5">
            <a:extLst>
              <a:ext uri="{FF2B5EF4-FFF2-40B4-BE49-F238E27FC236}">
                <a16:creationId xmlns:a16="http://schemas.microsoft.com/office/drawing/2014/main" id="{65646617-3875-B293-D51F-49F0450E32C8}"/>
              </a:ext>
            </a:extLst>
          </p:cNvPr>
          <p:cNvSpPr>
            <a:spLocks noGrp="1"/>
          </p:cNvSpPr>
          <p:nvPr>
            <p:ph type="sldNum" sz="quarter" idx="12"/>
          </p:nvPr>
        </p:nvSpPr>
        <p:spPr/>
        <p:txBody>
          <a:bodyPr/>
          <a:lstStyle/>
          <a:p>
            <a:fld id="{0B2D781D-8844-5940-92D1-06EF0A7F581E}" type="slidenum">
              <a:rPr lang="en-US" smtClean="0"/>
              <a:pPr/>
              <a:t>126</a:t>
            </a:fld>
            <a:endParaRPr lang="en-US" dirty="0"/>
          </a:p>
        </p:txBody>
      </p:sp>
      <p:sp>
        <p:nvSpPr>
          <p:cNvPr id="3" name="Footer Placeholder 2">
            <a:extLst>
              <a:ext uri="{FF2B5EF4-FFF2-40B4-BE49-F238E27FC236}">
                <a16:creationId xmlns:a16="http://schemas.microsoft.com/office/drawing/2014/main" id="{F50C8FC6-A412-C65E-BA29-75046F91020A}"/>
              </a:ext>
            </a:extLst>
          </p:cNvPr>
          <p:cNvSpPr>
            <a:spLocks noGrp="1"/>
          </p:cNvSpPr>
          <p:nvPr>
            <p:ph type="ftr" sz="quarter" idx="11"/>
          </p:nvPr>
        </p:nvSpPr>
        <p:spPr/>
        <p:txBody>
          <a:bodyPr/>
          <a:lstStyle/>
          <a:p>
            <a:r>
              <a:rPr lang="en-US"/>
              <a:t>NTP Medicare OEP Bootcamp 2024</a:t>
            </a:r>
            <a:endParaRPr lang="en-US" dirty="0"/>
          </a:p>
        </p:txBody>
      </p:sp>
      <p:sp>
        <p:nvSpPr>
          <p:cNvPr id="2" name="Date Placeholder 1">
            <a:extLst>
              <a:ext uri="{FF2B5EF4-FFF2-40B4-BE49-F238E27FC236}">
                <a16:creationId xmlns:a16="http://schemas.microsoft.com/office/drawing/2014/main" id="{4C41E9B5-6E21-42FF-C4BF-0C849BEF34B0}"/>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8821170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EEEF7-ED12-33FF-772B-185FA2B48567}"/>
              </a:ext>
            </a:extLst>
          </p:cNvPr>
          <p:cNvSpPr>
            <a:spLocks noGrp="1"/>
          </p:cNvSpPr>
          <p:nvPr>
            <p:ph type="title"/>
          </p:nvPr>
        </p:nvSpPr>
        <p:spPr/>
        <p:txBody>
          <a:bodyPr>
            <a:normAutofit/>
          </a:bodyPr>
          <a:lstStyle/>
          <a:p>
            <a:r>
              <a:rPr lang="en-US" dirty="0"/>
              <a:t>Payment Option: Frequently Asked Questions </a:t>
            </a:r>
            <a:r>
              <a:rPr kumimoji="0" lang="en-US" b="1" i="0" u="none" strike="noStrike" kern="1200" cap="none" spc="0" normalizeH="0" baseline="0" noProof="0" dirty="0">
                <a:ln>
                  <a:noFill/>
                </a:ln>
                <a:solidFill>
                  <a:prstClr val="white"/>
                </a:solidFill>
                <a:effectLst/>
                <a:uLnTx/>
                <a:uFillTx/>
                <a:latin typeface="Arial Black" panose="020B0604020202020204" pitchFamily="34" charset="0"/>
                <a:ea typeface="+mj-ea"/>
              </a:rPr>
              <a:t>(5 of 13)</a:t>
            </a:r>
            <a:r>
              <a:rPr lang="en-US" dirty="0"/>
              <a:t>     </a:t>
            </a:r>
          </a:p>
        </p:txBody>
      </p:sp>
      <p:sp>
        <p:nvSpPr>
          <p:cNvPr id="5" name="Text Placeholder 4">
            <a:extLst>
              <a:ext uri="{FF2B5EF4-FFF2-40B4-BE49-F238E27FC236}">
                <a16:creationId xmlns:a16="http://schemas.microsoft.com/office/drawing/2014/main" id="{0848C470-5386-B627-50F2-EFD1C1B5BBFB}"/>
              </a:ext>
            </a:extLst>
          </p:cNvPr>
          <p:cNvSpPr>
            <a:spLocks noGrp="1"/>
          </p:cNvSpPr>
          <p:nvPr>
            <p:ph type="body" sz="quarter" idx="13"/>
          </p:nvPr>
        </p:nvSpPr>
        <p:spPr>
          <a:xfrm>
            <a:off x="914400" y="1371600"/>
            <a:ext cx="10644188" cy="4167187"/>
          </a:xfrm>
        </p:spPr>
        <p:txBody>
          <a:bodyPr/>
          <a:lstStyle/>
          <a:p>
            <a:pPr marL="0" indent="0">
              <a:buNone/>
            </a:pPr>
            <a:r>
              <a:rPr lang="en-US" sz="2800" b="1" kern="100" dirty="0">
                <a:latin typeface="Aptos" panose="020B0004020202020204" pitchFamily="34" charset="0"/>
                <a:cs typeface="Times New Roman" panose="02020603050405020304" pitchFamily="18" charset="0"/>
              </a:rPr>
              <a:t>How will Part D plan sponsors bill enrollees for OOP cost sharing after they opt into the Medicare Prescription Payment Plan? What entity collects the Part D monthly payment amount? How often will plans bill enrollees? Will the Part D plan’s monthly premium be billed separately? </a:t>
            </a:r>
            <a:endParaRPr lang="en-US" dirty="0"/>
          </a:p>
        </p:txBody>
      </p:sp>
      <p:sp>
        <p:nvSpPr>
          <p:cNvPr id="6" name="Slide Number Placeholder 5">
            <a:extLst>
              <a:ext uri="{FF2B5EF4-FFF2-40B4-BE49-F238E27FC236}">
                <a16:creationId xmlns:a16="http://schemas.microsoft.com/office/drawing/2014/main" id="{0311648C-2800-442F-49DA-375BFACBAA50}"/>
              </a:ext>
            </a:extLst>
          </p:cNvPr>
          <p:cNvSpPr>
            <a:spLocks noGrp="1"/>
          </p:cNvSpPr>
          <p:nvPr>
            <p:ph type="sldNum" sz="quarter" idx="12"/>
          </p:nvPr>
        </p:nvSpPr>
        <p:spPr/>
        <p:txBody>
          <a:bodyPr/>
          <a:lstStyle/>
          <a:p>
            <a:fld id="{0B2D781D-8844-5940-92D1-06EF0A7F581E}" type="slidenum">
              <a:rPr lang="en-US" smtClean="0"/>
              <a:pPr/>
              <a:t>127</a:t>
            </a:fld>
            <a:endParaRPr lang="en-US" dirty="0"/>
          </a:p>
        </p:txBody>
      </p:sp>
      <p:sp>
        <p:nvSpPr>
          <p:cNvPr id="3" name="Footer Placeholder 2">
            <a:extLst>
              <a:ext uri="{FF2B5EF4-FFF2-40B4-BE49-F238E27FC236}">
                <a16:creationId xmlns:a16="http://schemas.microsoft.com/office/drawing/2014/main" id="{9DDD055D-B8FD-E5C7-C1BC-605319E8A183}"/>
              </a:ext>
            </a:extLst>
          </p:cNvPr>
          <p:cNvSpPr>
            <a:spLocks noGrp="1"/>
          </p:cNvSpPr>
          <p:nvPr>
            <p:ph type="ftr" sz="quarter" idx="11"/>
          </p:nvPr>
        </p:nvSpPr>
        <p:spPr/>
        <p:txBody>
          <a:bodyPr/>
          <a:lstStyle/>
          <a:p>
            <a:r>
              <a:rPr lang="en-US"/>
              <a:t>NTP Medicare OEP Bootcamp 2024</a:t>
            </a:r>
            <a:endParaRPr lang="en-US" dirty="0"/>
          </a:p>
        </p:txBody>
      </p:sp>
      <p:sp>
        <p:nvSpPr>
          <p:cNvPr id="2" name="Date Placeholder 1">
            <a:extLst>
              <a:ext uri="{FF2B5EF4-FFF2-40B4-BE49-F238E27FC236}">
                <a16:creationId xmlns:a16="http://schemas.microsoft.com/office/drawing/2014/main" id="{27DCE2D7-4644-DF05-735A-7FD28D04170C}"/>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38928186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EEEF7-ED12-33FF-772B-185FA2B48567}"/>
              </a:ext>
            </a:extLst>
          </p:cNvPr>
          <p:cNvSpPr>
            <a:spLocks noGrp="1"/>
          </p:cNvSpPr>
          <p:nvPr>
            <p:ph type="title"/>
          </p:nvPr>
        </p:nvSpPr>
        <p:spPr/>
        <p:txBody>
          <a:bodyPr>
            <a:normAutofit/>
          </a:bodyPr>
          <a:lstStyle/>
          <a:p>
            <a:r>
              <a:rPr lang="en-US" dirty="0"/>
              <a:t>Payment Option: Frequently Asked Questions </a:t>
            </a:r>
            <a:r>
              <a:rPr kumimoji="0" lang="en-US" b="1" i="0" u="none" strike="noStrike" kern="1200" cap="none" spc="0" normalizeH="0" baseline="0" noProof="0" dirty="0">
                <a:ln>
                  <a:noFill/>
                </a:ln>
                <a:solidFill>
                  <a:prstClr val="white"/>
                </a:solidFill>
                <a:effectLst/>
                <a:uLnTx/>
                <a:uFillTx/>
                <a:latin typeface="Arial Black" panose="020B0604020202020204" pitchFamily="34" charset="0"/>
                <a:ea typeface="+mj-ea"/>
              </a:rPr>
              <a:t>(6 of 13)</a:t>
            </a:r>
            <a:r>
              <a:rPr lang="en-US" dirty="0"/>
              <a:t>      </a:t>
            </a:r>
          </a:p>
        </p:txBody>
      </p:sp>
      <p:sp>
        <p:nvSpPr>
          <p:cNvPr id="5" name="Text Placeholder 4">
            <a:extLst>
              <a:ext uri="{FF2B5EF4-FFF2-40B4-BE49-F238E27FC236}">
                <a16:creationId xmlns:a16="http://schemas.microsoft.com/office/drawing/2014/main" id="{0848C470-5386-B627-50F2-EFD1C1B5BBFB}"/>
              </a:ext>
            </a:extLst>
          </p:cNvPr>
          <p:cNvSpPr>
            <a:spLocks noGrp="1"/>
          </p:cNvSpPr>
          <p:nvPr>
            <p:ph type="body" sz="quarter" idx="13"/>
          </p:nvPr>
        </p:nvSpPr>
        <p:spPr>
          <a:xfrm>
            <a:off x="914400" y="1371600"/>
            <a:ext cx="10644188" cy="4167187"/>
          </a:xfrm>
        </p:spPr>
        <p:txBody>
          <a:bodyPr>
            <a:normAutofit/>
          </a:bodyPr>
          <a:lstStyle/>
          <a:p>
            <a:pPr marL="0" indent="0">
              <a:buNone/>
            </a:pPr>
            <a:r>
              <a:rPr lang="en-US" sz="2800" b="1" kern="100" dirty="0">
                <a:latin typeface="Aptos" panose="020B0004020202020204" pitchFamily="34" charset="0"/>
                <a:cs typeface="Times New Roman" panose="02020603050405020304" pitchFamily="18" charset="0"/>
              </a:rPr>
              <a:t>What happens to enrollees who fail to pay their monthly bill for OOP cost sharing? Are they terminated from the Medicare Prescription Payment Plan? If so, what happens to their Part D coverage? Will they pay their copays at the pharmacy counter again? Are they still responsible for any outstanding balances?</a:t>
            </a:r>
            <a:endParaRPr lang="en-US" dirty="0"/>
          </a:p>
        </p:txBody>
      </p:sp>
      <p:sp>
        <p:nvSpPr>
          <p:cNvPr id="6" name="Slide Number Placeholder 5">
            <a:extLst>
              <a:ext uri="{FF2B5EF4-FFF2-40B4-BE49-F238E27FC236}">
                <a16:creationId xmlns:a16="http://schemas.microsoft.com/office/drawing/2014/main" id="{12F8FF5E-28E7-26F1-4587-D8993C7FDB1B}"/>
              </a:ext>
            </a:extLst>
          </p:cNvPr>
          <p:cNvSpPr>
            <a:spLocks noGrp="1"/>
          </p:cNvSpPr>
          <p:nvPr>
            <p:ph type="sldNum" sz="quarter" idx="12"/>
          </p:nvPr>
        </p:nvSpPr>
        <p:spPr/>
        <p:txBody>
          <a:bodyPr/>
          <a:lstStyle/>
          <a:p>
            <a:fld id="{0B2D781D-8844-5940-92D1-06EF0A7F581E}" type="slidenum">
              <a:rPr lang="en-US" smtClean="0"/>
              <a:pPr/>
              <a:t>128</a:t>
            </a:fld>
            <a:endParaRPr lang="en-US" dirty="0"/>
          </a:p>
        </p:txBody>
      </p:sp>
      <p:sp>
        <p:nvSpPr>
          <p:cNvPr id="3" name="Footer Placeholder 2">
            <a:extLst>
              <a:ext uri="{FF2B5EF4-FFF2-40B4-BE49-F238E27FC236}">
                <a16:creationId xmlns:a16="http://schemas.microsoft.com/office/drawing/2014/main" id="{0149A7DB-71A7-D75F-D82F-E09D69F88C45}"/>
              </a:ext>
            </a:extLst>
          </p:cNvPr>
          <p:cNvSpPr>
            <a:spLocks noGrp="1"/>
          </p:cNvSpPr>
          <p:nvPr>
            <p:ph type="ftr" sz="quarter" idx="11"/>
          </p:nvPr>
        </p:nvSpPr>
        <p:spPr/>
        <p:txBody>
          <a:bodyPr/>
          <a:lstStyle/>
          <a:p>
            <a:r>
              <a:rPr lang="en-US"/>
              <a:t>NTP Medicare OEP Bootcamp 2024</a:t>
            </a:r>
            <a:endParaRPr lang="en-US" dirty="0"/>
          </a:p>
        </p:txBody>
      </p:sp>
      <p:sp>
        <p:nvSpPr>
          <p:cNvPr id="2" name="Date Placeholder 1">
            <a:extLst>
              <a:ext uri="{FF2B5EF4-FFF2-40B4-BE49-F238E27FC236}">
                <a16:creationId xmlns:a16="http://schemas.microsoft.com/office/drawing/2014/main" id="{FB6EFB3E-D7DB-5796-EED3-50101B8E489E}"/>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11243076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EEEF7-ED12-33FF-772B-185FA2B48567}"/>
              </a:ext>
            </a:extLst>
          </p:cNvPr>
          <p:cNvSpPr>
            <a:spLocks noGrp="1"/>
          </p:cNvSpPr>
          <p:nvPr>
            <p:ph type="title"/>
          </p:nvPr>
        </p:nvSpPr>
        <p:spPr/>
        <p:txBody>
          <a:bodyPr>
            <a:normAutofit/>
          </a:bodyPr>
          <a:lstStyle/>
          <a:p>
            <a:r>
              <a:rPr lang="en-US" dirty="0"/>
              <a:t>Payment Option: Frequently Asked Questions </a:t>
            </a:r>
            <a:r>
              <a:rPr kumimoji="0" lang="en-US" b="1" i="0" u="none" strike="noStrike" kern="1200" cap="none" spc="0" normalizeH="0" baseline="0" noProof="0" dirty="0">
                <a:ln>
                  <a:noFill/>
                </a:ln>
                <a:solidFill>
                  <a:prstClr val="white"/>
                </a:solidFill>
                <a:effectLst/>
                <a:uLnTx/>
                <a:uFillTx/>
                <a:latin typeface="Arial Black" panose="020B0604020202020204" pitchFamily="34" charset="0"/>
                <a:ea typeface="+mj-ea"/>
              </a:rPr>
              <a:t>(7 of 13)</a:t>
            </a:r>
            <a:r>
              <a:rPr lang="en-US" dirty="0"/>
              <a:t>       </a:t>
            </a:r>
          </a:p>
        </p:txBody>
      </p:sp>
      <p:sp>
        <p:nvSpPr>
          <p:cNvPr id="6" name="Slide Number Placeholder 5">
            <a:extLst>
              <a:ext uri="{FF2B5EF4-FFF2-40B4-BE49-F238E27FC236}">
                <a16:creationId xmlns:a16="http://schemas.microsoft.com/office/drawing/2014/main" id="{2F34986B-8FAD-F322-23FF-48511C7B232C}"/>
              </a:ext>
            </a:extLst>
          </p:cNvPr>
          <p:cNvSpPr>
            <a:spLocks noGrp="1"/>
          </p:cNvSpPr>
          <p:nvPr>
            <p:ph type="sldNum" sz="quarter" idx="12"/>
          </p:nvPr>
        </p:nvSpPr>
        <p:spPr/>
        <p:txBody>
          <a:bodyPr/>
          <a:lstStyle/>
          <a:p>
            <a:fld id="{0B2D781D-8844-5940-92D1-06EF0A7F581E}" type="slidenum">
              <a:rPr lang="en-US" smtClean="0"/>
              <a:pPr/>
              <a:t>129</a:t>
            </a:fld>
            <a:endParaRPr lang="en-US" dirty="0"/>
          </a:p>
        </p:txBody>
      </p:sp>
      <p:sp>
        <p:nvSpPr>
          <p:cNvPr id="2" name="Date Placeholder 1">
            <a:extLst>
              <a:ext uri="{FF2B5EF4-FFF2-40B4-BE49-F238E27FC236}">
                <a16:creationId xmlns:a16="http://schemas.microsoft.com/office/drawing/2014/main" id="{A5AC997E-1AF1-F1D1-887F-2C24CB7005FD}"/>
              </a:ext>
            </a:extLst>
          </p:cNvPr>
          <p:cNvSpPr>
            <a:spLocks noGrp="1"/>
          </p:cNvSpPr>
          <p:nvPr>
            <p:ph type="dt" sz="half" idx="10"/>
          </p:nvPr>
        </p:nvSpPr>
        <p:spPr/>
        <p:txBody>
          <a:bodyPr/>
          <a:lstStyle/>
          <a:p>
            <a:r>
              <a:rPr lang="en-US"/>
              <a:t>September 2024</a:t>
            </a:r>
            <a:endParaRPr lang="en-US" dirty="0"/>
          </a:p>
        </p:txBody>
      </p:sp>
      <p:sp>
        <p:nvSpPr>
          <p:cNvPr id="3" name="Footer Placeholder 2">
            <a:extLst>
              <a:ext uri="{FF2B5EF4-FFF2-40B4-BE49-F238E27FC236}">
                <a16:creationId xmlns:a16="http://schemas.microsoft.com/office/drawing/2014/main" id="{939CB357-9AC8-3831-CEDF-E39C2D272D3C}"/>
              </a:ext>
            </a:extLst>
          </p:cNvPr>
          <p:cNvSpPr>
            <a:spLocks noGrp="1"/>
          </p:cNvSpPr>
          <p:nvPr>
            <p:ph type="ftr" sz="quarter" idx="11"/>
          </p:nvPr>
        </p:nvSpPr>
        <p:spPr/>
        <p:txBody>
          <a:bodyPr/>
          <a:lstStyle/>
          <a:p>
            <a:r>
              <a:rPr lang="en-US"/>
              <a:t>NTP Medicare OEP Bootcamp 2024</a:t>
            </a:r>
            <a:endParaRPr lang="en-US" dirty="0"/>
          </a:p>
        </p:txBody>
      </p:sp>
      <p:sp>
        <p:nvSpPr>
          <p:cNvPr id="5" name="Text Placeholder 4">
            <a:extLst>
              <a:ext uri="{FF2B5EF4-FFF2-40B4-BE49-F238E27FC236}">
                <a16:creationId xmlns:a16="http://schemas.microsoft.com/office/drawing/2014/main" id="{0848C470-5386-B627-50F2-EFD1C1B5BBFB}"/>
              </a:ext>
            </a:extLst>
          </p:cNvPr>
          <p:cNvSpPr>
            <a:spLocks noGrp="1"/>
          </p:cNvSpPr>
          <p:nvPr>
            <p:ph sz="quarter" idx="13"/>
          </p:nvPr>
        </p:nvSpPr>
        <p:spPr>
          <a:xfrm>
            <a:off x="1380067" y="1339057"/>
            <a:ext cx="5012267" cy="4796367"/>
          </a:xfrm>
        </p:spPr>
        <p:txBody>
          <a:bodyPr>
            <a:normAutofit/>
          </a:bodyPr>
          <a:lstStyle/>
          <a:p>
            <a:pPr marL="0" indent="0">
              <a:buNone/>
            </a:pPr>
            <a:r>
              <a:rPr lang="en-US" sz="2800" b="1" kern="100" dirty="0">
                <a:latin typeface="Aptos" panose="020B0004020202020204" pitchFamily="34" charset="0"/>
                <a:cs typeface="Times New Roman" panose="02020603050405020304" pitchFamily="18" charset="0"/>
              </a:rPr>
              <a:t>Is the payment plan based on projected drug costs or does it take into account actual expenses?  For example, if the beneficiary opts into the payment plan in March, does the payment plan factor in actual expenses in January and February and then projected expenses for the remainder of the year?</a:t>
            </a:r>
            <a:endParaRPr lang="en-US" dirty="0"/>
          </a:p>
        </p:txBody>
      </p:sp>
      <p:graphicFrame>
        <p:nvGraphicFramePr>
          <p:cNvPr id="9" name="Table 8" descr="Example of prescription costs with and without the payment option.">
            <a:extLst>
              <a:ext uri="{FF2B5EF4-FFF2-40B4-BE49-F238E27FC236}">
                <a16:creationId xmlns:a16="http://schemas.microsoft.com/office/drawing/2014/main" id="{556BDB39-DC55-F68D-9508-93C19CBD08B5}"/>
              </a:ext>
            </a:extLst>
          </p:cNvPr>
          <p:cNvGraphicFramePr>
            <a:graphicFrameLocks noGrp="1" noChangeAspect="1"/>
          </p:cNvGraphicFramePr>
          <p:nvPr>
            <p:extLst>
              <p:ext uri="{D42A27DB-BD31-4B8C-83A1-F6EECF244321}">
                <p14:modId xmlns:p14="http://schemas.microsoft.com/office/powerpoint/2010/main" val="3623709478"/>
              </p:ext>
            </p:extLst>
          </p:nvPr>
        </p:nvGraphicFramePr>
        <p:xfrm>
          <a:off x="7615616" y="1015214"/>
          <a:ext cx="4326316" cy="5722695"/>
        </p:xfrm>
        <a:graphic>
          <a:graphicData uri="http://schemas.openxmlformats.org/drawingml/2006/table">
            <a:tbl>
              <a:tblPr firstRow="1" bandRow="1">
                <a:effectLst>
                  <a:outerShdw blurRad="254000" dist="88900" dir="2700000" algn="ctr" rotWithShape="0">
                    <a:schemeClr val="tx1">
                      <a:alpha val="65000"/>
                    </a:schemeClr>
                  </a:outerShdw>
                </a:effectLst>
                <a:tableStyleId>{5C22544A-7EE6-4342-B048-85BDC9FD1C3A}</a:tableStyleId>
              </a:tblPr>
              <a:tblGrid>
                <a:gridCol w="1102229">
                  <a:extLst>
                    <a:ext uri="{9D8B030D-6E8A-4147-A177-3AD203B41FA5}">
                      <a16:colId xmlns:a16="http://schemas.microsoft.com/office/drawing/2014/main" val="2583250950"/>
                    </a:ext>
                  </a:extLst>
                </a:gridCol>
                <a:gridCol w="1753490">
                  <a:extLst>
                    <a:ext uri="{9D8B030D-6E8A-4147-A177-3AD203B41FA5}">
                      <a16:colId xmlns:a16="http://schemas.microsoft.com/office/drawing/2014/main" val="534598784"/>
                    </a:ext>
                  </a:extLst>
                </a:gridCol>
                <a:gridCol w="1470597">
                  <a:extLst>
                    <a:ext uri="{9D8B030D-6E8A-4147-A177-3AD203B41FA5}">
                      <a16:colId xmlns:a16="http://schemas.microsoft.com/office/drawing/2014/main" val="2103203175"/>
                    </a:ext>
                  </a:extLst>
                </a:gridCol>
              </a:tblGrid>
              <a:tr h="584576">
                <a:tc gridSpan="3">
                  <a:txBody>
                    <a:bodyPr/>
                    <a:lstStyle/>
                    <a:p>
                      <a:r>
                        <a:rPr lang="en-US" sz="1600" dirty="0"/>
                        <a:t>Example 3: Start participating in April with varying costs throughout the year</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34267262"/>
                  </a:ext>
                </a:extLst>
              </a:tr>
              <a:tr h="1076851">
                <a:tc>
                  <a:txBody>
                    <a:bodyPr/>
                    <a:lstStyle/>
                    <a:p>
                      <a:r>
                        <a:rPr lang="en-US" sz="1600" dirty="0"/>
                        <a:t>Month</a:t>
                      </a:r>
                    </a:p>
                  </a:txBody>
                  <a:tcPr/>
                </a:tc>
                <a:tc>
                  <a:txBody>
                    <a:bodyPr/>
                    <a:lstStyle/>
                    <a:p>
                      <a:r>
                        <a:rPr lang="en-US" sz="1600" dirty="0"/>
                        <a:t>Your drug costs (without this payment option)</a:t>
                      </a:r>
                    </a:p>
                  </a:txBody>
                  <a:tcPr/>
                </a:tc>
                <a:tc>
                  <a:txBody>
                    <a:bodyPr/>
                    <a:lstStyle/>
                    <a:p>
                      <a:r>
                        <a:rPr lang="en-US" sz="1600" dirty="0"/>
                        <a:t>Your monthly payment (with this payment option)</a:t>
                      </a:r>
                    </a:p>
                  </a:txBody>
                  <a:tcPr/>
                </a:tc>
                <a:extLst>
                  <a:ext uri="{0D108BD9-81ED-4DB2-BD59-A6C34878D82A}">
                    <a16:rowId xmlns:a16="http://schemas.microsoft.com/office/drawing/2014/main" val="3932073277"/>
                  </a:ext>
                </a:extLst>
              </a:tr>
              <a:tr h="338439">
                <a:tc>
                  <a:txBody>
                    <a:bodyPr/>
                    <a:lstStyle/>
                    <a:p>
                      <a:r>
                        <a:rPr lang="en-US" sz="1600" i="1" dirty="0"/>
                        <a:t>January</a:t>
                      </a:r>
                    </a:p>
                  </a:txBody>
                  <a:tcPr/>
                </a:tc>
                <a:tc>
                  <a:txBody>
                    <a:bodyPr/>
                    <a:lstStyle/>
                    <a:p>
                      <a:r>
                        <a:rPr lang="en-US" sz="1600" i="1" dirty="0"/>
                        <a:t>$4.00</a:t>
                      </a:r>
                    </a:p>
                  </a:txBody>
                  <a:tcPr/>
                </a:tc>
                <a:tc>
                  <a:txBody>
                    <a:bodyPr/>
                    <a:lstStyle/>
                    <a:p>
                      <a:r>
                        <a:rPr lang="en-US" sz="1600" i="1" dirty="0"/>
                        <a:t>$4.00</a:t>
                      </a:r>
                    </a:p>
                  </a:txBody>
                  <a:tcPr/>
                </a:tc>
                <a:extLst>
                  <a:ext uri="{0D108BD9-81ED-4DB2-BD59-A6C34878D82A}">
                    <a16:rowId xmlns:a16="http://schemas.microsoft.com/office/drawing/2014/main" val="4179463467"/>
                  </a:ext>
                </a:extLst>
              </a:tr>
              <a:tr h="338439">
                <a:tc>
                  <a:txBody>
                    <a:bodyPr/>
                    <a:lstStyle/>
                    <a:p>
                      <a:r>
                        <a:rPr lang="en-US" sz="1600" i="1" dirty="0"/>
                        <a:t>February </a:t>
                      </a:r>
                    </a:p>
                  </a:txBody>
                  <a:tcPr/>
                </a:tc>
                <a:tc>
                  <a:txBody>
                    <a:bodyPr/>
                    <a:lstStyle/>
                    <a:p>
                      <a:r>
                        <a:rPr lang="en-US" sz="1600" i="1" dirty="0"/>
                        <a:t>$4.00</a:t>
                      </a:r>
                    </a:p>
                  </a:txBody>
                  <a:tcPr/>
                </a:tc>
                <a:tc>
                  <a:txBody>
                    <a:bodyPr/>
                    <a:lstStyle/>
                    <a:p>
                      <a:r>
                        <a:rPr lang="en-US" sz="1600" i="1" dirty="0"/>
                        <a:t>$4.00</a:t>
                      </a:r>
                    </a:p>
                  </a:txBody>
                  <a:tcPr/>
                </a:tc>
                <a:extLst>
                  <a:ext uri="{0D108BD9-81ED-4DB2-BD59-A6C34878D82A}">
                    <a16:rowId xmlns:a16="http://schemas.microsoft.com/office/drawing/2014/main" val="69247096"/>
                  </a:ext>
                </a:extLst>
              </a:tr>
              <a:tr h="338439">
                <a:tc>
                  <a:txBody>
                    <a:bodyPr/>
                    <a:lstStyle/>
                    <a:p>
                      <a:r>
                        <a:rPr lang="en-US" sz="1600" i="1" dirty="0"/>
                        <a:t>March</a:t>
                      </a:r>
                    </a:p>
                  </a:txBody>
                  <a:tcPr/>
                </a:tc>
                <a:tc>
                  <a:txBody>
                    <a:bodyPr/>
                    <a:lstStyle/>
                    <a:p>
                      <a:r>
                        <a:rPr lang="en-US" sz="1600" i="1" dirty="0"/>
                        <a:t>$4.00</a:t>
                      </a:r>
                    </a:p>
                  </a:txBody>
                  <a:tcPr/>
                </a:tc>
                <a:tc>
                  <a:txBody>
                    <a:bodyPr/>
                    <a:lstStyle/>
                    <a:p>
                      <a:r>
                        <a:rPr lang="en-US" sz="1600" i="1" dirty="0"/>
                        <a:t>$4.00</a:t>
                      </a:r>
                    </a:p>
                  </a:txBody>
                  <a:tcPr/>
                </a:tc>
                <a:extLst>
                  <a:ext uri="{0D108BD9-81ED-4DB2-BD59-A6C34878D82A}">
                    <a16:rowId xmlns:a16="http://schemas.microsoft.com/office/drawing/2014/main" val="3167098233"/>
                  </a:ext>
                </a:extLst>
              </a:tr>
              <a:tr h="338439">
                <a:tc>
                  <a:txBody>
                    <a:bodyPr/>
                    <a:lstStyle/>
                    <a:p>
                      <a:r>
                        <a:rPr lang="en-US" sz="1600" dirty="0"/>
                        <a:t>April</a:t>
                      </a:r>
                    </a:p>
                  </a:txBody>
                  <a:tcPr/>
                </a:tc>
                <a:tc>
                  <a:txBody>
                    <a:bodyPr/>
                    <a:lstStyle/>
                    <a:p>
                      <a:r>
                        <a:rPr lang="en-US" sz="1600" dirty="0"/>
                        <a:t>$617.00</a:t>
                      </a:r>
                    </a:p>
                  </a:txBody>
                  <a:tcPr/>
                </a:tc>
                <a:tc>
                  <a:txBody>
                    <a:bodyPr/>
                    <a:lstStyle/>
                    <a:p>
                      <a:r>
                        <a:rPr lang="en-US" sz="1600" dirty="0"/>
                        <a:t>$220.89</a:t>
                      </a:r>
                    </a:p>
                  </a:txBody>
                  <a:tcPr/>
                </a:tc>
                <a:extLst>
                  <a:ext uri="{0D108BD9-81ED-4DB2-BD59-A6C34878D82A}">
                    <a16:rowId xmlns:a16="http://schemas.microsoft.com/office/drawing/2014/main" val="2701820178"/>
                  </a:ext>
                </a:extLst>
              </a:tr>
              <a:tr h="338439">
                <a:tc>
                  <a:txBody>
                    <a:bodyPr/>
                    <a:lstStyle/>
                    <a:p>
                      <a:r>
                        <a:rPr lang="en-US" sz="1600" dirty="0"/>
                        <a:t>May</a:t>
                      </a:r>
                    </a:p>
                  </a:txBody>
                  <a:tcPr/>
                </a:tc>
                <a:tc>
                  <a:txBody>
                    <a:bodyPr/>
                    <a:lstStyle/>
                    <a:p>
                      <a:r>
                        <a:rPr lang="en-US" sz="1600" dirty="0"/>
                        <a:t>$4.00</a:t>
                      </a:r>
                    </a:p>
                  </a:txBody>
                  <a:tcPr/>
                </a:tc>
                <a:tc>
                  <a:txBody>
                    <a:bodyPr/>
                    <a:lstStyle/>
                    <a:p>
                      <a:r>
                        <a:rPr lang="en-US" sz="1600" dirty="0"/>
                        <a:t>$50.01</a:t>
                      </a:r>
                    </a:p>
                  </a:txBody>
                  <a:tcPr/>
                </a:tc>
                <a:extLst>
                  <a:ext uri="{0D108BD9-81ED-4DB2-BD59-A6C34878D82A}">
                    <a16:rowId xmlns:a16="http://schemas.microsoft.com/office/drawing/2014/main" val="2194768461"/>
                  </a:ext>
                </a:extLst>
              </a:tr>
              <a:tr h="338439">
                <a:tc>
                  <a:txBody>
                    <a:bodyPr/>
                    <a:lstStyle/>
                    <a:p>
                      <a:r>
                        <a:rPr lang="en-US" sz="1600" dirty="0"/>
                        <a:t>June</a:t>
                      </a:r>
                    </a:p>
                  </a:txBody>
                  <a:tcPr/>
                </a:tc>
                <a:tc>
                  <a:txBody>
                    <a:bodyPr/>
                    <a:lstStyle/>
                    <a:p>
                      <a:r>
                        <a:rPr lang="en-US" sz="1600" dirty="0"/>
                        <a:t>$4.00</a:t>
                      </a:r>
                    </a:p>
                  </a:txBody>
                  <a:tcPr/>
                </a:tc>
                <a:tc>
                  <a:txBody>
                    <a:bodyPr/>
                    <a:lstStyle/>
                    <a:p>
                      <a:r>
                        <a:rPr lang="en-US" sz="1600" dirty="0"/>
                        <a:t>$50.59</a:t>
                      </a:r>
                    </a:p>
                  </a:txBody>
                  <a:tcPr/>
                </a:tc>
                <a:extLst>
                  <a:ext uri="{0D108BD9-81ED-4DB2-BD59-A6C34878D82A}">
                    <a16:rowId xmlns:a16="http://schemas.microsoft.com/office/drawing/2014/main" val="2171375220"/>
                  </a:ext>
                </a:extLst>
              </a:tr>
              <a:tr h="338439">
                <a:tc>
                  <a:txBody>
                    <a:bodyPr/>
                    <a:lstStyle/>
                    <a:p>
                      <a:r>
                        <a:rPr lang="en-US" sz="1600" dirty="0"/>
                        <a:t>July </a:t>
                      </a:r>
                    </a:p>
                  </a:txBody>
                  <a:tcPr/>
                </a:tc>
                <a:tc>
                  <a:txBody>
                    <a:bodyPr/>
                    <a:lstStyle/>
                    <a:p>
                      <a:r>
                        <a:rPr lang="en-US" sz="1600" dirty="0"/>
                        <a:t>$124.00</a:t>
                      </a:r>
                    </a:p>
                  </a:txBody>
                  <a:tcPr/>
                </a:tc>
                <a:tc>
                  <a:txBody>
                    <a:bodyPr/>
                    <a:lstStyle/>
                    <a:p>
                      <a:r>
                        <a:rPr lang="en-US" sz="1600" dirty="0"/>
                        <a:t>$71.25</a:t>
                      </a:r>
                    </a:p>
                  </a:txBody>
                  <a:tcPr/>
                </a:tc>
                <a:extLst>
                  <a:ext uri="{0D108BD9-81ED-4DB2-BD59-A6C34878D82A}">
                    <a16:rowId xmlns:a16="http://schemas.microsoft.com/office/drawing/2014/main" val="368292714"/>
                  </a:ext>
                </a:extLst>
              </a:tr>
              <a:tr h="338439">
                <a:tc>
                  <a:txBody>
                    <a:bodyPr/>
                    <a:lstStyle/>
                    <a:p>
                      <a:r>
                        <a:rPr lang="en-US" sz="1600" dirty="0"/>
                        <a:t>August</a:t>
                      </a:r>
                    </a:p>
                  </a:txBody>
                  <a:tcPr/>
                </a:tc>
                <a:tc>
                  <a:txBody>
                    <a:bodyPr/>
                    <a:lstStyle/>
                    <a:p>
                      <a:r>
                        <a:rPr lang="en-US" sz="1600" dirty="0"/>
                        <a:t>$4.00</a:t>
                      </a:r>
                    </a:p>
                  </a:txBody>
                  <a:tcPr/>
                </a:tc>
                <a:tc>
                  <a:txBody>
                    <a:bodyPr/>
                    <a:lstStyle/>
                    <a:p>
                      <a:r>
                        <a:rPr lang="en-US" sz="1600" dirty="0"/>
                        <a:t>$72.05</a:t>
                      </a:r>
                    </a:p>
                  </a:txBody>
                  <a:tcPr/>
                </a:tc>
                <a:extLst>
                  <a:ext uri="{0D108BD9-81ED-4DB2-BD59-A6C34878D82A}">
                    <a16:rowId xmlns:a16="http://schemas.microsoft.com/office/drawing/2014/main" val="3107813258"/>
                  </a:ext>
                </a:extLst>
              </a:tr>
              <a:tr h="338439">
                <a:tc>
                  <a:txBody>
                    <a:bodyPr/>
                    <a:lstStyle/>
                    <a:p>
                      <a:r>
                        <a:rPr lang="en-US" sz="1600" dirty="0"/>
                        <a:t>September</a:t>
                      </a:r>
                    </a:p>
                  </a:txBody>
                  <a:tcPr/>
                </a:tc>
                <a:tc>
                  <a:txBody>
                    <a:bodyPr/>
                    <a:lstStyle/>
                    <a:p>
                      <a:r>
                        <a:rPr lang="en-US" sz="1600" dirty="0"/>
                        <a:t>$4.00</a:t>
                      </a:r>
                    </a:p>
                  </a:txBody>
                  <a:tcPr/>
                </a:tc>
                <a:tc>
                  <a:txBody>
                    <a:bodyPr/>
                    <a:lstStyle/>
                    <a:p>
                      <a:r>
                        <a:rPr lang="en-US" sz="1600" dirty="0"/>
                        <a:t>$73.05</a:t>
                      </a:r>
                    </a:p>
                  </a:txBody>
                  <a:tcPr/>
                </a:tc>
                <a:extLst>
                  <a:ext uri="{0D108BD9-81ED-4DB2-BD59-A6C34878D82A}">
                    <a16:rowId xmlns:a16="http://schemas.microsoft.com/office/drawing/2014/main" val="857337287"/>
                  </a:ext>
                </a:extLst>
              </a:tr>
              <a:tr h="338439">
                <a:tc>
                  <a:txBody>
                    <a:bodyPr/>
                    <a:lstStyle/>
                    <a:p>
                      <a:r>
                        <a:rPr lang="en-US" sz="1600" dirty="0"/>
                        <a:t>October</a:t>
                      </a:r>
                    </a:p>
                  </a:txBody>
                  <a:tcPr/>
                </a:tc>
                <a:tc>
                  <a:txBody>
                    <a:bodyPr/>
                    <a:lstStyle/>
                    <a:p>
                      <a:r>
                        <a:rPr lang="en-US" sz="1600" dirty="0"/>
                        <a:t>$124.00</a:t>
                      </a:r>
                    </a:p>
                  </a:txBody>
                  <a:tcPr/>
                </a:tc>
                <a:tc>
                  <a:txBody>
                    <a:bodyPr/>
                    <a:lstStyle/>
                    <a:p>
                      <a:r>
                        <a:rPr lang="en-US" sz="1600" dirty="0"/>
                        <a:t>$114.39</a:t>
                      </a:r>
                    </a:p>
                  </a:txBody>
                  <a:tcPr/>
                </a:tc>
                <a:extLst>
                  <a:ext uri="{0D108BD9-81ED-4DB2-BD59-A6C34878D82A}">
                    <a16:rowId xmlns:a16="http://schemas.microsoft.com/office/drawing/2014/main" val="888734097"/>
                  </a:ext>
                </a:extLst>
              </a:tr>
              <a:tr h="338439">
                <a:tc>
                  <a:txBody>
                    <a:bodyPr/>
                    <a:lstStyle/>
                    <a:p>
                      <a:r>
                        <a:rPr lang="en-US" sz="1600" dirty="0"/>
                        <a:t>November</a:t>
                      </a:r>
                    </a:p>
                  </a:txBody>
                  <a:tcPr/>
                </a:tc>
                <a:tc>
                  <a:txBody>
                    <a:bodyPr/>
                    <a:lstStyle/>
                    <a:p>
                      <a:r>
                        <a:rPr lang="en-US" sz="1600" dirty="0"/>
                        <a:t>$4.00</a:t>
                      </a:r>
                    </a:p>
                  </a:txBody>
                  <a:tcPr/>
                </a:tc>
                <a:tc>
                  <a:txBody>
                    <a:bodyPr/>
                    <a:lstStyle/>
                    <a:p>
                      <a:r>
                        <a:rPr lang="en-US" sz="1600" dirty="0"/>
                        <a:t>$116.39</a:t>
                      </a:r>
                    </a:p>
                  </a:txBody>
                  <a:tcPr/>
                </a:tc>
                <a:extLst>
                  <a:ext uri="{0D108BD9-81ED-4DB2-BD59-A6C34878D82A}">
                    <a16:rowId xmlns:a16="http://schemas.microsoft.com/office/drawing/2014/main" val="2302119797"/>
                  </a:ext>
                </a:extLst>
              </a:tr>
              <a:tr h="338439">
                <a:tc>
                  <a:txBody>
                    <a:bodyPr/>
                    <a:lstStyle/>
                    <a:p>
                      <a:r>
                        <a:rPr lang="en-US" sz="1600" dirty="0"/>
                        <a:t>December</a:t>
                      </a:r>
                    </a:p>
                  </a:txBody>
                  <a:tcPr/>
                </a:tc>
                <a:tc>
                  <a:txBody>
                    <a:bodyPr/>
                    <a:lstStyle/>
                    <a:p>
                      <a:r>
                        <a:rPr lang="en-US" sz="1600" dirty="0"/>
                        <a:t>$4.00</a:t>
                      </a:r>
                    </a:p>
                  </a:txBody>
                  <a:tcPr/>
                </a:tc>
                <a:tc>
                  <a:txBody>
                    <a:bodyPr/>
                    <a:lstStyle/>
                    <a:p>
                      <a:r>
                        <a:rPr lang="en-US" sz="1600" dirty="0"/>
                        <a:t>$120.38</a:t>
                      </a:r>
                    </a:p>
                  </a:txBody>
                  <a:tcPr/>
                </a:tc>
                <a:extLst>
                  <a:ext uri="{0D108BD9-81ED-4DB2-BD59-A6C34878D82A}">
                    <a16:rowId xmlns:a16="http://schemas.microsoft.com/office/drawing/2014/main" val="987300693"/>
                  </a:ext>
                </a:extLst>
              </a:tr>
            </a:tbl>
          </a:graphicData>
        </a:graphic>
      </p:graphicFrame>
    </p:spTree>
    <p:custDataLst>
      <p:tags r:id="rId1"/>
    </p:custDataLst>
    <p:extLst>
      <p:ext uri="{BB962C8B-B14F-4D97-AF65-F5344CB8AC3E}">
        <p14:creationId xmlns:p14="http://schemas.microsoft.com/office/powerpoint/2010/main" val="639562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E9A1-BBA2-DC10-C6B5-278A6E9EB49E}"/>
              </a:ext>
            </a:extLst>
          </p:cNvPr>
          <p:cNvSpPr>
            <a:spLocks noGrp="1"/>
          </p:cNvSpPr>
          <p:nvPr>
            <p:ph type="title"/>
          </p:nvPr>
        </p:nvSpPr>
        <p:spPr/>
        <p:txBody>
          <a:bodyPr>
            <a:normAutofit/>
          </a:bodyPr>
          <a:lstStyle/>
          <a:p>
            <a:r>
              <a:rPr lang="en-US" dirty="0">
                <a:latin typeface="Arial Black" panose="020B0A04020102020204" pitchFamily="34" charset="0"/>
              </a:rPr>
              <a:t>MEDICARE.GOV</a:t>
            </a:r>
          </a:p>
        </p:txBody>
      </p:sp>
      <p:pic>
        <p:nvPicPr>
          <p:cNvPr id="5" name="Picture 4" descr="Screenshot of the Medicare.gov home page with the section to find health &amp; drug plans highlighted.">
            <a:extLst>
              <a:ext uri="{FF2B5EF4-FFF2-40B4-BE49-F238E27FC236}">
                <a16:creationId xmlns:a16="http://schemas.microsoft.com/office/drawing/2014/main" id="{8F35B2A1-CC59-A067-39C8-95D051167554}"/>
              </a:ext>
            </a:extLst>
          </p:cNvPr>
          <p:cNvPicPr>
            <a:picLocks noChangeAspect="1"/>
          </p:cNvPicPr>
          <p:nvPr/>
        </p:nvPicPr>
        <p:blipFill>
          <a:blip r:embed="rId4"/>
          <a:stretch>
            <a:fillRect/>
          </a:stretch>
        </p:blipFill>
        <p:spPr>
          <a:xfrm>
            <a:off x="2209800" y="1072089"/>
            <a:ext cx="7476637" cy="5300169"/>
          </a:xfrm>
          <a:prstGeom prst="rect">
            <a:avLst/>
          </a:prstGeom>
          <a:ln>
            <a:noFill/>
          </a:ln>
          <a:effectLst>
            <a:outerShdw blurRad="292100" dist="139700" dir="2700000" algn="tl" rotWithShape="0">
              <a:srgbClr val="333333">
                <a:alpha val="65000"/>
              </a:srgbClr>
            </a:outerShdw>
          </a:effectLst>
        </p:spPr>
      </p:pic>
      <p:sp>
        <p:nvSpPr>
          <p:cNvPr id="8" name="Text Box 7">
            <a:extLst>
              <a:ext uri="{FF2B5EF4-FFF2-40B4-BE49-F238E27FC236}">
                <a16:creationId xmlns:a16="http://schemas.microsoft.com/office/drawing/2014/main" id="{36BB6EEA-2C3F-AF06-0944-E0D4643E4FA6}"/>
              </a:ext>
              <a:ext uri="{C183D7F6-B498-43B3-948B-1728B52AA6E4}">
                <adec:decorative xmlns:adec="http://schemas.microsoft.com/office/drawing/2017/decorative" val="1"/>
              </a:ext>
            </a:extLst>
          </p:cNvPr>
          <p:cNvSpPr txBox="1">
            <a:spLocks noChangeArrowheads="1"/>
          </p:cNvSpPr>
          <p:nvPr/>
        </p:nvSpPr>
        <p:spPr bwMode="auto">
          <a:xfrm>
            <a:off x="86335" y="3637261"/>
            <a:ext cx="1676400" cy="369332"/>
          </a:xfrm>
          <a:prstGeom prst="rect">
            <a:avLst/>
          </a:prstGeom>
          <a:solidFill>
            <a:schemeClr val="bg1"/>
          </a:solidFill>
          <a:ln w="28575" algn="ctr">
            <a:solidFill>
              <a:srgbClr val="FF0000"/>
            </a:solidFill>
            <a:miter lim="800000"/>
            <a:headEnd/>
            <a:tailEnd/>
          </a:ln>
          <a:effectLst/>
        </p:spPr>
        <p:txBody>
          <a:bodyPr wrap="square">
            <a:spAutoFit/>
          </a:bodyPr>
          <a:lstStyle/>
          <a:p>
            <a:pPr algn="ctr">
              <a:spcBef>
                <a:spcPct val="50000"/>
              </a:spcBef>
            </a:pPr>
            <a:r>
              <a:rPr lang="en-US" b="1" dirty="0">
                <a:solidFill>
                  <a:srgbClr val="00529B"/>
                </a:solidFill>
                <a:latin typeface="Arial" panose="020B0604020202020204" pitchFamily="34" charset="0"/>
                <a:cs typeface="Arial" panose="020B0604020202020204" pitchFamily="34" charset="0"/>
              </a:rPr>
              <a:t>Select</a:t>
            </a:r>
          </a:p>
        </p:txBody>
      </p:sp>
      <p:sp>
        <p:nvSpPr>
          <p:cNvPr id="9" name="Line 6">
            <a:extLst>
              <a:ext uri="{FF2B5EF4-FFF2-40B4-BE49-F238E27FC236}">
                <a16:creationId xmlns:a16="http://schemas.microsoft.com/office/drawing/2014/main" id="{09B1ED21-F369-5F5E-DC97-344120613AFF}"/>
              </a:ext>
              <a:ext uri="{C183D7F6-B498-43B3-948B-1728B52AA6E4}">
                <adec:decorative xmlns:adec="http://schemas.microsoft.com/office/drawing/2017/decorative" val="1"/>
              </a:ext>
            </a:extLst>
          </p:cNvPr>
          <p:cNvSpPr>
            <a:spLocks noChangeShapeType="1"/>
          </p:cNvSpPr>
          <p:nvPr/>
        </p:nvSpPr>
        <p:spPr bwMode="auto">
          <a:xfrm>
            <a:off x="1762734" y="3837315"/>
            <a:ext cx="2848497" cy="2125901"/>
          </a:xfrm>
          <a:prstGeom prst="line">
            <a:avLst/>
          </a:prstGeom>
          <a:noFill/>
          <a:ln w="44450">
            <a:solidFill>
              <a:srgbClr val="FF0000"/>
            </a:solidFill>
            <a:round/>
            <a:headEnd/>
            <a:tailEnd type="triangle" w="med" len="med"/>
          </a:ln>
          <a:effectLst/>
        </p:spPr>
        <p:txBody>
          <a:bodyPr wrap="none" anchor="ctr"/>
          <a:lstStyle/>
          <a:p>
            <a:endParaRPr lang="en-US" dirty="0">
              <a:solidFill>
                <a:srgbClr val="FF0000"/>
              </a:solidFill>
            </a:endParaRPr>
          </a:p>
        </p:txBody>
      </p:sp>
      <p:sp>
        <p:nvSpPr>
          <p:cNvPr id="10" name="Slide Number Placeholder 9">
            <a:extLst>
              <a:ext uri="{FF2B5EF4-FFF2-40B4-BE49-F238E27FC236}">
                <a16:creationId xmlns:a16="http://schemas.microsoft.com/office/drawing/2014/main" id="{6C968ACD-23A6-E567-B145-DCCEBA051EDE}"/>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13</a:t>
            </a:fld>
            <a:endParaRPr lang="en-US" dirty="0">
              <a:solidFill>
                <a:srgbClr val="4472C4">
                  <a:lumMod val="60000"/>
                  <a:lumOff val="40000"/>
                </a:srgbClr>
              </a:solidFill>
            </a:endParaRPr>
          </a:p>
        </p:txBody>
      </p:sp>
      <p:sp>
        <p:nvSpPr>
          <p:cNvPr id="7" name="Footer Placeholder 6">
            <a:extLst>
              <a:ext uri="{FF2B5EF4-FFF2-40B4-BE49-F238E27FC236}">
                <a16:creationId xmlns:a16="http://schemas.microsoft.com/office/drawing/2014/main" id="{67A602A8-0CE5-D119-0AA5-46CA52FEB8A6}"/>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6" name="Date Placeholder 5">
            <a:extLst>
              <a:ext uri="{FF2B5EF4-FFF2-40B4-BE49-F238E27FC236}">
                <a16:creationId xmlns:a16="http://schemas.microsoft.com/office/drawing/2014/main" id="{8963F4EC-1CCF-8F0A-F4AF-6F50DBD95185}"/>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356362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EEEF7-ED12-33FF-772B-185FA2B48567}"/>
              </a:ext>
            </a:extLst>
          </p:cNvPr>
          <p:cNvSpPr>
            <a:spLocks noGrp="1"/>
          </p:cNvSpPr>
          <p:nvPr>
            <p:ph type="title"/>
          </p:nvPr>
        </p:nvSpPr>
        <p:spPr/>
        <p:txBody>
          <a:bodyPr>
            <a:normAutofit/>
          </a:bodyPr>
          <a:lstStyle/>
          <a:p>
            <a:r>
              <a:rPr lang="en-US" dirty="0"/>
              <a:t>Payment Option: Frequently Asked Questions </a:t>
            </a:r>
            <a:r>
              <a:rPr kumimoji="0" lang="en-US" b="1" i="0" u="none" strike="noStrike" kern="1200" cap="none" spc="0" normalizeH="0" baseline="0" noProof="0" dirty="0">
                <a:ln>
                  <a:noFill/>
                </a:ln>
                <a:solidFill>
                  <a:prstClr val="white"/>
                </a:solidFill>
                <a:effectLst/>
                <a:uLnTx/>
                <a:uFillTx/>
                <a:latin typeface="Arial Black" panose="020B0604020202020204" pitchFamily="34" charset="0"/>
                <a:ea typeface="+mj-ea"/>
              </a:rPr>
              <a:t>(8 of 13)</a:t>
            </a:r>
            <a:r>
              <a:rPr lang="en-US" dirty="0"/>
              <a:t>        </a:t>
            </a:r>
          </a:p>
        </p:txBody>
      </p:sp>
      <p:sp>
        <p:nvSpPr>
          <p:cNvPr id="5" name="Text Placeholder 4">
            <a:extLst>
              <a:ext uri="{FF2B5EF4-FFF2-40B4-BE49-F238E27FC236}">
                <a16:creationId xmlns:a16="http://schemas.microsoft.com/office/drawing/2014/main" id="{0848C470-5386-B627-50F2-EFD1C1B5BBFB}"/>
              </a:ext>
            </a:extLst>
          </p:cNvPr>
          <p:cNvSpPr>
            <a:spLocks noGrp="1"/>
          </p:cNvSpPr>
          <p:nvPr>
            <p:ph type="body" sz="quarter" idx="13"/>
          </p:nvPr>
        </p:nvSpPr>
        <p:spPr>
          <a:xfrm>
            <a:off x="914400" y="1371600"/>
            <a:ext cx="10644188" cy="4167187"/>
          </a:xfrm>
        </p:spPr>
        <p:txBody>
          <a:bodyPr>
            <a:normAutofit/>
          </a:bodyPr>
          <a:lstStyle/>
          <a:p>
            <a:pPr marL="0" indent="0">
              <a:buNone/>
            </a:pPr>
            <a:r>
              <a:rPr lang="en-US" sz="2800" b="1" kern="100" dirty="0">
                <a:latin typeface="Aptos" panose="020B0004020202020204" pitchFamily="34" charset="0"/>
                <a:cs typeface="Times New Roman" panose="02020603050405020304" pitchFamily="18" charset="0"/>
              </a:rPr>
              <a:t>Will the Medicare Prescription Payment Plan impact the attainment of deductibles and the OOP max? </a:t>
            </a:r>
            <a:endParaRPr lang="en-US" dirty="0"/>
          </a:p>
        </p:txBody>
      </p:sp>
      <p:sp>
        <p:nvSpPr>
          <p:cNvPr id="6" name="Slide Number Placeholder 5">
            <a:extLst>
              <a:ext uri="{FF2B5EF4-FFF2-40B4-BE49-F238E27FC236}">
                <a16:creationId xmlns:a16="http://schemas.microsoft.com/office/drawing/2014/main" id="{AC0DE0A3-BAB1-32EE-20D7-D460561CAC03}"/>
              </a:ext>
            </a:extLst>
          </p:cNvPr>
          <p:cNvSpPr>
            <a:spLocks noGrp="1"/>
          </p:cNvSpPr>
          <p:nvPr>
            <p:ph type="sldNum" sz="quarter" idx="12"/>
          </p:nvPr>
        </p:nvSpPr>
        <p:spPr/>
        <p:txBody>
          <a:bodyPr/>
          <a:lstStyle/>
          <a:p>
            <a:fld id="{0B2D781D-8844-5940-92D1-06EF0A7F581E}" type="slidenum">
              <a:rPr lang="en-US" smtClean="0"/>
              <a:pPr/>
              <a:t>130</a:t>
            </a:fld>
            <a:endParaRPr lang="en-US" dirty="0"/>
          </a:p>
        </p:txBody>
      </p:sp>
      <p:sp>
        <p:nvSpPr>
          <p:cNvPr id="3" name="Footer Placeholder 2">
            <a:extLst>
              <a:ext uri="{FF2B5EF4-FFF2-40B4-BE49-F238E27FC236}">
                <a16:creationId xmlns:a16="http://schemas.microsoft.com/office/drawing/2014/main" id="{6D0C798A-1497-9084-7B08-052095495F87}"/>
              </a:ext>
            </a:extLst>
          </p:cNvPr>
          <p:cNvSpPr>
            <a:spLocks noGrp="1"/>
          </p:cNvSpPr>
          <p:nvPr>
            <p:ph type="ftr" sz="quarter" idx="11"/>
          </p:nvPr>
        </p:nvSpPr>
        <p:spPr/>
        <p:txBody>
          <a:bodyPr/>
          <a:lstStyle/>
          <a:p>
            <a:r>
              <a:rPr lang="en-US"/>
              <a:t>NTP Medicare OEP Bootcamp 2024</a:t>
            </a:r>
            <a:endParaRPr lang="en-US" dirty="0"/>
          </a:p>
        </p:txBody>
      </p:sp>
      <p:sp>
        <p:nvSpPr>
          <p:cNvPr id="2" name="Date Placeholder 1">
            <a:extLst>
              <a:ext uri="{FF2B5EF4-FFF2-40B4-BE49-F238E27FC236}">
                <a16:creationId xmlns:a16="http://schemas.microsoft.com/office/drawing/2014/main" id="{D600B2D3-1E26-A768-BCD8-B0303BF1F416}"/>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12909864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EEEF7-ED12-33FF-772B-185FA2B48567}"/>
              </a:ext>
            </a:extLst>
          </p:cNvPr>
          <p:cNvSpPr>
            <a:spLocks noGrp="1"/>
          </p:cNvSpPr>
          <p:nvPr>
            <p:ph type="title"/>
          </p:nvPr>
        </p:nvSpPr>
        <p:spPr/>
        <p:txBody>
          <a:bodyPr>
            <a:normAutofit/>
          </a:bodyPr>
          <a:lstStyle/>
          <a:p>
            <a:r>
              <a:rPr lang="en-US" dirty="0"/>
              <a:t>Payment Option: Frequently Asked Questions </a:t>
            </a:r>
            <a:r>
              <a:rPr kumimoji="0" lang="en-US" b="1" i="0" u="none" strike="noStrike" kern="1200" cap="none" spc="0" normalizeH="0" baseline="0" noProof="0" dirty="0">
                <a:ln>
                  <a:noFill/>
                </a:ln>
                <a:solidFill>
                  <a:prstClr val="white"/>
                </a:solidFill>
                <a:effectLst/>
                <a:uLnTx/>
                <a:uFillTx/>
                <a:latin typeface="Arial Black" panose="020B0604020202020204" pitchFamily="34" charset="0"/>
                <a:ea typeface="+mj-ea"/>
              </a:rPr>
              <a:t>(9 of 13)</a:t>
            </a:r>
            <a:r>
              <a:rPr lang="en-US" dirty="0"/>
              <a:t>         </a:t>
            </a:r>
          </a:p>
        </p:txBody>
      </p:sp>
      <p:sp>
        <p:nvSpPr>
          <p:cNvPr id="5" name="Text Placeholder 4">
            <a:extLst>
              <a:ext uri="{FF2B5EF4-FFF2-40B4-BE49-F238E27FC236}">
                <a16:creationId xmlns:a16="http://schemas.microsoft.com/office/drawing/2014/main" id="{0848C470-5386-B627-50F2-EFD1C1B5BBFB}"/>
              </a:ext>
            </a:extLst>
          </p:cNvPr>
          <p:cNvSpPr>
            <a:spLocks noGrp="1"/>
          </p:cNvSpPr>
          <p:nvPr>
            <p:ph type="body" sz="quarter" idx="13"/>
          </p:nvPr>
        </p:nvSpPr>
        <p:spPr>
          <a:xfrm>
            <a:off x="914400" y="1371600"/>
            <a:ext cx="10644188" cy="4167187"/>
          </a:xfrm>
        </p:spPr>
        <p:txBody>
          <a:bodyPr>
            <a:normAutofit/>
          </a:bodyPr>
          <a:lstStyle/>
          <a:p>
            <a:pPr marL="0" indent="0">
              <a:buNone/>
            </a:pPr>
            <a:r>
              <a:rPr lang="en-US" sz="2800" b="1" kern="100" dirty="0">
                <a:latin typeface="Aptos" panose="020B0004020202020204" pitchFamily="34" charset="0"/>
                <a:cs typeface="Times New Roman" panose="02020603050405020304" pitchFamily="18" charset="0"/>
              </a:rPr>
              <a:t>Do enrollees participating in the Medicare Prescription Payment Plan have to receive their prescriptions through mail order, or can they pick up prescriptions at their local pharmacy? </a:t>
            </a:r>
            <a:endParaRPr lang="en-US" dirty="0"/>
          </a:p>
        </p:txBody>
      </p:sp>
      <p:sp>
        <p:nvSpPr>
          <p:cNvPr id="6" name="Slide Number Placeholder 5">
            <a:extLst>
              <a:ext uri="{FF2B5EF4-FFF2-40B4-BE49-F238E27FC236}">
                <a16:creationId xmlns:a16="http://schemas.microsoft.com/office/drawing/2014/main" id="{01728D93-21EA-5E02-3A81-5DE38B90E56E}"/>
              </a:ext>
            </a:extLst>
          </p:cNvPr>
          <p:cNvSpPr>
            <a:spLocks noGrp="1"/>
          </p:cNvSpPr>
          <p:nvPr>
            <p:ph type="sldNum" sz="quarter" idx="12"/>
          </p:nvPr>
        </p:nvSpPr>
        <p:spPr/>
        <p:txBody>
          <a:bodyPr/>
          <a:lstStyle/>
          <a:p>
            <a:fld id="{0B2D781D-8844-5940-92D1-06EF0A7F581E}" type="slidenum">
              <a:rPr lang="en-US" smtClean="0"/>
              <a:pPr/>
              <a:t>131</a:t>
            </a:fld>
            <a:endParaRPr lang="en-US" dirty="0"/>
          </a:p>
        </p:txBody>
      </p:sp>
      <p:sp>
        <p:nvSpPr>
          <p:cNvPr id="3" name="Footer Placeholder 2">
            <a:extLst>
              <a:ext uri="{FF2B5EF4-FFF2-40B4-BE49-F238E27FC236}">
                <a16:creationId xmlns:a16="http://schemas.microsoft.com/office/drawing/2014/main" id="{CC5A3ACB-BEC1-136E-3DBE-32E16D1C4901}"/>
              </a:ext>
            </a:extLst>
          </p:cNvPr>
          <p:cNvSpPr>
            <a:spLocks noGrp="1"/>
          </p:cNvSpPr>
          <p:nvPr>
            <p:ph type="ftr" sz="quarter" idx="11"/>
          </p:nvPr>
        </p:nvSpPr>
        <p:spPr/>
        <p:txBody>
          <a:bodyPr/>
          <a:lstStyle/>
          <a:p>
            <a:r>
              <a:rPr lang="en-US"/>
              <a:t>NTP Medicare OEP Bootcamp 2024</a:t>
            </a:r>
            <a:endParaRPr lang="en-US" dirty="0"/>
          </a:p>
        </p:txBody>
      </p:sp>
      <p:sp>
        <p:nvSpPr>
          <p:cNvPr id="2" name="Date Placeholder 1">
            <a:extLst>
              <a:ext uri="{FF2B5EF4-FFF2-40B4-BE49-F238E27FC236}">
                <a16:creationId xmlns:a16="http://schemas.microsoft.com/office/drawing/2014/main" id="{61DB56A5-CFD5-C578-61BF-35037DECB21F}"/>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12247783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EEEF7-ED12-33FF-772B-185FA2B48567}"/>
              </a:ext>
            </a:extLst>
          </p:cNvPr>
          <p:cNvSpPr>
            <a:spLocks noGrp="1"/>
          </p:cNvSpPr>
          <p:nvPr>
            <p:ph type="title"/>
          </p:nvPr>
        </p:nvSpPr>
        <p:spPr/>
        <p:txBody>
          <a:bodyPr>
            <a:normAutofit/>
          </a:bodyPr>
          <a:lstStyle/>
          <a:p>
            <a:r>
              <a:rPr lang="en-US" dirty="0"/>
              <a:t>Payment Option: Frequently Asked Questions </a:t>
            </a:r>
            <a:r>
              <a:rPr kumimoji="0" lang="en-US" b="1" i="0" u="none" strike="noStrike" kern="1200" cap="none" spc="0" normalizeH="0" baseline="0" noProof="0" dirty="0">
                <a:ln>
                  <a:noFill/>
                </a:ln>
                <a:solidFill>
                  <a:prstClr val="white"/>
                </a:solidFill>
                <a:effectLst/>
                <a:uLnTx/>
                <a:uFillTx/>
                <a:latin typeface="Arial Black" panose="020B0604020202020204" pitchFamily="34" charset="0"/>
                <a:ea typeface="+mj-ea"/>
              </a:rPr>
              <a:t>(10 of 13)</a:t>
            </a:r>
            <a:r>
              <a:rPr lang="en-US" dirty="0"/>
              <a:t>          </a:t>
            </a:r>
          </a:p>
        </p:txBody>
      </p:sp>
      <p:sp>
        <p:nvSpPr>
          <p:cNvPr id="5" name="Text Placeholder 4">
            <a:extLst>
              <a:ext uri="{FF2B5EF4-FFF2-40B4-BE49-F238E27FC236}">
                <a16:creationId xmlns:a16="http://schemas.microsoft.com/office/drawing/2014/main" id="{0848C470-5386-B627-50F2-EFD1C1B5BBFB}"/>
              </a:ext>
            </a:extLst>
          </p:cNvPr>
          <p:cNvSpPr>
            <a:spLocks noGrp="1"/>
          </p:cNvSpPr>
          <p:nvPr>
            <p:ph type="body" sz="quarter" idx="13"/>
          </p:nvPr>
        </p:nvSpPr>
        <p:spPr>
          <a:xfrm>
            <a:off x="914400" y="1371600"/>
            <a:ext cx="10644188" cy="4167187"/>
          </a:xfrm>
        </p:spPr>
        <p:txBody>
          <a:bodyPr>
            <a:normAutofit/>
          </a:bodyPr>
          <a:lstStyle/>
          <a:p>
            <a:pPr marL="0" indent="0">
              <a:buNone/>
            </a:pPr>
            <a:r>
              <a:rPr lang="en-US" sz="2800" b="1" kern="100" dirty="0">
                <a:latin typeface="Aptos" panose="020B0004020202020204" pitchFamily="34" charset="0"/>
                <a:cs typeface="Times New Roman" panose="02020603050405020304" pitchFamily="18" charset="0"/>
              </a:rPr>
              <a:t>How will pharmacies be able to see that someone is opted in to the Medicare Prescription Payment Plan? What will the pharmacy staff see when they run an enrollee’s prescription drug coverage card and how will they explain to the enrollee that their co-pay amount due will be billed by the plan at a later date?</a:t>
            </a:r>
            <a:endParaRPr lang="en-US" dirty="0"/>
          </a:p>
        </p:txBody>
      </p:sp>
      <p:sp>
        <p:nvSpPr>
          <p:cNvPr id="6" name="Slide Number Placeholder 5">
            <a:extLst>
              <a:ext uri="{FF2B5EF4-FFF2-40B4-BE49-F238E27FC236}">
                <a16:creationId xmlns:a16="http://schemas.microsoft.com/office/drawing/2014/main" id="{7A7B421F-E631-4360-2E3E-650038823A1F}"/>
              </a:ext>
            </a:extLst>
          </p:cNvPr>
          <p:cNvSpPr>
            <a:spLocks noGrp="1"/>
          </p:cNvSpPr>
          <p:nvPr>
            <p:ph type="sldNum" sz="quarter" idx="12"/>
          </p:nvPr>
        </p:nvSpPr>
        <p:spPr/>
        <p:txBody>
          <a:bodyPr/>
          <a:lstStyle/>
          <a:p>
            <a:fld id="{0B2D781D-8844-5940-92D1-06EF0A7F581E}" type="slidenum">
              <a:rPr lang="en-US" smtClean="0"/>
              <a:pPr/>
              <a:t>132</a:t>
            </a:fld>
            <a:endParaRPr lang="en-US" dirty="0"/>
          </a:p>
        </p:txBody>
      </p:sp>
      <p:sp>
        <p:nvSpPr>
          <p:cNvPr id="3" name="Footer Placeholder 2">
            <a:extLst>
              <a:ext uri="{FF2B5EF4-FFF2-40B4-BE49-F238E27FC236}">
                <a16:creationId xmlns:a16="http://schemas.microsoft.com/office/drawing/2014/main" id="{A7DED453-3BFC-C2DA-59F0-AD040861BD78}"/>
              </a:ext>
            </a:extLst>
          </p:cNvPr>
          <p:cNvSpPr>
            <a:spLocks noGrp="1"/>
          </p:cNvSpPr>
          <p:nvPr>
            <p:ph type="ftr" sz="quarter" idx="11"/>
          </p:nvPr>
        </p:nvSpPr>
        <p:spPr/>
        <p:txBody>
          <a:bodyPr/>
          <a:lstStyle/>
          <a:p>
            <a:r>
              <a:rPr lang="en-US"/>
              <a:t>NTP Medicare OEP Bootcamp 2024</a:t>
            </a:r>
            <a:endParaRPr lang="en-US" dirty="0"/>
          </a:p>
        </p:txBody>
      </p:sp>
      <p:sp>
        <p:nvSpPr>
          <p:cNvPr id="2" name="Date Placeholder 1">
            <a:extLst>
              <a:ext uri="{FF2B5EF4-FFF2-40B4-BE49-F238E27FC236}">
                <a16:creationId xmlns:a16="http://schemas.microsoft.com/office/drawing/2014/main" id="{E99D07EC-DB4F-C457-E5F0-91FF0EEA873E}"/>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25680722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EEEF7-ED12-33FF-772B-185FA2B48567}"/>
              </a:ext>
            </a:extLst>
          </p:cNvPr>
          <p:cNvSpPr>
            <a:spLocks noGrp="1"/>
          </p:cNvSpPr>
          <p:nvPr>
            <p:ph type="title"/>
          </p:nvPr>
        </p:nvSpPr>
        <p:spPr/>
        <p:txBody>
          <a:bodyPr>
            <a:normAutofit/>
          </a:bodyPr>
          <a:lstStyle/>
          <a:p>
            <a:r>
              <a:rPr lang="en-US" dirty="0"/>
              <a:t>Payment Option: Frequently Asked Questions </a:t>
            </a:r>
            <a:r>
              <a:rPr kumimoji="0" lang="en-US" b="1" i="0" u="none" strike="noStrike" kern="1200" cap="none" spc="0" normalizeH="0" baseline="0" noProof="0" dirty="0">
                <a:ln>
                  <a:noFill/>
                </a:ln>
                <a:solidFill>
                  <a:prstClr val="white"/>
                </a:solidFill>
                <a:effectLst/>
                <a:uLnTx/>
                <a:uFillTx/>
                <a:latin typeface="Arial Black" panose="020B0604020202020204" pitchFamily="34" charset="0"/>
                <a:ea typeface="+mj-ea"/>
              </a:rPr>
              <a:t>(11 of 13)</a:t>
            </a:r>
            <a:r>
              <a:rPr lang="en-US" dirty="0"/>
              <a:t>           </a:t>
            </a:r>
          </a:p>
        </p:txBody>
      </p:sp>
      <p:sp>
        <p:nvSpPr>
          <p:cNvPr id="5" name="Text Placeholder 4">
            <a:extLst>
              <a:ext uri="{FF2B5EF4-FFF2-40B4-BE49-F238E27FC236}">
                <a16:creationId xmlns:a16="http://schemas.microsoft.com/office/drawing/2014/main" id="{0848C470-5386-B627-50F2-EFD1C1B5BBFB}"/>
              </a:ext>
            </a:extLst>
          </p:cNvPr>
          <p:cNvSpPr>
            <a:spLocks noGrp="1"/>
          </p:cNvSpPr>
          <p:nvPr>
            <p:ph type="body" sz="quarter" idx="13"/>
          </p:nvPr>
        </p:nvSpPr>
        <p:spPr>
          <a:xfrm>
            <a:off x="914400" y="1371600"/>
            <a:ext cx="10644188" cy="4167187"/>
          </a:xfrm>
        </p:spPr>
        <p:txBody>
          <a:bodyPr>
            <a:normAutofit/>
          </a:bodyPr>
          <a:lstStyle/>
          <a:p>
            <a:pPr marL="0" indent="0">
              <a:buNone/>
            </a:pPr>
            <a:r>
              <a:rPr lang="en-US" sz="2800" b="1" kern="100" dirty="0">
                <a:latin typeface="Aptos" panose="020B0004020202020204" pitchFamily="34" charset="0"/>
                <a:cs typeface="Times New Roman" panose="02020603050405020304" pitchFamily="18" charset="0"/>
              </a:rPr>
              <a:t>Are pharmacies required to notify enrollees about the Medicare Prescription Payment Plan if the cost of their prescription is over $600?</a:t>
            </a:r>
            <a:endParaRPr lang="en-US" dirty="0"/>
          </a:p>
        </p:txBody>
      </p:sp>
      <p:sp>
        <p:nvSpPr>
          <p:cNvPr id="6" name="Slide Number Placeholder 5">
            <a:extLst>
              <a:ext uri="{FF2B5EF4-FFF2-40B4-BE49-F238E27FC236}">
                <a16:creationId xmlns:a16="http://schemas.microsoft.com/office/drawing/2014/main" id="{A10593E0-D1BC-BBBD-BF15-54129BB60724}"/>
              </a:ext>
            </a:extLst>
          </p:cNvPr>
          <p:cNvSpPr>
            <a:spLocks noGrp="1"/>
          </p:cNvSpPr>
          <p:nvPr>
            <p:ph type="sldNum" sz="quarter" idx="12"/>
          </p:nvPr>
        </p:nvSpPr>
        <p:spPr/>
        <p:txBody>
          <a:bodyPr/>
          <a:lstStyle/>
          <a:p>
            <a:fld id="{0B2D781D-8844-5940-92D1-06EF0A7F581E}" type="slidenum">
              <a:rPr lang="en-US" smtClean="0"/>
              <a:pPr/>
              <a:t>133</a:t>
            </a:fld>
            <a:endParaRPr lang="en-US" dirty="0"/>
          </a:p>
        </p:txBody>
      </p:sp>
      <p:sp>
        <p:nvSpPr>
          <p:cNvPr id="3" name="Footer Placeholder 2">
            <a:extLst>
              <a:ext uri="{FF2B5EF4-FFF2-40B4-BE49-F238E27FC236}">
                <a16:creationId xmlns:a16="http://schemas.microsoft.com/office/drawing/2014/main" id="{698D05A9-94D0-D2E1-BF5E-32BFEC5110A3}"/>
              </a:ext>
            </a:extLst>
          </p:cNvPr>
          <p:cNvSpPr>
            <a:spLocks noGrp="1"/>
          </p:cNvSpPr>
          <p:nvPr>
            <p:ph type="ftr" sz="quarter" idx="11"/>
          </p:nvPr>
        </p:nvSpPr>
        <p:spPr/>
        <p:txBody>
          <a:bodyPr/>
          <a:lstStyle/>
          <a:p>
            <a:r>
              <a:rPr lang="en-US"/>
              <a:t>NTP Medicare OEP Bootcamp 2024</a:t>
            </a:r>
            <a:endParaRPr lang="en-US" dirty="0"/>
          </a:p>
        </p:txBody>
      </p:sp>
      <p:sp>
        <p:nvSpPr>
          <p:cNvPr id="2" name="Date Placeholder 1">
            <a:extLst>
              <a:ext uri="{FF2B5EF4-FFF2-40B4-BE49-F238E27FC236}">
                <a16:creationId xmlns:a16="http://schemas.microsoft.com/office/drawing/2014/main" id="{B99D4A64-FA91-8103-DCEE-E29BF6D1D9C7}"/>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3964506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EEEF7-ED12-33FF-772B-185FA2B48567}"/>
              </a:ext>
            </a:extLst>
          </p:cNvPr>
          <p:cNvSpPr>
            <a:spLocks noGrp="1"/>
          </p:cNvSpPr>
          <p:nvPr>
            <p:ph type="title"/>
          </p:nvPr>
        </p:nvSpPr>
        <p:spPr/>
        <p:txBody>
          <a:bodyPr>
            <a:normAutofit/>
          </a:bodyPr>
          <a:lstStyle/>
          <a:p>
            <a:r>
              <a:rPr lang="en-US" dirty="0"/>
              <a:t>Payment Option: Frequently Asked Questions </a:t>
            </a:r>
            <a:r>
              <a:rPr kumimoji="0" lang="en-US" b="1" i="0" u="none" strike="noStrike" kern="1200" cap="none" spc="0" normalizeH="0" baseline="0" noProof="0" dirty="0">
                <a:ln>
                  <a:noFill/>
                </a:ln>
                <a:solidFill>
                  <a:prstClr val="white"/>
                </a:solidFill>
                <a:effectLst/>
                <a:uLnTx/>
                <a:uFillTx/>
                <a:latin typeface="Arial Black" panose="020B0604020202020204" pitchFamily="34" charset="0"/>
                <a:ea typeface="+mj-ea"/>
              </a:rPr>
              <a:t>(12 of 13)</a:t>
            </a:r>
            <a:r>
              <a:rPr lang="en-US" dirty="0"/>
              <a:t>           </a:t>
            </a:r>
          </a:p>
        </p:txBody>
      </p:sp>
      <p:sp>
        <p:nvSpPr>
          <p:cNvPr id="5" name="Text Placeholder 4">
            <a:extLst>
              <a:ext uri="{FF2B5EF4-FFF2-40B4-BE49-F238E27FC236}">
                <a16:creationId xmlns:a16="http://schemas.microsoft.com/office/drawing/2014/main" id="{0848C470-5386-B627-50F2-EFD1C1B5BBFB}"/>
              </a:ext>
            </a:extLst>
          </p:cNvPr>
          <p:cNvSpPr>
            <a:spLocks noGrp="1"/>
          </p:cNvSpPr>
          <p:nvPr>
            <p:ph type="body" sz="quarter" idx="13"/>
          </p:nvPr>
        </p:nvSpPr>
        <p:spPr>
          <a:xfrm>
            <a:off x="914400" y="1371600"/>
            <a:ext cx="10644188" cy="4167187"/>
          </a:xfrm>
        </p:spPr>
        <p:txBody>
          <a:bodyPr>
            <a:normAutofit/>
          </a:bodyPr>
          <a:lstStyle/>
          <a:p>
            <a:pPr marL="0" indent="0">
              <a:buNone/>
            </a:pPr>
            <a:r>
              <a:rPr lang="en-US" sz="2800" b="1" kern="100" dirty="0">
                <a:latin typeface="Aptos" panose="020B0004020202020204" pitchFamily="34" charset="0"/>
                <a:cs typeface="Times New Roman" panose="02020603050405020304" pitchFamily="18" charset="0"/>
              </a:rPr>
              <a:t>Will the Explanation of Benefits (EOB) explain the Medicare Prescription Payment Plan amounts?</a:t>
            </a:r>
            <a:endParaRPr lang="en-US" dirty="0"/>
          </a:p>
        </p:txBody>
      </p:sp>
      <p:sp>
        <p:nvSpPr>
          <p:cNvPr id="6" name="Slide Number Placeholder 5">
            <a:extLst>
              <a:ext uri="{FF2B5EF4-FFF2-40B4-BE49-F238E27FC236}">
                <a16:creationId xmlns:a16="http://schemas.microsoft.com/office/drawing/2014/main" id="{BF6F712C-6662-FDD8-E0CB-8E37A8011DCD}"/>
              </a:ext>
            </a:extLst>
          </p:cNvPr>
          <p:cNvSpPr>
            <a:spLocks noGrp="1"/>
          </p:cNvSpPr>
          <p:nvPr>
            <p:ph type="sldNum" sz="quarter" idx="12"/>
          </p:nvPr>
        </p:nvSpPr>
        <p:spPr/>
        <p:txBody>
          <a:bodyPr/>
          <a:lstStyle/>
          <a:p>
            <a:fld id="{0B2D781D-8844-5940-92D1-06EF0A7F581E}" type="slidenum">
              <a:rPr lang="en-US" smtClean="0"/>
              <a:pPr/>
              <a:t>134</a:t>
            </a:fld>
            <a:endParaRPr lang="en-US" dirty="0"/>
          </a:p>
        </p:txBody>
      </p:sp>
      <p:sp>
        <p:nvSpPr>
          <p:cNvPr id="3" name="Footer Placeholder 2">
            <a:extLst>
              <a:ext uri="{FF2B5EF4-FFF2-40B4-BE49-F238E27FC236}">
                <a16:creationId xmlns:a16="http://schemas.microsoft.com/office/drawing/2014/main" id="{FF78E136-F022-C87F-B6C8-58FF76DA083D}"/>
              </a:ext>
            </a:extLst>
          </p:cNvPr>
          <p:cNvSpPr>
            <a:spLocks noGrp="1"/>
          </p:cNvSpPr>
          <p:nvPr>
            <p:ph type="ftr" sz="quarter" idx="11"/>
          </p:nvPr>
        </p:nvSpPr>
        <p:spPr/>
        <p:txBody>
          <a:bodyPr/>
          <a:lstStyle/>
          <a:p>
            <a:r>
              <a:rPr lang="en-US"/>
              <a:t>NTP Medicare OEP Bootcamp 2024</a:t>
            </a:r>
            <a:endParaRPr lang="en-US" dirty="0"/>
          </a:p>
        </p:txBody>
      </p:sp>
      <p:sp>
        <p:nvSpPr>
          <p:cNvPr id="2" name="Date Placeholder 1">
            <a:extLst>
              <a:ext uri="{FF2B5EF4-FFF2-40B4-BE49-F238E27FC236}">
                <a16:creationId xmlns:a16="http://schemas.microsoft.com/office/drawing/2014/main" id="{3294A31E-A4CB-979F-3ECF-9FD0D6B9472F}"/>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27587060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EEEF7-ED12-33FF-772B-185FA2B48567}"/>
              </a:ext>
            </a:extLst>
          </p:cNvPr>
          <p:cNvSpPr>
            <a:spLocks noGrp="1"/>
          </p:cNvSpPr>
          <p:nvPr>
            <p:ph type="title"/>
          </p:nvPr>
        </p:nvSpPr>
        <p:spPr/>
        <p:txBody>
          <a:bodyPr>
            <a:normAutofit/>
          </a:bodyPr>
          <a:lstStyle/>
          <a:p>
            <a:r>
              <a:rPr lang="en-US" dirty="0"/>
              <a:t>Payment Option: Frequently Asked Questions </a:t>
            </a:r>
            <a:r>
              <a:rPr kumimoji="0" lang="en-US" b="1" i="0" u="none" strike="noStrike" kern="1200" cap="none" spc="0" normalizeH="0" baseline="0" noProof="0" dirty="0">
                <a:ln>
                  <a:noFill/>
                </a:ln>
                <a:solidFill>
                  <a:prstClr val="white"/>
                </a:solidFill>
                <a:effectLst/>
                <a:uLnTx/>
                <a:uFillTx/>
                <a:latin typeface="Arial Black" panose="020B0604020202020204" pitchFamily="34" charset="0"/>
                <a:ea typeface="+mj-ea"/>
              </a:rPr>
              <a:t>(13 of 13)</a:t>
            </a:r>
            <a:endParaRPr lang="en-US" dirty="0"/>
          </a:p>
        </p:txBody>
      </p:sp>
      <p:sp>
        <p:nvSpPr>
          <p:cNvPr id="5" name="Text Placeholder 4">
            <a:extLst>
              <a:ext uri="{FF2B5EF4-FFF2-40B4-BE49-F238E27FC236}">
                <a16:creationId xmlns:a16="http://schemas.microsoft.com/office/drawing/2014/main" id="{0848C470-5386-B627-50F2-EFD1C1B5BBFB}"/>
              </a:ext>
            </a:extLst>
          </p:cNvPr>
          <p:cNvSpPr>
            <a:spLocks noGrp="1"/>
          </p:cNvSpPr>
          <p:nvPr>
            <p:ph type="body" sz="quarter" idx="13"/>
          </p:nvPr>
        </p:nvSpPr>
        <p:spPr>
          <a:xfrm>
            <a:off x="914400" y="1371600"/>
            <a:ext cx="10644188" cy="4167187"/>
          </a:xfrm>
        </p:spPr>
        <p:txBody>
          <a:bodyPr>
            <a:normAutofit/>
          </a:bodyPr>
          <a:lstStyle/>
          <a:p>
            <a:pPr marL="0" indent="0">
              <a:buNone/>
            </a:pPr>
            <a:r>
              <a:rPr lang="en-US" sz="2800" b="1" kern="100" dirty="0">
                <a:latin typeface="Aptos" panose="020B0004020202020204" pitchFamily="34" charset="0"/>
                <a:cs typeface="Times New Roman" panose="02020603050405020304" pitchFamily="18" charset="0"/>
              </a:rPr>
              <a:t>Which drugs are subject to the Medicare Prescription Payment Plan? Does it only apply to certain tiers? </a:t>
            </a:r>
          </a:p>
        </p:txBody>
      </p:sp>
      <p:sp>
        <p:nvSpPr>
          <p:cNvPr id="6" name="Slide Number Placeholder 5">
            <a:extLst>
              <a:ext uri="{FF2B5EF4-FFF2-40B4-BE49-F238E27FC236}">
                <a16:creationId xmlns:a16="http://schemas.microsoft.com/office/drawing/2014/main" id="{5BCF7FC8-AED9-3050-25F3-2478F62E6E86}"/>
              </a:ext>
            </a:extLst>
          </p:cNvPr>
          <p:cNvSpPr>
            <a:spLocks noGrp="1"/>
          </p:cNvSpPr>
          <p:nvPr>
            <p:ph type="sldNum" sz="quarter" idx="12"/>
          </p:nvPr>
        </p:nvSpPr>
        <p:spPr/>
        <p:txBody>
          <a:bodyPr/>
          <a:lstStyle/>
          <a:p>
            <a:fld id="{0B2D781D-8844-5940-92D1-06EF0A7F581E}" type="slidenum">
              <a:rPr lang="en-US" smtClean="0"/>
              <a:pPr/>
              <a:t>135</a:t>
            </a:fld>
            <a:endParaRPr lang="en-US" dirty="0"/>
          </a:p>
        </p:txBody>
      </p:sp>
      <p:sp>
        <p:nvSpPr>
          <p:cNvPr id="3" name="Footer Placeholder 2">
            <a:extLst>
              <a:ext uri="{FF2B5EF4-FFF2-40B4-BE49-F238E27FC236}">
                <a16:creationId xmlns:a16="http://schemas.microsoft.com/office/drawing/2014/main" id="{B3DB507B-5B13-6E3F-656B-582C7B005086}"/>
              </a:ext>
            </a:extLst>
          </p:cNvPr>
          <p:cNvSpPr>
            <a:spLocks noGrp="1"/>
          </p:cNvSpPr>
          <p:nvPr>
            <p:ph type="ftr" sz="quarter" idx="11"/>
          </p:nvPr>
        </p:nvSpPr>
        <p:spPr/>
        <p:txBody>
          <a:bodyPr/>
          <a:lstStyle/>
          <a:p>
            <a:r>
              <a:rPr lang="en-US"/>
              <a:t>NTP Medicare OEP Bootcamp 2024</a:t>
            </a:r>
            <a:endParaRPr lang="en-US" dirty="0"/>
          </a:p>
        </p:txBody>
      </p:sp>
      <p:sp>
        <p:nvSpPr>
          <p:cNvPr id="2" name="Date Placeholder 1">
            <a:extLst>
              <a:ext uri="{FF2B5EF4-FFF2-40B4-BE49-F238E27FC236}">
                <a16:creationId xmlns:a16="http://schemas.microsoft.com/office/drawing/2014/main" id="{08BB8AF3-714C-BC29-044D-B5A93DAF6317}"/>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27093461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4" y="1706403"/>
            <a:ext cx="5647327" cy="688931"/>
          </a:xfrm>
        </p:spPr>
        <p:txBody>
          <a:bodyPr>
            <a:normAutofit/>
          </a:bodyPr>
          <a:lstStyle/>
          <a:p>
            <a:r>
              <a:rPr lang="en-US" dirty="0"/>
              <a:t>Appendices</a:t>
            </a:r>
          </a:p>
        </p:txBody>
      </p:sp>
      <p:sp>
        <p:nvSpPr>
          <p:cNvPr id="5" name="Text Placeholder 4"/>
          <p:cNvSpPr>
            <a:spLocks noGrp="1"/>
          </p:cNvSpPr>
          <p:nvPr>
            <p:ph type="body" idx="1"/>
          </p:nvPr>
        </p:nvSpPr>
        <p:spPr>
          <a:xfrm>
            <a:off x="3993065" y="2395335"/>
            <a:ext cx="6966675" cy="2756265"/>
          </a:xfrm>
        </p:spPr>
        <p:txBody>
          <a:bodyPr>
            <a:normAutofit/>
          </a:bodyPr>
          <a:lstStyle/>
          <a:p>
            <a:r>
              <a:rPr lang="en-US" dirty="0"/>
              <a:t>Resources &amp; Products</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Appendix D : Medicare Resources</a:t>
            </a:r>
          </a:p>
        </p:txBody>
      </p:sp>
      <p:sp>
        <p:nvSpPr>
          <p:cNvPr id="6" name="Content Placeholder 5">
            <a:extLst>
              <a:ext uri="{FF2B5EF4-FFF2-40B4-BE49-F238E27FC236}">
                <a16:creationId xmlns:a16="http://schemas.microsoft.com/office/drawing/2014/main" id="{F4C7BA2D-D50E-0D47-8341-4F1E93D38ECA}"/>
              </a:ext>
            </a:extLst>
          </p:cNvPr>
          <p:cNvSpPr>
            <a:spLocks noGrp="1"/>
          </p:cNvSpPr>
          <p:nvPr>
            <p:ph idx="1"/>
          </p:nvPr>
        </p:nvSpPr>
        <p:spPr>
          <a:xfrm>
            <a:off x="914400" y="1371600"/>
            <a:ext cx="10515600" cy="4660900"/>
          </a:xfrm>
        </p:spPr>
        <p:txBody>
          <a:bodyPr>
            <a:normAutofit/>
          </a:bodyPr>
          <a:lstStyle/>
          <a:p>
            <a:pPr marL="231775" lvl="1" indent="-231775">
              <a:buFont typeface="Wingdings" panose="05000000000000000000" pitchFamily="2" charset="2"/>
              <a:buChar char="§"/>
              <a:defRPr/>
            </a:pPr>
            <a:r>
              <a:rPr lang="en-US" sz="2400" dirty="0">
                <a:solidFill>
                  <a:srgbClr val="00539A"/>
                </a:solidFill>
                <a:latin typeface="Arial" panose="020B0604020202020204" pitchFamily="34" charset="0"/>
                <a:cs typeface="Arial" panose="020B0604020202020204" pitchFamily="34" charset="0"/>
              </a:rPr>
              <a:t>2025 Part D Base Beneficiary Premium/Part D and Part C Costs &amp; Landscape – </a:t>
            </a:r>
            <a:r>
              <a:rPr lang="en-US" sz="2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CMS.gov/newsroom/fact-sheets/</a:t>
            </a:r>
            <a:r>
              <a:rPr lang="en-US" sz="2400" u="sng" dirty="0" err="1">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medicare</a:t>
            </a:r>
            <a:r>
              <a:rPr lang="en-US" sz="2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-advantage-and-</a:t>
            </a:r>
            <a:r>
              <a:rPr lang="en-US" sz="2400" u="sng" dirty="0" err="1">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medicare</a:t>
            </a:r>
            <a:r>
              <a:rPr lang="en-US" sz="2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-prescription-drug-landscape </a:t>
            </a:r>
            <a:endParaRPr lang="en-US" sz="2400" dirty="0">
              <a:solidFill>
                <a:srgbClr val="00539A"/>
              </a:solidFill>
              <a:latin typeface="Arial" panose="020B0604020202020204" pitchFamily="34" charset="0"/>
              <a:cs typeface="Arial" panose="020B0604020202020204" pitchFamily="34" charset="0"/>
            </a:endParaRPr>
          </a:p>
          <a:p>
            <a:pPr marL="231775" lvl="1" indent="-231775">
              <a:buFont typeface="Wingdings" panose="05000000000000000000" pitchFamily="2" charset="2"/>
              <a:buChar char="§"/>
              <a:defRPr/>
            </a:pPr>
            <a:r>
              <a:rPr lang="en-US" sz="2400" dirty="0">
                <a:solidFill>
                  <a:srgbClr val="00539A"/>
                </a:solidFill>
                <a:latin typeface="Arial" panose="020B0604020202020204" pitchFamily="34" charset="0"/>
                <a:cs typeface="Arial" panose="020B0604020202020204" pitchFamily="34" charset="0"/>
              </a:rPr>
              <a:t>2025 Medicare Part A &amp; Part B Costs announcement –(Link will be added once the costs are released)</a:t>
            </a:r>
          </a:p>
          <a:p>
            <a:pPr marL="231775" lvl="1" indent="-231775">
              <a:buFont typeface="Wingdings" panose="05000000000000000000" pitchFamily="2" charset="2"/>
              <a:buChar char="§"/>
              <a:defRPr/>
            </a:pPr>
            <a:r>
              <a:rPr lang="en-US" sz="2400" dirty="0">
                <a:solidFill>
                  <a:srgbClr val="00539A"/>
                </a:solidFill>
                <a:latin typeface="Arial" panose="020B0604020202020204" pitchFamily="34" charset="0"/>
                <a:cs typeface="Arial" panose="020B0604020202020204" pitchFamily="34" charset="0"/>
              </a:rPr>
              <a:t>Plan Finder – </a:t>
            </a:r>
            <a:r>
              <a:rPr lang="en-US" sz="2400" dirty="0">
                <a:solidFill>
                  <a:srgbClr val="00539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Medicare.gov/plan-compare</a:t>
            </a:r>
            <a:r>
              <a:rPr lang="en-US" sz="2400" dirty="0">
                <a:solidFill>
                  <a:srgbClr val="00539A"/>
                </a:solidFill>
                <a:latin typeface="Arial" panose="020B0604020202020204" pitchFamily="34" charset="0"/>
                <a:cs typeface="Arial" panose="020B0604020202020204" pitchFamily="34" charset="0"/>
              </a:rPr>
              <a:t> </a:t>
            </a:r>
          </a:p>
          <a:p>
            <a:pPr marL="233142" indent="-233142">
              <a:defRPr/>
            </a:pPr>
            <a:r>
              <a:rPr lang="en-US" sz="2400" dirty="0">
                <a:solidFill>
                  <a:srgbClr val="00539A"/>
                </a:solidFill>
                <a:latin typeface="Arial" panose="020B0604020202020204" pitchFamily="34" charset="0"/>
                <a:cs typeface="Arial" panose="020B0604020202020204" pitchFamily="34" charset="0"/>
              </a:rPr>
              <a:t>The “Medicare &amp; You” handbook – </a:t>
            </a:r>
            <a:r>
              <a:rPr lang="en-US" sz="2400" u="sng" dirty="0">
                <a:ea typeface="Aptos" panose="020B0004020202020204" pitchFamily="34" charset="0"/>
              </a:rPr>
              <a:t>Medicare.gov/Publication10050/</a:t>
            </a:r>
            <a:r>
              <a:rPr lang="en-US" sz="2400" u="sng" dirty="0" err="1">
                <a:ea typeface="Aptos" panose="020B0004020202020204" pitchFamily="34" charset="0"/>
              </a:rPr>
              <a:t>medicare</a:t>
            </a:r>
            <a:r>
              <a:rPr lang="en-US" sz="2400" u="sng" dirty="0">
                <a:ea typeface="Aptos" panose="020B0004020202020204" pitchFamily="34" charset="0"/>
              </a:rPr>
              <a:t>-and-you</a:t>
            </a:r>
            <a:endParaRPr lang="en-US" sz="2400" dirty="0"/>
          </a:p>
          <a:p>
            <a:pPr marL="231775" indent="-231775">
              <a:defRPr/>
            </a:pPr>
            <a:r>
              <a:rPr lang="en-US" sz="2400" dirty="0">
                <a:solidFill>
                  <a:srgbClr val="00539A"/>
                </a:solidFill>
                <a:latin typeface="Arial" panose="020B0604020202020204" pitchFamily="34" charset="0"/>
                <a:cs typeface="Arial" panose="020B0604020202020204" pitchFamily="34" charset="0"/>
              </a:rPr>
              <a:t>SHIP – </a:t>
            </a:r>
            <a:r>
              <a:rPr lang="en-US" sz="2400" u="sng" dirty="0">
                <a:solidFill>
                  <a:srgbClr val="00529B"/>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shiphelp.org</a:t>
            </a:r>
            <a:r>
              <a:rPr lang="en-US" sz="2400" u="sng" dirty="0">
                <a:solidFill>
                  <a:srgbClr val="00529B"/>
                </a:solidFill>
                <a:latin typeface="Arial" panose="020B0604020202020204" pitchFamily="34" charset="0"/>
                <a:cs typeface="Arial" panose="020B0604020202020204" pitchFamily="34" charset="0"/>
              </a:rPr>
              <a:t> </a:t>
            </a:r>
          </a:p>
          <a:p>
            <a:pPr marL="231775" indent="-231775">
              <a:defRPr/>
            </a:pPr>
            <a:r>
              <a:rPr lang="en-US" sz="2400" dirty="0">
                <a:solidFill>
                  <a:srgbClr val="00539A"/>
                </a:solidFill>
                <a:latin typeface="Arial" panose="020B0604020202020204" pitchFamily="34" charset="0"/>
                <a:cs typeface="Arial" panose="020B0604020202020204" pitchFamily="34" charset="0"/>
              </a:rPr>
              <a:t>1-800-MEDICARE (1-800-633-4227); TTY: 1‑887-486-2048 </a:t>
            </a:r>
            <a:endParaRPr lang="en-US" dirty="0"/>
          </a:p>
        </p:txBody>
      </p:sp>
      <p:sp>
        <p:nvSpPr>
          <p:cNvPr id="7" name="Slide Number Placeholder 6">
            <a:extLst>
              <a:ext uri="{FF2B5EF4-FFF2-40B4-BE49-F238E27FC236}">
                <a16:creationId xmlns:a16="http://schemas.microsoft.com/office/drawing/2014/main" id="{65507E83-F41B-47CA-89D5-5A9CB48147F5}"/>
              </a:ext>
            </a:extLst>
          </p:cNvPr>
          <p:cNvSpPr>
            <a:spLocks noGrp="1"/>
          </p:cNvSpPr>
          <p:nvPr>
            <p:ph type="sldNum" sz="quarter" idx="12"/>
          </p:nvPr>
        </p:nvSpPr>
        <p:spPr/>
        <p:txBody>
          <a:bodyPr/>
          <a:lstStyle/>
          <a:p>
            <a:fld id="{48F63A3B-78C7-47BE-AE5E-E10140E04643}" type="slidenum">
              <a:rPr lang="en-US" smtClean="0"/>
              <a:pPr/>
              <a:t>137</a:t>
            </a:fld>
            <a:endParaRPr lang="en-US"/>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n-US"/>
              <a:t>NTP Medicare OEP Bootcamp 2024</a:t>
            </a:r>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31983805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Appendix D: Medicare Resources (Continued)</a:t>
            </a:r>
          </a:p>
        </p:txBody>
      </p:sp>
      <p:sp>
        <p:nvSpPr>
          <p:cNvPr id="6" name="Content Placeholder 5">
            <a:extLst>
              <a:ext uri="{FF2B5EF4-FFF2-40B4-BE49-F238E27FC236}">
                <a16:creationId xmlns:a16="http://schemas.microsoft.com/office/drawing/2014/main" id="{E97880EF-F003-6B14-9C26-46B7A84D0AC6}"/>
              </a:ext>
            </a:extLst>
          </p:cNvPr>
          <p:cNvSpPr>
            <a:spLocks noGrp="1"/>
          </p:cNvSpPr>
          <p:nvPr>
            <p:ph idx="1"/>
          </p:nvPr>
        </p:nvSpPr>
        <p:spPr>
          <a:xfrm>
            <a:off x="914400" y="1371600"/>
            <a:ext cx="10515600" cy="4610100"/>
          </a:xfrm>
        </p:spPr>
        <p:txBody>
          <a:bodyPr>
            <a:normAutofit fontScale="92500" lnSpcReduction="20000"/>
          </a:bodyPr>
          <a:lstStyle/>
          <a:p>
            <a:pPr>
              <a:lnSpc>
                <a:spcPct val="110000"/>
              </a:lnSpc>
            </a:pPr>
            <a:r>
              <a:rPr lang="en-US" sz="2400" dirty="0">
                <a:solidFill>
                  <a:srgbClr val="00539A"/>
                </a:solidFill>
                <a:latin typeface="Arial" panose="020B0604020202020204" pitchFamily="34" charset="0"/>
                <a:cs typeface="Arial" panose="020B0604020202020204" pitchFamily="34" charset="0"/>
              </a:rPr>
              <a:t>Open Enrollment Center on </a:t>
            </a:r>
            <a:r>
              <a:rPr lang="en-US" sz="2400" dirty="0">
                <a:solidFill>
                  <a:srgbClr val="00539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CMS.gov</a:t>
            </a:r>
            <a:r>
              <a:rPr lang="en-US" sz="2400" dirty="0">
                <a:solidFill>
                  <a:srgbClr val="00539A"/>
                </a:solidFill>
                <a:latin typeface="Arial" panose="020B0604020202020204" pitchFamily="34" charset="0"/>
                <a:cs typeface="Arial" panose="020B0604020202020204" pitchFamily="34" charset="0"/>
              </a:rPr>
              <a:t> at </a:t>
            </a:r>
            <a:r>
              <a:rPr lang="en-US" sz="2400" u="sng" dirty="0">
                <a:solidFill>
                  <a:srgbClr val="00539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CMS.gov/Medicare-Open-Enrollment</a:t>
            </a:r>
            <a:endParaRPr lang="en-US" sz="2400" dirty="0">
              <a:solidFill>
                <a:srgbClr val="00539A"/>
              </a:solidFill>
              <a:latin typeface="Arial" panose="020B0604020202020204" pitchFamily="34" charset="0"/>
              <a:cs typeface="Arial" panose="020B0604020202020204" pitchFamily="34" charset="0"/>
            </a:endParaRPr>
          </a:p>
          <a:p>
            <a:pPr>
              <a:lnSpc>
                <a:spcPct val="110000"/>
              </a:lnSpc>
            </a:pPr>
            <a:r>
              <a:rPr lang="en-US" sz="2400" dirty="0">
                <a:solidFill>
                  <a:srgbClr val="00539A"/>
                </a:solidFill>
                <a:latin typeface="Arial" panose="020B0604020202020204" pitchFamily="34" charset="0"/>
                <a:cs typeface="Arial" panose="020B0604020202020204" pitchFamily="34" charset="0"/>
              </a:rPr>
              <a:t>Open Enrollment Period Toolkit for outreach &amp; media materials ‒ </a:t>
            </a:r>
            <a:r>
              <a:rPr lang="en-US" sz="2400" u="sng" dirty="0">
                <a:solidFill>
                  <a:srgbClr val="00539A"/>
                </a:solidFill>
                <a:hlinkClick r:id="rId6">
                  <a:extLst>
                    <a:ext uri="{A12FA001-AC4F-418D-AE19-62706E023703}">
                      <ahyp:hlinkClr xmlns:ahyp="http://schemas.microsoft.com/office/drawing/2018/hyperlinkcolor" val="tx"/>
                    </a:ext>
                  </a:extLst>
                </a:hlinkClick>
              </a:rPr>
              <a:t>CMS.gov/outreach-and-education/reach-out/find-tools-to-help-you-help-others/open-enrollment-outreach-and-media-materials</a:t>
            </a:r>
            <a:r>
              <a:rPr lang="en-US" sz="2400" u="sng" dirty="0">
                <a:solidFill>
                  <a:srgbClr val="00539A"/>
                </a:solidFill>
              </a:rPr>
              <a:t> </a:t>
            </a:r>
          </a:p>
          <a:p>
            <a:pPr>
              <a:lnSpc>
                <a:spcPct val="110000"/>
              </a:lnSpc>
            </a:pPr>
            <a:r>
              <a:rPr lang="en-US" sz="2400" dirty="0">
                <a:solidFill>
                  <a:srgbClr val="00539A"/>
                </a:solidFill>
                <a:latin typeface="Arial" panose="020B0604020202020204" pitchFamily="34" charset="0"/>
                <a:cs typeface="Arial" panose="020B0604020202020204" pitchFamily="34" charset="0"/>
              </a:rPr>
              <a:t>Visit the product ordering website at </a:t>
            </a:r>
            <a:r>
              <a:rPr lang="en-US" sz="2400" u="sng" dirty="0">
                <a:solidFill>
                  <a:srgbClr val="00539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Productordering.cms.hhs.gov</a:t>
            </a:r>
            <a:endParaRPr lang="en-US" sz="2400" dirty="0">
              <a:solidFill>
                <a:srgbClr val="00539A"/>
              </a:solidFill>
              <a:latin typeface="Arial" panose="020B0604020202020204" pitchFamily="34" charset="0"/>
              <a:cs typeface="Arial" panose="020B0604020202020204" pitchFamily="34" charset="0"/>
            </a:endParaRPr>
          </a:p>
          <a:p>
            <a:pPr marL="231775" lvl="1" indent="-231775">
              <a:lnSpc>
                <a:spcPct val="110000"/>
              </a:lnSpc>
              <a:buFont typeface="Wingdings" panose="05000000000000000000" pitchFamily="2" charset="2"/>
              <a:buChar char="§"/>
            </a:pPr>
            <a:r>
              <a:rPr lang="en-US" sz="2400" dirty="0">
                <a:solidFill>
                  <a:srgbClr val="00539A"/>
                </a:solidFill>
                <a:latin typeface="Arial" panose="020B0604020202020204" pitchFamily="34" charset="0"/>
                <a:cs typeface="Arial" panose="020B0604020202020204" pitchFamily="34" charset="0"/>
              </a:rPr>
              <a:t>View the Medicare Communications &amp; Marketing Guidance (MCMG) at </a:t>
            </a:r>
            <a:r>
              <a:rPr lang="en-US" sz="2400" u="sng" dirty="0">
                <a:solidFill>
                  <a:srgbClr val="00539A"/>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CMS.gov/Medicare/Health-Plans/</a:t>
            </a:r>
            <a:r>
              <a:rPr lang="en-US" sz="2400" u="sng" dirty="0" err="1">
                <a:solidFill>
                  <a:srgbClr val="00539A"/>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ManagedCareMarketing</a:t>
            </a:r>
            <a:r>
              <a:rPr lang="en-US" sz="2400" u="sng" dirty="0">
                <a:solidFill>
                  <a:srgbClr val="00539A"/>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 Final PartCMarketingGuidelines.html</a:t>
            </a:r>
            <a:endParaRPr lang="en-US" sz="2400" u="sng" dirty="0">
              <a:solidFill>
                <a:srgbClr val="00539A"/>
              </a:solidFill>
              <a:latin typeface="Arial" panose="020B0604020202020204" pitchFamily="34" charset="0"/>
              <a:cs typeface="Arial" panose="020B0604020202020204" pitchFamily="34" charset="0"/>
            </a:endParaRPr>
          </a:p>
          <a:p>
            <a:pPr marL="231775" lvl="0" indent="-231775" defTabSz="685800"/>
            <a:r>
              <a:rPr lang="en-US" sz="2400" dirty="0">
                <a:solidFill>
                  <a:srgbClr val="00539A"/>
                </a:solidFill>
                <a:latin typeface="Arial" panose="020B0604020202020204" pitchFamily="34" charset="0"/>
                <a:cs typeface="Arial" panose="020B0604020202020204" pitchFamily="34" charset="0"/>
              </a:rPr>
              <a:t>CMS Program Data ‒ </a:t>
            </a:r>
            <a:r>
              <a:rPr lang="en-US" sz="2400" dirty="0">
                <a:solidFill>
                  <a:srgbClr val="00539A"/>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data.CMS.gov</a:t>
            </a:r>
            <a:endParaRPr lang="en-US" sz="2400" dirty="0">
              <a:solidFill>
                <a:srgbClr val="00539A"/>
              </a:solidFill>
              <a:latin typeface="Arial" panose="020B0604020202020204" pitchFamily="34" charset="0"/>
              <a:cs typeface="Arial" panose="020B0604020202020204" pitchFamily="34" charset="0"/>
            </a:endParaRPr>
          </a:p>
          <a:p>
            <a:pPr marL="231775" lvl="0" indent="-231775" defTabSz="685800"/>
            <a:r>
              <a:rPr lang="en-US" sz="2400" dirty="0">
                <a:solidFill>
                  <a:srgbClr val="00539A"/>
                </a:solidFill>
                <a:latin typeface="Arial" panose="020B0604020202020204" pitchFamily="34" charset="0"/>
                <a:cs typeface="Arial" panose="020B0604020202020204" pitchFamily="34" charset="0"/>
              </a:rPr>
              <a:t>CMS Research ‒ </a:t>
            </a:r>
            <a:r>
              <a:rPr lang="en-US" sz="2400" u="sng" dirty="0">
                <a:solidFill>
                  <a:srgbClr val="00539A"/>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CMS.gov/Research-Statistics-Data-and-Systems/Research-Statistics-Data-and-Systems</a:t>
            </a:r>
            <a:endParaRPr lang="en-US" sz="2400" dirty="0">
              <a:solidFill>
                <a:srgbClr val="00539A"/>
              </a:solidFill>
              <a:latin typeface="Arial" panose="020B0604020202020204" pitchFamily="34" charset="0"/>
              <a:cs typeface="Arial" panose="020B0604020202020204" pitchFamily="34" charset="0"/>
            </a:endParaRPr>
          </a:p>
          <a:p>
            <a:pPr marL="231775" lvl="0" indent="-231775" defTabSz="685800"/>
            <a:r>
              <a:rPr lang="en-US" sz="2400" dirty="0">
                <a:solidFill>
                  <a:srgbClr val="00539A"/>
                </a:solidFill>
                <a:latin typeface="Arial" panose="020B0604020202020204" pitchFamily="34" charset="0"/>
                <a:cs typeface="Arial" panose="020B0604020202020204" pitchFamily="34" charset="0"/>
              </a:rPr>
              <a:t>CMS updates ‒ </a:t>
            </a:r>
            <a:r>
              <a:rPr lang="en-US" sz="2400" u="sng" dirty="0">
                <a:solidFill>
                  <a:srgbClr val="00539A"/>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CMS.gov/newsroom</a:t>
            </a:r>
            <a:endParaRPr lang="en-US" sz="2400" dirty="0">
              <a:solidFill>
                <a:srgbClr val="00539A"/>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16D4A1A6-DAD1-4D4D-9AEE-5DD22E229DA9}"/>
              </a:ext>
            </a:extLst>
          </p:cNvPr>
          <p:cNvSpPr>
            <a:spLocks noGrp="1"/>
          </p:cNvSpPr>
          <p:nvPr>
            <p:ph type="sldNum" sz="quarter" idx="12"/>
          </p:nvPr>
        </p:nvSpPr>
        <p:spPr/>
        <p:txBody>
          <a:bodyPr/>
          <a:lstStyle/>
          <a:p>
            <a:fld id="{48F63A3B-78C7-47BE-AE5E-E10140E04643}" type="slidenum">
              <a:rPr lang="en-US" smtClean="0"/>
              <a:pPr/>
              <a:t>138</a:t>
            </a:fld>
            <a:endParaRPr lang="en-US"/>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n-US"/>
              <a:t>NTP Medicare OEP Bootcamp 2024</a:t>
            </a:r>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17154782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Appendix E: Medicare Products</a:t>
            </a:r>
          </a:p>
        </p:txBody>
      </p:sp>
      <p:graphicFrame>
        <p:nvGraphicFramePr>
          <p:cNvPr id="5" name="Table 4" descr="Table showing Medicare products and the product number used to order them.  Details are included in the speakers' notes." title="Medicare Publications table"/>
          <p:cNvGraphicFramePr>
            <a:graphicFrameLocks noGrp="1"/>
          </p:cNvGraphicFramePr>
          <p:nvPr>
            <p:extLst>
              <p:ext uri="{D42A27DB-BD31-4B8C-83A1-F6EECF244321}">
                <p14:modId xmlns:p14="http://schemas.microsoft.com/office/powerpoint/2010/main" val="320602106"/>
              </p:ext>
            </p:extLst>
          </p:nvPr>
        </p:nvGraphicFramePr>
        <p:xfrm>
          <a:off x="838200" y="1296616"/>
          <a:ext cx="10801851" cy="3720832"/>
        </p:xfrm>
        <a:graphic>
          <a:graphicData uri="http://schemas.openxmlformats.org/drawingml/2006/table">
            <a:tbl>
              <a:tblPr firstRow="1" bandRow="1">
                <a:tableStyleId>{5FD0F851-EC5A-4D38-B0AD-8093EC10F338}</a:tableStyleId>
              </a:tblPr>
              <a:tblGrid>
                <a:gridCol w="8882743">
                  <a:extLst>
                    <a:ext uri="{9D8B030D-6E8A-4147-A177-3AD203B41FA5}">
                      <a16:colId xmlns:a16="http://schemas.microsoft.com/office/drawing/2014/main" val="20000"/>
                    </a:ext>
                  </a:extLst>
                </a:gridCol>
                <a:gridCol w="1919108">
                  <a:extLst>
                    <a:ext uri="{9D8B030D-6E8A-4147-A177-3AD203B41FA5}">
                      <a16:colId xmlns:a16="http://schemas.microsoft.com/office/drawing/2014/main" val="20001"/>
                    </a:ext>
                  </a:extLst>
                </a:gridCol>
              </a:tblGrid>
              <a:tr h="835233">
                <a:tc>
                  <a:txBody>
                    <a:bodyPr/>
                    <a:lstStyle/>
                    <a:p>
                      <a:pPr algn="ctr"/>
                      <a:endParaRPr lang="en-US" sz="1000" dirty="0">
                        <a:solidFill>
                          <a:srgbClr val="00539A"/>
                        </a:solidFill>
                      </a:endParaRPr>
                    </a:p>
                    <a:p>
                      <a:pPr algn="ctr"/>
                      <a:r>
                        <a:rPr lang="en-US" sz="2300" dirty="0">
                          <a:solidFill>
                            <a:srgbClr val="00539A"/>
                          </a:solidFill>
                        </a:rPr>
                        <a:t>CMS Product Name</a:t>
                      </a:r>
                    </a:p>
                  </a:txBody>
                  <a:tcPr/>
                </a:tc>
                <a:tc>
                  <a:txBody>
                    <a:bodyPr/>
                    <a:lstStyle/>
                    <a:p>
                      <a:pPr algn="ctr"/>
                      <a:r>
                        <a:rPr lang="en-US" sz="2100" dirty="0">
                          <a:solidFill>
                            <a:srgbClr val="00539A"/>
                          </a:solidFill>
                        </a:rPr>
                        <a:t>CMS Product Number</a:t>
                      </a:r>
                    </a:p>
                  </a:txBody>
                  <a:tcPr/>
                </a:tc>
                <a:extLst>
                  <a:ext uri="{0D108BD9-81ED-4DB2-BD59-A6C34878D82A}">
                    <a16:rowId xmlns:a16="http://schemas.microsoft.com/office/drawing/2014/main" val="10000"/>
                  </a:ext>
                </a:extLst>
              </a:tr>
              <a:tr h="590726">
                <a:tc>
                  <a:txBody>
                    <a:bodyPr/>
                    <a:lstStyle/>
                    <a:p>
                      <a:r>
                        <a:rPr lang="en-US" sz="2400" dirty="0">
                          <a:solidFill>
                            <a:srgbClr val="00529B"/>
                          </a:solidFill>
                          <a:hlinkClick r:id="rId4">
                            <a:extLst>
                              <a:ext uri="{A12FA001-AC4F-418D-AE19-62706E023703}">
                                <ahyp:hlinkClr xmlns:ahyp="http://schemas.microsoft.com/office/drawing/2018/hyperlinkcolor" val="tx"/>
                              </a:ext>
                            </a:extLst>
                          </a:hlinkClick>
                        </a:rPr>
                        <a:t>Choosing Medicare Drug Coverage</a:t>
                      </a:r>
                      <a:endParaRPr lang="en-US" sz="2400" dirty="0">
                        <a:solidFill>
                          <a:srgbClr val="00529B"/>
                        </a:solidFill>
                      </a:endParaRPr>
                    </a:p>
                  </a:txBody>
                  <a:tcPr/>
                </a:tc>
                <a:tc>
                  <a:txBody>
                    <a:bodyPr/>
                    <a:lstStyle/>
                    <a:p>
                      <a:pPr algn="ctr"/>
                      <a:r>
                        <a:rPr lang="en-US" sz="2400" dirty="0">
                          <a:solidFill>
                            <a:srgbClr val="00539A"/>
                          </a:solidFill>
                        </a:rPr>
                        <a:t>11163</a:t>
                      </a:r>
                    </a:p>
                  </a:txBody>
                  <a:tcPr/>
                </a:tc>
                <a:extLst>
                  <a:ext uri="{0D108BD9-81ED-4DB2-BD59-A6C34878D82A}">
                    <a16:rowId xmlns:a16="http://schemas.microsoft.com/office/drawing/2014/main" val="10001"/>
                  </a:ext>
                </a:extLst>
              </a:tr>
              <a:tr h="522021">
                <a:tc>
                  <a:txBody>
                    <a:bodyPr/>
                    <a:lstStyle/>
                    <a:p>
                      <a:r>
                        <a:rPr lang="en-US" sz="2400" spc="-50" dirty="0">
                          <a:solidFill>
                            <a:srgbClr val="00539A"/>
                          </a:solidFill>
                          <a:hlinkClick r:id="rId5" tooltip="Visit Medicare.gov to download this publication!">
                            <a:extLst>
                              <a:ext uri="{A12FA001-AC4F-418D-AE19-62706E023703}">
                                <ahyp:hlinkClr xmlns:ahyp="http://schemas.microsoft.com/office/drawing/2018/hyperlinkcolor" val="tx"/>
                              </a:ext>
                            </a:extLst>
                          </a:hlinkClick>
                        </a:rPr>
                        <a:t>Understanding Medicare Part C &amp; D Enrollment Periods</a:t>
                      </a:r>
                      <a:endParaRPr lang="en-US" sz="2400" dirty="0">
                        <a:solidFill>
                          <a:srgbClr val="00539A"/>
                        </a:solidFill>
                      </a:endParaRPr>
                    </a:p>
                  </a:txBody>
                  <a:tcPr/>
                </a:tc>
                <a:tc>
                  <a:txBody>
                    <a:bodyPr/>
                    <a:lstStyle/>
                    <a:p>
                      <a:pPr algn="ctr"/>
                      <a:r>
                        <a:rPr lang="en-US" sz="2400" dirty="0">
                          <a:solidFill>
                            <a:srgbClr val="00539A"/>
                          </a:solidFill>
                        </a:rPr>
                        <a:t>11219</a:t>
                      </a:r>
                    </a:p>
                  </a:txBody>
                  <a:tcPr/>
                </a:tc>
                <a:extLst>
                  <a:ext uri="{0D108BD9-81ED-4DB2-BD59-A6C34878D82A}">
                    <a16:rowId xmlns:a16="http://schemas.microsoft.com/office/drawing/2014/main" val="10003"/>
                  </a:ext>
                </a:extLst>
              </a:tr>
              <a:tr h="609600">
                <a:tc>
                  <a:txBody>
                    <a:bodyPr/>
                    <a:lstStyle/>
                    <a:p>
                      <a:r>
                        <a:rPr lang="en-US" sz="2400" u="none" dirty="0">
                          <a:solidFill>
                            <a:srgbClr val="00539A"/>
                          </a:solidFill>
                          <a:hlinkClick r:id="rId6" tooltip="Visit Medicare.gov to download this publication!">
                            <a:extLst>
                              <a:ext uri="{A12FA001-AC4F-418D-AE19-62706E023703}">
                                <ahyp:hlinkClr xmlns:ahyp="http://schemas.microsoft.com/office/drawing/2018/hyperlinkcolor" val="tx"/>
                              </a:ext>
                            </a:extLst>
                          </a:hlinkClick>
                        </a:rPr>
                        <a:t>3 Ways to Help Lower Your Medicare Prescription Drug Costs</a:t>
                      </a:r>
                      <a:endParaRPr lang="en-US" sz="2400" i="1" u="none" dirty="0">
                        <a:solidFill>
                          <a:srgbClr val="00539A"/>
                        </a:solidFill>
                      </a:endParaRPr>
                    </a:p>
                  </a:txBody>
                  <a:tcPr/>
                </a:tc>
                <a:tc>
                  <a:txBody>
                    <a:bodyPr/>
                    <a:lstStyle/>
                    <a:p>
                      <a:pPr algn="ctr"/>
                      <a:r>
                        <a:rPr lang="en-US" sz="2400" dirty="0">
                          <a:solidFill>
                            <a:srgbClr val="00539A"/>
                          </a:solidFill>
                        </a:rPr>
                        <a:t>11417</a:t>
                      </a:r>
                    </a:p>
                  </a:txBody>
                  <a:tcPr/>
                </a:tc>
                <a:extLst>
                  <a:ext uri="{0D108BD9-81ED-4DB2-BD59-A6C34878D82A}">
                    <a16:rowId xmlns:a16="http://schemas.microsoft.com/office/drawing/2014/main" val="10005"/>
                  </a:ext>
                </a:extLst>
              </a:tr>
              <a:tr h="581626">
                <a:tc>
                  <a:txBody>
                    <a:bodyPr/>
                    <a:lstStyle/>
                    <a:p>
                      <a:r>
                        <a:rPr lang="en-US" sz="2400" u="none" dirty="0">
                          <a:solidFill>
                            <a:srgbClr val="00539A"/>
                          </a:solidFill>
                          <a:hlinkClick r:id="rId7" tooltip="Select to access publication.">
                            <a:extLst>
                              <a:ext uri="{A12FA001-AC4F-418D-AE19-62706E023703}">
                                <ahyp:hlinkClr xmlns:ahyp="http://schemas.microsoft.com/office/drawing/2018/hyperlinkcolor" val="tx"/>
                              </a:ext>
                            </a:extLst>
                          </a:hlinkClick>
                        </a:rPr>
                        <a:t>Understanding Medicare Advantage Plans</a:t>
                      </a:r>
                      <a:endParaRPr lang="en-US" sz="2400" i="1" u="none" dirty="0">
                        <a:solidFill>
                          <a:srgbClr val="00539A"/>
                        </a:solidFill>
                      </a:endParaRPr>
                    </a:p>
                  </a:txBody>
                  <a:tcPr/>
                </a:tc>
                <a:tc>
                  <a:txBody>
                    <a:bodyPr/>
                    <a:lstStyle/>
                    <a:p>
                      <a:pPr algn="ctr"/>
                      <a:r>
                        <a:rPr lang="en-US" sz="2400" dirty="0">
                          <a:solidFill>
                            <a:srgbClr val="00539A"/>
                          </a:solidFill>
                        </a:rPr>
                        <a:t>12026</a:t>
                      </a:r>
                    </a:p>
                  </a:txBody>
                  <a:tcPr/>
                </a:tc>
                <a:extLst>
                  <a:ext uri="{0D108BD9-81ED-4DB2-BD59-A6C34878D82A}">
                    <a16:rowId xmlns:a16="http://schemas.microsoft.com/office/drawing/2014/main" val="3464608793"/>
                  </a:ext>
                </a:extLst>
              </a:tr>
              <a:tr h="581626">
                <a:tc>
                  <a:txBody>
                    <a:bodyPr/>
                    <a:lstStyle/>
                    <a:p>
                      <a:r>
                        <a:rPr lang="en-US" sz="2400" u="sng" kern="1200" dirty="0">
                          <a:solidFill>
                            <a:srgbClr val="00539A"/>
                          </a:solidFill>
                          <a:effectLst/>
                          <a:latin typeface="+mn-lt"/>
                          <a:ea typeface="+mn-ea"/>
                          <a:cs typeface="+mn-cs"/>
                          <a:hlinkClick r:id="rId8">
                            <a:extLst>
                              <a:ext uri="{A12FA001-AC4F-418D-AE19-62706E023703}">
                                <ahyp:hlinkClr xmlns:ahyp="http://schemas.microsoft.com/office/drawing/2018/hyperlinkcolor" val="tx"/>
                              </a:ext>
                            </a:extLst>
                          </a:hlinkClick>
                        </a:rPr>
                        <a:t>Medicare Open Enrollment Palm Card</a:t>
                      </a:r>
                      <a:endParaRPr lang="en-US" sz="2400" i="1" u="none" dirty="0">
                        <a:solidFill>
                          <a:srgbClr val="00539A"/>
                        </a:solidFill>
                      </a:endParaRPr>
                    </a:p>
                  </a:txBody>
                  <a:tcPr/>
                </a:tc>
                <a:tc>
                  <a:txBody>
                    <a:bodyPr/>
                    <a:lstStyle/>
                    <a:p>
                      <a:pPr algn="ctr"/>
                      <a:r>
                        <a:rPr lang="en-US" sz="2400" dirty="0">
                          <a:solidFill>
                            <a:srgbClr val="00539A"/>
                          </a:solidFill>
                        </a:rPr>
                        <a:t>12196</a:t>
                      </a:r>
                    </a:p>
                  </a:txBody>
                  <a:tcPr/>
                </a:tc>
                <a:extLst>
                  <a:ext uri="{0D108BD9-81ED-4DB2-BD59-A6C34878D82A}">
                    <a16:rowId xmlns:a16="http://schemas.microsoft.com/office/drawing/2014/main" val="754713037"/>
                  </a:ext>
                </a:extLst>
              </a:tr>
            </a:tbl>
          </a:graphicData>
        </a:graphic>
      </p:graphicFrame>
      <p:sp>
        <p:nvSpPr>
          <p:cNvPr id="7" name="Slide Number Placeholder 6">
            <a:extLst>
              <a:ext uri="{FF2B5EF4-FFF2-40B4-BE49-F238E27FC236}">
                <a16:creationId xmlns:a16="http://schemas.microsoft.com/office/drawing/2014/main" id="{D24981F3-BB31-4F9D-9B44-9CE1A1A37379}"/>
              </a:ext>
            </a:extLst>
          </p:cNvPr>
          <p:cNvSpPr>
            <a:spLocks noGrp="1"/>
          </p:cNvSpPr>
          <p:nvPr>
            <p:ph type="sldNum" sz="quarter" idx="12"/>
          </p:nvPr>
        </p:nvSpPr>
        <p:spPr/>
        <p:txBody>
          <a:bodyPr/>
          <a:lstStyle/>
          <a:p>
            <a:fld id="{48F63A3B-78C7-47BE-AE5E-E10140E04643}" type="slidenum">
              <a:rPr lang="en-US" smtClean="0"/>
              <a:pPr/>
              <a:t>139</a:t>
            </a:fld>
            <a:endParaRPr lang="en-US"/>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p:txBody>
          <a:bodyPr/>
          <a:lstStyle/>
          <a:p>
            <a:r>
              <a:rPr lang="en-US"/>
              <a:t>NTP Medicare OEP Bootcamp 2024</a:t>
            </a:r>
            <a:endParaRPr lang="en-US" dirty="0"/>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3737797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4CBE08-8C1E-BDA8-2553-D7C80A688984}"/>
              </a:ext>
            </a:extLst>
          </p:cNvPr>
          <p:cNvSpPr>
            <a:spLocks noGrp="1"/>
          </p:cNvSpPr>
          <p:nvPr>
            <p:ph type="title"/>
          </p:nvPr>
        </p:nvSpPr>
        <p:spPr/>
        <p:txBody>
          <a:bodyPr>
            <a:normAutofit/>
          </a:bodyPr>
          <a:lstStyle/>
          <a:p>
            <a:r>
              <a:rPr lang="en-US" dirty="0">
                <a:latin typeface="Arial Black" panose="020B0A04020102020204" pitchFamily="34" charset="0"/>
              </a:rPr>
              <a:t>General Search</a:t>
            </a:r>
          </a:p>
        </p:txBody>
      </p:sp>
      <p:pic>
        <p:nvPicPr>
          <p:cNvPr id="6" name="Picture 5" descr="Screenshot of the website showing how to search for plans by zip code">
            <a:extLst>
              <a:ext uri="{FF2B5EF4-FFF2-40B4-BE49-F238E27FC236}">
                <a16:creationId xmlns:a16="http://schemas.microsoft.com/office/drawing/2014/main" id="{BA97D6DA-178C-09DA-5E76-12509810C09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416364" y="1227650"/>
            <a:ext cx="9359272" cy="526459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53A61B31-B0EA-40D7-2DF4-0CA7D0C4A969}"/>
              </a:ext>
              <a:ext uri="{C183D7F6-B498-43B3-948B-1728B52AA6E4}">
                <adec:decorative xmlns:adec="http://schemas.microsoft.com/office/drawing/2017/decorative" val="1"/>
              </a:ext>
            </a:extLst>
          </p:cNvPr>
          <p:cNvSpPr/>
          <p:nvPr/>
        </p:nvSpPr>
        <p:spPr>
          <a:xfrm>
            <a:off x="6444144" y="4087284"/>
            <a:ext cx="2361645" cy="21294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BAB97488-2D3E-E5CF-D204-5746BC16B722}"/>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14</a:t>
            </a:fld>
            <a:endParaRPr lang="en-US" dirty="0">
              <a:solidFill>
                <a:srgbClr val="4472C4">
                  <a:lumMod val="60000"/>
                  <a:lumOff val="40000"/>
                </a:srgbClr>
              </a:solidFill>
            </a:endParaRPr>
          </a:p>
        </p:txBody>
      </p:sp>
      <p:sp>
        <p:nvSpPr>
          <p:cNvPr id="8" name="Footer Placeholder 7">
            <a:extLst>
              <a:ext uri="{FF2B5EF4-FFF2-40B4-BE49-F238E27FC236}">
                <a16:creationId xmlns:a16="http://schemas.microsoft.com/office/drawing/2014/main" id="{91818063-8F8F-B32B-7808-AEC28FF7C887}"/>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7" name="Date Placeholder 6">
            <a:extLst>
              <a:ext uri="{FF2B5EF4-FFF2-40B4-BE49-F238E27FC236}">
                <a16:creationId xmlns:a16="http://schemas.microsoft.com/office/drawing/2014/main" id="{CCC47D31-8D05-8D87-CCC5-CD9802CDEEF5}"/>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68330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B3F2646-5134-4D1A-A114-2848DBC93E1E}"/>
              </a:ext>
            </a:extLst>
          </p:cNvPr>
          <p:cNvSpPr>
            <a:spLocks noGrp="1"/>
          </p:cNvSpPr>
          <p:nvPr>
            <p:ph type="title"/>
          </p:nvPr>
        </p:nvSpPr>
        <p:spPr/>
        <p:txBody>
          <a:bodyPr>
            <a:normAutofit/>
          </a:bodyPr>
          <a:lstStyle/>
          <a:p>
            <a:r>
              <a:rPr lang="en-US" dirty="0">
                <a:latin typeface="Arial Black" panose="020B0A04020102020204" pitchFamily="34" charset="0"/>
              </a:rPr>
              <a:t>Appendix F: NTP Workshop Recordings</a:t>
            </a:r>
          </a:p>
        </p:txBody>
      </p:sp>
      <p:sp>
        <p:nvSpPr>
          <p:cNvPr id="11" name="Content Placeholder 1">
            <a:extLst>
              <a:ext uri="{FF2B5EF4-FFF2-40B4-BE49-F238E27FC236}">
                <a16:creationId xmlns:a16="http://schemas.microsoft.com/office/drawing/2014/main" id="{5761FF0F-6F65-43E0-B08C-B3B811B2C900}"/>
              </a:ext>
            </a:extLst>
          </p:cNvPr>
          <p:cNvSpPr>
            <a:spLocks noGrp="1"/>
          </p:cNvSpPr>
          <p:nvPr>
            <p:ph sz="half" idx="1"/>
          </p:nvPr>
        </p:nvSpPr>
        <p:spPr>
          <a:xfrm>
            <a:off x="914400" y="1371600"/>
            <a:ext cx="10346871" cy="4351338"/>
          </a:xfrm>
        </p:spPr>
        <p:txBody>
          <a:bodyPr>
            <a:noAutofit/>
          </a:bodyPr>
          <a:lstStyle/>
          <a:p>
            <a:r>
              <a:rPr lang="en-US" sz="2400" u="sng" dirty="0">
                <a:solidFill>
                  <a:srgbClr val="0070C0"/>
                </a:solidFill>
                <a:hlinkClick r:id="rId4">
                  <a:extLst>
                    <a:ext uri="{A12FA001-AC4F-418D-AE19-62706E023703}">
                      <ahyp:hlinkClr xmlns:ahyp="http://schemas.microsoft.com/office/drawing/2018/hyperlinkcolor" val="tx"/>
                    </a:ext>
                  </a:extLst>
                </a:hlinkClick>
              </a:rPr>
              <a:t>Social Security</a:t>
            </a:r>
            <a:endParaRPr lang="en-US" sz="2400" u="sng" dirty="0">
              <a:solidFill>
                <a:srgbClr val="0070C0"/>
              </a:solidFill>
            </a:endParaRPr>
          </a:p>
          <a:p>
            <a:r>
              <a:rPr lang="en-US" sz="2400" u="sng" dirty="0">
                <a:hlinkClick r:id="rId5"/>
              </a:rPr>
              <a:t>Understanding Your Medicare Health Care Options</a:t>
            </a:r>
            <a:endParaRPr lang="en-US" sz="2400" u="sng" dirty="0"/>
          </a:p>
          <a:p>
            <a:r>
              <a:rPr lang="en-US" sz="2400" u="sng" dirty="0">
                <a:hlinkClick r:id="rId6"/>
              </a:rPr>
              <a:t>Medicare &amp; Other Insurance – Who Pays When?</a:t>
            </a:r>
            <a:endParaRPr lang="en-US" sz="2400" u="sng" dirty="0"/>
          </a:p>
          <a:p>
            <a:r>
              <a:rPr lang="en-US" sz="2400" u="sng" dirty="0">
                <a:hlinkClick r:id="rId7"/>
              </a:rPr>
              <a:t>Using Plan Finder to Find the Medicare Coverage that’s Right for you</a:t>
            </a:r>
            <a:endParaRPr lang="en-US" sz="2400" u="sng" dirty="0"/>
          </a:p>
          <a:p>
            <a:r>
              <a:rPr lang="en-US" sz="2400" u="sng" dirty="0">
                <a:hlinkClick r:id="rId8"/>
              </a:rPr>
              <a:t>CMS Programs – Current Topics</a:t>
            </a:r>
            <a:endParaRPr lang="en-US" sz="2400" u="sng" dirty="0"/>
          </a:p>
          <a:p>
            <a:r>
              <a:rPr lang="en-US" sz="2400" u="sng" dirty="0">
                <a:hlinkClick r:id="rId9"/>
              </a:rPr>
              <a:t>Helping with Original Medicare Costs: Medigap</a:t>
            </a:r>
            <a:endParaRPr lang="en-US" sz="2400" dirty="0"/>
          </a:p>
        </p:txBody>
      </p:sp>
      <p:sp>
        <p:nvSpPr>
          <p:cNvPr id="6" name="Slide Number Placeholder 5">
            <a:extLst>
              <a:ext uri="{FF2B5EF4-FFF2-40B4-BE49-F238E27FC236}">
                <a16:creationId xmlns:a16="http://schemas.microsoft.com/office/drawing/2014/main" id="{431A6BD0-414D-4945-B446-981A5DE5AFCA}"/>
              </a:ext>
            </a:extLst>
          </p:cNvPr>
          <p:cNvSpPr>
            <a:spLocks noGrp="1"/>
          </p:cNvSpPr>
          <p:nvPr>
            <p:ph type="sldNum" sz="quarter" idx="12"/>
          </p:nvPr>
        </p:nvSpPr>
        <p:spPr/>
        <p:txBody>
          <a:bodyPr/>
          <a:lstStyle/>
          <a:p>
            <a:pPr>
              <a:defRPr/>
            </a:pPr>
            <a:fld id="{11E79EF6-0C0E-43E6-8FB3-918BC522CC5A}" type="slidenum">
              <a:rPr lang="en-US" smtClean="0"/>
              <a:pPr>
                <a:defRPr/>
              </a:pPr>
              <a:t>140</a:t>
            </a:fld>
            <a:endParaRPr lang="en-US" dirty="0"/>
          </a:p>
        </p:txBody>
      </p:sp>
      <p:sp>
        <p:nvSpPr>
          <p:cNvPr id="5" name="Footer Placeholder 4">
            <a:extLst>
              <a:ext uri="{FF2B5EF4-FFF2-40B4-BE49-F238E27FC236}">
                <a16:creationId xmlns:a16="http://schemas.microsoft.com/office/drawing/2014/main" id="{73632BEC-465D-4C39-A93D-ADB667F4101F}"/>
              </a:ext>
            </a:extLst>
          </p:cNvPr>
          <p:cNvSpPr>
            <a:spLocks noGrp="1"/>
          </p:cNvSpPr>
          <p:nvPr>
            <p:ph type="ftr" sz="quarter" idx="11"/>
          </p:nvPr>
        </p:nvSpPr>
        <p:spPr/>
        <p:txBody>
          <a:bodyPr/>
          <a:lstStyle/>
          <a:p>
            <a:r>
              <a:rPr lang="en-US"/>
              <a:t>NTP Medicare OEP Bootcamp 2024</a:t>
            </a:r>
            <a:endParaRPr lang="en-US" dirty="0"/>
          </a:p>
        </p:txBody>
      </p:sp>
      <p:sp>
        <p:nvSpPr>
          <p:cNvPr id="4" name="Date Placeholder 3">
            <a:extLst>
              <a:ext uri="{FF2B5EF4-FFF2-40B4-BE49-F238E27FC236}">
                <a16:creationId xmlns:a16="http://schemas.microsoft.com/office/drawing/2014/main" id="{723A81F3-E54B-4388-89BC-0169A49D3CC6}"/>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355223254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A230-BFF2-4F7E-A005-739D1DC566D8}"/>
              </a:ext>
            </a:extLst>
          </p:cNvPr>
          <p:cNvSpPr>
            <a:spLocks noGrp="1"/>
          </p:cNvSpPr>
          <p:nvPr>
            <p:ph type="title"/>
          </p:nvPr>
        </p:nvSpPr>
        <p:spPr/>
        <p:txBody>
          <a:bodyPr/>
          <a:lstStyle/>
          <a:p>
            <a:r>
              <a:rPr lang="en-US" dirty="0"/>
              <a:t>Stay Connected</a:t>
            </a:r>
          </a:p>
        </p:txBody>
      </p:sp>
      <p:sp>
        <p:nvSpPr>
          <p:cNvPr id="3" name="Slide Number Placeholder 2">
            <a:extLst>
              <a:ext uri="{FF2B5EF4-FFF2-40B4-BE49-F238E27FC236}">
                <a16:creationId xmlns:a16="http://schemas.microsoft.com/office/drawing/2014/main" id="{BB19D2E9-7458-4FA8-9818-B5541AB83090}"/>
              </a:ext>
            </a:extLst>
          </p:cNvPr>
          <p:cNvSpPr>
            <a:spLocks noGrp="1"/>
          </p:cNvSpPr>
          <p:nvPr>
            <p:ph type="sldNum" sz="quarter" idx="12"/>
          </p:nvPr>
        </p:nvSpPr>
        <p:spPr/>
        <p:txBody>
          <a:bodyPr/>
          <a:lstStyle/>
          <a:p>
            <a:fld id="{0B2D781D-8844-5940-92D1-06EF0A7F581E}" type="slidenum">
              <a:rPr lang="en-US" smtClean="0"/>
              <a:t>141</a:t>
            </a:fld>
            <a:endParaRPr lang="en-US"/>
          </a:p>
        </p:txBody>
      </p:sp>
      <p:sp>
        <p:nvSpPr>
          <p:cNvPr id="4" name="Footer Placeholder 3">
            <a:extLst>
              <a:ext uri="{FF2B5EF4-FFF2-40B4-BE49-F238E27FC236}">
                <a16:creationId xmlns:a16="http://schemas.microsoft.com/office/drawing/2014/main" id="{69DBE8EE-89B2-4DCE-AB1C-BE873540AFF2}"/>
              </a:ext>
            </a:extLst>
          </p:cNvPr>
          <p:cNvSpPr>
            <a:spLocks noGrp="1"/>
          </p:cNvSpPr>
          <p:nvPr>
            <p:ph type="ftr" sz="quarter" idx="11"/>
          </p:nvPr>
        </p:nvSpPr>
        <p:spPr/>
        <p:txBody>
          <a:bodyPr/>
          <a:lstStyle/>
          <a:p>
            <a:r>
              <a:rPr lang="en-US"/>
              <a:t>NTP Medicare OEP Bootcamp 2024</a:t>
            </a:r>
            <a:endParaRPr lang="en-US" dirty="0"/>
          </a:p>
        </p:txBody>
      </p:sp>
      <p:sp>
        <p:nvSpPr>
          <p:cNvPr id="5" name="Date Placeholder 4">
            <a:extLst>
              <a:ext uri="{FF2B5EF4-FFF2-40B4-BE49-F238E27FC236}">
                <a16:creationId xmlns:a16="http://schemas.microsoft.com/office/drawing/2014/main" id="{8A974D24-3402-431E-A4B3-401BF3A4687D}"/>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722301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2FCFC-1FDC-6070-5183-16850CA09ACF}"/>
              </a:ext>
            </a:extLst>
          </p:cNvPr>
          <p:cNvSpPr>
            <a:spLocks noGrp="1"/>
          </p:cNvSpPr>
          <p:nvPr>
            <p:ph type="title"/>
          </p:nvPr>
        </p:nvSpPr>
        <p:spPr/>
        <p:txBody>
          <a:bodyPr>
            <a:normAutofit/>
          </a:bodyPr>
          <a:lstStyle/>
          <a:p>
            <a:r>
              <a:rPr lang="en-US" dirty="0">
                <a:latin typeface="Arial Black" panose="020B0A04020102020204" pitchFamily="34" charset="0"/>
              </a:rPr>
              <a:t>Medicare Plan Types</a:t>
            </a:r>
          </a:p>
        </p:txBody>
      </p:sp>
      <p:pic>
        <p:nvPicPr>
          <p:cNvPr id="4" name="Picture 3" descr="Screenshot of the website showing a selection pane of the different plan types with a box highlighting a hyperlink called &quot;which type of plan should I choose&quot;">
            <a:extLst>
              <a:ext uri="{FF2B5EF4-FFF2-40B4-BE49-F238E27FC236}">
                <a16:creationId xmlns:a16="http://schemas.microsoft.com/office/drawing/2014/main" id="{CC14958B-48CC-E6DB-DEF6-0024231450A0}"/>
              </a:ext>
            </a:extLst>
          </p:cNvPr>
          <p:cNvPicPr>
            <a:picLocks noChangeAspect="1"/>
          </p:cNvPicPr>
          <p:nvPr/>
        </p:nvPicPr>
        <p:blipFill>
          <a:blip r:embed="rId4"/>
          <a:stretch>
            <a:fillRect/>
          </a:stretch>
        </p:blipFill>
        <p:spPr>
          <a:xfrm>
            <a:off x="2209800" y="1137734"/>
            <a:ext cx="3101984" cy="4893149"/>
          </a:xfrm>
          <a:prstGeom prst="rect">
            <a:avLst/>
          </a:prstGeom>
          <a:ln>
            <a:noFill/>
          </a:ln>
          <a:effectLst>
            <a:outerShdw blurRad="292100" dist="139700" dir="2700000" algn="tl" rotWithShape="0">
              <a:srgbClr val="333333">
                <a:alpha val="65000"/>
              </a:srgbClr>
            </a:outerShdw>
          </a:effectLst>
        </p:spPr>
      </p:pic>
      <p:pic>
        <p:nvPicPr>
          <p:cNvPr id="12" name="Picture 11" descr="Screenshot of the website showing a description of the different plan types">
            <a:extLst>
              <a:ext uri="{FF2B5EF4-FFF2-40B4-BE49-F238E27FC236}">
                <a16:creationId xmlns:a16="http://schemas.microsoft.com/office/drawing/2014/main" id="{F7D94A42-18B3-1D1F-CA6E-0C63E738F237}"/>
              </a:ext>
            </a:extLst>
          </p:cNvPr>
          <p:cNvPicPr>
            <a:picLocks noChangeAspect="1"/>
          </p:cNvPicPr>
          <p:nvPr/>
        </p:nvPicPr>
        <p:blipFill>
          <a:blip r:embed="rId5"/>
          <a:stretch>
            <a:fillRect/>
          </a:stretch>
        </p:blipFill>
        <p:spPr>
          <a:xfrm>
            <a:off x="6211331" y="1774479"/>
            <a:ext cx="4230131" cy="3838989"/>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9B0F36A0-16C7-468A-9A80-BFD124FF19EC}"/>
              </a:ext>
              <a:ext uri="{C183D7F6-B498-43B3-948B-1728B52AA6E4}">
                <adec:decorative xmlns:adec="http://schemas.microsoft.com/office/drawing/2017/decorative" val="1"/>
              </a:ext>
            </a:extLst>
          </p:cNvPr>
          <p:cNvSpPr/>
          <p:nvPr/>
        </p:nvSpPr>
        <p:spPr>
          <a:xfrm>
            <a:off x="2232942" y="5337737"/>
            <a:ext cx="2696917" cy="27573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9">
            <a:extLst>
              <a:ext uri="{FF2B5EF4-FFF2-40B4-BE49-F238E27FC236}">
                <a16:creationId xmlns:a16="http://schemas.microsoft.com/office/drawing/2014/main" id="{44429252-D1A9-8A7E-1E2E-0B455A254CF0}"/>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15</a:t>
            </a:fld>
            <a:endParaRPr lang="en-US" dirty="0">
              <a:solidFill>
                <a:srgbClr val="4472C4">
                  <a:lumMod val="60000"/>
                  <a:lumOff val="40000"/>
                </a:srgbClr>
              </a:solidFill>
            </a:endParaRPr>
          </a:p>
        </p:txBody>
      </p:sp>
      <p:sp>
        <p:nvSpPr>
          <p:cNvPr id="7" name="Footer Placeholder 6">
            <a:extLst>
              <a:ext uri="{FF2B5EF4-FFF2-40B4-BE49-F238E27FC236}">
                <a16:creationId xmlns:a16="http://schemas.microsoft.com/office/drawing/2014/main" id="{A7EE5094-3D60-6FDE-DF43-06F890879368}"/>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5" name="Date Placeholder 4">
            <a:extLst>
              <a:ext uri="{FF2B5EF4-FFF2-40B4-BE49-F238E27FC236}">
                <a16:creationId xmlns:a16="http://schemas.microsoft.com/office/drawing/2014/main" id="{D5FD4FA6-A509-2D10-4086-68E358A0F18F}"/>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102676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61F10C-9084-DE43-0A98-409BED78E31D}"/>
              </a:ext>
            </a:extLst>
          </p:cNvPr>
          <p:cNvSpPr>
            <a:spLocks noGrp="1"/>
          </p:cNvSpPr>
          <p:nvPr>
            <p:ph type="title"/>
          </p:nvPr>
        </p:nvSpPr>
        <p:spPr/>
        <p:txBody>
          <a:bodyPr>
            <a:normAutofit/>
          </a:bodyPr>
          <a:lstStyle/>
          <a:p>
            <a:r>
              <a:rPr lang="en-US" dirty="0">
                <a:latin typeface="Arial Black" panose="020B0A04020102020204" pitchFamily="34" charset="0"/>
              </a:rPr>
              <a:t>Additional Governmental Assistance?</a:t>
            </a:r>
          </a:p>
        </p:txBody>
      </p:sp>
      <p:pic>
        <p:nvPicPr>
          <p:cNvPr id="13" name="Picture 12" descr="Screenshot of the website showing a selection pane that asks if you already get help with health or drug costs. A description of each program is listed.">
            <a:extLst>
              <a:ext uri="{FF2B5EF4-FFF2-40B4-BE49-F238E27FC236}">
                <a16:creationId xmlns:a16="http://schemas.microsoft.com/office/drawing/2014/main" id="{2754FC6C-B1CB-2340-D8C4-6AFC3BB154E0}"/>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984075" y="960121"/>
            <a:ext cx="8223851" cy="5104235"/>
          </a:xfrm>
          <a:prstGeom prst="rect">
            <a:avLst/>
          </a:prstGeom>
        </p:spPr>
      </p:pic>
      <p:sp>
        <p:nvSpPr>
          <p:cNvPr id="8" name="Slide Number Placeholder 7">
            <a:extLst>
              <a:ext uri="{FF2B5EF4-FFF2-40B4-BE49-F238E27FC236}">
                <a16:creationId xmlns:a16="http://schemas.microsoft.com/office/drawing/2014/main" id="{3929DC76-4877-0F20-1C4B-D60865A92BEB}"/>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16</a:t>
            </a:fld>
            <a:endParaRPr lang="en-US" dirty="0">
              <a:solidFill>
                <a:srgbClr val="4472C4">
                  <a:lumMod val="60000"/>
                  <a:lumOff val="40000"/>
                </a:srgbClr>
              </a:solidFill>
            </a:endParaRPr>
          </a:p>
        </p:txBody>
      </p:sp>
      <p:sp>
        <p:nvSpPr>
          <p:cNvPr id="7" name="Footer Placeholder 6">
            <a:extLst>
              <a:ext uri="{FF2B5EF4-FFF2-40B4-BE49-F238E27FC236}">
                <a16:creationId xmlns:a16="http://schemas.microsoft.com/office/drawing/2014/main" id="{9B78215E-1F8F-61F8-BBE5-02B964CF27C4}"/>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6" name="Date Placeholder 5">
            <a:extLst>
              <a:ext uri="{FF2B5EF4-FFF2-40B4-BE49-F238E27FC236}">
                <a16:creationId xmlns:a16="http://schemas.microsoft.com/office/drawing/2014/main" id="{E9354BE5-5336-3C88-8BB0-043AB9B9F211}"/>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2103978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B4ACEE-937D-4308-21C1-E59D1EB16AF5}"/>
              </a:ext>
            </a:extLst>
          </p:cNvPr>
          <p:cNvSpPr>
            <a:spLocks noGrp="1"/>
          </p:cNvSpPr>
          <p:nvPr>
            <p:ph type="title"/>
          </p:nvPr>
        </p:nvSpPr>
        <p:spPr/>
        <p:txBody>
          <a:bodyPr>
            <a:normAutofit/>
          </a:bodyPr>
          <a:lstStyle/>
          <a:p>
            <a:r>
              <a:rPr lang="en-US" dirty="0">
                <a:latin typeface="Arial Black" panose="020B0A04020102020204" pitchFamily="34" charset="0"/>
              </a:rPr>
              <a:t>Prescription Drug Entry</a:t>
            </a:r>
          </a:p>
        </p:txBody>
      </p:sp>
      <p:pic>
        <p:nvPicPr>
          <p:cNvPr id="13" name="Content Placeholder 12" descr="Screenshot of user  window where user can enter the drug they would like to search for.">
            <a:extLst>
              <a:ext uri="{FF2B5EF4-FFF2-40B4-BE49-F238E27FC236}">
                <a16:creationId xmlns:a16="http://schemas.microsoft.com/office/drawing/2014/main" id="{4CC49259-D596-6649-4A5A-729E008F45C7}"/>
              </a:ext>
            </a:extLst>
          </p:cNvPr>
          <p:cNvPicPr>
            <a:picLocks noGrp="1" noChangeAspect="1"/>
          </p:cNvPicPr>
          <p:nvPr>
            <p:ph sz="half" idx="1"/>
          </p:nvPr>
        </p:nvPicPr>
        <p:blipFill rotWithShape="1">
          <a:blip r:embed="rId4"/>
          <a:srcRect t="1" b="5641"/>
          <a:stretch/>
        </p:blipFill>
        <p:spPr>
          <a:xfrm>
            <a:off x="335363" y="1574780"/>
            <a:ext cx="6126780" cy="2494600"/>
          </a:xfrm>
          <a:prstGeom prst="rect">
            <a:avLst/>
          </a:prstGeom>
          <a:ln>
            <a:noFill/>
          </a:ln>
          <a:effectLst>
            <a:outerShdw blurRad="292100" dist="139700" dir="2700000" algn="tl" rotWithShape="0">
              <a:srgbClr val="333333">
                <a:alpha val="65000"/>
              </a:srgbClr>
            </a:outerShdw>
          </a:effectLst>
        </p:spPr>
      </p:pic>
      <p:pic>
        <p:nvPicPr>
          <p:cNvPr id="14" name="Content Placeholder 13" descr="Screenshot of the website showing that the drug the user searched for has a generic.">
            <a:extLst>
              <a:ext uri="{FF2B5EF4-FFF2-40B4-BE49-F238E27FC236}">
                <a16:creationId xmlns:a16="http://schemas.microsoft.com/office/drawing/2014/main" id="{C9238284-3BA4-6133-FA9F-63005745259A}"/>
              </a:ext>
            </a:extLst>
          </p:cNvPr>
          <p:cNvPicPr>
            <a:picLocks noGrp="1" noChangeAspect="1"/>
          </p:cNvPicPr>
          <p:nvPr>
            <p:ph sz="half" idx="2"/>
          </p:nvPr>
        </p:nvPicPr>
        <p:blipFill>
          <a:blip r:embed="rId5"/>
          <a:stretch>
            <a:fillRect/>
          </a:stretch>
        </p:blipFill>
        <p:spPr>
          <a:xfrm>
            <a:off x="335363" y="1574779"/>
            <a:ext cx="6126780" cy="2494599"/>
          </a:xfrm>
          <a:prstGeom prst="rect">
            <a:avLst/>
          </a:prstGeom>
          <a:ln>
            <a:noFill/>
          </a:ln>
          <a:effectLst>
            <a:outerShdw blurRad="292100" dist="139700" dir="2700000" algn="tl" rotWithShape="0">
              <a:srgbClr val="333333">
                <a:alpha val="65000"/>
              </a:srgbClr>
            </a:outerShdw>
          </a:effectLst>
        </p:spPr>
      </p:pic>
      <p:pic>
        <p:nvPicPr>
          <p:cNvPr id="15" name="Content Placeholder 14" descr="Screenshot of the website asking about more information on the drug.">
            <a:extLst>
              <a:ext uri="{FF2B5EF4-FFF2-40B4-BE49-F238E27FC236}">
                <a16:creationId xmlns:a16="http://schemas.microsoft.com/office/drawing/2014/main" id="{7C6EB4B2-A742-9188-948B-940DC0AA59C9}"/>
              </a:ext>
            </a:extLst>
          </p:cNvPr>
          <p:cNvPicPr>
            <a:picLocks noGrp="1" noChangeAspect="1"/>
          </p:cNvPicPr>
          <p:nvPr>
            <p:ph sz="half" idx="13"/>
          </p:nvPr>
        </p:nvPicPr>
        <p:blipFill>
          <a:blip r:embed="rId6"/>
          <a:stretch>
            <a:fillRect/>
          </a:stretch>
        </p:blipFill>
        <p:spPr>
          <a:xfrm>
            <a:off x="7201786" y="1587688"/>
            <a:ext cx="3541725" cy="4117861"/>
          </a:xfrm>
          <a:prstGeom prst="rect">
            <a:avLst/>
          </a:prstGeom>
          <a:ln>
            <a:noFill/>
          </a:ln>
          <a:effectLst>
            <a:outerShdw blurRad="292100" dist="139700" dir="2700000" algn="tl" rotWithShape="0">
              <a:srgbClr val="333333">
                <a:alpha val="65000"/>
              </a:srgbClr>
            </a:outerShdw>
          </a:effectLst>
        </p:spPr>
      </p:pic>
      <p:sp>
        <p:nvSpPr>
          <p:cNvPr id="2" name="Star: 5 Points 1" descr="Star indicating that this slide content is a Plan Finder Tool Pearl  ">
            <a:extLst>
              <a:ext uri="{FF2B5EF4-FFF2-40B4-BE49-F238E27FC236}">
                <a16:creationId xmlns:a16="http://schemas.microsoft.com/office/drawing/2014/main" id="{F3DE06DD-4C08-7D37-624C-5A2127C3B13C}"/>
              </a:ext>
              <a:ext uri="{C183D7F6-B498-43B3-948B-1728B52AA6E4}">
                <adec:decorative xmlns:adec="http://schemas.microsoft.com/office/drawing/2017/decorative" val="0"/>
              </a:ext>
            </a:extLst>
          </p:cNvPr>
          <p:cNvSpPr/>
          <p:nvPr/>
        </p:nvSpPr>
        <p:spPr>
          <a:xfrm>
            <a:off x="4463143" y="4619735"/>
            <a:ext cx="1837307" cy="1378293"/>
          </a:xfrm>
          <a:prstGeom prst="star5">
            <a:avLst/>
          </a:prstGeom>
          <a:solidFill>
            <a:schemeClr val="accent4"/>
          </a:solidFill>
          <a:ln>
            <a:noFill/>
          </a:ln>
          <a:effectLst>
            <a:outerShdw blurRad="50800" dist="38100" dir="2700000" sx="106000" sy="106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21920" rtlCol="0" anchor="ctr"/>
          <a:lstStyle/>
          <a:p>
            <a:pPr algn="ctr"/>
            <a:r>
              <a:rPr lang="en-US" sz="2533" dirty="0">
                <a:solidFill>
                  <a:srgbClr val="00529B"/>
                </a:solidFill>
              </a:rPr>
              <a:t>Pearl</a:t>
            </a:r>
          </a:p>
        </p:txBody>
      </p:sp>
      <p:sp>
        <p:nvSpPr>
          <p:cNvPr id="8" name="Slide Number Placeholder 7">
            <a:extLst>
              <a:ext uri="{FF2B5EF4-FFF2-40B4-BE49-F238E27FC236}">
                <a16:creationId xmlns:a16="http://schemas.microsoft.com/office/drawing/2014/main" id="{5378EA34-5494-371F-49F3-098CA511FE7D}"/>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17</a:t>
            </a:fld>
            <a:endParaRPr lang="en-US" dirty="0">
              <a:solidFill>
                <a:srgbClr val="4472C4">
                  <a:lumMod val="60000"/>
                  <a:lumOff val="40000"/>
                </a:srgbClr>
              </a:solidFill>
            </a:endParaRPr>
          </a:p>
        </p:txBody>
      </p:sp>
      <p:sp>
        <p:nvSpPr>
          <p:cNvPr id="7" name="Footer Placeholder 6">
            <a:extLst>
              <a:ext uri="{FF2B5EF4-FFF2-40B4-BE49-F238E27FC236}">
                <a16:creationId xmlns:a16="http://schemas.microsoft.com/office/drawing/2014/main" id="{853ABE1E-8980-7487-F993-D0E013020941}"/>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6" name="Date Placeholder 5">
            <a:extLst>
              <a:ext uri="{FF2B5EF4-FFF2-40B4-BE49-F238E27FC236}">
                <a16:creationId xmlns:a16="http://schemas.microsoft.com/office/drawing/2014/main" id="{ED4B5EFD-31A1-E214-F6A0-EDE8A6E051F6}"/>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202013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grpId="0" nodeType="clickEffect">
                                  <p:stCondLst>
                                    <p:cond delay="0"/>
                                  </p:stCondLst>
                                  <p:childTnLst>
                                    <p:animRot by="120000">
                                      <p:cBhvr>
                                        <p:cTn id="17" dur="300" fill="hold">
                                          <p:stCondLst>
                                            <p:cond delay="0"/>
                                          </p:stCondLst>
                                        </p:cTn>
                                        <p:tgtEl>
                                          <p:spTgt spid="2"/>
                                        </p:tgtEl>
                                        <p:attrNameLst>
                                          <p:attrName>r</p:attrName>
                                        </p:attrNameLst>
                                      </p:cBhvr>
                                    </p:animRot>
                                    <p:animRot by="-240000">
                                      <p:cBhvr>
                                        <p:cTn id="18" dur="600" fill="hold">
                                          <p:stCondLst>
                                            <p:cond delay="600"/>
                                          </p:stCondLst>
                                        </p:cTn>
                                        <p:tgtEl>
                                          <p:spTgt spid="2"/>
                                        </p:tgtEl>
                                        <p:attrNameLst>
                                          <p:attrName>r</p:attrName>
                                        </p:attrNameLst>
                                      </p:cBhvr>
                                    </p:animRot>
                                    <p:animRot by="240000">
                                      <p:cBhvr>
                                        <p:cTn id="19" dur="600" fill="hold">
                                          <p:stCondLst>
                                            <p:cond delay="1200"/>
                                          </p:stCondLst>
                                        </p:cTn>
                                        <p:tgtEl>
                                          <p:spTgt spid="2"/>
                                        </p:tgtEl>
                                        <p:attrNameLst>
                                          <p:attrName>r</p:attrName>
                                        </p:attrNameLst>
                                      </p:cBhvr>
                                    </p:animRot>
                                    <p:animRot by="-240000">
                                      <p:cBhvr>
                                        <p:cTn id="20" dur="600" fill="hold">
                                          <p:stCondLst>
                                            <p:cond delay="1800"/>
                                          </p:stCondLst>
                                        </p:cTn>
                                        <p:tgtEl>
                                          <p:spTgt spid="2"/>
                                        </p:tgtEl>
                                        <p:attrNameLst>
                                          <p:attrName>r</p:attrName>
                                        </p:attrNameLst>
                                      </p:cBhvr>
                                    </p:animRot>
                                    <p:animRot by="120000">
                                      <p:cBhvr>
                                        <p:cTn id="21"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3AC8D-8BF3-A498-DB01-99B5FBC2A6EF}"/>
              </a:ext>
            </a:extLst>
          </p:cNvPr>
          <p:cNvSpPr>
            <a:spLocks noGrp="1"/>
          </p:cNvSpPr>
          <p:nvPr>
            <p:ph type="title"/>
          </p:nvPr>
        </p:nvSpPr>
        <p:spPr/>
        <p:txBody>
          <a:bodyPr>
            <a:normAutofit/>
          </a:bodyPr>
          <a:lstStyle/>
          <a:p>
            <a:r>
              <a:rPr lang="en-US" dirty="0">
                <a:latin typeface="Arial Black" panose="020B0A04020102020204" pitchFamily="34" charset="0"/>
              </a:rPr>
              <a:t>Drug Entry Verification</a:t>
            </a:r>
          </a:p>
        </p:txBody>
      </p:sp>
      <p:sp>
        <p:nvSpPr>
          <p:cNvPr id="4" name="Content Placeholder 3">
            <a:extLst>
              <a:ext uri="{FF2B5EF4-FFF2-40B4-BE49-F238E27FC236}">
                <a16:creationId xmlns:a16="http://schemas.microsoft.com/office/drawing/2014/main" id="{AB297A87-5C7B-4649-1430-2B8980663D4F}"/>
              </a:ext>
            </a:extLst>
          </p:cNvPr>
          <p:cNvSpPr>
            <a:spLocks noGrp="1"/>
          </p:cNvSpPr>
          <p:nvPr>
            <p:ph sz="quarter" idx="14"/>
          </p:nvPr>
        </p:nvSpPr>
        <p:spPr>
          <a:xfrm>
            <a:off x="5547309" y="1704831"/>
            <a:ext cx="5806492" cy="4147327"/>
          </a:xfrm>
        </p:spPr>
        <p:txBody>
          <a:bodyPr>
            <a:normAutofit/>
          </a:bodyPr>
          <a:lstStyle/>
          <a:p>
            <a:endParaRPr lang="en-US" sz="2400" dirty="0"/>
          </a:p>
          <a:p>
            <a:r>
              <a:rPr lang="en-US" sz="2400" dirty="0"/>
              <a:t>Over-the-Counter drugs </a:t>
            </a:r>
            <a:r>
              <a:rPr lang="en-US" sz="2400" dirty="0">
                <a:solidFill>
                  <a:srgbClr val="FF0000"/>
                </a:solidFill>
                <a:highlight>
                  <a:srgbClr val="FFFF00"/>
                </a:highlight>
              </a:rPr>
              <a:t>CANNOT</a:t>
            </a:r>
            <a:r>
              <a:rPr lang="en-US" sz="2400" dirty="0"/>
              <a:t> be added!</a:t>
            </a:r>
          </a:p>
          <a:p>
            <a:r>
              <a:rPr lang="en-US" sz="2400" dirty="0"/>
              <a:t>After verifying that ALL of the drug information is correct, select   ‘Done Adding Drugs’</a:t>
            </a:r>
          </a:p>
        </p:txBody>
      </p:sp>
      <p:pic>
        <p:nvPicPr>
          <p:cNvPr id="12" name="Picture 11" descr="Screenshot showing the list of added drugs with a box surrounding a button that says &quot;Done Adding Drugs&quot;">
            <a:extLst>
              <a:ext uri="{FF2B5EF4-FFF2-40B4-BE49-F238E27FC236}">
                <a16:creationId xmlns:a16="http://schemas.microsoft.com/office/drawing/2014/main" id="{331F8261-00D6-E640-E71F-151074DCDE73}"/>
              </a:ext>
            </a:extLst>
          </p:cNvPr>
          <p:cNvPicPr>
            <a:picLocks noChangeAspect="1"/>
          </p:cNvPicPr>
          <p:nvPr/>
        </p:nvPicPr>
        <p:blipFill>
          <a:blip r:embed="rId4"/>
          <a:stretch>
            <a:fillRect/>
          </a:stretch>
        </p:blipFill>
        <p:spPr>
          <a:xfrm>
            <a:off x="838201" y="1017422"/>
            <a:ext cx="3888492" cy="5568436"/>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DFD60432-C20D-4A61-7267-7DEEF61D866F}"/>
              </a:ext>
              <a:ext uri="{C183D7F6-B498-43B3-948B-1728B52AA6E4}">
                <adec:decorative xmlns:adec="http://schemas.microsoft.com/office/drawing/2017/decorative" val="1"/>
              </a:ext>
            </a:extLst>
          </p:cNvPr>
          <p:cNvSpPr/>
          <p:nvPr/>
        </p:nvSpPr>
        <p:spPr>
          <a:xfrm>
            <a:off x="838199" y="6313892"/>
            <a:ext cx="859972" cy="27196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0">
            <a:extLst>
              <a:ext uri="{FF2B5EF4-FFF2-40B4-BE49-F238E27FC236}">
                <a16:creationId xmlns:a16="http://schemas.microsoft.com/office/drawing/2014/main" id="{1AE89424-B136-E77D-C926-E66E4AAE31CD}"/>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18</a:t>
            </a:fld>
            <a:endParaRPr lang="en-US" dirty="0">
              <a:solidFill>
                <a:srgbClr val="4472C4">
                  <a:lumMod val="60000"/>
                  <a:lumOff val="40000"/>
                </a:srgbClr>
              </a:solidFill>
            </a:endParaRPr>
          </a:p>
        </p:txBody>
      </p:sp>
      <p:sp>
        <p:nvSpPr>
          <p:cNvPr id="10" name="Footer Placeholder 9">
            <a:extLst>
              <a:ext uri="{FF2B5EF4-FFF2-40B4-BE49-F238E27FC236}">
                <a16:creationId xmlns:a16="http://schemas.microsoft.com/office/drawing/2014/main" id="{044B23A9-950E-AAF7-3D12-15456A508B96}"/>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9" name="Date Placeholder 8">
            <a:extLst>
              <a:ext uri="{FF2B5EF4-FFF2-40B4-BE49-F238E27FC236}">
                <a16:creationId xmlns:a16="http://schemas.microsoft.com/office/drawing/2014/main" id="{2C4016CE-C46C-B765-16FA-D4A222D2687F}"/>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398843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18091" y="2740069"/>
            <a:ext cx="7773909" cy="688931"/>
          </a:xfrm>
        </p:spPr>
        <p:txBody>
          <a:bodyPr>
            <a:noAutofit/>
          </a:bodyPr>
          <a:lstStyle/>
          <a:p>
            <a:r>
              <a:rPr lang="en-US" sz="3000" dirty="0">
                <a:latin typeface="Arial Black" panose="020B0A04020102020204" pitchFamily="34" charset="0"/>
              </a:rPr>
              <a:t>Pharmacies</a:t>
            </a:r>
          </a:p>
        </p:txBody>
      </p:sp>
    </p:spTree>
    <p:custDataLst>
      <p:tags r:id="rId1"/>
    </p:custDataLst>
    <p:extLst>
      <p:ext uri="{BB962C8B-B14F-4D97-AF65-F5344CB8AC3E}">
        <p14:creationId xmlns:p14="http://schemas.microsoft.com/office/powerpoint/2010/main" val="3236064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lstStyle/>
          <a:p>
            <a:r>
              <a:rPr lang="en-US" dirty="0"/>
              <a:t>Today’s Agenda </a:t>
            </a:r>
          </a:p>
        </p:txBody>
      </p:sp>
      <p:sp>
        <p:nvSpPr>
          <p:cNvPr id="2" name="Text Placeholder 1">
            <a:extLst>
              <a:ext uri="{FF2B5EF4-FFF2-40B4-BE49-F238E27FC236}">
                <a16:creationId xmlns:a16="http://schemas.microsoft.com/office/drawing/2014/main" id="{449B2798-CC29-320D-4613-423F13FDE4BC}"/>
              </a:ext>
            </a:extLst>
          </p:cNvPr>
          <p:cNvSpPr>
            <a:spLocks noGrp="1"/>
          </p:cNvSpPr>
          <p:nvPr>
            <p:ph type="body" sz="quarter" idx="13"/>
          </p:nvPr>
        </p:nvSpPr>
        <p:spPr>
          <a:xfrm>
            <a:off x="2351058" y="1642914"/>
            <a:ext cx="8164541" cy="4534602"/>
          </a:xfrm>
        </p:spPr>
        <p:txBody>
          <a:bodyPr>
            <a:noAutofit/>
          </a:bodyPr>
          <a:lstStyle/>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Welcome</a:t>
            </a:r>
          </a:p>
          <a:p>
            <a:pPr marL="274320" indent="-274320" fontAlgn="t">
              <a:spcBef>
                <a:spcPts val="0"/>
              </a:spcBef>
              <a:spcAft>
                <a:spcPts val="600"/>
              </a:spcAft>
              <a:buFont typeface="Wingdings" panose="05000000000000000000" pitchFamily="2" charset="2"/>
              <a:buChar char="§"/>
            </a:pPr>
            <a:r>
              <a:rPr lang="en-US" sz="2000" dirty="0">
                <a:solidFill>
                  <a:srgbClr val="00539A"/>
                </a:solidFill>
              </a:rPr>
              <a:t>Using the Medicare Plan Finder―Basics and Tips &amp; 2024 Updates</a:t>
            </a:r>
          </a:p>
          <a:p>
            <a:pPr marL="274320" indent="-274320" fontAlgn="t">
              <a:spcBef>
                <a:spcPts val="0"/>
              </a:spcBef>
              <a:spcAft>
                <a:spcPts val="600"/>
              </a:spcAft>
              <a:buFont typeface="Wingdings" panose="05000000000000000000" pitchFamily="2" charset="2"/>
              <a:buChar char="§"/>
            </a:pPr>
            <a:r>
              <a:rPr lang="en-US" sz="2000" i="0" u="none" strike="noStrike" kern="1200" dirty="0">
                <a:solidFill>
                  <a:srgbClr val="00539A"/>
                </a:solidFill>
                <a:effectLst/>
              </a:rPr>
              <a:t>Break</a:t>
            </a:r>
          </a:p>
          <a:p>
            <a:pPr marL="274320" indent="-274320" fontAlgn="t">
              <a:spcBef>
                <a:spcPts val="0"/>
              </a:spcBef>
              <a:spcAft>
                <a:spcPts val="600"/>
              </a:spcAft>
              <a:buFont typeface="Wingdings" panose="05000000000000000000" pitchFamily="2" charset="2"/>
              <a:buChar char="§"/>
            </a:pPr>
            <a:r>
              <a:rPr lang="en-US" sz="2000" dirty="0">
                <a:solidFill>
                  <a:srgbClr val="00539A"/>
                </a:solidFill>
              </a:rPr>
              <a:t>Part D Redesign</a:t>
            </a:r>
          </a:p>
          <a:p>
            <a:pPr marL="274320" indent="-274320" fontAlgn="t">
              <a:spcBef>
                <a:spcPts val="0"/>
              </a:spcBef>
              <a:spcAft>
                <a:spcPts val="600"/>
              </a:spcAft>
              <a:buFont typeface="Wingdings" panose="05000000000000000000" pitchFamily="2" charset="2"/>
              <a:buChar char="§"/>
            </a:pPr>
            <a:r>
              <a:rPr lang="en-US" sz="2000" dirty="0"/>
              <a:t>Medicare Prescription Payment Plan</a:t>
            </a:r>
          </a:p>
          <a:p>
            <a:pPr marL="690563" lvl="1" indent="-285750" fontAlgn="t"/>
            <a:r>
              <a:rPr lang="en-US" sz="2000" dirty="0">
                <a:solidFill>
                  <a:srgbClr val="00539A"/>
                </a:solidFill>
              </a:rPr>
              <a:t>Communication and Outreach</a:t>
            </a:r>
          </a:p>
          <a:p>
            <a:pPr marL="690563" lvl="1" indent="-285750" fontAlgn="t"/>
            <a:r>
              <a:rPr lang="en-US" sz="2000" dirty="0">
                <a:solidFill>
                  <a:srgbClr val="00539A"/>
                </a:solidFill>
              </a:rPr>
              <a:t>Wizard and Resources</a:t>
            </a:r>
          </a:p>
          <a:p>
            <a:pPr marL="690563" lvl="1" indent="-285750" fontAlgn="t"/>
            <a:r>
              <a:rPr lang="en-US" sz="2000" dirty="0">
                <a:solidFill>
                  <a:srgbClr val="00539A"/>
                </a:solidFill>
              </a:rPr>
              <a:t>Cost Preview</a:t>
            </a:r>
          </a:p>
          <a:p>
            <a:pPr marL="690563" lvl="1" indent="-285750" fontAlgn="t"/>
            <a:r>
              <a:rPr lang="en-US" sz="2000" dirty="0">
                <a:solidFill>
                  <a:srgbClr val="00539A"/>
                </a:solidFill>
              </a:rPr>
              <a:t>Answers to Your Policy Questions</a:t>
            </a:r>
          </a:p>
          <a:p>
            <a:pPr marL="274320" indent="-274320" fontAlgn="t">
              <a:spcBef>
                <a:spcPts val="0"/>
              </a:spcBef>
              <a:spcAft>
                <a:spcPts val="600"/>
              </a:spcAft>
              <a:buFont typeface="Wingdings" panose="05000000000000000000" pitchFamily="2" charset="2"/>
              <a:buChar char="§"/>
            </a:pPr>
            <a:r>
              <a:rPr lang="en-US" sz="2000" dirty="0"/>
              <a:t>Appendices and Resources</a:t>
            </a:r>
            <a:endParaRPr lang="en-US" sz="2000" dirty="0">
              <a:solidFill>
                <a:srgbClr val="00539A"/>
              </a:solidFill>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Closing</a:t>
            </a:r>
            <a:endParaRPr lang="en-US" sz="2000" i="0" u="none" strike="noStrike" dirty="0">
              <a:effectLst/>
            </a:endParaRPr>
          </a:p>
        </p:txBody>
      </p:sp>
      <p:sp>
        <p:nvSpPr>
          <p:cNvPr id="5" name="Slide Number Placeholder 4">
            <a:extLst>
              <a:ext uri="{FF2B5EF4-FFF2-40B4-BE49-F238E27FC236}">
                <a16:creationId xmlns:a16="http://schemas.microsoft.com/office/drawing/2014/main" id="{F87649D3-DACE-4BBA-BCA2-5DBE530371A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Footer Placeholder 6">
            <a:extLst>
              <a:ext uri="{FF2B5EF4-FFF2-40B4-BE49-F238E27FC236}">
                <a16:creationId xmlns:a16="http://schemas.microsoft.com/office/drawing/2014/main" id="{5A20AE4D-0D94-194C-9E1C-072CFE5BB361}"/>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NTP Medicare OEP Bootcamp 2024</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Date Placeholder 5">
            <a:extLst>
              <a:ext uri="{FF2B5EF4-FFF2-40B4-BE49-F238E27FC236}">
                <a16:creationId xmlns:a16="http://schemas.microsoft.com/office/drawing/2014/main" id="{24DFEBB1-81D0-C34F-ADEC-D0F887B655C6}"/>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September 2024</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420239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6CE4E-1433-D3D1-5B54-1433E59CC6DE}"/>
              </a:ext>
            </a:extLst>
          </p:cNvPr>
          <p:cNvSpPr>
            <a:spLocks noGrp="1"/>
          </p:cNvSpPr>
          <p:nvPr>
            <p:ph type="title"/>
          </p:nvPr>
        </p:nvSpPr>
        <p:spPr/>
        <p:txBody>
          <a:bodyPr>
            <a:normAutofit/>
          </a:bodyPr>
          <a:lstStyle/>
          <a:p>
            <a:r>
              <a:rPr lang="en-US" dirty="0">
                <a:latin typeface="Arial Black" panose="020B0A04020102020204" pitchFamily="34" charset="0"/>
              </a:rPr>
              <a:t>Pharmacy Preferences</a:t>
            </a:r>
          </a:p>
        </p:txBody>
      </p:sp>
      <p:pic>
        <p:nvPicPr>
          <p:cNvPr id="8" name="Picture 7" descr="Screenshot of the website showing the pharmacy search tool. A box highlights the button &quot;Use Current Location&quot;">
            <a:extLst>
              <a:ext uri="{FF2B5EF4-FFF2-40B4-BE49-F238E27FC236}">
                <a16:creationId xmlns:a16="http://schemas.microsoft.com/office/drawing/2014/main" id="{47381218-2B1E-1B45-AECA-47E39F7B426F}"/>
              </a:ext>
            </a:extLst>
          </p:cNvPr>
          <p:cNvPicPr>
            <a:picLocks noChangeAspect="1"/>
          </p:cNvPicPr>
          <p:nvPr/>
        </p:nvPicPr>
        <p:blipFill>
          <a:blip r:embed="rId4"/>
          <a:stretch>
            <a:fillRect/>
          </a:stretch>
        </p:blipFill>
        <p:spPr>
          <a:xfrm>
            <a:off x="1296694" y="1292842"/>
            <a:ext cx="9060471" cy="4261049"/>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17B07FA8-B7A7-2CFF-1C1F-3966AC9836B4}"/>
              </a:ext>
              <a:ext uri="{C183D7F6-B498-43B3-948B-1728B52AA6E4}">
                <adec:decorative xmlns:adec="http://schemas.microsoft.com/office/drawing/2017/decorative" val="1"/>
              </a:ext>
            </a:extLst>
          </p:cNvPr>
          <p:cNvSpPr/>
          <p:nvPr/>
        </p:nvSpPr>
        <p:spPr>
          <a:xfrm>
            <a:off x="1296693" y="3945801"/>
            <a:ext cx="2121344" cy="30328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0">
            <a:extLst>
              <a:ext uri="{FF2B5EF4-FFF2-40B4-BE49-F238E27FC236}">
                <a16:creationId xmlns:a16="http://schemas.microsoft.com/office/drawing/2014/main" id="{F0B715F2-615F-E47E-7584-55A5DFAE59AD}"/>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0B2D781D-8844-5940-92D1-06EF0A7F581E}" type="slidenum">
              <a:rPr lang="en-US" smtClean="0"/>
              <a:pPr defTabSz="914377"/>
              <a:t>20</a:t>
            </a:fld>
            <a:endParaRPr lang="en-US" dirty="0"/>
          </a:p>
        </p:txBody>
      </p:sp>
      <p:sp>
        <p:nvSpPr>
          <p:cNvPr id="10" name="Footer Placeholder 9">
            <a:extLst>
              <a:ext uri="{FF2B5EF4-FFF2-40B4-BE49-F238E27FC236}">
                <a16:creationId xmlns:a16="http://schemas.microsoft.com/office/drawing/2014/main" id="{5F9936DE-7F67-FDFE-4A45-AF6528F870B1}"/>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t>NTP Medicare OEP Bootcamp 2024</a:t>
            </a:r>
            <a:endParaRPr lang="en-US" dirty="0"/>
          </a:p>
        </p:txBody>
      </p:sp>
      <p:sp>
        <p:nvSpPr>
          <p:cNvPr id="9" name="Date Placeholder 8">
            <a:extLst>
              <a:ext uri="{FF2B5EF4-FFF2-40B4-BE49-F238E27FC236}">
                <a16:creationId xmlns:a16="http://schemas.microsoft.com/office/drawing/2014/main" id="{21E107F1-A7A4-6850-606E-B6B5B786BF6A}"/>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183119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9EDFD9-CBE7-2460-55CC-B4246B8D48F9}"/>
              </a:ext>
            </a:extLst>
          </p:cNvPr>
          <p:cNvSpPr>
            <a:spLocks noGrp="1"/>
          </p:cNvSpPr>
          <p:nvPr>
            <p:ph type="title"/>
          </p:nvPr>
        </p:nvSpPr>
        <p:spPr/>
        <p:txBody>
          <a:bodyPr>
            <a:normAutofit/>
          </a:bodyPr>
          <a:lstStyle/>
          <a:p>
            <a:r>
              <a:rPr lang="en-US" dirty="0">
                <a:latin typeface="Arial Black" panose="020B0A04020102020204" pitchFamily="34" charset="0"/>
              </a:rPr>
              <a:t>Selecting a Pharmacy(</a:t>
            </a:r>
            <a:r>
              <a:rPr lang="en-US" dirty="0" err="1">
                <a:latin typeface="Arial Black" panose="020B0A04020102020204" pitchFamily="34" charset="0"/>
              </a:rPr>
              <a:t>ies</a:t>
            </a:r>
            <a:r>
              <a:rPr lang="en-US" dirty="0">
                <a:latin typeface="Arial Black" panose="020B0A04020102020204" pitchFamily="34" charset="0"/>
              </a:rPr>
              <a:t>)</a:t>
            </a:r>
          </a:p>
        </p:txBody>
      </p:sp>
      <p:pic>
        <p:nvPicPr>
          <p:cNvPr id="13" name="Picture 12" descr="Screenshot of the website showing examples of a search. A box highlights the selected pharmacies.">
            <a:extLst>
              <a:ext uri="{FF2B5EF4-FFF2-40B4-BE49-F238E27FC236}">
                <a16:creationId xmlns:a16="http://schemas.microsoft.com/office/drawing/2014/main" id="{43644D0C-B12B-1120-BD14-6291018D7581}"/>
              </a:ext>
            </a:extLst>
          </p:cNvPr>
          <p:cNvPicPr>
            <a:picLocks noChangeAspect="1"/>
          </p:cNvPicPr>
          <p:nvPr/>
        </p:nvPicPr>
        <p:blipFill>
          <a:blip r:embed="rId4"/>
          <a:stretch>
            <a:fillRect/>
          </a:stretch>
        </p:blipFill>
        <p:spPr>
          <a:xfrm>
            <a:off x="2100788" y="1149520"/>
            <a:ext cx="7990425" cy="4970429"/>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5902771A-9FA2-6B31-005C-430B7C84B23F}"/>
              </a:ext>
              <a:ext uri="{C183D7F6-B498-43B3-948B-1728B52AA6E4}">
                <adec:decorative xmlns:adec="http://schemas.microsoft.com/office/drawing/2017/decorative" val="1"/>
              </a:ext>
            </a:extLst>
          </p:cNvPr>
          <p:cNvSpPr/>
          <p:nvPr/>
        </p:nvSpPr>
        <p:spPr>
          <a:xfrm>
            <a:off x="1970317" y="5412171"/>
            <a:ext cx="8314420" cy="78020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Slide Number Placeholder 7">
            <a:extLst>
              <a:ext uri="{FF2B5EF4-FFF2-40B4-BE49-F238E27FC236}">
                <a16:creationId xmlns:a16="http://schemas.microsoft.com/office/drawing/2014/main" id="{0BA655A4-DC6A-5E75-16AB-EE53F54C79A7}"/>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0B2D781D-8844-5940-92D1-06EF0A7F581E}" type="slidenum">
              <a:rPr lang="en-US" smtClean="0"/>
              <a:pPr defTabSz="914377"/>
              <a:t>21</a:t>
            </a:fld>
            <a:endParaRPr lang="en-US" dirty="0"/>
          </a:p>
        </p:txBody>
      </p:sp>
      <p:sp>
        <p:nvSpPr>
          <p:cNvPr id="7" name="Footer Placeholder 6">
            <a:extLst>
              <a:ext uri="{FF2B5EF4-FFF2-40B4-BE49-F238E27FC236}">
                <a16:creationId xmlns:a16="http://schemas.microsoft.com/office/drawing/2014/main" id="{3498C522-7681-B987-8E6D-E4C62A750BE7}"/>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t>NTP Medicare OEP Bootcamp 2024</a:t>
            </a:r>
            <a:endParaRPr lang="en-US" dirty="0"/>
          </a:p>
        </p:txBody>
      </p:sp>
      <p:sp>
        <p:nvSpPr>
          <p:cNvPr id="5" name="Date Placeholder 4">
            <a:extLst>
              <a:ext uri="{FF2B5EF4-FFF2-40B4-BE49-F238E27FC236}">
                <a16:creationId xmlns:a16="http://schemas.microsoft.com/office/drawing/2014/main" id="{9703C529-1CC7-CC8E-1D99-E351158DCCDD}"/>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63668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242F6-222B-2D87-DEEE-FC253538204B}"/>
              </a:ext>
            </a:extLst>
          </p:cNvPr>
          <p:cNvSpPr>
            <a:spLocks noGrp="1"/>
          </p:cNvSpPr>
          <p:nvPr>
            <p:ph type="title"/>
          </p:nvPr>
        </p:nvSpPr>
        <p:spPr>
          <a:xfrm>
            <a:off x="0" y="753"/>
            <a:ext cx="12192000" cy="952107"/>
          </a:xfrm>
        </p:spPr>
        <p:txBody>
          <a:bodyPr>
            <a:normAutofit/>
          </a:bodyPr>
          <a:lstStyle/>
          <a:p>
            <a:r>
              <a:rPr lang="en-US" dirty="0">
                <a:latin typeface="Arial Black" panose="020B0A04020102020204" pitchFamily="34" charset="0"/>
              </a:rPr>
              <a:t>Plan Filters</a:t>
            </a:r>
          </a:p>
        </p:txBody>
      </p:sp>
      <p:pic>
        <p:nvPicPr>
          <p:cNvPr id="15" name="Picture 14" descr="Screenshot of the website showing different options on how to customize a search for a pharmacy and how to view the available MA plans">
            <a:extLst>
              <a:ext uri="{FF2B5EF4-FFF2-40B4-BE49-F238E27FC236}">
                <a16:creationId xmlns:a16="http://schemas.microsoft.com/office/drawing/2014/main" id="{2B63238D-B7A6-9134-FBC8-23877D6369CB}"/>
              </a:ext>
            </a:extLst>
          </p:cNvPr>
          <p:cNvPicPr>
            <a:picLocks noChangeAspect="1"/>
          </p:cNvPicPr>
          <p:nvPr/>
        </p:nvPicPr>
        <p:blipFill>
          <a:blip r:embed="rId4"/>
          <a:stretch>
            <a:fillRect/>
          </a:stretch>
        </p:blipFill>
        <p:spPr>
          <a:xfrm>
            <a:off x="631372" y="1314702"/>
            <a:ext cx="10580776" cy="4604549"/>
          </a:xfrm>
          <a:prstGeom prst="rect">
            <a:avLst/>
          </a:prstGeom>
          <a:ln>
            <a:noFill/>
          </a:ln>
          <a:effectLst>
            <a:outerShdw blurRad="292100" dist="139700" dir="2700000" algn="tl" rotWithShape="0">
              <a:srgbClr val="333333">
                <a:alpha val="65000"/>
              </a:srgbClr>
            </a:outerShdw>
          </a:effectLst>
        </p:spPr>
      </p:pic>
      <p:sp>
        <p:nvSpPr>
          <p:cNvPr id="5" name="Rectangle 4">
            <a:extLst>
              <a:ext uri="{C183D7F6-B498-43B3-948B-1728B52AA6E4}">
                <adec:decorative xmlns:adec="http://schemas.microsoft.com/office/drawing/2017/decorative" val="1"/>
              </a:ext>
            </a:extLst>
          </p:cNvPr>
          <p:cNvSpPr/>
          <p:nvPr/>
        </p:nvSpPr>
        <p:spPr>
          <a:xfrm>
            <a:off x="9370193" y="1314702"/>
            <a:ext cx="1983608" cy="434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C183D7F6-B498-43B3-948B-1728B52AA6E4}">
                <adec:decorative xmlns:adec="http://schemas.microsoft.com/office/drawing/2017/decorative" val="1"/>
              </a:ext>
            </a:extLst>
          </p:cNvPr>
          <p:cNvSpPr/>
          <p:nvPr/>
        </p:nvSpPr>
        <p:spPr>
          <a:xfrm>
            <a:off x="631372" y="2619547"/>
            <a:ext cx="1821997" cy="4642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C183D7F6-B498-43B3-948B-1728B52AA6E4}">
                <adec:decorative xmlns:adec="http://schemas.microsoft.com/office/drawing/2017/decorative" val="1"/>
              </a:ext>
            </a:extLst>
          </p:cNvPr>
          <p:cNvSpPr/>
          <p:nvPr/>
        </p:nvSpPr>
        <p:spPr>
          <a:xfrm>
            <a:off x="2570964" y="2604751"/>
            <a:ext cx="1291849" cy="4642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C183D7F6-B498-43B3-948B-1728B52AA6E4}">
                <adec:decorative xmlns:adec="http://schemas.microsoft.com/office/drawing/2017/decorative" val="1"/>
              </a:ext>
            </a:extLst>
          </p:cNvPr>
          <p:cNvSpPr/>
          <p:nvPr/>
        </p:nvSpPr>
        <p:spPr>
          <a:xfrm>
            <a:off x="631372" y="3307568"/>
            <a:ext cx="1821997" cy="4642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C183D7F6-B498-43B3-948B-1728B52AA6E4}">
                <adec:decorative xmlns:adec="http://schemas.microsoft.com/office/drawing/2017/decorative" val="1"/>
              </a:ext>
            </a:extLst>
          </p:cNvPr>
          <p:cNvSpPr/>
          <p:nvPr/>
        </p:nvSpPr>
        <p:spPr>
          <a:xfrm>
            <a:off x="2405087" y="3307568"/>
            <a:ext cx="1077685" cy="4642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12">
            <a:extLst>
              <a:ext uri="{FF2B5EF4-FFF2-40B4-BE49-F238E27FC236}">
                <a16:creationId xmlns:a16="http://schemas.microsoft.com/office/drawing/2014/main" id="{14C898F4-F61F-95AB-3106-BE8D02830F86}"/>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22</a:t>
            </a:fld>
            <a:endParaRPr lang="en-US" dirty="0">
              <a:solidFill>
                <a:srgbClr val="4472C4">
                  <a:lumMod val="60000"/>
                  <a:lumOff val="40000"/>
                </a:srgbClr>
              </a:solidFill>
            </a:endParaRPr>
          </a:p>
        </p:txBody>
      </p:sp>
      <p:sp>
        <p:nvSpPr>
          <p:cNvPr id="12" name="Footer Placeholder 11">
            <a:extLst>
              <a:ext uri="{FF2B5EF4-FFF2-40B4-BE49-F238E27FC236}">
                <a16:creationId xmlns:a16="http://schemas.microsoft.com/office/drawing/2014/main" id="{67E9E132-82CA-891F-6A2F-D692AA230714}"/>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11" name="Date Placeholder 10">
            <a:extLst>
              <a:ext uri="{FF2B5EF4-FFF2-40B4-BE49-F238E27FC236}">
                <a16:creationId xmlns:a16="http://schemas.microsoft.com/office/drawing/2014/main" id="{52BE951D-78AF-C9F1-90FF-5A2353C34F4E}"/>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406377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9148-AB82-05FF-E5BC-0D1115DABDAE}"/>
              </a:ext>
            </a:extLst>
          </p:cNvPr>
          <p:cNvSpPr>
            <a:spLocks noGrp="1"/>
          </p:cNvSpPr>
          <p:nvPr>
            <p:ph type="title"/>
          </p:nvPr>
        </p:nvSpPr>
        <p:spPr/>
        <p:txBody>
          <a:bodyPr>
            <a:normAutofit/>
          </a:bodyPr>
          <a:lstStyle/>
          <a:p>
            <a:r>
              <a:rPr lang="en-US" dirty="0">
                <a:latin typeface="Arial Black" panose="020B0A04020102020204" pitchFamily="34" charset="0"/>
              </a:rPr>
              <a:t>Plan Sorting</a:t>
            </a:r>
          </a:p>
        </p:txBody>
      </p:sp>
      <p:pic>
        <p:nvPicPr>
          <p:cNvPr id="14" name="Picture 13" descr="Screenshot showing how to sort plans by cost">
            <a:extLst>
              <a:ext uri="{FF2B5EF4-FFF2-40B4-BE49-F238E27FC236}">
                <a16:creationId xmlns:a16="http://schemas.microsoft.com/office/drawing/2014/main" id="{1B1F6C77-202E-49D9-BC3D-9FD0C94B2528}"/>
              </a:ext>
            </a:extLst>
          </p:cNvPr>
          <p:cNvPicPr>
            <a:picLocks noChangeAspect="1"/>
          </p:cNvPicPr>
          <p:nvPr/>
        </p:nvPicPr>
        <p:blipFill>
          <a:blip r:embed="rId4"/>
          <a:stretch>
            <a:fillRect/>
          </a:stretch>
        </p:blipFill>
        <p:spPr>
          <a:xfrm>
            <a:off x="779352" y="1334850"/>
            <a:ext cx="10574448" cy="4428703"/>
          </a:xfrm>
          <a:prstGeom prst="rect">
            <a:avLst/>
          </a:prstGeom>
          <a:ln>
            <a:noFill/>
          </a:ln>
          <a:effectLst>
            <a:outerShdw blurRad="292100" dist="139700" dir="2700000" algn="tl" rotWithShape="0">
              <a:srgbClr val="333333">
                <a:alpha val="65000"/>
              </a:srgbClr>
            </a:outerShdw>
          </a:effectLst>
        </p:spPr>
      </p:pic>
      <p:pic>
        <p:nvPicPr>
          <p:cNvPr id="9" name="Content Placeholder 8" descr="Screenshot showing the different criteria by which the user can sort the plans">
            <a:extLst>
              <a:ext uri="{FF2B5EF4-FFF2-40B4-BE49-F238E27FC236}">
                <a16:creationId xmlns:a16="http://schemas.microsoft.com/office/drawing/2014/main" id="{DF898D5D-AA93-C358-BD6F-6906C0BF2E9F}"/>
              </a:ext>
            </a:extLst>
          </p:cNvPr>
          <p:cNvPicPr>
            <a:picLocks noGrp="1" noChangeAspect="1"/>
          </p:cNvPicPr>
          <p:nvPr>
            <p:ph sz="quarter" idx="14"/>
          </p:nvPr>
        </p:nvPicPr>
        <p:blipFill rotWithShape="1">
          <a:blip r:embed="rId5"/>
          <a:srcRect l="41463"/>
          <a:stretch/>
        </p:blipFill>
        <p:spPr>
          <a:xfrm>
            <a:off x="7931516" y="2227913"/>
            <a:ext cx="3825760" cy="1667232"/>
          </a:xfrm>
          <a:prstGeom prst="rect">
            <a:avLst/>
          </a:prstGeom>
          <a:ln>
            <a:noFill/>
          </a:ln>
          <a:effectLst>
            <a:outerShdw blurRad="292100" dist="139700" dir="2700000" algn="tl" rotWithShape="0">
              <a:srgbClr val="333333">
                <a:alpha val="65000"/>
              </a:srgbClr>
            </a:outerShdw>
          </a:effectLst>
        </p:spPr>
      </p:pic>
      <p:sp>
        <p:nvSpPr>
          <p:cNvPr id="5" name="Rectangle 4">
            <a:extLst>
              <a:ext uri="{C183D7F6-B498-43B3-948B-1728B52AA6E4}">
                <adec:decorative xmlns:adec="http://schemas.microsoft.com/office/drawing/2017/decorative" val="1"/>
              </a:ext>
            </a:extLst>
          </p:cNvPr>
          <p:cNvSpPr/>
          <p:nvPr/>
        </p:nvSpPr>
        <p:spPr>
          <a:xfrm>
            <a:off x="8610601" y="1499226"/>
            <a:ext cx="2993572" cy="4556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1">
            <a:extLst>
              <a:ext uri="{FF2B5EF4-FFF2-40B4-BE49-F238E27FC236}">
                <a16:creationId xmlns:a16="http://schemas.microsoft.com/office/drawing/2014/main" id="{B1719B07-B828-F36C-D570-83B1EB3FA323}"/>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23</a:t>
            </a:fld>
            <a:endParaRPr lang="en-US" dirty="0">
              <a:solidFill>
                <a:srgbClr val="4472C4">
                  <a:lumMod val="60000"/>
                  <a:lumOff val="40000"/>
                </a:srgbClr>
              </a:solidFill>
            </a:endParaRPr>
          </a:p>
        </p:txBody>
      </p:sp>
      <p:sp>
        <p:nvSpPr>
          <p:cNvPr id="11" name="Footer Placeholder 10">
            <a:extLst>
              <a:ext uri="{FF2B5EF4-FFF2-40B4-BE49-F238E27FC236}">
                <a16:creationId xmlns:a16="http://schemas.microsoft.com/office/drawing/2014/main" id="{2734D77C-7D03-4ACF-5556-ACF57BE22677}"/>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10" name="Date Placeholder 9">
            <a:extLst>
              <a:ext uri="{FF2B5EF4-FFF2-40B4-BE49-F238E27FC236}">
                <a16:creationId xmlns:a16="http://schemas.microsoft.com/office/drawing/2014/main" id="{76A22003-6431-E43D-A9B0-68496E8C77CE}"/>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136100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E76B2-1FCA-4762-AE1F-8483AAE56AA7}"/>
              </a:ext>
            </a:extLst>
          </p:cNvPr>
          <p:cNvSpPr>
            <a:spLocks noGrp="1"/>
          </p:cNvSpPr>
          <p:nvPr>
            <p:ph type="title"/>
          </p:nvPr>
        </p:nvSpPr>
        <p:spPr/>
        <p:txBody>
          <a:bodyPr>
            <a:normAutofit/>
          </a:bodyPr>
          <a:lstStyle/>
          <a:p>
            <a:r>
              <a:rPr lang="en-US" dirty="0">
                <a:latin typeface="Arial Black" panose="020B0A04020102020204" pitchFamily="34" charset="0"/>
              </a:rPr>
              <a:t>Plan Results</a:t>
            </a:r>
          </a:p>
        </p:txBody>
      </p:sp>
      <p:pic>
        <p:nvPicPr>
          <p:cNvPr id="10" name="Picture 9" descr="Screenshot showing the plan results with a breakdown of cost.">
            <a:extLst>
              <a:ext uri="{FF2B5EF4-FFF2-40B4-BE49-F238E27FC236}">
                <a16:creationId xmlns:a16="http://schemas.microsoft.com/office/drawing/2014/main" id="{E2E5F187-69EE-AF54-0217-729449AFE80F}"/>
              </a:ext>
            </a:extLst>
          </p:cNvPr>
          <p:cNvPicPr>
            <a:picLocks noChangeAspect="1"/>
          </p:cNvPicPr>
          <p:nvPr/>
        </p:nvPicPr>
        <p:blipFill>
          <a:blip r:embed="rId4"/>
          <a:stretch>
            <a:fillRect/>
          </a:stretch>
        </p:blipFill>
        <p:spPr>
          <a:xfrm>
            <a:off x="4242700" y="1070725"/>
            <a:ext cx="3706600" cy="5421516"/>
          </a:xfrm>
          <a:prstGeom prst="rect">
            <a:avLst/>
          </a:prstGeom>
          <a:ln>
            <a:noFill/>
          </a:ln>
          <a:effectLst>
            <a:outerShdw blurRad="292100" dist="139700" dir="2700000" algn="tl" rotWithShape="0">
              <a:srgbClr val="333333">
                <a:alpha val="65000"/>
              </a:srgbClr>
            </a:outerShdw>
          </a:effectLst>
        </p:spPr>
      </p:pic>
      <p:sp>
        <p:nvSpPr>
          <p:cNvPr id="9" name="Slide Number Placeholder 8">
            <a:extLst>
              <a:ext uri="{FF2B5EF4-FFF2-40B4-BE49-F238E27FC236}">
                <a16:creationId xmlns:a16="http://schemas.microsoft.com/office/drawing/2014/main" id="{6B7B6E15-DB78-E18A-E19F-E38E4CAEB38D}"/>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24</a:t>
            </a:fld>
            <a:endParaRPr lang="en-US" dirty="0">
              <a:solidFill>
                <a:srgbClr val="4472C4">
                  <a:lumMod val="60000"/>
                  <a:lumOff val="40000"/>
                </a:srgbClr>
              </a:solidFill>
            </a:endParaRPr>
          </a:p>
        </p:txBody>
      </p:sp>
      <p:sp>
        <p:nvSpPr>
          <p:cNvPr id="8" name="Footer Placeholder 7">
            <a:extLst>
              <a:ext uri="{FF2B5EF4-FFF2-40B4-BE49-F238E27FC236}">
                <a16:creationId xmlns:a16="http://schemas.microsoft.com/office/drawing/2014/main" id="{825329F6-A5D2-D9D5-18A2-5E05350E9427}"/>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7" name="Date Placeholder 6">
            <a:extLst>
              <a:ext uri="{FF2B5EF4-FFF2-40B4-BE49-F238E27FC236}">
                <a16:creationId xmlns:a16="http://schemas.microsoft.com/office/drawing/2014/main" id="{687D77D2-2BCC-03DF-44E7-A880FAE005C4}"/>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852752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p:cNvSpPr>
            <a:spLocks noGrp="1" noChangeArrowheads="1"/>
          </p:cNvSpPr>
          <p:nvPr>
            <p:ph type="title"/>
          </p:nvPr>
        </p:nvSpPr>
        <p:spPr/>
        <p:txBody>
          <a:bodyPr vert="horz" lIns="91440" tIns="45720" rIns="1828800" bIns="45720" rtlCol="0" anchor="ctr">
            <a:noAutofit/>
          </a:bodyPr>
          <a:lstStyle/>
          <a:p>
            <a:pPr>
              <a:lnSpc>
                <a:spcPct val="100000"/>
              </a:lnSpc>
            </a:pPr>
            <a:r>
              <a:rPr lang="en-US" dirty="0">
                <a:latin typeface="Arial Black" panose="020B0A04020102020204" pitchFamily="34" charset="0"/>
              </a:rPr>
              <a:t>       Dissecting the Plan Finder </a:t>
            </a:r>
          </a:p>
        </p:txBody>
      </p:sp>
      <p:sp>
        <p:nvSpPr>
          <p:cNvPr id="88067" name="Content Placeholder"/>
          <p:cNvSpPr>
            <a:spLocks noGrp="1" noChangeArrowheads="1"/>
          </p:cNvSpPr>
          <p:nvPr>
            <p:ph idx="1"/>
          </p:nvPr>
        </p:nvSpPr>
        <p:spPr>
          <a:xfrm>
            <a:off x="914400" y="1371600"/>
            <a:ext cx="11197995" cy="4680615"/>
          </a:xfrm>
        </p:spPr>
        <p:txBody>
          <a:bodyPr>
            <a:normAutofit/>
          </a:bodyPr>
          <a:lstStyle/>
          <a:p>
            <a:pPr marL="365751" indent="-365751">
              <a:lnSpc>
                <a:spcPct val="120000"/>
              </a:lnSpc>
              <a:spcAft>
                <a:spcPts val="1600"/>
              </a:spcAft>
            </a:pPr>
            <a:r>
              <a:rPr lang="en-US" dirty="0"/>
              <a:t>General Search- lowest cost </a:t>
            </a:r>
            <a:r>
              <a:rPr lang="en-US" b="1" i="1" dirty="0">
                <a:solidFill>
                  <a:srgbClr val="BC4749"/>
                </a:solidFill>
              </a:rPr>
              <a:t>retail</a:t>
            </a:r>
            <a:r>
              <a:rPr lang="en-US" dirty="0"/>
              <a:t> plan is listed first</a:t>
            </a:r>
          </a:p>
          <a:p>
            <a:pPr marL="365751" indent="-365751">
              <a:lnSpc>
                <a:spcPct val="120000"/>
              </a:lnSpc>
              <a:spcAft>
                <a:spcPts val="1600"/>
              </a:spcAft>
            </a:pPr>
            <a:r>
              <a:rPr lang="en-US" dirty="0"/>
              <a:t>Personalized Search- the beneficiary’s plan is listed first</a:t>
            </a:r>
          </a:p>
          <a:p>
            <a:pPr marL="365751" indent="-365751">
              <a:lnSpc>
                <a:spcPct val="120000"/>
              </a:lnSpc>
              <a:spcAft>
                <a:spcPts val="1600"/>
              </a:spcAft>
            </a:pPr>
            <a:r>
              <a:rPr lang="en-US" dirty="0"/>
              <a:t>All plans are listed from least to most expensive (based on estimated annual costs- RETAIL)</a:t>
            </a:r>
          </a:p>
          <a:p>
            <a:pPr marL="1097253" lvl="1" indent="-365751">
              <a:lnSpc>
                <a:spcPct val="120000"/>
              </a:lnSpc>
              <a:spcAft>
                <a:spcPts val="1600"/>
              </a:spcAft>
            </a:pPr>
            <a:r>
              <a:rPr lang="en-US" sz="2400" dirty="0"/>
              <a:t>Have to manually scroll to find if mail-order is lower</a:t>
            </a:r>
          </a:p>
          <a:p>
            <a:pPr marL="0" indent="0">
              <a:lnSpc>
                <a:spcPct val="110000"/>
              </a:lnSpc>
              <a:spcBef>
                <a:spcPts val="1600"/>
              </a:spcBef>
              <a:buNone/>
            </a:pPr>
            <a:r>
              <a:rPr lang="en-US" sz="2000" b="1" dirty="0"/>
              <a:t>NOTE: </a:t>
            </a:r>
            <a:r>
              <a:rPr lang="en-US" sz="2000" dirty="0"/>
              <a:t>Sometimes the beneficiary’s current plan is the least expensive!!!</a:t>
            </a:r>
            <a:endParaRPr lang="en-US" sz="1600" dirty="0"/>
          </a:p>
        </p:txBody>
      </p:sp>
      <p:sp>
        <p:nvSpPr>
          <p:cNvPr id="7" name="Star: 5 Points 6" descr="Star indicating that this slide content is a Plan Finder Tool Pearl  ">
            <a:extLst>
              <a:ext uri="{FF2B5EF4-FFF2-40B4-BE49-F238E27FC236}">
                <a16:creationId xmlns:a16="http://schemas.microsoft.com/office/drawing/2014/main" id="{4750B627-6B24-8321-7B42-BCE40A13868E}"/>
              </a:ext>
            </a:extLst>
          </p:cNvPr>
          <p:cNvSpPr/>
          <p:nvPr/>
        </p:nvSpPr>
        <p:spPr>
          <a:xfrm>
            <a:off x="10376453" y="1"/>
            <a:ext cx="1802295" cy="1632668"/>
          </a:xfrm>
          <a:prstGeom prst="star5">
            <a:avLst/>
          </a:prstGeom>
          <a:solidFill>
            <a:schemeClr val="accent4"/>
          </a:solidFill>
          <a:ln>
            <a:noFill/>
          </a:ln>
          <a:effectLst>
            <a:outerShdw blurRad="50800" dist="38100" dir="2700000" sx="106000" sy="106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21920" rtlCol="0" anchor="ctr"/>
          <a:lstStyle/>
          <a:p>
            <a:pPr algn="ctr"/>
            <a:r>
              <a:rPr lang="en-US" sz="2533" dirty="0">
                <a:solidFill>
                  <a:srgbClr val="00529B"/>
                </a:solidFill>
              </a:rPr>
              <a:t>Pearl</a:t>
            </a:r>
          </a:p>
        </p:txBody>
      </p:sp>
      <p:pic>
        <p:nvPicPr>
          <p:cNvPr id="2" name="Picture 1">
            <a:extLst>
              <a:ext uri="{FF2B5EF4-FFF2-40B4-BE49-F238E27FC236}">
                <a16:creationId xmlns:a16="http://schemas.microsoft.com/office/drawing/2014/main" id="{C9F8A686-B950-4951-0941-6AC3D97F0B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7541" y="5059867"/>
            <a:ext cx="243840" cy="243840"/>
          </a:xfrm>
          <a:prstGeom prst="rect">
            <a:avLst/>
          </a:prstGeom>
        </p:spPr>
      </p:pic>
      <p:sp>
        <p:nvSpPr>
          <p:cNvPr id="5" name="Slide Number Placeholder 4">
            <a:extLst>
              <a:ext uri="{FF2B5EF4-FFF2-40B4-BE49-F238E27FC236}">
                <a16:creationId xmlns:a16="http://schemas.microsoft.com/office/drawing/2014/main" id="{83E86B37-9166-411A-1B4D-BB1DB8DAE422}"/>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0B2D781D-8844-5940-92D1-06EF0A7F581E}" type="slidenum">
              <a:rPr lang="en-US" smtClean="0"/>
              <a:pPr defTabSz="914377"/>
              <a:t>25</a:t>
            </a:fld>
            <a:endParaRPr lang="en-US" dirty="0"/>
          </a:p>
        </p:txBody>
      </p:sp>
      <p:sp>
        <p:nvSpPr>
          <p:cNvPr id="4" name="Footer Placeholder 3">
            <a:extLst>
              <a:ext uri="{FF2B5EF4-FFF2-40B4-BE49-F238E27FC236}">
                <a16:creationId xmlns:a16="http://schemas.microsoft.com/office/drawing/2014/main" id="{48309682-C29C-B67D-AAC3-593969C24958}"/>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t>NTP Medicare OEP Bootcamp 2024</a:t>
            </a:r>
            <a:endParaRPr lang="en-US" dirty="0"/>
          </a:p>
        </p:txBody>
      </p:sp>
      <p:sp>
        <p:nvSpPr>
          <p:cNvPr id="3" name="Date Placeholder 2">
            <a:extLst>
              <a:ext uri="{FF2B5EF4-FFF2-40B4-BE49-F238E27FC236}">
                <a16:creationId xmlns:a16="http://schemas.microsoft.com/office/drawing/2014/main" id="{44983BFD-7682-EEAE-DEB1-2F78B2737AB4}"/>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2377463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99A4F-96E8-F699-5FD5-CB9C489448A7}"/>
              </a:ext>
            </a:extLst>
          </p:cNvPr>
          <p:cNvSpPr>
            <a:spLocks noGrp="1"/>
          </p:cNvSpPr>
          <p:nvPr>
            <p:ph type="title"/>
          </p:nvPr>
        </p:nvSpPr>
        <p:spPr/>
        <p:txBody>
          <a:bodyPr>
            <a:normAutofit/>
          </a:bodyPr>
          <a:lstStyle/>
          <a:p>
            <a:r>
              <a:rPr lang="en-US" dirty="0">
                <a:latin typeface="Arial Black" panose="020B0A04020102020204" pitchFamily="34" charset="0"/>
              </a:rPr>
              <a:t>Total Drug + Premium Cost</a:t>
            </a:r>
          </a:p>
        </p:txBody>
      </p:sp>
      <p:pic>
        <p:nvPicPr>
          <p:cNvPr id="11" name="Picture 10" descr="Screenshot of the plan results that highlights the estimated total drug and premium cost">
            <a:extLst>
              <a:ext uri="{FF2B5EF4-FFF2-40B4-BE49-F238E27FC236}">
                <a16:creationId xmlns:a16="http://schemas.microsoft.com/office/drawing/2014/main" id="{5A389946-8766-8B4C-34B8-ED00DD3591E4}"/>
              </a:ext>
            </a:extLst>
          </p:cNvPr>
          <p:cNvPicPr>
            <a:picLocks noChangeAspect="1"/>
          </p:cNvPicPr>
          <p:nvPr/>
        </p:nvPicPr>
        <p:blipFill>
          <a:blip r:embed="rId4"/>
          <a:stretch>
            <a:fillRect/>
          </a:stretch>
        </p:blipFill>
        <p:spPr>
          <a:xfrm>
            <a:off x="603565" y="1257414"/>
            <a:ext cx="10634804" cy="4343173"/>
          </a:xfrm>
          <a:prstGeom prst="rect">
            <a:avLst/>
          </a:prstGeom>
          <a:ln>
            <a:noFill/>
          </a:ln>
          <a:effectLst>
            <a:outerShdw blurRad="292100" dist="139700" dir="2700000" algn="tl" rotWithShape="0">
              <a:srgbClr val="333333">
                <a:alpha val="65000"/>
              </a:srgbClr>
            </a:outerShdw>
          </a:effectLst>
        </p:spPr>
      </p:pic>
      <p:sp>
        <p:nvSpPr>
          <p:cNvPr id="3" name="Rectangle 2">
            <a:extLst>
              <a:ext uri="{C183D7F6-B498-43B3-948B-1728B52AA6E4}">
                <adec:decorative xmlns:adec="http://schemas.microsoft.com/office/drawing/2017/decorative" val="1"/>
              </a:ext>
            </a:extLst>
          </p:cNvPr>
          <p:cNvSpPr/>
          <p:nvPr/>
        </p:nvSpPr>
        <p:spPr>
          <a:xfrm>
            <a:off x="748420" y="3656380"/>
            <a:ext cx="5913637" cy="458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A85885D1-BD42-4738-ADBC-36C80255D22D}"/>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0B2D781D-8844-5940-92D1-06EF0A7F581E}" type="slidenum">
              <a:rPr lang="en-US" smtClean="0"/>
              <a:pPr defTabSz="914377"/>
              <a:t>26</a:t>
            </a:fld>
            <a:endParaRPr lang="en-US" dirty="0"/>
          </a:p>
        </p:txBody>
      </p:sp>
      <p:sp>
        <p:nvSpPr>
          <p:cNvPr id="8" name="Footer Placeholder 7">
            <a:extLst>
              <a:ext uri="{FF2B5EF4-FFF2-40B4-BE49-F238E27FC236}">
                <a16:creationId xmlns:a16="http://schemas.microsoft.com/office/drawing/2014/main" id="{95EFEFC4-E8BA-40A4-3E56-85B794311E78}"/>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t>NTP Medicare OEP Bootcamp 2024</a:t>
            </a:r>
            <a:endParaRPr lang="en-US" dirty="0"/>
          </a:p>
        </p:txBody>
      </p:sp>
      <p:sp>
        <p:nvSpPr>
          <p:cNvPr id="7" name="Date Placeholder 6">
            <a:extLst>
              <a:ext uri="{FF2B5EF4-FFF2-40B4-BE49-F238E27FC236}">
                <a16:creationId xmlns:a16="http://schemas.microsoft.com/office/drawing/2014/main" id="{9ED67DC5-71B2-2892-CC65-6999DC9F4A64}"/>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101750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pPr algn="ctr">
              <a:lnSpc>
                <a:spcPct val="100000"/>
              </a:lnSpc>
            </a:pPr>
            <a:r>
              <a:rPr lang="en-US" i="1" dirty="0">
                <a:latin typeface="Arial Black" panose="020B0A04020102020204" pitchFamily="34" charset="0"/>
              </a:rPr>
              <a:t>Estimated</a:t>
            </a:r>
            <a:r>
              <a:rPr lang="en-US" dirty="0">
                <a:latin typeface="Arial Black" panose="020B0A04020102020204" pitchFamily="34" charset="0"/>
              </a:rPr>
              <a:t> Total DRUG + Premium Cost</a:t>
            </a:r>
          </a:p>
        </p:txBody>
      </p:sp>
      <p:sp>
        <p:nvSpPr>
          <p:cNvPr id="3" name="Content Placeholder 2"/>
          <p:cNvSpPr>
            <a:spLocks noGrp="1"/>
          </p:cNvSpPr>
          <p:nvPr>
            <p:ph idx="1"/>
          </p:nvPr>
        </p:nvSpPr>
        <p:spPr>
          <a:xfrm>
            <a:off x="914400" y="1371600"/>
            <a:ext cx="10515600" cy="5191968"/>
          </a:xfrm>
        </p:spPr>
        <p:txBody>
          <a:bodyPr>
            <a:normAutofit/>
          </a:bodyPr>
          <a:lstStyle/>
          <a:p>
            <a:r>
              <a:rPr lang="en-US" sz="2400" dirty="0"/>
              <a:t>Includes all of the following:</a:t>
            </a:r>
          </a:p>
          <a:p>
            <a:pPr marL="822960" lvl="1"/>
            <a:r>
              <a:rPr lang="en-US" sz="2000" dirty="0"/>
              <a:t>Yearly premium </a:t>
            </a:r>
          </a:p>
          <a:p>
            <a:pPr marL="822960" lvl="1"/>
            <a:r>
              <a:rPr lang="en-US" sz="2000" dirty="0"/>
              <a:t>Annual deductible</a:t>
            </a:r>
          </a:p>
          <a:p>
            <a:pPr marL="822960" lvl="1"/>
            <a:r>
              <a:rPr lang="en-US" sz="2000" dirty="0"/>
              <a:t>Drug costs before the gap (Co-insurance/Co-pay phase)</a:t>
            </a:r>
          </a:p>
          <a:p>
            <a:pPr marL="822960" lvl="1"/>
            <a:r>
              <a:rPr lang="en-US" sz="2000" dirty="0"/>
              <a:t>Drug costs during the gap (Donut Hole)</a:t>
            </a:r>
          </a:p>
          <a:p>
            <a:pPr marL="822960" lvl="1"/>
            <a:r>
              <a:rPr lang="en-US" sz="2000" i="1" dirty="0"/>
              <a:t>Drug costs after the gap (Catastrophic Coverage phase)*</a:t>
            </a:r>
          </a:p>
          <a:p>
            <a:pPr marL="822960" lvl="1"/>
            <a:r>
              <a:rPr lang="en-US" sz="2000" dirty="0"/>
              <a:t>Cash costs of any non-formulary drugs</a:t>
            </a:r>
          </a:p>
          <a:p>
            <a:pPr marL="0" lvl="1" indent="-365751">
              <a:buFont typeface="Wingdings" panose="05000000000000000000" pitchFamily="2" charset="2"/>
              <a:buChar char="§"/>
            </a:pPr>
            <a:r>
              <a:rPr lang="en-US" sz="2000" b="1" dirty="0">
                <a:solidFill>
                  <a:srgbClr val="00B050"/>
                </a:solidFill>
              </a:rPr>
              <a:t>= aka “T</a:t>
            </a:r>
            <a:r>
              <a:rPr lang="en-US" sz="2000" b="1" u="sng" dirty="0">
                <a:solidFill>
                  <a:srgbClr val="00B050"/>
                </a:solidFill>
              </a:rPr>
              <a:t>otal out-of-pocket costs”</a:t>
            </a:r>
            <a:endParaRPr lang="en-US" sz="1200" b="1" dirty="0">
              <a:solidFill>
                <a:srgbClr val="00B050"/>
              </a:solidFill>
            </a:endParaRPr>
          </a:p>
        </p:txBody>
      </p:sp>
      <p:sp>
        <p:nvSpPr>
          <p:cNvPr id="6" name="Slide Number Placeholder 5">
            <a:extLst>
              <a:ext uri="{FF2B5EF4-FFF2-40B4-BE49-F238E27FC236}">
                <a16:creationId xmlns:a16="http://schemas.microsoft.com/office/drawing/2014/main" id="{CEBC3C39-38B3-4D41-9431-FF357F07D997}"/>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0B2D781D-8844-5940-92D1-06EF0A7F581E}" type="slidenum">
              <a:rPr lang="en-US" smtClean="0"/>
              <a:pPr defTabSz="914377"/>
              <a:t>27</a:t>
            </a:fld>
            <a:endParaRPr lang="en-US" dirty="0"/>
          </a:p>
        </p:txBody>
      </p:sp>
      <p:sp>
        <p:nvSpPr>
          <p:cNvPr id="5" name="Footer Placeholder 4">
            <a:extLst>
              <a:ext uri="{FF2B5EF4-FFF2-40B4-BE49-F238E27FC236}">
                <a16:creationId xmlns:a16="http://schemas.microsoft.com/office/drawing/2014/main" id="{DDF9DABD-F328-B1A8-393A-AD66729DEE8A}"/>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t>NTP Medicare OEP Bootcamp 2024</a:t>
            </a:r>
            <a:endParaRPr lang="en-US" dirty="0"/>
          </a:p>
        </p:txBody>
      </p:sp>
      <p:sp>
        <p:nvSpPr>
          <p:cNvPr id="4" name="Date Placeholder 3">
            <a:extLst>
              <a:ext uri="{FF2B5EF4-FFF2-40B4-BE49-F238E27FC236}">
                <a16:creationId xmlns:a16="http://schemas.microsoft.com/office/drawing/2014/main" id="{881CA11C-AAE6-D4D8-B601-C13C2AD0046A}"/>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70898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0D87E-F488-247E-5EDE-B2C8AAD6008F}"/>
              </a:ext>
            </a:extLst>
          </p:cNvPr>
          <p:cNvSpPr>
            <a:spLocks noGrp="1"/>
          </p:cNvSpPr>
          <p:nvPr>
            <p:ph type="title"/>
          </p:nvPr>
        </p:nvSpPr>
        <p:spPr/>
        <p:txBody>
          <a:bodyPr>
            <a:normAutofit/>
          </a:bodyPr>
          <a:lstStyle/>
          <a:p>
            <a:r>
              <a:rPr lang="en-US" dirty="0">
                <a:latin typeface="Arial Black" panose="020B0A04020102020204" pitchFamily="34" charset="0"/>
              </a:rPr>
              <a:t>Plan Details</a:t>
            </a:r>
          </a:p>
        </p:txBody>
      </p:sp>
      <p:pic>
        <p:nvPicPr>
          <p:cNvPr id="13" name="Picture 12" descr="Screenshot of the plan results with a box highlighting the button to view the Plan Details">
            <a:extLst>
              <a:ext uri="{FF2B5EF4-FFF2-40B4-BE49-F238E27FC236}">
                <a16:creationId xmlns:a16="http://schemas.microsoft.com/office/drawing/2014/main" id="{81D7C628-EE52-8B52-4B11-14B42451C1F5}"/>
              </a:ext>
            </a:extLst>
          </p:cNvPr>
          <p:cNvPicPr>
            <a:picLocks noChangeAspect="1"/>
          </p:cNvPicPr>
          <p:nvPr/>
        </p:nvPicPr>
        <p:blipFill>
          <a:blip r:embed="rId4"/>
          <a:stretch>
            <a:fillRect/>
          </a:stretch>
        </p:blipFill>
        <p:spPr>
          <a:xfrm>
            <a:off x="3170330" y="1101901"/>
            <a:ext cx="5851341" cy="4654199"/>
          </a:xfrm>
          <a:prstGeom prst="rect">
            <a:avLst/>
          </a:prstGeom>
          <a:ln>
            <a:noFill/>
          </a:ln>
          <a:effectLst>
            <a:outerShdw blurRad="292100" dist="139700" dir="2700000" algn="tl" rotWithShape="0">
              <a:srgbClr val="333333">
                <a:alpha val="65000"/>
              </a:srgbClr>
            </a:outerShdw>
          </a:effectLst>
        </p:spPr>
      </p:pic>
      <p:sp>
        <p:nvSpPr>
          <p:cNvPr id="3" name="Rectangle 2">
            <a:extLst>
              <a:ext uri="{C183D7F6-B498-43B3-948B-1728B52AA6E4}">
                <adec:decorative xmlns:adec="http://schemas.microsoft.com/office/drawing/2017/decorative" val="1"/>
              </a:ext>
            </a:extLst>
          </p:cNvPr>
          <p:cNvSpPr/>
          <p:nvPr/>
        </p:nvSpPr>
        <p:spPr>
          <a:xfrm>
            <a:off x="5356957" y="5331752"/>
            <a:ext cx="2320383" cy="4726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8016D3CA-F676-D359-7213-8D9F825AEADA}"/>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0B2D781D-8844-5940-92D1-06EF0A7F581E}" type="slidenum">
              <a:rPr lang="en-US" smtClean="0"/>
              <a:pPr defTabSz="914377"/>
              <a:t>28</a:t>
            </a:fld>
            <a:endParaRPr lang="en-US" dirty="0"/>
          </a:p>
        </p:txBody>
      </p:sp>
      <p:sp>
        <p:nvSpPr>
          <p:cNvPr id="8" name="Footer Placeholder 7">
            <a:extLst>
              <a:ext uri="{FF2B5EF4-FFF2-40B4-BE49-F238E27FC236}">
                <a16:creationId xmlns:a16="http://schemas.microsoft.com/office/drawing/2014/main" id="{2C0CF0EE-5D79-DD39-DB0E-03AD655B994E}"/>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t>NTP Medicare OEP Bootcamp 2024</a:t>
            </a:r>
            <a:endParaRPr lang="en-US" dirty="0"/>
          </a:p>
        </p:txBody>
      </p:sp>
      <p:sp>
        <p:nvSpPr>
          <p:cNvPr id="7" name="Date Placeholder 6">
            <a:extLst>
              <a:ext uri="{FF2B5EF4-FFF2-40B4-BE49-F238E27FC236}">
                <a16:creationId xmlns:a16="http://schemas.microsoft.com/office/drawing/2014/main" id="{4158FCB2-352B-19E7-53AE-4C873289363E}"/>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88743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E32E19-5BC6-2BFB-9803-E79966B28774}"/>
              </a:ext>
            </a:extLst>
          </p:cNvPr>
          <p:cNvSpPr>
            <a:spLocks noGrp="1"/>
          </p:cNvSpPr>
          <p:nvPr>
            <p:ph type="title"/>
          </p:nvPr>
        </p:nvSpPr>
        <p:spPr/>
        <p:txBody>
          <a:bodyPr>
            <a:normAutofit/>
          </a:bodyPr>
          <a:lstStyle/>
          <a:p>
            <a:r>
              <a:rPr lang="en-US" dirty="0">
                <a:latin typeface="Arial Black" panose="020B0A04020102020204" pitchFamily="34" charset="0"/>
              </a:rPr>
              <a:t>Costs</a:t>
            </a:r>
          </a:p>
        </p:txBody>
      </p:sp>
      <p:pic>
        <p:nvPicPr>
          <p:cNvPr id="11" name="Picture 10" descr="Screenshot of the cost overview.">
            <a:extLst>
              <a:ext uri="{FF2B5EF4-FFF2-40B4-BE49-F238E27FC236}">
                <a16:creationId xmlns:a16="http://schemas.microsoft.com/office/drawing/2014/main" id="{6D208190-EE0D-04E5-4280-C0358DDC785B}"/>
              </a:ext>
            </a:extLst>
          </p:cNvPr>
          <p:cNvPicPr>
            <a:picLocks noChangeAspect="1"/>
          </p:cNvPicPr>
          <p:nvPr/>
        </p:nvPicPr>
        <p:blipFill>
          <a:blip r:embed="rId4"/>
          <a:stretch>
            <a:fillRect/>
          </a:stretch>
        </p:blipFill>
        <p:spPr>
          <a:xfrm>
            <a:off x="838200" y="2317462"/>
            <a:ext cx="10067453" cy="2223077"/>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3D3761B4-9A2D-435B-89ED-2B54447D722F}"/>
              </a:ext>
              <a:ext uri="{C183D7F6-B498-43B3-948B-1728B52AA6E4}">
                <adec:decorative xmlns:adec="http://schemas.microsoft.com/office/drawing/2017/decorative" val="1"/>
              </a:ext>
            </a:extLst>
          </p:cNvPr>
          <p:cNvSpPr/>
          <p:nvPr/>
        </p:nvSpPr>
        <p:spPr>
          <a:xfrm>
            <a:off x="2833982" y="2221118"/>
            <a:ext cx="8252743" cy="1810693"/>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9">
            <a:extLst>
              <a:ext uri="{FF2B5EF4-FFF2-40B4-BE49-F238E27FC236}">
                <a16:creationId xmlns:a16="http://schemas.microsoft.com/office/drawing/2014/main" id="{5A23B2EC-8904-F1D1-FBFE-3AE42A756645}"/>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29</a:t>
            </a:fld>
            <a:endParaRPr lang="en-US" dirty="0">
              <a:solidFill>
                <a:srgbClr val="4472C4">
                  <a:lumMod val="60000"/>
                  <a:lumOff val="40000"/>
                </a:srgbClr>
              </a:solidFill>
            </a:endParaRPr>
          </a:p>
        </p:txBody>
      </p:sp>
      <p:sp>
        <p:nvSpPr>
          <p:cNvPr id="9" name="Footer Placeholder 8">
            <a:extLst>
              <a:ext uri="{FF2B5EF4-FFF2-40B4-BE49-F238E27FC236}">
                <a16:creationId xmlns:a16="http://schemas.microsoft.com/office/drawing/2014/main" id="{1DFFE20E-7999-5F8A-8B9A-D65DBD980C9D}"/>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8" name="Date Placeholder 7">
            <a:extLst>
              <a:ext uri="{FF2B5EF4-FFF2-40B4-BE49-F238E27FC236}">
                <a16:creationId xmlns:a16="http://schemas.microsoft.com/office/drawing/2014/main" id="{472E92EC-10CF-5FD2-709D-9809E5CAAF06}"/>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214600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n-US" dirty="0"/>
              <a:t>Session Objectives</a:t>
            </a:r>
          </a:p>
        </p:txBody>
      </p:sp>
      <p:sp>
        <p:nvSpPr>
          <p:cNvPr id="13" name="Content Placeholder 12"/>
          <p:cNvSpPr>
            <a:spLocks noGrp="1"/>
          </p:cNvSpPr>
          <p:nvPr>
            <p:ph idx="1"/>
          </p:nvPr>
        </p:nvSpPr>
        <p:spPr/>
        <p:txBody>
          <a:bodyPr>
            <a:normAutofit/>
          </a:bodyPr>
          <a:lstStyle/>
          <a:p>
            <a:pPr marL="0" lvl="0" indent="0" defTabSz="685800">
              <a:lnSpc>
                <a:spcPct val="100000"/>
              </a:lnSpc>
              <a:spcBef>
                <a:spcPts val="600"/>
              </a:spcBef>
              <a:buNone/>
            </a:pPr>
            <a:r>
              <a:rPr lang="en-US" b="1" dirty="0"/>
              <a:t>This session should help you: </a:t>
            </a:r>
          </a:p>
          <a:p>
            <a:pPr marL="265510" lvl="0" indent="-265510" defTabSz="685800">
              <a:lnSpc>
                <a:spcPct val="100000"/>
              </a:lnSpc>
              <a:spcBef>
                <a:spcPts val="600"/>
              </a:spcBef>
            </a:pPr>
            <a:r>
              <a:rPr lang="en-US" dirty="0"/>
              <a:t>Recognize and navigate Plan Finder user-facing features</a:t>
            </a:r>
          </a:p>
          <a:p>
            <a:pPr marL="265510" lvl="0" indent="-265510" defTabSz="685800">
              <a:lnSpc>
                <a:spcPct val="100000"/>
              </a:lnSpc>
              <a:spcBef>
                <a:spcPts val="600"/>
              </a:spcBef>
            </a:pPr>
            <a:r>
              <a:rPr lang="en-US" dirty="0"/>
              <a:t>Identify 2024 improvements and enhancements</a:t>
            </a:r>
          </a:p>
          <a:p>
            <a:pPr marL="265510" lvl="0" indent="-265510" defTabSz="685800">
              <a:lnSpc>
                <a:spcPct val="100000"/>
              </a:lnSpc>
              <a:spcBef>
                <a:spcPts val="600"/>
              </a:spcBef>
            </a:pPr>
            <a:r>
              <a:rPr lang="en-US" dirty="0"/>
              <a:t>Understand Part D Redesign elements </a:t>
            </a:r>
          </a:p>
          <a:p>
            <a:pPr marL="265510" lvl="0" indent="-265510" defTabSz="685800">
              <a:lnSpc>
                <a:spcPct val="100000"/>
              </a:lnSpc>
              <a:spcBef>
                <a:spcPts val="600"/>
              </a:spcBef>
            </a:pPr>
            <a:r>
              <a:rPr lang="en-US" dirty="0"/>
              <a:t>Explain the Medicare Prescription Payment Plan</a:t>
            </a:r>
          </a:p>
        </p:txBody>
      </p:sp>
      <p:sp>
        <p:nvSpPr>
          <p:cNvPr id="5" name="Slide Number Placeholder 4">
            <a:extLst>
              <a:ext uri="{FF2B5EF4-FFF2-40B4-BE49-F238E27FC236}">
                <a16:creationId xmlns:a16="http://schemas.microsoft.com/office/drawing/2014/main" id="{6E1DB3D0-9726-E9FE-4D6A-479FA22B526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3D4D0953-D8B8-92B7-AE62-D26D7951D362}"/>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NTP Medicare OEP Bootcamp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FF2B5EF4-FFF2-40B4-BE49-F238E27FC236}">
                <a16:creationId xmlns:a16="http://schemas.microsoft.com/office/drawing/2014/main" id="{014BB7BE-D4E7-AAFB-661A-1582FEC3AF86}"/>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September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179792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dirty="0">
                <a:latin typeface="Arial Black" panose="020B0A04020102020204" pitchFamily="34" charset="0"/>
              </a:rPr>
              <a:t>DRUG LIST</a:t>
            </a:r>
          </a:p>
        </p:txBody>
      </p:sp>
      <p:pic>
        <p:nvPicPr>
          <p:cNvPr id="11" name="Picture 10" descr="Screenshot showing drug list. A box highlights the button to &quot;Change Drugs&quot;">
            <a:extLst>
              <a:ext uri="{FF2B5EF4-FFF2-40B4-BE49-F238E27FC236}">
                <a16:creationId xmlns:a16="http://schemas.microsoft.com/office/drawing/2014/main" id="{F9DC9AF2-0374-DE19-FE7A-EF607FD7E4A0}"/>
              </a:ext>
            </a:extLst>
          </p:cNvPr>
          <p:cNvPicPr>
            <a:picLocks noChangeAspect="1"/>
          </p:cNvPicPr>
          <p:nvPr/>
        </p:nvPicPr>
        <p:blipFill>
          <a:blip r:embed="rId4"/>
          <a:stretch>
            <a:fillRect/>
          </a:stretch>
        </p:blipFill>
        <p:spPr>
          <a:xfrm>
            <a:off x="838200" y="1480457"/>
            <a:ext cx="10514091" cy="3989720"/>
          </a:xfrm>
          <a:prstGeom prst="rect">
            <a:avLst/>
          </a:prstGeom>
          <a:ln>
            <a:noFill/>
          </a:ln>
          <a:effectLst>
            <a:outerShdw blurRad="292100" dist="139700" dir="2700000" algn="tl" rotWithShape="0">
              <a:srgbClr val="333333">
                <a:alpha val="65000"/>
              </a:srgbClr>
            </a:outerShdw>
          </a:effectLst>
        </p:spPr>
      </p:pic>
      <p:sp>
        <p:nvSpPr>
          <p:cNvPr id="6" name="Rectangle 5">
            <a:extLst>
              <a:ext uri="{C183D7F6-B498-43B3-948B-1728B52AA6E4}">
                <adec:decorative xmlns:adec="http://schemas.microsoft.com/office/drawing/2017/decorative" val="1"/>
              </a:ext>
            </a:extLst>
          </p:cNvPr>
          <p:cNvSpPr/>
          <p:nvPr/>
        </p:nvSpPr>
        <p:spPr>
          <a:xfrm>
            <a:off x="10052731" y="1480458"/>
            <a:ext cx="1299560" cy="4789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F1B80705-D530-0AE4-2D7B-93F6F1E52CDD}"/>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0B2D781D-8844-5940-92D1-06EF0A7F581E}" type="slidenum">
              <a:rPr lang="en-US" smtClean="0"/>
              <a:pPr defTabSz="914377"/>
              <a:t>30</a:t>
            </a:fld>
            <a:endParaRPr lang="en-US" dirty="0"/>
          </a:p>
        </p:txBody>
      </p:sp>
      <p:sp>
        <p:nvSpPr>
          <p:cNvPr id="8" name="Footer Placeholder 7">
            <a:extLst>
              <a:ext uri="{FF2B5EF4-FFF2-40B4-BE49-F238E27FC236}">
                <a16:creationId xmlns:a16="http://schemas.microsoft.com/office/drawing/2014/main" id="{EE53100F-AE55-CEDB-698B-0AC7EB6825FE}"/>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t>NTP Medicare OEP Bootcamp 2024</a:t>
            </a:r>
            <a:endParaRPr lang="en-US" dirty="0"/>
          </a:p>
        </p:txBody>
      </p:sp>
      <p:sp>
        <p:nvSpPr>
          <p:cNvPr id="7" name="Date Placeholder 6">
            <a:extLst>
              <a:ext uri="{FF2B5EF4-FFF2-40B4-BE49-F238E27FC236}">
                <a16:creationId xmlns:a16="http://schemas.microsoft.com/office/drawing/2014/main" id="{315C683E-EB35-CE30-6D77-A2834636907C}"/>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142044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E8DB2-11B6-22EF-FF6C-79476289D91E}"/>
              </a:ext>
            </a:extLst>
          </p:cNvPr>
          <p:cNvSpPr>
            <a:spLocks noGrp="1"/>
          </p:cNvSpPr>
          <p:nvPr>
            <p:ph type="title"/>
          </p:nvPr>
        </p:nvSpPr>
        <p:spPr/>
        <p:txBody>
          <a:bodyPr>
            <a:normAutofit/>
          </a:bodyPr>
          <a:lstStyle/>
          <a:p>
            <a:r>
              <a:rPr lang="en-US" dirty="0">
                <a:latin typeface="Arial Black" panose="020B0A04020102020204" pitchFamily="34" charset="0"/>
              </a:rPr>
              <a:t>Pharmacy Network</a:t>
            </a:r>
          </a:p>
        </p:txBody>
      </p:sp>
      <p:pic>
        <p:nvPicPr>
          <p:cNvPr id="11" name="Picture 10" descr="Screenshot showing the list of Pharmacies. A box highlights the column showing the network status for each pharmacy">
            <a:extLst>
              <a:ext uri="{FF2B5EF4-FFF2-40B4-BE49-F238E27FC236}">
                <a16:creationId xmlns:a16="http://schemas.microsoft.com/office/drawing/2014/main" id="{71410829-1495-3896-EDCE-3C109A9E82C3}"/>
              </a:ext>
            </a:extLst>
          </p:cNvPr>
          <p:cNvPicPr>
            <a:picLocks noChangeAspect="1"/>
          </p:cNvPicPr>
          <p:nvPr/>
        </p:nvPicPr>
        <p:blipFill>
          <a:blip r:embed="rId4"/>
          <a:stretch>
            <a:fillRect/>
          </a:stretch>
        </p:blipFill>
        <p:spPr>
          <a:xfrm>
            <a:off x="967212" y="1659150"/>
            <a:ext cx="10164024" cy="366396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58922DE2-24D1-B0A4-E3D3-A847E20E7E15}"/>
              </a:ext>
              <a:ext uri="{C183D7F6-B498-43B3-948B-1728B52AA6E4}">
                <adec:decorative xmlns:adec="http://schemas.microsoft.com/office/drawing/2017/decorative" val="1"/>
              </a:ext>
            </a:extLst>
          </p:cNvPr>
          <p:cNvSpPr/>
          <p:nvPr/>
        </p:nvSpPr>
        <p:spPr>
          <a:xfrm>
            <a:off x="5050945" y="2881089"/>
            <a:ext cx="4985683" cy="24420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CE33A8B7-5664-6ABF-458D-3A3C025E326F}"/>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0B2D781D-8844-5940-92D1-06EF0A7F581E}" type="slidenum">
              <a:rPr lang="en-US" smtClean="0"/>
              <a:pPr defTabSz="914377"/>
              <a:t>31</a:t>
            </a:fld>
            <a:endParaRPr lang="en-US" dirty="0"/>
          </a:p>
        </p:txBody>
      </p:sp>
      <p:sp>
        <p:nvSpPr>
          <p:cNvPr id="7" name="Footer Placeholder 6">
            <a:extLst>
              <a:ext uri="{FF2B5EF4-FFF2-40B4-BE49-F238E27FC236}">
                <a16:creationId xmlns:a16="http://schemas.microsoft.com/office/drawing/2014/main" id="{599B7DC6-6743-9466-BDA7-A2EF4EDD7EE7}"/>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t>NTP Medicare OEP Bootcamp 2024</a:t>
            </a:r>
            <a:endParaRPr lang="en-US" dirty="0"/>
          </a:p>
        </p:txBody>
      </p:sp>
      <p:sp>
        <p:nvSpPr>
          <p:cNvPr id="6" name="Date Placeholder 5">
            <a:extLst>
              <a:ext uri="{FF2B5EF4-FFF2-40B4-BE49-F238E27FC236}">
                <a16:creationId xmlns:a16="http://schemas.microsoft.com/office/drawing/2014/main" id="{CCFD1D96-C571-4B33-7542-37CC056D08C2}"/>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10057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F1487-0958-35BD-B36F-C053A9F843E8}"/>
              </a:ext>
            </a:extLst>
          </p:cNvPr>
          <p:cNvSpPr>
            <a:spLocks noGrp="1"/>
          </p:cNvSpPr>
          <p:nvPr>
            <p:ph type="title"/>
          </p:nvPr>
        </p:nvSpPr>
        <p:spPr/>
        <p:txBody>
          <a:bodyPr>
            <a:normAutofit/>
          </a:bodyPr>
          <a:lstStyle/>
          <a:p>
            <a:r>
              <a:rPr lang="en-US" dirty="0">
                <a:latin typeface="Arial Black" panose="020B0A04020102020204" pitchFamily="34" charset="0"/>
              </a:rPr>
              <a:t>Pharmacy Network (Continued)</a:t>
            </a:r>
          </a:p>
        </p:txBody>
      </p:sp>
      <p:sp>
        <p:nvSpPr>
          <p:cNvPr id="16" name="Rectangle 15">
            <a:extLst>
              <a:ext uri="{FF2B5EF4-FFF2-40B4-BE49-F238E27FC236}">
                <a16:creationId xmlns:a16="http://schemas.microsoft.com/office/drawing/2014/main" id="{50C83A0F-F6BC-5789-7128-C913A4E1570C}"/>
              </a:ext>
              <a:ext uri="{C183D7F6-B498-43B3-948B-1728B52AA6E4}">
                <adec:decorative xmlns:adec="http://schemas.microsoft.com/office/drawing/2017/decorative" val="1"/>
              </a:ext>
            </a:extLst>
          </p:cNvPr>
          <p:cNvSpPr/>
          <p:nvPr/>
        </p:nvSpPr>
        <p:spPr>
          <a:xfrm>
            <a:off x="3429000" y="4656608"/>
            <a:ext cx="1616149" cy="496185"/>
          </a:xfrm>
          <a:prstGeom prst="rect">
            <a:avLst/>
          </a:prstGeom>
          <a:solidFill>
            <a:srgbClr val="A7C9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ectangle 14">
            <a:extLst>
              <a:ext uri="{FF2B5EF4-FFF2-40B4-BE49-F238E27FC236}">
                <a16:creationId xmlns:a16="http://schemas.microsoft.com/office/drawing/2014/main" id="{4234D515-EFF0-57B8-EEBB-51F1D44392E2}"/>
              </a:ext>
              <a:ext uri="{C183D7F6-B498-43B3-948B-1728B52AA6E4}">
                <adec:decorative xmlns:adec="http://schemas.microsoft.com/office/drawing/2017/decorative" val="1"/>
              </a:ext>
            </a:extLst>
          </p:cNvPr>
          <p:cNvSpPr/>
          <p:nvPr/>
        </p:nvSpPr>
        <p:spPr>
          <a:xfrm>
            <a:off x="1180272" y="4656608"/>
            <a:ext cx="1738308" cy="496185"/>
          </a:xfrm>
          <a:prstGeom prst="rect">
            <a:avLst/>
          </a:prstGeom>
          <a:solidFill>
            <a:srgbClr val="F2E8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Oval 9">
            <a:extLst>
              <a:ext uri="{FF2B5EF4-FFF2-40B4-BE49-F238E27FC236}">
                <a16:creationId xmlns:a16="http://schemas.microsoft.com/office/drawing/2014/main" id="{6B654363-BCFC-FA1B-5355-392242B8AB39}"/>
              </a:ext>
              <a:ext uri="{C183D7F6-B498-43B3-948B-1728B52AA6E4}">
                <adec:decorative xmlns:adec="http://schemas.microsoft.com/office/drawing/2017/decorative" val="1"/>
              </a:ext>
            </a:extLst>
          </p:cNvPr>
          <p:cNvSpPr/>
          <p:nvPr/>
        </p:nvSpPr>
        <p:spPr>
          <a:xfrm>
            <a:off x="7797679" y="2623424"/>
            <a:ext cx="3291840" cy="3291840"/>
          </a:xfrm>
          <a:prstGeom prst="ellipse">
            <a:avLst/>
          </a:prstGeom>
          <a:solidFill>
            <a:srgbClr val="F2E8CF"/>
          </a:solidFill>
          <a:ln w="38100">
            <a:solidFill>
              <a:schemeClr val="bg1"/>
            </a:solid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2400" dirty="0"/>
          </a:p>
        </p:txBody>
      </p:sp>
      <p:sp>
        <p:nvSpPr>
          <p:cNvPr id="17" name="Oval 16">
            <a:extLst>
              <a:ext uri="{FF2B5EF4-FFF2-40B4-BE49-F238E27FC236}">
                <a16:creationId xmlns:a16="http://schemas.microsoft.com/office/drawing/2014/main" id="{496C1820-B3A5-2D1D-8A42-FAB677A692E3}"/>
              </a:ext>
              <a:ext uri="{C183D7F6-B498-43B3-948B-1728B52AA6E4}">
                <adec:decorative xmlns:adec="http://schemas.microsoft.com/office/drawing/2017/decorative" val="1"/>
              </a:ext>
            </a:extLst>
          </p:cNvPr>
          <p:cNvSpPr/>
          <p:nvPr/>
        </p:nvSpPr>
        <p:spPr>
          <a:xfrm>
            <a:off x="8533336" y="3990301"/>
            <a:ext cx="1826561" cy="1828800"/>
          </a:xfrm>
          <a:prstGeom prst="ellipse">
            <a:avLst/>
          </a:prstGeom>
          <a:solidFill>
            <a:srgbClr val="A7C957"/>
          </a:solidFill>
          <a:ln w="38100">
            <a:solidFill>
              <a:schemeClr val="bg1"/>
            </a:solidFill>
          </a:ln>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2400" dirty="0"/>
          </a:p>
        </p:txBody>
      </p:sp>
      <p:sp>
        <p:nvSpPr>
          <p:cNvPr id="14" name="Rectangle 3">
            <a:extLst>
              <a:ext uri="{FF2B5EF4-FFF2-40B4-BE49-F238E27FC236}">
                <a16:creationId xmlns:a16="http://schemas.microsoft.com/office/drawing/2014/main" id="{55F68CF8-ACDB-5B7E-BF7E-EA9246C089E5}"/>
              </a:ext>
            </a:extLst>
          </p:cNvPr>
          <p:cNvSpPr>
            <a:spLocks noGrp="1"/>
          </p:cNvSpPr>
          <p:nvPr>
            <p:ph sz="half" idx="1"/>
          </p:nvPr>
        </p:nvSpPr>
        <p:spPr>
          <a:xfrm>
            <a:off x="914400" y="1371600"/>
            <a:ext cx="5474918" cy="4351338"/>
          </a:xfrm>
          <a:extLst>
            <a:ext uri="{91240B29-F687-4F45-9708-019B960494DF}">
              <a14:hiddenLine xmlns:a14="http://schemas.microsoft.com/office/drawing/2010/main" w="25400">
                <a:solidFill>
                  <a:srgbClr val="000000"/>
                </a:solidFill>
                <a:miter lim="800000"/>
                <a:headEnd/>
                <a:tailEnd/>
              </a14:hiddenLine>
            </a:ext>
          </a:extLst>
        </p:spPr>
        <p:txBody>
          <a:bodyPr>
            <a:noAutofit/>
          </a:bodyPr>
          <a:lstStyle/>
          <a:p>
            <a:pPr marL="365751" indent="-365751"/>
            <a:r>
              <a:rPr lang="en-US" altLang="en-US" sz="2400" dirty="0"/>
              <a:t>Definition:  A contracted group of pharmacies that provide incentivized rates to a plan, thereby lowering costs for the plan and patients.  </a:t>
            </a:r>
          </a:p>
          <a:p>
            <a:pPr marL="365751" indent="-365751"/>
            <a:r>
              <a:rPr lang="en-US" altLang="en-US" sz="2400" dirty="0"/>
              <a:t>Pharmacy contracts with plan</a:t>
            </a:r>
          </a:p>
          <a:p>
            <a:pPr marL="1097253" lvl="1" indent="-365751"/>
            <a:r>
              <a:rPr lang="en-US" altLang="en-US" sz="2000" dirty="0">
                <a:sym typeface="Symbol" panose="05050102010706020507" pitchFamily="18" charset="2"/>
              </a:rPr>
              <a:t>Receive lower reimbursement rates</a:t>
            </a:r>
          </a:p>
          <a:p>
            <a:pPr marL="1097253" lvl="1" indent="-365751"/>
            <a:r>
              <a:rPr lang="en-US" altLang="en-US" sz="2000" dirty="0">
                <a:sym typeface="Symbol" panose="05050102010706020507" pitchFamily="18" charset="2"/>
              </a:rPr>
              <a:t>Increased volume of business</a:t>
            </a:r>
          </a:p>
          <a:p>
            <a:pPr marL="365751" indent="-365751"/>
            <a:r>
              <a:rPr lang="en-US" altLang="en-US" sz="2400" dirty="0">
                <a:sym typeface="Symbol" panose="05050102010706020507" pitchFamily="18" charset="2"/>
              </a:rPr>
              <a:t>In-Network  vs.   Preferred</a:t>
            </a:r>
          </a:p>
          <a:p>
            <a:pPr marL="365751" indent="-365751">
              <a:buNone/>
            </a:pPr>
            <a:endParaRPr lang="en-US" altLang="en-US" sz="2400" dirty="0"/>
          </a:p>
        </p:txBody>
      </p:sp>
      <p:sp>
        <p:nvSpPr>
          <p:cNvPr id="6" name="Content Placeholder 5">
            <a:extLst>
              <a:ext uri="{FF2B5EF4-FFF2-40B4-BE49-F238E27FC236}">
                <a16:creationId xmlns:a16="http://schemas.microsoft.com/office/drawing/2014/main" id="{D3D2D281-91D7-16AD-E45C-FC42372861BF}"/>
              </a:ext>
            </a:extLst>
          </p:cNvPr>
          <p:cNvSpPr>
            <a:spLocks noGrp="1"/>
          </p:cNvSpPr>
          <p:nvPr>
            <p:ph sz="half" idx="2"/>
          </p:nvPr>
        </p:nvSpPr>
        <p:spPr>
          <a:xfrm>
            <a:off x="7797679" y="1464919"/>
            <a:ext cx="3291840" cy="4635255"/>
          </a:xfrm>
        </p:spPr>
        <p:txBody>
          <a:bodyPr/>
          <a:lstStyle/>
          <a:p>
            <a:pPr marL="0" indent="0" algn="ctr">
              <a:buNone/>
            </a:pPr>
            <a:r>
              <a:rPr lang="en-US" sz="2800" b="1" dirty="0">
                <a:solidFill>
                  <a:srgbClr val="002060"/>
                </a:solidFill>
              </a:rPr>
              <a:t>Out-of-Network</a:t>
            </a:r>
          </a:p>
          <a:p>
            <a:pPr marL="0" indent="0" algn="ctr">
              <a:spcAft>
                <a:spcPts val="4800"/>
              </a:spcAft>
              <a:buNone/>
            </a:pPr>
            <a:r>
              <a:rPr lang="en-US" sz="2800" dirty="0">
                <a:solidFill>
                  <a:srgbClr val="002060"/>
                </a:solidFill>
              </a:rPr>
              <a:t>Pharmacies</a:t>
            </a:r>
          </a:p>
          <a:p>
            <a:pPr marL="0" indent="0" algn="ctr">
              <a:spcAft>
                <a:spcPts val="3600"/>
              </a:spcAft>
              <a:buNone/>
            </a:pPr>
            <a:r>
              <a:rPr lang="en-US" sz="2800" b="1" dirty="0">
                <a:solidFill>
                  <a:schemeClr val="accent1">
                    <a:lumMod val="50000"/>
                  </a:schemeClr>
                </a:solidFill>
              </a:rPr>
              <a:t>In-Network </a:t>
            </a:r>
            <a:r>
              <a:rPr lang="en-US" sz="2800" dirty="0">
                <a:solidFill>
                  <a:schemeClr val="accent1">
                    <a:lumMod val="50000"/>
                  </a:schemeClr>
                </a:solidFill>
              </a:rPr>
              <a:t>Pharmacies</a:t>
            </a:r>
          </a:p>
          <a:p>
            <a:pPr marL="0" indent="0" algn="ctr">
              <a:buNone/>
            </a:pPr>
            <a:r>
              <a:rPr lang="en-US" sz="2000" b="1" dirty="0">
                <a:solidFill>
                  <a:schemeClr val="accent1">
                    <a:lumMod val="50000"/>
                  </a:schemeClr>
                </a:solidFill>
              </a:rPr>
              <a:t>Preferred          </a:t>
            </a:r>
            <a:r>
              <a:rPr lang="en-US" sz="2000" dirty="0">
                <a:solidFill>
                  <a:schemeClr val="accent1">
                    <a:lumMod val="50000"/>
                  </a:schemeClr>
                </a:solidFill>
              </a:rPr>
              <a:t>Pharmacies</a:t>
            </a:r>
          </a:p>
          <a:p>
            <a:pPr marL="0" indent="0" algn="ctr">
              <a:buNone/>
            </a:pPr>
            <a:endParaRPr lang="en-US" dirty="0"/>
          </a:p>
        </p:txBody>
      </p:sp>
      <p:sp>
        <p:nvSpPr>
          <p:cNvPr id="5" name="Slide Number Placeholder 4">
            <a:extLst>
              <a:ext uri="{FF2B5EF4-FFF2-40B4-BE49-F238E27FC236}">
                <a16:creationId xmlns:a16="http://schemas.microsoft.com/office/drawing/2014/main" id="{E7A46DF3-E209-33CC-6EDD-157725716EC1}"/>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0B2D781D-8844-5940-92D1-06EF0A7F581E}" type="slidenum">
              <a:rPr lang="en-US" smtClean="0"/>
              <a:pPr defTabSz="914377"/>
              <a:t>32</a:t>
            </a:fld>
            <a:endParaRPr lang="en-US" dirty="0"/>
          </a:p>
        </p:txBody>
      </p:sp>
      <p:sp>
        <p:nvSpPr>
          <p:cNvPr id="4" name="Footer Placeholder 3">
            <a:extLst>
              <a:ext uri="{FF2B5EF4-FFF2-40B4-BE49-F238E27FC236}">
                <a16:creationId xmlns:a16="http://schemas.microsoft.com/office/drawing/2014/main" id="{30AC4BC6-181E-4DBA-72F9-AB2C325C9B65}"/>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t>NTP Medicare OEP Bootcamp 2024</a:t>
            </a:r>
            <a:endParaRPr lang="en-US" dirty="0"/>
          </a:p>
        </p:txBody>
      </p:sp>
      <p:sp>
        <p:nvSpPr>
          <p:cNvPr id="3" name="Date Placeholder 2">
            <a:extLst>
              <a:ext uri="{FF2B5EF4-FFF2-40B4-BE49-F238E27FC236}">
                <a16:creationId xmlns:a16="http://schemas.microsoft.com/office/drawing/2014/main" id="{7ABA2A08-61F3-10FA-0B8B-FAD097121475}"/>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3454698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D2E3-2906-3190-E3E3-12A8F156AE84}"/>
              </a:ext>
            </a:extLst>
          </p:cNvPr>
          <p:cNvSpPr>
            <a:spLocks noGrp="1"/>
          </p:cNvSpPr>
          <p:nvPr>
            <p:ph type="title"/>
          </p:nvPr>
        </p:nvSpPr>
        <p:spPr/>
        <p:txBody>
          <a:bodyPr>
            <a:normAutofit/>
          </a:bodyPr>
          <a:lstStyle/>
          <a:p>
            <a:r>
              <a:rPr lang="en-US" dirty="0">
                <a:latin typeface="Arial Black" panose="020B0A04020102020204" pitchFamily="34" charset="0"/>
              </a:rPr>
              <a:t>Drug Costs via Pharmacy Type</a:t>
            </a:r>
          </a:p>
        </p:txBody>
      </p:sp>
      <p:pic>
        <p:nvPicPr>
          <p:cNvPr id="10" name="Picture 9" descr="Screenshot of the yearly drug costs by pharmacy with a box highlighting the total yearly drug costs">
            <a:extLst>
              <a:ext uri="{FF2B5EF4-FFF2-40B4-BE49-F238E27FC236}">
                <a16:creationId xmlns:a16="http://schemas.microsoft.com/office/drawing/2014/main" id="{F5163354-9741-F98A-7ADB-7FF179AA5208}"/>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838201" y="1345477"/>
            <a:ext cx="10803801" cy="4473529"/>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146E54D5-FCDF-C54A-83C7-98A3EE20561D}"/>
              </a:ext>
              <a:ext uri="{C183D7F6-B498-43B3-948B-1728B52AA6E4}">
                <adec:decorative xmlns:adec="http://schemas.microsoft.com/office/drawing/2017/decorative" val="1"/>
              </a:ext>
            </a:extLst>
          </p:cNvPr>
          <p:cNvSpPr/>
          <p:nvPr/>
        </p:nvSpPr>
        <p:spPr>
          <a:xfrm>
            <a:off x="838201" y="5329600"/>
            <a:ext cx="10803801" cy="4894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55939165-C956-730C-B648-8C4ED09A7270}"/>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0B2D781D-8844-5940-92D1-06EF0A7F581E}" type="slidenum">
              <a:rPr lang="en-US" smtClean="0"/>
              <a:pPr defTabSz="914377"/>
              <a:t>33</a:t>
            </a:fld>
            <a:endParaRPr lang="en-US" dirty="0"/>
          </a:p>
        </p:txBody>
      </p:sp>
      <p:sp>
        <p:nvSpPr>
          <p:cNvPr id="7" name="Footer Placeholder 6">
            <a:extLst>
              <a:ext uri="{FF2B5EF4-FFF2-40B4-BE49-F238E27FC236}">
                <a16:creationId xmlns:a16="http://schemas.microsoft.com/office/drawing/2014/main" id="{F57614EA-B71C-10AC-E97B-C8575569AD03}"/>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t>NTP Medicare OEP Bootcamp 2024</a:t>
            </a:r>
            <a:endParaRPr lang="en-US" dirty="0"/>
          </a:p>
        </p:txBody>
      </p:sp>
      <p:sp>
        <p:nvSpPr>
          <p:cNvPr id="6" name="Date Placeholder 5">
            <a:extLst>
              <a:ext uri="{FF2B5EF4-FFF2-40B4-BE49-F238E27FC236}">
                <a16:creationId xmlns:a16="http://schemas.microsoft.com/office/drawing/2014/main" id="{F7D15987-77F5-B2E3-2808-F2DBE274B5BE}"/>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282448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E8DB2-11B6-22EF-FF6C-79476289D91E}"/>
              </a:ext>
            </a:extLst>
          </p:cNvPr>
          <p:cNvSpPr>
            <a:spLocks noGrp="1"/>
          </p:cNvSpPr>
          <p:nvPr>
            <p:ph type="title"/>
          </p:nvPr>
        </p:nvSpPr>
        <p:spPr/>
        <p:txBody>
          <a:bodyPr>
            <a:noAutofit/>
          </a:bodyPr>
          <a:lstStyle/>
          <a:p>
            <a:r>
              <a:rPr lang="en-US" dirty="0">
                <a:latin typeface="Arial Black" panose="020B0A04020102020204" pitchFamily="34" charset="0"/>
              </a:rPr>
              <a:t>How to Find Plan-Specific Preferred Pharmacies</a:t>
            </a:r>
          </a:p>
        </p:txBody>
      </p:sp>
      <p:pic>
        <p:nvPicPr>
          <p:cNvPr id="11" name="Picture 10" descr="Screenshot showing the list of pharmacies. A box is highlighting a hyperlink to find an in-network pharmacy">
            <a:extLst>
              <a:ext uri="{FF2B5EF4-FFF2-40B4-BE49-F238E27FC236}">
                <a16:creationId xmlns:a16="http://schemas.microsoft.com/office/drawing/2014/main" id="{71410829-1495-3896-EDCE-3C109A9E82C3}"/>
              </a:ext>
            </a:extLst>
          </p:cNvPr>
          <p:cNvPicPr>
            <a:picLocks noChangeAspect="1"/>
          </p:cNvPicPr>
          <p:nvPr/>
        </p:nvPicPr>
        <p:blipFill>
          <a:blip r:embed="rId4"/>
          <a:stretch>
            <a:fillRect/>
          </a:stretch>
        </p:blipFill>
        <p:spPr>
          <a:xfrm>
            <a:off x="579422" y="1522187"/>
            <a:ext cx="11033156" cy="3977276"/>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58922DE2-24D1-B0A4-E3D3-A847E20E7E15}"/>
              </a:ext>
              <a:ext uri="{C183D7F6-B498-43B3-948B-1728B52AA6E4}">
                <adec:decorative xmlns:adec="http://schemas.microsoft.com/office/drawing/2017/decorative" val="1"/>
              </a:ext>
            </a:extLst>
          </p:cNvPr>
          <p:cNvSpPr/>
          <p:nvPr/>
        </p:nvSpPr>
        <p:spPr>
          <a:xfrm>
            <a:off x="7045311" y="3744685"/>
            <a:ext cx="2764972" cy="76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tar: 5 Points 3" descr="Star indicating that this slide content is a Plan Finder Tool Pearl  ">
            <a:extLst>
              <a:ext uri="{FF2B5EF4-FFF2-40B4-BE49-F238E27FC236}">
                <a16:creationId xmlns:a16="http://schemas.microsoft.com/office/drawing/2014/main" id="{3D4EE37E-15B8-E0CA-1C4F-633ADF2E6F24}"/>
              </a:ext>
            </a:extLst>
          </p:cNvPr>
          <p:cNvSpPr/>
          <p:nvPr/>
        </p:nvSpPr>
        <p:spPr>
          <a:xfrm>
            <a:off x="9738278" y="2493017"/>
            <a:ext cx="1802295" cy="1632668"/>
          </a:xfrm>
          <a:prstGeom prst="star5">
            <a:avLst/>
          </a:prstGeom>
          <a:solidFill>
            <a:schemeClr val="accent4"/>
          </a:solidFill>
          <a:ln>
            <a:noFill/>
          </a:ln>
          <a:effectLst>
            <a:outerShdw blurRad="50800" dist="38100" dir="2700000" sx="106000" sy="106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21920" rtlCol="0" anchor="ctr"/>
          <a:lstStyle/>
          <a:p>
            <a:pPr algn="ctr"/>
            <a:r>
              <a:rPr lang="en-US" sz="2533" dirty="0">
                <a:solidFill>
                  <a:srgbClr val="00529B"/>
                </a:solidFill>
              </a:rPr>
              <a:t>Pearl</a:t>
            </a:r>
          </a:p>
        </p:txBody>
      </p:sp>
      <p:sp>
        <p:nvSpPr>
          <p:cNvPr id="8" name="Slide Number Placeholder 7">
            <a:extLst>
              <a:ext uri="{FF2B5EF4-FFF2-40B4-BE49-F238E27FC236}">
                <a16:creationId xmlns:a16="http://schemas.microsoft.com/office/drawing/2014/main" id="{CE33A8B7-5664-6ABF-458D-3A3C025E326F}"/>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0B2D781D-8844-5940-92D1-06EF0A7F581E}" type="slidenum">
              <a:rPr lang="en-US" smtClean="0"/>
              <a:pPr defTabSz="914377"/>
              <a:t>34</a:t>
            </a:fld>
            <a:endParaRPr lang="en-US" dirty="0"/>
          </a:p>
        </p:txBody>
      </p:sp>
      <p:sp>
        <p:nvSpPr>
          <p:cNvPr id="7" name="Footer Placeholder 6">
            <a:extLst>
              <a:ext uri="{FF2B5EF4-FFF2-40B4-BE49-F238E27FC236}">
                <a16:creationId xmlns:a16="http://schemas.microsoft.com/office/drawing/2014/main" id="{599B7DC6-6743-9466-BDA7-A2EF4EDD7EE7}"/>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t>NTP Medicare OEP Bootcamp 2024</a:t>
            </a:r>
            <a:endParaRPr lang="en-US" dirty="0"/>
          </a:p>
        </p:txBody>
      </p:sp>
      <p:sp>
        <p:nvSpPr>
          <p:cNvPr id="6" name="Date Placeholder 5">
            <a:extLst>
              <a:ext uri="{FF2B5EF4-FFF2-40B4-BE49-F238E27FC236}">
                <a16:creationId xmlns:a16="http://schemas.microsoft.com/office/drawing/2014/main" id="{CCFD1D96-C571-4B33-7542-37CC056D08C2}"/>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170218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grpId="0" nodeType="afterEffect">
                                  <p:stCondLst>
                                    <p:cond delay="0"/>
                                  </p:stCondLst>
                                  <p:childTnLst>
                                    <p:animRot by="120000">
                                      <p:cBhvr>
                                        <p:cTn id="17" dur="300" fill="hold">
                                          <p:stCondLst>
                                            <p:cond delay="0"/>
                                          </p:stCondLst>
                                        </p:cTn>
                                        <p:tgtEl>
                                          <p:spTgt spid="4"/>
                                        </p:tgtEl>
                                        <p:attrNameLst>
                                          <p:attrName>r</p:attrName>
                                        </p:attrNameLst>
                                      </p:cBhvr>
                                    </p:animRot>
                                    <p:animRot by="-240000">
                                      <p:cBhvr>
                                        <p:cTn id="18" dur="600" fill="hold">
                                          <p:stCondLst>
                                            <p:cond delay="600"/>
                                          </p:stCondLst>
                                        </p:cTn>
                                        <p:tgtEl>
                                          <p:spTgt spid="4"/>
                                        </p:tgtEl>
                                        <p:attrNameLst>
                                          <p:attrName>r</p:attrName>
                                        </p:attrNameLst>
                                      </p:cBhvr>
                                    </p:animRot>
                                    <p:animRot by="240000">
                                      <p:cBhvr>
                                        <p:cTn id="19" dur="600" fill="hold">
                                          <p:stCondLst>
                                            <p:cond delay="1200"/>
                                          </p:stCondLst>
                                        </p:cTn>
                                        <p:tgtEl>
                                          <p:spTgt spid="4"/>
                                        </p:tgtEl>
                                        <p:attrNameLst>
                                          <p:attrName>r</p:attrName>
                                        </p:attrNameLst>
                                      </p:cBhvr>
                                    </p:animRot>
                                    <p:animRot by="-240000">
                                      <p:cBhvr>
                                        <p:cTn id="20" dur="600" fill="hold">
                                          <p:stCondLst>
                                            <p:cond delay="1800"/>
                                          </p:stCondLst>
                                        </p:cTn>
                                        <p:tgtEl>
                                          <p:spTgt spid="4"/>
                                        </p:tgtEl>
                                        <p:attrNameLst>
                                          <p:attrName>r</p:attrName>
                                        </p:attrNameLst>
                                      </p:cBhvr>
                                    </p:animRot>
                                    <p:animRot by="120000">
                                      <p:cBhvr>
                                        <p:cTn id="21" dur="600" fill="hold">
                                          <p:stCondLst>
                                            <p:cond delay="2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7D5A-E705-D9CA-AC46-3D6D00EB3BDE}"/>
              </a:ext>
            </a:extLst>
          </p:cNvPr>
          <p:cNvSpPr>
            <a:spLocks noGrp="1"/>
          </p:cNvSpPr>
          <p:nvPr>
            <p:ph type="title"/>
          </p:nvPr>
        </p:nvSpPr>
        <p:spPr/>
        <p:txBody>
          <a:bodyPr>
            <a:normAutofit/>
          </a:bodyPr>
          <a:lstStyle/>
          <a:p>
            <a:r>
              <a:rPr lang="en-US" dirty="0">
                <a:latin typeface="Arial Black" panose="020B0A04020102020204" pitchFamily="34" charset="0"/>
              </a:rPr>
              <a:t>Plan Pharmacy Network—Costs</a:t>
            </a:r>
          </a:p>
        </p:txBody>
      </p:sp>
      <p:pic>
        <p:nvPicPr>
          <p:cNvPr id="8" name="Picture 7" descr="Screenshot of the pharmacy search results">
            <a:extLst>
              <a:ext uri="{FF2B5EF4-FFF2-40B4-BE49-F238E27FC236}">
                <a16:creationId xmlns:a16="http://schemas.microsoft.com/office/drawing/2014/main" id="{E03789EA-3580-5349-E7A0-198C3FEC0011}"/>
              </a:ext>
            </a:extLst>
          </p:cNvPr>
          <p:cNvPicPr>
            <a:picLocks noChangeAspect="1"/>
          </p:cNvPicPr>
          <p:nvPr/>
        </p:nvPicPr>
        <p:blipFill>
          <a:blip r:embed="rId4"/>
          <a:stretch>
            <a:fillRect/>
          </a:stretch>
        </p:blipFill>
        <p:spPr>
          <a:xfrm>
            <a:off x="955358" y="960119"/>
            <a:ext cx="5474197" cy="5107623"/>
          </a:xfrm>
          <a:prstGeom prst="rect">
            <a:avLst/>
          </a:prstGeom>
        </p:spPr>
      </p:pic>
      <p:pic>
        <p:nvPicPr>
          <p:cNvPr id="11" name="Picture 10" descr="Screenshot showing information about pharmacy networks in relation to cost.">
            <a:extLst>
              <a:ext uri="{FF2B5EF4-FFF2-40B4-BE49-F238E27FC236}">
                <a16:creationId xmlns:a16="http://schemas.microsoft.com/office/drawing/2014/main" id="{786F4CED-2372-595B-F8BF-01D47D3F3D8F}"/>
              </a:ext>
            </a:extLst>
          </p:cNvPr>
          <p:cNvPicPr>
            <a:picLocks noChangeAspect="1"/>
          </p:cNvPicPr>
          <p:nvPr/>
        </p:nvPicPr>
        <p:blipFill>
          <a:blip r:embed="rId5"/>
          <a:stretch>
            <a:fillRect/>
          </a:stretch>
        </p:blipFill>
        <p:spPr>
          <a:xfrm>
            <a:off x="7088950" y="1313081"/>
            <a:ext cx="4268253" cy="440170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F5DD047F-EFDE-CC4E-460A-4807CAB44D0F}"/>
              </a:ext>
              <a:ext uri="{C183D7F6-B498-43B3-948B-1728B52AA6E4}">
                <adec:decorative xmlns:adec="http://schemas.microsoft.com/office/drawing/2017/decorative" val="1"/>
              </a:ext>
            </a:extLst>
          </p:cNvPr>
          <p:cNvSpPr/>
          <p:nvPr/>
        </p:nvSpPr>
        <p:spPr>
          <a:xfrm rot="5400000">
            <a:off x="35320" y="4351915"/>
            <a:ext cx="2271145" cy="431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E2AF93AB-625B-F1E3-F0D0-2807B9F9AC6A}"/>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0B2D781D-8844-5940-92D1-06EF0A7F581E}" type="slidenum">
              <a:rPr lang="en-US" smtClean="0"/>
              <a:pPr defTabSz="914377"/>
              <a:t>35</a:t>
            </a:fld>
            <a:endParaRPr lang="en-US" dirty="0"/>
          </a:p>
        </p:txBody>
      </p:sp>
      <p:sp>
        <p:nvSpPr>
          <p:cNvPr id="4" name="Footer Placeholder 3">
            <a:extLst>
              <a:ext uri="{FF2B5EF4-FFF2-40B4-BE49-F238E27FC236}">
                <a16:creationId xmlns:a16="http://schemas.microsoft.com/office/drawing/2014/main" id="{D2C78BF3-F063-446A-60D6-7900D227AC7F}"/>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t>NTP Medicare OEP Bootcamp 2024</a:t>
            </a:r>
            <a:endParaRPr lang="en-US" dirty="0"/>
          </a:p>
        </p:txBody>
      </p:sp>
      <p:sp>
        <p:nvSpPr>
          <p:cNvPr id="3" name="Date Placeholder 2">
            <a:extLst>
              <a:ext uri="{FF2B5EF4-FFF2-40B4-BE49-F238E27FC236}">
                <a16:creationId xmlns:a16="http://schemas.microsoft.com/office/drawing/2014/main" id="{D797D69E-60C1-84D2-1794-0DCA60BB4667}"/>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102304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06BCAC1-D37C-DDDC-FC1C-11C975537A98}"/>
              </a:ext>
            </a:extLst>
          </p:cNvPr>
          <p:cNvSpPr>
            <a:spLocks noGrp="1"/>
          </p:cNvSpPr>
          <p:nvPr>
            <p:ph type="title"/>
          </p:nvPr>
        </p:nvSpPr>
        <p:spPr/>
        <p:txBody>
          <a:bodyPr>
            <a:normAutofit/>
          </a:bodyPr>
          <a:lstStyle/>
          <a:p>
            <a:r>
              <a:rPr lang="en-US" dirty="0">
                <a:latin typeface="Arial Black" panose="020B0A04020102020204" pitchFamily="34" charset="0"/>
              </a:rPr>
              <a:t>Costs via Entered pharmacies</a:t>
            </a:r>
          </a:p>
        </p:txBody>
      </p:sp>
      <p:sp>
        <p:nvSpPr>
          <p:cNvPr id="10" name="Content Placeholder 9">
            <a:extLst>
              <a:ext uri="{FF2B5EF4-FFF2-40B4-BE49-F238E27FC236}">
                <a16:creationId xmlns:a16="http://schemas.microsoft.com/office/drawing/2014/main" id="{EF3784D6-6832-789E-00E2-DDB7D0E3A9FD}"/>
              </a:ext>
            </a:extLst>
          </p:cNvPr>
          <p:cNvSpPr>
            <a:spLocks noGrp="1"/>
          </p:cNvSpPr>
          <p:nvPr>
            <p:ph sz="quarter" idx="13"/>
          </p:nvPr>
        </p:nvSpPr>
        <p:spPr>
          <a:xfrm>
            <a:off x="838201" y="1148580"/>
            <a:ext cx="9538252" cy="610373"/>
          </a:xfrm>
        </p:spPr>
        <p:txBody>
          <a:bodyPr>
            <a:noAutofit/>
          </a:bodyPr>
          <a:lstStyle/>
          <a:p>
            <a:pPr marL="0" indent="0">
              <a:buNone/>
            </a:pPr>
            <a:r>
              <a:rPr lang="en-US" sz="2667" dirty="0">
                <a:latin typeface="+mn-lt"/>
              </a:rPr>
              <a:t>When entering more than one pharmacy, make sure to look at plan details to see expected costs under each pharmacy </a:t>
            </a:r>
          </a:p>
        </p:txBody>
      </p:sp>
      <p:pic>
        <p:nvPicPr>
          <p:cNvPr id="3" name="Picture 2" descr="Screenshot of the costs for the selected pharmacies">
            <a:extLst>
              <a:ext uri="{FF2B5EF4-FFF2-40B4-BE49-F238E27FC236}">
                <a16:creationId xmlns:a16="http://schemas.microsoft.com/office/drawing/2014/main" id="{C4BC9541-C910-4A13-AE44-F273FD5ACA25}"/>
              </a:ext>
            </a:extLst>
          </p:cNvPr>
          <p:cNvPicPr>
            <a:picLocks noChangeAspect="1"/>
          </p:cNvPicPr>
          <p:nvPr/>
        </p:nvPicPr>
        <p:blipFill rotWithShape="1">
          <a:blip r:embed="rId4"/>
          <a:srcRect b="7730"/>
          <a:stretch/>
        </p:blipFill>
        <p:spPr>
          <a:xfrm>
            <a:off x="0" y="2134327"/>
            <a:ext cx="12178747" cy="4357913"/>
          </a:xfrm>
          <a:prstGeom prst="rect">
            <a:avLst/>
          </a:prstGeom>
        </p:spPr>
      </p:pic>
      <p:sp>
        <p:nvSpPr>
          <p:cNvPr id="4" name="Star: 5 Points 3" descr="Star indicating that this slide content is a Plan Finder Tool Pearl  ">
            <a:extLst>
              <a:ext uri="{FF2B5EF4-FFF2-40B4-BE49-F238E27FC236}">
                <a16:creationId xmlns:a16="http://schemas.microsoft.com/office/drawing/2014/main" id="{3762C7F6-54E6-62B9-3647-54B0725DF6EC}"/>
              </a:ext>
            </a:extLst>
          </p:cNvPr>
          <p:cNvSpPr/>
          <p:nvPr/>
        </p:nvSpPr>
        <p:spPr>
          <a:xfrm>
            <a:off x="10376453" y="1"/>
            <a:ext cx="1802295" cy="1632668"/>
          </a:xfrm>
          <a:prstGeom prst="star5">
            <a:avLst/>
          </a:prstGeom>
          <a:solidFill>
            <a:schemeClr val="accent4"/>
          </a:solidFill>
          <a:ln>
            <a:noFill/>
          </a:ln>
          <a:effectLst>
            <a:outerShdw blurRad="50800" dist="38100" dir="2700000" sx="106000" sy="106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21920" rtlCol="0" anchor="ctr"/>
          <a:lstStyle/>
          <a:p>
            <a:pPr algn="ctr"/>
            <a:r>
              <a:rPr lang="en-US" sz="2533" dirty="0">
                <a:solidFill>
                  <a:srgbClr val="00529B"/>
                </a:solidFill>
              </a:rPr>
              <a:t>Pearl</a:t>
            </a:r>
          </a:p>
        </p:txBody>
      </p:sp>
      <p:sp>
        <p:nvSpPr>
          <p:cNvPr id="2" name="Rectangle 1">
            <a:extLst>
              <a:ext uri="{FF2B5EF4-FFF2-40B4-BE49-F238E27FC236}">
                <a16:creationId xmlns:a16="http://schemas.microsoft.com/office/drawing/2014/main" id="{E19170DB-C133-FE90-A982-5BFD9E25DBA0}"/>
              </a:ext>
              <a:ext uri="{C183D7F6-B498-43B3-948B-1728B52AA6E4}">
                <adec:decorative xmlns:adec="http://schemas.microsoft.com/office/drawing/2017/decorative" val="1"/>
              </a:ext>
            </a:extLst>
          </p:cNvPr>
          <p:cNvSpPr/>
          <p:nvPr/>
        </p:nvSpPr>
        <p:spPr>
          <a:xfrm>
            <a:off x="3920706" y="2570185"/>
            <a:ext cx="8258041" cy="6733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16">
            <a:extLst>
              <a:ext uri="{FF2B5EF4-FFF2-40B4-BE49-F238E27FC236}">
                <a16:creationId xmlns:a16="http://schemas.microsoft.com/office/drawing/2014/main" id="{BAAEEE04-F1BD-420A-3E4B-9874ABD550F5}"/>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36</a:t>
            </a:fld>
            <a:endParaRPr lang="en-US" dirty="0">
              <a:solidFill>
                <a:srgbClr val="4472C4">
                  <a:lumMod val="60000"/>
                  <a:lumOff val="40000"/>
                </a:srgbClr>
              </a:solidFill>
            </a:endParaRPr>
          </a:p>
        </p:txBody>
      </p:sp>
      <p:sp>
        <p:nvSpPr>
          <p:cNvPr id="16" name="Footer Placeholder 15">
            <a:extLst>
              <a:ext uri="{FF2B5EF4-FFF2-40B4-BE49-F238E27FC236}">
                <a16:creationId xmlns:a16="http://schemas.microsoft.com/office/drawing/2014/main" id="{40B1AF1D-247D-4426-E448-03847AC6C8AC}"/>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15" name="Date Placeholder 14">
            <a:extLst>
              <a:ext uri="{FF2B5EF4-FFF2-40B4-BE49-F238E27FC236}">
                <a16:creationId xmlns:a16="http://schemas.microsoft.com/office/drawing/2014/main" id="{CF14D526-4364-276D-AB01-6489F26541A4}"/>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65884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0" nodeType="afterEffect">
                                  <p:stCondLst>
                                    <p:cond delay="0"/>
                                  </p:stCondLst>
                                  <p:childTnLst>
                                    <p:animRot by="120000">
                                      <p:cBhvr>
                                        <p:cTn id="12" dur="300" fill="hold">
                                          <p:stCondLst>
                                            <p:cond delay="0"/>
                                          </p:stCondLst>
                                        </p:cTn>
                                        <p:tgtEl>
                                          <p:spTgt spid="4"/>
                                        </p:tgtEl>
                                        <p:attrNameLst>
                                          <p:attrName>r</p:attrName>
                                        </p:attrNameLst>
                                      </p:cBhvr>
                                    </p:animRot>
                                    <p:animRot by="-240000">
                                      <p:cBhvr>
                                        <p:cTn id="13" dur="600" fill="hold">
                                          <p:stCondLst>
                                            <p:cond delay="600"/>
                                          </p:stCondLst>
                                        </p:cTn>
                                        <p:tgtEl>
                                          <p:spTgt spid="4"/>
                                        </p:tgtEl>
                                        <p:attrNameLst>
                                          <p:attrName>r</p:attrName>
                                        </p:attrNameLst>
                                      </p:cBhvr>
                                    </p:animRot>
                                    <p:animRot by="240000">
                                      <p:cBhvr>
                                        <p:cTn id="14" dur="600" fill="hold">
                                          <p:stCondLst>
                                            <p:cond delay="1200"/>
                                          </p:stCondLst>
                                        </p:cTn>
                                        <p:tgtEl>
                                          <p:spTgt spid="4"/>
                                        </p:tgtEl>
                                        <p:attrNameLst>
                                          <p:attrName>r</p:attrName>
                                        </p:attrNameLst>
                                      </p:cBhvr>
                                    </p:animRot>
                                    <p:animRot by="-240000">
                                      <p:cBhvr>
                                        <p:cTn id="15" dur="600" fill="hold">
                                          <p:stCondLst>
                                            <p:cond delay="1800"/>
                                          </p:stCondLst>
                                        </p:cTn>
                                        <p:tgtEl>
                                          <p:spTgt spid="4"/>
                                        </p:tgtEl>
                                        <p:attrNameLst>
                                          <p:attrName>r</p:attrName>
                                        </p:attrNameLst>
                                      </p:cBhvr>
                                    </p:animRot>
                                    <p:animRot by="120000">
                                      <p:cBhvr>
                                        <p:cTn id="16" dur="600" fill="hold">
                                          <p:stCondLst>
                                            <p:cond delay="24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99CBF-9733-0738-6F01-2AF143ADA7D0}"/>
              </a:ext>
            </a:extLst>
          </p:cNvPr>
          <p:cNvSpPr>
            <a:spLocks noGrp="1"/>
          </p:cNvSpPr>
          <p:nvPr>
            <p:ph type="title"/>
          </p:nvPr>
        </p:nvSpPr>
        <p:spPr/>
        <p:txBody>
          <a:bodyPr>
            <a:noAutofit/>
          </a:bodyPr>
          <a:lstStyle/>
          <a:p>
            <a:r>
              <a:rPr lang="en-US" dirty="0">
                <a:latin typeface="Arial Black" panose="020B0A04020102020204" pitchFamily="34" charset="0"/>
              </a:rPr>
              <a:t>Drug Costs in Different Phases of the Part D Benefit</a:t>
            </a:r>
          </a:p>
        </p:txBody>
      </p:sp>
      <p:pic>
        <p:nvPicPr>
          <p:cNvPr id="6" name="Picture 5">
            <a:extLst>
              <a:ext uri="{FF2B5EF4-FFF2-40B4-BE49-F238E27FC236}">
                <a16:creationId xmlns:a16="http://schemas.microsoft.com/office/drawing/2014/main" id="{D62F132E-A655-971E-4B20-DA73259496D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4810" y="1171390"/>
            <a:ext cx="10722380" cy="5084969"/>
          </a:xfrm>
          <a:prstGeom prst="rect">
            <a:avLst/>
          </a:prstGeom>
        </p:spPr>
      </p:pic>
      <p:sp>
        <p:nvSpPr>
          <p:cNvPr id="8" name="TextBox 7">
            <a:extLst>
              <a:ext uri="{FF2B5EF4-FFF2-40B4-BE49-F238E27FC236}">
                <a16:creationId xmlns:a16="http://schemas.microsoft.com/office/drawing/2014/main" id="{E940CE28-412C-0C28-2863-292437B20AD4}"/>
              </a:ext>
              <a:ext uri="{C183D7F6-B498-43B3-948B-1728B52AA6E4}">
                <adec:decorative xmlns:adec="http://schemas.microsoft.com/office/drawing/2017/decorative" val="1"/>
              </a:ext>
            </a:extLst>
          </p:cNvPr>
          <p:cNvSpPr txBox="1"/>
          <p:nvPr/>
        </p:nvSpPr>
        <p:spPr>
          <a:xfrm>
            <a:off x="6847509" y="2077636"/>
            <a:ext cx="4164922" cy="379656"/>
          </a:xfrm>
          <a:prstGeom prst="rect">
            <a:avLst/>
          </a:prstGeom>
          <a:noFill/>
        </p:spPr>
        <p:txBody>
          <a:bodyPr wrap="none" rtlCol="0">
            <a:spAutoFit/>
          </a:bodyPr>
          <a:lstStyle/>
          <a:p>
            <a:pPr algn="ctr"/>
            <a:r>
              <a:rPr lang="en-US" sz="1867" b="1" dirty="0">
                <a:solidFill>
                  <a:srgbClr val="00B050"/>
                </a:solidFill>
                <a:latin typeface="Montserrat" panose="00000500000000000000" pitchFamily="2" charset="0"/>
              </a:rPr>
              <a:t>Drug costs - With coverage gap</a:t>
            </a:r>
          </a:p>
        </p:txBody>
      </p:sp>
      <p:pic>
        <p:nvPicPr>
          <p:cNvPr id="4" name="Picture 3" descr="Screenshot showing the estimated drug costs at the selected pharmacy">
            <a:extLst>
              <a:ext uri="{FF2B5EF4-FFF2-40B4-BE49-F238E27FC236}">
                <a16:creationId xmlns:a16="http://schemas.microsoft.com/office/drawing/2014/main" id="{4B78F846-EAF5-A77E-22B7-17EB65CBC335}"/>
              </a:ext>
            </a:extLst>
          </p:cNvPr>
          <p:cNvPicPr>
            <a:picLocks noChangeAspect="1"/>
          </p:cNvPicPr>
          <p:nvPr/>
        </p:nvPicPr>
        <p:blipFill>
          <a:blip r:embed="rId5"/>
          <a:stretch>
            <a:fillRect/>
          </a:stretch>
        </p:blipFill>
        <p:spPr>
          <a:xfrm>
            <a:off x="734810" y="1187988"/>
            <a:ext cx="10722380" cy="5068372"/>
          </a:xfrm>
          <a:prstGeom prst="rect">
            <a:avLst/>
          </a:prstGeom>
        </p:spPr>
      </p:pic>
      <p:sp>
        <p:nvSpPr>
          <p:cNvPr id="9" name="TextBox 8">
            <a:extLst>
              <a:ext uri="{FF2B5EF4-FFF2-40B4-BE49-F238E27FC236}">
                <a16:creationId xmlns:a16="http://schemas.microsoft.com/office/drawing/2014/main" id="{A94A47AD-01B0-5D16-D258-531A02AB9BBC}"/>
              </a:ext>
            </a:extLst>
          </p:cNvPr>
          <p:cNvSpPr txBox="1"/>
          <p:nvPr/>
        </p:nvSpPr>
        <p:spPr>
          <a:xfrm>
            <a:off x="7088439" y="2278165"/>
            <a:ext cx="3895618" cy="379656"/>
          </a:xfrm>
          <a:prstGeom prst="rect">
            <a:avLst/>
          </a:prstGeom>
          <a:noFill/>
        </p:spPr>
        <p:txBody>
          <a:bodyPr wrap="none" rtlCol="0">
            <a:spAutoFit/>
          </a:bodyPr>
          <a:lstStyle/>
          <a:p>
            <a:r>
              <a:rPr lang="en-US" sz="1867" b="1" dirty="0">
                <a:solidFill>
                  <a:srgbClr val="FF0000"/>
                </a:solidFill>
                <a:latin typeface="Montserrat" panose="00000500000000000000" pitchFamily="2" charset="0"/>
              </a:rPr>
              <a:t>Drug costs - No coverage gap</a:t>
            </a:r>
          </a:p>
        </p:txBody>
      </p:sp>
      <p:sp>
        <p:nvSpPr>
          <p:cNvPr id="12" name="Slide Number Placeholder 11">
            <a:extLst>
              <a:ext uri="{FF2B5EF4-FFF2-40B4-BE49-F238E27FC236}">
                <a16:creationId xmlns:a16="http://schemas.microsoft.com/office/drawing/2014/main" id="{84440EBE-F267-50E4-4B87-65718258289E}"/>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37</a:t>
            </a:fld>
            <a:endParaRPr lang="en-US" dirty="0">
              <a:solidFill>
                <a:srgbClr val="4472C4">
                  <a:lumMod val="60000"/>
                  <a:lumOff val="40000"/>
                </a:srgbClr>
              </a:solidFill>
            </a:endParaRPr>
          </a:p>
        </p:txBody>
      </p:sp>
      <p:sp>
        <p:nvSpPr>
          <p:cNvPr id="11" name="Footer Placeholder 10">
            <a:extLst>
              <a:ext uri="{FF2B5EF4-FFF2-40B4-BE49-F238E27FC236}">
                <a16:creationId xmlns:a16="http://schemas.microsoft.com/office/drawing/2014/main" id="{693D21F3-5B3A-14B2-244A-7A8105CC5EDF}"/>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10" name="Date Placeholder 9">
            <a:extLst>
              <a:ext uri="{FF2B5EF4-FFF2-40B4-BE49-F238E27FC236}">
                <a16:creationId xmlns:a16="http://schemas.microsoft.com/office/drawing/2014/main" id="{357538E3-985D-29F6-C43B-770D89404C6F}"/>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333127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134FF-A2BA-F16A-1AB5-F767B898362E}"/>
              </a:ext>
            </a:extLst>
          </p:cNvPr>
          <p:cNvSpPr>
            <a:spLocks noGrp="1"/>
          </p:cNvSpPr>
          <p:nvPr>
            <p:ph type="title"/>
          </p:nvPr>
        </p:nvSpPr>
        <p:spPr/>
        <p:txBody>
          <a:bodyPr>
            <a:normAutofit/>
          </a:bodyPr>
          <a:lstStyle/>
          <a:p>
            <a:r>
              <a:rPr lang="en-US" dirty="0">
                <a:latin typeface="Arial Black" panose="020B0A04020102020204" pitchFamily="34" charset="0"/>
              </a:rPr>
              <a:t>Costs via Pharmacy Type</a:t>
            </a:r>
          </a:p>
        </p:txBody>
      </p:sp>
      <p:pic>
        <p:nvPicPr>
          <p:cNvPr id="12" name="Picture 11" descr="Screenshot showing how to filter pharmacy types to view drug costs and coverage">
            <a:extLst>
              <a:ext uri="{FF2B5EF4-FFF2-40B4-BE49-F238E27FC236}">
                <a16:creationId xmlns:a16="http://schemas.microsoft.com/office/drawing/2014/main" id="{87EA2B3D-28AB-D02D-5609-E6F8B8EB49EC}"/>
              </a:ext>
            </a:extLst>
          </p:cNvPr>
          <p:cNvPicPr>
            <a:picLocks noChangeAspect="1"/>
          </p:cNvPicPr>
          <p:nvPr/>
        </p:nvPicPr>
        <p:blipFill>
          <a:blip r:embed="rId4"/>
          <a:stretch>
            <a:fillRect/>
          </a:stretch>
        </p:blipFill>
        <p:spPr>
          <a:xfrm>
            <a:off x="1211009" y="1256135"/>
            <a:ext cx="9423796" cy="4734911"/>
          </a:xfrm>
          <a:prstGeom prst="rect">
            <a:avLst/>
          </a:prstGeom>
          <a:ln>
            <a:noFill/>
          </a:ln>
          <a:effectLst>
            <a:outerShdw blurRad="292100" dist="139700" dir="2700000" algn="tl" rotWithShape="0">
              <a:srgbClr val="333333">
                <a:alpha val="65000"/>
              </a:srgbClr>
            </a:outerShdw>
          </a:effectLst>
        </p:spPr>
      </p:pic>
      <p:sp>
        <p:nvSpPr>
          <p:cNvPr id="5" name="Rectangle 4">
            <a:extLst>
              <a:ext uri="{C183D7F6-B498-43B3-948B-1728B52AA6E4}">
                <adec:decorative xmlns:adec="http://schemas.microsoft.com/office/drawing/2017/decorative" val="1"/>
              </a:ext>
            </a:extLst>
          </p:cNvPr>
          <p:cNvSpPr/>
          <p:nvPr/>
        </p:nvSpPr>
        <p:spPr>
          <a:xfrm rot="5400000">
            <a:off x="2585153" y="3898867"/>
            <a:ext cx="394603" cy="34059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C183D7F6-B498-43B3-948B-1728B52AA6E4}">
                <adec:decorative xmlns:adec="http://schemas.microsoft.com/office/drawing/2017/decorative" val="1"/>
              </a:ext>
            </a:extLst>
          </p:cNvPr>
          <p:cNvSpPr/>
          <p:nvPr/>
        </p:nvSpPr>
        <p:spPr>
          <a:xfrm rot="5400000">
            <a:off x="2190639" y="-20107"/>
            <a:ext cx="571719" cy="31242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9">
            <a:extLst>
              <a:ext uri="{FF2B5EF4-FFF2-40B4-BE49-F238E27FC236}">
                <a16:creationId xmlns:a16="http://schemas.microsoft.com/office/drawing/2014/main" id="{76449447-09D3-F7A7-D4CD-A892256676FE}"/>
              </a:ext>
            </a:extLst>
          </p:cNvPr>
          <p:cNvSpPr>
            <a:spLocks noGrp="1"/>
          </p:cNvSpPr>
          <p:nvPr>
            <p:ph type="sldNum" sz="quarter" idx="12"/>
          </p:nvPr>
        </p:nvSpPr>
        <p:spPr/>
        <p:txBody>
          <a:bodyPr/>
          <a:lstStyle/>
          <a:p>
            <a:pPr defTabSz="914377"/>
            <a:fld id="{0B2D781D-8844-5940-92D1-06EF0A7F581E}" type="slidenum">
              <a:rPr lang="en-US" smtClean="0"/>
              <a:pPr defTabSz="914377"/>
              <a:t>38</a:t>
            </a:fld>
            <a:endParaRPr lang="en-US" dirty="0"/>
          </a:p>
        </p:txBody>
      </p:sp>
      <p:sp>
        <p:nvSpPr>
          <p:cNvPr id="9" name="Footer Placeholder 8">
            <a:extLst>
              <a:ext uri="{FF2B5EF4-FFF2-40B4-BE49-F238E27FC236}">
                <a16:creationId xmlns:a16="http://schemas.microsoft.com/office/drawing/2014/main" id="{16CEFE35-89B4-8EC0-3BED-11E158C1703E}"/>
              </a:ext>
            </a:extLst>
          </p:cNvPr>
          <p:cNvSpPr>
            <a:spLocks noGrp="1"/>
          </p:cNvSpPr>
          <p:nvPr>
            <p:ph type="ftr" sz="quarter" idx="11"/>
          </p:nvPr>
        </p:nvSpPr>
        <p:spPr/>
        <p:txBody>
          <a:bodyPr/>
          <a:lstStyle/>
          <a:p>
            <a:pPr defTabSz="914377"/>
            <a:r>
              <a:rPr lang="en-US"/>
              <a:t>NTP Medicare OEP Bootcamp 2024</a:t>
            </a:r>
            <a:endParaRPr lang="en-US" dirty="0"/>
          </a:p>
        </p:txBody>
      </p:sp>
      <p:sp>
        <p:nvSpPr>
          <p:cNvPr id="8" name="Date Placeholder 7">
            <a:extLst>
              <a:ext uri="{FF2B5EF4-FFF2-40B4-BE49-F238E27FC236}">
                <a16:creationId xmlns:a16="http://schemas.microsoft.com/office/drawing/2014/main" id="{D818519E-9993-C63A-887A-1199188398E2}"/>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367079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C3C6AF-9C47-29CB-393D-BF117DF9852B}"/>
              </a:ext>
            </a:extLst>
          </p:cNvPr>
          <p:cNvSpPr>
            <a:spLocks noGrp="1"/>
          </p:cNvSpPr>
          <p:nvPr>
            <p:ph type="title"/>
          </p:nvPr>
        </p:nvSpPr>
        <p:spPr/>
        <p:txBody>
          <a:bodyPr>
            <a:normAutofit/>
          </a:bodyPr>
          <a:lstStyle/>
          <a:p>
            <a:r>
              <a:rPr lang="en-US" dirty="0">
                <a:latin typeface="Arial Black" panose="020B0A04020102020204" pitchFamily="34" charset="0"/>
              </a:rPr>
              <a:t>Drug Restrictions</a:t>
            </a:r>
          </a:p>
        </p:txBody>
      </p:sp>
      <p:pic>
        <p:nvPicPr>
          <p:cNvPr id="7" name="Picture 6" descr="Screenshot of drug information with a box highlighting the column for quantity limits">
            <a:extLst>
              <a:ext uri="{FF2B5EF4-FFF2-40B4-BE49-F238E27FC236}">
                <a16:creationId xmlns:a16="http://schemas.microsoft.com/office/drawing/2014/main" id="{467A19AC-0FD3-49AE-EA20-9DAFD3377586}"/>
              </a:ext>
            </a:extLst>
          </p:cNvPr>
          <p:cNvPicPr>
            <a:picLocks noChangeAspect="1"/>
          </p:cNvPicPr>
          <p:nvPr/>
        </p:nvPicPr>
        <p:blipFill>
          <a:blip r:embed="rId4"/>
          <a:stretch>
            <a:fillRect/>
          </a:stretch>
        </p:blipFill>
        <p:spPr>
          <a:xfrm>
            <a:off x="464745" y="1397726"/>
            <a:ext cx="11262511" cy="4062548"/>
          </a:xfrm>
          <a:prstGeom prst="rect">
            <a:avLst/>
          </a:prstGeom>
          <a:ln>
            <a:noFill/>
          </a:ln>
          <a:effectLst>
            <a:outerShdw blurRad="292100" dist="139700" dir="2700000" algn="tl" rotWithShape="0">
              <a:srgbClr val="333333">
                <a:alpha val="65000"/>
              </a:srgbClr>
            </a:outerShdw>
          </a:effectLst>
        </p:spPr>
      </p:pic>
      <p:sp>
        <p:nvSpPr>
          <p:cNvPr id="6" name="Rectangle 5">
            <a:extLst>
              <a:ext uri="{C183D7F6-B498-43B3-948B-1728B52AA6E4}">
                <adec:decorative xmlns:adec="http://schemas.microsoft.com/office/drawing/2017/decorative" val="1"/>
              </a:ext>
            </a:extLst>
          </p:cNvPr>
          <p:cNvSpPr/>
          <p:nvPr/>
        </p:nvSpPr>
        <p:spPr>
          <a:xfrm>
            <a:off x="8473905" y="2525939"/>
            <a:ext cx="687047" cy="29343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Screenshot showing a description that appears when you hover over the quantity limits resulst">
            <a:extLst>
              <a:ext uri="{FF2B5EF4-FFF2-40B4-BE49-F238E27FC236}">
                <a16:creationId xmlns:a16="http://schemas.microsoft.com/office/drawing/2014/main" id="{155EF763-B023-9A8B-8A74-7EB734EF8813}"/>
              </a:ext>
            </a:extLst>
          </p:cNvPr>
          <p:cNvPicPr>
            <a:picLocks noChangeAspect="1"/>
          </p:cNvPicPr>
          <p:nvPr/>
        </p:nvPicPr>
        <p:blipFill>
          <a:blip r:embed="rId5"/>
          <a:stretch>
            <a:fillRect/>
          </a:stretch>
        </p:blipFill>
        <p:spPr>
          <a:xfrm>
            <a:off x="8610601" y="2880041"/>
            <a:ext cx="3374572" cy="1097915"/>
          </a:xfrm>
          <a:prstGeom prst="rect">
            <a:avLst/>
          </a:prstGeom>
        </p:spPr>
      </p:pic>
      <p:sp>
        <p:nvSpPr>
          <p:cNvPr id="16" name="Slide Number Placeholder 15">
            <a:extLst>
              <a:ext uri="{FF2B5EF4-FFF2-40B4-BE49-F238E27FC236}">
                <a16:creationId xmlns:a16="http://schemas.microsoft.com/office/drawing/2014/main" id="{9F0035B8-A02C-C3FF-C93B-3FD4578D78A3}"/>
              </a:ext>
            </a:extLst>
          </p:cNvPr>
          <p:cNvSpPr>
            <a:spLocks noGrp="1"/>
          </p:cNvSpPr>
          <p:nvPr>
            <p:ph type="sldNum" sz="quarter" idx="12"/>
          </p:nvPr>
        </p:nvSpPr>
        <p:spPr/>
        <p:txBody>
          <a:bodyPr/>
          <a:lstStyle/>
          <a:p>
            <a:pPr defTabSz="914377"/>
            <a:fld id="{0B2D781D-8844-5940-92D1-06EF0A7F581E}" type="slidenum">
              <a:rPr lang="en-US" smtClean="0"/>
              <a:pPr defTabSz="914377"/>
              <a:t>39</a:t>
            </a:fld>
            <a:endParaRPr lang="en-US" dirty="0"/>
          </a:p>
        </p:txBody>
      </p:sp>
      <p:sp>
        <p:nvSpPr>
          <p:cNvPr id="15" name="Footer Placeholder 14">
            <a:extLst>
              <a:ext uri="{FF2B5EF4-FFF2-40B4-BE49-F238E27FC236}">
                <a16:creationId xmlns:a16="http://schemas.microsoft.com/office/drawing/2014/main" id="{FF9CCA8A-6CBF-60C9-F592-8E08249C57AC}"/>
              </a:ext>
            </a:extLst>
          </p:cNvPr>
          <p:cNvSpPr>
            <a:spLocks noGrp="1"/>
          </p:cNvSpPr>
          <p:nvPr>
            <p:ph type="ftr" sz="quarter" idx="11"/>
          </p:nvPr>
        </p:nvSpPr>
        <p:spPr/>
        <p:txBody>
          <a:bodyPr/>
          <a:lstStyle/>
          <a:p>
            <a:pPr defTabSz="914377"/>
            <a:r>
              <a:rPr lang="en-US"/>
              <a:t>NTP Medicare OEP Bootcamp 2024</a:t>
            </a:r>
            <a:endParaRPr lang="en-US" dirty="0"/>
          </a:p>
        </p:txBody>
      </p:sp>
      <p:sp>
        <p:nvSpPr>
          <p:cNvPr id="14" name="Date Placeholder 13">
            <a:extLst>
              <a:ext uri="{FF2B5EF4-FFF2-40B4-BE49-F238E27FC236}">
                <a16:creationId xmlns:a16="http://schemas.microsoft.com/office/drawing/2014/main" id="{B5E02F59-A503-7285-4F50-7675FF836325}"/>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319151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8D73-34B0-4032-A536-73B2FA6AFCE6}"/>
              </a:ext>
            </a:extLst>
          </p:cNvPr>
          <p:cNvSpPr>
            <a:spLocks noGrp="1"/>
          </p:cNvSpPr>
          <p:nvPr>
            <p:ph type="title"/>
          </p:nvPr>
        </p:nvSpPr>
        <p:spPr>
          <a:xfrm>
            <a:off x="3993064" y="1645208"/>
            <a:ext cx="8113121" cy="1783792"/>
          </a:xfrm>
        </p:spPr>
        <p:txBody>
          <a:bodyPr>
            <a:normAutofit/>
          </a:bodyPr>
          <a:lstStyle/>
          <a:p>
            <a:r>
              <a:rPr lang="en-US" sz="3000" dirty="0"/>
              <a:t>Using the Medicare Plan Finder: Basics, Tips,  2024 Updates &amp; Enhancements</a:t>
            </a:r>
          </a:p>
        </p:txBody>
      </p:sp>
      <p:sp>
        <p:nvSpPr>
          <p:cNvPr id="3" name="Text Placeholder 2">
            <a:extLst>
              <a:ext uri="{FF2B5EF4-FFF2-40B4-BE49-F238E27FC236}">
                <a16:creationId xmlns:a16="http://schemas.microsoft.com/office/drawing/2014/main" id="{75878158-6060-7841-9B2B-83B596551512}"/>
              </a:ext>
            </a:extLst>
          </p:cNvPr>
          <p:cNvSpPr>
            <a:spLocks noGrp="1"/>
          </p:cNvSpPr>
          <p:nvPr>
            <p:ph type="body" idx="1"/>
          </p:nvPr>
        </p:nvSpPr>
        <p:spPr>
          <a:xfrm>
            <a:off x="3993064" y="3245060"/>
            <a:ext cx="6966675" cy="1895823"/>
          </a:xfrm>
        </p:spPr>
        <p:txBody>
          <a:bodyPr/>
          <a:lstStyle/>
          <a:p>
            <a:pPr>
              <a:spcAft>
                <a:spcPts val="0"/>
              </a:spcAft>
            </a:pPr>
            <a:r>
              <a:rPr lang="en-US" sz="2400" dirty="0">
                <a:latin typeface="Arial" panose="020B0604020202020204" pitchFamily="34" charset="0"/>
                <a:cs typeface="Arial" panose="020B0604020202020204" pitchFamily="34" charset="0"/>
              </a:rPr>
              <a:t>Rajul A. Patel, PharmD, PhD</a:t>
            </a:r>
          </a:p>
          <a:p>
            <a:pPr>
              <a:spcAft>
                <a:spcPts val="0"/>
              </a:spcAft>
            </a:pPr>
            <a:r>
              <a:rPr lang="en-US" sz="2000" b="0" dirty="0">
                <a:latin typeface="Arial" panose="020B0604020202020204" pitchFamily="34" charset="0"/>
                <a:cs typeface="Arial" panose="020B0604020202020204" pitchFamily="34" charset="0"/>
              </a:rPr>
              <a:t>Professor of Pharmacy Practice</a:t>
            </a:r>
          </a:p>
          <a:p>
            <a:pPr>
              <a:spcAft>
                <a:spcPts val="0"/>
              </a:spcAft>
            </a:pPr>
            <a:r>
              <a:rPr lang="en-US" sz="2000" b="0" dirty="0">
                <a:latin typeface="Arial" panose="020B0604020202020204" pitchFamily="34" charset="0"/>
                <a:cs typeface="Arial" panose="020B0604020202020204" pitchFamily="34" charset="0"/>
              </a:rPr>
              <a:t>University of the Pacific-School of Pharmacy</a:t>
            </a:r>
          </a:p>
        </p:txBody>
      </p:sp>
      <p:pic>
        <p:nvPicPr>
          <p:cNvPr id="5" name="Picture 4">
            <a:extLst>
              <a:ext uri="{FF2B5EF4-FFF2-40B4-BE49-F238E27FC236}">
                <a16:creationId xmlns:a16="http://schemas.microsoft.com/office/drawing/2014/main" id="{08706FBF-74F3-6E9B-30C6-32414AAEED0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390833" y="3192844"/>
            <a:ext cx="2010592" cy="227629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097250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0509F06-97E9-666A-E69A-332C6963EB2E}"/>
              </a:ext>
            </a:extLst>
          </p:cNvPr>
          <p:cNvSpPr>
            <a:spLocks noGrp="1"/>
          </p:cNvSpPr>
          <p:nvPr>
            <p:ph type="title"/>
          </p:nvPr>
        </p:nvSpPr>
        <p:spPr/>
        <p:txBody>
          <a:bodyPr>
            <a:normAutofit/>
          </a:bodyPr>
          <a:lstStyle/>
          <a:p>
            <a:r>
              <a:rPr lang="en-US" dirty="0">
                <a:latin typeface="Arial Black" panose="020B0A04020102020204" pitchFamily="34" charset="0"/>
              </a:rPr>
              <a:t>Drug Restrictions (Continued)</a:t>
            </a:r>
          </a:p>
        </p:txBody>
      </p:sp>
      <p:pic>
        <p:nvPicPr>
          <p:cNvPr id="19" name="Picture 18" descr="Screenshot of a plan type with a box highlighting a hyperlink that takes users to the &quot;Plan Website&quot;">
            <a:extLst>
              <a:ext uri="{FF2B5EF4-FFF2-40B4-BE49-F238E27FC236}">
                <a16:creationId xmlns:a16="http://schemas.microsoft.com/office/drawing/2014/main" id="{C7D7286D-450E-AB22-B18A-1121687BB754}"/>
              </a:ext>
            </a:extLst>
          </p:cNvPr>
          <p:cNvPicPr>
            <a:picLocks noChangeAspect="1"/>
          </p:cNvPicPr>
          <p:nvPr/>
        </p:nvPicPr>
        <p:blipFill>
          <a:blip r:embed="rId4"/>
          <a:stretch>
            <a:fillRect/>
          </a:stretch>
        </p:blipFill>
        <p:spPr>
          <a:xfrm>
            <a:off x="740229" y="5176915"/>
            <a:ext cx="4877700" cy="1214387"/>
          </a:xfrm>
          <a:prstGeom prst="rect">
            <a:avLst/>
          </a:prstGeom>
          <a:ln>
            <a:noFill/>
          </a:ln>
          <a:effectLst>
            <a:outerShdw blurRad="292100" dist="139700" dir="2700000" algn="tl" rotWithShape="0">
              <a:srgbClr val="333333">
                <a:alpha val="65000"/>
              </a:srgbClr>
            </a:outerShdw>
          </a:effectLst>
        </p:spPr>
      </p:pic>
      <p:pic>
        <p:nvPicPr>
          <p:cNvPr id="5" name="Picture 4" descr="Screenshot of drug information with boxes highlighting the columns for &quot;Prior Authorization&quot; and &quot;Step Therapy&quot;">
            <a:extLst>
              <a:ext uri="{FF2B5EF4-FFF2-40B4-BE49-F238E27FC236}">
                <a16:creationId xmlns:a16="http://schemas.microsoft.com/office/drawing/2014/main" id="{49578123-50A0-A006-7A08-BE401205CAA1}"/>
              </a:ext>
            </a:extLst>
          </p:cNvPr>
          <p:cNvPicPr>
            <a:picLocks noChangeAspect="1"/>
          </p:cNvPicPr>
          <p:nvPr/>
        </p:nvPicPr>
        <p:blipFill>
          <a:blip r:embed="rId5"/>
          <a:stretch>
            <a:fillRect/>
          </a:stretch>
        </p:blipFill>
        <p:spPr>
          <a:xfrm>
            <a:off x="621671" y="1292790"/>
            <a:ext cx="10935404" cy="3530505"/>
          </a:xfrm>
          <a:prstGeom prst="rect">
            <a:avLst/>
          </a:prstGeom>
          <a:ln>
            <a:noFill/>
          </a:ln>
          <a:effectLst>
            <a:outerShdw blurRad="292100" dist="139700" dir="2700000" algn="tl" rotWithShape="0">
              <a:srgbClr val="333333">
                <a:alpha val="65000"/>
              </a:srgbClr>
            </a:outerShdw>
          </a:effectLst>
        </p:spPr>
      </p:pic>
      <p:sp>
        <p:nvSpPr>
          <p:cNvPr id="6" name="Rectangle 5">
            <a:extLst>
              <a:ext uri="{C183D7F6-B498-43B3-948B-1728B52AA6E4}">
                <adec:decorative xmlns:adec="http://schemas.microsoft.com/office/drawing/2017/decorative" val="1"/>
              </a:ext>
            </a:extLst>
          </p:cNvPr>
          <p:cNvSpPr/>
          <p:nvPr/>
        </p:nvSpPr>
        <p:spPr>
          <a:xfrm>
            <a:off x="6089373" y="1693190"/>
            <a:ext cx="1719072" cy="31301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C183D7F6-B498-43B3-948B-1728B52AA6E4}">
                <adec:decorative xmlns:adec="http://schemas.microsoft.com/office/drawing/2017/decorative" val="1"/>
              </a:ext>
            </a:extLst>
          </p:cNvPr>
          <p:cNvSpPr/>
          <p:nvPr/>
        </p:nvSpPr>
        <p:spPr>
          <a:xfrm>
            <a:off x="10352309" y="1734513"/>
            <a:ext cx="1292056" cy="31301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C183D7F6-B498-43B3-948B-1728B52AA6E4}">
                <adec:decorative xmlns:adec="http://schemas.microsoft.com/office/drawing/2017/decorative" val="1"/>
              </a:ext>
            </a:extLst>
          </p:cNvPr>
          <p:cNvSpPr/>
          <p:nvPr/>
        </p:nvSpPr>
        <p:spPr>
          <a:xfrm>
            <a:off x="688064" y="6076646"/>
            <a:ext cx="718457" cy="365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9ED608BB-86BB-AE6F-0875-79949C459920}"/>
              </a:ext>
            </a:extLst>
          </p:cNvPr>
          <p:cNvSpPr>
            <a:spLocks noGrp="1"/>
          </p:cNvSpPr>
          <p:nvPr>
            <p:ph sz="quarter" idx="15"/>
          </p:nvPr>
        </p:nvSpPr>
        <p:spPr>
          <a:xfrm>
            <a:off x="6033954" y="5450415"/>
            <a:ext cx="6158047" cy="1519133"/>
          </a:xfrm>
        </p:spPr>
        <p:txBody>
          <a:bodyPr>
            <a:normAutofit/>
          </a:bodyPr>
          <a:lstStyle/>
          <a:p>
            <a:pPr marL="0" indent="0" algn="ctr">
              <a:buNone/>
            </a:pPr>
            <a:r>
              <a:rPr lang="en-US" sz="2133" dirty="0">
                <a:latin typeface="+mn-lt"/>
              </a:rPr>
              <a:t>Check to see if restrictions affect the beneficiary! </a:t>
            </a:r>
            <a:br>
              <a:rPr lang="en-US" sz="2133" dirty="0">
                <a:latin typeface="+mn-lt"/>
              </a:rPr>
            </a:br>
            <a:r>
              <a:rPr lang="en-US" sz="2133" dirty="0">
                <a:latin typeface="+mn-lt"/>
              </a:rPr>
              <a:t>(May have to contact plan or check plan website)</a:t>
            </a:r>
          </a:p>
        </p:txBody>
      </p:sp>
      <p:sp>
        <p:nvSpPr>
          <p:cNvPr id="3" name="Star: 5 Points 2" descr="Star indicating that this slide content is a Plan Finder Tool Pearl  ">
            <a:extLst>
              <a:ext uri="{FF2B5EF4-FFF2-40B4-BE49-F238E27FC236}">
                <a16:creationId xmlns:a16="http://schemas.microsoft.com/office/drawing/2014/main" id="{EF98142A-EA16-C713-61ED-F94BB6937B8E}"/>
              </a:ext>
            </a:extLst>
          </p:cNvPr>
          <p:cNvSpPr/>
          <p:nvPr/>
        </p:nvSpPr>
        <p:spPr>
          <a:xfrm>
            <a:off x="10376453" y="1"/>
            <a:ext cx="1802295" cy="1632668"/>
          </a:xfrm>
          <a:prstGeom prst="star5">
            <a:avLst/>
          </a:prstGeom>
          <a:solidFill>
            <a:schemeClr val="accent4"/>
          </a:solidFill>
          <a:ln>
            <a:noFill/>
          </a:ln>
          <a:effectLst>
            <a:outerShdw blurRad="50800" dist="38100" dir="2700000" sx="106000" sy="106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21920" rtlCol="0" anchor="ctr"/>
          <a:lstStyle/>
          <a:p>
            <a:pPr algn="ctr"/>
            <a:r>
              <a:rPr lang="en-US" sz="2533" dirty="0">
                <a:solidFill>
                  <a:srgbClr val="00529B"/>
                </a:solidFill>
              </a:rPr>
              <a:t>Pearl</a:t>
            </a:r>
          </a:p>
        </p:txBody>
      </p:sp>
      <p:sp>
        <p:nvSpPr>
          <p:cNvPr id="18" name="Slide Number Placeholder 17">
            <a:extLst>
              <a:ext uri="{FF2B5EF4-FFF2-40B4-BE49-F238E27FC236}">
                <a16:creationId xmlns:a16="http://schemas.microsoft.com/office/drawing/2014/main" id="{0FF2DF14-92AE-0631-A84B-54F10AEAB0F5}"/>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40</a:t>
            </a:fld>
            <a:endParaRPr lang="en-US" dirty="0">
              <a:solidFill>
                <a:srgbClr val="4472C4">
                  <a:lumMod val="60000"/>
                  <a:lumOff val="40000"/>
                </a:srgbClr>
              </a:solidFill>
            </a:endParaRPr>
          </a:p>
        </p:txBody>
      </p:sp>
      <p:sp>
        <p:nvSpPr>
          <p:cNvPr id="17" name="Footer Placeholder 16">
            <a:extLst>
              <a:ext uri="{FF2B5EF4-FFF2-40B4-BE49-F238E27FC236}">
                <a16:creationId xmlns:a16="http://schemas.microsoft.com/office/drawing/2014/main" id="{365E912B-2ECD-2151-7C7F-8C145D49010A}"/>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16" name="Date Placeholder 15">
            <a:extLst>
              <a:ext uri="{FF2B5EF4-FFF2-40B4-BE49-F238E27FC236}">
                <a16:creationId xmlns:a16="http://schemas.microsoft.com/office/drawing/2014/main" id="{ECAF93B3-9769-9C31-47DB-67272F3879F9}"/>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34422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1"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32" presetClass="emph" presetSubtype="0" fill="hold" grpId="0" nodeType="afterEffect">
                                  <p:stCondLst>
                                    <p:cond delay="0"/>
                                  </p:stCondLst>
                                  <p:childTnLst>
                                    <p:animRot by="120000">
                                      <p:cBhvr>
                                        <p:cTn id="39" dur="300" fill="hold">
                                          <p:stCondLst>
                                            <p:cond delay="0"/>
                                          </p:stCondLst>
                                        </p:cTn>
                                        <p:tgtEl>
                                          <p:spTgt spid="3"/>
                                        </p:tgtEl>
                                        <p:attrNameLst>
                                          <p:attrName>r</p:attrName>
                                        </p:attrNameLst>
                                      </p:cBhvr>
                                    </p:animRot>
                                    <p:animRot by="-240000">
                                      <p:cBhvr>
                                        <p:cTn id="40" dur="600" fill="hold">
                                          <p:stCondLst>
                                            <p:cond delay="600"/>
                                          </p:stCondLst>
                                        </p:cTn>
                                        <p:tgtEl>
                                          <p:spTgt spid="3"/>
                                        </p:tgtEl>
                                        <p:attrNameLst>
                                          <p:attrName>r</p:attrName>
                                        </p:attrNameLst>
                                      </p:cBhvr>
                                    </p:animRot>
                                    <p:animRot by="240000">
                                      <p:cBhvr>
                                        <p:cTn id="41" dur="600" fill="hold">
                                          <p:stCondLst>
                                            <p:cond delay="1200"/>
                                          </p:stCondLst>
                                        </p:cTn>
                                        <p:tgtEl>
                                          <p:spTgt spid="3"/>
                                        </p:tgtEl>
                                        <p:attrNameLst>
                                          <p:attrName>r</p:attrName>
                                        </p:attrNameLst>
                                      </p:cBhvr>
                                    </p:animRot>
                                    <p:animRot by="-240000">
                                      <p:cBhvr>
                                        <p:cTn id="42" dur="600" fill="hold">
                                          <p:stCondLst>
                                            <p:cond delay="1800"/>
                                          </p:stCondLst>
                                        </p:cTn>
                                        <p:tgtEl>
                                          <p:spTgt spid="3"/>
                                        </p:tgtEl>
                                        <p:attrNameLst>
                                          <p:attrName>r</p:attrName>
                                        </p:attrNameLst>
                                      </p:cBhvr>
                                    </p:animRot>
                                    <p:animRot by="120000">
                                      <p:cBhvr>
                                        <p:cTn id="43" dur="600" fill="hold">
                                          <p:stCondLst>
                                            <p:cond delay="24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P spid="13" grpId="0" build="p"/>
      <p:bldP spid="3" grpId="0" animBg="1"/>
      <p:bldP spid="3"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23360" y="1950720"/>
            <a:ext cx="7919824" cy="894080"/>
          </a:xfrm>
        </p:spPr>
        <p:txBody>
          <a:bodyPr>
            <a:noAutofit/>
          </a:bodyPr>
          <a:lstStyle/>
          <a:p>
            <a:r>
              <a:rPr lang="en-US" sz="3000" dirty="0">
                <a:latin typeface="Arial Black" panose="020B0A04020102020204" pitchFamily="34" charset="0"/>
              </a:rPr>
              <a:t>Utilization Management Tools </a:t>
            </a:r>
            <a:br>
              <a:rPr lang="en-US" sz="3000" dirty="0">
                <a:latin typeface="Arial Black" panose="020B0A04020102020204" pitchFamily="34" charset="0"/>
              </a:rPr>
            </a:br>
            <a:r>
              <a:rPr lang="en-US" sz="3000" dirty="0">
                <a:latin typeface="Arial Black" panose="020B0A04020102020204" pitchFamily="34" charset="0"/>
              </a:rPr>
              <a:t>(Plan Restrictions)</a:t>
            </a:r>
            <a:endParaRPr lang="en-US" sz="300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Black" panose="020B0A04020102020204" pitchFamily="34" charset="0"/>
            </a:endParaRPr>
          </a:p>
        </p:txBody>
      </p:sp>
    </p:spTree>
    <p:custDataLst>
      <p:tags r:id="rId1"/>
    </p:custDataLst>
    <p:extLst>
      <p:ext uri="{BB962C8B-B14F-4D97-AF65-F5344CB8AC3E}">
        <p14:creationId xmlns:p14="http://schemas.microsoft.com/office/powerpoint/2010/main" val="2454250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B88937-52F0-813F-8FE7-91A990710789}"/>
              </a:ext>
            </a:extLst>
          </p:cNvPr>
          <p:cNvSpPr>
            <a:spLocks noGrp="1"/>
          </p:cNvSpPr>
          <p:nvPr>
            <p:ph type="title"/>
          </p:nvPr>
        </p:nvSpPr>
        <p:spPr/>
        <p:txBody>
          <a:bodyPr/>
          <a:lstStyle/>
          <a:p>
            <a:r>
              <a:rPr kumimoji="0" lang="en-US" sz="2800"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rPr>
              <a:t>Utilization Management Tools: </a:t>
            </a:r>
            <a:br>
              <a:rPr kumimoji="0" lang="en-US" sz="2800"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rPr>
            </a:br>
            <a:r>
              <a:rPr kumimoji="0" lang="en-US" sz="2800"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rPr>
              <a:t>Prior Authorization</a:t>
            </a:r>
            <a:endParaRPr lang="en-US" dirty="0"/>
          </a:p>
        </p:txBody>
      </p:sp>
      <p:sp>
        <p:nvSpPr>
          <p:cNvPr id="8" name="Text Placeholder 7">
            <a:extLst>
              <a:ext uri="{FF2B5EF4-FFF2-40B4-BE49-F238E27FC236}">
                <a16:creationId xmlns:a16="http://schemas.microsoft.com/office/drawing/2014/main" id="{75311730-80B6-9AF0-97AB-CF2E4FD41A0F}"/>
              </a:ext>
            </a:extLst>
          </p:cNvPr>
          <p:cNvSpPr>
            <a:spLocks noGrp="1"/>
          </p:cNvSpPr>
          <p:nvPr>
            <p:ph type="body" sz="quarter" idx="13"/>
          </p:nvPr>
        </p:nvSpPr>
        <p:spPr>
          <a:xfrm>
            <a:off x="914400" y="1371600"/>
            <a:ext cx="10644188" cy="4167187"/>
          </a:xfrm>
        </p:spPr>
        <p:txBody>
          <a:bodyPr/>
          <a:lstStyle/>
          <a:p>
            <a:pPr marL="0" marR="0" lvl="0" indent="0" algn="l" defTabSz="914377" rtl="0" eaLnBrk="1" fontAlgn="auto" latinLnBrk="0" hangingPunct="1">
              <a:lnSpc>
                <a:spcPct val="90000"/>
              </a:lnSpc>
              <a:spcBef>
                <a:spcPts val="0"/>
              </a:spcBef>
              <a:spcAft>
                <a:spcPts val="1200"/>
              </a:spcAft>
              <a:buClr>
                <a:srgbClr val="00539A"/>
              </a:buClr>
              <a:buSzTx/>
              <a:buFont typeface="Wingdings" pitchFamily="2" charset="2"/>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Prior Authorization (PA)</a:t>
            </a:r>
            <a:endParaRPr kumimoji="0" lang="en-US" sz="2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731502" marR="0" lvl="1" indent="-365751" algn="l" defTabSz="914377" rtl="0" eaLnBrk="1" fontAlgn="auto" latinLnBrk="0" hangingPunct="1">
              <a:lnSpc>
                <a:spcPct val="110000"/>
              </a:lnSpc>
              <a:spcBef>
                <a:spcPts val="0"/>
              </a:spcBef>
              <a:spcAft>
                <a:spcPts val="1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Means that the patient and/or their prescriber must contact the drug plan to determine if specific criteria are met before the patient can fill certain prescriptions. </a:t>
            </a:r>
          </a:p>
          <a:p>
            <a:pPr marL="731502" marR="0" lvl="1" indent="-365751" algn="l" defTabSz="914377" rtl="0" eaLnBrk="1" fontAlgn="auto" latinLnBrk="0" hangingPunct="1">
              <a:lnSpc>
                <a:spcPct val="110000"/>
              </a:lnSpc>
              <a:spcBef>
                <a:spcPts val="0"/>
              </a:spcBef>
              <a:spcAft>
                <a:spcPts val="1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Plans may also use PA when they cover a drug for only certain medical conditions it is approved for, but not others.</a:t>
            </a:r>
          </a:p>
          <a:p>
            <a:pPr marL="731502" marR="0" lvl="1" indent="-365751" algn="l" defTabSz="914377" rtl="0" eaLnBrk="1" fontAlgn="auto" latinLnBrk="0" hangingPunct="1">
              <a:lnSpc>
                <a:spcPct val="110000"/>
              </a:lnSpc>
              <a:spcBef>
                <a:spcPts val="0"/>
              </a:spcBef>
              <a:spcAft>
                <a:spcPts val="1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Your prescriber may need to show that the drug is medically necessary for the plan to cover it. </a:t>
            </a:r>
          </a:p>
        </p:txBody>
      </p:sp>
      <p:sp>
        <p:nvSpPr>
          <p:cNvPr id="4" name="Slide Number Placeholder 3">
            <a:extLst>
              <a:ext uri="{FF2B5EF4-FFF2-40B4-BE49-F238E27FC236}">
                <a16:creationId xmlns:a16="http://schemas.microsoft.com/office/drawing/2014/main" id="{75131B54-2588-625F-0D03-AB4E99864C87}"/>
              </a:ext>
            </a:extLst>
          </p:cNvPr>
          <p:cNvSpPr>
            <a:spLocks noGrp="1"/>
          </p:cNvSpPr>
          <p:nvPr>
            <p:ph type="sldNum" sz="quarter" idx="12"/>
          </p:nvPr>
        </p:nvSpPr>
        <p:spPr/>
        <p:txBody>
          <a:bodyPr/>
          <a:lstStyle/>
          <a:p>
            <a:pPr defTabSz="914377"/>
            <a:fld id="{0B2D781D-8844-5940-92D1-06EF0A7F581E}" type="slidenum">
              <a:rPr lang="en-US" smtClean="0"/>
              <a:pPr defTabSz="914377"/>
              <a:t>42</a:t>
            </a:fld>
            <a:endParaRPr lang="en-US" dirty="0"/>
          </a:p>
        </p:txBody>
      </p:sp>
      <p:sp>
        <p:nvSpPr>
          <p:cNvPr id="3" name="Footer Placeholder 2">
            <a:extLst>
              <a:ext uri="{FF2B5EF4-FFF2-40B4-BE49-F238E27FC236}">
                <a16:creationId xmlns:a16="http://schemas.microsoft.com/office/drawing/2014/main" id="{F48670C2-5B28-8E90-9173-2E6311FF88D4}"/>
              </a:ext>
            </a:extLst>
          </p:cNvPr>
          <p:cNvSpPr>
            <a:spLocks noGrp="1"/>
          </p:cNvSpPr>
          <p:nvPr>
            <p:ph type="ftr" sz="quarter" idx="11"/>
          </p:nvPr>
        </p:nvSpPr>
        <p:spPr/>
        <p:txBody>
          <a:bodyPr/>
          <a:lstStyle/>
          <a:p>
            <a:pPr defTabSz="914377"/>
            <a:r>
              <a:rPr lang="en-US"/>
              <a:t>NTP Medicare OEP Bootcamp 2024</a:t>
            </a:r>
            <a:endParaRPr lang="en-US" dirty="0"/>
          </a:p>
        </p:txBody>
      </p:sp>
      <p:sp>
        <p:nvSpPr>
          <p:cNvPr id="2" name="Date Placeholder 1">
            <a:extLst>
              <a:ext uri="{FF2B5EF4-FFF2-40B4-BE49-F238E27FC236}">
                <a16:creationId xmlns:a16="http://schemas.microsoft.com/office/drawing/2014/main" id="{8070A3F9-BB19-CC77-0D9D-3F27CC975534}"/>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1156083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319538-8EC1-838E-9A2A-7C0FDC0D7B02}"/>
              </a:ext>
            </a:extLst>
          </p:cNvPr>
          <p:cNvSpPr>
            <a:spLocks noGrp="1"/>
          </p:cNvSpPr>
          <p:nvPr>
            <p:ph type="title"/>
          </p:nvPr>
        </p:nvSpPr>
        <p:spPr/>
        <p:txBody>
          <a:bodyPr>
            <a:normAutofit/>
          </a:bodyPr>
          <a:lstStyle/>
          <a:p>
            <a:r>
              <a:rPr kumimoji="0" lang="en-US"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rPr>
              <a:t>Utilization Management Tools: </a:t>
            </a:r>
            <a:br>
              <a:rPr kumimoji="0" lang="en-US"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rPr>
            </a:br>
            <a:r>
              <a:rPr kumimoji="0" lang="en-US"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rPr>
              <a:t>Prior Authorization (Continued)</a:t>
            </a:r>
            <a:endParaRPr lang="en-US" dirty="0"/>
          </a:p>
        </p:txBody>
      </p:sp>
      <p:sp>
        <p:nvSpPr>
          <p:cNvPr id="10" name="Content Placeholder 9">
            <a:extLst>
              <a:ext uri="{FF2B5EF4-FFF2-40B4-BE49-F238E27FC236}">
                <a16:creationId xmlns:a16="http://schemas.microsoft.com/office/drawing/2014/main" id="{DA3CF29C-D4EA-DACE-71B8-EF219767037A}"/>
              </a:ext>
            </a:extLst>
          </p:cNvPr>
          <p:cNvSpPr>
            <a:spLocks noGrp="1"/>
          </p:cNvSpPr>
          <p:nvPr>
            <p:ph idx="1"/>
          </p:nvPr>
        </p:nvSpPr>
        <p:spPr>
          <a:xfrm>
            <a:off x="914400" y="1371600"/>
            <a:ext cx="9906000" cy="4351338"/>
          </a:xfrm>
        </p:spPr>
        <p:txBody>
          <a:bodyPr/>
          <a:lstStyle/>
          <a:p>
            <a:pPr marL="365751" marR="0" lvl="1" indent="-365751" algn="l" defTabSz="914377" rtl="0" eaLnBrk="1" fontAlgn="auto" latinLnBrk="0" hangingPunct="1">
              <a:lnSpc>
                <a:spcPct val="100000"/>
              </a:lnSpc>
              <a:spcBef>
                <a:spcPts val="0"/>
              </a:spcBef>
              <a:spcAft>
                <a:spcPts val="1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Call their Part D plan or visit the </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hlinkClick r:id="rId4" action="ppaction://hlinkfile">
                  <a:extLst>
                    <a:ext uri="{A12FA001-AC4F-418D-AE19-62706E023703}">
                      <ahyp:hlinkClr xmlns:ahyp="http://schemas.microsoft.com/office/drawing/2018/hyperlinkcolor" val="tx"/>
                    </a:ext>
                  </a:extLst>
                </a:hlinkClick>
              </a:rPr>
              <a:t>plan’s website</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to learn about specific PA requirements. </a:t>
            </a:r>
          </a:p>
          <a:p>
            <a:pPr marL="365751" marR="0" lvl="1" indent="-365751" algn="l" defTabSz="914377" rtl="0" eaLnBrk="1" fontAlgn="auto" latinLnBrk="0" hangingPunct="1">
              <a:lnSpc>
                <a:spcPct val="100000"/>
              </a:lnSpc>
              <a:spcBef>
                <a:spcPts val="0"/>
              </a:spcBef>
              <a:spcAft>
                <a:spcPts val="1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Many PA requirements can be resolved at the point of sale and don’t require any additional info from the doctor.</a:t>
            </a:r>
          </a:p>
          <a:p>
            <a:pPr marL="1097253" marR="0" lvl="2" indent="-365751" algn="l" defTabSz="914377" rtl="0" eaLnBrk="1" fontAlgn="auto" latinLnBrk="0" hangingPunct="1">
              <a:lnSpc>
                <a:spcPct val="100000"/>
              </a:lnSpc>
              <a:spcBef>
                <a:spcPts val="0"/>
              </a:spcBef>
              <a:spcAft>
                <a:spcPts val="160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If the patient does NOT satisfy the PA, the patient may work with the plan &amp; their doctor to get an </a:t>
            </a:r>
            <a:r>
              <a:rPr kumimoji="0" lang="en-US" sz="2000" b="0" i="0" u="sng"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exception</a:t>
            </a: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FE763631-3D24-0D94-49AB-0B1C10736FE9}"/>
              </a:ext>
            </a:extLst>
          </p:cNvPr>
          <p:cNvSpPr>
            <a:spLocks noGrp="1"/>
          </p:cNvSpPr>
          <p:nvPr>
            <p:ph type="sldNum" sz="quarter" idx="12"/>
          </p:nvPr>
        </p:nvSpPr>
        <p:spPr/>
        <p:txBody>
          <a:bodyPr/>
          <a:lstStyle/>
          <a:p>
            <a:pPr defTabSz="914377"/>
            <a:fld id="{0B2D781D-8844-5940-92D1-06EF0A7F581E}" type="slidenum">
              <a:rPr lang="en-US" smtClean="0"/>
              <a:pPr defTabSz="914377"/>
              <a:t>43</a:t>
            </a:fld>
            <a:endParaRPr lang="en-US" dirty="0"/>
          </a:p>
        </p:txBody>
      </p:sp>
      <p:sp>
        <p:nvSpPr>
          <p:cNvPr id="4" name="Footer Placeholder 3">
            <a:extLst>
              <a:ext uri="{FF2B5EF4-FFF2-40B4-BE49-F238E27FC236}">
                <a16:creationId xmlns:a16="http://schemas.microsoft.com/office/drawing/2014/main" id="{7E108C78-DCEE-77CB-6D78-F7829310F7FB}"/>
              </a:ext>
            </a:extLst>
          </p:cNvPr>
          <p:cNvSpPr>
            <a:spLocks noGrp="1"/>
          </p:cNvSpPr>
          <p:nvPr>
            <p:ph type="ftr" sz="quarter" idx="11"/>
          </p:nvPr>
        </p:nvSpPr>
        <p:spPr/>
        <p:txBody>
          <a:bodyPr/>
          <a:lstStyle/>
          <a:p>
            <a:pPr defTabSz="914377"/>
            <a:r>
              <a:rPr lang="en-US"/>
              <a:t>NTP Medicare OEP Bootcamp 2024</a:t>
            </a:r>
            <a:endParaRPr lang="en-US" dirty="0"/>
          </a:p>
        </p:txBody>
      </p:sp>
      <p:sp>
        <p:nvSpPr>
          <p:cNvPr id="2" name="Date Placeholder 1">
            <a:extLst>
              <a:ext uri="{FF2B5EF4-FFF2-40B4-BE49-F238E27FC236}">
                <a16:creationId xmlns:a16="http://schemas.microsoft.com/office/drawing/2014/main" id="{C4174CEA-AD85-B051-376C-7CA562D79948}"/>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3032785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C93C733-DFEA-CE94-9E23-461CD9E9C559}"/>
              </a:ext>
            </a:extLst>
          </p:cNvPr>
          <p:cNvSpPr>
            <a:spLocks noGrp="1"/>
          </p:cNvSpPr>
          <p:nvPr>
            <p:ph type="title"/>
          </p:nvPr>
        </p:nvSpPr>
        <p:spPr/>
        <p:txBody>
          <a:bodyPr>
            <a:normAutofit/>
          </a:bodyPr>
          <a:lstStyle/>
          <a:p>
            <a:r>
              <a:rPr lang="en-US" dirty="0">
                <a:latin typeface="Arial Black" panose="020B0A04020102020204" pitchFamily="34" charset="0"/>
              </a:rPr>
              <a:t>Prior Authorization</a:t>
            </a:r>
          </a:p>
        </p:txBody>
      </p:sp>
      <p:pic>
        <p:nvPicPr>
          <p:cNvPr id="7" name="Content Placeholder 6" descr="Screenshot showing information on the drug Alosetron">
            <a:extLst>
              <a:ext uri="{FF2B5EF4-FFF2-40B4-BE49-F238E27FC236}">
                <a16:creationId xmlns:a16="http://schemas.microsoft.com/office/drawing/2014/main" id="{D95A70C6-A9B8-5C76-515B-10FB2CA33107}"/>
              </a:ext>
            </a:extLst>
          </p:cNvPr>
          <p:cNvPicPr>
            <a:picLocks noGrp="1" noChangeAspect="1"/>
          </p:cNvPicPr>
          <p:nvPr>
            <p:ph sz="half" idx="2"/>
          </p:nvPr>
        </p:nvPicPr>
        <p:blipFill>
          <a:blip r:embed="rId4"/>
          <a:stretch>
            <a:fillRect/>
          </a:stretch>
        </p:blipFill>
        <p:spPr>
          <a:xfrm>
            <a:off x="104823" y="1197997"/>
            <a:ext cx="3808931" cy="3267011"/>
          </a:xfrm>
          <a:prstGeom prst="rect">
            <a:avLst/>
          </a:prstGeom>
          <a:ln>
            <a:noFill/>
          </a:ln>
          <a:effectLst>
            <a:outerShdw blurRad="292100" dist="139700" dir="2700000" algn="tl" rotWithShape="0">
              <a:srgbClr val="333333">
                <a:alpha val="65000"/>
              </a:srgbClr>
            </a:outerShdw>
          </a:effectLst>
        </p:spPr>
      </p:pic>
      <p:pic>
        <p:nvPicPr>
          <p:cNvPr id="8" name="Content Placeholder 7" descr="Screenshot showing information on the drug Nuplazid">
            <a:extLst>
              <a:ext uri="{FF2B5EF4-FFF2-40B4-BE49-F238E27FC236}">
                <a16:creationId xmlns:a16="http://schemas.microsoft.com/office/drawing/2014/main" id="{33F7D567-027A-6ED0-03B7-3B1271C40C4E}"/>
              </a:ext>
            </a:extLst>
          </p:cNvPr>
          <p:cNvPicPr>
            <a:picLocks noGrp="1" noChangeAspect="1"/>
          </p:cNvPicPr>
          <p:nvPr>
            <p:ph sz="quarter" idx="4"/>
          </p:nvPr>
        </p:nvPicPr>
        <p:blipFill>
          <a:blip r:embed="rId5"/>
          <a:stretch>
            <a:fillRect/>
          </a:stretch>
        </p:blipFill>
        <p:spPr>
          <a:xfrm>
            <a:off x="4155354" y="1832601"/>
            <a:ext cx="3881292" cy="3192799"/>
          </a:xfrm>
          <a:prstGeom prst="rect">
            <a:avLst/>
          </a:prstGeom>
          <a:ln>
            <a:noFill/>
          </a:ln>
          <a:effectLst>
            <a:outerShdw blurRad="292100" dist="139700" dir="2700000" algn="tl" rotWithShape="0">
              <a:srgbClr val="333333">
                <a:alpha val="65000"/>
              </a:srgbClr>
            </a:outerShdw>
          </a:effectLst>
        </p:spPr>
      </p:pic>
      <p:pic>
        <p:nvPicPr>
          <p:cNvPr id="9" name="Content Placeholder 8" descr="Screenshot showing information on the drug Hypnotic-Temazepam ">
            <a:extLst>
              <a:ext uri="{FF2B5EF4-FFF2-40B4-BE49-F238E27FC236}">
                <a16:creationId xmlns:a16="http://schemas.microsoft.com/office/drawing/2014/main" id="{7FC2AFF7-B35C-A18D-3075-4BC676D3D57B}"/>
              </a:ext>
            </a:extLst>
          </p:cNvPr>
          <p:cNvPicPr>
            <a:picLocks noGrp="1" noChangeAspect="1"/>
          </p:cNvPicPr>
          <p:nvPr>
            <p:ph sz="quarter" idx="4294967295"/>
          </p:nvPr>
        </p:nvPicPr>
        <p:blipFill>
          <a:blip r:embed="rId6"/>
          <a:stretch>
            <a:fillRect/>
          </a:stretch>
        </p:blipFill>
        <p:spPr>
          <a:xfrm>
            <a:off x="8363961" y="2480809"/>
            <a:ext cx="3723216" cy="3594100"/>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21645B9E-4F42-D755-030E-841FB96B6DF9}"/>
              </a:ext>
            </a:extLst>
          </p:cNvPr>
          <p:cNvSpPr>
            <a:spLocks noGrp="1"/>
          </p:cNvSpPr>
          <p:nvPr>
            <p:ph type="sldNum" sz="quarter" idx="12"/>
          </p:nvPr>
        </p:nvSpPr>
        <p:spPr/>
        <p:txBody>
          <a:bodyPr/>
          <a:lstStyle/>
          <a:p>
            <a:pPr>
              <a:defRPr/>
            </a:pPr>
            <a:fld id="{DF1ADF63-2DC2-40EE-926E-CDD9DF2487B5}" type="slidenum">
              <a:rPr lang="en-US" smtClean="0"/>
              <a:pPr>
                <a:defRPr/>
              </a:pPr>
              <a:t>44</a:t>
            </a:fld>
            <a:endParaRPr lang="en-US" dirty="0"/>
          </a:p>
        </p:txBody>
      </p:sp>
      <p:sp>
        <p:nvSpPr>
          <p:cNvPr id="14" name="Footer Placeholder 13">
            <a:extLst>
              <a:ext uri="{FF2B5EF4-FFF2-40B4-BE49-F238E27FC236}">
                <a16:creationId xmlns:a16="http://schemas.microsoft.com/office/drawing/2014/main" id="{62DDBB91-36B6-A278-A085-1D78EEB839CD}"/>
              </a:ext>
            </a:extLst>
          </p:cNvPr>
          <p:cNvSpPr>
            <a:spLocks noGrp="1"/>
          </p:cNvSpPr>
          <p:nvPr>
            <p:ph type="ftr" sz="quarter" idx="11"/>
          </p:nvPr>
        </p:nvSpPr>
        <p:spPr/>
        <p:txBody>
          <a:bodyPr/>
          <a:lstStyle/>
          <a:p>
            <a:pPr defTabSz="914377"/>
            <a:r>
              <a:rPr lang="en-US"/>
              <a:t>NTP Medicare OEP Bootcamp 2024</a:t>
            </a:r>
            <a:endParaRPr lang="en-US" dirty="0"/>
          </a:p>
        </p:txBody>
      </p:sp>
      <p:sp>
        <p:nvSpPr>
          <p:cNvPr id="13" name="Date Placeholder 12">
            <a:extLst>
              <a:ext uri="{FF2B5EF4-FFF2-40B4-BE49-F238E27FC236}">
                <a16:creationId xmlns:a16="http://schemas.microsoft.com/office/drawing/2014/main" id="{0DB7A2C2-B24B-F80E-DA62-693287F38917}"/>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95387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4906E59-21B3-D640-92C9-F1834B9E58C4}"/>
              </a:ext>
            </a:extLst>
          </p:cNvPr>
          <p:cNvSpPr>
            <a:spLocks noGrp="1"/>
          </p:cNvSpPr>
          <p:nvPr>
            <p:ph type="title"/>
          </p:nvPr>
        </p:nvSpPr>
        <p:spPr/>
        <p:txBody>
          <a:bodyPr>
            <a:normAutofit/>
          </a:bodyPr>
          <a:lstStyle/>
          <a:p>
            <a:r>
              <a:rPr kumimoji="0" lang="en-US"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rPr>
              <a:t>Utilization Management Tools: </a:t>
            </a:r>
            <a:br>
              <a:rPr kumimoji="0" lang="en-US"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rPr>
            </a:br>
            <a:r>
              <a:rPr kumimoji="0" lang="en-US"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rPr>
              <a:t>Step Therapy</a:t>
            </a:r>
            <a:endParaRPr lang="en-US" dirty="0"/>
          </a:p>
        </p:txBody>
      </p:sp>
      <p:sp>
        <p:nvSpPr>
          <p:cNvPr id="6" name="Content Placeholder 5">
            <a:extLst>
              <a:ext uri="{FF2B5EF4-FFF2-40B4-BE49-F238E27FC236}">
                <a16:creationId xmlns:a16="http://schemas.microsoft.com/office/drawing/2014/main" id="{07704837-5E25-A3B5-177D-7E1F44028458}"/>
              </a:ext>
            </a:extLst>
          </p:cNvPr>
          <p:cNvSpPr>
            <a:spLocks noGrp="1"/>
          </p:cNvSpPr>
          <p:nvPr>
            <p:ph sz="quarter" idx="13"/>
          </p:nvPr>
        </p:nvSpPr>
        <p:spPr>
          <a:xfrm>
            <a:off x="914400" y="1371600"/>
            <a:ext cx="10286999" cy="5073649"/>
          </a:xfrm>
        </p:spPr>
        <p:txBody>
          <a:bodyPr/>
          <a:lstStyle/>
          <a:p>
            <a:pPr marL="365751" marR="0" lvl="1" indent="-365751" algn="l" defTabSz="914377" rtl="0" eaLnBrk="1" fontAlgn="auto" latinLnBrk="0" hangingPunct="1">
              <a:lnSpc>
                <a:spcPct val="100000"/>
              </a:lnSpc>
              <a:spcBef>
                <a:spcPts val="0"/>
              </a:spcBef>
              <a:spcAft>
                <a:spcPts val="1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 must first try a certain, less expensive drug on the plan’s  formulary that’s been proven effective for most people with your condition before you can move up a “step” to a more expensive drug. </a:t>
            </a:r>
          </a:p>
          <a:p>
            <a:pPr marL="365751" marR="0" lvl="1" indent="-365751" algn="l" defTabSz="914377" rtl="0" eaLnBrk="1" fontAlgn="auto" latinLnBrk="0" hangingPunct="1">
              <a:lnSpc>
                <a:spcPct val="100000"/>
              </a:lnSpc>
              <a:spcBef>
                <a:spcPts val="0"/>
              </a:spcBef>
              <a:spcAft>
                <a:spcPts val="1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For instance, some plans may require you first try a generic drug </a:t>
            </a:r>
            <a:b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(if available) </a:t>
            </a:r>
          </a:p>
          <a:p>
            <a:pPr marL="548626" marR="0" lvl="2" indent="0" algn="l" defTabSz="914377" rtl="0" eaLnBrk="1" fontAlgn="auto" latinLnBrk="0" hangingPunct="1">
              <a:lnSpc>
                <a:spcPct val="100000"/>
              </a:lnSpc>
              <a:spcBef>
                <a:spcPts val="0"/>
              </a:spcBef>
              <a:spcAft>
                <a:spcPts val="1600"/>
              </a:spcAft>
              <a:buClrTx/>
              <a:buSzPct val="50000"/>
              <a:buFont typeface="Wingdings" panose="05000000000000000000" pitchFamily="2" charset="2"/>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 less expensive brand-name drug on their drug list </a:t>
            </a:r>
          </a:p>
          <a:p>
            <a:pPr marL="548626" marR="0" lvl="2" indent="0" algn="l" defTabSz="914377" rtl="0" eaLnBrk="1" fontAlgn="auto" latinLnBrk="0" hangingPunct="1">
              <a:lnSpc>
                <a:spcPct val="100000"/>
              </a:lnSpc>
              <a:spcBef>
                <a:spcPts val="0"/>
              </a:spcBef>
              <a:spcAft>
                <a:spcPts val="1600"/>
              </a:spcAft>
              <a:buClrTx/>
              <a:buSzPct val="50000"/>
              <a:buFont typeface="Wingdings" panose="05000000000000000000" pitchFamily="2" charset="2"/>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before you can get a similar, more expensive, brand-name drug covered.</a:t>
            </a:r>
          </a:p>
        </p:txBody>
      </p:sp>
      <p:sp>
        <p:nvSpPr>
          <p:cNvPr id="3" name="Date Placeholder 2">
            <a:extLst>
              <a:ext uri="{FF2B5EF4-FFF2-40B4-BE49-F238E27FC236}">
                <a16:creationId xmlns:a16="http://schemas.microsoft.com/office/drawing/2014/main" id="{170B6319-AD4A-1125-7064-5E3092A8ED9D}"/>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
        <p:nvSpPr>
          <p:cNvPr id="4" name="Footer Placeholder 3">
            <a:extLst>
              <a:ext uri="{FF2B5EF4-FFF2-40B4-BE49-F238E27FC236}">
                <a16:creationId xmlns:a16="http://schemas.microsoft.com/office/drawing/2014/main" id="{D69BB986-C3D5-914D-69FC-F1EDF1EF0256}"/>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5" name="Slide Number Placeholder 4">
            <a:extLst>
              <a:ext uri="{FF2B5EF4-FFF2-40B4-BE49-F238E27FC236}">
                <a16:creationId xmlns:a16="http://schemas.microsoft.com/office/drawing/2014/main" id="{C62D43AC-0E4F-2417-23BF-FC611614486A}"/>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45</a:t>
            </a:fld>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1336185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4BDFA7B-9C56-AFA9-0D6A-5801D2F97211}"/>
              </a:ext>
            </a:extLst>
          </p:cNvPr>
          <p:cNvSpPr>
            <a:spLocks noGrp="1"/>
          </p:cNvSpPr>
          <p:nvPr>
            <p:ph type="title"/>
          </p:nvPr>
        </p:nvSpPr>
        <p:spPr/>
        <p:txBody>
          <a:bodyPr>
            <a:normAutofit/>
          </a:bodyPr>
          <a:lstStyle/>
          <a:p>
            <a:r>
              <a:rPr kumimoji="0" lang="en-US"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rPr>
              <a:t>Utilization Management Tools: </a:t>
            </a:r>
            <a:br>
              <a:rPr kumimoji="0" lang="en-US"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rPr>
            </a:br>
            <a:r>
              <a:rPr kumimoji="0" lang="en-US"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rPr>
              <a:t>Step Therapy (Continued)</a:t>
            </a:r>
            <a:endParaRPr lang="en-US" dirty="0"/>
          </a:p>
        </p:txBody>
      </p:sp>
      <p:sp>
        <p:nvSpPr>
          <p:cNvPr id="6" name="Content Placeholder 5">
            <a:extLst>
              <a:ext uri="{FF2B5EF4-FFF2-40B4-BE49-F238E27FC236}">
                <a16:creationId xmlns:a16="http://schemas.microsoft.com/office/drawing/2014/main" id="{88CC665C-F9E3-C83B-4F4F-062EF33AEC53}"/>
              </a:ext>
            </a:extLst>
          </p:cNvPr>
          <p:cNvSpPr>
            <a:spLocks noGrp="1"/>
          </p:cNvSpPr>
          <p:nvPr>
            <p:ph sz="quarter" idx="13"/>
          </p:nvPr>
        </p:nvSpPr>
        <p:spPr/>
        <p:txBody>
          <a:bodyPr/>
          <a:lstStyle/>
          <a:p>
            <a:pPr marL="365751" marR="0" lvl="1" indent="-365751" algn="l" defTabSz="914377" rtl="0" eaLnBrk="1" fontAlgn="auto" latinLnBrk="0" hangingPunct="1">
              <a:lnSpc>
                <a:spcPct val="100000"/>
              </a:lnSpc>
              <a:spcBef>
                <a:spcPts val="0"/>
              </a:spcBef>
              <a:spcAft>
                <a:spcPts val="1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However, if your prescriber believes that because of your medical condition it’s medically necessary for you to be on a more expensive step therapy drug without trying the less expensive drug first, you or your prescriber can contact the plan to request an  exception.</a:t>
            </a:r>
          </a:p>
          <a:p>
            <a:pPr marL="365751" marR="0" lvl="1" indent="-365751" algn="l" defTabSz="914377" rtl="0" eaLnBrk="1" fontAlgn="auto" latinLnBrk="0" hangingPunct="1">
              <a:lnSpc>
                <a:spcPct val="100000"/>
              </a:lnSpc>
              <a:spcBef>
                <a:spcPts val="0"/>
              </a:spcBef>
              <a:spcAft>
                <a:spcPts val="1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So, if a drug has step therapy restrictions, the patient may work with </a:t>
            </a:r>
            <a:b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the plan &amp; their doctor to get an exception.</a:t>
            </a:r>
          </a:p>
        </p:txBody>
      </p:sp>
      <p:sp>
        <p:nvSpPr>
          <p:cNvPr id="4" name="Slide Number Placeholder 3">
            <a:extLst>
              <a:ext uri="{FF2B5EF4-FFF2-40B4-BE49-F238E27FC236}">
                <a16:creationId xmlns:a16="http://schemas.microsoft.com/office/drawing/2014/main" id="{CA45D512-ABEE-60B6-D3FF-52D29794BAB0}"/>
              </a:ext>
            </a:extLst>
          </p:cNvPr>
          <p:cNvSpPr>
            <a:spLocks noGrp="1"/>
          </p:cNvSpPr>
          <p:nvPr>
            <p:ph type="sldNum" sz="quarter" idx="12"/>
          </p:nvPr>
        </p:nvSpPr>
        <p:spPr/>
        <p:txBody>
          <a:bodyPr/>
          <a:lstStyle/>
          <a:p>
            <a:pPr defTabSz="914377"/>
            <a:fld id="{0B2D781D-8844-5940-92D1-06EF0A7F581E}" type="slidenum">
              <a:rPr lang="en-US" smtClean="0"/>
              <a:pPr defTabSz="914377"/>
              <a:t>46</a:t>
            </a:fld>
            <a:endParaRPr lang="en-US" dirty="0"/>
          </a:p>
        </p:txBody>
      </p:sp>
      <p:sp>
        <p:nvSpPr>
          <p:cNvPr id="3" name="Footer Placeholder 2">
            <a:extLst>
              <a:ext uri="{FF2B5EF4-FFF2-40B4-BE49-F238E27FC236}">
                <a16:creationId xmlns:a16="http://schemas.microsoft.com/office/drawing/2014/main" id="{38EDA6FD-E19D-8862-6191-E5366A7DE76E}"/>
              </a:ext>
            </a:extLst>
          </p:cNvPr>
          <p:cNvSpPr>
            <a:spLocks noGrp="1"/>
          </p:cNvSpPr>
          <p:nvPr>
            <p:ph type="ftr" sz="quarter" idx="11"/>
          </p:nvPr>
        </p:nvSpPr>
        <p:spPr/>
        <p:txBody>
          <a:bodyPr/>
          <a:lstStyle/>
          <a:p>
            <a:pPr defTabSz="914377"/>
            <a:r>
              <a:rPr lang="en-US"/>
              <a:t>NTP Medicare OEP Bootcamp 2024</a:t>
            </a:r>
            <a:endParaRPr lang="en-US" dirty="0"/>
          </a:p>
        </p:txBody>
      </p:sp>
      <p:sp>
        <p:nvSpPr>
          <p:cNvPr id="2" name="Date Placeholder 1">
            <a:extLst>
              <a:ext uri="{FF2B5EF4-FFF2-40B4-BE49-F238E27FC236}">
                <a16:creationId xmlns:a16="http://schemas.microsoft.com/office/drawing/2014/main" id="{B3CD9AB4-78CD-6F3F-39A4-2102A4470459}"/>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41406937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D965-1D1B-622C-24F3-B68E7A0B35C1}"/>
              </a:ext>
            </a:extLst>
          </p:cNvPr>
          <p:cNvSpPr>
            <a:spLocks noGrp="1"/>
          </p:cNvSpPr>
          <p:nvPr>
            <p:ph type="title"/>
          </p:nvPr>
        </p:nvSpPr>
        <p:spPr/>
        <p:txBody>
          <a:bodyPr>
            <a:normAutofit/>
          </a:bodyPr>
          <a:lstStyle/>
          <a:p>
            <a:r>
              <a:rPr lang="en-US" dirty="0">
                <a:latin typeface="Arial Black" panose="020B0A04020102020204" pitchFamily="34" charset="0"/>
              </a:rPr>
              <a:t>Step Therapy</a:t>
            </a:r>
          </a:p>
        </p:txBody>
      </p:sp>
      <p:pic>
        <p:nvPicPr>
          <p:cNvPr id="5" name="Content Placeholder 4" descr="Screenshot showing information on the drug Febuxostat ">
            <a:extLst>
              <a:ext uri="{FF2B5EF4-FFF2-40B4-BE49-F238E27FC236}">
                <a16:creationId xmlns:a16="http://schemas.microsoft.com/office/drawing/2014/main" id="{A39EB3D6-C001-0AE6-D22C-1627DFBCE1FC}"/>
              </a:ext>
            </a:extLst>
          </p:cNvPr>
          <p:cNvPicPr>
            <a:picLocks noGrp="1" noChangeAspect="1"/>
          </p:cNvPicPr>
          <p:nvPr>
            <p:ph sz="quarter" idx="13"/>
          </p:nvPr>
        </p:nvPicPr>
        <p:blipFill>
          <a:blip r:embed="rId4"/>
          <a:stretch>
            <a:fillRect/>
          </a:stretch>
        </p:blipFill>
        <p:spPr>
          <a:xfrm>
            <a:off x="461180" y="1795952"/>
            <a:ext cx="5350305" cy="3473584"/>
          </a:xfrm>
          <a:prstGeom prst="rect">
            <a:avLst/>
          </a:prstGeom>
          <a:ln>
            <a:noFill/>
          </a:ln>
          <a:effectLst>
            <a:outerShdw blurRad="292100" dist="139700" dir="2700000" algn="tl" rotWithShape="0">
              <a:srgbClr val="333333">
                <a:alpha val="65000"/>
              </a:srgbClr>
            </a:outerShdw>
          </a:effectLst>
        </p:spPr>
      </p:pic>
      <p:pic>
        <p:nvPicPr>
          <p:cNvPr id="3" name="Content Placeholder 5" descr="Screenshot showing information on the drug Ryaltris ">
            <a:extLst>
              <a:ext uri="{FF2B5EF4-FFF2-40B4-BE49-F238E27FC236}">
                <a16:creationId xmlns:a16="http://schemas.microsoft.com/office/drawing/2014/main" id="{E2E2F294-6F6A-C3DA-797B-D1385551ACF7}"/>
              </a:ext>
            </a:extLst>
          </p:cNvPr>
          <p:cNvPicPr>
            <a:picLocks noChangeAspect="1"/>
          </p:cNvPicPr>
          <p:nvPr/>
        </p:nvPicPr>
        <p:blipFill>
          <a:blip r:embed="rId5"/>
          <a:stretch>
            <a:fillRect/>
          </a:stretch>
        </p:blipFill>
        <p:spPr>
          <a:xfrm>
            <a:off x="6096000" y="1795953"/>
            <a:ext cx="5634821" cy="3536073"/>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AB2993C5-2CB4-CE92-5818-9B5A664D2620}"/>
              </a:ext>
            </a:extLst>
          </p:cNvPr>
          <p:cNvSpPr>
            <a:spLocks noGrp="1"/>
          </p:cNvSpPr>
          <p:nvPr>
            <p:ph type="sldNum" sz="quarter" idx="12"/>
          </p:nvPr>
        </p:nvSpPr>
        <p:spPr/>
        <p:txBody>
          <a:bodyPr/>
          <a:lstStyle/>
          <a:p>
            <a:pPr defTabSz="914377"/>
            <a:fld id="{0B2D781D-8844-5940-92D1-06EF0A7F581E}" type="slidenum">
              <a:rPr lang="en-US" smtClean="0"/>
              <a:pPr defTabSz="914377"/>
              <a:t>47</a:t>
            </a:fld>
            <a:endParaRPr lang="en-US" dirty="0"/>
          </a:p>
        </p:txBody>
      </p:sp>
      <p:sp>
        <p:nvSpPr>
          <p:cNvPr id="7" name="Footer Placeholder 6">
            <a:extLst>
              <a:ext uri="{FF2B5EF4-FFF2-40B4-BE49-F238E27FC236}">
                <a16:creationId xmlns:a16="http://schemas.microsoft.com/office/drawing/2014/main" id="{24B3E7FE-938C-DFEC-AE18-920DF9913BEB}"/>
              </a:ext>
            </a:extLst>
          </p:cNvPr>
          <p:cNvSpPr>
            <a:spLocks noGrp="1"/>
          </p:cNvSpPr>
          <p:nvPr>
            <p:ph type="ftr" sz="quarter" idx="11"/>
          </p:nvPr>
        </p:nvSpPr>
        <p:spPr/>
        <p:txBody>
          <a:bodyPr/>
          <a:lstStyle/>
          <a:p>
            <a:pPr defTabSz="914377"/>
            <a:r>
              <a:rPr lang="en-US"/>
              <a:t>NTP Medicare OEP Bootcamp 2024</a:t>
            </a:r>
            <a:endParaRPr lang="en-US" dirty="0"/>
          </a:p>
        </p:txBody>
      </p:sp>
      <p:sp>
        <p:nvSpPr>
          <p:cNvPr id="6" name="Date Placeholder 5">
            <a:extLst>
              <a:ext uri="{FF2B5EF4-FFF2-40B4-BE49-F238E27FC236}">
                <a16:creationId xmlns:a16="http://schemas.microsoft.com/office/drawing/2014/main" id="{948EAD0E-BD61-6BCE-5142-1C0556301D19}"/>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97052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p:cNvSpPr>
            <a:spLocks noGrp="1" noChangeArrowheads="1"/>
          </p:cNvSpPr>
          <p:nvPr>
            <p:ph type="title"/>
          </p:nvPr>
        </p:nvSpPr>
        <p:spPr/>
        <p:txBody>
          <a:bodyPr>
            <a:noAutofit/>
          </a:bodyPr>
          <a:lstStyle/>
          <a:p>
            <a:pPr algn="ctr"/>
            <a:r>
              <a:rPr lang="en-US" dirty="0">
                <a:latin typeface="Arial Black" panose="020B0A04020102020204" pitchFamily="34" charset="0"/>
                <a:cs typeface="Arial" panose="020B0604020202020204" pitchFamily="34" charset="0"/>
              </a:rPr>
              <a:t>Utilization Management Tools: </a:t>
            </a:r>
            <a:br>
              <a:rPr lang="en-US" dirty="0">
                <a:latin typeface="Arial Black" panose="020B0A04020102020204" pitchFamily="34" charset="0"/>
                <a:cs typeface="Arial" panose="020B0604020202020204" pitchFamily="34" charset="0"/>
              </a:rPr>
            </a:br>
            <a:r>
              <a:rPr lang="en-US" dirty="0">
                <a:latin typeface="Arial Black" panose="020B0A04020102020204" pitchFamily="34" charset="0"/>
                <a:cs typeface="Arial" panose="020B0604020202020204" pitchFamily="34" charset="0"/>
              </a:rPr>
              <a:t>Quantity Limits</a:t>
            </a:r>
          </a:p>
        </p:txBody>
      </p:sp>
      <p:sp>
        <p:nvSpPr>
          <p:cNvPr id="47107" name="Content Placeholder"/>
          <p:cNvSpPr>
            <a:spLocks noGrp="1" noChangeArrowheads="1"/>
          </p:cNvSpPr>
          <p:nvPr>
            <p:ph sz="quarter" idx="13"/>
          </p:nvPr>
        </p:nvSpPr>
        <p:spPr>
          <a:xfrm>
            <a:off x="914400" y="1371600"/>
            <a:ext cx="10058400" cy="4537075"/>
          </a:xfrm>
        </p:spPr>
        <p:txBody>
          <a:bodyPr>
            <a:normAutofit/>
          </a:bodyPr>
          <a:lstStyle/>
          <a:p>
            <a:pPr marL="365751" lvl="1" indent="-365751">
              <a:spcAft>
                <a:spcPts val="1600"/>
              </a:spcAft>
              <a:buFont typeface="Wingdings" panose="05000000000000000000" pitchFamily="2" charset="2"/>
              <a:buChar char="§"/>
            </a:pPr>
            <a:r>
              <a:rPr lang="en-US" sz="2400" dirty="0"/>
              <a:t>For safety and cost reasons, plans may limit the amount of prescription drugs they cover over a certain period of time. </a:t>
            </a:r>
          </a:p>
          <a:p>
            <a:pPr marL="1097253" lvl="2" indent="-365751">
              <a:spcAft>
                <a:spcPts val="1600"/>
              </a:spcAft>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For example, a plan may cover 30 tablets every 30 days.</a:t>
            </a:r>
          </a:p>
          <a:p>
            <a:pPr marL="365751" lvl="1" indent="-365751">
              <a:spcAft>
                <a:spcPts val="1600"/>
              </a:spcAft>
              <a:buFont typeface="Wingdings" panose="05000000000000000000" pitchFamily="2" charset="2"/>
              <a:buChar char="§"/>
            </a:pPr>
            <a:r>
              <a:rPr lang="en-US" sz="2400" dirty="0"/>
              <a:t>If your prescriber believes that, because of your medical condition, a quantity limit isn’t medically appropriate (e.g., your doctor believes you need a higher dosage of 2 tablets/day), you or your prescriber can contact the plan to ask for an exception.</a:t>
            </a:r>
          </a:p>
        </p:txBody>
      </p:sp>
      <p:sp>
        <p:nvSpPr>
          <p:cNvPr id="5" name="Slide Number Placeholder 4">
            <a:extLst>
              <a:ext uri="{FF2B5EF4-FFF2-40B4-BE49-F238E27FC236}">
                <a16:creationId xmlns:a16="http://schemas.microsoft.com/office/drawing/2014/main" id="{C99C7597-90BD-8F2C-0D92-21DFFB2263E2}"/>
              </a:ext>
            </a:extLst>
          </p:cNvPr>
          <p:cNvSpPr>
            <a:spLocks noGrp="1"/>
          </p:cNvSpPr>
          <p:nvPr>
            <p:ph type="sldNum" sz="quarter" idx="12"/>
          </p:nvPr>
        </p:nvSpPr>
        <p:spPr/>
        <p:txBody>
          <a:bodyPr/>
          <a:lstStyle/>
          <a:p>
            <a:pPr defTabSz="914377"/>
            <a:fld id="{0B2D781D-8844-5940-92D1-06EF0A7F581E}" type="slidenum">
              <a:rPr lang="en-US" smtClean="0"/>
              <a:pPr defTabSz="914377"/>
              <a:t>48</a:t>
            </a:fld>
            <a:endParaRPr lang="en-US" dirty="0"/>
          </a:p>
        </p:txBody>
      </p:sp>
      <p:sp>
        <p:nvSpPr>
          <p:cNvPr id="4" name="Footer Placeholder 3">
            <a:extLst>
              <a:ext uri="{FF2B5EF4-FFF2-40B4-BE49-F238E27FC236}">
                <a16:creationId xmlns:a16="http://schemas.microsoft.com/office/drawing/2014/main" id="{5F77C3DB-4517-9744-99E6-4CCE69036C7E}"/>
              </a:ext>
            </a:extLst>
          </p:cNvPr>
          <p:cNvSpPr>
            <a:spLocks noGrp="1"/>
          </p:cNvSpPr>
          <p:nvPr>
            <p:ph type="ftr" sz="quarter" idx="11"/>
          </p:nvPr>
        </p:nvSpPr>
        <p:spPr/>
        <p:txBody>
          <a:bodyPr/>
          <a:lstStyle/>
          <a:p>
            <a:pPr defTabSz="914377"/>
            <a:r>
              <a:rPr lang="en-US"/>
              <a:t>NTP Medicare OEP Bootcamp 2024</a:t>
            </a:r>
            <a:endParaRPr lang="en-US" dirty="0"/>
          </a:p>
        </p:txBody>
      </p:sp>
      <p:sp>
        <p:nvSpPr>
          <p:cNvPr id="3" name="Date Placeholder 2">
            <a:extLst>
              <a:ext uri="{FF2B5EF4-FFF2-40B4-BE49-F238E27FC236}">
                <a16:creationId xmlns:a16="http://schemas.microsoft.com/office/drawing/2014/main" id="{91A24FD5-38EA-8906-C1DE-19826BD214E4}"/>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1125768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4CD9197B-9C20-B0FA-4674-79E40B90900A}"/>
              </a:ext>
            </a:extLst>
          </p:cNvPr>
          <p:cNvSpPr>
            <a:spLocks noGrp="1" noChangeArrowheads="1"/>
          </p:cNvSpPr>
          <p:nvPr>
            <p:ph type="title"/>
          </p:nvPr>
        </p:nvSpPr>
        <p:spPr/>
        <p:txBody>
          <a:bodyPr>
            <a:noAutofit/>
          </a:bodyPr>
          <a:lstStyle/>
          <a:p>
            <a:pPr algn="ctr"/>
            <a:r>
              <a:rPr lang="en-US" dirty="0">
                <a:latin typeface="Arial Black" panose="020B0A04020102020204" pitchFamily="34" charset="0"/>
                <a:cs typeface="Arial" panose="020B0604020202020204" pitchFamily="34" charset="0"/>
              </a:rPr>
              <a:t>Utilization Management Tools: </a:t>
            </a:r>
            <a:br>
              <a:rPr lang="en-US" dirty="0">
                <a:latin typeface="Arial Black" panose="020B0A04020102020204" pitchFamily="34" charset="0"/>
                <a:cs typeface="Arial" panose="020B0604020202020204" pitchFamily="34" charset="0"/>
              </a:rPr>
            </a:br>
            <a:r>
              <a:rPr lang="en-US" dirty="0">
                <a:latin typeface="Arial Black" panose="020B0A04020102020204" pitchFamily="34" charset="0"/>
                <a:cs typeface="Arial" panose="020B0604020202020204" pitchFamily="34" charset="0"/>
              </a:rPr>
              <a:t>Quantity Limits (Continued)</a:t>
            </a:r>
          </a:p>
        </p:txBody>
      </p:sp>
      <p:pic>
        <p:nvPicPr>
          <p:cNvPr id="4" name="Content Placeholder 3" descr="Screenshot showing a list of drugs with their respective Tier and Requirement/limits ">
            <a:extLst>
              <a:ext uri="{FF2B5EF4-FFF2-40B4-BE49-F238E27FC236}">
                <a16:creationId xmlns:a16="http://schemas.microsoft.com/office/drawing/2014/main" id="{4AF26A1D-5730-9E6D-B5EE-F7BD149AF4F5}"/>
              </a:ext>
            </a:extLst>
          </p:cNvPr>
          <p:cNvPicPr>
            <a:picLocks noGrp="1" noChangeAspect="1"/>
          </p:cNvPicPr>
          <p:nvPr>
            <p:ph sz="half" idx="1"/>
          </p:nvPr>
        </p:nvPicPr>
        <p:blipFill>
          <a:blip r:embed="rId4"/>
          <a:stretch>
            <a:fillRect/>
          </a:stretch>
        </p:blipFill>
        <p:spPr>
          <a:xfrm>
            <a:off x="1089674" y="1371600"/>
            <a:ext cx="4678655" cy="4351867"/>
          </a:xfrm>
          <a:prstGeom prst="rect">
            <a:avLst/>
          </a:prstGeom>
          <a:ln>
            <a:noFill/>
          </a:ln>
          <a:effectLst>
            <a:outerShdw blurRad="292100" dist="139700" dir="2700000" algn="tl" rotWithShape="0">
              <a:srgbClr val="333333">
                <a:alpha val="65000"/>
              </a:srgbClr>
            </a:outerShdw>
          </a:effectLst>
        </p:spPr>
      </p:pic>
      <p:pic>
        <p:nvPicPr>
          <p:cNvPr id="5" name="Content Placeholder 4" descr="A second screenshot showing another list of drugs with their respective Tier and Requirement/limits ">
            <a:extLst>
              <a:ext uri="{FF2B5EF4-FFF2-40B4-BE49-F238E27FC236}">
                <a16:creationId xmlns:a16="http://schemas.microsoft.com/office/drawing/2014/main" id="{466E207B-170D-ADE4-F206-B4BD5F72CA31}"/>
              </a:ext>
            </a:extLst>
          </p:cNvPr>
          <p:cNvPicPr>
            <a:picLocks noGrp="1" noChangeAspect="1"/>
          </p:cNvPicPr>
          <p:nvPr>
            <p:ph sz="half" idx="2"/>
          </p:nvPr>
        </p:nvPicPr>
        <p:blipFill>
          <a:blip r:embed="rId5"/>
          <a:stretch>
            <a:fillRect/>
          </a:stretch>
        </p:blipFill>
        <p:spPr>
          <a:xfrm>
            <a:off x="6423673" y="1371600"/>
            <a:ext cx="4678655" cy="4351867"/>
          </a:xfrm>
          <a:prstGeom prst="rect">
            <a:avLst/>
          </a:prstGeom>
          <a:ln>
            <a:noFill/>
          </a:ln>
          <a:effectLst>
            <a:outerShdw blurRad="292100" dist="139700" dir="2700000" algn="tl" rotWithShape="0">
              <a:srgbClr val="333333">
                <a:alpha val="65000"/>
              </a:srgbClr>
            </a:outerShdw>
          </a:effectLst>
        </p:spPr>
      </p:pic>
      <p:sp>
        <p:nvSpPr>
          <p:cNvPr id="11" name="Slide Number Placeholder 10">
            <a:extLst>
              <a:ext uri="{FF2B5EF4-FFF2-40B4-BE49-F238E27FC236}">
                <a16:creationId xmlns:a16="http://schemas.microsoft.com/office/drawing/2014/main" id="{7A8C38F0-6C56-4A0E-F4AB-672226CA4733}"/>
              </a:ext>
            </a:extLst>
          </p:cNvPr>
          <p:cNvSpPr>
            <a:spLocks noGrp="1"/>
          </p:cNvSpPr>
          <p:nvPr>
            <p:ph type="sldNum" sz="quarter" idx="12"/>
          </p:nvPr>
        </p:nvSpPr>
        <p:spPr/>
        <p:txBody>
          <a:bodyPr/>
          <a:lstStyle/>
          <a:p>
            <a:pPr defTabSz="914377"/>
            <a:fld id="{0B2D781D-8844-5940-92D1-06EF0A7F581E}" type="slidenum">
              <a:rPr lang="en-US" smtClean="0"/>
              <a:pPr defTabSz="914377"/>
              <a:t>49</a:t>
            </a:fld>
            <a:endParaRPr lang="en-US" dirty="0"/>
          </a:p>
        </p:txBody>
      </p:sp>
      <p:sp>
        <p:nvSpPr>
          <p:cNvPr id="10" name="Footer Placeholder 9">
            <a:extLst>
              <a:ext uri="{FF2B5EF4-FFF2-40B4-BE49-F238E27FC236}">
                <a16:creationId xmlns:a16="http://schemas.microsoft.com/office/drawing/2014/main" id="{8B3826CB-267F-4D6D-AFFA-57BE3C959C94}"/>
              </a:ext>
            </a:extLst>
          </p:cNvPr>
          <p:cNvSpPr>
            <a:spLocks noGrp="1"/>
          </p:cNvSpPr>
          <p:nvPr>
            <p:ph type="ftr" sz="quarter" idx="11"/>
          </p:nvPr>
        </p:nvSpPr>
        <p:spPr/>
        <p:txBody>
          <a:bodyPr/>
          <a:lstStyle/>
          <a:p>
            <a:pPr defTabSz="914377"/>
            <a:r>
              <a:rPr lang="en-US"/>
              <a:t>NTP Medicare OEP Bootcamp 2024</a:t>
            </a:r>
            <a:endParaRPr lang="en-US" dirty="0"/>
          </a:p>
        </p:txBody>
      </p:sp>
      <p:sp>
        <p:nvSpPr>
          <p:cNvPr id="8" name="Date Placeholder 7">
            <a:extLst>
              <a:ext uri="{FF2B5EF4-FFF2-40B4-BE49-F238E27FC236}">
                <a16:creationId xmlns:a16="http://schemas.microsoft.com/office/drawing/2014/main" id="{577A884B-1A38-BBF9-4287-0654E0621E2C}"/>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3648712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Title"/>
          <p:cNvSpPr txBox="1">
            <a:spLocks noGrp="1"/>
          </p:cNvSpPr>
          <p:nvPr>
            <p:ph type="title"/>
          </p:nvPr>
        </p:nvSpPr>
        <p:spPr>
          <a:xfrm>
            <a:off x="382833" y="1573654"/>
            <a:ext cx="5304000" cy="833956"/>
          </a:xfrm>
          <a:prstGeom prst="rect">
            <a:avLst/>
          </a:prstGeom>
        </p:spPr>
        <p:txBody>
          <a:bodyPr spcFirstLastPara="1" vert="horz" wrap="square" lIns="121900" tIns="60933" rIns="121900" bIns="60933" rtlCol="0" anchor="ctr" anchorCtr="0">
            <a:spAutoFit/>
          </a:bodyPr>
          <a:lstStyle/>
          <a:p>
            <a:pPr algn="l"/>
            <a:r>
              <a:rPr lang="en" b="1" dirty="0"/>
              <a:t>Medicare Plan Finder</a:t>
            </a:r>
            <a:br>
              <a:rPr lang="en" b="1" dirty="0"/>
            </a:br>
            <a:r>
              <a:rPr lang="en-US" sz="2133" dirty="0">
                <a:latin typeface="Montserrat"/>
                <a:sym typeface="Montserrat"/>
              </a:rPr>
              <a:t>September 25, 2024</a:t>
            </a:r>
            <a:endParaRPr sz="4800" b="1" dirty="0"/>
          </a:p>
        </p:txBody>
      </p:sp>
      <p:sp>
        <p:nvSpPr>
          <p:cNvPr id="45" name="Content Placeholder"/>
          <p:cNvSpPr txBox="1">
            <a:spLocks noGrp="1"/>
          </p:cNvSpPr>
          <p:nvPr>
            <p:ph type="title" idx="2"/>
          </p:nvPr>
        </p:nvSpPr>
        <p:spPr>
          <a:xfrm>
            <a:off x="6430668" y="1425889"/>
            <a:ext cx="5593552" cy="1515852"/>
          </a:xfrm>
          <a:prstGeom prst="rect">
            <a:avLst/>
          </a:prstGeom>
        </p:spPr>
        <p:txBody>
          <a:bodyPr spcFirstLastPara="1" vert="horz" wrap="square" lIns="121900" tIns="60933" rIns="121900" bIns="60933" rtlCol="0" anchor="ctr" anchorCtr="0">
            <a:normAutofit/>
          </a:bodyPr>
          <a:lstStyle/>
          <a:p>
            <a:r>
              <a:rPr lang="en-US" sz="1867" b="0" dirty="0"/>
              <a:t>Rajul A. Patel, PharmD, PhD</a:t>
            </a:r>
            <a:br>
              <a:rPr lang="en-US" sz="1867" b="0" dirty="0"/>
            </a:br>
            <a:r>
              <a:rPr lang="en-US" sz="1867" b="0" dirty="0"/>
              <a:t>Professor- Pharmacy Practice</a:t>
            </a:r>
            <a:br>
              <a:rPr lang="en-US" sz="1867" b="0" dirty="0"/>
            </a:br>
            <a:r>
              <a:rPr lang="en-US" sz="1867" b="0" dirty="0"/>
              <a:t>University of the Pacific School of Pharmacy</a:t>
            </a:r>
            <a:br>
              <a:rPr lang="en-US" sz="1867" b="0" dirty="0"/>
            </a:br>
            <a:endParaRPr lang="en-US" sz="1867" b="0" dirty="0"/>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180AA-5574-8DC8-326E-8D95286DEBC9}"/>
              </a:ext>
            </a:extLst>
          </p:cNvPr>
          <p:cNvSpPr>
            <a:spLocks noGrp="1"/>
          </p:cNvSpPr>
          <p:nvPr>
            <p:ph type="title"/>
          </p:nvPr>
        </p:nvSpPr>
        <p:spPr/>
        <p:txBody>
          <a:bodyPr>
            <a:normAutofit/>
          </a:bodyPr>
          <a:lstStyle/>
          <a:p>
            <a:r>
              <a:rPr lang="en-US" dirty="0">
                <a:latin typeface="Arial Black" panose="020B0A04020102020204" pitchFamily="34" charset="0"/>
              </a:rPr>
              <a:t>Star Ratings</a:t>
            </a:r>
          </a:p>
        </p:txBody>
      </p:sp>
      <p:pic>
        <p:nvPicPr>
          <p:cNvPr id="10" name="Picture 9" descr="Screenshot showing a list of Start Ratings for all plans">
            <a:extLst>
              <a:ext uri="{FF2B5EF4-FFF2-40B4-BE49-F238E27FC236}">
                <a16:creationId xmlns:a16="http://schemas.microsoft.com/office/drawing/2014/main" id="{D8685FEC-E5FA-02D8-E4EF-80DA7E8BD492}"/>
              </a:ext>
            </a:extLst>
          </p:cNvPr>
          <p:cNvPicPr>
            <a:picLocks noChangeAspect="1"/>
          </p:cNvPicPr>
          <p:nvPr/>
        </p:nvPicPr>
        <p:blipFill>
          <a:blip r:embed="rId4"/>
          <a:stretch>
            <a:fillRect/>
          </a:stretch>
        </p:blipFill>
        <p:spPr>
          <a:xfrm>
            <a:off x="666418" y="1446673"/>
            <a:ext cx="10859165" cy="3964655"/>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4407A2DF-9D68-E66B-C508-847B99D7E9C2}"/>
              </a:ext>
            </a:extLst>
          </p:cNvPr>
          <p:cNvSpPr>
            <a:spLocks noGrp="1"/>
          </p:cNvSpPr>
          <p:nvPr>
            <p:ph type="sldNum" sz="quarter" idx="12"/>
          </p:nvPr>
        </p:nvSpPr>
        <p:spPr/>
        <p:txBody>
          <a:bodyPr/>
          <a:lstStyle/>
          <a:p>
            <a:pPr defTabSz="914377"/>
            <a:fld id="{0B2D781D-8844-5940-92D1-06EF0A7F581E}" type="slidenum">
              <a:rPr lang="en-US" smtClean="0"/>
              <a:pPr defTabSz="914377"/>
              <a:t>50</a:t>
            </a:fld>
            <a:endParaRPr lang="en-US" dirty="0"/>
          </a:p>
        </p:txBody>
      </p:sp>
      <p:sp>
        <p:nvSpPr>
          <p:cNvPr id="7" name="Footer Placeholder 6">
            <a:extLst>
              <a:ext uri="{FF2B5EF4-FFF2-40B4-BE49-F238E27FC236}">
                <a16:creationId xmlns:a16="http://schemas.microsoft.com/office/drawing/2014/main" id="{CF7B06D1-B2A9-D70B-E4EF-0F8E6FEC9130}"/>
              </a:ext>
            </a:extLst>
          </p:cNvPr>
          <p:cNvSpPr>
            <a:spLocks noGrp="1"/>
          </p:cNvSpPr>
          <p:nvPr>
            <p:ph type="ftr" sz="quarter" idx="11"/>
          </p:nvPr>
        </p:nvSpPr>
        <p:spPr/>
        <p:txBody>
          <a:bodyPr/>
          <a:lstStyle/>
          <a:p>
            <a:pPr defTabSz="914377"/>
            <a:r>
              <a:rPr lang="en-US"/>
              <a:t>NTP Medicare OEP Bootcamp 2024</a:t>
            </a:r>
            <a:endParaRPr lang="en-US" dirty="0"/>
          </a:p>
        </p:txBody>
      </p:sp>
      <p:sp>
        <p:nvSpPr>
          <p:cNvPr id="6" name="Date Placeholder 5">
            <a:extLst>
              <a:ext uri="{FF2B5EF4-FFF2-40B4-BE49-F238E27FC236}">
                <a16:creationId xmlns:a16="http://schemas.microsoft.com/office/drawing/2014/main" id="{F6E38F6F-3D35-88EC-90D0-9DC2FD148609}"/>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36460795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8717" y="2532844"/>
            <a:ext cx="5823856" cy="688931"/>
          </a:xfrm>
        </p:spPr>
        <p:txBody>
          <a:bodyPr>
            <a:noAutofit/>
          </a:bodyPr>
          <a:lstStyle/>
          <a:p>
            <a:r>
              <a:rPr lang="en-US" sz="3000" dirty="0">
                <a:solidFill>
                  <a:srgbClr val="00529B"/>
                </a:solidFill>
                <a:latin typeface="Arial Black" panose="020B0A04020102020204" pitchFamily="34" charset="0"/>
              </a:rPr>
              <a:t>Medicare Advantage</a:t>
            </a:r>
          </a:p>
        </p:txBody>
      </p:sp>
    </p:spTree>
    <p:custDataLst>
      <p:tags r:id="rId1"/>
    </p:custDataLst>
    <p:extLst>
      <p:ext uri="{BB962C8B-B14F-4D97-AF65-F5344CB8AC3E}">
        <p14:creationId xmlns:p14="http://schemas.microsoft.com/office/powerpoint/2010/main" val="3495914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AA7CE-4FE0-6439-2A0D-E499E9AA94FD}"/>
              </a:ext>
            </a:extLst>
          </p:cNvPr>
          <p:cNvSpPr>
            <a:spLocks noGrp="1"/>
          </p:cNvSpPr>
          <p:nvPr>
            <p:ph type="title"/>
          </p:nvPr>
        </p:nvSpPr>
        <p:spPr/>
        <p:txBody>
          <a:bodyPr>
            <a:normAutofit/>
          </a:bodyPr>
          <a:lstStyle/>
          <a:p>
            <a:r>
              <a:rPr lang="en-US" dirty="0">
                <a:latin typeface="Arial Black" panose="020B0A04020102020204" pitchFamily="34" charset="0"/>
              </a:rPr>
              <a:t>Medicare Advantage Plans</a:t>
            </a:r>
          </a:p>
        </p:txBody>
      </p:sp>
      <p:pic>
        <p:nvPicPr>
          <p:cNvPr id="11" name="Picture 10" descr="Screenshot show the Plan's search result page with a box highlighting a hyperlink to &quot;View available Medicare Advantage Plans&quot;">
            <a:extLst>
              <a:ext uri="{FF2B5EF4-FFF2-40B4-BE49-F238E27FC236}">
                <a16:creationId xmlns:a16="http://schemas.microsoft.com/office/drawing/2014/main" id="{6F9D7F88-FC02-E922-229F-70B31FCD4460}"/>
              </a:ext>
            </a:extLst>
          </p:cNvPr>
          <p:cNvPicPr>
            <a:picLocks noChangeAspect="1"/>
          </p:cNvPicPr>
          <p:nvPr/>
        </p:nvPicPr>
        <p:blipFill>
          <a:blip r:embed="rId4"/>
          <a:stretch>
            <a:fillRect/>
          </a:stretch>
        </p:blipFill>
        <p:spPr>
          <a:xfrm>
            <a:off x="1026059" y="1214166"/>
            <a:ext cx="10574448" cy="4272855"/>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09B886B6-A531-F2A5-3C55-91C2E3AC9262}"/>
              </a:ext>
              <a:ext uri="{C183D7F6-B498-43B3-948B-1728B52AA6E4}">
                <adec:decorative xmlns:adec="http://schemas.microsoft.com/office/drawing/2017/decorative" val="1"/>
              </a:ext>
            </a:extLst>
          </p:cNvPr>
          <p:cNvSpPr/>
          <p:nvPr/>
        </p:nvSpPr>
        <p:spPr>
          <a:xfrm>
            <a:off x="9210626" y="1214165"/>
            <a:ext cx="2631308" cy="489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55374C9D-A97E-CA56-4D2F-B561DC465727}"/>
              </a:ext>
            </a:extLst>
          </p:cNvPr>
          <p:cNvSpPr>
            <a:spLocks noGrp="1"/>
          </p:cNvSpPr>
          <p:nvPr>
            <p:ph type="sldNum" sz="quarter" idx="12"/>
          </p:nvPr>
        </p:nvSpPr>
        <p:spPr/>
        <p:txBody>
          <a:bodyPr/>
          <a:lstStyle/>
          <a:p>
            <a:pPr defTabSz="914377"/>
            <a:fld id="{0B2D781D-8844-5940-92D1-06EF0A7F581E}" type="slidenum">
              <a:rPr lang="en-US" smtClean="0"/>
              <a:pPr defTabSz="914377"/>
              <a:t>52</a:t>
            </a:fld>
            <a:endParaRPr lang="en-US" dirty="0"/>
          </a:p>
        </p:txBody>
      </p:sp>
      <p:sp>
        <p:nvSpPr>
          <p:cNvPr id="8" name="Footer Placeholder 7">
            <a:extLst>
              <a:ext uri="{FF2B5EF4-FFF2-40B4-BE49-F238E27FC236}">
                <a16:creationId xmlns:a16="http://schemas.microsoft.com/office/drawing/2014/main" id="{26E1FCFD-0111-9CFF-7789-5B0C0FEF49FF}"/>
              </a:ext>
            </a:extLst>
          </p:cNvPr>
          <p:cNvSpPr>
            <a:spLocks noGrp="1"/>
          </p:cNvSpPr>
          <p:nvPr>
            <p:ph type="ftr" sz="quarter" idx="11"/>
          </p:nvPr>
        </p:nvSpPr>
        <p:spPr/>
        <p:txBody>
          <a:bodyPr/>
          <a:lstStyle/>
          <a:p>
            <a:pPr defTabSz="914377"/>
            <a:r>
              <a:rPr lang="en-US"/>
              <a:t>NTP Medicare OEP Bootcamp 2024</a:t>
            </a:r>
            <a:endParaRPr lang="en-US" dirty="0"/>
          </a:p>
        </p:txBody>
      </p:sp>
      <p:sp>
        <p:nvSpPr>
          <p:cNvPr id="6" name="Date Placeholder 5">
            <a:extLst>
              <a:ext uri="{FF2B5EF4-FFF2-40B4-BE49-F238E27FC236}">
                <a16:creationId xmlns:a16="http://schemas.microsoft.com/office/drawing/2014/main" id="{9976C73F-C127-CE3B-415D-532FFECA2E05}"/>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416208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53EC4-FDB9-95D7-378D-A5D55C75B72F}"/>
              </a:ext>
            </a:extLst>
          </p:cNvPr>
          <p:cNvSpPr>
            <a:spLocks noGrp="1"/>
          </p:cNvSpPr>
          <p:nvPr>
            <p:ph type="title"/>
          </p:nvPr>
        </p:nvSpPr>
        <p:spPr/>
        <p:txBody>
          <a:bodyPr>
            <a:normAutofit/>
          </a:bodyPr>
          <a:lstStyle/>
          <a:p>
            <a:r>
              <a:rPr lang="en-US" dirty="0">
                <a:latin typeface="Arial Black" panose="020B0A04020102020204" pitchFamily="34" charset="0"/>
              </a:rPr>
              <a:t>Medicare Advantage Plan Filters</a:t>
            </a:r>
          </a:p>
        </p:txBody>
      </p:sp>
      <p:pic>
        <p:nvPicPr>
          <p:cNvPr id="12" name="Picture 11" descr="Screenshot show the Plan's search result page with boxes highlighting the drop down to select a plan type and filter options">
            <a:extLst>
              <a:ext uri="{FF2B5EF4-FFF2-40B4-BE49-F238E27FC236}">
                <a16:creationId xmlns:a16="http://schemas.microsoft.com/office/drawing/2014/main" id="{98B053AA-A5BD-5159-6FF6-204EF599AB3D}"/>
              </a:ext>
            </a:extLst>
          </p:cNvPr>
          <p:cNvPicPr>
            <a:picLocks noChangeAspect="1"/>
          </p:cNvPicPr>
          <p:nvPr/>
        </p:nvPicPr>
        <p:blipFill>
          <a:blip r:embed="rId4"/>
          <a:stretch>
            <a:fillRect/>
          </a:stretch>
        </p:blipFill>
        <p:spPr>
          <a:xfrm>
            <a:off x="531137" y="1871805"/>
            <a:ext cx="11129727" cy="356747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1411FD4-AE62-C1FB-7A73-4A62A9D3F39A}"/>
              </a:ext>
              <a:ext uri="{C183D7F6-B498-43B3-948B-1728B52AA6E4}">
                <adec:decorative xmlns:adec="http://schemas.microsoft.com/office/drawing/2017/decorative" val="1"/>
              </a:ext>
            </a:extLst>
          </p:cNvPr>
          <p:cNvSpPr/>
          <p:nvPr/>
        </p:nvSpPr>
        <p:spPr>
          <a:xfrm>
            <a:off x="2897136" y="1907265"/>
            <a:ext cx="1786848" cy="118734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FB3602A2-3629-DD5C-5CE4-A3CA2B9BEACF}"/>
              </a:ext>
              <a:ext uri="{C183D7F6-B498-43B3-948B-1728B52AA6E4}">
                <adec:decorative xmlns:adec="http://schemas.microsoft.com/office/drawing/2017/decorative" val="1"/>
              </a:ext>
            </a:extLst>
          </p:cNvPr>
          <p:cNvSpPr/>
          <p:nvPr/>
        </p:nvSpPr>
        <p:spPr>
          <a:xfrm>
            <a:off x="531137" y="3429000"/>
            <a:ext cx="9318172" cy="85047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Slide Number Placeholder 9">
            <a:extLst>
              <a:ext uri="{FF2B5EF4-FFF2-40B4-BE49-F238E27FC236}">
                <a16:creationId xmlns:a16="http://schemas.microsoft.com/office/drawing/2014/main" id="{B55AA642-BAE0-964A-4F81-5683B23D9B94}"/>
              </a:ext>
            </a:extLst>
          </p:cNvPr>
          <p:cNvSpPr>
            <a:spLocks noGrp="1"/>
          </p:cNvSpPr>
          <p:nvPr>
            <p:ph type="sldNum" sz="quarter" idx="12"/>
          </p:nvPr>
        </p:nvSpPr>
        <p:spPr/>
        <p:txBody>
          <a:bodyPr/>
          <a:lstStyle/>
          <a:p>
            <a:pPr defTabSz="914377"/>
            <a:fld id="{0B2D781D-8844-5940-92D1-06EF0A7F581E}" type="slidenum">
              <a:rPr lang="en-US" smtClean="0"/>
              <a:pPr defTabSz="914377"/>
              <a:t>53</a:t>
            </a:fld>
            <a:endParaRPr lang="en-US" dirty="0"/>
          </a:p>
        </p:txBody>
      </p:sp>
      <p:sp>
        <p:nvSpPr>
          <p:cNvPr id="9" name="Footer Placeholder 8">
            <a:extLst>
              <a:ext uri="{FF2B5EF4-FFF2-40B4-BE49-F238E27FC236}">
                <a16:creationId xmlns:a16="http://schemas.microsoft.com/office/drawing/2014/main" id="{A12A3420-F0EA-887C-DE72-BE8D9422316A}"/>
              </a:ext>
            </a:extLst>
          </p:cNvPr>
          <p:cNvSpPr>
            <a:spLocks noGrp="1"/>
          </p:cNvSpPr>
          <p:nvPr>
            <p:ph type="ftr" sz="quarter" idx="11"/>
          </p:nvPr>
        </p:nvSpPr>
        <p:spPr/>
        <p:txBody>
          <a:bodyPr/>
          <a:lstStyle/>
          <a:p>
            <a:pPr defTabSz="914377"/>
            <a:r>
              <a:rPr lang="en-US"/>
              <a:t>NTP Medicare OEP Bootcamp 2024</a:t>
            </a:r>
            <a:endParaRPr lang="en-US" dirty="0"/>
          </a:p>
        </p:txBody>
      </p:sp>
      <p:sp>
        <p:nvSpPr>
          <p:cNvPr id="8" name="Date Placeholder 7">
            <a:extLst>
              <a:ext uri="{FF2B5EF4-FFF2-40B4-BE49-F238E27FC236}">
                <a16:creationId xmlns:a16="http://schemas.microsoft.com/office/drawing/2014/main" id="{85874FA1-F050-4E05-AE15-A03A87965FC0}"/>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41684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6912-9725-EFE3-A7D4-95A9102082B2}"/>
              </a:ext>
            </a:extLst>
          </p:cNvPr>
          <p:cNvSpPr>
            <a:spLocks noGrp="1"/>
          </p:cNvSpPr>
          <p:nvPr>
            <p:ph type="title"/>
          </p:nvPr>
        </p:nvSpPr>
        <p:spPr/>
        <p:txBody>
          <a:bodyPr>
            <a:normAutofit/>
          </a:bodyPr>
          <a:lstStyle/>
          <a:p>
            <a:r>
              <a:rPr lang="en-US" dirty="0">
                <a:latin typeface="Arial Black" panose="020B0A04020102020204" pitchFamily="34" charset="0"/>
                <a:cs typeface="Arial" panose="020B0604020202020204" pitchFamily="34" charset="0"/>
              </a:rPr>
              <a:t>Plan Filters (Continued)</a:t>
            </a:r>
          </a:p>
        </p:txBody>
      </p:sp>
      <p:pic>
        <p:nvPicPr>
          <p:cNvPr id="13" name="Content Placeholder 12">
            <a:extLst>
              <a:ext uri="{FF2B5EF4-FFF2-40B4-BE49-F238E27FC236}">
                <a16:creationId xmlns:a16="http://schemas.microsoft.com/office/drawing/2014/main" id="{C9FB9F34-10A8-14F9-8A81-B4F401107DCB}"/>
              </a:ext>
              <a:ext uri="{C183D7F6-B498-43B3-948B-1728B52AA6E4}">
                <adec:decorative xmlns:adec="http://schemas.microsoft.com/office/drawing/2017/decorative" val="1"/>
              </a:ext>
            </a:extLst>
          </p:cNvPr>
          <p:cNvPicPr>
            <a:picLocks noGrp="1" noChangeAspect="1"/>
          </p:cNvPicPr>
          <p:nvPr>
            <p:ph sz="half" idx="1"/>
          </p:nvPr>
        </p:nvPicPr>
        <p:blipFill>
          <a:blip r:embed="rId4"/>
          <a:stretch>
            <a:fillRect/>
          </a:stretch>
        </p:blipFill>
        <p:spPr>
          <a:xfrm>
            <a:off x="187026" y="1083809"/>
            <a:ext cx="3815649" cy="5012129"/>
          </a:xfrm>
          <a:prstGeom prst="rect">
            <a:avLst/>
          </a:prstGeom>
          <a:ln>
            <a:noFill/>
          </a:ln>
          <a:effectLst>
            <a:outerShdw blurRad="292100" dist="139700" dir="2700000" algn="tl" rotWithShape="0">
              <a:srgbClr val="333333">
                <a:alpha val="65000"/>
              </a:srgbClr>
            </a:outerShdw>
          </a:effectLst>
        </p:spPr>
      </p:pic>
      <p:pic>
        <p:nvPicPr>
          <p:cNvPr id="14" name="Content Placeholder 13">
            <a:extLst>
              <a:ext uri="{FF2B5EF4-FFF2-40B4-BE49-F238E27FC236}">
                <a16:creationId xmlns:a16="http://schemas.microsoft.com/office/drawing/2014/main" id="{5000E593-C9B9-28A4-65F1-BF5A5EB67FAB}"/>
              </a:ext>
              <a:ext uri="{C183D7F6-B498-43B3-948B-1728B52AA6E4}">
                <adec:decorative xmlns:adec="http://schemas.microsoft.com/office/drawing/2017/decorative" val="1"/>
              </a:ext>
            </a:extLst>
          </p:cNvPr>
          <p:cNvPicPr>
            <a:picLocks noGrp="1" noChangeAspect="1"/>
          </p:cNvPicPr>
          <p:nvPr>
            <p:ph sz="half" idx="2"/>
          </p:nvPr>
        </p:nvPicPr>
        <p:blipFill>
          <a:blip r:embed="rId5"/>
          <a:stretch>
            <a:fillRect/>
          </a:stretch>
        </p:blipFill>
        <p:spPr>
          <a:xfrm>
            <a:off x="1695778" y="2042437"/>
            <a:ext cx="5307292" cy="3385791"/>
          </a:xfrm>
          <a:prstGeom prst="rect">
            <a:avLst/>
          </a:prstGeom>
          <a:ln>
            <a:noFill/>
          </a:ln>
          <a:effectLst>
            <a:outerShdw blurRad="292100" dist="139700" dir="2700000" algn="tl" rotWithShape="0">
              <a:srgbClr val="333333">
                <a:alpha val="65000"/>
              </a:srgbClr>
            </a:outerShdw>
          </a:effectLst>
        </p:spPr>
      </p:pic>
      <p:pic>
        <p:nvPicPr>
          <p:cNvPr id="15" name="Content Placeholder 14">
            <a:extLst>
              <a:ext uri="{FF2B5EF4-FFF2-40B4-BE49-F238E27FC236}">
                <a16:creationId xmlns:a16="http://schemas.microsoft.com/office/drawing/2014/main" id="{9EF38E50-9829-118E-29B0-8CB234CF6272}"/>
              </a:ext>
              <a:ext uri="{C183D7F6-B498-43B3-948B-1728B52AA6E4}">
                <adec:decorative xmlns:adec="http://schemas.microsoft.com/office/drawing/2017/decorative" val="1"/>
              </a:ext>
            </a:extLst>
          </p:cNvPr>
          <p:cNvPicPr>
            <a:picLocks noGrp="1" noChangeAspect="1"/>
          </p:cNvPicPr>
          <p:nvPr>
            <p:ph sz="half" idx="13"/>
          </p:nvPr>
        </p:nvPicPr>
        <p:blipFill>
          <a:blip r:embed="rId6"/>
          <a:stretch>
            <a:fillRect/>
          </a:stretch>
        </p:blipFill>
        <p:spPr>
          <a:xfrm>
            <a:off x="3879553" y="1126157"/>
            <a:ext cx="3362800" cy="4927436"/>
          </a:xfrm>
          <a:prstGeom prst="rect">
            <a:avLst/>
          </a:prstGeom>
          <a:ln>
            <a:noFill/>
          </a:ln>
          <a:effectLst>
            <a:outerShdw blurRad="292100" dist="139700" dir="2700000" algn="tl" rotWithShape="0">
              <a:srgbClr val="333333">
                <a:alpha val="65000"/>
              </a:srgbClr>
            </a:outerShdw>
          </a:effectLst>
        </p:spPr>
      </p:pic>
      <p:pic>
        <p:nvPicPr>
          <p:cNvPr id="16" name="Content Placeholder 15">
            <a:extLst>
              <a:ext uri="{FF2B5EF4-FFF2-40B4-BE49-F238E27FC236}">
                <a16:creationId xmlns:a16="http://schemas.microsoft.com/office/drawing/2014/main" id="{2645D894-7ACB-77F7-7832-8CE8BB62B848}"/>
              </a:ext>
              <a:ext uri="{C183D7F6-B498-43B3-948B-1728B52AA6E4}">
                <adec:decorative xmlns:adec="http://schemas.microsoft.com/office/drawing/2017/decorative" val="1"/>
              </a:ext>
            </a:extLst>
          </p:cNvPr>
          <p:cNvPicPr>
            <a:picLocks noGrp="1" noChangeAspect="1"/>
          </p:cNvPicPr>
          <p:nvPr>
            <p:ph sz="half" idx="14"/>
          </p:nvPr>
        </p:nvPicPr>
        <p:blipFill>
          <a:blip r:embed="rId7"/>
          <a:stretch>
            <a:fillRect/>
          </a:stretch>
        </p:blipFill>
        <p:spPr>
          <a:xfrm>
            <a:off x="5850910" y="1126157"/>
            <a:ext cx="3713092" cy="4927435"/>
          </a:xfrm>
          <a:prstGeom prst="rect">
            <a:avLst/>
          </a:prstGeom>
          <a:ln>
            <a:noFill/>
          </a:ln>
          <a:effectLst>
            <a:outerShdw blurRad="292100" dist="139700" dir="2700000" algn="tl" rotWithShape="0">
              <a:srgbClr val="333333">
                <a:alpha val="65000"/>
              </a:srgbClr>
            </a:outerShdw>
          </a:effectLst>
        </p:spPr>
      </p:pic>
      <p:pic>
        <p:nvPicPr>
          <p:cNvPr id="6" name="Picture 5" descr="Screenshots showing examples of different filters">
            <a:extLst>
              <a:ext uri="{FF2B5EF4-FFF2-40B4-BE49-F238E27FC236}">
                <a16:creationId xmlns:a16="http://schemas.microsoft.com/office/drawing/2014/main" id="{2C34B438-C330-7858-3610-64C5DA2DD586}"/>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7242353" y="1461756"/>
            <a:ext cx="4534515" cy="4171027"/>
          </a:xfrm>
          <a:prstGeom prst="rect">
            <a:avLst/>
          </a:prstGeom>
        </p:spPr>
      </p:pic>
      <p:sp>
        <p:nvSpPr>
          <p:cNvPr id="20" name="Slide Number Placeholder 19">
            <a:extLst>
              <a:ext uri="{FF2B5EF4-FFF2-40B4-BE49-F238E27FC236}">
                <a16:creationId xmlns:a16="http://schemas.microsoft.com/office/drawing/2014/main" id="{13D0FD1A-1D28-6EFD-B35A-7B47F9124D48}"/>
              </a:ext>
            </a:extLst>
          </p:cNvPr>
          <p:cNvSpPr>
            <a:spLocks noGrp="1"/>
          </p:cNvSpPr>
          <p:nvPr>
            <p:ph type="sldNum" sz="quarter" idx="12"/>
          </p:nvPr>
        </p:nvSpPr>
        <p:spPr/>
        <p:txBody>
          <a:bodyPr/>
          <a:lstStyle/>
          <a:p>
            <a:pPr defTabSz="914377"/>
            <a:fld id="{0B2D781D-8844-5940-92D1-06EF0A7F581E}" type="slidenum">
              <a:rPr lang="en-US" smtClean="0"/>
              <a:pPr defTabSz="914377"/>
              <a:t>54</a:t>
            </a:fld>
            <a:endParaRPr lang="en-US" dirty="0"/>
          </a:p>
        </p:txBody>
      </p:sp>
      <p:sp>
        <p:nvSpPr>
          <p:cNvPr id="19" name="Footer Placeholder 18">
            <a:extLst>
              <a:ext uri="{FF2B5EF4-FFF2-40B4-BE49-F238E27FC236}">
                <a16:creationId xmlns:a16="http://schemas.microsoft.com/office/drawing/2014/main" id="{E73E5301-A1B3-C704-249E-03AF9074CF60}"/>
              </a:ext>
            </a:extLst>
          </p:cNvPr>
          <p:cNvSpPr>
            <a:spLocks noGrp="1"/>
          </p:cNvSpPr>
          <p:nvPr>
            <p:ph type="ftr" sz="quarter" idx="11"/>
          </p:nvPr>
        </p:nvSpPr>
        <p:spPr/>
        <p:txBody>
          <a:bodyPr/>
          <a:lstStyle/>
          <a:p>
            <a:pPr defTabSz="914377"/>
            <a:r>
              <a:rPr lang="en-US"/>
              <a:t>NTP Medicare OEP Bootcamp 2024</a:t>
            </a:r>
            <a:endParaRPr lang="en-US" dirty="0"/>
          </a:p>
        </p:txBody>
      </p:sp>
      <p:sp>
        <p:nvSpPr>
          <p:cNvPr id="18" name="Date Placeholder 17">
            <a:extLst>
              <a:ext uri="{FF2B5EF4-FFF2-40B4-BE49-F238E27FC236}">
                <a16:creationId xmlns:a16="http://schemas.microsoft.com/office/drawing/2014/main" id="{38B979B1-4129-3DC5-B7B6-C186E4303EDD}"/>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160668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4"/>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515489-8814-2439-4775-721B0C50B073}"/>
              </a:ext>
            </a:extLst>
          </p:cNvPr>
          <p:cNvSpPr>
            <a:spLocks noGrp="1"/>
          </p:cNvSpPr>
          <p:nvPr>
            <p:ph type="title"/>
          </p:nvPr>
        </p:nvSpPr>
        <p:spPr/>
        <p:txBody>
          <a:bodyPr>
            <a:normAutofit/>
          </a:bodyPr>
          <a:lstStyle/>
          <a:p>
            <a:r>
              <a:rPr lang="en-US" dirty="0">
                <a:latin typeface="Arial Black" panose="020B0A04020102020204" pitchFamily="34" charset="0"/>
                <a:cs typeface="Arial" panose="020B0604020202020204" pitchFamily="34" charset="0"/>
              </a:rPr>
              <a:t>Medicare Advantage Plan Costs</a:t>
            </a:r>
          </a:p>
        </p:txBody>
      </p:sp>
      <p:pic>
        <p:nvPicPr>
          <p:cNvPr id="14" name="Picture 13" descr="Screenshot showing MA Plan Costs">
            <a:extLst>
              <a:ext uri="{FF2B5EF4-FFF2-40B4-BE49-F238E27FC236}">
                <a16:creationId xmlns:a16="http://schemas.microsoft.com/office/drawing/2014/main" id="{B19C91C3-B0D6-F3A0-54FC-13C4ED7ECE02}"/>
              </a:ext>
            </a:extLst>
          </p:cNvPr>
          <p:cNvPicPr>
            <a:picLocks noChangeAspect="1"/>
          </p:cNvPicPr>
          <p:nvPr/>
        </p:nvPicPr>
        <p:blipFill>
          <a:blip r:embed="rId4"/>
          <a:stretch>
            <a:fillRect/>
          </a:stretch>
        </p:blipFill>
        <p:spPr>
          <a:xfrm>
            <a:off x="1043625" y="1152404"/>
            <a:ext cx="9554967" cy="5119429"/>
          </a:xfrm>
          <a:prstGeom prst="rect">
            <a:avLst/>
          </a:prstGeom>
          <a:ln>
            <a:noFill/>
          </a:ln>
          <a:effectLst>
            <a:outerShdw blurRad="292100" dist="139700" dir="2700000" algn="tl" rotWithShape="0">
              <a:srgbClr val="333333">
                <a:alpha val="65000"/>
              </a:srgbClr>
            </a:outerShdw>
          </a:effectLst>
        </p:spPr>
      </p:pic>
      <p:sp>
        <p:nvSpPr>
          <p:cNvPr id="7" name="Rectangle 6" descr="Red box highlighting the In-network other costs for the plan">
            <a:extLst>
              <a:ext uri="{FF2B5EF4-FFF2-40B4-BE49-F238E27FC236}">
                <a16:creationId xmlns:a16="http://schemas.microsoft.com/office/drawing/2014/main" id="{FD0C0549-83BD-0D90-6AF1-C0D3DFA0C343}"/>
              </a:ext>
            </a:extLst>
          </p:cNvPr>
          <p:cNvSpPr/>
          <p:nvPr/>
        </p:nvSpPr>
        <p:spPr>
          <a:xfrm>
            <a:off x="1073370" y="5602930"/>
            <a:ext cx="5649687" cy="51940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Rectangle 1" descr="Red Box highlighting the Monthly Premium and Total Drug &amp; Premium Cost information for the plan">
            <a:extLst>
              <a:ext uri="{FF2B5EF4-FFF2-40B4-BE49-F238E27FC236}">
                <a16:creationId xmlns:a16="http://schemas.microsoft.com/office/drawing/2014/main" id="{C721A945-BDC5-6AEA-0FBD-2DD44B2F7593}"/>
              </a:ext>
            </a:extLst>
          </p:cNvPr>
          <p:cNvSpPr/>
          <p:nvPr/>
        </p:nvSpPr>
        <p:spPr>
          <a:xfrm>
            <a:off x="1043625" y="1985030"/>
            <a:ext cx="5444260" cy="244545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Slide Number Placeholder 9">
            <a:extLst>
              <a:ext uri="{FF2B5EF4-FFF2-40B4-BE49-F238E27FC236}">
                <a16:creationId xmlns:a16="http://schemas.microsoft.com/office/drawing/2014/main" id="{53D64BE0-703F-9993-ECD2-7DC6CF20A960}"/>
              </a:ext>
            </a:extLst>
          </p:cNvPr>
          <p:cNvSpPr>
            <a:spLocks noGrp="1"/>
          </p:cNvSpPr>
          <p:nvPr>
            <p:ph type="sldNum" sz="quarter" idx="12"/>
          </p:nvPr>
        </p:nvSpPr>
        <p:spPr/>
        <p:txBody>
          <a:bodyPr/>
          <a:lstStyle/>
          <a:p>
            <a:pPr defTabSz="914377"/>
            <a:fld id="{0B2D781D-8844-5940-92D1-06EF0A7F581E}" type="slidenum">
              <a:rPr lang="en-US" smtClean="0"/>
              <a:pPr defTabSz="914377"/>
              <a:t>55</a:t>
            </a:fld>
            <a:endParaRPr lang="en-US" dirty="0"/>
          </a:p>
        </p:txBody>
      </p:sp>
      <p:sp>
        <p:nvSpPr>
          <p:cNvPr id="9" name="Footer Placeholder 8">
            <a:extLst>
              <a:ext uri="{FF2B5EF4-FFF2-40B4-BE49-F238E27FC236}">
                <a16:creationId xmlns:a16="http://schemas.microsoft.com/office/drawing/2014/main" id="{896C0384-AF9E-78F1-B0DB-9A2E75373E11}"/>
              </a:ext>
            </a:extLst>
          </p:cNvPr>
          <p:cNvSpPr>
            <a:spLocks noGrp="1"/>
          </p:cNvSpPr>
          <p:nvPr>
            <p:ph type="ftr" sz="quarter" idx="11"/>
          </p:nvPr>
        </p:nvSpPr>
        <p:spPr/>
        <p:txBody>
          <a:bodyPr/>
          <a:lstStyle/>
          <a:p>
            <a:pPr defTabSz="914377"/>
            <a:r>
              <a:rPr lang="en-US"/>
              <a:t>NTP Medicare OEP Bootcamp 2024</a:t>
            </a:r>
            <a:endParaRPr lang="en-US" dirty="0"/>
          </a:p>
        </p:txBody>
      </p:sp>
      <p:sp>
        <p:nvSpPr>
          <p:cNvPr id="8" name="Date Placeholder 7">
            <a:extLst>
              <a:ext uri="{FF2B5EF4-FFF2-40B4-BE49-F238E27FC236}">
                <a16:creationId xmlns:a16="http://schemas.microsoft.com/office/drawing/2014/main" id="{791B836C-59A9-0E12-0A28-DE39670EDDD2}"/>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399861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dirty="0">
                <a:latin typeface="Arial Black" panose="020B0A04020102020204" pitchFamily="34" charset="0"/>
                <a:cs typeface="Arial" panose="020B0604020202020204" pitchFamily="34" charset="0"/>
              </a:rPr>
              <a:t>Medicare Advantage Plans (Continued)</a:t>
            </a:r>
            <a:r>
              <a:rPr lang="en-US" sz="2400" dirty="0">
                <a:latin typeface="Arial Black" panose="020B0A04020102020204" pitchFamily="34" charset="0"/>
                <a:cs typeface="Arial" panose="020B0604020202020204" pitchFamily="34" charset="0"/>
              </a:rPr>
              <a:t> </a:t>
            </a:r>
          </a:p>
        </p:txBody>
      </p:sp>
      <p:sp>
        <p:nvSpPr>
          <p:cNvPr id="2" name="Content Placeholder 1"/>
          <p:cNvSpPr>
            <a:spLocks noGrp="1"/>
          </p:cNvSpPr>
          <p:nvPr>
            <p:ph sz="quarter" idx="13"/>
          </p:nvPr>
        </p:nvSpPr>
        <p:spPr>
          <a:xfrm>
            <a:off x="914400" y="1371600"/>
            <a:ext cx="10181956" cy="4336539"/>
          </a:xfrm>
        </p:spPr>
        <p:txBody>
          <a:bodyPr>
            <a:noAutofit/>
          </a:bodyPr>
          <a:lstStyle/>
          <a:p>
            <a:pPr marL="274320" lvl="1" indent="-274320">
              <a:buFont typeface="Wingdings" panose="05000000000000000000" pitchFamily="2" charset="2"/>
              <a:buChar char="§"/>
            </a:pPr>
            <a:r>
              <a:rPr lang="en-US" sz="2400" dirty="0"/>
              <a:t>Have an </a:t>
            </a:r>
            <a:r>
              <a:rPr lang="en-US" sz="2400" b="1" u="sng" dirty="0"/>
              <a:t>annual maximum OOP spending limit</a:t>
            </a:r>
            <a:r>
              <a:rPr lang="en-US" sz="2400" b="1" dirty="0"/>
              <a:t> (‘MOOP’) </a:t>
            </a:r>
            <a:r>
              <a:rPr lang="en-US" sz="2400" dirty="0"/>
              <a:t>on </a:t>
            </a:r>
            <a:br>
              <a:rPr lang="en-US" sz="2400" dirty="0"/>
            </a:br>
            <a:r>
              <a:rPr lang="en-US" sz="2400" dirty="0"/>
              <a:t>Part A and B services </a:t>
            </a:r>
          </a:p>
          <a:p>
            <a:pPr marL="822960" lvl="2" indent="-274320">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Once you reach this limit, you’ll pay nothing for covered services</a:t>
            </a:r>
          </a:p>
          <a:p>
            <a:pPr marL="1371600" lvl="3" indent="-274320">
              <a:buSzPct val="100000"/>
            </a:pPr>
            <a:r>
              <a:rPr lang="en-US" dirty="0">
                <a:latin typeface="Arial" panose="020B0604020202020204" pitchFamily="34" charset="0"/>
                <a:cs typeface="Arial" panose="020B0604020202020204" pitchFamily="34" charset="0"/>
              </a:rPr>
              <a:t>2024 MOOP Limit</a:t>
            </a:r>
          </a:p>
          <a:p>
            <a:pPr marL="1920240" lvl="4" indent="-274320">
              <a:spcAft>
                <a:spcPts val="1200"/>
              </a:spcAft>
              <a:buSzPct val="50000"/>
              <a:buFont typeface="Wingdings" panose="05000000000000000000" pitchFamily="2" charset="2"/>
              <a:buChar char="q"/>
            </a:pPr>
            <a:r>
              <a:rPr lang="en-US" sz="1600" dirty="0">
                <a:latin typeface="Arial" panose="020B0604020202020204" pitchFamily="34" charset="0"/>
                <a:cs typeface="Arial" panose="020B0604020202020204" pitchFamily="34" charset="0"/>
              </a:rPr>
              <a:t>HMOs: $8,850</a:t>
            </a:r>
          </a:p>
          <a:p>
            <a:pPr marL="1920240" lvl="4" indent="-274320">
              <a:spcAft>
                <a:spcPts val="1200"/>
              </a:spcAft>
              <a:buSzPct val="50000"/>
              <a:buFont typeface="Wingdings" panose="05000000000000000000" pitchFamily="2" charset="2"/>
              <a:buChar char="q"/>
            </a:pPr>
            <a:r>
              <a:rPr lang="en-US" sz="1600" dirty="0">
                <a:latin typeface="Arial" panose="020B0604020202020204" pitchFamily="34" charset="0"/>
                <a:cs typeface="Arial" panose="020B0604020202020204" pitchFamily="34" charset="0"/>
              </a:rPr>
              <a:t>PPOs: $13,300 (in/out of network)</a:t>
            </a:r>
          </a:p>
          <a:p>
            <a:pPr marL="822960" lvl="2" indent="-274320">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Differs between plans</a:t>
            </a:r>
          </a:p>
        </p:txBody>
      </p:sp>
      <p:sp>
        <p:nvSpPr>
          <p:cNvPr id="9" name="Star: 5 Points 8" descr="Star indicating that this slide content is a Plan Finder Tool Pearl  ">
            <a:extLst>
              <a:ext uri="{FF2B5EF4-FFF2-40B4-BE49-F238E27FC236}">
                <a16:creationId xmlns:a16="http://schemas.microsoft.com/office/drawing/2014/main" id="{162C01DD-939E-A378-70BF-25D0D7D27528}"/>
              </a:ext>
            </a:extLst>
          </p:cNvPr>
          <p:cNvSpPr/>
          <p:nvPr/>
        </p:nvSpPr>
        <p:spPr>
          <a:xfrm>
            <a:off x="10289366" y="77762"/>
            <a:ext cx="1802295" cy="1632668"/>
          </a:xfrm>
          <a:prstGeom prst="star5">
            <a:avLst/>
          </a:prstGeom>
          <a:solidFill>
            <a:schemeClr val="accent4"/>
          </a:solidFill>
          <a:ln>
            <a:noFill/>
          </a:ln>
          <a:effectLst>
            <a:outerShdw blurRad="50800" dist="38100" dir="2700000" sx="106000" sy="106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21920" rtlCol="0" anchor="ctr"/>
          <a:lstStyle/>
          <a:p>
            <a:pPr algn="ctr"/>
            <a:r>
              <a:rPr lang="en-US" sz="2533" dirty="0">
                <a:solidFill>
                  <a:srgbClr val="00529B"/>
                </a:solidFill>
              </a:rPr>
              <a:t>Pearl</a:t>
            </a:r>
          </a:p>
        </p:txBody>
      </p:sp>
      <p:sp>
        <p:nvSpPr>
          <p:cNvPr id="7" name="Slide Number Placeholder 6">
            <a:extLst>
              <a:ext uri="{FF2B5EF4-FFF2-40B4-BE49-F238E27FC236}">
                <a16:creationId xmlns:a16="http://schemas.microsoft.com/office/drawing/2014/main" id="{41B1280F-A179-C282-8F15-04787DBD6805}"/>
              </a:ext>
            </a:extLst>
          </p:cNvPr>
          <p:cNvSpPr>
            <a:spLocks noGrp="1"/>
          </p:cNvSpPr>
          <p:nvPr>
            <p:ph type="sldNum" sz="quarter" idx="12"/>
          </p:nvPr>
        </p:nvSpPr>
        <p:spPr/>
        <p:txBody>
          <a:bodyPr/>
          <a:lstStyle/>
          <a:p>
            <a:pPr defTabSz="914377"/>
            <a:fld id="{0B2D781D-8844-5940-92D1-06EF0A7F581E}" type="slidenum">
              <a:rPr lang="en-US" smtClean="0"/>
              <a:pPr defTabSz="914377"/>
              <a:t>56</a:t>
            </a:fld>
            <a:endParaRPr lang="en-US" dirty="0"/>
          </a:p>
        </p:txBody>
      </p:sp>
      <p:sp>
        <p:nvSpPr>
          <p:cNvPr id="6" name="Footer Placeholder 5">
            <a:extLst>
              <a:ext uri="{FF2B5EF4-FFF2-40B4-BE49-F238E27FC236}">
                <a16:creationId xmlns:a16="http://schemas.microsoft.com/office/drawing/2014/main" id="{7F1F97DD-B9D9-D873-612E-72C08B5D2ADB}"/>
              </a:ext>
            </a:extLst>
          </p:cNvPr>
          <p:cNvSpPr>
            <a:spLocks noGrp="1"/>
          </p:cNvSpPr>
          <p:nvPr>
            <p:ph type="ftr" sz="quarter" idx="11"/>
          </p:nvPr>
        </p:nvSpPr>
        <p:spPr/>
        <p:txBody>
          <a:bodyPr/>
          <a:lstStyle/>
          <a:p>
            <a:pPr defTabSz="914377"/>
            <a:r>
              <a:rPr lang="en-US"/>
              <a:t>NTP Medicare OEP Bootcamp 2024</a:t>
            </a:r>
            <a:endParaRPr lang="en-US" dirty="0"/>
          </a:p>
        </p:txBody>
      </p:sp>
      <p:sp>
        <p:nvSpPr>
          <p:cNvPr id="5" name="Date Placeholder 4">
            <a:extLst>
              <a:ext uri="{FF2B5EF4-FFF2-40B4-BE49-F238E27FC236}">
                <a16:creationId xmlns:a16="http://schemas.microsoft.com/office/drawing/2014/main" id="{805BE79C-4BEB-FC7F-FC20-EDD71FF1C6A6}"/>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97631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0" nodeType="after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78D3E-CD87-31F1-05E7-517DD526E346}"/>
              </a:ext>
            </a:extLst>
          </p:cNvPr>
          <p:cNvSpPr>
            <a:spLocks noGrp="1"/>
          </p:cNvSpPr>
          <p:nvPr>
            <p:ph type="title"/>
          </p:nvPr>
        </p:nvSpPr>
        <p:spPr/>
        <p:txBody>
          <a:bodyPr>
            <a:normAutofit/>
          </a:bodyPr>
          <a:lstStyle/>
          <a:p>
            <a:r>
              <a:rPr lang="en-US" dirty="0">
                <a:latin typeface="Arial Black" panose="020B0A04020102020204" pitchFamily="34" charset="0"/>
              </a:rPr>
              <a:t>Medicare Advantage Plan Overview</a:t>
            </a:r>
          </a:p>
        </p:txBody>
      </p:sp>
      <p:pic>
        <p:nvPicPr>
          <p:cNvPr id="10" name="Picture 9" descr="Screenshot showing plan overview">
            <a:extLst>
              <a:ext uri="{FF2B5EF4-FFF2-40B4-BE49-F238E27FC236}">
                <a16:creationId xmlns:a16="http://schemas.microsoft.com/office/drawing/2014/main" id="{DB28D7D5-63AB-A5B3-AE5A-5727EA23D75E}"/>
              </a:ext>
            </a:extLst>
          </p:cNvPr>
          <p:cNvPicPr>
            <a:picLocks noChangeAspect="1"/>
          </p:cNvPicPr>
          <p:nvPr/>
        </p:nvPicPr>
        <p:blipFill>
          <a:blip r:embed="rId4"/>
          <a:stretch>
            <a:fillRect/>
          </a:stretch>
        </p:blipFill>
        <p:spPr>
          <a:xfrm>
            <a:off x="688065" y="1386992"/>
            <a:ext cx="10489948" cy="4471552"/>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24135ECC-E723-00BC-B4DA-7E4A3C608B21}"/>
              </a:ext>
            </a:extLst>
          </p:cNvPr>
          <p:cNvSpPr>
            <a:spLocks noGrp="1"/>
          </p:cNvSpPr>
          <p:nvPr>
            <p:ph type="sldNum" sz="quarter" idx="12"/>
          </p:nvPr>
        </p:nvSpPr>
        <p:spPr/>
        <p:txBody>
          <a:bodyPr/>
          <a:lstStyle/>
          <a:p>
            <a:pPr defTabSz="914377"/>
            <a:fld id="{0B2D781D-8844-5940-92D1-06EF0A7F581E}" type="slidenum">
              <a:rPr lang="en-US" smtClean="0"/>
              <a:pPr defTabSz="914377"/>
              <a:t>57</a:t>
            </a:fld>
            <a:endParaRPr lang="en-US" dirty="0"/>
          </a:p>
        </p:txBody>
      </p:sp>
      <p:sp>
        <p:nvSpPr>
          <p:cNvPr id="7" name="Footer Placeholder 6">
            <a:extLst>
              <a:ext uri="{FF2B5EF4-FFF2-40B4-BE49-F238E27FC236}">
                <a16:creationId xmlns:a16="http://schemas.microsoft.com/office/drawing/2014/main" id="{573B2F87-9734-04AB-823E-92BF30201574}"/>
              </a:ext>
            </a:extLst>
          </p:cNvPr>
          <p:cNvSpPr>
            <a:spLocks noGrp="1"/>
          </p:cNvSpPr>
          <p:nvPr>
            <p:ph type="ftr" sz="quarter" idx="11"/>
          </p:nvPr>
        </p:nvSpPr>
        <p:spPr/>
        <p:txBody>
          <a:bodyPr/>
          <a:lstStyle/>
          <a:p>
            <a:pPr defTabSz="914377"/>
            <a:r>
              <a:rPr lang="en-US"/>
              <a:t>NTP Medicare OEP Bootcamp 2024</a:t>
            </a:r>
            <a:endParaRPr lang="en-US" dirty="0"/>
          </a:p>
        </p:txBody>
      </p:sp>
      <p:sp>
        <p:nvSpPr>
          <p:cNvPr id="6" name="Date Placeholder 5">
            <a:extLst>
              <a:ext uri="{FF2B5EF4-FFF2-40B4-BE49-F238E27FC236}">
                <a16:creationId xmlns:a16="http://schemas.microsoft.com/office/drawing/2014/main" id="{2539E77B-2C71-0C5C-5715-D0C12E0F5A8F}"/>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4119953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F289C-229D-CC57-F138-BCA62C1513BA}"/>
              </a:ext>
            </a:extLst>
          </p:cNvPr>
          <p:cNvSpPr>
            <a:spLocks noGrp="1"/>
          </p:cNvSpPr>
          <p:nvPr>
            <p:ph type="title"/>
          </p:nvPr>
        </p:nvSpPr>
        <p:spPr/>
        <p:txBody>
          <a:bodyPr>
            <a:normAutofit/>
          </a:bodyPr>
          <a:lstStyle/>
          <a:p>
            <a:r>
              <a:rPr lang="en-US" dirty="0">
                <a:latin typeface="Arial Black" panose="020B0A04020102020204" pitchFamily="34" charset="0"/>
                <a:cs typeface="Arial" panose="020B0604020202020204" pitchFamily="34" charset="0"/>
              </a:rPr>
              <a:t>Medicare Advantage Plan Overview (Continued)</a:t>
            </a:r>
          </a:p>
        </p:txBody>
      </p:sp>
      <p:pic>
        <p:nvPicPr>
          <p:cNvPr id="10" name="Picture 9" descr="screenshot showing the plan overview expanded">
            <a:extLst>
              <a:ext uri="{FF2B5EF4-FFF2-40B4-BE49-F238E27FC236}">
                <a16:creationId xmlns:a16="http://schemas.microsoft.com/office/drawing/2014/main" id="{0D3E7029-0951-804B-1B13-E76203B03ABB}"/>
              </a:ext>
            </a:extLst>
          </p:cNvPr>
          <p:cNvPicPr>
            <a:picLocks noChangeAspect="1"/>
          </p:cNvPicPr>
          <p:nvPr/>
        </p:nvPicPr>
        <p:blipFill>
          <a:blip r:embed="rId4"/>
          <a:stretch>
            <a:fillRect/>
          </a:stretch>
        </p:blipFill>
        <p:spPr>
          <a:xfrm>
            <a:off x="1683192" y="1046910"/>
            <a:ext cx="8637760" cy="4764180"/>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5C6713E3-9486-EDCA-6A14-BAAFD8EAF04C}"/>
              </a:ext>
            </a:extLst>
          </p:cNvPr>
          <p:cNvSpPr>
            <a:spLocks noGrp="1"/>
          </p:cNvSpPr>
          <p:nvPr>
            <p:ph type="sldNum" sz="quarter" idx="12"/>
          </p:nvPr>
        </p:nvSpPr>
        <p:spPr/>
        <p:txBody>
          <a:bodyPr/>
          <a:lstStyle/>
          <a:p>
            <a:pPr defTabSz="914377"/>
            <a:fld id="{0B2D781D-8844-5940-92D1-06EF0A7F581E}" type="slidenum">
              <a:rPr lang="en-US" smtClean="0"/>
              <a:pPr defTabSz="914377"/>
              <a:t>58</a:t>
            </a:fld>
            <a:endParaRPr lang="en-US" dirty="0"/>
          </a:p>
        </p:txBody>
      </p:sp>
      <p:sp>
        <p:nvSpPr>
          <p:cNvPr id="7" name="Footer Placeholder 6">
            <a:extLst>
              <a:ext uri="{FF2B5EF4-FFF2-40B4-BE49-F238E27FC236}">
                <a16:creationId xmlns:a16="http://schemas.microsoft.com/office/drawing/2014/main" id="{0B648179-F3BF-3996-98A4-606A2CB71136}"/>
              </a:ext>
            </a:extLst>
          </p:cNvPr>
          <p:cNvSpPr>
            <a:spLocks noGrp="1"/>
          </p:cNvSpPr>
          <p:nvPr>
            <p:ph type="ftr" sz="quarter" idx="11"/>
          </p:nvPr>
        </p:nvSpPr>
        <p:spPr/>
        <p:txBody>
          <a:bodyPr/>
          <a:lstStyle/>
          <a:p>
            <a:pPr defTabSz="914377"/>
            <a:r>
              <a:rPr lang="en-US"/>
              <a:t>NTP Medicare OEP Bootcamp 2024</a:t>
            </a:r>
            <a:endParaRPr lang="en-US" dirty="0"/>
          </a:p>
        </p:txBody>
      </p:sp>
      <p:sp>
        <p:nvSpPr>
          <p:cNvPr id="6" name="Date Placeholder 5">
            <a:extLst>
              <a:ext uri="{FF2B5EF4-FFF2-40B4-BE49-F238E27FC236}">
                <a16:creationId xmlns:a16="http://schemas.microsoft.com/office/drawing/2014/main" id="{6A450806-023E-A811-2B33-AD0B9C6EF220}"/>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17282289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710ABE-478F-AB46-3B26-03668286D442}"/>
              </a:ext>
            </a:extLst>
          </p:cNvPr>
          <p:cNvSpPr>
            <a:spLocks noGrp="1"/>
          </p:cNvSpPr>
          <p:nvPr>
            <p:ph type="title"/>
          </p:nvPr>
        </p:nvSpPr>
        <p:spPr/>
        <p:txBody>
          <a:bodyPr>
            <a:normAutofit/>
          </a:bodyPr>
          <a:lstStyle/>
          <a:p>
            <a:r>
              <a:rPr lang="en-US" dirty="0">
                <a:latin typeface="Arial Black" panose="020B0A04020102020204" pitchFamily="34" charset="0"/>
              </a:rPr>
              <a:t>Provider Network</a:t>
            </a:r>
          </a:p>
        </p:txBody>
      </p:sp>
      <p:pic>
        <p:nvPicPr>
          <p:cNvPr id="13" name="Picture 12" descr="screenshot showing the Benefits and cost information of the plan with a box highlighting a hyperlink to &quot;View Provider Network Directory&quot;">
            <a:extLst>
              <a:ext uri="{FF2B5EF4-FFF2-40B4-BE49-F238E27FC236}">
                <a16:creationId xmlns:a16="http://schemas.microsoft.com/office/drawing/2014/main" id="{C240174B-F038-49B5-F6CA-8F8366D1FB3E}"/>
              </a:ext>
            </a:extLst>
          </p:cNvPr>
          <p:cNvPicPr>
            <a:picLocks noChangeAspect="1"/>
          </p:cNvPicPr>
          <p:nvPr/>
        </p:nvPicPr>
        <p:blipFill>
          <a:blip r:embed="rId4"/>
          <a:stretch>
            <a:fillRect/>
          </a:stretch>
        </p:blipFill>
        <p:spPr>
          <a:xfrm>
            <a:off x="838200" y="1309517"/>
            <a:ext cx="10200237" cy="3578663"/>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B9300256-6FA9-230C-45B7-FFF1306DB6E7}"/>
              </a:ext>
              <a:ext uri="{C183D7F6-B498-43B3-948B-1728B52AA6E4}">
                <adec:decorative xmlns:adec="http://schemas.microsoft.com/office/drawing/2017/decorative" val="1"/>
              </a:ext>
            </a:extLst>
          </p:cNvPr>
          <p:cNvSpPr/>
          <p:nvPr/>
        </p:nvSpPr>
        <p:spPr>
          <a:xfrm>
            <a:off x="749601" y="1580093"/>
            <a:ext cx="2697289" cy="53582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Content Placeholder 7">
            <a:extLst>
              <a:ext uri="{FF2B5EF4-FFF2-40B4-BE49-F238E27FC236}">
                <a16:creationId xmlns:a16="http://schemas.microsoft.com/office/drawing/2014/main" id="{34F61927-5629-30A8-5354-7FEDBE147C80}"/>
              </a:ext>
            </a:extLst>
          </p:cNvPr>
          <p:cNvSpPr>
            <a:spLocks noGrp="1"/>
          </p:cNvSpPr>
          <p:nvPr>
            <p:ph sz="half" idx="2"/>
          </p:nvPr>
        </p:nvSpPr>
        <p:spPr>
          <a:xfrm>
            <a:off x="225973" y="5157391"/>
            <a:ext cx="11740055" cy="634693"/>
          </a:xfrm>
        </p:spPr>
        <p:txBody>
          <a:bodyPr>
            <a:noAutofit/>
          </a:bodyPr>
          <a:lstStyle/>
          <a:p>
            <a:pPr marL="365751" indent="-365751">
              <a:spcAft>
                <a:spcPts val="800"/>
              </a:spcAft>
            </a:pPr>
            <a:r>
              <a:rPr lang="en-US" sz="2400" dirty="0">
                <a:latin typeface="+mn-lt"/>
              </a:rPr>
              <a:t>Always check to make sure the beneficiary’s preferred providers are part of the plan.</a:t>
            </a:r>
          </a:p>
          <a:p>
            <a:pPr marL="365751" indent="-365751">
              <a:spcAft>
                <a:spcPts val="800"/>
              </a:spcAft>
            </a:pPr>
            <a:r>
              <a:rPr lang="en-US" sz="2400" dirty="0">
                <a:latin typeface="+mn-lt"/>
              </a:rPr>
              <a:t>Ask the beneficiary if there is a specific hospital they like to go to. Check plan website.</a:t>
            </a:r>
          </a:p>
        </p:txBody>
      </p:sp>
      <p:sp>
        <p:nvSpPr>
          <p:cNvPr id="6" name="Star: 5 Points 5" descr="Star indicating that this slide content is a Plan Finder Tool Pearl  ">
            <a:extLst>
              <a:ext uri="{FF2B5EF4-FFF2-40B4-BE49-F238E27FC236}">
                <a16:creationId xmlns:a16="http://schemas.microsoft.com/office/drawing/2014/main" id="{DEB0CEBB-1BA3-6DE4-786F-62CBF2E9BA58}"/>
              </a:ext>
            </a:extLst>
          </p:cNvPr>
          <p:cNvSpPr/>
          <p:nvPr/>
        </p:nvSpPr>
        <p:spPr>
          <a:xfrm>
            <a:off x="10376453" y="1"/>
            <a:ext cx="1802295" cy="1632668"/>
          </a:xfrm>
          <a:prstGeom prst="star5">
            <a:avLst/>
          </a:prstGeom>
          <a:solidFill>
            <a:schemeClr val="accent4"/>
          </a:solidFill>
          <a:ln>
            <a:noFill/>
          </a:ln>
          <a:effectLst>
            <a:outerShdw blurRad="50800" dist="38100" dir="2700000" sx="106000" sy="106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21920" rtlCol="0" anchor="ctr"/>
          <a:lstStyle/>
          <a:p>
            <a:pPr algn="ctr"/>
            <a:r>
              <a:rPr lang="en-US" sz="2533" dirty="0">
                <a:solidFill>
                  <a:srgbClr val="00529B"/>
                </a:solidFill>
              </a:rPr>
              <a:t>Pearl</a:t>
            </a:r>
          </a:p>
        </p:txBody>
      </p:sp>
      <p:sp>
        <p:nvSpPr>
          <p:cNvPr id="12" name="Slide Number Placeholder 11">
            <a:extLst>
              <a:ext uri="{FF2B5EF4-FFF2-40B4-BE49-F238E27FC236}">
                <a16:creationId xmlns:a16="http://schemas.microsoft.com/office/drawing/2014/main" id="{26700DA1-C948-79B9-DD48-FC1B1A8A1560}"/>
              </a:ext>
            </a:extLst>
          </p:cNvPr>
          <p:cNvSpPr>
            <a:spLocks noGrp="1"/>
          </p:cNvSpPr>
          <p:nvPr>
            <p:ph type="sldNum" sz="quarter" idx="12"/>
          </p:nvPr>
        </p:nvSpPr>
        <p:spPr/>
        <p:txBody>
          <a:bodyPr/>
          <a:lstStyle/>
          <a:p>
            <a:pPr defTabSz="914377"/>
            <a:fld id="{0B2D781D-8844-5940-92D1-06EF0A7F581E}" type="slidenum">
              <a:rPr lang="en-US" smtClean="0"/>
              <a:pPr defTabSz="914377"/>
              <a:t>59</a:t>
            </a:fld>
            <a:endParaRPr lang="en-US" dirty="0"/>
          </a:p>
        </p:txBody>
      </p:sp>
      <p:sp>
        <p:nvSpPr>
          <p:cNvPr id="11" name="Footer Placeholder 10">
            <a:extLst>
              <a:ext uri="{FF2B5EF4-FFF2-40B4-BE49-F238E27FC236}">
                <a16:creationId xmlns:a16="http://schemas.microsoft.com/office/drawing/2014/main" id="{A9E7CE8D-832B-9857-77DF-A14758CF4737}"/>
              </a:ext>
            </a:extLst>
          </p:cNvPr>
          <p:cNvSpPr>
            <a:spLocks noGrp="1"/>
          </p:cNvSpPr>
          <p:nvPr>
            <p:ph type="ftr" sz="quarter" idx="11"/>
          </p:nvPr>
        </p:nvSpPr>
        <p:spPr/>
        <p:txBody>
          <a:bodyPr/>
          <a:lstStyle/>
          <a:p>
            <a:pPr defTabSz="914377"/>
            <a:r>
              <a:rPr lang="en-US"/>
              <a:t>NTP Medicare OEP Bootcamp 2024</a:t>
            </a:r>
            <a:endParaRPr lang="en-US" dirty="0"/>
          </a:p>
        </p:txBody>
      </p:sp>
      <p:sp>
        <p:nvSpPr>
          <p:cNvPr id="10" name="Date Placeholder 9">
            <a:extLst>
              <a:ext uri="{FF2B5EF4-FFF2-40B4-BE49-F238E27FC236}">
                <a16:creationId xmlns:a16="http://schemas.microsoft.com/office/drawing/2014/main" id="{0D998776-079A-EC9B-DA3F-02C94AEC7C73}"/>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388219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grpId="0" nodeType="after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p:cNvSpPr>
            <a:spLocks noGrp="1" noChangeArrowheads="1"/>
          </p:cNvSpPr>
          <p:nvPr>
            <p:ph type="title"/>
          </p:nvPr>
        </p:nvSpPr>
        <p:spPr/>
        <p:txBody>
          <a:bodyPr>
            <a:noAutofit/>
          </a:bodyPr>
          <a:lstStyle/>
          <a:p>
            <a:pPr>
              <a:defRPr/>
            </a:pPr>
            <a:r>
              <a:rPr lang="en-US" dirty="0">
                <a:latin typeface="Arial Black" panose="020B0A04020102020204" pitchFamily="34" charset="0"/>
              </a:rPr>
              <a:t>Session Objectives </a:t>
            </a:r>
            <a:endParaRPr dirty="0">
              <a:latin typeface="Arial Black" panose="020B0A04020102020204" pitchFamily="34" charset="0"/>
            </a:endParaRPr>
          </a:p>
        </p:txBody>
      </p:sp>
      <p:sp>
        <p:nvSpPr>
          <p:cNvPr id="11266" name="Content Placeholder"/>
          <p:cNvSpPr>
            <a:spLocks noGrp="1" noChangeArrowheads="1"/>
          </p:cNvSpPr>
          <p:nvPr>
            <p:ph sz="quarter" idx="13"/>
          </p:nvPr>
        </p:nvSpPr>
        <p:spPr>
          <a:xfrm>
            <a:off x="914400" y="1371600"/>
            <a:ext cx="10439400" cy="4537075"/>
          </a:xfrm>
        </p:spPr>
        <p:txBody>
          <a:bodyPr>
            <a:noAutofit/>
          </a:bodyPr>
          <a:lstStyle/>
          <a:p>
            <a:pPr marL="0" lvl="1" indent="0">
              <a:spcAft>
                <a:spcPts val="800"/>
              </a:spcAft>
              <a:buNone/>
            </a:pPr>
            <a:r>
              <a:rPr lang="en-US" sz="2400" b="1" dirty="0"/>
              <a:t>This session should:</a:t>
            </a:r>
          </a:p>
          <a:p>
            <a:pPr marL="746741" lvl="1" indent="-380990">
              <a:spcAft>
                <a:spcPts val="800"/>
              </a:spcAft>
              <a:buFont typeface="Wingdings" panose="05000000000000000000" pitchFamily="2" charset="2"/>
              <a:buChar char="§"/>
            </a:pPr>
            <a:r>
              <a:rPr lang="en-US" sz="2400" dirty="0"/>
              <a:t>Give you an overview of Medicare prescription drug coverage</a:t>
            </a:r>
          </a:p>
          <a:p>
            <a:pPr marL="746741" lvl="1" indent="-380990">
              <a:spcAft>
                <a:spcPts val="800"/>
              </a:spcAft>
              <a:buFont typeface="Wingdings" panose="05000000000000000000" pitchFamily="2" charset="2"/>
              <a:buChar char="§"/>
            </a:pPr>
            <a:r>
              <a:rPr lang="en-US" sz="2400" dirty="0"/>
              <a:t>Enable you to effectively navigate the Medicare Plan Finder </a:t>
            </a:r>
          </a:p>
          <a:p>
            <a:pPr marL="746741" lvl="1" indent="-380990">
              <a:spcAft>
                <a:spcPts val="800"/>
              </a:spcAft>
              <a:buFont typeface="Wingdings" panose="05000000000000000000" pitchFamily="2" charset="2"/>
              <a:buChar char="§"/>
            </a:pPr>
            <a:r>
              <a:rPr lang="en-US" sz="2400" dirty="0"/>
              <a:t>Illustrate functions and features of the Plan Finder </a:t>
            </a:r>
          </a:p>
          <a:p>
            <a:pPr marL="746741" lvl="1" indent="-380990">
              <a:spcAft>
                <a:spcPts val="800"/>
              </a:spcAft>
              <a:buFont typeface="Wingdings" panose="05000000000000000000" pitchFamily="2" charset="2"/>
              <a:buChar char="§"/>
            </a:pPr>
            <a:r>
              <a:rPr lang="en-US" sz="2400" dirty="0"/>
              <a:t>Familiarize you with updates to the Plan Finder </a:t>
            </a:r>
          </a:p>
          <a:p>
            <a:pPr marL="746741" lvl="1" indent="-380990">
              <a:spcAft>
                <a:spcPts val="800"/>
              </a:spcAft>
              <a:buFont typeface="Wingdings" panose="05000000000000000000" pitchFamily="2" charset="2"/>
              <a:buChar char="§"/>
            </a:pPr>
            <a:r>
              <a:rPr lang="en-US" sz="2400" dirty="0"/>
              <a:t>Teach you how to evaluate Medicare drug plans</a:t>
            </a:r>
          </a:p>
          <a:p>
            <a:pPr marL="746741" lvl="1" indent="-380990">
              <a:spcAft>
                <a:spcPts val="800"/>
              </a:spcAft>
              <a:buFont typeface="Wingdings" panose="05000000000000000000" pitchFamily="2" charset="2"/>
              <a:buChar char="§"/>
            </a:pPr>
            <a:r>
              <a:rPr lang="en-US" sz="2400" dirty="0"/>
              <a:t>Highlight factors to consider when using the Plan Finder </a:t>
            </a:r>
          </a:p>
          <a:p>
            <a:pPr marL="746741" lvl="1" indent="-380990">
              <a:spcAft>
                <a:spcPts val="800"/>
              </a:spcAft>
              <a:buFont typeface="Wingdings" panose="05000000000000000000" pitchFamily="2" charset="2"/>
              <a:buChar char="§"/>
            </a:pPr>
            <a:r>
              <a:rPr lang="en-US" sz="2400" dirty="0"/>
              <a:t>Provide Plan Finder user pearls</a:t>
            </a:r>
          </a:p>
        </p:txBody>
      </p:sp>
      <p:sp>
        <p:nvSpPr>
          <p:cNvPr id="2" name="Star: 5 Points 1" descr="Star indicating that this slide content is a Plan Finder Tool Pearl  ">
            <a:extLst>
              <a:ext uri="{FF2B5EF4-FFF2-40B4-BE49-F238E27FC236}">
                <a16:creationId xmlns:a16="http://schemas.microsoft.com/office/drawing/2014/main" id="{133DA8C0-8EB8-CCF4-B2CE-DEF9768F5878}"/>
              </a:ext>
              <a:ext uri="{C183D7F6-B498-43B3-948B-1728B52AA6E4}">
                <adec:decorative xmlns:adec="http://schemas.microsoft.com/office/drawing/2017/decorative" val="0"/>
              </a:ext>
            </a:extLst>
          </p:cNvPr>
          <p:cNvSpPr/>
          <p:nvPr/>
        </p:nvSpPr>
        <p:spPr>
          <a:xfrm>
            <a:off x="5551985" y="4681234"/>
            <a:ext cx="1863260" cy="1326969"/>
          </a:xfrm>
          <a:prstGeom prst="star5">
            <a:avLst/>
          </a:prstGeom>
          <a:solidFill>
            <a:schemeClr val="accent4"/>
          </a:solidFill>
          <a:ln>
            <a:noFill/>
          </a:ln>
          <a:effectLst>
            <a:outerShdw blurRad="50800" dist="38100" dir="2700000" sx="106000" sy="106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21920" rtlCol="0" anchor="ctr"/>
          <a:lstStyle/>
          <a:p>
            <a:pPr algn="ctr"/>
            <a:r>
              <a:rPr lang="en-US" sz="2533" dirty="0">
                <a:solidFill>
                  <a:srgbClr val="00529B"/>
                </a:solidFill>
              </a:rPr>
              <a:t>Pearl</a:t>
            </a:r>
          </a:p>
        </p:txBody>
      </p:sp>
      <p:sp>
        <p:nvSpPr>
          <p:cNvPr id="5" name="Slide Number Placeholder 4">
            <a:extLst>
              <a:ext uri="{FF2B5EF4-FFF2-40B4-BE49-F238E27FC236}">
                <a16:creationId xmlns:a16="http://schemas.microsoft.com/office/drawing/2014/main" id="{4B43AD11-1309-39D7-68DE-B561D3FEBB35}"/>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0B2D781D-8844-5940-92D1-06EF0A7F581E}" type="slidenum">
              <a:rPr lang="en-US" smtClean="0"/>
              <a:pPr defTabSz="914377"/>
              <a:t>6</a:t>
            </a:fld>
            <a:endParaRPr lang="en-US" dirty="0"/>
          </a:p>
        </p:txBody>
      </p:sp>
      <p:sp>
        <p:nvSpPr>
          <p:cNvPr id="4" name="Footer Placeholder 3">
            <a:extLst>
              <a:ext uri="{FF2B5EF4-FFF2-40B4-BE49-F238E27FC236}">
                <a16:creationId xmlns:a16="http://schemas.microsoft.com/office/drawing/2014/main" id="{9E3EC115-42C3-9E4A-CAB5-D963F2DF43E0}"/>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t>NTP Medicare OEP Bootcamp 2024</a:t>
            </a:r>
            <a:endParaRPr lang="en-US" dirty="0"/>
          </a:p>
        </p:txBody>
      </p:sp>
      <p:sp>
        <p:nvSpPr>
          <p:cNvPr id="3" name="Date Placeholder 2">
            <a:extLst>
              <a:ext uri="{FF2B5EF4-FFF2-40B4-BE49-F238E27FC236}">
                <a16:creationId xmlns:a16="http://schemas.microsoft.com/office/drawing/2014/main" id="{23FCD520-1887-105A-9AB9-7C21CA2286B8}"/>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160942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13058A-1C04-6D28-DF06-CB64036AFA91}"/>
              </a:ext>
            </a:extLst>
          </p:cNvPr>
          <p:cNvSpPr>
            <a:spLocks noGrp="1"/>
          </p:cNvSpPr>
          <p:nvPr>
            <p:ph type="title"/>
          </p:nvPr>
        </p:nvSpPr>
        <p:spPr/>
        <p:txBody>
          <a:bodyPr>
            <a:normAutofit/>
          </a:bodyPr>
          <a:lstStyle/>
          <a:p>
            <a:r>
              <a:rPr lang="en-US" dirty="0">
                <a:latin typeface="Arial Black" panose="020B0A04020102020204" pitchFamily="34" charset="0"/>
              </a:rPr>
              <a:t>Medicare Advantage Plan Services</a:t>
            </a:r>
          </a:p>
        </p:txBody>
      </p:sp>
      <p:pic>
        <p:nvPicPr>
          <p:cNvPr id="10" name="Content Placeholder 9" descr="screenshot showing that when you click &quot;view more benefits &amp; costs&quot; you get cost information for additional services&#10;">
            <a:extLst>
              <a:ext uri="{FF2B5EF4-FFF2-40B4-BE49-F238E27FC236}">
                <a16:creationId xmlns:a16="http://schemas.microsoft.com/office/drawing/2014/main" id="{F3841C72-CE4B-CBE2-B067-4360F458671F}"/>
              </a:ext>
            </a:extLst>
          </p:cNvPr>
          <p:cNvPicPr>
            <a:picLocks noGrp="1" noChangeAspect="1"/>
          </p:cNvPicPr>
          <p:nvPr>
            <p:ph sz="quarter" idx="14"/>
          </p:nvPr>
        </p:nvPicPr>
        <p:blipFill>
          <a:blip r:embed="rId4"/>
          <a:stretch>
            <a:fillRect/>
          </a:stretch>
        </p:blipFill>
        <p:spPr>
          <a:xfrm>
            <a:off x="1094244" y="1863831"/>
            <a:ext cx="10003513" cy="4141453"/>
          </a:xfrm>
          <a:prstGeom prst="rect">
            <a:avLst/>
          </a:prstGeom>
          <a:ln>
            <a:noFill/>
          </a:ln>
          <a:effectLst>
            <a:outerShdw blurRad="292100" dist="139700" dir="2700000" algn="tl" rotWithShape="0">
              <a:srgbClr val="333333">
                <a:alpha val="65000"/>
              </a:srgbClr>
            </a:outerShdw>
          </a:effectLst>
        </p:spPr>
      </p:pic>
      <p:pic>
        <p:nvPicPr>
          <p:cNvPr id="9" name="Content Placeholder 8">
            <a:extLst>
              <a:ext uri="{FF2B5EF4-FFF2-40B4-BE49-F238E27FC236}">
                <a16:creationId xmlns:a16="http://schemas.microsoft.com/office/drawing/2014/main" id="{763DE518-17E2-B61D-0BE9-6C3DFE230E26}"/>
              </a:ext>
              <a:ext uri="{C183D7F6-B498-43B3-948B-1728B52AA6E4}">
                <adec:decorative xmlns:adec="http://schemas.microsoft.com/office/drawing/2017/decorative" val="1"/>
              </a:ext>
            </a:extLst>
          </p:cNvPr>
          <p:cNvPicPr>
            <a:picLocks noGrp="1" noChangeAspect="1"/>
          </p:cNvPicPr>
          <p:nvPr>
            <p:ph sz="quarter" idx="15"/>
          </p:nvPr>
        </p:nvPicPr>
        <p:blipFill>
          <a:blip r:embed="rId5"/>
          <a:stretch>
            <a:fillRect/>
          </a:stretch>
        </p:blipFill>
        <p:spPr>
          <a:xfrm>
            <a:off x="3686176" y="1182823"/>
            <a:ext cx="4819649" cy="622829"/>
          </a:xfrm>
          <a:prstGeom prst="rect">
            <a:avLst/>
          </a:prstGeom>
        </p:spPr>
      </p:pic>
      <p:sp>
        <p:nvSpPr>
          <p:cNvPr id="13" name="Slide Number Placeholder 12">
            <a:extLst>
              <a:ext uri="{FF2B5EF4-FFF2-40B4-BE49-F238E27FC236}">
                <a16:creationId xmlns:a16="http://schemas.microsoft.com/office/drawing/2014/main" id="{FDF77D70-6C08-9E7C-4008-45D75C19208C}"/>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60</a:t>
            </a:fld>
            <a:endParaRPr lang="en-US" dirty="0">
              <a:solidFill>
                <a:srgbClr val="4472C4">
                  <a:lumMod val="60000"/>
                  <a:lumOff val="40000"/>
                </a:srgbClr>
              </a:solidFill>
            </a:endParaRPr>
          </a:p>
        </p:txBody>
      </p:sp>
      <p:sp>
        <p:nvSpPr>
          <p:cNvPr id="12" name="Footer Placeholder 11">
            <a:extLst>
              <a:ext uri="{FF2B5EF4-FFF2-40B4-BE49-F238E27FC236}">
                <a16:creationId xmlns:a16="http://schemas.microsoft.com/office/drawing/2014/main" id="{770A0E10-95E9-4DFE-D63F-845624B0C586}"/>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11" name="Date Placeholder 10">
            <a:extLst>
              <a:ext uri="{FF2B5EF4-FFF2-40B4-BE49-F238E27FC236}">
                <a16:creationId xmlns:a16="http://schemas.microsoft.com/office/drawing/2014/main" id="{95E4FD03-D41C-2248-59E1-FCC9F4B19193}"/>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1590334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193870-4C3E-A07E-7D11-21D544E4CA8E}"/>
              </a:ext>
            </a:extLst>
          </p:cNvPr>
          <p:cNvSpPr>
            <a:spLocks noGrp="1"/>
          </p:cNvSpPr>
          <p:nvPr>
            <p:ph type="title"/>
          </p:nvPr>
        </p:nvSpPr>
        <p:spPr/>
        <p:txBody>
          <a:bodyPr>
            <a:normAutofit/>
          </a:bodyPr>
          <a:lstStyle/>
          <a:p>
            <a:r>
              <a:rPr lang="en-US" dirty="0">
                <a:latin typeface="Arial Black" panose="020B0A04020102020204" pitchFamily="34" charset="0"/>
              </a:rPr>
              <a:t>Drug Costs via Pharmacy Type </a:t>
            </a:r>
          </a:p>
        </p:txBody>
      </p:sp>
      <p:pic>
        <p:nvPicPr>
          <p:cNvPr id="13" name="Picture 12" descr="Screenshot showing the list of yearly drug cost by pharmacy with a box highlighting the total yearly drug costs among different pharmacies">
            <a:extLst>
              <a:ext uri="{FF2B5EF4-FFF2-40B4-BE49-F238E27FC236}">
                <a16:creationId xmlns:a16="http://schemas.microsoft.com/office/drawing/2014/main" id="{929EC499-7701-E169-9131-ECDBCAFC2B0B}"/>
              </a:ext>
            </a:extLst>
          </p:cNvPr>
          <p:cNvPicPr>
            <a:picLocks noChangeAspect="1"/>
          </p:cNvPicPr>
          <p:nvPr/>
        </p:nvPicPr>
        <p:blipFill>
          <a:blip r:embed="rId4"/>
          <a:stretch>
            <a:fillRect/>
          </a:stretch>
        </p:blipFill>
        <p:spPr>
          <a:xfrm>
            <a:off x="1210147" y="1507050"/>
            <a:ext cx="9771707" cy="4063980"/>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452E94CE-CC08-4190-0426-373C1F25A4FA}"/>
              </a:ext>
              <a:ext uri="{C183D7F6-B498-43B3-948B-1728B52AA6E4}">
                <adec:decorative xmlns:adec="http://schemas.microsoft.com/office/drawing/2017/decorative" val="1"/>
              </a:ext>
            </a:extLst>
          </p:cNvPr>
          <p:cNvSpPr/>
          <p:nvPr/>
        </p:nvSpPr>
        <p:spPr>
          <a:xfrm>
            <a:off x="4339413" y="5148902"/>
            <a:ext cx="6488532" cy="40409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Slide Number Placeholder 8">
            <a:extLst>
              <a:ext uri="{FF2B5EF4-FFF2-40B4-BE49-F238E27FC236}">
                <a16:creationId xmlns:a16="http://schemas.microsoft.com/office/drawing/2014/main" id="{1C9FBFF8-3195-8E67-0353-FFE2C7EC2AFF}"/>
              </a:ext>
            </a:extLst>
          </p:cNvPr>
          <p:cNvSpPr>
            <a:spLocks noGrp="1"/>
          </p:cNvSpPr>
          <p:nvPr>
            <p:ph type="sldNum" sz="quarter" idx="12"/>
          </p:nvPr>
        </p:nvSpPr>
        <p:spPr/>
        <p:txBody>
          <a:bodyPr/>
          <a:lstStyle/>
          <a:p>
            <a:pPr defTabSz="914377"/>
            <a:fld id="{0B2D781D-8844-5940-92D1-06EF0A7F581E}" type="slidenum">
              <a:rPr lang="en-US" smtClean="0"/>
              <a:pPr defTabSz="914377"/>
              <a:t>61</a:t>
            </a:fld>
            <a:endParaRPr lang="en-US" dirty="0"/>
          </a:p>
        </p:txBody>
      </p:sp>
      <p:sp>
        <p:nvSpPr>
          <p:cNvPr id="8" name="Footer Placeholder 7">
            <a:extLst>
              <a:ext uri="{FF2B5EF4-FFF2-40B4-BE49-F238E27FC236}">
                <a16:creationId xmlns:a16="http://schemas.microsoft.com/office/drawing/2014/main" id="{89591B7A-3E4C-A987-0496-C778FE87DAD5}"/>
              </a:ext>
            </a:extLst>
          </p:cNvPr>
          <p:cNvSpPr>
            <a:spLocks noGrp="1"/>
          </p:cNvSpPr>
          <p:nvPr>
            <p:ph type="ftr" sz="quarter" idx="11"/>
          </p:nvPr>
        </p:nvSpPr>
        <p:spPr/>
        <p:txBody>
          <a:bodyPr/>
          <a:lstStyle/>
          <a:p>
            <a:pPr defTabSz="914377"/>
            <a:r>
              <a:rPr lang="en-US"/>
              <a:t>NTP Medicare OEP Bootcamp 2024</a:t>
            </a:r>
            <a:endParaRPr lang="en-US" dirty="0"/>
          </a:p>
        </p:txBody>
      </p:sp>
      <p:sp>
        <p:nvSpPr>
          <p:cNvPr id="7" name="Date Placeholder 6">
            <a:extLst>
              <a:ext uri="{FF2B5EF4-FFF2-40B4-BE49-F238E27FC236}">
                <a16:creationId xmlns:a16="http://schemas.microsoft.com/office/drawing/2014/main" id="{1F33BA9B-4FD5-5FBA-239F-8AE6ADBC7789}"/>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117880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C75163-3B87-3DE4-BE00-0CAA1F5FBEB0}"/>
              </a:ext>
            </a:extLst>
          </p:cNvPr>
          <p:cNvSpPr>
            <a:spLocks noGrp="1"/>
          </p:cNvSpPr>
          <p:nvPr>
            <p:ph type="title"/>
          </p:nvPr>
        </p:nvSpPr>
        <p:spPr/>
        <p:txBody>
          <a:bodyPr>
            <a:normAutofit/>
          </a:bodyPr>
          <a:lstStyle/>
          <a:p>
            <a:r>
              <a:rPr lang="en-US" dirty="0">
                <a:latin typeface="Arial Black" panose="020B0A04020102020204" pitchFamily="34" charset="0"/>
                <a:cs typeface="Arial" panose="020B0604020202020204" pitchFamily="34" charset="0"/>
              </a:rPr>
              <a:t>Medicare Advantage Plan Extra Benefits</a:t>
            </a:r>
          </a:p>
        </p:txBody>
      </p:sp>
      <p:sp>
        <p:nvSpPr>
          <p:cNvPr id="10" name="Content Placeholder 9">
            <a:extLst>
              <a:ext uri="{FF2B5EF4-FFF2-40B4-BE49-F238E27FC236}">
                <a16:creationId xmlns:a16="http://schemas.microsoft.com/office/drawing/2014/main" id="{BCABDCC1-05BF-FFAD-303F-8894C0627B53}"/>
              </a:ext>
            </a:extLst>
          </p:cNvPr>
          <p:cNvSpPr>
            <a:spLocks noGrp="1"/>
          </p:cNvSpPr>
          <p:nvPr>
            <p:ph sz="quarter" idx="13"/>
          </p:nvPr>
        </p:nvSpPr>
        <p:spPr/>
        <p:txBody>
          <a:bodyPr>
            <a:normAutofit fontScale="92500" lnSpcReduction="20000"/>
          </a:bodyPr>
          <a:lstStyle/>
          <a:p>
            <a:pPr marL="0" indent="0">
              <a:buNone/>
            </a:pPr>
            <a:r>
              <a:rPr lang="en-US" sz="2933" dirty="0">
                <a:latin typeface="+mn-lt"/>
              </a:rPr>
              <a:t>Ask beneficiary if there are any specific services they want covered.</a:t>
            </a:r>
          </a:p>
          <a:p>
            <a:pPr marL="0" indent="0">
              <a:buNone/>
            </a:pPr>
            <a:endParaRPr lang="en-US" dirty="0">
              <a:latin typeface="+mn-lt"/>
            </a:endParaRPr>
          </a:p>
        </p:txBody>
      </p:sp>
      <p:pic>
        <p:nvPicPr>
          <p:cNvPr id="13" name="Content Placeholder 12" descr="screenshot showing the Plans' Extra Benefits&#10;">
            <a:extLst>
              <a:ext uri="{FF2B5EF4-FFF2-40B4-BE49-F238E27FC236}">
                <a16:creationId xmlns:a16="http://schemas.microsoft.com/office/drawing/2014/main" id="{9DF3E7E7-2931-A46F-67B5-C8973F8A8693}"/>
              </a:ext>
            </a:extLst>
          </p:cNvPr>
          <p:cNvPicPr>
            <a:picLocks noGrp="1" noChangeAspect="1"/>
          </p:cNvPicPr>
          <p:nvPr>
            <p:ph sz="quarter" idx="14"/>
          </p:nvPr>
        </p:nvPicPr>
        <p:blipFill>
          <a:blip r:embed="rId4"/>
          <a:stretch>
            <a:fillRect/>
          </a:stretch>
        </p:blipFill>
        <p:spPr>
          <a:xfrm>
            <a:off x="191476" y="1716525"/>
            <a:ext cx="6619456" cy="1712475"/>
          </a:xfrm>
          <a:prstGeom prst="rect">
            <a:avLst/>
          </a:prstGeom>
          <a:ln>
            <a:noFill/>
          </a:ln>
          <a:effectLst>
            <a:outerShdw blurRad="292100" dist="139700" dir="2700000" algn="tl" rotWithShape="0">
              <a:srgbClr val="333333">
                <a:alpha val="65000"/>
              </a:srgbClr>
            </a:outerShdw>
          </a:effectLst>
        </p:spPr>
      </p:pic>
      <p:pic>
        <p:nvPicPr>
          <p:cNvPr id="14" name="Content Placeholder 13" descr="screenshot showing Preventive Dental and Comprehensive Dental information">
            <a:extLst>
              <a:ext uri="{FF2B5EF4-FFF2-40B4-BE49-F238E27FC236}">
                <a16:creationId xmlns:a16="http://schemas.microsoft.com/office/drawing/2014/main" id="{824D0E34-6DDB-02F9-585A-61C81E8CCAA4}"/>
              </a:ext>
            </a:extLst>
          </p:cNvPr>
          <p:cNvPicPr>
            <a:picLocks noGrp="1" noChangeAspect="1"/>
          </p:cNvPicPr>
          <p:nvPr>
            <p:ph sz="quarter" idx="15"/>
          </p:nvPr>
        </p:nvPicPr>
        <p:blipFill>
          <a:blip r:embed="rId5"/>
          <a:stretch>
            <a:fillRect/>
          </a:stretch>
        </p:blipFill>
        <p:spPr>
          <a:xfrm>
            <a:off x="4685756" y="3239269"/>
            <a:ext cx="7314768" cy="3101335"/>
          </a:xfrm>
          <a:prstGeom prst="rect">
            <a:avLst/>
          </a:prstGeom>
          <a:ln>
            <a:noFill/>
          </a:ln>
          <a:effectLst>
            <a:outerShdw blurRad="292100" dist="139700" dir="2700000" algn="tl" rotWithShape="0">
              <a:srgbClr val="333333">
                <a:alpha val="65000"/>
              </a:srgbClr>
            </a:outerShdw>
          </a:effectLst>
        </p:spPr>
      </p:pic>
      <p:sp>
        <p:nvSpPr>
          <p:cNvPr id="4" name="Star: 5 Points 3" descr="Star indicating that this slide content is a Plan Finder Tool Pearl  ">
            <a:extLst>
              <a:ext uri="{FF2B5EF4-FFF2-40B4-BE49-F238E27FC236}">
                <a16:creationId xmlns:a16="http://schemas.microsoft.com/office/drawing/2014/main" id="{C70CDFBD-6413-E8A2-1AE7-88DA5ACEF4BE}"/>
              </a:ext>
            </a:extLst>
          </p:cNvPr>
          <p:cNvSpPr/>
          <p:nvPr/>
        </p:nvSpPr>
        <p:spPr>
          <a:xfrm>
            <a:off x="10322094" y="674202"/>
            <a:ext cx="1802295" cy="1632668"/>
          </a:xfrm>
          <a:prstGeom prst="star5">
            <a:avLst/>
          </a:prstGeom>
          <a:solidFill>
            <a:schemeClr val="accent4"/>
          </a:solidFill>
          <a:ln>
            <a:noFill/>
          </a:ln>
          <a:effectLst>
            <a:outerShdw blurRad="50800" dist="38100" dir="2700000" sx="106000" sy="106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21920" rtlCol="0" anchor="ctr"/>
          <a:lstStyle/>
          <a:p>
            <a:pPr algn="ctr"/>
            <a:r>
              <a:rPr lang="en-US" sz="2533" dirty="0">
                <a:solidFill>
                  <a:srgbClr val="00529B"/>
                </a:solidFill>
              </a:rPr>
              <a:t>Pearl</a:t>
            </a:r>
          </a:p>
        </p:txBody>
      </p:sp>
      <p:sp>
        <p:nvSpPr>
          <p:cNvPr id="17" name="Slide Number Placeholder 16">
            <a:extLst>
              <a:ext uri="{FF2B5EF4-FFF2-40B4-BE49-F238E27FC236}">
                <a16:creationId xmlns:a16="http://schemas.microsoft.com/office/drawing/2014/main" id="{447C1855-5D4F-6DAD-0B18-D28E550F84E4}"/>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62</a:t>
            </a:fld>
            <a:endParaRPr lang="en-US" dirty="0">
              <a:solidFill>
                <a:srgbClr val="4472C4">
                  <a:lumMod val="60000"/>
                  <a:lumOff val="40000"/>
                </a:srgbClr>
              </a:solidFill>
            </a:endParaRPr>
          </a:p>
        </p:txBody>
      </p:sp>
      <p:sp>
        <p:nvSpPr>
          <p:cNvPr id="16" name="Footer Placeholder 15">
            <a:extLst>
              <a:ext uri="{FF2B5EF4-FFF2-40B4-BE49-F238E27FC236}">
                <a16:creationId xmlns:a16="http://schemas.microsoft.com/office/drawing/2014/main" id="{CC4DBDF1-EB0B-38E1-2390-93D3891B6787}"/>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15" name="Date Placeholder 14">
            <a:extLst>
              <a:ext uri="{FF2B5EF4-FFF2-40B4-BE49-F238E27FC236}">
                <a16:creationId xmlns:a16="http://schemas.microsoft.com/office/drawing/2014/main" id="{90564508-14FB-B44A-EC8D-8ACB73F75EA9}"/>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184600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0"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C75163-3B87-3DE4-BE00-0CAA1F5FBEB0}"/>
              </a:ext>
            </a:extLst>
          </p:cNvPr>
          <p:cNvSpPr>
            <a:spLocks noGrp="1"/>
          </p:cNvSpPr>
          <p:nvPr>
            <p:ph type="title"/>
          </p:nvPr>
        </p:nvSpPr>
        <p:spPr/>
        <p:txBody>
          <a:bodyPr>
            <a:normAutofit/>
          </a:bodyPr>
          <a:lstStyle/>
          <a:p>
            <a:r>
              <a:rPr lang="en-US" sz="3200" dirty="0">
                <a:latin typeface="Arial Black" panose="020B0A04020102020204" pitchFamily="34" charset="0"/>
                <a:cs typeface="Arial" panose="020B0604020202020204" pitchFamily="34" charset="0"/>
              </a:rPr>
              <a:t>Medicare Advantage Plan Extra Benefits </a:t>
            </a:r>
          </a:p>
        </p:txBody>
      </p:sp>
      <p:sp>
        <p:nvSpPr>
          <p:cNvPr id="10" name="Content Placeholder 9">
            <a:extLst>
              <a:ext uri="{FF2B5EF4-FFF2-40B4-BE49-F238E27FC236}">
                <a16:creationId xmlns:a16="http://schemas.microsoft.com/office/drawing/2014/main" id="{BCABDCC1-05BF-FFAD-303F-8894C0627B53}"/>
              </a:ext>
            </a:extLst>
          </p:cNvPr>
          <p:cNvSpPr>
            <a:spLocks noGrp="1"/>
          </p:cNvSpPr>
          <p:nvPr>
            <p:ph sz="quarter" idx="13"/>
          </p:nvPr>
        </p:nvSpPr>
        <p:spPr>
          <a:xfrm>
            <a:off x="838200" y="1080057"/>
            <a:ext cx="10515599" cy="610373"/>
          </a:xfrm>
        </p:spPr>
        <p:txBody>
          <a:bodyPr>
            <a:normAutofit fontScale="92500" lnSpcReduction="20000"/>
          </a:bodyPr>
          <a:lstStyle/>
          <a:p>
            <a:pPr marL="0" indent="0">
              <a:buNone/>
            </a:pPr>
            <a:r>
              <a:rPr lang="en-US" sz="2933" dirty="0">
                <a:latin typeface="+mn-lt"/>
              </a:rPr>
              <a:t>Ask beneficiary if there are any specific services they want covered.</a:t>
            </a:r>
          </a:p>
          <a:p>
            <a:pPr marL="0" indent="0">
              <a:buNone/>
            </a:pPr>
            <a:endParaRPr lang="en-US" dirty="0">
              <a:latin typeface="+mn-lt"/>
            </a:endParaRPr>
          </a:p>
        </p:txBody>
      </p:sp>
      <p:sp>
        <p:nvSpPr>
          <p:cNvPr id="4" name="Star: 5 Points 3" descr="Star indicating that this slide content is a Plan Finder Tool Pearl  ">
            <a:extLst>
              <a:ext uri="{FF2B5EF4-FFF2-40B4-BE49-F238E27FC236}">
                <a16:creationId xmlns:a16="http://schemas.microsoft.com/office/drawing/2014/main" id="{C70CDFBD-6413-E8A2-1AE7-88DA5ACEF4BE}"/>
              </a:ext>
            </a:extLst>
          </p:cNvPr>
          <p:cNvSpPr/>
          <p:nvPr/>
        </p:nvSpPr>
        <p:spPr>
          <a:xfrm>
            <a:off x="10322094" y="674202"/>
            <a:ext cx="1802295" cy="1632668"/>
          </a:xfrm>
          <a:prstGeom prst="star5">
            <a:avLst/>
          </a:prstGeom>
          <a:solidFill>
            <a:schemeClr val="accent4"/>
          </a:solidFill>
          <a:ln>
            <a:noFill/>
          </a:ln>
          <a:effectLst>
            <a:outerShdw blurRad="50800" dist="38100" dir="2700000" sx="106000" sy="106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21920" rtlCol="0" anchor="ctr"/>
          <a:lstStyle/>
          <a:p>
            <a:pPr algn="ctr"/>
            <a:r>
              <a:rPr lang="en-US" sz="2533" dirty="0">
                <a:solidFill>
                  <a:srgbClr val="00529B"/>
                </a:solidFill>
              </a:rPr>
              <a:t>Pearl</a:t>
            </a:r>
          </a:p>
        </p:txBody>
      </p:sp>
      <p:pic>
        <p:nvPicPr>
          <p:cNvPr id="7" name="Picture 4" descr="Screenshot showing the new format for the Extra Benefits results page with an improved labeling and sectioning of the information. ">
            <a:extLst>
              <a:ext uri="{FF2B5EF4-FFF2-40B4-BE49-F238E27FC236}">
                <a16:creationId xmlns:a16="http://schemas.microsoft.com/office/drawing/2014/main" id="{EA117C50-4403-8638-F2C0-20372A3B666E}"/>
              </a:ext>
            </a:extLst>
          </p:cNvPr>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7363477" y="1626309"/>
            <a:ext cx="2958617" cy="47988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Screenshot showing the current and new format for the Extra Benefits results page">
            <a:extLst>
              <a:ext uri="{FF2B5EF4-FFF2-40B4-BE49-F238E27FC236}">
                <a16:creationId xmlns:a16="http://schemas.microsoft.com/office/drawing/2014/main" id="{CC6D89C2-1827-E1C5-0E51-60647730D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966" y="1628799"/>
            <a:ext cx="3843181" cy="47963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E2B5E85-42E1-FDEB-EBFB-10041471798D}"/>
              </a:ext>
            </a:extLst>
          </p:cNvPr>
          <p:cNvSpPr txBox="1"/>
          <p:nvPr/>
        </p:nvSpPr>
        <p:spPr>
          <a:xfrm>
            <a:off x="524668" y="1561724"/>
            <a:ext cx="1149674" cy="379656"/>
          </a:xfrm>
          <a:prstGeom prst="rect">
            <a:avLst/>
          </a:prstGeom>
          <a:noFill/>
        </p:spPr>
        <p:txBody>
          <a:bodyPr wrap="none" rtlCol="0">
            <a:spAutoFit/>
          </a:bodyPr>
          <a:lstStyle/>
          <a:p>
            <a:r>
              <a:rPr lang="en-US" sz="1867" b="1" dirty="0">
                <a:solidFill>
                  <a:srgbClr val="00529B"/>
                </a:solidFill>
                <a:latin typeface="Montserrat" panose="00000500000000000000" pitchFamily="2" charset="0"/>
                <a:sym typeface="Montserrat"/>
              </a:rPr>
              <a:t>Current</a:t>
            </a:r>
          </a:p>
        </p:txBody>
      </p:sp>
      <p:sp>
        <p:nvSpPr>
          <p:cNvPr id="12" name="TextBox 11">
            <a:extLst>
              <a:ext uri="{FF2B5EF4-FFF2-40B4-BE49-F238E27FC236}">
                <a16:creationId xmlns:a16="http://schemas.microsoft.com/office/drawing/2014/main" id="{D7C65E5F-E4FB-1918-F7EC-B91F29A88FE6}"/>
              </a:ext>
            </a:extLst>
          </p:cNvPr>
          <p:cNvSpPr txBox="1"/>
          <p:nvPr/>
        </p:nvSpPr>
        <p:spPr>
          <a:xfrm>
            <a:off x="6481111" y="1561723"/>
            <a:ext cx="753732" cy="379656"/>
          </a:xfrm>
          <a:prstGeom prst="rect">
            <a:avLst/>
          </a:prstGeom>
          <a:noFill/>
        </p:spPr>
        <p:txBody>
          <a:bodyPr wrap="none" rtlCol="0">
            <a:spAutoFit/>
          </a:bodyPr>
          <a:lstStyle/>
          <a:p>
            <a:r>
              <a:rPr lang="en-US" sz="1867" b="1" dirty="0">
                <a:solidFill>
                  <a:srgbClr val="00529B"/>
                </a:solidFill>
                <a:latin typeface="Montserrat" panose="00000500000000000000" pitchFamily="2" charset="0"/>
                <a:sym typeface="Montserrat"/>
              </a:rPr>
              <a:t>New</a:t>
            </a:r>
          </a:p>
        </p:txBody>
      </p:sp>
      <p:sp>
        <p:nvSpPr>
          <p:cNvPr id="17" name="Slide Number Placeholder 16">
            <a:extLst>
              <a:ext uri="{FF2B5EF4-FFF2-40B4-BE49-F238E27FC236}">
                <a16:creationId xmlns:a16="http://schemas.microsoft.com/office/drawing/2014/main" id="{447C1855-5D4F-6DAD-0B18-D28E550F84E4}"/>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63</a:t>
            </a:fld>
            <a:endParaRPr lang="en-US" dirty="0">
              <a:solidFill>
                <a:srgbClr val="4472C4">
                  <a:lumMod val="60000"/>
                  <a:lumOff val="40000"/>
                </a:srgbClr>
              </a:solidFill>
            </a:endParaRPr>
          </a:p>
        </p:txBody>
      </p:sp>
      <p:sp>
        <p:nvSpPr>
          <p:cNvPr id="16" name="Footer Placeholder 15">
            <a:extLst>
              <a:ext uri="{FF2B5EF4-FFF2-40B4-BE49-F238E27FC236}">
                <a16:creationId xmlns:a16="http://schemas.microsoft.com/office/drawing/2014/main" id="{CC4DBDF1-EB0B-38E1-2390-93D3891B6787}"/>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15" name="Date Placeholder 14">
            <a:extLst>
              <a:ext uri="{FF2B5EF4-FFF2-40B4-BE49-F238E27FC236}">
                <a16:creationId xmlns:a16="http://schemas.microsoft.com/office/drawing/2014/main" id="{90564508-14FB-B44A-EC8D-8ACB73F75EA9}"/>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396967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0"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77688-7FB3-5837-35FC-21D7DEED3A3E}"/>
              </a:ext>
            </a:extLst>
          </p:cNvPr>
          <p:cNvSpPr>
            <a:spLocks noGrp="1"/>
          </p:cNvSpPr>
          <p:nvPr>
            <p:ph type="title"/>
          </p:nvPr>
        </p:nvSpPr>
        <p:spPr/>
        <p:txBody>
          <a:bodyPr>
            <a:normAutofit/>
          </a:bodyPr>
          <a:lstStyle/>
          <a:p>
            <a:r>
              <a:rPr lang="en-US" dirty="0">
                <a:latin typeface="Arial Black" panose="020B0A04020102020204" pitchFamily="34" charset="0"/>
              </a:rPr>
              <a:t>Plan Rating</a:t>
            </a:r>
          </a:p>
        </p:txBody>
      </p:sp>
      <p:pic>
        <p:nvPicPr>
          <p:cNvPr id="9" name="Content Placeholder 8" descr="Screenshot showing the Start Rating for the plan with a box highlighting a drop down menu to expand the &quot;Health plan star rating&quot;">
            <a:extLst>
              <a:ext uri="{FF2B5EF4-FFF2-40B4-BE49-F238E27FC236}">
                <a16:creationId xmlns:a16="http://schemas.microsoft.com/office/drawing/2014/main" id="{8B3BB7AA-5015-E213-0773-9DB428EA63D7}"/>
              </a:ext>
            </a:extLst>
          </p:cNvPr>
          <p:cNvPicPr>
            <a:picLocks noGrp="1" noChangeAspect="1"/>
          </p:cNvPicPr>
          <p:nvPr>
            <p:ph sz="half" idx="1"/>
          </p:nvPr>
        </p:nvPicPr>
        <p:blipFill>
          <a:blip r:embed="rId4"/>
          <a:stretch>
            <a:fillRect/>
          </a:stretch>
        </p:blipFill>
        <p:spPr>
          <a:xfrm>
            <a:off x="665311" y="1031598"/>
            <a:ext cx="10861379" cy="251259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0E46B18-D290-22AA-A5BD-EF8FCB1A2491}"/>
              </a:ext>
              <a:ext uri="{C183D7F6-B498-43B3-948B-1728B52AA6E4}">
                <adec:decorative xmlns:adec="http://schemas.microsoft.com/office/drawing/2017/decorative" val="1"/>
              </a:ext>
            </a:extLst>
          </p:cNvPr>
          <p:cNvSpPr/>
          <p:nvPr/>
        </p:nvSpPr>
        <p:spPr>
          <a:xfrm>
            <a:off x="665311" y="1967585"/>
            <a:ext cx="1656471" cy="39560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0" name="Content Placeholder 9" descr="Screenshot showing an option to &quot;view how this plan compares to Original Medicare&quot;">
            <a:extLst>
              <a:ext uri="{FF2B5EF4-FFF2-40B4-BE49-F238E27FC236}">
                <a16:creationId xmlns:a16="http://schemas.microsoft.com/office/drawing/2014/main" id="{6C1C5F45-9928-3EEF-7DE6-D098579D70F8}"/>
              </a:ext>
            </a:extLst>
          </p:cNvPr>
          <p:cNvPicPr>
            <a:picLocks noGrp="1" noChangeAspect="1"/>
          </p:cNvPicPr>
          <p:nvPr>
            <p:ph sz="half" idx="2"/>
          </p:nvPr>
        </p:nvPicPr>
        <p:blipFill>
          <a:blip r:embed="rId5"/>
          <a:stretch>
            <a:fillRect/>
          </a:stretch>
        </p:blipFill>
        <p:spPr>
          <a:xfrm>
            <a:off x="665311" y="3780079"/>
            <a:ext cx="10861379" cy="2309853"/>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2324F6B8-42E6-BC5F-3964-CDDCAD0A966F}"/>
              </a:ext>
              <a:ext uri="{C183D7F6-B498-43B3-948B-1728B52AA6E4}">
                <adec:decorative xmlns:adec="http://schemas.microsoft.com/office/drawing/2017/decorative" val="1"/>
              </a:ext>
            </a:extLst>
          </p:cNvPr>
          <p:cNvSpPr/>
          <p:nvPr/>
        </p:nvSpPr>
        <p:spPr>
          <a:xfrm>
            <a:off x="665311" y="3780079"/>
            <a:ext cx="2663636" cy="31660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Slide Number Placeholder 12">
            <a:extLst>
              <a:ext uri="{FF2B5EF4-FFF2-40B4-BE49-F238E27FC236}">
                <a16:creationId xmlns:a16="http://schemas.microsoft.com/office/drawing/2014/main" id="{FC9FEFB0-B42D-CAC5-6C6A-580AA3EFF365}"/>
              </a:ext>
            </a:extLst>
          </p:cNvPr>
          <p:cNvSpPr>
            <a:spLocks noGrp="1"/>
          </p:cNvSpPr>
          <p:nvPr>
            <p:ph type="sldNum" sz="quarter" idx="12"/>
          </p:nvPr>
        </p:nvSpPr>
        <p:spPr/>
        <p:txBody>
          <a:bodyPr/>
          <a:lstStyle/>
          <a:p>
            <a:pPr defTabSz="914377"/>
            <a:fld id="{0B2D781D-8844-5940-92D1-06EF0A7F581E}" type="slidenum">
              <a:rPr lang="en-US" smtClean="0"/>
              <a:pPr defTabSz="914377"/>
              <a:t>64</a:t>
            </a:fld>
            <a:endParaRPr lang="en-US" dirty="0"/>
          </a:p>
        </p:txBody>
      </p:sp>
      <p:sp>
        <p:nvSpPr>
          <p:cNvPr id="12" name="Footer Placeholder 11">
            <a:extLst>
              <a:ext uri="{FF2B5EF4-FFF2-40B4-BE49-F238E27FC236}">
                <a16:creationId xmlns:a16="http://schemas.microsoft.com/office/drawing/2014/main" id="{915E7F76-11C6-0EBC-AF5F-568F68851597}"/>
              </a:ext>
            </a:extLst>
          </p:cNvPr>
          <p:cNvSpPr>
            <a:spLocks noGrp="1"/>
          </p:cNvSpPr>
          <p:nvPr>
            <p:ph type="ftr" sz="quarter" idx="11"/>
          </p:nvPr>
        </p:nvSpPr>
        <p:spPr/>
        <p:txBody>
          <a:bodyPr/>
          <a:lstStyle/>
          <a:p>
            <a:pPr defTabSz="914377"/>
            <a:r>
              <a:rPr lang="en-US"/>
              <a:t>NTP Medicare OEP Bootcamp 2024</a:t>
            </a:r>
            <a:endParaRPr lang="en-US" dirty="0"/>
          </a:p>
        </p:txBody>
      </p:sp>
      <p:sp>
        <p:nvSpPr>
          <p:cNvPr id="11" name="Date Placeholder 10">
            <a:extLst>
              <a:ext uri="{FF2B5EF4-FFF2-40B4-BE49-F238E27FC236}">
                <a16:creationId xmlns:a16="http://schemas.microsoft.com/office/drawing/2014/main" id="{CB6C9CB3-93A5-2ACE-3EE3-28291350DE44}"/>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372200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18D-1BE8-F311-932B-1F4ED062D5EF}"/>
              </a:ext>
            </a:extLst>
          </p:cNvPr>
          <p:cNvSpPr>
            <a:spLocks noGrp="1"/>
          </p:cNvSpPr>
          <p:nvPr>
            <p:ph type="title"/>
          </p:nvPr>
        </p:nvSpPr>
        <p:spPr/>
        <p:txBody>
          <a:bodyPr>
            <a:normAutofit/>
          </a:bodyPr>
          <a:lstStyle/>
          <a:p>
            <a:r>
              <a:rPr lang="en-US" dirty="0">
                <a:latin typeface="Arial Black" panose="020B0A04020102020204" pitchFamily="34" charset="0"/>
              </a:rPr>
              <a:t>Plan Comparison to Original Medicare</a:t>
            </a:r>
          </a:p>
        </p:txBody>
      </p:sp>
      <p:pic>
        <p:nvPicPr>
          <p:cNvPr id="5" name="Content Placeholder 4" descr="Screenshot showing the star rating comparison table for a selected plan vs Original Medicare">
            <a:extLst>
              <a:ext uri="{FF2B5EF4-FFF2-40B4-BE49-F238E27FC236}">
                <a16:creationId xmlns:a16="http://schemas.microsoft.com/office/drawing/2014/main" id="{E4E728DD-7388-393A-2585-85C0F3102356}"/>
              </a:ext>
            </a:extLst>
          </p:cNvPr>
          <p:cNvPicPr>
            <a:picLocks noGrp="1" noChangeAspect="1"/>
          </p:cNvPicPr>
          <p:nvPr>
            <p:ph sz="quarter" idx="13"/>
          </p:nvPr>
        </p:nvPicPr>
        <p:blipFill>
          <a:blip r:embed="rId4"/>
          <a:stretch>
            <a:fillRect/>
          </a:stretch>
        </p:blipFill>
        <p:spPr>
          <a:xfrm>
            <a:off x="914400" y="1155591"/>
            <a:ext cx="10593603" cy="4590560"/>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B18D084A-575D-B0C1-8642-6CF600E8DD70}"/>
              </a:ext>
            </a:extLst>
          </p:cNvPr>
          <p:cNvSpPr>
            <a:spLocks noGrp="1"/>
          </p:cNvSpPr>
          <p:nvPr>
            <p:ph type="sldNum" sz="quarter" idx="12"/>
          </p:nvPr>
        </p:nvSpPr>
        <p:spPr/>
        <p:txBody>
          <a:bodyPr/>
          <a:lstStyle/>
          <a:p>
            <a:pPr defTabSz="914377"/>
            <a:fld id="{0B2D781D-8844-5940-92D1-06EF0A7F581E}" type="slidenum">
              <a:rPr lang="en-US" smtClean="0"/>
              <a:pPr defTabSz="914377"/>
              <a:t>65</a:t>
            </a:fld>
            <a:endParaRPr lang="en-US" dirty="0"/>
          </a:p>
        </p:txBody>
      </p:sp>
      <p:sp>
        <p:nvSpPr>
          <p:cNvPr id="7" name="Footer Placeholder 6">
            <a:extLst>
              <a:ext uri="{FF2B5EF4-FFF2-40B4-BE49-F238E27FC236}">
                <a16:creationId xmlns:a16="http://schemas.microsoft.com/office/drawing/2014/main" id="{6AD475E1-450B-B439-5997-7E6A7770A02D}"/>
              </a:ext>
            </a:extLst>
          </p:cNvPr>
          <p:cNvSpPr>
            <a:spLocks noGrp="1"/>
          </p:cNvSpPr>
          <p:nvPr>
            <p:ph type="ftr" sz="quarter" idx="11"/>
          </p:nvPr>
        </p:nvSpPr>
        <p:spPr/>
        <p:txBody>
          <a:bodyPr/>
          <a:lstStyle/>
          <a:p>
            <a:pPr defTabSz="914377"/>
            <a:r>
              <a:rPr lang="en-US"/>
              <a:t>NTP Medicare OEP Bootcamp 2024</a:t>
            </a:r>
            <a:endParaRPr lang="en-US" dirty="0"/>
          </a:p>
        </p:txBody>
      </p:sp>
      <p:sp>
        <p:nvSpPr>
          <p:cNvPr id="6" name="Date Placeholder 5">
            <a:extLst>
              <a:ext uri="{FF2B5EF4-FFF2-40B4-BE49-F238E27FC236}">
                <a16:creationId xmlns:a16="http://schemas.microsoft.com/office/drawing/2014/main" id="{3922CB84-04DA-95EA-B139-0ECF87955F87}"/>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1035923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33567" y="2740069"/>
            <a:ext cx="7679301" cy="688931"/>
          </a:xfrm>
        </p:spPr>
        <p:txBody>
          <a:bodyPr>
            <a:noAutofit/>
          </a:bodyPr>
          <a:lstStyle/>
          <a:p>
            <a:r>
              <a:rPr lang="en-US" sz="3000" dirty="0">
                <a:solidFill>
                  <a:srgbClr val="00529B"/>
                </a:solidFill>
                <a:latin typeface="Arial Black" panose="020B0A04020102020204" pitchFamily="34" charset="0"/>
              </a:rPr>
              <a:t>Personalized Plan Search</a:t>
            </a:r>
          </a:p>
        </p:txBody>
      </p:sp>
    </p:spTree>
    <p:custDataLst>
      <p:tags r:id="rId1"/>
    </p:custDataLst>
    <p:extLst>
      <p:ext uri="{BB962C8B-B14F-4D97-AF65-F5344CB8AC3E}">
        <p14:creationId xmlns:p14="http://schemas.microsoft.com/office/powerpoint/2010/main" val="106825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Title"/>
          <p:cNvSpPr>
            <a:spLocks noGrp="1" noChangeArrowheads="1"/>
          </p:cNvSpPr>
          <p:nvPr>
            <p:ph type="title"/>
          </p:nvPr>
        </p:nvSpPr>
        <p:spPr/>
        <p:txBody>
          <a:bodyPr>
            <a:noAutofit/>
          </a:bodyPr>
          <a:lstStyle/>
          <a:p>
            <a:pPr algn="ctr"/>
            <a:r>
              <a:rPr lang="en-US" dirty="0">
                <a:latin typeface="Arial Black" panose="020B0A04020102020204" pitchFamily="34" charset="0"/>
              </a:rPr>
              <a:t>Personalized Search</a:t>
            </a:r>
          </a:p>
        </p:txBody>
      </p:sp>
      <p:sp>
        <p:nvSpPr>
          <p:cNvPr id="421891" name="Content Placeholder"/>
          <p:cNvSpPr>
            <a:spLocks noGrp="1" noChangeArrowheads="1"/>
          </p:cNvSpPr>
          <p:nvPr>
            <p:ph sz="half" idx="1"/>
          </p:nvPr>
        </p:nvSpPr>
        <p:spPr>
          <a:xfrm>
            <a:off x="914400" y="1371600"/>
            <a:ext cx="10431449" cy="4992413"/>
          </a:xfrm>
        </p:spPr>
        <p:txBody>
          <a:bodyPr>
            <a:normAutofit fontScale="92500" lnSpcReduction="10000"/>
          </a:bodyPr>
          <a:lstStyle/>
          <a:p>
            <a:pPr marL="274320" indent="-274320">
              <a:lnSpc>
                <a:spcPct val="120000"/>
              </a:lnSpc>
            </a:pPr>
            <a:r>
              <a:rPr lang="en-US" dirty="0"/>
              <a:t>Username/Password</a:t>
            </a:r>
          </a:p>
          <a:p>
            <a:pPr marL="274320" indent="-274320">
              <a:lnSpc>
                <a:spcPct val="120000"/>
              </a:lnSpc>
            </a:pPr>
            <a:r>
              <a:rPr lang="en-US" dirty="0"/>
              <a:t>Necessary Information</a:t>
            </a:r>
          </a:p>
          <a:p>
            <a:pPr marL="822960" lvl="1" indent="-274320">
              <a:lnSpc>
                <a:spcPct val="120000"/>
              </a:lnSpc>
              <a:spcAft>
                <a:spcPts val="1200"/>
              </a:spcAft>
            </a:pPr>
            <a:r>
              <a:rPr lang="en-US" dirty="0"/>
              <a:t>Beneficiary’s Medicare Card</a:t>
            </a:r>
          </a:p>
          <a:p>
            <a:pPr marL="822960" lvl="1" indent="-274320">
              <a:lnSpc>
                <a:spcPct val="120000"/>
              </a:lnSpc>
              <a:spcAft>
                <a:spcPts val="1200"/>
              </a:spcAft>
            </a:pPr>
            <a:r>
              <a:rPr lang="en-US" dirty="0"/>
              <a:t>Date of Birth</a:t>
            </a:r>
          </a:p>
          <a:p>
            <a:pPr marL="822960" lvl="1" indent="-274320">
              <a:lnSpc>
                <a:spcPct val="120000"/>
              </a:lnSpc>
              <a:spcAft>
                <a:spcPts val="1200"/>
              </a:spcAft>
            </a:pPr>
            <a:r>
              <a:rPr lang="en-US" dirty="0"/>
              <a:t>ZIP Code </a:t>
            </a:r>
            <a:r>
              <a:rPr lang="en-US" b="1" u="sng" dirty="0"/>
              <a:t>on file</a:t>
            </a:r>
          </a:p>
          <a:p>
            <a:pPr marL="822960" lvl="1" indent="-274320">
              <a:lnSpc>
                <a:spcPct val="120000"/>
              </a:lnSpc>
              <a:spcAft>
                <a:spcPts val="1200"/>
              </a:spcAft>
            </a:pPr>
            <a:r>
              <a:rPr lang="en-US" dirty="0"/>
              <a:t>Medication List</a:t>
            </a:r>
          </a:p>
          <a:p>
            <a:pPr marL="1371600" lvl="2" indent="-274320">
              <a:lnSpc>
                <a:spcPct val="120000"/>
              </a:lnSpc>
              <a:spcAft>
                <a:spcPts val="1200"/>
              </a:spcAft>
            </a:pPr>
            <a:r>
              <a:rPr lang="en-US" sz="1900" dirty="0">
                <a:latin typeface="Arial" panose="020B0604020202020204" pitchFamily="34" charset="0"/>
                <a:cs typeface="Arial" panose="020B0604020202020204" pitchFamily="34" charset="0"/>
              </a:rPr>
              <a:t>Drug Name</a:t>
            </a:r>
          </a:p>
          <a:p>
            <a:pPr marL="1371600" lvl="2" indent="-274320">
              <a:lnSpc>
                <a:spcPct val="120000"/>
              </a:lnSpc>
              <a:spcAft>
                <a:spcPts val="1200"/>
              </a:spcAft>
            </a:pPr>
            <a:r>
              <a:rPr lang="en-US" sz="1900" dirty="0">
                <a:latin typeface="Arial" panose="020B0604020202020204" pitchFamily="34" charset="0"/>
                <a:cs typeface="Arial" panose="020B0604020202020204" pitchFamily="34" charset="0"/>
              </a:rPr>
              <a:t>Dosage</a:t>
            </a:r>
          </a:p>
          <a:p>
            <a:pPr marL="1371600" lvl="2" indent="-274320">
              <a:lnSpc>
                <a:spcPct val="120000"/>
              </a:lnSpc>
              <a:spcAft>
                <a:spcPts val="1200"/>
              </a:spcAft>
            </a:pPr>
            <a:r>
              <a:rPr lang="en-US" sz="1900" dirty="0">
                <a:latin typeface="Arial" panose="020B0604020202020204" pitchFamily="34" charset="0"/>
                <a:cs typeface="Arial" panose="020B0604020202020204" pitchFamily="34" charset="0"/>
              </a:rPr>
              <a:t>Quantity/Frequency</a:t>
            </a:r>
          </a:p>
          <a:p>
            <a:pPr marL="822960" lvl="1" indent="-274320">
              <a:lnSpc>
                <a:spcPct val="120000"/>
              </a:lnSpc>
              <a:spcAft>
                <a:spcPts val="1200"/>
              </a:spcAft>
            </a:pPr>
            <a:r>
              <a:rPr lang="en-US" dirty="0"/>
              <a:t>Preferred Pharmacy(</a:t>
            </a:r>
            <a:r>
              <a:rPr lang="en-US" dirty="0" err="1"/>
              <a:t>ies</a:t>
            </a:r>
            <a:r>
              <a:rPr lang="en-US" dirty="0"/>
              <a:t>)</a:t>
            </a:r>
            <a:endParaRPr lang="en-US" sz="1700" dirty="0"/>
          </a:p>
        </p:txBody>
      </p:sp>
      <p:pic>
        <p:nvPicPr>
          <p:cNvPr id="3" name="Content Placeholder 2">
            <a:extLst>
              <a:ext uri="{FF2B5EF4-FFF2-40B4-BE49-F238E27FC236}">
                <a16:creationId xmlns:a16="http://schemas.microsoft.com/office/drawing/2014/main" id="{5C21FBF3-5183-4D12-CCB9-CCBDC3B430FA}"/>
              </a:ext>
              <a:ext uri="{C183D7F6-B498-43B3-948B-1728B52AA6E4}">
                <adec:decorative xmlns:adec="http://schemas.microsoft.com/office/drawing/2017/decorative" val="1"/>
              </a:ext>
            </a:extLst>
          </p:cNvPr>
          <p:cNvPicPr>
            <a:picLocks noGrp="1" noChangeAspect="1"/>
          </p:cNvPicPr>
          <p:nvPr>
            <p:ph sz="half" idx="2"/>
          </p:nvPr>
        </p:nvPicPr>
        <p:blipFill>
          <a:blip r:embed="rId4"/>
          <a:stretch>
            <a:fillRect/>
          </a:stretch>
        </p:blipFill>
        <p:spPr>
          <a:xfrm>
            <a:off x="6272976" y="1679046"/>
            <a:ext cx="4699161" cy="2911508"/>
          </a:xfrm>
          <a:prstGeom prst="rect">
            <a:avLst/>
          </a:prstGeom>
          <a:ln>
            <a:noFill/>
          </a:ln>
          <a:effectLst>
            <a:outerShdw blurRad="292100" dist="139700" dir="2700000" algn="tl" rotWithShape="0">
              <a:srgbClr val="333333">
                <a:alpha val="65000"/>
              </a:srgbClr>
            </a:outerShdw>
          </a:effectLst>
        </p:spPr>
      </p:pic>
      <p:sp>
        <p:nvSpPr>
          <p:cNvPr id="7" name="Slide Number Placeholder 6">
            <a:extLst>
              <a:ext uri="{FF2B5EF4-FFF2-40B4-BE49-F238E27FC236}">
                <a16:creationId xmlns:a16="http://schemas.microsoft.com/office/drawing/2014/main" id="{9A7C9830-C3F3-24E3-4710-1E68D4DE5791}"/>
              </a:ext>
            </a:extLst>
          </p:cNvPr>
          <p:cNvSpPr>
            <a:spLocks noGrp="1"/>
          </p:cNvSpPr>
          <p:nvPr>
            <p:ph type="sldNum" sz="quarter" idx="12"/>
          </p:nvPr>
        </p:nvSpPr>
        <p:spPr/>
        <p:txBody>
          <a:bodyPr/>
          <a:lstStyle/>
          <a:p>
            <a:pPr defTabSz="914377"/>
            <a:fld id="{0B2D781D-8844-5940-92D1-06EF0A7F581E}" type="slidenum">
              <a:rPr lang="en-US" smtClean="0"/>
              <a:pPr defTabSz="914377"/>
              <a:t>67</a:t>
            </a:fld>
            <a:endParaRPr lang="en-US" dirty="0"/>
          </a:p>
        </p:txBody>
      </p:sp>
      <p:sp>
        <p:nvSpPr>
          <p:cNvPr id="6" name="Footer Placeholder 5">
            <a:extLst>
              <a:ext uri="{FF2B5EF4-FFF2-40B4-BE49-F238E27FC236}">
                <a16:creationId xmlns:a16="http://schemas.microsoft.com/office/drawing/2014/main" id="{AB144FA9-5D37-BA64-C404-7E1C47E03831}"/>
              </a:ext>
            </a:extLst>
          </p:cNvPr>
          <p:cNvSpPr>
            <a:spLocks noGrp="1"/>
          </p:cNvSpPr>
          <p:nvPr>
            <p:ph type="ftr" sz="quarter" idx="11"/>
          </p:nvPr>
        </p:nvSpPr>
        <p:spPr/>
        <p:txBody>
          <a:bodyPr/>
          <a:lstStyle/>
          <a:p>
            <a:pPr defTabSz="914377"/>
            <a:r>
              <a:rPr lang="en-US"/>
              <a:t>NTP Medicare OEP Bootcamp 2024</a:t>
            </a:r>
            <a:endParaRPr lang="en-US" dirty="0"/>
          </a:p>
        </p:txBody>
      </p:sp>
      <p:sp>
        <p:nvSpPr>
          <p:cNvPr id="5" name="Date Placeholder 4">
            <a:extLst>
              <a:ext uri="{FF2B5EF4-FFF2-40B4-BE49-F238E27FC236}">
                <a16:creationId xmlns:a16="http://schemas.microsoft.com/office/drawing/2014/main" id="{0F2354B5-59C6-CADA-B69E-618D051C13D7}"/>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40027348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E9A1-BBA2-DC10-C6B5-278A6E9EB49E}"/>
              </a:ext>
            </a:extLst>
          </p:cNvPr>
          <p:cNvSpPr>
            <a:spLocks noGrp="1"/>
          </p:cNvSpPr>
          <p:nvPr>
            <p:ph type="title"/>
          </p:nvPr>
        </p:nvSpPr>
        <p:spPr/>
        <p:txBody>
          <a:bodyPr>
            <a:normAutofit/>
          </a:bodyPr>
          <a:lstStyle/>
          <a:p>
            <a:r>
              <a:rPr lang="en-US" dirty="0">
                <a:latin typeface="Arial Black" panose="020B0A04020102020204" pitchFamily="34" charset="0"/>
              </a:rPr>
              <a:t>MEDICARE.GOV  </a:t>
            </a:r>
          </a:p>
        </p:txBody>
      </p:sp>
      <p:pic>
        <p:nvPicPr>
          <p:cNvPr id="5" name="Picture 4" descr="Screenshot of the Medicare.gov home page with a box instructing users to click &quot;Find Plans Now&quot;">
            <a:extLst>
              <a:ext uri="{FF2B5EF4-FFF2-40B4-BE49-F238E27FC236}">
                <a16:creationId xmlns:a16="http://schemas.microsoft.com/office/drawing/2014/main" id="{8F35B2A1-CC59-A067-39C8-95D051167554}"/>
              </a:ext>
            </a:extLst>
          </p:cNvPr>
          <p:cNvPicPr>
            <a:picLocks noChangeAspect="1"/>
          </p:cNvPicPr>
          <p:nvPr/>
        </p:nvPicPr>
        <p:blipFill>
          <a:blip r:embed="rId4"/>
          <a:stretch>
            <a:fillRect/>
          </a:stretch>
        </p:blipFill>
        <p:spPr>
          <a:xfrm>
            <a:off x="2574424" y="1095672"/>
            <a:ext cx="7391497" cy="5239813"/>
          </a:xfrm>
          <a:prstGeom prst="rect">
            <a:avLst/>
          </a:prstGeom>
          <a:ln>
            <a:noFill/>
          </a:ln>
          <a:effectLst>
            <a:outerShdw blurRad="292100" dist="139700" dir="2700000" algn="tl" rotWithShape="0">
              <a:srgbClr val="333333">
                <a:alpha val="65000"/>
              </a:srgbClr>
            </a:outerShdw>
          </a:effectLst>
        </p:spPr>
      </p:pic>
      <p:sp>
        <p:nvSpPr>
          <p:cNvPr id="8" name="Text Box 7">
            <a:extLst>
              <a:ext uri="{FF2B5EF4-FFF2-40B4-BE49-F238E27FC236}">
                <a16:creationId xmlns:a16="http://schemas.microsoft.com/office/drawing/2014/main" id="{36BB6EEA-2C3F-AF06-0944-E0D4643E4FA6}"/>
              </a:ext>
              <a:ext uri="{C183D7F6-B498-43B3-948B-1728B52AA6E4}">
                <adec:decorative xmlns:adec="http://schemas.microsoft.com/office/drawing/2017/decorative" val="1"/>
              </a:ext>
            </a:extLst>
          </p:cNvPr>
          <p:cNvSpPr txBox="1">
            <a:spLocks noChangeArrowheads="1"/>
          </p:cNvSpPr>
          <p:nvPr/>
        </p:nvSpPr>
        <p:spPr bwMode="auto">
          <a:xfrm>
            <a:off x="86335" y="3637261"/>
            <a:ext cx="1676400" cy="369332"/>
          </a:xfrm>
          <a:prstGeom prst="rect">
            <a:avLst/>
          </a:prstGeom>
          <a:solidFill>
            <a:schemeClr val="bg1"/>
          </a:solidFill>
          <a:ln w="28575" algn="ctr">
            <a:solidFill>
              <a:srgbClr val="FF0000"/>
            </a:solidFill>
            <a:miter lim="800000"/>
            <a:headEnd/>
            <a:tailEnd/>
          </a:ln>
          <a:effectLst/>
        </p:spPr>
        <p:txBody>
          <a:bodyPr wrap="square">
            <a:spAutoFit/>
          </a:bodyPr>
          <a:lstStyle/>
          <a:p>
            <a:pPr algn="ctr">
              <a:spcBef>
                <a:spcPct val="50000"/>
              </a:spcBef>
            </a:pPr>
            <a:r>
              <a:rPr lang="en-US" b="1" dirty="0">
                <a:solidFill>
                  <a:srgbClr val="00529B"/>
                </a:solidFill>
                <a:latin typeface="Arial" panose="020B0604020202020204" pitchFamily="34" charset="0"/>
                <a:cs typeface="Arial" panose="020B0604020202020204" pitchFamily="34" charset="0"/>
              </a:rPr>
              <a:t>Select </a:t>
            </a:r>
          </a:p>
        </p:txBody>
      </p:sp>
      <p:sp>
        <p:nvSpPr>
          <p:cNvPr id="9" name="Line 6">
            <a:extLst>
              <a:ext uri="{FF2B5EF4-FFF2-40B4-BE49-F238E27FC236}">
                <a16:creationId xmlns:a16="http://schemas.microsoft.com/office/drawing/2014/main" id="{09B1ED21-F369-5F5E-DC97-344120613AFF}"/>
              </a:ext>
              <a:ext uri="{C183D7F6-B498-43B3-948B-1728B52AA6E4}">
                <adec:decorative xmlns:adec="http://schemas.microsoft.com/office/drawing/2017/decorative" val="1"/>
              </a:ext>
            </a:extLst>
          </p:cNvPr>
          <p:cNvSpPr>
            <a:spLocks noChangeShapeType="1"/>
          </p:cNvSpPr>
          <p:nvPr/>
        </p:nvSpPr>
        <p:spPr bwMode="auto">
          <a:xfrm>
            <a:off x="1762734" y="3837315"/>
            <a:ext cx="3162351" cy="2162115"/>
          </a:xfrm>
          <a:prstGeom prst="line">
            <a:avLst/>
          </a:prstGeom>
          <a:noFill/>
          <a:ln w="44450">
            <a:solidFill>
              <a:srgbClr val="FF0000"/>
            </a:solidFill>
            <a:round/>
            <a:headEnd/>
            <a:tailEnd type="triangle" w="med" len="med"/>
          </a:ln>
          <a:effectLst/>
        </p:spPr>
        <p:txBody>
          <a:bodyPr wrap="none" anchor="ctr"/>
          <a:lstStyle/>
          <a:p>
            <a:endParaRPr lang="en-US" dirty="0">
              <a:solidFill>
                <a:srgbClr val="FF0000"/>
              </a:solidFill>
            </a:endParaRPr>
          </a:p>
        </p:txBody>
      </p:sp>
      <p:sp>
        <p:nvSpPr>
          <p:cNvPr id="10" name="Slide Number Placeholder 9">
            <a:extLst>
              <a:ext uri="{FF2B5EF4-FFF2-40B4-BE49-F238E27FC236}">
                <a16:creationId xmlns:a16="http://schemas.microsoft.com/office/drawing/2014/main" id="{6C968ACD-23A6-E567-B145-DCCEBA051EDE}"/>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68</a:t>
            </a:fld>
            <a:endParaRPr lang="en-US" dirty="0">
              <a:solidFill>
                <a:srgbClr val="4472C4">
                  <a:lumMod val="60000"/>
                  <a:lumOff val="40000"/>
                </a:srgbClr>
              </a:solidFill>
            </a:endParaRPr>
          </a:p>
        </p:txBody>
      </p:sp>
      <p:sp>
        <p:nvSpPr>
          <p:cNvPr id="7" name="Footer Placeholder 6">
            <a:extLst>
              <a:ext uri="{FF2B5EF4-FFF2-40B4-BE49-F238E27FC236}">
                <a16:creationId xmlns:a16="http://schemas.microsoft.com/office/drawing/2014/main" id="{67A602A8-0CE5-D119-0AA5-46CA52FEB8A6}"/>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6" name="Date Placeholder 5">
            <a:extLst>
              <a:ext uri="{FF2B5EF4-FFF2-40B4-BE49-F238E27FC236}">
                <a16:creationId xmlns:a16="http://schemas.microsoft.com/office/drawing/2014/main" id="{8963F4EC-1CCF-8F0A-F4AF-6F50DBD95185}"/>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386937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4CBE08-8C1E-BDA8-2553-D7C80A688984}"/>
              </a:ext>
            </a:extLst>
          </p:cNvPr>
          <p:cNvSpPr>
            <a:spLocks noGrp="1"/>
          </p:cNvSpPr>
          <p:nvPr>
            <p:ph type="title"/>
          </p:nvPr>
        </p:nvSpPr>
        <p:spPr/>
        <p:txBody>
          <a:bodyPr>
            <a:normAutofit/>
          </a:bodyPr>
          <a:lstStyle/>
          <a:p>
            <a:r>
              <a:rPr lang="en-US" dirty="0">
                <a:latin typeface="Arial Black" panose="020B0A04020102020204" pitchFamily="34" charset="0"/>
              </a:rPr>
              <a:t>General Search </a:t>
            </a:r>
          </a:p>
        </p:txBody>
      </p:sp>
      <p:pic>
        <p:nvPicPr>
          <p:cNvPr id="6" name="Picture 5" descr="Screenshot from the website login page with a box highlighting the &quot;Log In&quot; button">
            <a:extLst>
              <a:ext uri="{FF2B5EF4-FFF2-40B4-BE49-F238E27FC236}">
                <a16:creationId xmlns:a16="http://schemas.microsoft.com/office/drawing/2014/main" id="{BA97D6DA-178C-09DA-5E76-12509810C092}"/>
              </a:ext>
            </a:extLst>
          </p:cNvPr>
          <p:cNvPicPr>
            <a:picLocks noChangeAspect="1"/>
          </p:cNvPicPr>
          <p:nvPr/>
        </p:nvPicPr>
        <p:blipFill>
          <a:blip r:embed="rId4"/>
          <a:stretch>
            <a:fillRect/>
          </a:stretch>
        </p:blipFill>
        <p:spPr>
          <a:xfrm>
            <a:off x="1608503" y="1397283"/>
            <a:ext cx="9057703" cy="509495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53A61B31-B0EA-40D7-2DF4-0CA7D0C4A969}"/>
              </a:ext>
              <a:ext uri="{C183D7F6-B498-43B3-948B-1728B52AA6E4}">
                <adec:decorative xmlns:adec="http://schemas.microsoft.com/office/drawing/2017/decorative" val="1"/>
              </a:ext>
            </a:extLst>
          </p:cNvPr>
          <p:cNvSpPr/>
          <p:nvPr/>
        </p:nvSpPr>
        <p:spPr>
          <a:xfrm>
            <a:off x="1895192" y="5419870"/>
            <a:ext cx="820848" cy="386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BAB97488-2D3E-E5CF-D204-5746BC16B722}"/>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69</a:t>
            </a:fld>
            <a:endParaRPr lang="en-US" dirty="0">
              <a:solidFill>
                <a:srgbClr val="4472C4">
                  <a:lumMod val="60000"/>
                  <a:lumOff val="40000"/>
                </a:srgbClr>
              </a:solidFill>
            </a:endParaRPr>
          </a:p>
        </p:txBody>
      </p:sp>
      <p:sp>
        <p:nvSpPr>
          <p:cNvPr id="8" name="Footer Placeholder 7">
            <a:extLst>
              <a:ext uri="{FF2B5EF4-FFF2-40B4-BE49-F238E27FC236}">
                <a16:creationId xmlns:a16="http://schemas.microsoft.com/office/drawing/2014/main" id="{91818063-8F8F-B32B-7808-AEC28FF7C887}"/>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7" name="Date Placeholder 6">
            <a:extLst>
              <a:ext uri="{FF2B5EF4-FFF2-40B4-BE49-F238E27FC236}">
                <a16:creationId xmlns:a16="http://schemas.microsoft.com/office/drawing/2014/main" id="{CCC47D31-8D05-8D87-CCC5-CD9802CDEEF5}"/>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159426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Title"/>
          <p:cNvSpPr>
            <a:spLocks noGrp="1" noChangeArrowheads="1"/>
          </p:cNvSpPr>
          <p:nvPr>
            <p:ph type="title"/>
          </p:nvPr>
        </p:nvSpPr>
        <p:spPr/>
        <p:txBody>
          <a:bodyPr>
            <a:noAutofit/>
          </a:bodyPr>
          <a:lstStyle/>
          <a:p>
            <a:pPr algn="ctr">
              <a:lnSpc>
                <a:spcPct val="100000"/>
              </a:lnSpc>
              <a:defRPr/>
            </a:pPr>
            <a:r>
              <a:rPr lang="en-US" dirty="0">
                <a:latin typeface="Arial Black" panose="020B0A04020102020204" pitchFamily="34" charset="0"/>
              </a:rPr>
              <a:t>Medicare Prescription Drug Coverage (Part D)</a:t>
            </a:r>
          </a:p>
        </p:txBody>
      </p:sp>
      <p:sp>
        <p:nvSpPr>
          <p:cNvPr id="58371" name="Content Placeholder"/>
          <p:cNvSpPr>
            <a:spLocks noGrp="1" noChangeArrowheads="1"/>
          </p:cNvSpPr>
          <p:nvPr>
            <p:ph idx="1"/>
          </p:nvPr>
        </p:nvSpPr>
        <p:spPr>
          <a:xfrm>
            <a:off x="914400" y="1371600"/>
            <a:ext cx="11478144" cy="5050972"/>
          </a:xfrm>
        </p:spPr>
        <p:txBody>
          <a:bodyPr>
            <a:noAutofit/>
          </a:bodyPr>
          <a:lstStyle/>
          <a:p>
            <a:pPr marL="0" indent="0">
              <a:spcAft>
                <a:spcPts val="1600"/>
              </a:spcAft>
              <a:buNone/>
              <a:defRPr/>
            </a:pPr>
            <a:r>
              <a:rPr lang="en-US" altLang="en-US" sz="2400" b="1" dirty="0"/>
              <a:t>TWO ways to get prescription drug coverage through Medicare:</a:t>
            </a:r>
          </a:p>
          <a:p>
            <a:pPr marL="506401" indent="-333366">
              <a:spcAft>
                <a:spcPts val="1600"/>
              </a:spcAft>
              <a:buFontTx/>
              <a:buAutoNum type="arabicPeriod"/>
              <a:defRPr/>
            </a:pPr>
            <a:r>
              <a:rPr lang="en-US" altLang="en-US" sz="2400" dirty="0"/>
              <a:t>Medicare Advantage Prescription Drug Plan </a:t>
            </a:r>
            <a:r>
              <a:rPr lang="en-US" altLang="en-US" sz="2400" b="1" dirty="0"/>
              <a:t>(MA-PD)</a:t>
            </a:r>
          </a:p>
          <a:p>
            <a:pPr marL="1097253" lvl="1" indent="-365751">
              <a:spcAft>
                <a:spcPts val="1600"/>
              </a:spcAft>
              <a:defRPr/>
            </a:pPr>
            <a:r>
              <a:rPr lang="en-US" altLang="en-US" sz="2000" dirty="0"/>
              <a:t>Must have Part A </a:t>
            </a:r>
            <a:r>
              <a:rPr lang="en-US" altLang="en-US" sz="2000" b="1" u="sng" dirty="0"/>
              <a:t>and</a:t>
            </a:r>
            <a:r>
              <a:rPr lang="en-US" altLang="en-US" sz="2000" dirty="0"/>
              <a:t> Part B to join a MA-PD </a:t>
            </a:r>
          </a:p>
          <a:p>
            <a:pPr marL="506401" indent="-333366">
              <a:spcAft>
                <a:spcPts val="1600"/>
              </a:spcAft>
              <a:buFontTx/>
              <a:buAutoNum type="arabicPeriod"/>
              <a:defRPr/>
            </a:pPr>
            <a:r>
              <a:rPr lang="en-US" altLang="en-US" sz="2400" dirty="0"/>
              <a:t>A stand-alone Prescription Drug Plan </a:t>
            </a:r>
            <a:r>
              <a:rPr lang="en-US" altLang="en-US" sz="2400" b="1" dirty="0"/>
              <a:t>(PDP)</a:t>
            </a:r>
            <a:r>
              <a:rPr lang="en-US" altLang="en-US" sz="2400" dirty="0"/>
              <a:t> </a:t>
            </a:r>
          </a:p>
          <a:p>
            <a:pPr marL="1097253" lvl="1" indent="-365751">
              <a:spcAft>
                <a:spcPts val="1600"/>
              </a:spcAft>
              <a:defRPr/>
            </a:pPr>
            <a:r>
              <a:rPr lang="en-US" altLang="en-US" sz="2000" dirty="0"/>
              <a:t>Must have Medicare Part A </a:t>
            </a:r>
            <a:r>
              <a:rPr lang="en-US" altLang="en-US" sz="2000" b="1" i="1" dirty="0"/>
              <a:t>and/or</a:t>
            </a:r>
            <a:r>
              <a:rPr lang="en-US" altLang="en-US" sz="2000" dirty="0"/>
              <a:t> Part B to join a PDP</a:t>
            </a:r>
          </a:p>
          <a:p>
            <a:pPr marL="1097253" lvl="1" indent="-365751">
              <a:spcAft>
                <a:spcPts val="1600"/>
              </a:spcAft>
              <a:defRPr/>
            </a:pPr>
            <a:r>
              <a:rPr lang="en-US" altLang="en-US" sz="2000" dirty="0"/>
              <a:t>Which is then added to traditional Medicare</a:t>
            </a:r>
          </a:p>
          <a:p>
            <a:pPr marL="0" lvl="1" indent="0">
              <a:spcBef>
                <a:spcPts val="1600"/>
              </a:spcBef>
              <a:spcAft>
                <a:spcPts val="1600"/>
              </a:spcAft>
              <a:buNone/>
              <a:defRPr/>
            </a:pPr>
            <a:r>
              <a:rPr lang="en-US" altLang="en-US" sz="2400" b="1" dirty="0"/>
              <a:t>NOTE</a:t>
            </a:r>
            <a:r>
              <a:rPr lang="en-US" altLang="en-US" sz="2400" dirty="0"/>
              <a:t>: A patient </a:t>
            </a:r>
            <a:r>
              <a:rPr lang="en-US" altLang="en-US" sz="2400" b="1" u="sng" dirty="0">
                <a:solidFill>
                  <a:srgbClr val="FF0000"/>
                </a:solidFill>
              </a:rPr>
              <a:t>cannot add</a:t>
            </a:r>
            <a:r>
              <a:rPr lang="en-US" altLang="en-US" sz="2400" b="1" dirty="0">
                <a:solidFill>
                  <a:srgbClr val="FF0000"/>
                </a:solidFill>
              </a:rPr>
              <a:t> </a:t>
            </a:r>
            <a:r>
              <a:rPr lang="en-US" altLang="en-US" sz="2400" dirty="0"/>
              <a:t>a PDP to a MA-PD or SNP</a:t>
            </a:r>
          </a:p>
        </p:txBody>
      </p:sp>
      <p:sp>
        <p:nvSpPr>
          <p:cNvPr id="4" name="Slide Number Placeholder 3">
            <a:extLst>
              <a:ext uri="{FF2B5EF4-FFF2-40B4-BE49-F238E27FC236}">
                <a16:creationId xmlns:a16="http://schemas.microsoft.com/office/drawing/2014/main" id="{E4E44FB5-A899-9A77-7670-992D5275A037}"/>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0B2D781D-8844-5940-92D1-06EF0A7F581E}" type="slidenum">
              <a:rPr lang="en-US" smtClean="0"/>
              <a:pPr defTabSz="914377"/>
              <a:t>7</a:t>
            </a:fld>
            <a:endParaRPr lang="en-US" dirty="0"/>
          </a:p>
        </p:txBody>
      </p:sp>
      <p:sp>
        <p:nvSpPr>
          <p:cNvPr id="3" name="Footer Placeholder 2">
            <a:extLst>
              <a:ext uri="{FF2B5EF4-FFF2-40B4-BE49-F238E27FC236}">
                <a16:creationId xmlns:a16="http://schemas.microsoft.com/office/drawing/2014/main" id="{AB85CE3F-62D4-418C-49D1-8FDFD4A283A4}"/>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t>NTP Medicare OEP Bootcamp 2024</a:t>
            </a:r>
            <a:endParaRPr lang="en-US" dirty="0"/>
          </a:p>
        </p:txBody>
      </p:sp>
      <p:sp>
        <p:nvSpPr>
          <p:cNvPr id="2" name="Date Placeholder 1">
            <a:extLst>
              <a:ext uri="{FF2B5EF4-FFF2-40B4-BE49-F238E27FC236}">
                <a16:creationId xmlns:a16="http://schemas.microsoft.com/office/drawing/2014/main" id="{A2E7749B-8DAC-71FB-AB08-E4D1A8ED4492}"/>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16441903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34DF7-A8D3-50F5-D747-B78ABD79AAC4}"/>
              </a:ext>
            </a:extLst>
          </p:cNvPr>
          <p:cNvSpPr>
            <a:spLocks noGrp="1"/>
          </p:cNvSpPr>
          <p:nvPr>
            <p:ph type="title"/>
          </p:nvPr>
        </p:nvSpPr>
        <p:spPr/>
        <p:txBody>
          <a:bodyPr>
            <a:normAutofit/>
          </a:bodyPr>
          <a:lstStyle/>
          <a:p>
            <a:r>
              <a:rPr lang="en-US" dirty="0">
                <a:latin typeface="Arial Black" panose="020B0A04020102020204" pitchFamily="34" charset="0"/>
              </a:rPr>
              <a:t>Personalized Plan Search </a:t>
            </a:r>
          </a:p>
        </p:txBody>
      </p:sp>
      <p:pic>
        <p:nvPicPr>
          <p:cNvPr id="4" name="Picture 3" descr="Screenshot from the Medicare.gov showing the home page for the Plan Finder tool. ">
            <a:extLst>
              <a:ext uri="{FF2B5EF4-FFF2-40B4-BE49-F238E27FC236}">
                <a16:creationId xmlns:a16="http://schemas.microsoft.com/office/drawing/2014/main" id="{C962AC79-DF87-1B97-6AB2-4CEEA22D96AE}"/>
              </a:ext>
            </a:extLst>
          </p:cNvPr>
          <p:cNvPicPr>
            <a:picLocks noChangeAspect="1"/>
          </p:cNvPicPr>
          <p:nvPr/>
        </p:nvPicPr>
        <p:blipFill>
          <a:blip r:embed="rId4"/>
          <a:stretch>
            <a:fillRect/>
          </a:stretch>
        </p:blipFill>
        <p:spPr>
          <a:xfrm>
            <a:off x="2262705" y="1102581"/>
            <a:ext cx="7992063" cy="5239184"/>
          </a:xfrm>
          <a:prstGeom prst="rect">
            <a:avLst/>
          </a:prstGeom>
          <a:ln>
            <a:noFill/>
          </a:ln>
          <a:effectLst>
            <a:outerShdw blurRad="292100" dist="139700" dir="2700000" algn="tl" rotWithShape="0">
              <a:srgbClr val="333333">
                <a:alpha val="65000"/>
              </a:srgbClr>
            </a:outerShdw>
          </a:effectLst>
        </p:spPr>
      </p:pic>
      <p:sp>
        <p:nvSpPr>
          <p:cNvPr id="5" name="Rectangle 4" descr="Red box highlighting the button labeled : Log In">
            <a:extLst>
              <a:ext uri="{FF2B5EF4-FFF2-40B4-BE49-F238E27FC236}">
                <a16:creationId xmlns:a16="http://schemas.microsoft.com/office/drawing/2014/main" id="{53A61B31-B0EA-40D7-2DF4-0CA7D0C4A969}"/>
              </a:ext>
            </a:extLst>
          </p:cNvPr>
          <p:cNvSpPr/>
          <p:nvPr/>
        </p:nvSpPr>
        <p:spPr>
          <a:xfrm>
            <a:off x="2481415" y="5335550"/>
            <a:ext cx="986381" cy="5314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EEAB39F9-9D22-6118-434F-16ACC94ADA07}"/>
              </a:ext>
              <a:ext uri="{C183D7F6-B498-43B3-948B-1728B52AA6E4}">
                <adec:decorative xmlns:adec="http://schemas.microsoft.com/office/drawing/2017/decorative" val="1"/>
              </a:ext>
            </a:extLst>
          </p:cNvPr>
          <p:cNvSpPr/>
          <p:nvPr/>
        </p:nvSpPr>
        <p:spPr>
          <a:xfrm>
            <a:off x="2262705" y="1102581"/>
            <a:ext cx="7992063" cy="5239184"/>
          </a:xfrm>
          <a:prstGeom prst="rect">
            <a:avLst/>
          </a:prstGeom>
          <a:solidFill>
            <a:srgbClr val="767171">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9" name="Content Placeholder 4" descr="Screenshot of the login pop-up box">
            <a:extLst>
              <a:ext uri="{FF2B5EF4-FFF2-40B4-BE49-F238E27FC236}">
                <a16:creationId xmlns:a16="http://schemas.microsoft.com/office/drawing/2014/main" id="{46646386-A35A-A22D-ED0C-0DA226550998}"/>
              </a:ext>
            </a:extLst>
          </p:cNvPr>
          <p:cNvPicPr>
            <a:picLocks noGrp="1" noChangeAspect="1"/>
          </p:cNvPicPr>
          <p:nvPr>
            <p:ph sz="quarter" idx="13"/>
          </p:nvPr>
        </p:nvPicPr>
        <p:blipFill>
          <a:blip r:embed="rId5"/>
          <a:stretch>
            <a:fillRect/>
          </a:stretch>
        </p:blipFill>
        <p:spPr>
          <a:xfrm>
            <a:off x="4672889" y="1489881"/>
            <a:ext cx="3073049" cy="4857031"/>
          </a:xfrm>
          <a:prstGeom prst="rect">
            <a:avLst/>
          </a:prstGeom>
          <a:ln>
            <a:noFill/>
          </a:ln>
          <a:effectLst>
            <a:outerShdw blurRad="292100" dist="139700" dir="2700000" algn="tl" rotWithShape="0">
              <a:srgbClr val="333333">
                <a:alpha val="65000"/>
              </a:srgbClr>
            </a:outerShdw>
          </a:effectLst>
        </p:spPr>
      </p:pic>
      <p:sp>
        <p:nvSpPr>
          <p:cNvPr id="7" name="Slide Number Placeholder 6">
            <a:extLst>
              <a:ext uri="{FF2B5EF4-FFF2-40B4-BE49-F238E27FC236}">
                <a16:creationId xmlns:a16="http://schemas.microsoft.com/office/drawing/2014/main" id="{B2A4A8E7-C0A3-883A-010E-B0A991ED1367}"/>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70</a:t>
            </a:fld>
            <a:endParaRPr lang="en-US" dirty="0">
              <a:solidFill>
                <a:srgbClr val="4472C4">
                  <a:lumMod val="60000"/>
                  <a:lumOff val="40000"/>
                </a:srgbClr>
              </a:solidFill>
            </a:endParaRPr>
          </a:p>
        </p:txBody>
      </p:sp>
      <p:sp>
        <p:nvSpPr>
          <p:cNvPr id="6" name="Footer Placeholder 5">
            <a:extLst>
              <a:ext uri="{FF2B5EF4-FFF2-40B4-BE49-F238E27FC236}">
                <a16:creationId xmlns:a16="http://schemas.microsoft.com/office/drawing/2014/main" id="{855F9B18-9EDC-C2FA-B3D9-4BA202DC7CD0}"/>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3" name="Date Placeholder 2">
            <a:extLst>
              <a:ext uri="{FF2B5EF4-FFF2-40B4-BE49-F238E27FC236}">
                <a16:creationId xmlns:a16="http://schemas.microsoft.com/office/drawing/2014/main" id="{82BECE20-1F7D-76BB-ED34-C777C6EA11C5}"/>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371007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EEE4-C7ED-D688-32AC-212F8B00A36F}"/>
              </a:ext>
            </a:extLst>
          </p:cNvPr>
          <p:cNvSpPr>
            <a:spLocks noGrp="1"/>
          </p:cNvSpPr>
          <p:nvPr>
            <p:ph type="title"/>
          </p:nvPr>
        </p:nvSpPr>
        <p:spPr/>
        <p:txBody>
          <a:bodyPr>
            <a:normAutofit/>
          </a:bodyPr>
          <a:lstStyle/>
          <a:p>
            <a:r>
              <a:rPr lang="en-US" dirty="0">
                <a:latin typeface="Arial Black" panose="020B0A04020102020204" pitchFamily="34" charset="0"/>
              </a:rPr>
              <a:t>Current Plan and Subsidy Status</a:t>
            </a:r>
          </a:p>
        </p:txBody>
      </p:sp>
      <p:pic>
        <p:nvPicPr>
          <p:cNvPr id="10" name="Picture 9" descr="Screenshot showing the welcome page user gets after logging in">
            <a:extLst>
              <a:ext uri="{FF2B5EF4-FFF2-40B4-BE49-F238E27FC236}">
                <a16:creationId xmlns:a16="http://schemas.microsoft.com/office/drawing/2014/main" id="{0F92E18C-408D-E10E-3A5F-F54E8D8691AB}"/>
              </a:ext>
            </a:extLst>
          </p:cNvPr>
          <p:cNvPicPr>
            <a:picLocks noChangeAspect="1"/>
          </p:cNvPicPr>
          <p:nvPr/>
        </p:nvPicPr>
        <p:blipFill>
          <a:blip r:embed="rId4"/>
          <a:stretch>
            <a:fillRect/>
          </a:stretch>
        </p:blipFill>
        <p:spPr>
          <a:xfrm>
            <a:off x="582225" y="1163867"/>
            <a:ext cx="5758543" cy="3239181"/>
          </a:xfrm>
          <a:prstGeom prst="rect">
            <a:avLst/>
          </a:prstGeom>
          <a:ln>
            <a:noFill/>
          </a:ln>
          <a:effectLst>
            <a:outerShdw blurRad="292100" dist="139700" dir="2700000" algn="tl" rotWithShape="0">
              <a:srgbClr val="333333">
                <a:alpha val="65000"/>
              </a:srgbClr>
            </a:outerShdw>
          </a:effectLst>
        </p:spPr>
      </p:pic>
      <p:pic>
        <p:nvPicPr>
          <p:cNvPr id="11" name="Picture 10" descr="Screenshot of the website showing where users can get details on their other plans and extra help with drug costs">
            <a:extLst>
              <a:ext uri="{FF2B5EF4-FFF2-40B4-BE49-F238E27FC236}">
                <a16:creationId xmlns:a16="http://schemas.microsoft.com/office/drawing/2014/main" id="{70425742-ED99-D7A8-80E8-2DADD7D9174B}"/>
              </a:ext>
            </a:extLst>
          </p:cNvPr>
          <p:cNvPicPr>
            <a:picLocks noChangeAspect="1"/>
          </p:cNvPicPr>
          <p:nvPr/>
        </p:nvPicPr>
        <p:blipFill>
          <a:blip r:embed="rId5"/>
          <a:stretch>
            <a:fillRect/>
          </a:stretch>
        </p:blipFill>
        <p:spPr>
          <a:xfrm>
            <a:off x="6945085" y="2481943"/>
            <a:ext cx="4890255" cy="3429000"/>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74EDFD8C-F90D-DD73-3DA7-C262EEA7BFA6}"/>
              </a:ext>
            </a:extLst>
          </p:cNvPr>
          <p:cNvSpPr>
            <a:spLocks noGrp="1"/>
          </p:cNvSpPr>
          <p:nvPr>
            <p:ph type="sldNum" sz="quarter" idx="12"/>
          </p:nvPr>
        </p:nvSpPr>
        <p:spPr/>
        <p:txBody>
          <a:bodyPr/>
          <a:lstStyle/>
          <a:p>
            <a:pPr defTabSz="914377"/>
            <a:fld id="{0B2D781D-8844-5940-92D1-06EF0A7F581E}" type="slidenum">
              <a:rPr lang="en-US" smtClean="0"/>
              <a:pPr defTabSz="914377"/>
              <a:t>71</a:t>
            </a:fld>
            <a:endParaRPr lang="en-US" dirty="0"/>
          </a:p>
        </p:txBody>
      </p:sp>
      <p:sp>
        <p:nvSpPr>
          <p:cNvPr id="7" name="Footer Placeholder 6">
            <a:extLst>
              <a:ext uri="{FF2B5EF4-FFF2-40B4-BE49-F238E27FC236}">
                <a16:creationId xmlns:a16="http://schemas.microsoft.com/office/drawing/2014/main" id="{F6071F04-398B-8C7A-3F17-A494FF295604}"/>
              </a:ext>
            </a:extLst>
          </p:cNvPr>
          <p:cNvSpPr>
            <a:spLocks noGrp="1"/>
          </p:cNvSpPr>
          <p:nvPr>
            <p:ph type="ftr" sz="quarter" idx="11"/>
          </p:nvPr>
        </p:nvSpPr>
        <p:spPr/>
        <p:txBody>
          <a:bodyPr/>
          <a:lstStyle/>
          <a:p>
            <a:pPr defTabSz="914377"/>
            <a:r>
              <a:rPr lang="en-US"/>
              <a:t>NTP Medicare OEP Bootcamp 2024</a:t>
            </a:r>
            <a:endParaRPr lang="en-US" dirty="0"/>
          </a:p>
        </p:txBody>
      </p:sp>
      <p:sp>
        <p:nvSpPr>
          <p:cNvPr id="6" name="Date Placeholder 5">
            <a:extLst>
              <a:ext uri="{FF2B5EF4-FFF2-40B4-BE49-F238E27FC236}">
                <a16:creationId xmlns:a16="http://schemas.microsoft.com/office/drawing/2014/main" id="{C4AE7F8B-167F-AEB2-B58F-191CD43BD7A5}"/>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1711521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8F8DB-FF95-3B7A-A346-DC60DE4C8438}"/>
              </a:ext>
            </a:extLst>
          </p:cNvPr>
          <p:cNvSpPr>
            <a:spLocks noGrp="1"/>
          </p:cNvSpPr>
          <p:nvPr>
            <p:ph type="title"/>
          </p:nvPr>
        </p:nvSpPr>
        <p:spPr/>
        <p:txBody>
          <a:bodyPr>
            <a:normAutofit/>
          </a:bodyPr>
          <a:lstStyle/>
          <a:p>
            <a:r>
              <a:rPr lang="en-US" dirty="0">
                <a:latin typeface="Arial Black" panose="020B0A04020102020204" pitchFamily="34" charset="0"/>
              </a:rPr>
              <a:t>Preferred Pharmacy(</a:t>
            </a:r>
            <a:r>
              <a:rPr lang="en-US" dirty="0" err="1">
                <a:latin typeface="Arial Black" panose="020B0A04020102020204" pitchFamily="34" charset="0"/>
              </a:rPr>
              <a:t>ies</a:t>
            </a:r>
            <a:r>
              <a:rPr lang="en-US" dirty="0">
                <a:latin typeface="Arial Black" panose="020B0A04020102020204" pitchFamily="34" charset="0"/>
              </a:rPr>
              <a:t>)</a:t>
            </a:r>
          </a:p>
        </p:txBody>
      </p:sp>
      <p:pic>
        <p:nvPicPr>
          <p:cNvPr id="9" name="Picture 8" descr="Screenshot showing users saved pharmacies and the option to add pharmacies.">
            <a:extLst>
              <a:ext uri="{FF2B5EF4-FFF2-40B4-BE49-F238E27FC236}">
                <a16:creationId xmlns:a16="http://schemas.microsoft.com/office/drawing/2014/main" id="{026E330C-C77D-DA15-3363-2B991B774B03}"/>
              </a:ext>
            </a:extLst>
          </p:cNvPr>
          <p:cNvPicPr>
            <a:picLocks noChangeAspect="1"/>
          </p:cNvPicPr>
          <p:nvPr/>
        </p:nvPicPr>
        <p:blipFill>
          <a:blip r:embed="rId4"/>
          <a:stretch>
            <a:fillRect/>
          </a:stretch>
        </p:blipFill>
        <p:spPr>
          <a:xfrm>
            <a:off x="1831522" y="1110003"/>
            <a:ext cx="8528957" cy="4797539"/>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5EC5BFCF-A7E1-FEB3-05F0-D88D00CF63C9}"/>
              </a:ext>
            </a:extLst>
          </p:cNvPr>
          <p:cNvSpPr>
            <a:spLocks noGrp="1"/>
          </p:cNvSpPr>
          <p:nvPr>
            <p:ph type="sldNum" sz="quarter" idx="12"/>
          </p:nvPr>
        </p:nvSpPr>
        <p:spPr/>
        <p:txBody>
          <a:bodyPr/>
          <a:lstStyle/>
          <a:p>
            <a:pPr defTabSz="914377"/>
            <a:fld id="{0B2D781D-8844-5940-92D1-06EF0A7F581E}" type="slidenum">
              <a:rPr lang="en-US" smtClean="0"/>
              <a:pPr defTabSz="914377"/>
              <a:t>72</a:t>
            </a:fld>
            <a:endParaRPr lang="en-US" dirty="0"/>
          </a:p>
        </p:txBody>
      </p:sp>
      <p:sp>
        <p:nvSpPr>
          <p:cNvPr id="7" name="Footer Placeholder 6">
            <a:extLst>
              <a:ext uri="{FF2B5EF4-FFF2-40B4-BE49-F238E27FC236}">
                <a16:creationId xmlns:a16="http://schemas.microsoft.com/office/drawing/2014/main" id="{3BFCC2A8-58B9-886D-F357-1695EB6FA321}"/>
              </a:ext>
            </a:extLst>
          </p:cNvPr>
          <p:cNvSpPr>
            <a:spLocks noGrp="1"/>
          </p:cNvSpPr>
          <p:nvPr>
            <p:ph type="ftr" sz="quarter" idx="11"/>
          </p:nvPr>
        </p:nvSpPr>
        <p:spPr/>
        <p:txBody>
          <a:bodyPr/>
          <a:lstStyle/>
          <a:p>
            <a:pPr defTabSz="914377"/>
            <a:r>
              <a:rPr lang="en-US"/>
              <a:t>NTP Medicare OEP Bootcamp 2024</a:t>
            </a:r>
            <a:endParaRPr lang="en-US" dirty="0"/>
          </a:p>
        </p:txBody>
      </p:sp>
      <p:sp>
        <p:nvSpPr>
          <p:cNvPr id="5" name="Date Placeholder 4">
            <a:extLst>
              <a:ext uri="{FF2B5EF4-FFF2-40B4-BE49-F238E27FC236}">
                <a16:creationId xmlns:a16="http://schemas.microsoft.com/office/drawing/2014/main" id="{2942E0FB-A4BD-9E2A-B65A-3929CEC199AE}"/>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42645599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Title"/>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pPr>
              <a:spcBef>
                <a:spcPts val="0"/>
              </a:spcBef>
            </a:pPr>
            <a:r>
              <a:rPr lang="en-US" dirty="0"/>
              <a:t>Employer Plan on Summary Page</a:t>
            </a:r>
            <a:endParaRPr dirty="0"/>
          </a:p>
        </p:txBody>
      </p:sp>
      <p:sp>
        <p:nvSpPr>
          <p:cNvPr id="77" name="Content Placeholder"/>
          <p:cNvSpPr txBox="1">
            <a:spLocks noGrp="1"/>
          </p:cNvSpPr>
          <p:nvPr>
            <p:ph sz="quarter" idx="13"/>
          </p:nvPr>
        </p:nvSpPr>
        <p:spPr>
          <a:xfrm>
            <a:off x="914400" y="1371600"/>
            <a:ext cx="9995697" cy="1436058"/>
          </a:xfrm>
          <a:prstGeom prst="rect">
            <a:avLst/>
          </a:prstGeom>
        </p:spPr>
        <p:txBody>
          <a:bodyPr spcFirstLastPara="1" vert="horz" wrap="square" lIns="121900" tIns="121900" rIns="121900" bIns="121900" rtlCol="0" anchor="t" anchorCtr="0">
            <a:spAutoFit/>
          </a:bodyPr>
          <a:lstStyle/>
          <a:p>
            <a:pPr marL="0" indent="0">
              <a:spcAft>
                <a:spcPts val="800"/>
              </a:spcAft>
              <a:buNone/>
              <a:tabLst>
                <a:tab pos="154513" algn="l"/>
              </a:tabLst>
            </a:pPr>
            <a:r>
              <a:rPr lang="en-US" sz="2133" dirty="0"/>
              <a:t>Release Date : March 14</a:t>
            </a:r>
            <a:r>
              <a:rPr lang="en-US" sz="2133" baseline="30000" dirty="0"/>
              <a:t>th</a:t>
            </a:r>
            <a:r>
              <a:rPr lang="en-US" sz="2133" dirty="0"/>
              <a:t>, 2024</a:t>
            </a:r>
          </a:p>
          <a:p>
            <a:pPr marL="0" indent="0">
              <a:spcAft>
                <a:spcPts val="800"/>
              </a:spcAft>
              <a:buNone/>
              <a:tabLst>
                <a:tab pos="154513" algn="l"/>
              </a:tabLst>
            </a:pPr>
            <a:r>
              <a:rPr lang="en-US" sz="2133" dirty="0">
                <a:cs typeface="Arial"/>
              </a:rPr>
              <a:t>Added functionality to display "Your plan information“ on Summary Page for beneficiaries who have employer-based plans</a:t>
            </a:r>
          </a:p>
        </p:txBody>
      </p:sp>
      <p:pic>
        <p:nvPicPr>
          <p:cNvPr id="4" name="Picture 3" descr="Screenshot showing the summary page that has resources to find out more about an employer based plan">
            <a:extLst>
              <a:ext uri="{FF2B5EF4-FFF2-40B4-BE49-F238E27FC236}">
                <a16:creationId xmlns:a16="http://schemas.microsoft.com/office/drawing/2014/main" id="{A3D25961-DD06-2BA1-1EF7-6F6945777E9C}"/>
              </a:ext>
            </a:extLst>
          </p:cNvPr>
          <p:cNvPicPr>
            <a:picLocks noChangeAspect="1"/>
          </p:cNvPicPr>
          <p:nvPr/>
        </p:nvPicPr>
        <p:blipFill>
          <a:blip r:embed="rId4"/>
          <a:stretch>
            <a:fillRect/>
          </a:stretch>
        </p:blipFill>
        <p:spPr>
          <a:xfrm>
            <a:off x="1645508" y="2807658"/>
            <a:ext cx="8900983" cy="3431027"/>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10FE2B4E-EEF0-7FED-07D1-746A45888E75}"/>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73</a:t>
            </a:fld>
            <a:endParaRPr lang="en-US" dirty="0">
              <a:solidFill>
                <a:srgbClr val="4472C4">
                  <a:lumMod val="60000"/>
                  <a:lumOff val="40000"/>
                </a:srgbClr>
              </a:solidFill>
            </a:endParaRPr>
          </a:p>
        </p:txBody>
      </p:sp>
      <p:sp>
        <p:nvSpPr>
          <p:cNvPr id="7" name="Footer Placeholder 6">
            <a:extLst>
              <a:ext uri="{FF2B5EF4-FFF2-40B4-BE49-F238E27FC236}">
                <a16:creationId xmlns:a16="http://schemas.microsoft.com/office/drawing/2014/main" id="{3249AC79-67CF-1262-556D-84141818312D}"/>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6" name="Date Placeholder 5">
            <a:extLst>
              <a:ext uri="{FF2B5EF4-FFF2-40B4-BE49-F238E27FC236}">
                <a16:creationId xmlns:a16="http://schemas.microsoft.com/office/drawing/2014/main" id="{30BB71BF-4C9B-B16B-79CA-31231D84F8EE}"/>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1797672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84846-8E29-EBED-2D74-5C6E5FE4E02C}"/>
              </a:ext>
            </a:extLst>
          </p:cNvPr>
          <p:cNvSpPr>
            <a:spLocks noGrp="1"/>
          </p:cNvSpPr>
          <p:nvPr>
            <p:ph type="title"/>
          </p:nvPr>
        </p:nvSpPr>
        <p:spPr/>
        <p:txBody>
          <a:bodyPr>
            <a:normAutofit/>
          </a:bodyPr>
          <a:lstStyle/>
          <a:p>
            <a:r>
              <a:rPr lang="en-US" dirty="0">
                <a:latin typeface="Arial Black" panose="020B0A04020102020204" pitchFamily="34" charset="0"/>
                <a:cs typeface="Arial" panose="020B0604020202020204" pitchFamily="34" charset="0"/>
              </a:rPr>
              <a:t>Claims Data</a:t>
            </a:r>
          </a:p>
        </p:txBody>
      </p:sp>
      <p:pic>
        <p:nvPicPr>
          <p:cNvPr id="11" name="Picture 10" descr="Screenshot of the users drug list with a box highlighting the button to &quot;Add recently filed drugs&quot;">
            <a:extLst>
              <a:ext uri="{FF2B5EF4-FFF2-40B4-BE49-F238E27FC236}">
                <a16:creationId xmlns:a16="http://schemas.microsoft.com/office/drawing/2014/main" id="{8A82364C-8CD2-FCFB-8EAC-5EFA21722CDE}"/>
              </a:ext>
            </a:extLst>
          </p:cNvPr>
          <p:cNvPicPr>
            <a:picLocks noChangeAspect="1"/>
          </p:cNvPicPr>
          <p:nvPr/>
        </p:nvPicPr>
        <p:blipFill>
          <a:blip r:embed="rId4"/>
          <a:stretch>
            <a:fillRect/>
          </a:stretch>
        </p:blipFill>
        <p:spPr>
          <a:xfrm>
            <a:off x="984273" y="1895876"/>
            <a:ext cx="10223455" cy="3066248"/>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58C5B3B1-BD8B-FCD6-84A4-0A39DB32DAE2}"/>
              </a:ext>
              <a:ext uri="{C183D7F6-B498-43B3-948B-1728B52AA6E4}">
                <adec:decorative xmlns:adec="http://schemas.microsoft.com/office/drawing/2017/decorative" val="1"/>
              </a:ext>
            </a:extLst>
          </p:cNvPr>
          <p:cNvSpPr/>
          <p:nvPr/>
        </p:nvSpPr>
        <p:spPr>
          <a:xfrm>
            <a:off x="2788327" y="7724925"/>
            <a:ext cx="2668368" cy="74368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36D6F2A-F888-77B4-49F3-FEF2BF808F4B}"/>
              </a:ext>
              <a:ext uri="{C183D7F6-B498-43B3-948B-1728B52AA6E4}">
                <adec:decorative xmlns:adec="http://schemas.microsoft.com/office/drawing/2017/decorative" val="1"/>
              </a:ext>
            </a:extLst>
          </p:cNvPr>
          <p:cNvSpPr/>
          <p:nvPr/>
        </p:nvSpPr>
        <p:spPr>
          <a:xfrm>
            <a:off x="2596253" y="4356939"/>
            <a:ext cx="2328833" cy="6643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124F3B69-A48B-6B25-9F93-1CD34BCD412D}"/>
              </a:ext>
            </a:extLst>
          </p:cNvPr>
          <p:cNvSpPr>
            <a:spLocks noGrp="1"/>
          </p:cNvSpPr>
          <p:nvPr>
            <p:ph type="sldNum" sz="quarter" idx="12"/>
          </p:nvPr>
        </p:nvSpPr>
        <p:spPr/>
        <p:txBody>
          <a:bodyPr/>
          <a:lstStyle/>
          <a:p>
            <a:pPr defTabSz="914377"/>
            <a:fld id="{0B2D781D-8844-5940-92D1-06EF0A7F581E}" type="slidenum">
              <a:rPr lang="en-US" smtClean="0"/>
              <a:pPr defTabSz="914377"/>
              <a:t>74</a:t>
            </a:fld>
            <a:endParaRPr lang="en-US" dirty="0"/>
          </a:p>
        </p:txBody>
      </p:sp>
      <p:sp>
        <p:nvSpPr>
          <p:cNvPr id="8" name="Footer Placeholder 7">
            <a:extLst>
              <a:ext uri="{FF2B5EF4-FFF2-40B4-BE49-F238E27FC236}">
                <a16:creationId xmlns:a16="http://schemas.microsoft.com/office/drawing/2014/main" id="{28FA1F04-42B2-2390-9BC7-0F62DA1D314A}"/>
              </a:ext>
            </a:extLst>
          </p:cNvPr>
          <p:cNvSpPr>
            <a:spLocks noGrp="1"/>
          </p:cNvSpPr>
          <p:nvPr>
            <p:ph type="ftr" sz="quarter" idx="11"/>
          </p:nvPr>
        </p:nvSpPr>
        <p:spPr/>
        <p:txBody>
          <a:bodyPr/>
          <a:lstStyle/>
          <a:p>
            <a:pPr defTabSz="914377"/>
            <a:r>
              <a:rPr lang="en-US"/>
              <a:t>NTP Medicare OEP Bootcamp 2024</a:t>
            </a:r>
            <a:endParaRPr lang="en-US" dirty="0"/>
          </a:p>
        </p:txBody>
      </p:sp>
      <p:sp>
        <p:nvSpPr>
          <p:cNvPr id="7" name="Date Placeholder 6">
            <a:extLst>
              <a:ext uri="{FF2B5EF4-FFF2-40B4-BE49-F238E27FC236}">
                <a16:creationId xmlns:a16="http://schemas.microsoft.com/office/drawing/2014/main" id="{858AD1BD-2040-4111-2FCC-ABB4D4DF696B}"/>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96498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9" presetClass="exit" presetSubtype="0" fill="hold" nodeType="withEffect">
                                  <p:stCondLst>
                                    <p:cond delay="0"/>
                                  </p:stCondLst>
                                  <p:childTnLst>
                                    <p:animEffect transition="out" filter="dissolv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1E2A4-B274-AD5C-115C-7670DA969D39}"/>
              </a:ext>
            </a:extLst>
          </p:cNvPr>
          <p:cNvSpPr>
            <a:spLocks noGrp="1"/>
          </p:cNvSpPr>
          <p:nvPr>
            <p:ph type="title"/>
          </p:nvPr>
        </p:nvSpPr>
        <p:spPr/>
        <p:txBody>
          <a:bodyPr>
            <a:normAutofit/>
          </a:bodyPr>
          <a:lstStyle/>
          <a:p>
            <a:r>
              <a:rPr lang="en-US" dirty="0"/>
              <a:t>Recently Filled Drugs</a:t>
            </a:r>
          </a:p>
        </p:txBody>
      </p:sp>
      <p:pic>
        <p:nvPicPr>
          <p:cNvPr id="7" name="Picture 6" descr="Screenshot showing what the user will see when they click &quot;Add recently filled drugs&quot;">
            <a:extLst>
              <a:ext uri="{FF2B5EF4-FFF2-40B4-BE49-F238E27FC236}">
                <a16:creationId xmlns:a16="http://schemas.microsoft.com/office/drawing/2014/main" id="{28A7842C-CB90-19B3-1AE3-64A05F49C9F6}"/>
              </a:ext>
            </a:extLst>
          </p:cNvPr>
          <p:cNvPicPr>
            <a:picLocks noChangeAspect="1"/>
          </p:cNvPicPr>
          <p:nvPr/>
        </p:nvPicPr>
        <p:blipFill>
          <a:blip r:embed="rId4"/>
          <a:stretch>
            <a:fillRect/>
          </a:stretch>
        </p:blipFill>
        <p:spPr>
          <a:xfrm>
            <a:off x="1044923" y="1056692"/>
            <a:ext cx="10308877" cy="4956608"/>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97C6F3B7-0078-B1AA-6BB3-8A3147F7CC90}"/>
              </a:ext>
            </a:extLst>
          </p:cNvPr>
          <p:cNvSpPr>
            <a:spLocks noGrp="1"/>
          </p:cNvSpPr>
          <p:nvPr>
            <p:ph type="sldNum" sz="quarter" idx="12"/>
          </p:nvPr>
        </p:nvSpPr>
        <p:spPr/>
        <p:txBody>
          <a:bodyPr/>
          <a:lstStyle/>
          <a:p>
            <a:pPr defTabSz="914377"/>
            <a:fld id="{0B2D781D-8844-5940-92D1-06EF0A7F581E}" type="slidenum">
              <a:rPr lang="en-US" smtClean="0"/>
              <a:pPr defTabSz="914377"/>
              <a:t>75</a:t>
            </a:fld>
            <a:endParaRPr lang="en-US" dirty="0"/>
          </a:p>
        </p:txBody>
      </p:sp>
      <p:sp>
        <p:nvSpPr>
          <p:cNvPr id="4" name="Footer Placeholder 3">
            <a:extLst>
              <a:ext uri="{FF2B5EF4-FFF2-40B4-BE49-F238E27FC236}">
                <a16:creationId xmlns:a16="http://schemas.microsoft.com/office/drawing/2014/main" id="{35AF1F71-5D3A-0247-9AF7-AFE851C39FCE}"/>
              </a:ext>
            </a:extLst>
          </p:cNvPr>
          <p:cNvSpPr>
            <a:spLocks noGrp="1"/>
          </p:cNvSpPr>
          <p:nvPr>
            <p:ph type="ftr" sz="quarter" idx="11"/>
          </p:nvPr>
        </p:nvSpPr>
        <p:spPr/>
        <p:txBody>
          <a:bodyPr/>
          <a:lstStyle/>
          <a:p>
            <a:pPr defTabSz="914377"/>
            <a:r>
              <a:rPr lang="en-US"/>
              <a:t>NTP Medicare OEP Bootcamp 2024</a:t>
            </a:r>
            <a:endParaRPr lang="en-US" dirty="0"/>
          </a:p>
        </p:txBody>
      </p:sp>
      <p:sp>
        <p:nvSpPr>
          <p:cNvPr id="3" name="Date Placeholder 2">
            <a:extLst>
              <a:ext uri="{FF2B5EF4-FFF2-40B4-BE49-F238E27FC236}">
                <a16:creationId xmlns:a16="http://schemas.microsoft.com/office/drawing/2014/main" id="{513072DB-F40D-8AC7-A7A0-FEDAAE502D10}"/>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29691068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96924-6F71-8D63-E9F9-A5CDF3188F84}"/>
              </a:ext>
            </a:extLst>
          </p:cNvPr>
          <p:cNvSpPr>
            <a:spLocks noGrp="1"/>
          </p:cNvSpPr>
          <p:nvPr>
            <p:ph type="title"/>
          </p:nvPr>
        </p:nvSpPr>
        <p:spPr/>
        <p:txBody>
          <a:bodyPr>
            <a:normAutofit/>
          </a:bodyPr>
          <a:lstStyle/>
          <a:p>
            <a:r>
              <a:rPr lang="en-US" dirty="0">
                <a:latin typeface="Arial Black" panose="020B0A04020102020204" pitchFamily="34" charset="0"/>
                <a:cs typeface="Arial" panose="020B0604020202020204" pitchFamily="34" charset="0"/>
              </a:rPr>
              <a:t>Current Plan</a:t>
            </a:r>
          </a:p>
        </p:txBody>
      </p:sp>
      <p:pic>
        <p:nvPicPr>
          <p:cNvPr id="11" name="Picture 10" descr="Screenshot showing user's current Plan information">
            <a:extLst>
              <a:ext uri="{FF2B5EF4-FFF2-40B4-BE49-F238E27FC236}">
                <a16:creationId xmlns:a16="http://schemas.microsoft.com/office/drawing/2014/main" id="{666F471C-72D1-4BEF-C812-B1905108B028}"/>
              </a:ext>
            </a:extLst>
          </p:cNvPr>
          <p:cNvPicPr>
            <a:picLocks noChangeAspect="1"/>
          </p:cNvPicPr>
          <p:nvPr/>
        </p:nvPicPr>
        <p:blipFill>
          <a:blip r:embed="rId4"/>
          <a:stretch>
            <a:fillRect/>
          </a:stretch>
        </p:blipFill>
        <p:spPr>
          <a:xfrm>
            <a:off x="1701276" y="1308495"/>
            <a:ext cx="8789449" cy="4241011"/>
          </a:xfrm>
          <a:prstGeom prst="rect">
            <a:avLst/>
          </a:prstGeom>
          <a:ln>
            <a:noFill/>
          </a:ln>
          <a:effectLst>
            <a:outerShdw blurRad="292100" dist="139700" dir="2700000" algn="tl" rotWithShape="0">
              <a:srgbClr val="333333">
                <a:alpha val="65000"/>
              </a:srgbClr>
            </a:outerShdw>
          </a:effectLst>
        </p:spPr>
      </p:pic>
      <p:sp>
        <p:nvSpPr>
          <p:cNvPr id="9" name="Slide Number Placeholder 8">
            <a:extLst>
              <a:ext uri="{FF2B5EF4-FFF2-40B4-BE49-F238E27FC236}">
                <a16:creationId xmlns:a16="http://schemas.microsoft.com/office/drawing/2014/main" id="{8031C2B1-7CEE-DCA4-CE07-46BD33316C23}"/>
              </a:ext>
            </a:extLst>
          </p:cNvPr>
          <p:cNvSpPr>
            <a:spLocks noGrp="1"/>
          </p:cNvSpPr>
          <p:nvPr>
            <p:ph type="sldNum" sz="quarter" idx="12"/>
          </p:nvPr>
        </p:nvSpPr>
        <p:spPr/>
        <p:txBody>
          <a:bodyPr/>
          <a:lstStyle/>
          <a:p>
            <a:pPr defTabSz="914377"/>
            <a:fld id="{0B2D781D-8844-5940-92D1-06EF0A7F581E}" type="slidenum">
              <a:rPr lang="en-US" smtClean="0"/>
              <a:pPr defTabSz="914377"/>
              <a:t>76</a:t>
            </a:fld>
            <a:endParaRPr lang="en-US" dirty="0"/>
          </a:p>
        </p:txBody>
      </p:sp>
      <p:sp>
        <p:nvSpPr>
          <p:cNvPr id="8" name="Footer Placeholder 7">
            <a:extLst>
              <a:ext uri="{FF2B5EF4-FFF2-40B4-BE49-F238E27FC236}">
                <a16:creationId xmlns:a16="http://schemas.microsoft.com/office/drawing/2014/main" id="{F98F039B-975A-E24F-AD94-F59F448C09AE}"/>
              </a:ext>
            </a:extLst>
          </p:cNvPr>
          <p:cNvSpPr>
            <a:spLocks noGrp="1"/>
          </p:cNvSpPr>
          <p:nvPr>
            <p:ph type="ftr" sz="quarter" idx="11"/>
          </p:nvPr>
        </p:nvSpPr>
        <p:spPr/>
        <p:txBody>
          <a:bodyPr/>
          <a:lstStyle/>
          <a:p>
            <a:pPr defTabSz="914377"/>
            <a:r>
              <a:rPr lang="en-US"/>
              <a:t>NTP Medicare OEP Bootcamp 2024</a:t>
            </a:r>
            <a:endParaRPr lang="en-US" dirty="0"/>
          </a:p>
        </p:txBody>
      </p:sp>
      <p:sp>
        <p:nvSpPr>
          <p:cNvPr id="6" name="Date Placeholder 5">
            <a:extLst>
              <a:ext uri="{FF2B5EF4-FFF2-40B4-BE49-F238E27FC236}">
                <a16:creationId xmlns:a16="http://schemas.microsoft.com/office/drawing/2014/main" id="{4A6D5AF6-7CD3-92BA-B875-094E530845D7}"/>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41850296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F4C267-EBAA-1906-6E62-3822AB4C76B4}"/>
              </a:ext>
            </a:extLst>
          </p:cNvPr>
          <p:cNvSpPr>
            <a:spLocks noGrp="1"/>
          </p:cNvSpPr>
          <p:nvPr>
            <p:ph type="title"/>
          </p:nvPr>
        </p:nvSpPr>
        <p:spPr/>
        <p:txBody>
          <a:bodyPr>
            <a:noAutofit/>
          </a:bodyPr>
          <a:lstStyle/>
          <a:p>
            <a:r>
              <a:rPr lang="en-US" dirty="0">
                <a:latin typeface="Arial Black" panose="020B0A04020102020204" pitchFamily="34" charset="0"/>
                <a:cs typeface="Arial" panose="020B0604020202020204" pitchFamily="34" charset="0"/>
              </a:rPr>
              <a:t>Personalized Search </a:t>
            </a:r>
          </a:p>
        </p:txBody>
      </p:sp>
      <p:sp>
        <p:nvSpPr>
          <p:cNvPr id="4" name="Content Placeholder 3">
            <a:extLst>
              <a:ext uri="{FF2B5EF4-FFF2-40B4-BE49-F238E27FC236}">
                <a16:creationId xmlns:a16="http://schemas.microsoft.com/office/drawing/2014/main" id="{DBB11FE9-C87A-E8A6-65CF-C8027F428973}"/>
              </a:ext>
            </a:extLst>
          </p:cNvPr>
          <p:cNvSpPr>
            <a:spLocks noGrp="1"/>
          </p:cNvSpPr>
          <p:nvPr>
            <p:ph sz="quarter" idx="13"/>
          </p:nvPr>
        </p:nvSpPr>
        <p:spPr>
          <a:xfrm>
            <a:off x="914400" y="1371600"/>
            <a:ext cx="9717088" cy="4877196"/>
          </a:xfrm>
        </p:spPr>
        <p:txBody>
          <a:bodyPr>
            <a:normAutofit/>
          </a:bodyPr>
          <a:lstStyle/>
          <a:p>
            <a:pPr marL="0" indent="0">
              <a:buNone/>
            </a:pPr>
            <a:r>
              <a:rPr lang="en-US" sz="2800" b="1" dirty="0"/>
              <a:t>Advantages:</a:t>
            </a:r>
          </a:p>
          <a:p>
            <a:pPr marL="548640" lvl="1" indent="-274320">
              <a:buFont typeface="Wingdings" panose="05000000000000000000" pitchFamily="2" charset="2"/>
              <a:buChar char="§"/>
            </a:pPr>
            <a:r>
              <a:rPr lang="en-US" sz="2400" dirty="0"/>
              <a:t>Current Plan</a:t>
            </a:r>
          </a:p>
          <a:p>
            <a:pPr marL="548640" lvl="1" indent="-274320">
              <a:buFont typeface="Wingdings" panose="05000000000000000000" pitchFamily="2" charset="2"/>
              <a:buChar char="§"/>
            </a:pPr>
            <a:r>
              <a:rPr lang="en-US" sz="2400" dirty="0"/>
              <a:t>Subsidy Status</a:t>
            </a:r>
          </a:p>
          <a:p>
            <a:pPr marL="548640" lvl="1" indent="-274320">
              <a:buFont typeface="Wingdings" panose="05000000000000000000" pitchFamily="2" charset="2"/>
              <a:buChar char="§"/>
            </a:pPr>
            <a:r>
              <a:rPr lang="en-US" sz="2400" dirty="0"/>
              <a:t>Claims Data</a:t>
            </a:r>
          </a:p>
          <a:p>
            <a:pPr marL="548640" lvl="1" indent="-274320">
              <a:buFont typeface="Wingdings" panose="05000000000000000000" pitchFamily="2" charset="2"/>
              <a:buChar char="§"/>
            </a:pPr>
            <a:r>
              <a:rPr lang="en-US" sz="2400" dirty="0"/>
              <a:t>Updated Drug List</a:t>
            </a:r>
          </a:p>
          <a:p>
            <a:pPr marL="548640" lvl="1" indent="-274320">
              <a:buFont typeface="Wingdings" panose="05000000000000000000" pitchFamily="2" charset="2"/>
              <a:buChar char="§"/>
            </a:pPr>
            <a:r>
              <a:rPr lang="en-US" sz="2400" dirty="0"/>
              <a:t>Preferred Pharmacy(</a:t>
            </a:r>
            <a:r>
              <a:rPr lang="en-US" sz="2400" dirty="0" err="1"/>
              <a:t>ies</a:t>
            </a:r>
            <a:r>
              <a:rPr lang="en-US" sz="2400" dirty="0"/>
              <a:t>)</a:t>
            </a:r>
          </a:p>
        </p:txBody>
      </p:sp>
      <p:pic>
        <p:nvPicPr>
          <p:cNvPr id="6" name="Picture 5">
            <a:extLst>
              <a:ext uri="{FF2B5EF4-FFF2-40B4-BE49-F238E27FC236}">
                <a16:creationId xmlns:a16="http://schemas.microsoft.com/office/drawing/2014/main" id="{15E4CDC7-E126-F68D-731C-305A99ACAD3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67065" y="2044148"/>
            <a:ext cx="5642769" cy="3073656"/>
          </a:xfrm>
          <a:prstGeom prst="rect">
            <a:avLst/>
          </a:prstGeom>
          <a:ln>
            <a:noFill/>
          </a:ln>
          <a:effectLst>
            <a:softEdge rad="112500"/>
          </a:effectLst>
        </p:spPr>
      </p:pic>
      <p:sp>
        <p:nvSpPr>
          <p:cNvPr id="8" name="Star: 5 Points 7" descr="Star indicating that this slide content is a Plan Finder Tool Pearl  ">
            <a:extLst>
              <a:ext uri="{FF2B5EF4-FFF2-40B4-BE49-F238E27FC236}">
                <a16:creationId xmlns:a16="http://schemas.microsoft.com/office/drawing/2014/main" id="{EBADCB70-38E5-B736-B734-E35F87235659}"/>
              </a:ext>
            </a:extLst>
          </p:cNvPr>
          <p:cNvSpPr/>
          <p:nvPr/>
        </p:nvSpPr>
        <p:spPr>
          <a:xfrm>
            <a:off x="10376453" y="1"/>
            <a:ext cx="1802295" cy="1632668"/>
          </a:xfrm>
          <a:prstGeom prst="star5">
            <a:avLst/>
          </a:prstGeom>
          <a:solidFill>
            <a:schemeClr val="accent4"/>
          </a:solidFill>
          <a:ln>
            <a:noFill/>
          </a:ln>
          <a:effectLst>
            <a:outerShdw blurRad="50800" dist="38100" dir="2700000" sx="106000" sy="106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21920" rtlCol="0" anchor="ctr"/>
          <a:lstStyle/>
          <a:p>
            <a:pPr algn="ctr"/>
            <a:r>
              <a:rPr lang="en-US" sz="2533" dirty="0">
                <a:solidFill>
                  <a:srgbClr val="00529B"/>
                </a:solidFill>
              </a:rPr>
              <a:t>Pearl</a:t>
            </a:r>
          </a:p>
        </p:txBody>
      </p:sp>
      <p:sp>
        <p:nvSpPr>
          <p:cNvPr id="7" name="Slide Number Placeholder 6">
            <a:extLst>
              <a:ext uri="{FF2B5EF4-FFF2-40B4-BE49-F238E27FC236}">
                <a16:creationId xmlns:a16="http://schemas.microsoft.com/office/drawing/2014/main" id="{35E7533A-9350-21AA-0DBD-52D5FE2E6D94}"/>
              </a:ext>
            </a:extLst>
          </p:cNvPr>
          <p:cNvSpPr>
            <a:spLocks noGrp="1"/>
          </p:cNvSpPr>
          <p:nvPr>
            <p:ph type="sldNum" sz="quarter" idx="12"/>
          </p:nvPr>
        </p:nvSpPr>
        <p:spPr/>
        <p:txBody>
          <a:bodyPr/>
          <a:lstStyle/>
          <a:p>
            <a:pPr defTabSz="914377"/>
            <a:fld id="{0B2D781D-8844-5940-92D1-06EF0A7F581E}" type="slidenum">
              <a:rPr lang="en-US" smtClean="0"/>
              <a:pPr defTabSz="914377"/>
              <a:t>77</a:t>
            </a:fld>
            <a:endParaRPr lang="en-US" dirty="0"/>
          </a:p>
        </p:txBody>
      </p:sp>
      <p:sp>
        <p:nvSpPr>
          <p:cNvPr id="5" name="Footer Placeholder 4">
            <a:extLst>
              <a:ext uri="{FF2B5EF4-FFF2-40B4-BE49-F238E27FC236}">
                <a16:creationId xmlns:a16="http://schemas.microsoft.com/office/drawing/2014/main" id="{FB8F3291-CEA4-9439-0E0C-FB8D9DFB32B2}"/>
              </a:ext>
            </a:extLst>
          </p:cNvPr>
          <p:cNvSpPr>
            <a:spLocks noGrp="1"/>
          </p:cNvSpPr>
          <p:nvPr>
            <p:ph type="ftr" sz="quarter" idx="11"/>
          </p:nvPr>
        </p:nvSpPr>
        <p:spPr/>
        <p:txBody>
          <a:bodyPr/>
          <a:lstStyle/>
          <a:p>
            <a:pPr defTabSz="914377"/>
            <a:r>
              <a:rPr lang="en-US"/>
              <a:t>NTP Medicare OEP Bootcamp 2024</a:t>
            </a:r>
            <a:endParaRPr lang="en-US" dirty="0"/>
          </a:p>
        </p:txBody>
      </p:sp>
      <p:sp>
        <p:nvSpPr>
          <p:cNvPr id="2" name="Date Placeholder 1">
            <a:extLst>
              <a:ext uri="{FF2B5EF4-FFF2-40B4-BE49-F238E27FC236}">
                <a16:creationId xmlns:a16="http://schemas.microsoft.com/office/drawing/2014/main" id="{64F3553B-6AC5-9176-E661-3B9B6D84F6B6}"/>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102319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p:cNvSpPr>
            <a:spLocks noGrp="1" noChangeArrowheads="1"/>
          </p:cNvSpPr>
          <p:nvPr>
            <p:ph type="title"/>
          </p:nvPr>
        </p:nvSpPr>
        <p:spPr/>
        <p:txBody>
          <a:bodyPr>
            <a:noAutofit/>
          </a:bodyPr>
          <a:lstStyle/>
          <a:p>
            <a:pPr algn="ctr" eaLnBrk="1" hangingPunct="1"/>
            <a:r>
              <a:rPr lang="en-US" dirty="0">
                <a:latin typeface="Arial Black" panose="020B0A04020102020204" pitchFamily="34" charset="0"/>
                <a:cs typeface="Arial" panose="020B0604020202020204" pitchFamily="34" charset="0"/>
              </a:rPr>
              <a:t>Beneficiary Choices…</a:t>
            </a:r>
          </a:p>
        </p:txBody>
      </p:sp>
      <p:sp>
        <p:nvSpPr>
          <p:cNvPr id="48131" name="Content Placeholder"/>
          <p:cNvSpPr>
            <a:spLocks noGrp="1" noChangeArrowheads="1"/>
          </p:cNvSpPr>
          <p:nvPr>
            <p:ph sz="quarter" idx="13"/>
          </p:nvPr>
        </p:nvSpPr>
        <p:spPr>
          <a:xfrm>
            <a:off x="914400" y="1371600"/>
            <a:ext cx="11360539" cy="4976327"/>
          </a:xfrm>
        </p:spPr>
        <p:txBody>
          <a:bodyPr>
            <a:normAutofit fontScale="40000" lnSpcReduction="20000"/>
          </a:bodyPr>
          <a:lstStyle/>
          <a:p>
            <a:pPr marL="0" indent="0">
              <a:lnSpc>
                <a:spcPct val="120000"/>
              </a:lnSpc>
              <a:spcAft>
                <a:spcPts val="800"/>
              </a:spcAft>
              <a:buNone/>
            </a:pPr>
            <a:r>
              <a:rPr lang="en-US" sz="6533" b="1" dirty="0"/>
              <a:t>Each MA-PD and PDP can have its own:</a:t>
            </a:r>
          </a:p>
          <a:p>
            <a:pPr marL="731502" lvl="1" indent="-274320">
              <a:lnSpc>
                <a:spcPct val="120000"/>
              </a:lnSpc>
              <a:buFont typeface="Wingdings" panose="05000000000000000000" pitchFamily="2" charset="2"/>
              <a:buChar char="§"/>
            </a:pPr>
            <a:r>
              <a:rPr lang="en-US" sz="6000" dirty="0"/>
              <a:t>Monthly premium</a:t>
            </a:r>
          </a:p>
          <a:p>
            <a:pPr marL="731502" lvl="1" indent="-274320">
              <a:lnSpc>
                <a:spcPct val="120000"/>
              </a:lnSpc>
              <a:buFont typeface="Wingdings" panose="05000000000000000000" pitchFamily="2" charset="2"/>
              <a:buChar char="§"/>
            </a:pPr>
            <a:r>
              <a:rPr lang="en-US" sz="6000" dirty="0"/>
              <a:t>Deductible</a:t>
            </a:r>
          </a:p>
          <a:p>
            <a:pPr marL="731502" lvl="1" indent="-274320">
              <a:lnSpc>
                <a:spcPct val="120000"/>
              </a:lnSpc>
              <a:buFont typeface="Wingdings" panose="05000000000000000000" pitchFamily="2" charset="2"/>
              <a:buChar char="§"/>
            </a:pPr>
            <a:r>
              <a:rPr lang="en-US" sz="6000" dirty="0"/>
              <a:t>Cost sharing structure</a:t>
            </a:r>
          </a:p>
          <a:p>
            <a:pPr marL="1097253" lvl="2" indent="-274320">
              <a:lnSpc>
                <a:spcPct val="120000"/>
              </a:lnSpc>
              <a:buFont typeface="Wingdings" panose="05000000000000000000" pitchFamily="2" charset="2"/>
              <a:buChar char="§"/>
            </a:pPr>
            <a:r>
              <a:rPr lang="en-US" sz="5000" dirty="0">
                <a:latin typeface="Arial" panose="020B0604020202020204" pitchFamily="34" charset="0"/>
                <a:cs typeface="Arial" panose="020B0604020202020204" pitchFamily="34" charset="0"/>
              </a:rPr>
              <a:t>Co-insurance, Co-pays</a:t>
            </a:r>
          </a:p>
          <a:p>
            <a:pPr marL="731502" lvl="1" indent="-274320">
              <a:lnSpc>
                <a:spcPct val="120000"/>
              </a:lnSpc>
              <a:buFont typeface="Wingdings" panose="05000000000000000000" pitchFamily="2" charset="2"/>
              <a:buChar char="§"/>
            </a:pPr>
            <a:r>
              <a:rPr lang="en-US" sz="6000" dirty="0"/>
              <a:t>Formulary</a:t>
            </a:r>
            <a:r>
              <a:rPr lang="en-US" sz="6533" dirty="0"/>
              <a:t> </a:t>
            </a:r>
          </a:p>
          <a:p>
            <a:pPr marL="1097253" lvl="2" indent="-274320">
              <a:lnSpc>
                <a:spcPct val="120000"/>
              </a:lnSpc>
              <a:buFont typeface="Wingdings" panose="05000000000000000000" pitchFamily="2" charset="2"/>
              <a:buChar char="§"/>
            </a:pPr>
            <a:r>
              <a:rPr lang="en-US" sz="5000" dirty="0">
                <a:latin typeface="Arial" panose="020B0604020202020204" pitchFamily="34" charset="0"/>
                <a:cs typeface="Arial" panose="020B0604020202020204" pitchFamily="34" charset="0"/>
              </a:rPr>
              <a:t>Coverage</a:t>
            </a:r>
          </a:p>
          <a:p>
            <a:pPr marL="1097253" lvl="2" indent="-274320">
              <a:lnSpc>
                <a:spcPct val="120000"/>
              </a:lnSpc>
              <a:buFont typeface="Wingdings" panose="05000000000000000000" pitchFamily="2" charset="2"/>
              <a:buChar char="§"/>
            </a:pPr>
            <a:r>
              <a:rPr lang="en-US" sz="5000" dirty="0">
                <a:latin typeface="Arial" panose="020B0604020202020204" pitchFamily="34" charset="0"/>
                <a:cs typeface="Arial" panose="020B0604020202020204" pitchFamily="34" charset="0"/>
              </a:rPr>
              <a:t>Tiers</a:t>
            </a:r>
          </a:p>
          <a:p>
            <a:pPr marL="1097253" lvl="2" indent="-274320">
              <a:lnSpc>
                <a:spcPct val="120000"/>
              </a:lnSpc>
              <a:buFont typeface="Wingdings" panose="05000000000000000000" pitchFamily="2" charset="2"/>
              <a:buChar char="§"/>
            </a:pPr>
            <a:r>
              <a:rPr lang="en-US" sz="5000" dirty="0">
                <a:latin typeface="Arial" panose="020B0604020202020204" pitchFamily="34" charset="0"/>
                <a:cs typeface="Arial" panose="020B0604020202020204" pitchFamily="34" charset="0"/>
              </a:rPr>
              <a:t>Drug restrictions (Prior Authorization, Step Therapy, Quantity Limits)</a:t>
            </a:r>
          </a:p>
          <a:p>
            <a:pPr marL="731502" lvl="1" indent="-274320">
              <a:lnSpc>
                <a:spcPct val="120000"/>
              </a:lnSpc>
              <a:buFont typeface="Wingdings" panose="05000000000000000000" pitchFamily="2" charset="2"/>
              <a:buChar char="§"/>
            </a:pPr>
            <a:r>
              <a:rPr lang="en-US" sz="6000" dirty="0"/>
              <a:t>Pharmacy Network</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60689" y="1677495"/>
            <a:ext cx="4966257" cy="3077751"/>
          </a:xfrm>
          <a:prstGeom prst="rect">
            <a:avLst/>
          </a:prstGeom>
        </p:spPr>
      </p:pic>
      <p:sp>
        <p:nvSpPr>
          <p:cNvPr id="5" name="Slide Number Placeholder 4">
            <a:extLst>
              <a:ext uri="{FF2B5EF4-FFF2-40B4-BE49-F238E27FC236}">
                <a16:creationId xmlns:a16="http://schemas.microsoft.com/office/drawing/2014/main" id="{99D130BD-69E7-75B4-2B84-DDCFB740D5AF}"/>
              </a:ext>
            </a:extLst>
          </p:cNvPr>
          <p:cNvSpPr>
            <a:spLocks noGrp="1"/>
          </p:cNvSpPr>
          <p:nvPr>
            <p:ph type="sldNum" sz="quarter" idx="12"/>
          </p:nvPr>
        </p:nvSpPr>
        <p:spPr/>
        <p:txBody>
          <a:bodyPr/>
          <a:lstStyle/>
          <a:p>
            <a:pPr defTabSz="914377"/>
            <a:fld id="{0B2D781D-8844-5940-92D1-06EF0A7F581E}" type="slidenum">
              <a:rPr lang="en-US" smtClean="0"/>
              <a:pPr defTabSz="914377"/>
              <a:t>78</a:t>
            </a:fld>
            <a:endParaRPr lang="en-US" dirty="0"/>
          </a:p>
        </p:txBody>
      </p:sp>
      <p:sp>
        <p:nvSpPr>
          <p:cNvPr id="4" name="Footer Placeholder 3">
            <a:extLst>
              <a:ext uri="{FF2B5EF4-FFF2-40B4-BE49-F238E27FC236}">
                <a16:creationId xmlns:a16="http://schemas.microsoft.com/office/drawing/2014/main" id="{7A405D1B-F7E6-90A5-9A00-CC6F94D41439}"/>
              </a:ext>
            </a:extLst>
          </p:cNvPr>
          <p:cNvSpPr>
            <a:spLocks noGrp="1"/>
          </p:cNvSpPr>
          <p:nvPr>
            <p:ph type="ftr" sz="quarter" idx="11"/>
          </p:nvPr>
        </p:nvSpPr>
        <p:spPr/>
        <p:txBody>
          <a:bodyPr/>
          <a:lstStyle/>
          <a:p>
            <a:pPr defTabSz="914377"/>
            <a:r>
              <a:rPr lang="en-US"/>
              <a:t>NTP Medicare OEP Bootcamp 2024</a:t>
            </a:r>
            <a:endParaRPr lang="en-US" dirty="0"/>
          </a:p>
        </p:txBody>
      </p:sp>
      <p:sp>
        <p:nvSpPr>
          <p:cNvPr id="3" name="Date Placeholder 2">
            <a:extLst>
              <a:ext uri="{FF2B5EF4-FFF2-40B4-BE49-F238E27FC236}">
                <a16:creationId xmlns:a16="http://schemas.microsoft.com/office/drawing/2014/main" id="{D0EA5CFC-0E81-147B-3F33-4C072BBA90FE}"/>
              </a:ext>
            </a:extLst>
          </p:cNvPr>
          <p:cNvSpPr>
            <a:spLocks noGrp="1"/>
          </p:cNvSpPr>
          <p:nvPr>
            <p:ph type="dt" sz="half" idx="10"/>
          </p:nvPr>
        </p:nvSpPr>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386070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p:cNvSpPr>
            <a:spLocks noGrp="1" noChangeArrowheads="1"/>
          </p:cNvSpPr>
          <p:nvPr>
            <p:ph type="title"/>
          </p:nvPr>
        </p:nvSpPr>
        <p:spPr>
          <a:xfrm>
            <a:off x="681605" y="3391801"/>
            <a:ext cx="10828761" cy="498796"/>
          </a:xfrm>
        </p:spPr>
        <p:txBody>
          <a:bodyPr vert="horz" lIns="121920" tIns="60960" rIns="121920" bIns="60960" rtlCol="0" anchor="ctr">
            <a:normAutofit/>
          </a:bodyPr>
          <a:lstStyle/>
          <a:p>
            <a:pPr algn="l" defTabSz="1219170"/>
            <a:r>
              <a:rPr lang="en-US" altLang="zh-TW" sz="2400" dirty="0">
                <a:solidFill>
                  <a:srgbClr val="00529B"/>
                </a:solidFill>
                <a:latin typeface="Arial" panose="020B0604020202020204" pitchFamily="34" charset="0"/>
                <a:cs typeface="Arial" panose="020B0604020202020204" pitchFamily="34" charset="0"/>
              </a:rPr>
              <a:t>Part D Plan Optimization-The need for an annual checkup</a:t>
            </a:r>
            <a:endParaRPr lang="en-US" altLang="en-US" sz="2400" dirty="0">
              <a:solidFill>
                <a:srgbClr val="00529B"/>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019EEAB-C0F1-82AD-035E-A8538DB56007}"/>
              </a:ext>
              <a:ext uri="{C183D7F6-B498-43B3-948B-1728B52AA6E4}">
                <adec:decorative xmlns:adec="http://schemas.microsoft.com/office/drawing/2017/decorative" val="1"/>
              </a:ext>
            </a:extLst>
          </p:cNvPr>
          <p:cNvPicPr>
            <a:picLocks noChangeAspect="1"/>
          </p:cNvPicPr>
          <p:nvPr/>
        </p:nvPicPr>
        <p:blipFill rotWithShape="1">
          <a:blip r:embed="rId4"/>
          <a:srcRect t="26260" b="9458"/>
          <a:stretch/>
        </p:blipFill>
        <p:spPr>
          <a:xfrm>
            <a:off x="0" y="0"/>
            <a:ext cx="12191973" cy="34680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4579" name="Content Placeholder"/>
          <p:cNvSpPr>
            <a:spLocks noGrp="1" noChangeArrowheads="1"/>
          </p:cNvSpPr>
          <p:nvPr>
            <p:ph sz="quarter" idx="13"/>
          </p:nvPr>
        </p:nvSpPr>
        <p:spPr>
          <a:xfrm>
            <a:off x="681619" y="3807130"/>
            <a:ext cx="10828761" cy="3010863"/>
          </a:xfrm>
        </p:spPr>
        <p:txBody>
          <a:bodyPr vert="horz" lIns="121920" tIns="60960" rIns="121920" bIns="60960" rtlCol="0" anchor="ctr">
            <a:normAutofit/>
          </a:bodyPr>
          <a:lstStyle/>
          <a:p>
            <a:pPr marL="274320" indent="-274320" defTabSz="1219170"/>
            <a:r>
              <a:rPr lang="en-US" altLang="en-US" sz="1600" dirty="0"/>
              <a:t>Beneficiaries and/or their advocates should annually reexamine Part D plan offerings.</a:t>
            </a:r>
          </a:p>
          <a:p>
            <a:pPr marL="274320" indent="-274320" defTabSz="1219170"/>
            <a:r>
              <a:rPr lang="en-US" altLang="en-US" sz="1600" dirty="0"/>
              <a:t>Failure to do so can…</a:t>
            </a:r>
          </a:p>
          <a:p>
            <a:pPr marL="822960" lvl="1" indent="-274320" defTabSz="1219170">
              <a:spcAft>
                <a:spcPts val="1200"/>
              </a:spcAft>
            </a:pPr>
            <a:r>
              <a:rPr lang="en-US" altLang="en-US" sz="1600" dirty="0"/>
              <a:t>Result: Suboptimal plan selection</a:t>
            </a:r>
          </a:p>
          <a:p>
            <a:pPr marL="1371600" lvl="3" indent="-274320" defTabSz="1219170">
              <a:spcAft>
                <a:spcPts val="1200"/>
              </a:spcAft>
            </a:pPr>
            <a:r>
              <a:rPr lang="en-US" altLang="en-US" sz="1600" dirty="0">
                <a:latin typeface="Arial" panose="020B0604020202020204" pitchFamily="34" charset="0"/>
                <a:cs typeface="Arial" panose="020B0604020202020204" pitchFamily="34" charset="0"/>
              </a:rPr>
              <a:t>Over 18 years, we have found that </a:t>
            </a:r>
            <a:r>
              <a:rPr lang="en-US" altLang="en-US" sz="1600" u="sng" dirty="0">
                <a:latin typeface="Arial" panose="020B0604020202020204" pitchFamily="34" charset="0"/>
                <a:cs typeface="Arial" panose="020B0604020202020204" pitchFamily="34" charset="0"/>
              </a:rPr>
              <a:t>~75% of beneficiaries are paying more than they have to</a:t>
            </a:r>
            <a:r>
              <a:rPr lang="en-US" altLang="en-US" sz="1600" dirty="0">
                <a:latin typeface="Arial" panose="020B0604020202020204" pitchFamily="34" charset="0"/>
                <a:cs typeface="Arial" panose="020B0604020202020204" pitchFamily="34" charset="0"/>
              </a:rPr>
              <a:t> </a:t>
            </a:r>
            <a:br>
              <a:rPr lang="en-US" altLang="en-US" sz="1600" dirty="0">
                <a:latin typeface="Arial" panose="020B0604020202020204" pitchFamily="34" charset="0"/>
                <a:cs typeface="Arial" panose="020B0604020202020204" pitchFamily="34" charset="0"/>
              </a:rPr>
            </a:br>
            <a:r>
              <a:rPr lang="en-US" altLang="en-US" sz="1600" dirty="0">
                <a:latin typeface="Arial" panose="020B0604020202020204" pitchFamily="34" charset="0"/>
                <a:cs typeface="Arial" panose="020B0604020202020204" pitchFamily="34" charset="0"/>
              </a:rPr>
              <a:t>for their Part D drugs costs</a:t>
            </a:r>
          </a:p>
          <a:p>
            <a:pPr marL="1371600" lvl="3" indent="-274320" defTabSz="1219170">
              <a:spcAft>
                <a:spcPts val="1200"/>
              </a:spcAft>
            </a:pPr>
            <a:r>
              <a:rPr lang="en-US" altLang="en-US" sz="1600" dirty="0">
                <a:latin typeface="Arial" panose="020B0604020202020204" pitchFamily="34" charset="0"/>
                <a:cs typeface="Arial" panose="020B0604020202020204" pitchFamily="34" charset="0"/>
              </a:rPr>
              <a:t>Average ANNUAL cost savings through our pharmacy students’ assistance: $1,069/beneficiary</a:t>
            </a:r>
          </a:p>
          <a:p>
            <a:pPr marL="1920240" lvl="4" indent="-274320" defTabSz="1219170">
              <a:spcAft>
                <a:spcPts val="1200"/>
              </a:spcAft>
              <a:buSzPct val="50000"/>
              <a:buFont typeface="Wingdings" panose="05000000000000000000" pitchFamily="2" charset="2"/>
              <a:buChar char="q"/>
            </a:pPr>
            <a:r>
              <a:rPr lang="en-US" altLang="en-US" sz="1600" dirty="0">
                <a:latin typeface="Arial" panose="020B0604020202020204" pitchFamily="34" charset="0"/>
                <a:cs typeface="Arial" panose="020B0604020202020204" pitchFamily="34" charset="0"/>
              </a:rPr>
              <a:t>$12.64 million/11,823 assisted</a:t>
            </a:r>
          </a:p>
          <a:p>
            <a:pPr marL="628635" lvl="1" indent="-304792" defTabSz="1219170">
              <a:lnSpc>
                <a:spcPct val="90000"/>
              </a:lnSpc>
            </a:pPr>
            <a:endParaRPr lang="en-US" altLang="en-US" sz="1200" dirty="0"/>
          </a:p>
        </p:txBody>
      </p:sp>
      <p:sp>
        <p:nvSpPr>
          <p:cNvPr id="5" name="Footer Placeholder 4">
            <a:extLst>
              <a:ext uri="{FF2B5EF4-FFF2-40B4-BE49-F238E27FC236}">
                <a16:creationId xmlns:a16="http://schemas.microsoft.com/office/drawing/2014/main" id="{FF14CCD6-4348-5C48-B2EC-8833274F0E9F}"/>
              </a:ext>
            </a:extLst>
          </p:cNvPr>
          <p:cNvSpPr>
            <a:spLocks noGrp="1"/>
          </p:cNvSpPr>
          <p:nvPr>
            <p:ph type="ftr" sz="quarter" idx="11"/>
          </p:nvPr>
        </p:nvSpPr>
        <p:spPr>
          <a:xfrm>
            <a:off x="4038600" y="6470653"/>
            <a:ext cx="4114800" cy="365125"/>
          </a:xfrm>
        </p:spPr>
        <p:txBody>
          <a:bodyPr vert="horz" lIns="121920" tIns="60960" rIns="121920" bIns="60960" rtlCol="0" anchor="ctr">
            <a:normAutofit/>
          </a:bodyPr>
          <a:lstStyle/>
          <a:p>
            <a:pPr defTabSz="1219170">
              <a:spcAft>
                <a:spcPts val="800"/>
              </a:spcAft>
              <a:defRPr/>
            </a:pPr>
            <a:r>
              <a:rPr lang="en-US">
                <a:solidFill>
                  <a:srgbClr val="8FAADC"/>
                </a:solidFill>
              </a:rPr>
              <a:t>NTP Medicare OEP Bootcamp 2024</a:t>
            </a:r>
            <a:endParaRPr lang="en-US" dirty="0">
              <a:solidFill>
                <a:srgbClr val="8FAADC"/>
              </a:solidFill>
            </a:endParaRPr>
          </a:p>
        </p:txBody>
      </p:sp>
      <p:sp>
        <p:nvSpPr>
          <p:cNvPr id="4" name="Date Placeholder 3">
            <a:extLst>
              <a:ext uri="{FF2B5EF4-FFF2-40B4-BE49-F238E27FC236}">
                <a16:creationId xmlns:a16="http://schemas.microsoft.com/office/drawing/2014/main" id="{11F80168-1D60-3080-A0E5-44822D771647}"/>
              </a:ext>
            </a:extLst>
          </p:cNvPr>
          <p:cNvSpPr>
            <a:spLocks noGrp="1"/>
          </p:cNvSpPr>
          <p:nvPr>
            <p:ph type="dt" sz="half" idx="10"/>
          </p:nvPr>
        </p:nvSpPr>
        <p:spPr>
          <a:xfrm>
            <a:off x="742272" y="6470653"/>
            <a:ext cx="2743200" cy="365125"/>
          </a:xfrm>
        </p:spPr>
        <p:txBody>
          <a:bodyPr vert="horz" lIns="121920" tIns="60960" rIns="121920" bIns="60960" rtlCol="0" anchor="ctr">
            <a:normAutofit/>
          </a:bodyPr>
          <a:lstStyle/>
          <a:p>
            <a:pPr defTabSz="1219170">
              <a:spcAft>
                <a:spcPts val="800"/>
              </a:spcAft>
              <a:defRPr/>
            </a:pPr>
            <a:r>
              <a:rPr lang="en-US" dirty="0">
                <a:solidFill>
                  <a:srgbClr val="8FAADC"/>
                </a:solidFill>
              </a:rPr>
              <a:t>September 2024</a:t>
            </a:r>
          </a:p>
        </p:txBody>
      </p:sp>
      <p:sp>
        <p:nvSpPr>
          <p:cNvPr id="2" name="Slide Number Placeholder 4">
            <a:extLst>
              <a:ext uri="{FF2B5EF4-FFF2-40B4-BE49-F238E27FC236}">
                <a16:creationId xmlns:a16="http://schemas.microsoft.com/office/drawing/2014/main" id="{B68C7213-2F93-8C26-3C48-C6F7CDA76404}"/>
              </a:ext>
            </a:extLst>
          </p:cNvPr>
          <p:cNvSpPr>
            <a:spLocks noGrp="1"/>
          </p:cNvSpPr>
          <p:nvPr>
            <p:ph type="sldNum" sz="quarter" idx="12"/>
          </p:nvPr>
        </p:nvSpPr>
        <p:spPr>
          <a:xfrm>
            <a:off x="8610600" y="6492240"/>
            <a:ext cx="2743200" cy="365125"/>
          </a:xfrm>
        </p:spPr>
        <p:txBody>
          <a:bodyPr/>
          <a:lstStyle/>
          <a:p>
            <a:pPr defTabSz="914377"/>
            <a:fld id="{0B2D781D-8844-5940-92D1-06EF0A7F581E}" type="slidenum">
              <a:rPr lang="en-US" smtClean="0"/>
              <a:pPr defTabSz="914377"/>
              <a:t>79</a:t>
            </a:fld>
            <a:endParaRPr lang="en-US" dirty="0"/>
          </a:p>
        </p:txBody>
      </p:sp>
    </p:spTree>
    <p:custDataLst>
      <p:tags r:id="rId1"/>
    </p:custDataLst>
    <p:extLst>
      <p:ext uri="{BB962C8B-B14F-4D97-AF65-F5344CB8AC3E}">
        <p14:creationId xmlns:p14="http://schemas.microsoft.com/office/powerpoint/2010/main" val="341331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animEffect transition="in" filter="fade">
                                      <p:cBhvr>
                                        <p:cTn id="7" dur="1000"/>
                                        <p:tgtEl>
                                          <p:spTgt spid="24579">
                                            <p:txEl>
                                              <p:pRg st="1" end="1"/>
                                            </p:txEl>
                                          </p:spTgt>
                                        </p:tgtEl>
                                      </p:cBhvr>
                                    </p:animEffect>
                                    <p:anim calcmode="lin" valueType="num">
                                      <p:cBhvr>
                                        <p:cTn id="8" dur="10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4579">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fade">
                                      <p:cBhvr>
                                        <p:cTn id="12" dur="1000"/>
                                        <p:tgtEl>
                                          <p:spTgt spid="24579">
                                            <p:txEl>
                                              <p:pRg st="2" end="2"/>
                                            </p:txEl>
                                          </p:spTgt>
                                        </p:tgtEl>
                                      </p:cBhvr>
                                    </p:animEffect>
                                    <p:anim calcmode="lin" valueType="num">
                                      <p:cBhvr>
                                        <p:cTn id="13" dur="10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45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animEffect transition="in" filter="fade">
                                      <p:cBhvr>
                                        <p:cTn id="19" dur="1000"/>
                                        <p:tgtEl>
                                          <p:spTgt spid="24579">
                                            <p:txEl>
                                              <p:pRg st="3" end="3"/>
                                            </p:txEl>
                                          </p:spTgt>
                                        </p:tgtEl>
                                      </p:cBhvr>
                                    </p:animEffect>
                                    <p:anim calcmode="lin" valueType="num">
                                      <p:cBhvr>
                                        <p:cTn id="20" dur="10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45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4579">
                                            <p:txEl>
                                              <p:pRg st="4" end="4"/>
                                            </p:txEl>
                                          </p:spTgt>
                                        </p:tgtEl>
                                        <p:attrNameLst>
                                          <p:attrName>style.visibility</p:attrName>
                                        </p:attrNameLst>
                                      </p:cBhvr>
                                      <p:to>
                                        <p:strVal val="visible"/>
                                      </p:to>
                                    </p:set>
                                    <p:animEffect transition="in" filter="fade">
                                      <p:cBhvr>
                                        <p:cTn id="26" dur="1000"/>
                                        <p:tgtEl>
                                          <p:spTgt spid="24579">
                                            <p:txEl>
                                              <p:pRg st="4" end="4"/>
                                            </p:txEl>
                                          </p:spTgt>
                                        </p:tgtEl>
                                      </p:cBhvr>
                                    </p:animEffect>
                                    <p:anim calcmode="lin" valueType="num">
                                      <p:cBhvr>
                                        <p:cTn id="27" dur="10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45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579">
                                            <p:txEl>
                                              <p:pRg st="5" end="5"/>
                                            </p:txEl>
                                          </p:spTgt>
                                        </p:tgtEl>
                                        <p:attrNameLst>
                                          <p:attrName>style.visibility</p:attrName>
                                        </p:attrNameLst>
                                      </p:cBhvr>
                                      <p:to>
                                        <p:strVal val="visible"/>
                                      </p:to>
                                    </p:set>
                                    <p:animEffect transition="in" filter="fade">
                                      <p:cBhvr>
                                        <p:cTn id="33" dur="1000"/>
                                        <p:tgtEl>
                                          <p:spTgt spid="24579">
                                            <p:txEl>
                                              <p:pRg st="5" end="5"/>
                                            </p:txEl>
                                          </p:spTgt>
                                        </p:tgtEl>
                                      </p:cBhvr>
                                    </p:animEffect>
                                    <p:anim calcmode="lin" valueType="num">
                                      <p:cBhvr>
                                        <p:cTn id="34" dur="10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2457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Title"/>
          <p:cNvSpPr>
            <a:spLocks noGrp="1" noChangeArrowheads="1"/>
          </p:cNvSpPr>
          <p:nvPr>
            <p:ph type="title"/>
          </p:nvPr>
        </p:nvSpPr>
        <p:spPr>
          <a:xfrm>
            <a:off x="0" y="-1"/>
            <a:ext cx="12192000" cy="961054"/>
          </a:xfrm>
        </p:spPr>
        <p:txBody>
          <a:bodyPr>
            <a:noAutofit/>
          </a:bodyPr>
          <a:lstStyle/>
          <a:p>
            <a:pPr algn="ctr">
              <a:lnSpc>
                <a:spcPct val="100000"/>
              </a:lnSpc>
              <a:defRPr/>
            </a:pPr>
            <a:r>
              <a:rPr lang="en-US" b="0" dirty="0">
                <a:latin typeface="Arial Black" panose="020B0A04020102020204" pitchFamily="34" charset="0"/>
              </a:rPr>
              <a:t>Medicare Drug Plan Choices in California (2024)</a:t>
            </a:r>
          </a:p>
        </p:txBody>
      </p:sp>
      <p:sp>
        <p:nvSpPr>
          <p:cNvPr id="58371" name="Content Placeholder"/>
          <p:cNvSpPr>
            <a:spLocks noGrp="1" noChangeArrowheads="1"/>
          </p:cNvSpPr>
          <p:nvPr>
            <p:ph idx="1"/>
          </p:nvPr>
        </p:nvSpPr>
        <p:spPr>
          <a:xfrm>
            <a:off x="914400" y="1371600"/>
            <a:ext cx="10515600" cy="4915627"/>
          </a:xfrm>
        </p:spPr>
        <p:txBody>
          <a:bodyPr>
            <a:normAutofit/>
          </a:bodyPr>
          <a:lstStyle/>
          <a:p>
            <a:r>
              <a:rPr lang="en-US" altLang="en-US" sz="2800" dirty="0"/>
              <a:t>MA-PDs</a:t>
            </a:r>
          </a:p>
          <a:p>
            <a:pPr lvl="1"/>
            <a:r>
              <a:rPr lang="en-US" altLang="en-US" sz="2400" dirty="0"/>
              <a:t>Each </a:t>
            </a:r>
            <a:r>
              <a:rPr lang="en-US" altLang="en-US" sz="2400" b="1" i="1" dirty="0">
                <a:solidFill>
                  <a:srgbClr val="7030A0"/>
                </a:solidFill>
              </a:rPr>
              <a:t>county</a:t>
            </a:r>
            <a:r>
              <a:rPr lang="en-US" altLang="en-US" sz="2400" dirty="0">
                <a:solidFill>
                  <a:schemeClr val="accent4">
                    <a:lumMod val="75000"/>
                  </a:schemeClr>
                </a:solidFill>
              </a:rPr>
              <a:t> </a:t>
            </a:r>
            <a:r>
              <a:rPr lang="en-US" altLang="en-US" sz="2400" dirty="0"/>
              <a:t>has different available plans</a:t>
            </a:r>
          </a:p>
          <a:p>
            <a:pPr lvl="2">
              <a:buSzPct val="100000"/>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San Joaquin County has 35 plans</a:t>
            </a:r>
          </a:p>
          <a:p>
            <a:pPr lvl="2">
              <a:buSzPct val="100000"/>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San Francisco County 35 plans</a:t>
            </a:r>
          </a:p>
          <a:p>
            <a:pPr lvl="2">
              <a:buSzPct val="100000"/>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San Diego County has 66 plans</a:t>
            </a:r>
          </a:p>
          <a:p>
            <a:pPr lvl="2">
              <a:buSzPct val="100000"/>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Los Angeles County has 74 plans</a:t>
            </a:r>
            <a:endParaRPr lang="en-US" altLang="en-US" sz="2400" dirty="0">
              <a:latin typeface="Arial" panose="020B0604020202020204" pitchFamily="34" charset="0"/>
              <a:cs typeface="Arial" panose="020B0604020202020204" pitchFamily="34" charset="0"/>
            </a:endParaRPr>
          </a:p>
          <a:p>
            <a:r>
              <a:rPr lang="en-US" altLang="en-US" sz="2800" dirty="0"/>
              <a:t>PDPs</a:t>
            </a:r>
          </a:p>
          <a:p>
            <a:pPr lvl="1"/>
            <a:r>
              <a:rPr lang="en-US" altLang="en-US" sz="2400" dirty="0"/>
              <a:t>23 plans- each of which is available throughout the </a:t>
            </a:r>
            <a:r>
              <a:rPr lang="en-US" altLang="en-US" sz="2400" b="1" dirty="0">
                <a:solidFill>
                  <a:srgbClr val="C00000"/>
                </a:solidFill>
              </a:rPr>
              <a:t>region</a:t>
            </a:r>
            <a:endParaRPr lang="en-US" altLang="en-US" sz="2400" dirty="0">
              <a:solidFill>
                <a:srgbClr val="C00000"/>
              </a:solidFill>
            </a:endParaRPr>
          </a:p>
        </p:txBody>
      </p:sp>
      <p:pic>
        <p:nvPicPr>
          <p:cNvPr id="7" name="Picture 6">
            <a:extLst>
              <a:ext uri="{FF2B5EF4-FFF2-40B4-BE49-F238E27FC236}">
                <a16:creationId xmlns:a16="http://schemas.microsoft.com/office/drawing/2014/main" id="{5B801B15-38EA-6F74-1148-EE43159AAC9F}"/>
              </a:ext>
              <a:ext uri="{C183D7F6-B498-43B3-948B-1728B52AA6E4}">
                <adec:decorative xmlns:adec="http://schemas.microsoft.com/office/drawing/2017/decorative" val="1"/>
              </a:ext>
            </a:extLst>
          </p:cNvPr>
          <p:cNvPicPr>
            <a:picLocks noChangeAspect="1"/>
          </p:cNvPicPr>
          <p:nvPr/>
        </p:nvPicPr>
        <p:blipFill rotWithShape="1">
          <a:blip r:embed="rId4"/>
          <a:srcRect l="28043" r="11512" b="1"/>
          <a:stretch/>
        </p:blipFill>
        <p:spPr>
          <a:xfrm>
            <a:off x="8303577" y="1446531"/>
            <a:ext cx="2974023" cy="3345771"/>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5801846D-E76C-1580-7BC6-F1A535355DF6}"/>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0B2D781D-8844-5940-92D1-06EF0A7F581E}" type="slidenum">
              <a:rPr lang="en-US" smtClean="0"/>
              <a:pPr defTabSz="914377"/>
              <a:t>8</a:t>
            </a:fld>
            <a:endParaRPr lang="en-US" dirty="0"/>
          </a:p>
        </p:txBody>
      </p:sp>
      <p:sp>
        <p:nvSpPr>
          <p:cNvPr id="4" name="Footer Placeholder 3">
            <a:extLst>
              <a:ext uri="{FF2B5EF4-FFF2-40B4-BE49-F238E27FC236}">
                <a16:creationId xmlns:a16="http://schemas.microsoft.com/office/drawing/2014/main" id="{20E5DB15-3B6D-E750-8956-652142624AAA}"/>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t>NTP Medicare OEP Bootcamp 2024</a:t>
            </a:r>
            <a:endParaRPr lang="en-US" dirty="0"/>
          </a:p>
        </p:txBody>
      </p:sp>
      <p:sp>
        <p:nvSpPr>
          <p:cNvPr id="6" name="Date Placeholder 1">
            <a:extLst>
              <a:ext uri="{FF2B5EF4-FFF2-40B4-BE49-F238E27FC236}">
                <a16:creationId xmlns:a16="http://schemas.microsoft.com/office/drawing/2014/main" id="{63D0F7EE-0B24-DBF9-05A0-F1C8EF99E3E7}"/>
              </a:ex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pPr defTabSz="914377"/>
            <a:r>
              <a:rPr lang="en-US"/>
              <a:t>September 2024</a:t>
            </a:r>
            <a:endParaRPr lang="en-US" dirty="0"/>
          </a:p>
        </p:txBody>
      </p:sp>
    </p:spTree>
    <p:custDataLst>
      <p:tags r:id="rId1"/>
    </p:custDataLst>
    <p:extLst>
      <p:ext uri="{BB962C8B-B14F-4D97-AF65-F5344CB8AC3E}">
        <p14:creationId xmlns:p14="http://schemas.microsoft.com/office/powerpoint/2010/main" val="39401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500"/>
                                        <p:tgtEl>
                                          <p:spTgt spid="58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8371">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58371">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EC29-C951-309A-5499-C6655819C4CF}"/>
              </a:ext>
            </a:extLst>
          </p:cNvPr>
          <p:cNvSpPr>
            <a:spLocks noGrp="1"/>
          </p:cNvSpPr>
          <p:nvPr>
            <p:ph type="title"/>
          </p:nvPr>
        </p:nvSpPr>
        <p:spPr>
          <a:xfrm>
            <a:off x="4189294" y="1599116"/>
            <a:ext cx="7174609" cy="3659768"/>
          </a:xfrm>
        </p:spPr>
        <p:txBody>
          <a:bodyPr>
            <a:normAutofit fontScale="90000"/>
          </a:bodyPr>
          <a:lstStyle/>
          <a:p>
            <a:pPr marL="0" marR="0" lvl="0" indent="0" defTabSz="914377" rtl="0" eaLnBrk="1" fontAlgn="auto" latinLnBrk="0" hangingPunct="1">
              <a:lnSpc>
                <a:spcPct val="100000"/>
              </a:lnSpc>
              <a:spcBef>
                <a:spcPts val="0"/>
              </a:spcBef>
              <a:spcAft>
                <a:spcPts val="1200"/>
              </a:spcAft>
              <a:tabLst/>
              <a:defRPr/>
            </a:pPr>
            <a:r>
              <a:rPr kumimoji="0" lang="en-US" sz="3000" b="1" i="0" u="none" strike="noStrike" kern="1200" cap="none" spc="0" normalizeH="0" baseline="0" noProof="0" dirty="0">
                <a:ln>
                  <a:noFill/>
                </a:ln>
                <a:solidFill>
                  <a:srgbClr val="00539A"/>
                </a:solidFill>
                <a:effectLst/>
                <a:uLnTx/>
                <a:uFillTx/>
                <a:latin typeface="Arial Black" panose="020B0604020202020204" pitchFamily="34" charset="0"/>
                <a:ea typeface="+mn-ea"/>
              </a:rPr>
              <a:t>The Inflation Reduction Act (IRA):</a:t>
            </a:r>
            <a:br>
              <a:rPr kumimoji="0" lang="en-US" sz="3000" b="1" i="0" u="none" strike="noStrike" kern="1200" cap="none" spc="0" normalizeH="0" baseline="0" noProof="0" dirty="0">
                <a:ln>
                  <a:noFill/>
                </a:ln>
                <a:solidFill>
                  <a:srgbClr val="00539A"/>
                </a:solidFill>
                <a:effectLst/>
                <a:uLnTx/>
                <a:uFillTx/>
                <a:latin typeface="Arial Black" panose="020B0604020202020204" pitchFamily="34" charset="0"/>
                <a:ea typeface="+mn-ea"/>
              </a:rPr>
            </a:br>
            <a:r>
              <a:rPr kumimoji="0" lang="en-US" sz="3000" b="1" i="0" u="none" strike="noStrike" kern="1200" cap="none" spc="0" normalizeH="0" baseline="0" noProof="0" dirty="0">
                <a:ln>
                  <a:noFill/>
                </a:ln>
                <a:solidFill>
                  <a:srgbClr val="00539A"/>
                </a:solidFill>
                <a:effectLst/>
                <a:uLnTx/>
                <a:uFillTx/>
                <a:latin typeface="Arial Black" panose="020B0604020202020204" pitchFamily="34" charset="0"/>
                <a:ea typeface="+mn-ea"/>
              </a:rPr>
              <a:t>Part D Redesign &amp; Manufacturer Discount Program</a:t>
            </a:r>
            <a:br>
              <a:rPr kumimoji="0" lang="en-US" sz="2900" b="1" i="0" u="none" strike="noStrike" kern="1200" cap="none" spc="0" normalizeH="0" baseline="0" noProof="0" dirty="0">
                <a:ln>
                  <a:noFill/>
                </a:ln>
                <a:solidFill>
                  <a:srgbClr val="00539A"/>
                </a:solidFill>
                <a:effectLst/>
                <a:uLnTx/>
                <a:uFillTx/>
                <a:latin typeface="Arial Black" panose="020B0604020202020204" pitchFamily="34" charset="0"/>
                <a:ea typeface="+mn-ea"/>
              </a:rPr>
            </a:br>
            <a:br>
              <a:rPr kumimoji="0" lang="en-US" sz="2900" b="1" i="0" u="none" strike="noStrike" kern="1200" cap="none" spc="0" normalizeH="0" baseline="0" noProof="0" dirty="0">
                <a:ln>
                  <a:noFill/>
                </a:ln>
                <a:solidFill>
                  <a:srgbClr val="00539A"/>
                </a:solidFill>
                <a:effectLst/>
                <a:uLnTx/>
                <a:uFillTx/>
                <a:latin typeface="Arial Black" panose="020B0604020202020204" pitchFamily="34" charset="0"/>
                <a:ea typeface="+mn-ea"/>
              </a:rPr>
            </a:br>
            <a:r>
              <a:rPr kumimoji="0" lang="en-US" sz="270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Kristi Martin</a:t>
            </a:r>
            <a:br>
              <a:rPr kumimoji="0" lang="en-US" sz="170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br>
            <a:r>
              <a:rPr kumimoji="0" lang="en-US" sz="22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Senior Advisor</a:t>
            </a:r>
            <a:br>
              <a:rPr kumimoji="0" lang="en-US" sz="22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br>
            <a:r>
              <a:rPr kumimoji="0" lang="en-US" sz="22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Office of the Administrator</a:t>
            </a:r>
            <a:br>
              <a:rPr kumimoji="0" lang="en-US" sz="22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br>
            <a:r>
              <a:rPr kumimoji="0" lang="en-US" sz="22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Center for Medicare</a:t>
            </a:r>
            <a:br>
              <a:rPr kumimoji="0" lang="en-US" sz="22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br>
            <a:endParaRPr lang="en-US" sz="2200" b="0" dirty="0"/>
          </a:p>
        </p:txBody>
      </p:sp>
      <p:pic>
        <p:nvPicPr>
          <p:cNvPr id="4" name="Picture Placeholder 20">
            <a:extLst>
              <a:ext uri="{FF2B5EF4-FFF2-40B4-BE49-F238E27FC236}">
                <a16:creationId xmlns:a16="http://schemas.microsoft.com/office/drawing/2014/main" id="{14730DC3-91D7-95E5-C8E2-68A7474ECDCE}"/>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70511" y="3145210"/>
            <a:ext cx="1993392" cy="199339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42460636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F2635-3E13-3150-B55F-D214A7D3FD82}"/>
              </a:ext>
            </a:extLst>
          </p:cNvPr>
          <p:cNvSpPr>
            <a:spLocks noGrp="1"/>
          </p:cNvSpPr>
          <p:nvPr>
            <p:ph type="title"/>
          </p:nvPr>
        </p:nvSpPr>
        <p:spPr/>
        <p:txBody>
          <a:bodyPr/>
          <a:lstStyle/>
          <a:p>
            <a:r>
              <a:rPr lang="en-US" dirty="0"/>
              <a:t>TrOOP Revised Definition</a:t>
            </a:r>
          </a:p>
        </p:txBody>
      </p:sp>
      <p:sp>
        <p:nvSpPr>
          <p:cNvPr id="6" name="Content Placeholder 5">
            <a:extLst>
              <a:ext uri="{FF2B5EF4-FFF2-40B4-BE49-F238E27FC236}">
                <a16:creationId xmlns:a16="http://schemas.microsoft.com/office/drawing/2014/main" id="{2411F2BE-BDB4-AD02-B1B7-0DA2743BC39C}"/>
              </a:ext>
            </a:extLst>
          </p:cNvPr>
          <p:cNvSpPr>
            <a:spLocks noGrp="1"/>
          </p:cNvSpPr>
          <p:nvPr>
            <p:ph sz="quarter" idx="14"/>
          </p:nvPr>
        </p:nvSpPr>
        <p:spPr>
          <a:xfrm>
            <a:off x="2384986" y="1382387"/>
            <a:ext cx="8720539" cy="1280160"/>
          </a:xfrm>
          <a:prstGeom prst="roundRect">
            <a:avLst/>
          </a:prstGeom>
          <a:noFill/>
          <a:ln w="38100">
            <a:solidFill>
              <a:srgbClr val="F0CC01"/>
            </a:solidFill>
          </a:ln>
        </p:spPr>
        <p:txBody>
          <a:bodyPr anchor="ctr">
            <a:noAutofit/>
          </a:bodyPr>
          <a:lstStyle/>
          <a:p>
            <a:pPr indent="0">
              <a:lnSpc>
                <a:spcPct val="110000"/>
              </a:lnSpc>
              <a:spcAft>
                <a:spcPts val="600"/>
              </a:spcAft>
              <a:buNone/>
            </a:pPr>
            <a:r>
              <a:rPr lang="en-US" sz="1600" dirty="0"/>
              <a:t>Beginning in 2025, there are changes to which costs count toward TrOOP. The definition of incurred costs will include costs for covered Part D drugs, that aren’t part of basic prescription drug coverage, reimbursed through insurance or a group health plan (supplemental coverage). </a:t>
            </a:r>
          </a:p>
        </p:txBody>
      </p:sp>
      <p:sp>
        <p:nvSpPr>
          <p:cNvPr id="7" name="Content Placeholder 6">
            <a:extLst>
              <a:ext uri="{FF2B5EF4-FFF2-40B4-BE49-F238E27FC236}">
                <a16:creationId xmlns:a16="http://schemas.microsoft.com/office/drawing/2014/main" id="{006B03B8-6150-C297-C096-7FDA1628602D}"/>
              </a:ext>
            </a:extLst>
          </p:cNvPr>
          <p:cNvSpPr>
            <a:spLocks noGrp="1"/>
          </p:cNvSpPr>
          <p:nvPr>
            <p:ph sz="quarter" idx="15"/>
          </p:nvPr>
        </p:nvSpPr>
        <p:spPr>
          <a:xfrm>
            <a:off x="2384986" y="3133101"/>
            <a:ext cx="8720539" cy="1280160"/>
          </a:xfrm>
          <a:prstGeom prst="roundRect">
            <a:avLst/>
          </a:prstGeom>
          <a:noFill/>
          <a:ln w="38100">
            <a:solidFill>
              <a:srgbClr val="F0CC01"/>
            </a:solidFill>
          </a:ln>
        </p:spPr>
        <p:txBody>
          <a:bodyPr anchor="ctr">
            <a:normAutofit/>
          </a:bodyPr>
          <a:lstStyle/>
          <a:p>
            <a:pPr indent="0">
              <a:spcAft>
                <a:spcPts val="600"/>
              </a:spcAft>
              <a:buNone/>
            </a:pPr>
            <a:r>
              <a:rPr lang="en-US" sz="1600" dirty="0"/>
              <a:t>Supplemental Part D coverage provided by enhanced alternative (EA) Part D plans and other health insurance (OHI) will be counted as incurred costs and included in the calculation of TrOOP. </a:t>
            </a:r>
          </a:p>
        </p:txBody>
      </p:sp>
      <p:sp>
        <p:nvSpPr>
          <p:cNvPr id="8" name="Content Placeholder 7">
            <a:extLst>
              <a:ext uri="{FF2B5EF4-FFF2-40B4-BE49-F238E27FC236}">
                <a16:creationId xmlns:a16="http://schemas.microsoft.com/office/drawing/2014/main" id="{5B0CB65E-5C0E-94F3-F42D-FACB04BD59E7}"/>
              </a:ext>
            </a:extLst>
          </p:cNvPr>
          <p:cNvSpPr>
            <a:spLocks noGrp="1"/>
          </p:cNvSpPr>
          <p:nvPr>
            <p:ph sz="quarter" idx="16"/>
          </p:nvPr>
        </p:nvSpPr>
        <p:spPr>
          <a:xfrm>
            <a:off x="2384986" y="4866036"/>
            <a:ext cx="8720539" cy="1280160"/>
          </a:xfrm>
          <a:prstGeom prst="roundRect">
            <a:avLst/>
          </a:prstGeom>
          <a:noFill/>
          <a:ln w="38100">
            <a:solidFill>
              <a:srgbClr val="F0CC01"/>
            </a:solidFill>
          </a:ln>
        </p:spPr>
        <p:txBody>
          <a:bodyPr anchor="ctr">
            <a:noAutofit/>
          </a:bodyPr>
          <a:lstStyle/>
          <a:p>
            <a:pPr indent="0">
              <a:spcAft>
                <a:spcPts val="0"/>
              </a:spcAft>
              <a:buNone/>
            </a:pPr>
            <a:r>
              <a:rPr lang="en-US" sz="1600" dirty="0"/>
              <a:t>This includes supplemental coverage provided by Employer Group Waiver Plans (EGWPs), plan reductions in cost sharing for enrolled people with Medicare, like reductions by Medicare-Medicaid Plans and D-SNPs, and Innovation Center model benefits that reimburse costs for covered Part D drugs (unless stated otherwise in a Request for Applications).</a:t>
            </a:r>
          </a:p>
        </p:txBody>
      </p:sp>
      <p:sp>
        <p:nvSpPr>
          <p:cNvPr id="9" name="Rectangle: Rounded Corners 8">
            <a:extLst>
              <a:ext uri="{FF2B5EF4-FFF2-40B4-BE49-F238E27FC236}">
                <a16:creationId xmlns:a16="http://schemas.microsoft.com/office/drawing/2014/main" id="{33EA8E46-66C0-3F4B-60D4-1739D761AC13}"/>
              </a:ext>
              <a:ext uri="{C183D7F6-B498-43B3-948B-1728B52AA6E4}">
                <adec:decorative xmlns:adec="http://schemas.microsoft.com/office/drawing/2017/decorative" val="1"/>
              </a:ext>
            </a:extLst>
          </p:cNvPr>
          <p:cNvSpPr/>
          <p:nvPr/>
        </p:nvSpPr>
        <p:spPr>
          <a:xfrm>
            <a:off x="952113" y="1199507"/>
            <a:ext cx="1645920" cy="1645920"/>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72DE8AD-BB1B-0E71-1981-B68917A93D55}"/>
              </a:ext>
              <a:ext uri="{C183D7F6-B498-43B3-948B-1728B52AA6E4}">
                <adec:decorative xmlns:adec="http://schemas.microsoft.com/office/drawing/2017/decorative" val="1"/>
              </a:ext>
            </a:extLst>
          </p:cNvPr>
          <p:cNvSpPr/>
          <p:nvPr/>
        </p:nvSpPr>
        <p:spPr>
          <a:xfrm>
            <a:off x="952113" y="2950221"/>
            <a:ext cx="1645920" cy="1645920"/>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7BBB1D82-7A0E-98D5-7FC3-B97F29918A94}"/>
              </a:ext>
              <a:ext uri="{C183D7F6-B498-43B3-948B-1728B52AA6E4}">
                <adec:decorative xmlns:adec="http://schemas.microsoft.com/office/drawing/2017/decorative" val="1"/>
              </a:ext>
            </a:extLst>
          </p:cNvPr>
          <p:cNvSpPr/>
          <p:nvPr/>
        </p:nvSpPr>
        <p:spPr>
          <a:xfrm>
            <a:off x="952113" y="4700936"/>
            <a:ext cx="1645920" cy="1645920"/>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9D6582B2-41C9-5F2A-BB9C-CD3ADA849E3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17873" y="1518447"/>
            <a:ext cx="914400" cy="914400"/>
          </a:xfrm>
          <a:prstGeom prst="rect">
            <a:avLst/>
          </a:prstGeom>
        </p:spPr>
      </p:pic>
      <p:sp>
        <p:nvSpPr>
          <p:cNvPr id="15" name="Freeform: Shape 14">
            <a:extLst>
              <a:ext uri="{FF2B5EF4-FFF2-40B4-BE49-F238E27FC236}">
                <a16:creationId xmlns:a16="http://schemas.microsoft.com/office/drawing/2014/main" id="{3DEB7060-2D26-9C0A-82FA-5E55358BC5A0}"/>
              </a:ext>
              <a:ext uri="{C183D7F6-B498-43B3-948B-1728B52AA6E4}">
                <adec:decorative xmlns:adec="http://schemas.microsoft.com/office/drawing/2017/decorative" val="1"/>
              </a:ext>
            </a:extLst>
          </p:cNvPr>
          <p:cNvSpPr>
            <a:spLocks noChangeAspect="1"/>
          </p:cNvSpPr>
          <p:nvPr/>
        </p:nvSpPr>
        <p:spPr>
          <a:xfrm>
            <a:off x="1393289" y="5008174"/>
            <a:ext cx="810366" cy="1029125"/>
          </a:xfrm>
          <a:custGeom>
            <a:avLst/>
            <a:gdLst>
              <a:gd name="connsiteX0" fmla="*/ 1395692 w 2300085"/>
              <a:gd name="connsiteY0" fmla="*/ 1724568 h 2920995"/>
              <a:gd name="connsiteX1" fmla="*/ 1500744 w 2300085"/>
              <a:gd name="connsiteY1" fmla="*/ 1742077 h 2920995"/>
              <a:gd name="connsiteX2" fmla="*/ 1634978 w 2300085"/>
              <a:gd name="connsiteY2" fmla="*/ 1827675 h 2920995"/>
              <a:gd name="connsiteX3" fmla="*/ 1652486 w 2300085"/>
              <a:gd name="connsiteY3" fmla="*/ 1858801 h 2920995"/>
              <a:gd name="connsiteX4" fmla="*/ 1740030 w 2300085"/>
              <a:gd name="connsiteY4" fmla="*/ 2181739 h 2920995"/>
              <a:gd name="connsiteX5" fmla="*/ 1703067 w 2300085"/>
              <a:gd name="connsiteY5" fmla="*/ 2255665 h 2920995"/>
              <a:gd name="connsiteX6" fmla="*/ 1687504 w 2300085"/>
              <a:gd name="connsiteY6" fmla="*/ 2257610 h 2920995"/>
              <a:gd name="connsiteX7" fmla="*/ 1631087 w 2300085"/>
              <a:gd name="connsiteY7" fmla="*/ 2214811 h 2920995"/>
              <a:gd name="connsiteX8" fmla="*/ 1553271 w 2300085"/>
              <a:gd name="connsiteY8" fmla="*/ 1930782 h 2920995"/>
              <a:gd name="connsiteX9" fmla="*/ 1553271 w 2300085"/>
              <a:gd name="connsiteY9" fmla="*/ 2065209 h 2920995"/>
              <a:gd name="connsiteX10" fmla="*/ 1664159 w 2300085"/>
              <a:gd name="connsiteY10" fmla="*/ 2479387 h 2920995"/>
              <a:gd name="connsiteX11" fmla="*/ 1553271 w 2300085"/>
              <a:gd name="connsiteY11" fmla="*/ 2479387 h 2920995"/>
              <a:gd name="connsiteX12" fmla="*/ 1553271 w 2300085"/>
              <a:gd name="connsiteY12" fmla="*/ 2919049 h 2920995"/>
              <a:gd name="connsiteX13" fmla="*/ 1436546 w 2300085"/>
              <a:gd name="connsiteY13" fmla="*/ 2919049 h 2920995"/>
              <a:gd name="connsiteX14" fmla="*/ 1436546 w 2300085"/>
              <a:gd name="connsiteY14" fmla="*/ 2479387 h 2920995"/>
              <a:gd name="connsiteX15" fmla="*/ 1358730 w 2300085"/>
              <a:gd name="connsiteY15" fmla="*/ 2479387 h 2920995"/>
              <a:gd name="connsiteX16" fmla="*/ 1358730 w 2300085"/>
              <a:gd name="connsiteY16" fmla="*/ 2920995 h 2920995"/>
              <a:gd name="connsiteX17" fmla="*/ 1242005 w 2300085"/>
              <a:gd name="connsiteY17" fmla="*/ 2920995 h 2920995"/>
              <a:gd name="connsiteX18" fmla="*/ 1242005 w 2300085"/>
              <a:gd name="connsiteY18" fmla="*/ 2479387 h 2920995"/>
              <a:gd name="connsiteX19" fmla="*/ 1130921 w 2300085"/>
              <a:gd name="connsiteY19" fmla="*/ 2479387 h 2920995"/>
              <a:gd name="connsiteX20" fmla="*/ 1242005 w 2300085"/>
              <a:gd name="connsiteY20" fmla="*/ 2065015 h 2920995"/>
              <a:gd name="connsiteX21" fmla="*/ 1242005 w 2300085"/>
              <a:gd name="connsiteY21" fmla="*/ 1930782 h 2920995"/>
              <a:gd name="connsiteX22" fmla="*/ 1164188 w 2300085"/>
              <a:gd name="connsiteY22" fmla="*/ 2214811 h 2920995"/>
              <a:gd name="connsiteX23" fmla="*/ 1107576 w 2300085"/>
              <a:gd name="connsiteY23" fmla="*/ 2257610 h 2920995"/>
              <a:gd name="connsiteX24" fmla="*/ 1092013 w 2300085"/>
              <a:gd name="connsiteY24" fmla="*/ 2255665 h 2920995"/>
              <a:gd name="connsiteX25" fmla="*/ 1091262 w 2300085"/>
              <a:gd name="connsiteY25" fmla="*/ 2255449 h 2920995"/>
              <a:gd name="connsiteX26" fmla="*/ 1051159 w 2300085"/>
              <a:gd name="connsiteY26" fmla="*/ 2181739 h 2920995"/>
              <a:gd name="connsiteX27" fmla="*/ 1138703 w 2300085"/>
              <a:gd name="connsiteY27" fmla="*/ 1858801 h 2920995"/>
              <a:gd name="connsiteX28" fmla="*/ 1156406 w 2300085"/>
              <a:gd name="connsiteY28" fmla="*/ 1827675 h 2920995"/>
              <a:gd name="connsiteX29" fmla="*/ 1290640 w 2300085"/>
              <a:gd name="connsiteY29" fmla="*/ 1742077 h 2920995"/>
              <a:gd name="connsiteX30" fmla="*/ 1395692 w 2300085"/>
              <a:gd name="connsiteY30" fmla="*/ 1724568 h 2920995"/>
              <a:gd name="connsiteX31" fmla="*/ 420354 w 2300085"/>
              <a:gd name="connsiteY31" fmla="*/ 1724568 h 2920995"/>
              <a:gd name="connsiteX32" fmla="*/ 525406 w 2300085"/>
              <a:gd name="connsiteY32" fmla="*/ 1742077 h 2920995"/>
              <a:gd name="connsiteX33" fmla="*/ 635711 w 2300085"/>
              <a:gd name="connsiteY33" fmla="*/ 1805497 h 2920995"/>
              <a:gd name="connsiteX34" fmla="*/ 613339 w 2300085"/>
              <a:gd name="connsiteY34" fmla="*/ 1846545 h 2920995"/>
              <a:gd name="connsiteX35" fmla="*/ 613339 w 2300085"/>
              <a:gd name="connsiteY35" fmla="*/ 1847518 h 2920995"/>
              <a:gd name="connsiteX36" fmla="*/ 613339 w 2300085"/>
              <a:gd name="connsiteY36" fmla="*/ 1848685 h 2920995"/>
              <a:gd name="connsiteX37" fmla="*/ 525990 w 2300085"/>
              <a:gd name="connsiteY37" fmla="*/ 2171623 h 2920995"/>
              <a:gd name="connsiteX38" fmla="*/ 537468 w 2300085"/>
              <a:gd name="connsiteY38" fmla="*/ 2251385 h 2920995"/>
              <a:gd name="connsiteX39" fmla="*/ 593885 w 2300085"/>
              <a:gd name="connsiteY39" fmla="*/ 2293211 h 2920995"/>
              <a:gd name="connsiteX40" fmla="*/ 619953 w 2300085"/>
              <a:gd name="connsiteY40" fmla="*/ 2296518 h 2920995"/>
              <a:gd name="connsiteX41" fmla="*/ 639407 w 2300085"/>
              <a:gd name="connsiteY41" fmla="*/ 2294184 h 2920995"/>
              <a:gd name="connsiteX42" fmla="*/ 640742 w 2300085"/>
              <a:gd name="connsiteY42" fmla="*/ 2299188 h 2920995"/>
              <a:gd name="connsiteX43" fmla="*/ 641715 w 2300085"/>
              <a:gd name="connsiteY43" fmla="*/ 2298272 h 2920995"/>
              <a:gd name="connsiteX44" fmla="*/ 699496 w 2300085"/>
              <a:gd name="connsiteY44" fmla="*/ 2481152 h 2920995"/>
              <a:gd name="connsiteX45" fmla="*/ 578127 w 2300085"/>
              <a:gd name="connsiteY45" fmla="*/ 2481152 h 2920995"/>
              <a:gd name="connsiteX46" fmla="*/ 578127 w 2300085"/>
              <a:gd name="connsiteY46" fmla="*/ 2919049 h 2920995"/>
              <a:gd name="connsiteX47" fmla="*/ 461402 w 2300085"/>
              <a:gd name="connsiteY47" fmla="*/ 2919049 h 2920995"/>
              <a:gd name="connsiteX48" fmla="*/ 461402 w 2300085"/>
              <a:gd name="connsiteY48" fmla="*/ 2481152 h 2920995"/>
              <a:gd name="connsiteX49" fmla="*/ 447275 w 2300085"/>
              <a:gd name="connsiteY49" fmla="*/ 2481152 h 2920995"/>
              <a:gd name="connsiteX50" fmla="*/ 449152 w 2300085"/>
              <a:gd name="connsiteY50" fmla="*/ 2479387 h 2920995"/>
              <a:gd name="connsiteX51" fmla="*/ 383586 w 2300085"/>
              <a:gd name="connsiteY51" fmla="*/ 2479387 h 2920995"/>
              <a:gd name="connsiteX52" fmla="*/ 383586 w 2300085"/>
              <a:gd name="connsiteY52" fmla="*/ 2920995 h 2920995"/>
              <a:gd name="connsiteX53" fmla="*/ 266861 w 2300085"/>
              <a:gd name="connsiteY53" fmla="*/ 2920995 h 2920995"/>
              <a:gd name="connsiteX54" fmla="*/ 266861 w 2300085"/>
              <a:gd name="connsiteY54" fmla="*/ 2479387 h 2920995"/>
              <a:gd name="connsiteX55" fmla="*/ 155778 w 2300085"/>
              <a:gd name="connsiteY55" fmla="*/ 2479387 h 2920995"/>
              <a:gd name="connsiteX56" fmla="*/ 266861 w 2300085"/>
              <a:gd name="connsiteY56" fmla="*/ 2065015 h 2920995"/>
              <a:gd name="connsiteX57" fmla="*/ 266861 w 2300085"/>
              <a:gd name="connsiteY57" fmla="*/ 1930782 h 2920995"/>
              <a:gd name="connsiteX58" fmla="*/ 189045 w 2300085"/>
              <a:gd name="connsiteY58" fmla="*/ 2214811 h 2920995"/>
              <a:gd name="connsiteX59" fmla="*/ 132433 w 2300085"/>
              <a:gd name="connsiteY59" fmla="*/ 2257610 h 2920995"/>
              <a:gd name="connsiteX60" fmla="*/ 116870 w 2300085"/>
              <a:gd name="connsiteY60" fmla="*/ 2255665 h 2920995"/>
              <a:gd name="connsiteX61" fmla="*/ 116119 w 2300085"/>
              <a:gd name="connsiteY61" fmla="*/ 2255449 h 2920995"/>
              <a:gd name="connsiteX62" fmla="*/ 76017 w 2300085"/>
              <a:gd name="connsiteY62" fmla="*/ 2181739 h 2920995"/>
              <a:gd name="connsiteX63" fmla="*/ 163365 w 2300085"/>
              <a:gd name="connsiteY63" fmla="*/ 1858801 h 2920995"/>
              <a:gd name="connsiteX64" fmla="*/ 181069 w 2300085"/>
              <a:gd name="connsiteY64" fmla="*/ 1827675 h 2920995"/>
              <a:gd name="connsiteX65" fmla="*/ 315302 w 2300085"/>
              <a:gd name="connsiteY65" fmla="*/ 1742077 h 2920995"/>
              <a:gd name="connsiteX66" fmla="*/ 420354 w 2300085"/>
              <a:gd name="connsiteY66" fmla="*/ 1724568 h 2920995"/>
              <a:gd name="connsiteX67" fmla="*/ 1878399 w 2300085"/>
              <a:gd name="connsiteY67" fmla="*/ 1722624 h 2920995"/>
              <a:gd name="connsiteX68" fmla="*/ 1983451 w 2300085"/>
              <a:gd name="connsiteY68" fmla="*/ 1740132 h 2920995"/>
              <a:gd name="connsiteX69" fmla="*/ 2117684 w 2300085"/>
              <a:gd name="connsiteY69" fmla="*/ 1825730 h 2920995"/>
              <a:gd name="connsiteX70" fmla="*/ 2135193 w 2300085"/>
              <a:gd name="connsiteY70" fmla="*/ 1856857 h 2920995"/>
              <a:gd name="connsiteX71" fmla="*/ 2224682 w 2300085"/>
              <a:gd name="connsiteY71" fmla="*/ 2179795 h 2920995"/>
              <a:gd name="connsiteX72" fmla="*/ 2181883 w 2300085"/>
              <a:gd name="connsiteY72" fmla="*/ 2253720 h 2920995"/>
              <a:gd name="connsiteX73" fmla="*/ 2166320 w 2300085"/>
              <a:gd name="connsiteY73" fmla="*/ 2255666 h 2920995"/>
              <a:gd name="connsiteX74" fmla="*/ 2109903 w 2300085"/>
              <a:gd name="connsiteY74" fmla="*/ 2212867 h 2920995"/>
              <a:gd name="connsiteX75" fmla="*/ 2032086 w 2300085"/>
              <a:gd name="connsiteY75" fmla="*/ 1928837 h 2920995"/>
              <a:gd name="connsiteX76" fmla="*/ 2032086 w 2300085"/>
              <a:gd name="connsiteY76" fmla="*/ 2917106 h 2920995"/>
              <a:gd name="connsiteX77" fmla="*/ 1915362 w 2300085"/>
              <a:gd name="connsiteY77" fmla="*/ 2917106 h 2920995"/>
              <a:gd name="connsiteX78" fmla="*/ 1915362 w 2300085"/>
              <a:gd name="connsiteY78" fmla="*/ 2362664 h 2920995"/>
              <a:gd name="connsiteX79" fmla="*/ 1837545 w 2300085"/>
              <a:gd name="connsiteY79" fmla="*/ 2362664 h 2920995"/>
              <a:gd name="connsiteX80" fmla="*/ 1837545 w 2300085"/>
              <a:gd name="connsiteY80" fmla="*/ 2919051 h 2920995"/>
              <a:gd name="connsiteX81" fmla="*/ 1720820 w 2300085"/>
              <a:gd name="connsiteY81" fmla="*/ 2919051 h 2920995"/>
              <a:gd name="connsiteX82" fmla="*/ 1720820 w 2300085"/>
              <a:gd name="connsiteY82" fmla="*/ 2286792 h 2920995"/>
              <a:gd name="connsiteX83" fmla="*/ 1773346 w 2300085"/>
              <a:gd name="connsiteY83" fmla="*/ 2170068 h 2920995"/>
              <a:gd name="connsiteX84" fmla="*/ 1685802 w 2300085"/>
              <a:gd name="connsiteY84" fmla="*/ 1847130 h 2920995"/>
              <a:gd name="connsiteX85" fmla="*/ 1662458 w 2300085"/>
              <a:gd name="connsiteY85" fmla="*/ 1802385 h 2920995"/>
              <a:gd name="connsiteX86" fmla="*/ 1773346 w 2300085"/>
              <a:gd name="connsiteY86" fmla="*/ 1740132 h 2920995"/>
              <a:gd name="connsiteX87" fmla="*/ 1878399 w 2300085"/>
              <a:gd name="connsiteY87" fmla="*/ 1722624 h 2920995"/>
              <a:gd name="connsiteX88" fmla="*/ 906520 w 2300085"/>
              <a:gd name="connsiteY88" fmla="*/ 1719097 h 2920995"/>
              <a:gd name="connsiteX89" fmla="*/ 1011572 w 2300085"/>
              <a:gd name="connsiteY89" fmla="*/ 1736605 h 2920995"/>
              <a:gd name="connsiteX90" fmla="*/ 1122461 w 2300085"/>
              <a:gd name="connsiteY90" fmla="*/ 1798858 h 2920995"/>
              <a:gd name="connsiteX91" fmla="*/ 1099116 w 2300085"/>
              <a:gd name="connsiteY91" fmla="*/ 1845548 h 2920995"/>
              <a:gd name="connsiteX92" fmla="*/ 1011572 w 2300085"/>
              <a:gd name="connsiteY92" fmla="*/ 2168486 h 2920995"/>
              <a:gd name="connsiteX93" fmla="*/ 1064099 w 2300085"/>
              <a:gd name="connsiteY93" fmla="*/ 2285211 h 2920995"/>
              <a:gd name="connsiteX94" fmla="*/ 1064099 w 2300085"/>
              <a:gd name="connsiteY94" fmla="*/ 2915524 h 2920995"/>
              <a:gd name="connsiteX95" fmla="*/ 947374 w 2300085"/>
              <a:gd name="connsiteY95" fmla="*/ 2915524 h 2920995"/>
              <a:gd name="connsiteX96" fmla="*/ 947374 w 2300085"/>
              <a:gd name="connsiteY96" fmla="*/ 2361083 h 2920995"/>
              <a:gd name="connsiteX97" fmla="*/ 869558 w 2300085"/>
              <a:gd name="connsiteY97" fmla="*/ 2361083 h 2920995"/>
              <a:gd name="connsiteX98" fmla="*/ 869558 w 2300085"/>
              <a:gd name="connsiteY98" fmla="*/ 2917470 h 2920995"/>
              <a:gd name="connsiteX99" fmla="*/ 752833 w 2300085"/>
              <a:gd name="connsiteY99" fmla="*/ 2917470 h 2920995"/>
              <a:gd name="connsiteX100" fmla="*/ 752833 w 2300085"/>
              <a:gd name="connsiteY100" fmla="*/ 1927255 h 2920995"/>
              <a:gd name="connsiteX101" fmla="*/ 675016 w 2300085"/>
              <a:gd name="connsiteY101" fmla="*/ 2211285 h 2920995"/>
              <a:gd name="connsiteX102" fmla="*/ 618599 w 2300085"/>
              <a:gd name="connsiteY102" fmla="*/ 2254084 h 2920995"/>
              <a:gd name="connsiteX103" fmla="*/ 603035 w 2300085"/>
              <a:gd name="connsiteY103" fmla="*/ 2252139 h 2920995"/>
              <a:gd name="connsiteX104" fmla="*/ 562182 w 2300085"/>
              <a:gd name="connsiteY104" fmla="*/ 2178213 h 2920995"/>
              <a:gd name="connsiteX105" fmla="*/ 649725 w 2300085"/>
              <a:gd name="connsiteY105" fmla="*/ 1853330 h 2920995"/>
              <a:gd name="connsiteX106" fmla="*/ 667234 w 2300085"/>
              <a:gd name="connsiteY106" fmla="*/ 1822203 h 2920995"/>
              <a:gd name="connsiteX107" fmla="*/ 801468 w 2300085"/>
              <a:gd name="connsiteY107" fmla="*/ 1736605 h 2920995"/>
              <a:gd name="connsiteX108" fmla="*/ 906520 w 2300085"/>
              <a:gd name="connsiteY108" fmla="*/ 1719097 h 2920995"/>
              <a:gd name="connsiteX109" fmla="*/ 421249 w 2300085"/>
              <a:gd name="connsiteY109" fmla="*/ 1417559 h 2920995"/>
              <a:gd name="connsiteX110" fmla="*/ 557428 w 2300085"/>
              <a:gd name="connsiteY110" fmla="*/ 1553737 h 2920995"/>
              <a:gd name="connsiteX111" fmla="*/ 421249 w 2300085"/>
              <a:gd name="connsiteY111" fmla="*/ 1689916 h 2920995"/>
              <a:gd name="connsiteX112" fmla="*/ 285071 w 2300085"/>
              <a:gd name="connsiteY112" fmla="*/ 1553737 h 2920995"/>
              <a:gd name="connsiteX113" fmla="*/ 421249 w 2300085"/>
              <a:gd name="connsiteY113" fmla="*/ 1417559 h 2920995"/>
              <a:gd name="connsiteX114" fmla="*/ 1879905 w 2300085"/>
              <a:gd name="connsiteY114" fmla="*/ 1411358 h 2920995"/>
              <a:gd name="connsiteX115" fmla="*/ 2016083 w 2300085"/>
              <a:gd name="connsiteY115" fmla="*/ 1547537 h 2920995"/>
              <a:gd name="connsiteX116" fmla="*/ 1879905 w 2300085"/>
              <a:gd name="connsiteY116" fmla="*/ 1683716 h 2920995"/>
              <a:gd name="connsiteX117" fmla="*/ 1743725 w 2300085"/>
              <a:gd name="connsiteY117" fmla="*/ 1547537 h 2920995"/>
              <a:gd name="connsiteX118" fmla="*/ 1879905 w 2300085"/>
              <a:gd name="connsiteY118" fmla="*/ 1411358 h 2920995"/>
              <a:gd name="connsiteX119" fmla="*/ 1393553 w 2300085"/>
              <a:gd name="connsiteY119" fmla="*/ 1411358 h 2920995"/>
              <a:gd name="connsiteX120" fmla="*/ 1529731 w 2300085"/>
              <a:gd name="connsiteY120" fmla="*/ 1547537 h 2920995"/>
              <a:gd name="connsiteX121" fmla="*/ 1393553 w 2300085"/>
              <a:gd name="connsiteY121" fmla="*/ 1683716 h 2920995"/>
              <a:gd name="connsiteX122" fmla="*/ 1257373 w 2300085"/>
              <a:gd name="connsiteY122" fmla="*/ 1547537 h 2920995"/>
              <a:gd name="connsiteX123" fmla="*/ 1393553 w 2300085"/>
              <a:gd name="connsiteY123" fmla="*/ 1411358 h 2920995"/>
              <a:gd name="connsiteX124" fmla="*/ 907200 w 2300085"/>
              <a:gd name="connsiteY124" fmla="*/ 1411358 h 2920995"/>
              <a:gd name="connsiteX125" fmla="*/ 1043378 w 2300085"/>
              <a:gd name="connsiteY125" fmla="*/ 1547537 h 2920995"/>
              <a:gd name="connsiteX126" fmla="*/ 907200 w 2300085"/>
              <a:gd name="connsiteY126" fmla="*/ 1683716 h 2920995"/>
              <a:gd name="connsiteX127" fmla="*/ 771020 w 2300085"/>
              <a:gd name="connsiteY127" fmla="*/ 1547537 h 2920995"/>
              <a:gd name="connsiteX128" fmla="*/ 907200 w 2300085"/>
              <a:gd name="connsiteY128" fmla="*/ 1411358 h 2920995"/>
              <a:gd name="connsiteX129" fmla="*/ 1150044 w 2300085"/>
              <a:gd name="connsiteY129" fmla="*/ 0 h 2920995"/>
              <a:gd name="connsiteX130" fmla="*/ 1207545 w 2300085"/>
              <a:gd name="connsiteY130" fmla="*/ 62381 h 2920995"/>
              <a:gd name="connsiteX131" fmla="*/ 1207545 w 2300085"/>
              <a:gd name="connsiteY131" fmla="*/ 140356 h 2920995"/>
              <a:gd name="connsiteX132" fmla="*/ 2300085 w 2300085"/>
              <a:gd name="connsiteY132" fmla="*/ 1263205 h 2920995"/>
              <a:gd name="connsiteX133" fmla="*/ 2271334 w 2300085"/>
              <a:gd name="connsiteY133" fmla="*/ 1294395 h 2920995"/>
              <a:gd name="connsiteX134" fmla="*/ 2242584 w 2300085"/>
              <a:gd name="connsiteY134" fmla="*/ 1263205 h 2920995"/>
              <a:gd name="connsiteX135" fmla="*/ 1897570 w 2300085"/>
              <a:gd name="connsiteY135" fmla="*/ 926351 h 2920995"/>
              <a:gd name="connsiteX136" fmla="*/ 1552559 w 2300085"/>
              <a:gd name="connsiteY136" fmla="*/ 1263205 h 2920995"/>
              <a:gd name="connsiteX137" fmla="*/ 1523808 w 2300085"/>
              <a:gd name="connsiteY137" fmla="*/ 1294395 h 2920995"/>
              <a:gd name="connsiteX138" fmla="*/ 1495056 w 2300085"/>
              <a:gd name="connsiteY138" fmla="*/ 1263205 h 2920995"/>
              <a:gd name="connsiteX139" fmla="*/ 1207545 w 2300085"/>
              <a:gd name="connsiteY139" fmla="*/ 932589 h 2920995"/>
              <a:gd name="connsiteX140" fmla="*/ 1207545 w 2300085"/>
              <a:gd name="connsiteY140" fmla="*/ 935639 h 2920995"/>
              <a:gd name="connsiteX141" fmla="*/ 1195887 w 2300085"/>
              <a:gd name="connsiteY141" fmla="*/ 931751 h 2920995"/>
              <a:gd name="connsiteX142" fmla="*/ 1150494 w 2300085"/>
              <a:gd name="connsiteY142" fmla="*/ 926742 h 2920995"/>
              <a:gd name="connsiteX143" fmla="*/ 1105101 w 2300085"/>
              <a:gd name="connsiteY143" fmla="*/ 931751 h 2920995"/>
              <a:gd name="connsiteX144" fmla="*/ 1092541 w 2300085"/>
              <a:gd name="connsiteY144" fmla="*/ 935940 h 2920995"/>
              <a:gd name="connsiteX145" fmla="*/ 1092541 w 2300085"/>
              <a:gd name="connsiteY145" fmla="*/ 932589 h 2920995"/>
              <a:gd name="connsiteX146" fmla="*/ 805031 w 2300085"/>
              <a:gd name="connsiteY146" fmla="*/ 1263205 h 2920995"/>
              <a:gd name="connsiteX147" fmla="*/ 776280 w 2300085"/>
              <a:gd name="connsiteY147" fmla="*/ 1294395 h 2920995"/>
              <a:gd name="connsiteX148" fmla="*/ 747529 w 2300085"/>
              <a:gd name="connsiteY148" fmla="*/ 1263205 h 2920995"/>
              <a:gd name="connsiteX149" fmla="*/ 402515 w 2300085"/>
              <a:gd name="connsiteY149" fmla="*/ 926351 h 2920995"/>
              <a:gd name="connsiteX150" fmla="*/ 57503 w 2300085"/>
              <a:gd name="connsiteY150" fmla="*/ 1263205 h 2920995"/>
              <a:gd name="connsiteX151" fmla="*/ 28752 w 2300085"/>
              <a:gd name="connsiteY151" fmla="*/ 1294395 h 2920995"/>
              <a:gd name="connsiteX152" fmla="*/ 0 w 2300085"/>
              <a:gd name="connsiteY152" fmla="*/ 1263205 h 2920995"/>
              <a:gd name="connsiteX153" fmla="*/ 1092541 w 2300085"/>
              <a:gd name="connsiteY153" fmla="*/ 140356 h 2920995"/>
              <a:gd name="connsiteX154" fmla="*/ 1092541 w 2300085"/>
              <a:gd name="connsiteY154" fmla="*/ 62381 h 2920995"/>
              <a:gd name="connsiteX155" fmla="*/ 1150044 w 2300085"/>
              <a:gd name="connsiteY155" fmla="*/ 0 h 292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2300085" h="2920995">
                <a:moveTo>
                  <a:pt x="1395692" y="1724568"/>
                </a:moveTo>
                <a:cubicBezTo>
                  <a:pt x="1431196" y="1724568"/>
                  <a:pt x="1466699" y="1730404"/>
                  <a:pt x="1500744" y="1742077"/>
                </a:cubicBezTo>
                <a:cubicBezTo>
                  <a:pt x="1551668" y="1759512"/>
                  <a:pt x="1597690" y="1788858"/>
                  <a:pt x="1634978" y="1827675"/>
                </a:cubicBezTo>
                <a:cubicBezTo>
                  <a:pt x="1643053" y="1836622"/>
                  <a:pt x="1649035" y="1847253"/>
                  <a:pt x="1652486" y="1858801"/>
                </a:cubicBezTo>
                <a:lnTo>
                  <a:pt x="1740030" y="2181739"/>
                </a:lnTo>
                <a:cubicBezTo>
                  <a:pt x="1748205" y="2212185"/>
                  <a:pt x="1732328" y="2243936"/>
                  <a:pt x="1703067" y="2255665"/>
                </a:cubicBezTo>
                <a:cubicBezTo>
                  <a:pt x="1698044" y="2257266"/>
                  <a:pt x="1692768" y="2257925"/>
                  <a:pt x="1687504" y="2257610"/>
                </a:cubicBezTo>
                <a:cubicBezTo>
                  <a:pt x="1661398" y="2257110"/>
                  <a:pt x="1638602" y="2239816"/>
                  <a:pt x="1631087" y="2214811"/>
                </a:cubicBezTo>
                <a:lnTo>
                  <a:pt x="1553271" y="1930782"/>
                </a:lnTo>
                <a:lnTo>
                  <a:pt x="1553271" y="2065209"/>
                </a:lnTo>
                <a:lnTo>
                  <a:pt x="1664159" y="2479387"/>
                </a:lnTo>
                <a:lnTo>
                  <a:pt x="1553271" y="2479387"/>
                </a:lnTo>
                <a:lnTo>
                  <a:pt x="1553271" y="2919049"/>
                </a:lnTo>
                <a:lnTo>
                  <a:pt x="1436546" y="2919049"/>
                </a:lnTo>
                <a:lnTo>
                  <a:pt x="1436546" y="2479387"/>
                </a:lnTo>
                <a:lnTo>
                  <a:pt x="1358730" y="2479387"/>
                </a:lnTo>
                <a:lnTo>
                  <a:pt x="1358730" y="2920995"/>
                </a:lnTo>
                <a:lnTo>
                  <a:pt x="1242005" y="2920995"/>
                </a:lnTo>
                <a:lnTo>
                  <a:pt x="1242005" y="2479387"/>
                </a:lnTo>
                <a:lnTo>
                  <a:pt x="1130921" y="2479387"/>
                </a:lnTo>
                <a:lnTo>
                  <a:pt x="1242005" y="2065015"/>
                </a:lnTo>
                <a:lnTo>
                  <a:pt x="1242005" y="1930782"/>
                </a:lnTo>
                <a:lnTo>
                  <a:pt x="1164188" y="2214811"/>
                </a:lnTo>
                <a:cubicBezTo>
                  <a:pt x="1156597" y="2239847"/>
                  <a:pt x="1133732" y="2257132"/>
                  <a:pt x="1107576" y="2257610"/>
                </a:cubicBezTo>
                <a:cubicBezTo>
                  <a:pt x="1102312" y="2257925"/>
                  <a:pt x="1097036" y="2257266"/>
                  <a:pt x="1092013" y="2255665"/>
                </a:cubicBezTo>
                <a:cubicBezTo>
                  <a:pt x="1091762" y="2255595"/>
                  <a:pt x="1091511" y="2255523"/>
                  <a:pt x="1091262" y="2255449"/>
                </a:cubicBezTo>
                <a:cubicBezTo>
                  <a:pt x="1059834" y="2246169"/>
                  <a:pt x="1041880" y="2213167"/>
                  <a:pt x="1051159" y="2181739"/>
                </a:cubicBezTo>
                <a:lnTo>
                  <a:pt x="1138703" y="1858801"/>
                </a:lnTo>
                <a:cubicBezTo>
                  <a:pt x="1142590" y="1847403"/>
                  <a:pt x="1148595" y="1836842"/>
                  <a:pt x="1156406" y="1827675"/>
                </a:cubicBezTo>
                <a:cubicBezTo>
                  <a:pt x="1193359" y="1788451"/>
                  <a:pt x="1239490" y="1759035"/>
                  <a:pt x="1290640" y="1742077"/>
                </a:cubicBezTo>
                <a:cubicBezTo>
                  <a:pt x="1324685" y="1730404"/>
                  <a:pt x="1360188" y="1724568"/>
                  <a:pt x="1395692" y="1724568"/>
                </a:cubicBezTo>
                <a:close/>
                <a:moveTo>
                  <a:pt x="420354" y="1724568"/>
                </a:moveTo>
                <a:cubicBezTo>
                  <a:pt x="455858" y="1724568"/>
                  <a:pt x="491362" y="1730404"/>
                  <a:pt x="525406" y="1742077"/>
                </a:cubicBezTo>
                <a:cubicBezTo>
                  <a:pt x="565805" y="1756160"/>
                  <a:pt x="603215" y="1777670"/>
                  <a:pt x="635711" y="1805497"/>
                </a:cubicBezTo>
                <a:cubicBezTo>
                  <a:pt x="625962" y="1817800"/>
                  <a:pt x="618395" y="1831684"/>
                  <a:pt x="613339" y="1846545"/>
                </a:cubicBezTo>
                <a:lnTo>
                  <a:pt x="613339" y="1847518"/>
                </a:lnTo>
                <a:lnTo>
                  <a:pt x="613339" y="1848685"/>
                </a:lnTo>
                <a:lnTo>
                  <a:pt x="525990" y="2171623"/>
                </a:lnTo>
                <a:cubicBezTo>
                  <a:pt x="519169" y="2198686"/>
                  <a:pt x="523293" y="2227344"/>
                  <a:pt x="537468" y="2251385"/>
                </a:cubicBezTo>
                <a:cubicBezTo>
                  <a:pt x="550068" y="2272179"/>
                  <a:pt x="570326" y="2287198"/>
                  <a:pt x="593885" y="2293211"/>
                </a:cubicBezTo>
                <a:cubicBezTo>
                  <a:pt x="602343" y="2295690"/>
                  <a:pt x="611142" y="2296806"/>
                  <a:pt x="619953" y="2296518"/>
                </a:cubicBezTo>
                <a:cubicBezTo>
                  <a:pt x="626499" y="2296384"/>
                  <a:pt x="633015" y="2295602"/>
                  <a:pt x="639407" y="2294184"/>
                </a:cubicBezTo>
                <a:lnTo>
                  <a:pt x="640742" y="2299188"/>
                </a:lnTo>
                <a:lnTo>
                  <a:pt x="641715" y="2298272"/>
                </a:lnTo>
                <a:lnTo>
                  <a:pt x="699496" y="2481152"/>
                </a:lnTo>
                <a:lnTo>
                  <a:pt x="578127" y="2481152"/>
                </a:lnTo>
                <a:lnTo>
                  <a:pt x="578127" y="2919049"/>
                </a:lnTo>
                <a:lnTo>
                  <a:pt x="461402" y="2919049"/>
                </a:lnTo>
                <a:lnTo>
                  <a:pt x="461402" y="2481152"/>
                </a:lnTo>
                <a:lnTo>
                  <a:pt x="447275" y="2481152"/>
                </a:lnTo>
                <a:lnTo>
                  <a:pt x="449152" y="2479387"/>
                </a:lnTo>
                <a:lnTo>
                  <a:pt x="383586" y="2479387"/>
                </a:lnTo>
                <a:lnTo>
                  <a:pt x="383586" y="2920995"/>
                </a:lnTo>
                <a:lnTo>
                  <a:pt x="266861" y="2920995"/>
                </a:lnTo>
                <a:lnTo>
                  <a:pt x="266861" y="2479387"/>
                </a:lnTo>
                <a:lnTo>
                  <a:pt x="155778" y="2479387"/>
                </a:lnTo>
                <a:lnTo>
                  <a:pt x="266861" y="2065015"/>
                </a:lnTo>
                <a:lnTo>
                  <a:pt x="266861" y="1930782"/>
                </a:lnTo>
                <a:lnTo>
                  <a:pt x="189045" y="2214811"/>
                </a:lnTo>
                <a:cubicBezTo>
                  <a:pt x="181454" y="2239847"/>
                  <a:pt x="158589" y="2257132"/>
                  <a:pt x="132433" y="2257610"/>
                </a:cubicBezTo>
                <a:cubicBezTo>
                  <a:pt x="127170" y="2257925"/>
                  <a:pt x="121894" y="2257266"/>
                  <a:pt x="116870" y="2255665"/>
                </a:cubicBezTo>
                <a:cubicBezTo>
                  <a:pt x="116619" y="2255595"/>
                  <a:pt x="116369" y="2255523"/>
                  <a:pt x="116119" y="2255449"/>
                </a:cubicBezTo>
                <a:cubicBezTo>
                  <a:pt x="84691" y="2246169"/>
                  <a:pt x="66736" y="2213167"/>
                  <a:pt x="76017" y="2181739"/>
                </a:cubicBezTo>
                <a:lnTo>
                  <a:pt x="163365" y="1858801"/>
                </a:lnTo>
                <a:cubicBezTo>
                  <a:pt x="167330" y="1847438"/>
                  <a:pt x="173328" y="1836890"/>
                  <a:pt x="181069" y="1827675"/>
                </a:cubicBezTo>
                <a:cubicBezTo>
                  <a:pt x="218022" y="1788451"/>
                  <a:pt x="264151" y="1759035"/>
                  <a:pt x="315302" y="1742077"/>
                </a:cubicBezTo>
                <a:cubicBezTo>
                  <a:pt x="349346" y="1730404"/>
                  <a:pt x="384850" y="1724568"/>
                  <a:pt x="420354" y="1724568"/>
                </a:cubicBezTo>
                <a:close/>
                <a:moveTo>
                  <a:pt x="1878399" y="1722624"/>
                </a:moveTo>
                <a:cubicBezTo>
                  <a:pt x="1915362" y="1722624"/>
                  <a:pt x="1950379" y="1728460"/>
                  <a:pt x="1983451" y="1740132"/>
                </a:cubicBezTo>
                <a:cubicBezTo>
                  <a:pt x="2034032" y="1757641"/>
                  <a:pt x="2080722" y="1786822"/>
                  <a:pt x="2117684" y="1825730"/>
                </a:cubicBezTo>
                <a:cubicBezTo>
                  <a:pt x="2125466" y="1833512"/>
                  <a:pt x="2131302" y="1845184"/>
                  <a:pt x="2135193" y="1856857"/>
                </a:cubicBezTo>
                <a:lnTo>
                  <a:pt x="2224682" y="2179795"/>
                </a:lnTo>
                <a:cubicBezTo>
                  <a:pt x="2232463" y="2210921"/>
                  <a:pt x="2214955" y="2245939"/>
                  <a:pt x="2181883" y="2253720"/>
                </a:cubicBezTo>
                <a:cubicBezTo>
                  <a:pt x="2176047" y="2255666"/>
                  <a:pt x="2172156" y="2255666"/>
                  <a:pt x="2166320" y="2255666"/>
                </a:cubicBezTo>
                <a:cubicBezTo>
                  <a:pt x="2141029" y="2255666"/>
                  <a:pt x="2117684" y="2238157"/>
                  <a:pt x="2109903" y="2212867"/>
                </a:cubicBezTo>
                <a:lnTo>
                  <a:pt x="2032086" y="1928837"/>
                </a:lnTo>
                <a:lnTo>
                  <a:pt x="2032086" y="2917106"/>
                </a:lnTo>
                <a:lnTo>
                  <a:pt x="1915362" y="2917106"/>
                </a:lnTo>
                <a:lnTo>
                  <a:pt x="1915362" y="2362664"/>
                </a:lnTo>
                <a:lnTo>
                  <a:pt x="1837545" y="2362664"/>
                </a:lnTo>
                <a:lnTo>
                  <a:pt x="1837545" y="2919051"/>
                </a:lnTo>
                <a:lnTo>
                  <a:pt x="1720820" y="2919051"/>
                </a:lnTo>
                <a:lnTo>
                  <a:pt x="1720820" y="2286792"/>
                </a:lnTo>
                <a:cubicBezTo>
                  <a:pt x="1761673" y="2267338"/>
                  <a:pt x="1786964" y="2218703"/>
                  <a:pt x="1773346" y="2170068"/>
                </a:cubicBezTo>
                <a:lnTo>
                  <a:pt x="1685802" y="1847130"/>
                </a:lnTo>
                <a:cubicBezTo>
                  <a:pt x="1681912" y="1831567"/>
                  <a:pt x="1674130" y="1816003"/>
                  <a:pt x="1662458" y="1802385"/>
                </a:cubicBezTo>
                <a:cubicBezTo>
                  <a:pt x="1695529" y="1775150"/>
                  <a:pt x="1732492" y="1753750"/>
                  <a:pt x="1773346" y="1740132"/>
                </a:cubicBezTo>
                <a:cubicBezTo>
                  <a:pt x="1806419" y="1728460"/>
                  <a:pt x="1841436" y="1722624"/>
                  <a:pt x="1878399" y="1722624"/>
                </a:cubicBezTo>
                <a:close/>
                <a:moveTo>
                  <a:pt x="906520" y="1719097"/>
                </a:moveTo>
                <a:cubicBezTo>
                  <a:pt x="943483" y="1719097"/>
                  <a:pt x="978501" y="1724933"/>
                  <a:pt x="1011572" y="1736605"/>
                </a:cubicBezTo>
                <a:cubicBezTo>
                  <a:pt x="1052426" y="1750223"/>
                  <a:pt x="1091334" y="1771623"/>
                  <a:pt x="1122461" y="1798858"/>
                </a:cubicBezTo>
                <a:cubicBezTo>
                  <a:pt x="1112734" y="1812476"/>
                  <a:pt x="1103007" y="1828039"/>
                  <a:pt x="1099116" y="1845548"/>
                </a:cubicBezTo>
                <a:lnTo>
                  <a:pt x="1011572" y="2168486"/>
                </a:lnTo>
                <a:cubicBezTo>
                  <a:pt x="999900" y="2217121"/>
                  <a:pt x="1023245" y="2265757"/>
                  <a:pt x="1064099" y="2285211"/>
                </a:cubicBezTo>
                <a:lnTo>
                  <a:pt x="1064099" y="2915524"/>
                </a:lnTo>
                <a:lnTo>
                  <a:pt x="947374" y="2915524"/>
                </a:lnTo>
                <a:lnTo>
                  <a:pt x="947374" y="2361083"/>
                </a:lnTo>
                <a:lnTo>
                  <a:pt x="869558" y="2361083"/>
                </a:lnTo>
                <a:lnTo>
                  <a:pt x="869558" y="2917470"/>
                </a:lnTo>
                <a:lnTo>
                  <a:pt x="752833" y="2917470"/>
                </a:lnTo>
                <a:lnTo>
                  <a:pt x="752833" y="1927255"/>
                </a:lnTo>
                <a:lnTo>
                  <a:pt x="675016" y="2211285"/>
                </a:lnTo>
                <a:cubicBezTo>
                  <a:pt x="667234" y="2236575"/>
                  <a:pt x="643889" y="2254084"/>
                  <a:pt x="618599" y="2254084"/>
                </a:cubicBezTo>
                <a:cubicBezTo>
                  <a:pt x="612763" y="2254084"/>
                  <a:pt x="608872" y="2254084"/>
                  <a:pt x="603035" y="2252139"/>
                </a:cubicBezTo>
                <a:cubicBezTo>
                  <a:pt x="569964" y="2244357"/>
                  <a:pt x="554400" y="2209340"/>
                  <a:pt x="562182" y="2178213"/>
                </a:cubicBezTo>
                <a:lnTo>
                  <a:pt x="649725" y="1853330"/>
                </a:lnTo>
                <a:cubicBezTo>
                  <a:pt x="653616" y="1841657"/>
                  <a:pt x="659452" y="1831930"/>
                  <a:pt x="667234" y="1822203"/>
                </a:cubicBezTo>
                <a:cubicBezTo>
                  <a:pt x="704198" y="1783295"/>
                  <a:pt x="748942" y="1754114"/>
                  <a:pt x="801468" y="1736605"/>
                </a:cubicBezTo>
                <a:cubicBezTo>
                  <a:pt x="834540" y="1724933"/>
                  <a:pt x="869558" y="1719097"/>
                  <a:pt x="906520" y="1719097"/>
                </a:cubicBezTo>
                <a:close/>
                <a:moveTo>
                  <a:pt x="421249" y="1417559"/>
                </a:moveTo>
                <a:cubicBezTo>
                  <a:pt x="496459" y="1417559"/>
                  <a:pt x="557428" y="1478528"/>
                  <a:pt x="557428" y="1553737"/>
                </a:cubicBezTo>
                <a:cubicBezTo>
                  <a:pt x="557428" y="1628947"/>
                  <a:pt x="496459" y="1689916"/>
                  <a:pt x="421249" y="1689916"/>
                </a:cubicBezTo>
                <a:cubicBezTo>
                  <a:pt x="346040" y="1689916"/>
                  <a:pt x="285071" y="1628947"/>
                  <a:pt x="285071" y="1553737"/>
                </a:cubicBezTo>
                <a:cubicBezTo>
                  <a:pt x="285071" y="1478528"/>
                  <a:pt x="346040" y="1417559"/>
                  <a:pt x="421249" y="1417559"/>
                </a:cubicBezTo>
                <a:close/>
                <a:moveTo>
                  <a:pt x="1879905" y="1411358"/>
                </a:moveTo>
                <a:cubicBezTo>
                  <a:pt x="1955114" y="1411358"/>
                  <a:pt x="2016083" y="1472327"/>
                  <a:pt x="2016083" y="1547537"/>
                </a:cubicBezTo>
                <a:cubicBezTo>
                  <a:pt x="2016083" y="1622747"/>
                  <a:pt x="1955114" y="1683716"/>
                  <a:pt x="1879905" y="1683716"/>
                </a:cubicBezTo>
                <a:cubicBezTo>
                  <a:pt x="1804695" y="1683716"/>
                  <a:pt x="1743725" y="1622747"/>
                  <a:pt x="1743725" y="1547537"/>
                </a:cubicBezTo>
                <a:cubicBezTo>
                  <a:pt x="1743725" y="1472327"/>
                  <a:pt x="1804695" y="1411358"/>
                  <a:pt x="1879905" y="1411358"/>
                </a:cubicBezTo>
                <a:close/>
                <a:moveTo>
                  <a:pt x="1393553" y="1411358"/>
                </a:moveTo>
                <a:cubicBezTo>
                  <a:pt x="1468762" y="1411358"/>
                  <a:pt x="1529731" y="1472327"/>
                  <a:pt x="1529731" y="1547537"/>
                </a:cubicBezTo>
                <a:cubicBezTo>
                  <a:pt x="1529731" y="1622747"/>
                  <a:pt x="1468762" y="1683716"/>
                  <a:pt x="1393553" y="1683716"/>
                </a:cubicBezTo>
                <a:cubicBezTo>
                  <a:pt x="1318343" y="1683716"/>
                  <a:pt x="1257373" y="1622747"/>
                  <a:pt x="1257373" y="1547537"/>
                </a:cubicBezTo>
                <a:cubicBezTo>
                  <a:pt x="1257373" y="1472327"/>
                  <a:pt x="1318343" y="1411358"/>
                  <a:pt x="1393553" y="1411358"/>
                </a:cubicBezTo>
                <a:close/>
                <a:moveTo>
                  <a:pt x="907200" y="1411358"/>
                </a:moveTo>
                <a:cubicBezTo>
                  <a:pt x="982409" y="1411358"/>
                  <a:pt x="1043378" y="1472327"/>
                  <a:pt x="1043378" y="1547537"/>
                </a:cubicBezTo>
                <a:cubicBezTo>
                  <a:pt x="1043378" y="1622747"/>
                  <a:pt x="982409" y="1683716"/>
                  <a:pt x="907200" y="1683716"/>
                </a:cubicBezTo>
                <a:cubicBezTo>
                  <a:pt x="831990" y="1683716"/>
                  <a:pt x="771020" y="1622747"/>
                  <a:pt x="771020" y="1547537"/>
                </a:cubicBezTo>
                <a:cubicBezTo>
                  <a:pt x="771020" y="1472327"/>
                  <a:pt x="831990" y="1411358"/>
                  <a:pt x="907200" y="1411358"/>
                </a:cubicBezTo>
                <a:close/>
                <a:moveTo>
                  <a:pt x="1150044" y="0"/>
                </a:moveTo>
                <a:cubicBezTo>
                  <a:pt x="1181670" y="0"/>
                  <a:pt x="1207545" y="28072"/>
                  <a:pt x="1207545" y="62381"/>
                </a:cubicBezTo>
                <a:lnTo>
                  <a:pt x="1207545" y="140356"/>
                </a:lnTo>
                <a:cubicBezTo>
                  <a:pt x="1817068" y="171547"/>
                  <a:pt x="2300085" y="661234"/>
                  <a:pt x="2300085" y="1263205"/>
                </a:cubicBezTo>
                <a:cubicBezTo>
                  <a:pt x="2300085" y="1281919"/>
                  <a:pt x="2288585" y="1294395"/>
                  <a:pt x="2271334" y="1294395"/>
                </a:cubicBezTo>
                <a:cubicBezTo>
                  <a:pt x="2254084" y="1294395"/>
                  <a:pt x="2242584" y="1281919"/>
                  <a:pt x="2242584" y="1263205"/>
                </a:cubicBezTo>
                <a:cubicBezTo>
                  <a:pt x="2242584" y="1076064"/>
                  <a:pt x="2087328" y="926351"/>
                  <a:pt x="1897570" y="926351"/>
                </a:cubicBezTo>
                <a:cubicBezTo>
                  <a:pt x="1707814" y="926351"/>
                  <a:pt x="1552559" y="1076064"/>
                  <a:pt x="1552559" y="1263205"/>
                </a:cubicBezTo>
                <a:cubicBezTo>
                  <a:pt x="1552559" y="1281919"/>
                  <a:pt x="1541058" y="1294395"/>
                  <a:pt x="1523808" y="1294395"/>
                </a:cubicBezTo>
                <a:cubicBezTo>
                  <a:pt x="1506556" y="1294395"/>
                  <a:pt x="1495056" y="1281919"/>
                  <a:pt x="1495056" y="1263205"/>
                </a:cubicBezTo>
                <a:cubicBezTo>
                  <a:pt x="1495056" y="1097897"/>
                  <a:pt x="1371426" y="960660"/>
                  <a:pt x="1207545" y="932589"/>
                </a:cubicBezTo>
                <a:lnTo>
                  <a:pt x="1207545" y="935639"/>
                </a:lnTo>
                <a:lnTo>
                  <a:pt x="1195887" y="931751"/>
                </a:lnTo>
                <a:cubicBezTo>
                  <a:pt x="1180962" y="928439"/>
                  <a:pt x="1165819" y="926742"/>
                  <a:pt x="1150494" y="926742"/>
                </a:cubicBezTo>
                <a:cubicBezTo>
                  <a:pt x="1135170" y="926742"/>
                  <a:pt x="1120026" y="928439"/>
                  <a:pt x="1105101" y="931751"/>
                </a:cubicBezTo>
                <a:lnTo>
                  <a:pt x="1092541" y="935940"/>
                </a:lnTo>
                <a:lnTo>
                  <a:pt x="1092541" y="932589"/>
                </a:lnTo>
                <a:cubicBezTo>
                  <a:pt x="928660" y="957541"/>
                  <a:pt x="805031" y="1097897"/>
                  <a:pt x="805031" y="1263205"/>
                </a:cubicBezTo>
                <a:cubicBezTo>
                  <a:pt x="805031" y="1281919"/>
                  <a:pt x="793530" y="1294395"/>
                  <a:pt x="776280" y="1294395"/>
                </a:cubicBezTo>
                <a:cubicBezTo>
                  <a:pt x="759029" y="1294395"/>
                  <a:pt x="747529" y="1281919"/>
                  <a:pt x="747529" y="1263205"/>
                </a:cubicBezTo>
                <a:cubicBezTo>
                  <a:pt x="747529" y="1076064"/>
                  <a:pt x="592273" y="926351"/>
                  <a:pt x="402515" y="926351"/>
                </a:cubicBezTo>
                <a:cubicBezTo>
                  <a:pt x="212758" y="926351"/>
                  <a:pt x="57503" y="1076064"/>
                  <a:pt x="57503" y="1263205"/>
                </a:cubicBezTo>
                <a:cubicBezTo>
                  <a:pt x="57503" y="1281919"/>
                  <a:pt x="46003" y="1294395"/>
                  <a:pt x="28752" y="1294395"/>
                </a:cubicBezTo>
                <a:cubicBezTo>
                  <a:pt x="11501" y="1294395"/>
                  <a:pt x="0" y="1281919"/>
                  <a:pt x="0" y="1263205"/>
                </a:cubicBezTo>
                <a:cubicBezTo>
                  <a:pt x="0" y="661234"/>
                  <a:pt x="483018" y="171547"/>
                  <a:pt x="1092541" y="140356"/>
                </a:cubicBezTo>
                <a:lnTo>
                  <a:pt x="1092541" y="62381"/>
                </a:lnTo>
                <a:cubicBezTo>
                  <a:pt x="1092541" y="28072"/>
                  <a:pt x="1118418" y="0"/>
                  <a:pt x="1150044" y="0"/>
                </a:cubicBez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9242E49-4B33-5977-7D80-82242A0887A8}"/>
              </a:ext>
              <a:ext uri="{C183D7F6-B498-43B3-948B-1728B52AA6E4}">
                <adec:decorative xmlns:adec="http://schemas.microsoft.com/office/drawing/2017/decorative" val="1"/>
              </a:ext>
            </a:extLst>
          </p:cNvPr>
          <p:cNvPicPr>
            <a:picLocks noChangeAspect="1"/>
          </p:cNvPicPr>
          <p:nvPr/>
        </p:nvPicPr>
        <p:blipFill>
          <a:blip r:embed="rId6">
            <a:biLevel thresh="25000"/>
          </a:blip>
          <a:stretch>
            <a:fillRect/>
          </a:stretch>
        </p:blipFill>
        <p:spPr>
          <a:xfrm>
            <a:off x="1305179" y="3421093"/>
            <a:ext cx="983319" cy="699670"/>
          </a:xfrm>
          <a:prstGeom prst="rect">
            <a:avLst/>
          </a:prstGeom>
          <a:noFill/>
          <a:ln>
            <a:noFill/>
          </a:ln>
        </p:spPr>
      </p:pic>
      <p:sp>
        <p:nvSpPr>
          <p:cNvPr id="3" name="Slide Number Placeholder 2">
            <a:extLst>
              <a:ext uri="{FF2B5EF4-FFF2-40B4-BE49-F238E27FC236}">
                <a16:creationId xmlns:a16="http://schemas.microsoft.com/office/drawing/2014/main" id="{5AE1BFE8-B40C-3FAA-53AC-80517EDFE5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C4FF8BB4-092D-30BA-8B07-4758DA6C44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2024</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4" name="Date Placeholder 3">
            <a:extLst>
              <a:ext uri="{FF2B5EF4-FFF2-40B4-BE49-F238E27FC236}">
                <a16:creationId xmlns:a16="http://schemas.microsoft.com/office/drawing/2014/main" id="{19E99E25-1EF3-3AA7-40EB-2B7094B1AE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2024</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6373503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7C848-4AC0-08B2-F683-6F254FF8B573}"/>
              </a:ext>
            </a:extLst>
          </p:cNvPr>
          <p:cNvSpPr>
            <a:spLocks noGrp="1"/>
          </p:cNvSpPr>
          <p:nvPr>
            <p:ph type="title"/>
          </p:nvPr>
        </p:nvSpPr>
        <p:spPr>
          <a:xfrm>
            <a:off x="838200" y="111705"/>
            <a:ext cx="10515600" cy="809254"/>
          </a:xfrm>
        </p:spPr>
        <p:txBody>
          <a:bodyPr/>
          <a:lstStyle/>
          <a:p>
            <a:r>
              <a:rPr lang="en-US" dirty="0"/>
              <a:t>Manufacturer Discount Program</a:t>
            </a:r>
          </a:p>
        </p:txBody>
      </p:sp>
      <p:sp>
        <p:nvSpPr>
          <p:cNvPr id="6" name="Text Placeholder 5">
            <a:extLst>
              <a:ext uri="{FF2B5EF4-FFF2-40B4-BE49-F238E27FC236}">
                <a16:creationId xmlns:a16="http://schemas.microsoft.com/office/drawing/2014/main" id="{C0791E52-B3C2-E7C1-5F9D-65038669179A}"/>
              </a:ext>
            </a:extLst>
          </p:cNvPr>
          <p:cNvSpPr>
            <a:spLocks noGrp="1"/>
          </p:cNvSpPr>
          <p:nvPr>
            <p:ph type="body" sz="quarter" idx="13"/>
          </p:nvPr>
        </p:nvSpPr>
        <p:spPr>
          <a:xfrm>
            <a:off x="914400" y="1371600"/>
            <a:ext cx="10813473" cy="4673600"/>
          </a:xfrm>
        </p:spPr>
        <p:txBody>
          <a:bodyPr>
            <a:normAutofit fontScale="85000" lnSpcReduction="10000"/>
          </a:bodyPr>
          <a:lstStyle/>
          <a:p>
            <a:pPr>
              <a:lnSpc>
                <a:spcPct val="110000"/>
              </a:lnSpc>
            </a:pPr>
            <a:r>
              <a:rPr lang="en-US" sz="2400" dirty="0"/>
              <a:t>Begins January 1, 2025</a:t>
            </a:r>
          </a:p>
          <a:p>
            <a:pPr>
              <a:lnSpc>
                <a:spcPct val="110000"/>
              </a:lnSpc>
            </a:pPr>
            <a:r>
              <a:rPr lang="en-US" sz="2400" dirty="0"/>
              <a:t>Participating manufacturers provide discounts on applicable drugs, generally amounting to</a:t>
            </a:r>
          </a:p>
          <a:p>
            <a:pPr marL="822960" lvl="1">
              <a:lnSpc>
                <a:spcPct val="110000"/>
              </a:lnSpc>
              <a:spcAft>
                <a:spcPts val="1200"/>
              </a:spcAft>
            </a:pPr>
            <a:r>
              <a:rPr lang="en-US" sz="2000" dirty="0"/>
              <a:t>10% of the negotiated price in the initial coverage phase and </a:t>
            </a:r>
          </a:p>
          <a:p>
            <a:pPr marL="822960" lvl="1">
              <a:lnSpc>
                <a:spcPct val="110000"/>
              </a:lnSpc>
              <a:spcAft>
                <a:spcPts val="1200"/>
              </a:spcAft>
            </a:pPr>
            <a:r>
              <a:rPr lang="en-US" sz="2000" dirty="0"/>
              <a:t>20% of the negotiated price in the catastrophic phase</a:t>
            </a:r>
          </a:p>
          <a:p>
            <a:pPr>
              <a:lnSpc>
                <a:spcPct val="110000"/>
              </a:lnSpc>
            </a:pPr>
            <a:r>
              <a:rPr lang="en-US" sz="2400" dirty="0"/>
              <a:t>Manufacturer discounts are paid under the Manufacturer Discount Program for applicable drugs when dispensed to an applicable beneficiary (an individual who, on the date of dispensing a covered Part D drug, is enrolled in a Part D or MA-PD plan, isn’t enrolled in a qualified retiree prescription drug plan and has incurred TrOOP-eligible costs that exceed the defined standard deductible)</a:t>
            </a:r>
          </a:p>
          <a:p>
            <a:pPr>
              <a:lnSpc>
                <a:spcPct val="110000"/>
              </a:lnSpc>
            </a:pPr>
            <a:r>
              <a:rPr lang="en-US" sz="2400" dirty="0"/>
              <a:t>Unlike under the Coverage Gap Discount Program, the definition of “applicable beneficiary” for the Manufacturer Discount Program doesn’t exclude those who get Extra Help</a:t>
            </a:r>
          </a:p>
        </p:txBody>
      </p:sp>
      <p:sp>
        <p:nvSpPr>
          <p:cNvPr id="5" name="Slide Number Placeholder 4">
            <a:extLst>
              <a:ext uri="{FF2B5EF4-FFF2-40B4-BE49-F238E27FC236}">
                <a16:creationId xmlns:a16="http://schemas.microsoft.com/office/drawing/2014/main" id="{128A8CB9-FA51-F66C-75BD-6A7C39496B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B5B666FF-5233-BA7E-FA95-CDF3ACC346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NTP Medicare OEP Bootcamp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FF2B5EF4-FFF2-40B4-BE49-F238E27FC236}">
                <a16:creationId xmlns:a16="http://schemas.microsoft.com/office/drawing/2014/main" id="{444FD050-CEC3-A485-72E8-2FA134F302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September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5954339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07C7-F567-B3B5-25F5-5E6751D288A7}"/>
              </a:ext>
            </a:extLst>
          </p:cNvPr>
          <p:cNvSpPr>
            <a:spLocks noGrp="1"/>
          </p:cNvSpPr>
          <p:nvPr>
            <p:ph type="title"/>
          </p:nvPr>
        </p:nvSpPr>
        <p:spPr>
          <a:xfrm>
            <a:off x="838200" y="129438"/>
            <a:ext cx="10515600" cy="809254"/>
          </a:xfrm>
        </p:spPr>
        <p:txBody>
          <a:bodyPr>
            <a:noAutofit/>
          </a:bodyPr>
          <a:lstStyle/>
          <a:p>
            <a:r>
              <a:rPr lang="en-US" sz="2800" dirty="0"/>
              <a:t>Policy for Drugs When the Defined Standard (DS) Deductible Doesn’t Apply (covered insulin)</a:t>
            </a:r>
          </a:p>
        </p:txBody>
      </p:sp>
      <p:sp>
        <p:nvSpPr>
          <p:cNvPr id="6" name="Text Placeholder 5">
            <a:extLst>
              <a:ext uri="{FF2B5EF4-FFF2-40B4-BE49-F238E27FC236}">
                <a16:creationId xmlns:a16="http://schemas.microsoft.com/office/drawing/2014/main" id="{231FE4E8-5C4D-378D-2262-07A40A8F644E}"/>
              </a:ext>
            </a:extLst>
          </p:cNvPr>
          <p:cNvSpPr>
            <a:spLocks noGrp="1"/>
          </p:cNvSpPr>
          <p:nvPr>
            <p:ph type="body" sz="quarter" idx="13"/>
          </p:nvPr>
        </p:nvSpPr>
        <p:spPr>
          <a:xfrm>
            <a:off x="914400" y="1371600"/>
            <a:ext cx="10644188" cy="4490811"/>
          </a:xfrm>
        </p:spPr>
        <p:txBody>
          <a:bodyPr>
            <a:normAutofit/>
          </a:bodyPr>
          <a:lstStyle/>
          <a:p>
            <a:r>
              <a:rPr lang="en-US" sz="2400" dirty="0"/>
              <a:t>TrOOP-eligible costs for drugs not subject to the DS deductible, specifically covered insulin products, as well as TrOOP-eligible costs for drugs not subject to a non-DS plan deductible or drugs subject to a reduced deductible under non-DS plans, all count towards a person with Medicare’s satisfaction of the DS deductible</a:t>
            </a:r>
          </a:p>
          <a:p>
            <a:r>
              <a:rPr lang="en-US" sz="2400" dirty="0"/>
              <a:t>As a result, in CY 2025, if a person with Medicare hasn’t satisfied their plan deductible but has incurred sufficient TrOOP-eligible costs to satisfy the DS deductible, they will be both</a:t>
            </a:r>
          </a:p>
          <a:p>
            <a:pPr lvl="1">
              <a:spcAft>
                <a:spcPts val="1200"/>
              </a:spcAft>
            </a:pPr>
            <a:r>
              <a:rPr lang="en-US" sz="2000" dirty="0"/>
              <a:t>An applicable beneficiary under the Manufacturer Discount Program, and</a:t>
            </a:r>
          </a:p>
          <a:p>
            <a:pPr lvl="1">
              <a:spcAft>
                <a:spcPts val="1200"/>
              </a:spcAft>
            </a:pPr>
            <a:r>
              <a:rPr lang="en-US" sz="2000" dirty="0"/>
              <a:t>Be deemed to have satisfied their plan deductible.</a:t>
            </a:r>
          </a:p>
        </p:txBody>
      </p:sp>
      <p:sp>
        <p:nvSpPr>
          <p:cNvPr id="5" name="Slide Number Placeholder 4">
            <a:extLst>
              <a:ext uri="{FF2B5EF4-FFF2-40B4-BE49-F238E27FC236}">
                <a16:creationId xmlns:a16="http://schemas.microsoft.com/office/drawing/2014/main" id="{DC2AA44F-A119-1BE8-5668-902408B744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1FF16F76-F91E-A447-F9E4-FFE5CB7819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NTP Medicare OEP Bootcamp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FF2B5EF4-FFF2-40B4-BE49-F238E27FC236}">
                <a16:creationId xmlns:a16="http://schemas.microsoft.com/office/drawing/2014/main" id="{022E9762-9415-AB70-431A-1495A94AA6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September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7579846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8A925-9B5A-2C4D-5B5A-64AB2D130369}"/>
              </a:ext>
            </a:extLst>
          </p:cNvPr>
          <p:cNvSpPr>
            <a:spLocks noGrp="1"/>
          </p:cNvSpPr>
          <p:nvPr>
            <p:ph type="title"/>
          </p:nvPr>
        </p:nvSpPr>
        <p:spPr/>
        <p:txBody>
          <a:bodyPr/>
          <a:lstStyle/>
          <a:p>
            <a:r>
              <a:rPr lang="en-US" dirty="0"/>
              <a:t>Example: Standard Structure in 2025</a:t>
            </a:r>
          </a:p>
        </p:txBody>
      </p:sp>
      <p:sp>
        <p:nvSpPr>
          <p:cNvPr id="6" name="Content Placeholder 5">
            <a:extLst>
              <a:ext uri="{FF2B5EF4-FFF2-40B4-BE49-F238E27FC236}">
                <a16:creationId xmlns:a16="http://schemas.microsoft.com/office/drawing/2014/main" id="{0E75FFA0-5E76-D415-E753-95C17A7E1198}"/>
              </a:ext>
            </a:extLst>
          </p:cNvPr>
          <p:cNvSpPr>
            <a:spLocks noGrp="1"/>
          </p:cNvSpPr>
          <p:nvPr>
            <p:ph sz="quarter" idx="13"/>
          </p:nvPr>
        </p:nvSpPr>
        <p:spPr>
          <a:xfrm>
            <a:off x="620050" y="1151715"/>
            <a:ext cx="10951900" cy="1373770"/>
          </a:xfrm>
        </p:spPr>
        <p:txBody>
          <a:bodyPr>
            <a:noAutofit/>
          </a:bodyPr>
          <a:lstStyle/>
          <a:p>
            <a:pPr marL="0" lvl="0" indent="0" defTabSz="685800">
              <a:buClrTx/>
              <a:buNone/>
            </a:pPr>
            <a:r>
              <a:rPr lang="en-US" sz="2400" dirty="0"/>
              <a:t>Ms. Smith joins a Medicare drug plan. Her coverage begins on January 1. She doesn’t get Extra Help and uses her Medicare drug plan membership card when she buys prescriptions. She pays a monthly premium throughout the year.</a:t>
            </a:r>
          </a:p>
        </p:txBody>
      </p:sp>
      <p:graphicFrame>
        <p:nvGraphicFramePr>
          <p:cNvPr id="7" name="Table 6" descr="Table with information on year deductible, initial coverage phase, coverage gap, and Catastrophic coverage.">
            <a:extLst>
              <a:ext uri="{FF2B5EF4-FFF2-40B4-BE49-F238E27FC236}">
                <a16:creationId xmlns:a16="http://schemas.microsoft.com/office/drawing/2014/main" id="{B0DAB470-557A-A4D3-45ED-FFB172C1C5D4}"/>
              </a:ext>
            </a:extLst>
          </p:cNvPr>
          <p:cNvGraphicFramePr>
            <a:graphicFrameLocks noGrp="1" noChangeAspect="1"/>
          </p:cNvGraphicFramePr>
          <p:nvPr/>
        </p:nvGraphicFramePr>
        <p:xfrm>
          <a:off x="529807" y="2647283"/>
          <a:ext cx="11258510" cy="3507876"/>
        </p:xfrm>
        <a:graphic>
          <a:graphicData uri="http://schemas.openxmlformats.org/drawingml/2006/table">
            <a:tbl>
              <a:tblPr firstRow="1" bandRow="1" bandCol="1">
                <a:tableStyleId>{5FD0F851-EC5A-4D38-B0AD-8093EC10F338}</a:tableStyleId>
              </a:tblPr>
              <a:tblGrid>
                <a:gridCol w="2735907">
                  <a:extLst>
                    <a:ext uri="{9D8B030D-6E8A-4147-A177-3AD203B41FA5}">
                      <a16:colId xmlns:a16="http://schemas.microsoft.com/office/drawing/2014/main" val="20000"/>
                    </a:ext>
                  </a:extLst>
                </a:gridCol>
                <a:gridCol w="4299067">
                  <a:extLst>
                    <a:ext uri="{9D8B030D-6E8A-4147-A177-3AD203B41FA5}">
                      <a16:colId xmlns:a16="http://schemas.microsoft.com/office/drawing/2014/main" val="20001"/>
                    </a:ext>
                  </a:extLst>
                </a:gridCol>
                <a:gridCol w="4223536">
                  <a:extLst>
                    <a:ext uri="{9D8B030D-6E8A-4147-A177-3AD203B41FA5}">
                      <a16:colId xmlns:a16="http://schemas.microsoft.com/office/drawing/2014/main" val="20003"/>
                    </a:ext>
                  </a:extLst>
                </a:gridCol>
              </a:tblGrid>
              <a:tr h="423388">
                <a:tc>
                  <a:txBody>
                    <a:bodyPr/>
                    <a:lstStyle/>
                    <a:p>
                      <a:pPr marL="0" marR="0" lvl="0" indent="0" algn="l">
                        <a:lnSpc>
                          <a:spcPct val="115000"/>
                        </a:lnSpc>
                        <a:spcBef>
                          <a:spcPts val="0"/>
                        </a:spcBef>
                        <a:spcAft>
                          <a:spcPts val="1000"/>
                        </a:spcAft>
                        <a:buFont typeface="+mj-lt"/>
                        <a:buNone/>
                        <a:tabLst>
                          <a:tab pos="457200" algn="l"/>
                        </a:tabLst>
                      </a:pPr>
                      <a:r>
                        <a:rPr lang="en-US" sz="2000" dirty="0">
                          <a:solidFill>
                            <a:srgbClr val="2F5597"/>
                          </a:solidFill>
                          <a:latin typeface="+mn-lt"/>
                          <a:cs typeface="Arial" panose="020B0604020202020204" pitchFamily="34" charset="0"/>
                        </a:rPr>
                        <a:t>Yearly Deductible </a:t>
                      </a:r>
                      <a:endParaRPr lang="en-US" sz="2000" b="1" dirty="0">
                        <a:solidFill>
                          <a:srgbClr val="2F5597"/>
                        </a:solidFill>
                        <a:latin typeface="+mn-lt"/>
                        <a:ea typeface="Calibri"/>
                        <a:cs typeface="Arial" panose="020B0604020202020204" pitchFamily="34" charset="0"/>
                      </a:endParaRP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indent="0" algn="l">
                        <a:lnSpc>
                          <a:spcPct val="115000"/>
                        </a:lnSpc>
                        <a:spcBef>
                          <a:spcPts val="0"/>
                        </a:spcBef>
                        <a:spcAft>
                          <a:spcPts val="1000"/>
                        </a:spcAft>
                        <a:buFont typeface="+mj-lt"/>
                        <a:buNone/>
                      </a:pPr>
                      <a:r>
                        <a:rPr lang="en-US" sz="2000" dirty="0">
                          <a:solidFill>
                            <a:srgbClr val="2F5597"/>
                          </a:solidFill>
                          <a:latin typeface="+mn-lt"/>
                          <a:cs typeface="Arial" panose="020B0604020202020204" pitchFamily="34" charset="0"/>
                        </a:rPr>
                        <a:t>Initial coverage phase</a:t>
                      </a:r>
                      <a:endParaRPr lang="en-US" sz="2000" b="1"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a:lnSpc>
                          <a:spcPct val="115000"/>
                        </a:lnSpc>
                        <a:spcBef>
                          <a:spcPts val="0"/>
                        </a:spcBef>
                        <a:spcAft>
                          <a:spcPts val="1000"/>
                        </a:spcAft>
                        <a:buFont typeface="+mj-lt"/>
                        <a:buNone/>
                      </a:pPr>
                      <a:r>
                        <a:rPr lang="en-US" sz="2000" dirty="0">
                          <a:solidFill>
                            <a:srgbClr val="2F5597"/>
                          </a:solidFill>
                          <a:latin typeface="+mn-lt"/>
                          <a:cs typeface="Arial" panose="020B0604020202020204" pitchFamily="34" charset="0"/>
                        </a:rPr>
                        <a:t>Catastrophic coverage phase</a:t>
                      </a:r>
                      <a:endParaRPr lang="en-US" sz="2000" b="1"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3084488">
                <a:tc>
                  <a:txBody>
                    <a:bodyPr/>
                    <a:lstStyle/>
                    <a:p>
                      <a:pPr marL="0" marR="0">
                        <a:lnSpc>
                          <a:spcPct val="100000"/>
                        </a:lnSpc>
                        <a:spcBef>
                          <a:spcPts val="0"/>
                        </a:spcBef>
                        <a:spcAft>
                          <a:spcPts val="600"/>
                        </a:spcAft>
                      </a:pPr>
                      <a:r>
                        <a:rPr lang="en-US" sz="2000" dirty="0">
                          <a:solidFill>
                            <a:srgbClr val="2F5597"/>
                          </a:solidFill>
                          <a:latin typeface="+mn-lt"/>
                          <a:cs typeface="Arial" panose="020B0604020202020204" pitchFamily="34" charset="0"/>
                        </a:rPr>
                        <a:t>Ms. Smith pays an amount out of pocket ($590 or less) for covered drugs before her plan starts to pay its share. </a:t>
                      </a:r>
                      <a:endParaRPr lang="en-US" sz="2000" b="0" dirty="0">
                        <a:solidFill>
                          <a:srgbClr val="2F5597"/>
                        </a:solidFill>
                        <a:latin typeface="+mn-lt"/>
                        <a:ea typeface="Calibri"/>
                        <a:cs typeface="Arial" panose="020B0604020202020204" pitchFamily="34" charset="0"/>
                      </a:endParaRP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en-US" sz="2000" b="0" dirty="0">
                          <a:solidFill>
                            <a:srgbClr val="2F5597"/>
                          </a:solidFill>
                          <a:latin typeface="+mn-lt"/>
                          <a:ea typeface="Calibri"/>
                          <a:cs typeface="Arial" panose="020B0604020202020204" pitchFamily="34" charset="0"/>
                        </a:rPr>
                        <a:t>Manufacturers provide a 10% discount on certain brand-name drugs, biologics, and biosimilars.</a:t>
                      </a:r>
                    </a:p>
                    <a:p>
                      <a:pPr marL="0" marR="0" lvl="0" indent="0" algn="l" defTabSz="685800" rtl="0" eaLnBrk="1" fontAlgn="auto" latinLnBrk="0" hangingPunct="1">
                        <a:lnSpc>
                          <a:spcPct val="100000"/>
                        </a:lnSpc>
                        <a:spcBef>
                          <a:spcPts val="0"/>
                        </a:spcBef>
                        <a:spcAft>
                          <a:spcPts val="600"/>
                        </a:spcAft>
                        <a:buClrTx/>
                        <a:buSzTx/>
                        <a:buFontTx/>
                        <a:buNone/>
                        <a:tabLst/>
                        <a:defRPr/>
                      </a:pPr>
                      <a:r>
                        <a:rPr lang="en-US" sz="2000" dirty="0">
                          <a:solidFill>
                            <a:srgbClr val="2F5597"/>
                          </a:solidFill>
                          <a:latin typeface="+mn-lt"/>
                          <a:cs typeface="Arial" panose="020B0604020202020204" pitchFamily="34" charset="0"/>
                        </a:rPr>
                        <a:t>She pays a copayment, and her plan pays its share for each covered drug until</a:t>
                      </a:r>
                      <a:r>
                        <a:rPr lang="en-US" sz="2000" baseline="0" dirty="0">
                          <a:solidFill>
                            <a:srgbClr val="2F5597"/>
                          </a:solidFill>
                          <a:latin typeface="+mn-lt"/>
                          <a:cs typeface="Arial" panose="020B0604020202020204" pitchFamily="34" charset="0"/>
                        </a:rPr>
                        <a:t> she hits the out-of-pocket cap of</a:t>
                      </a:r>
                      <a:r>
                        <a:rPr lang="en-US" sz="2000" dirty="0">
                          <a:solidFill>
                            <a:srgbClr val="2F5597"/>
                          </a:solidFill>
                          <a:latin typeface="+mn-lt"/>
                          <a:cs typeface="Arial" panose="020B0604020202020204" pitchFamily="34" charset="0"/>
                        </a:rPr>
                        <a:t> $2,000. </a:t>
                      </a:r>
                      <a:endParaRPr lang="en-US" sz="2000" b="0"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0" dirty="0">
                          <a:solidFill>
                            <a:srgbClr val="2F5597"/>
                          </a:solidFill>
                          <a:latin typeface="+mn-lt"/>
                          <a:ea typeface="Calibri"/>
                          <a:cs typeface="Arial" panose="020B0604020202020204" pitchFamily="34" charset="0"/>
                        </a:rPr>
                        <a:t>Manufacturers provide a 20% discount on certain brand-name drugs, biologics, and biosimilars.</a:t>
                      </a:r>
                    </a:p>
                    <a:p>
                      <a:pPr marL="0" marR="0">
                        <a:lnSpc>
                          <a:spcPct val="100000"/>
                        </a:lnSpc>
                        <a:spcBef>
                          <a:spcPts val="0"/>
                        </a:spcBef>
                        <a:spcAft>
                          <a:spcPts val="600"/>
                        </a:spcAft>
                      </a:pPr>
                      <a:r>
                        <a:rPr lang="en-US" sz="2000" dirty="0">
                          <a:solidFill>
                            <a:srgbClr val="2F5597"/>
                          </a:solidFill>
                          <a:latin typeface="+mn-lt"/>
                          <a:cs typeface="Arial" panose="020B0604020202020204" pitchFamily="34" charset="0"/>
                        </a:rPr>
                        <a:t>She won’t have any more out-of-pocket costs on covered drugs for the rest of the coverage year once she hits the out-of-pocket cap of $2,000 in the initial coverage phase.</a:t>
                      </a:r>
                      <a:endParaRPr lang="en-US" sz="2000" b="0"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3" name="Slide Number Placeholder 2">
            <a:extLst>
              <a:ext uri="{FF2B5EF4-FFF2-40B4-BE49-F238E27FC236}">
                <a16:creationId xmlns:a16="http://schemas.microsoft.com/office/drawing/2014/main" id="{2CD8BE17-DE7F-A427-3CB0-4CFF3A1717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31321796-1BDE-CE2D-A3F0-C9C3DBA2D7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2024</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4" name="Date Placeholder 3">
            <a:extLst>
              <a:ext uri="{FF2B5EF4-FFF2-40B4-BE49-F238E27FC236}">
                <a16:creationId xmlns:a16="http://schemas.microsoft.com/office/drawing/2014/main" id="{724CBAD4-2EFB-05F7-7FAE-C090AE4C61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2024</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147617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AF2CF-C50A-4590-7BCA-CA7139D848C6}"/>
              </a:ext>
            </a:extLst>
          </p:cNvPr>
          <p:cNvSpPr>
            <a:spLocks noGrp="1"/>
          </p:cNvSpPr>
          <p:nvPr>
            <p:ph type="title"/>
          </p:nvPr>
        </p:nvSpPr>
        <p:spPr>
          <a:xfrm>
            <a:off x="0" y="28562"/>
            <a:ext cx="12192000" cy="952107"/>
          </a:xfrm>
        </p:spPr>
        <p:txBody>
          <a:bodyPr/>
          <a:lstStyle/>
          <a:p>
            <a:r>
              <a:rPr lang="en-US" dirty="0"/>
              <a:t>Drug Coverage Phases in Calendar Years 2024 &amp; 2025</a:t>
            </a:r>
          </a:p>
        </p:txBody>
      </p:sp>
      <p:graphicFrame>
        <p:nvGraphicFramePr>
          <p:cNvPr id="6" name="Table 5">
            <a:extLst>
              <a:ext uri="{FF2B5EF4-FFF2-40B4-BE49-F238E27FC236}">
                <a16:creationId xmlns:a16="http://schemas.microsoft.com/office/drawing/2014/main" id="{CDFB2FF0-B5E2-04DC-E47D-DA937D8FEC64}"/>
              </a:ext>
            </a:extLst>
          </p:cNvPr>
          <p:cNvGraphicFramePr>
            <a:graphicFrameLocks noGrp="1"/>
          </p:cNvGraphicFramePr>
          <p:nvPr>
            <p:extLst>
              <p:ext uri="{D42A27DB-BD31-4B8C-83A1-F6EECF244321}">
                <p14:modId xmlns:p14="http://schemas.microsoft.com/office/powerpoint/2010/main" val="1981962319"/>
              </p:ext>
            </p:extLst>
          </p:nvPr>
        </p:nvGraphicFramePr>
        <p:xfrm>
          <a:off x="1832567" y="1090962"/>
          <a:ext cx="8149633" cy="5262422"/>
        </p:xfrm>
        <a:graphic>
          <a:graphicData uri="http://schemas.openxmlformats.org/drawingml/2006/table">
            <a:tbl>
              <a:tblPr firstRow="1" firstCol="1" bandRow="1"/>
              <a:tblGrid>
                <a:gridCol w="1533179">
                  <a:extLst>
                    <a:ext uri="{9D8B030D-6E8A-4147-A177-3AD203B41FA5}">
                      <a16:colId xmlns:a16="http://schemas.microsoft.com/office/drawing/2014/main" val="1968781288"/>
                    </a:ext>
                  </a:extLst>
                </a:gridCol>
                <a:gridCol w="3183443">
                  <a:extLst>
                    <a:ext uri="{9D8B030D-6E8A-4147-A177-3AD203B41FA5}">
                      <a16:colId xmlns:a16="http://schemas.microsoft.com/office/drawing/2014/main" val="1780532433"/>
                    </a:ext>
                  </a:extLst>
                </a:gridCol>
                <a:gridCol w="3433011">
                  <a:extLst>
                    <a:ext uri="{9D8B030D-6E8A-4147-A177-3AD203B41FA5}">
                      <a16:colId xmlns:a16="http://schemas.microsoft.com/office/drawing/2014/main" val="3349847720"/>
                    </a:ext>
                  </a:extLst>
                </a:gridCol>
              </a:tblGrid>
              <a:tr h="129548">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nSpc>
                          <a:spcPct val="100000"/>
                        </a:lnSpc>
                        <a:spcBef>
                          <a:spcPts val="0"/>
                        </a:spcBef>
                        <a:spcAft>
                          <a:spcPts val="0"/>
                        </a:spcAft>
                      </a:pPr>
                      <a:r>
                        <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rPr>
                        <a:t> </a:t>
                      </a: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gn="ctr">
                        <a:lnSpc>
                          <a:spcPct val="100000"/>
                        </a:lnSpc>
                        <a:spcBef>
                          <a:spcPts val="0"/>
                        </a:spcBef>
                        <a:spcAft>
                          <a:spcPts val="0"/>
                        </a:spcAft>
                      </a:pPr>
                      <a:r>
                        <a:rPr lang="en-US" sz="16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2024</a:t>
                      </a: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gn="ctr">
                        <a:lnSpc>
                          <a:spcPct val="100000"/>
                        </a:lnSpc>
                        <a:spcBef>
                          <a:spcPts val="0"/>
                        </a:spcBef>
                        <a:spcAft>
                          <a:spcPts val="0"/>
                        </a:spcAft>
                      </a:pPr>
                      <a:r>
                        <a:rPr lang="en-US" sz="16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2025</a:t>
                      </a: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99412"/>
                  </a:ext>
                </a:extLst>
              </a:tr>
              <a:tr h="263702">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nSpc>
                          <a:spcPct val="100000"/>
                        </a:lnSpc>
                        <a:spcBef>
                          <a:spcPts val="0"/>
                        </a:spcBef>
                        <a:spcAft>
                          <a:spcPts val="0"/>
                        </a:spcAft>
                      </a:pPr>
                      <a:r>
                        <a:rPr lang="en-US" sz="1300" b="1" kern="100">
                          <a:solidFill>
                            <a:schemeClr val="bg1"/>
                          </a:solidFill>
                          <a:effectLst/>
                          <a:latin typeface="Arial" panose="020B0604020202020204" pitchFamily="34" charset="0"/>
                          <a:ea typeface="Aptos" panose="020B0004020202020204" pitchFamily="34" charset="0"/>
                          <a:cs typeface="Arial" panose="020B0604020202020204" pitchFamily="34" charset="0"/>
                        </a:rPr>
                        <a:t>Deductible phase</a:t>
                      </a:r>
                      <a:endPar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nSpc>
                          <a:spcPct val="100000"/>
                        </a:lnSpc>
                        <a:spcBef>
                          <a:spcPts val="0"/>
                        </a:spcBef>
                        <a:spcAft>
                          <a:spcPts val="0"/>
                        </a:spcAft>
                      </a:pPr>
                      <a:r>
                        <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rPr>
                        <a:t>Cost sharing: 100%</a:t>
                      </a: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nSpc>
                          <a:spcPct val="100000"/>
                        </a:lnSpc>
                        <a:spcBef>
                          <a:spcPts val="0"/>
                        </a:spcBef>
                        <a:spcAft>
                          <a:spcPts val="0"/>
                        </a:spcAft>
                      </a:pPr>
                      <a:r>
                        <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Cost sharing: 100%</a:t>
                      </a: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7610793"/>
                  </a:ext>
                </a:extLst>
              </a:tr>
              <a:tr h="136766">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nSpc>
                          <a:spcPct val="100000"/>
                        </a:lnSpc>
                        <a:spcBef>
                          <a:spcPts val="0"/>
                        </a:spcBef>
                        <a:spcAft>
                          <a:spcPts val="0"/>
                        </a:spcAft>
                      </a:pPr>
                      <a:r>
                        <a:rPr lang="en-US" sz="1300" b="1" kern="100">
                          <a:solidFill>
                            <a:schemeClr val="bg1"/>
                          </a:solidFill>
                          <a:effectLst/>
                          <a:latin typeface="Arial" panose="020B0604020202020204" pitchFamily="34" charset="0"/>
                          <a:ea typeface="Aptos" panose="020B0004020202020204" pitchFamily="34" charset="0"/>
                          <a:cs typeface="Arial" panose="020B0604020202020204" pitchFamily="34" charset="0"/>
                        </a:rPr>
                        <a:t> </a:t>
                      </a:r>
                      <a:endPar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nSpc>
                          <a:spcPct val="100000"/>
                        </a:lnSpc>
                        <a:spcBef>
                          <a:spcPts val="0"/>
                        </a:spcBef>
                        <a:spcAft>
                          <a:spcPts val="0"/>
                        </a:spcAft>
                      </a:pPr>
                      <a:r>
                        <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rPr>
                        <a:t>Deductible: $545</a:t>
                      </a: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nSpc>
                          <a:spcPct val="100000"/>
                        </a:lnSpc>
                        <a:spcBef>
                          <a:spcPts val="0"/>
                        </a:spcBef>
                        <a:spcAft>
                          <a:spcPts val="0"/>
                        </a:spcAft>
                      </a:pPr>
                      <a:r>
                        <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rPr>
                        <a:t>Deductible: $590</a:t>
                      </a: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93844560"/>
                  </a:ext>
                </a:extLst>
              </a:tr>
              <a:tr h="1276386">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nSpc>
                          <a:spcPct val="100000"/>
                        </a:lnSpc>
                        <a:spcBef>
                          <a:spcPts val="0"/>
                        </a:spcBef>
                        <a:spcAft>
                          <a:spcPts val="0"/>
                        </a:spcAft>
                      </a:pPr>
                      <a:r>
                        <a:rPr lang="en-US" sz="1300" b="1" kern="100">
                          <a:solidFill>
                            <a:schemeClr val="bg1"/>
                          </a:solidFill>
                          <a:effectLst/>
                          <a:latin typeface="Arial" panose="020B0604020202020204" pitchFamily="34" charset="0"/>
                          <a:ea typeface="Aptos" panose="020B0004020202020204" pitchFamily="34" charset="0"/>
                          <a:cs typeface="Arial" panose="020B0604020202020204" pitchFamily="34" charset="0"/>
                        </a:rPr>
                        <a:t>Initial Coverage Phase</a:t>
                      </a:r>
                      <a:endPar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342900" marR="0" lvl="0" indent="-342900">
                        <a:lnSpc>
                          <a:spcPct val="100000"/>
                        </a:lnSpc>
                        <a:spcBef>
                          <a:spcPts val="0"/>
                        </a:spcBef>
                        <a:spcAft>
                          <a:spcPts val="0"/>
                        </a:spcAft>
                        <a:buFont typeface="Wingdings" panose="05000000000000000000" pitchFamily="2" charset="2"/>
                        <a:buChar char=""/>
                      </a:pPr>
                      <a:r>
                        <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rPr>
                        <a:t>Cost sharing: 25%</a:t>
                      </a:r>
                    </a:p>
                    <a:p>
                      <a:pPr marL="342900" marR="0" lvl="0" indent="-342900">
                        <a:lnSpc>
                          <a:spcPct val="100000"/>
                        </a:lnSpc>
                        <a:spcBef>
                          <a:spcPts val="0"/>
                        </a:spcBef>
                        <a:spcAft>
                          <a:spcPts val="0"/>
                        </a:spcAft>
                        <a:buFont typeface="Wingdings" panose="05000000000000000000" pitchFamily="2" charset="2"/>
                        <a:buChar char=""/>
                      </a:pPr>
                      <a:r>
                        <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rPr>
                        <a:t>Plan Pays: 75%</a:t>
                      </a: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342900" marR="0" lvl="0" indent="-342900">
                        <a:lnSpc>
                          <a:spcPct val="100000"/>
                        </a:lnSpc>
                        <a:spcBef>
                          <a:spcPts val="0"/>
                        </a:spcBef>
                        <a:spcAft>
                          <a:spcPts val="0"/>
                        </a:spcAft>
                        <a:buFont typeface="Wingdings" panose="05000000000000000000" pitchFamily="2" charset="2"/>
                        <a:buChar char=""/>
                      </a:pPr>
                      <a:r>
                        <a:rPr lang="en-US" sz="13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Applicable Drugs</a:t>
                      </a:r>
                      <a:endPar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00000"/>
                        </a:lnSpc>
                        <a:spcBef>
                          <a:spcPts val="0"/>
                        </a:spcBef>
                        <a:spcAft>
                          <a:spcPts val="0"/>
                        </a:spcAft>
                        <a:buFont typeface="Symbol" panose="05050102010706020507" pitchFamily="18" charset="2"/>
                        <a:buChar char=""/>
                      </a:pPr>
                      <a:r>
                        <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Cost sharing: 25%</a:t>
                      </a:r>
                    </a:p>
                    <a:p>
                      <a:pPr marL="742950" marR="0" lvl="1" indent="-285750">
                        <a:lnSpc>
                          <a:spcPct val="100000"/>
                        </a:lnSpc>
                        <a:spcBef>
                          <a:spcPts val="0"/>
                        </a:spcBef>
                        <a:spcAft>
                          <a:spcPts val="0"/>
                        </a:spcAft>
                        <a:buFont typeface="Symbol" panose="05050102010706020507" pitchFamily="18" charset="2"/>
                        <a:buChar char=""/>
                      </a:pPr>
                      <a:r>
                        <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Plan Pays: 65%</a:t>
                      </a:r>
                    </a:p>
                    <a:p>
                      <a:pPr marL="742950" marR="0" lvl="1" indent="-285750">
                        <a:lnSpc>
                          <a:spcPct val="100000"/>
                        </a:lnSpc>
                        <a:spcBef>
                          <a:spcPts val="0"/>
                        </a:spcBef>
                        <a:spcAft>
                          <a:spcPts val="0"/>
                        </a:spcAft>
                        <a:buFont typeface="Symbol" panose="05050102010706020507" pitchFamily="18" charset="2"/>
                        <a:buChar char=""/>
                      </a:pPr>
                      <a:r>
                        <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Manufacturer Discount: 10%</a:t>
                      </a:r>
                    </a:p>
                    <a:p>
                      <a:pPr marL="342900" marR="0" lvl="0" indent="-342900">
                        <a:lnSpc>
                          <a:spcPct val="100000"/>
                        </a:lnSpc>
                        <a:spcBef>
                          <a:spcPts val="0"/>
                        </a:spcBef>
                        <a:spcAft>
                          <a:spcPts val="0"/>
                        </a:spcAft>
                        <a:buFont typeface="Wingdings" panose="05000000000000000000" pitchFamily="2" charset="2"/>
                        <a:buChar char=""/>
                      </a:pPr>
                      <a:r>
                        <a:rPr lang="en-US" sz="13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Non-Applicable Drugs</a:t>
                      </a:r>
                      <a:endPar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00000"/>
                        </a:lnSpc>
                        <a:spcBef>
                          <a:spcPts val="0"/>
                        </a:spcBef>
                        <a:spcAft>
                          <a:spcPts val="0"/>
                        </a:spcAft>
                        <a:buFont typeface="Symbol" panose="05050102010706020507" pitchFamily="18" charset="2"/>
                        <a:buChar char=""/>
                      </a:pPr>
                      <a:r>
                        <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Cost sharing: 25%</a:t>
                      </a:r>
                    </a:p>
                    <a:p>
                      <a:pPr marL="742950" marR="0" lvl="1" indent="-285750">
                        <a:lnSpc>
                          <a:spcPct val="100000"/>
                        </a:lnSpc>
                        <a:spcBef>
                          <a:spcPts val="0"/>
                        </a:spcBef>
                        <a:spcAft>
                          <a:spcPts val="0"/>
                        </a:spcAft>
                        <a:buFont typeface="Symbol" panose="05050102010706020507" pitchFamily="18" charset="2"/>
                        <a:buChar char=""/>
                      </a:pPr>
                      <a:r>
                        <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Plan Pays: 75%</a:t>
                      </a: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1835883"/>
                  </a:ext>
                </a:extLst>
              </a:tr>
              <a:tr h="136766">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nSpc>
                          <a:spcPct val="100000"/>
                        </a:lnSpc>
                        <a:spcBef>
                          <a:spcPts val="0"/>
                        </a:spcBef>
                        <a:spcAft>
                          <a:spcPts val="0"/>
                        </a:spcAft>
                      </a:pPr>
                      <a:r>
                        <a:rPr lang="en-US" sz="1300" b="1" kern="100">
                          <a:solidFill>
                            <a:schemeClr val="bg1"/>
                          </a:solidFill>
                          <a:effectLst/>
                          <a:latin typeface="Arial" panose="020B0604020202020204" pitchFamily="34" charset="0"/>
                          <a:ea typeface="Aptos" panose="020B0004020202020204" pitchFamily="34" charset="0"/>
                          <a:cs typeface="Arial" panose="020B0604020202020204" pitchFamily="34" charset="0"/>
                        </a:rPr>
                        <a:t> </a:t>
                      </a:r>
                      <a:endPar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nSpc>
                          <a:spcPct val="100000"/>
                        </a:lnSpc>
                        <a:spcBef>
                          <a:spcPts val="0"/>
                        </a:spcBef>
                        <a:spcAft>
                          <a:spcPts val="0"/>
                        </a:spcAft>
                      </a:pPr>
                      <a:r>
                        <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rPr>
                        <a:t>Initial Coverage Limit: $5,030</a:t>
                      </a: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nSpc>
                          <a:spcPct val="100000"/>
                        </a:lnSpc>
                        <a:spcBef>
                          <a:spcPts val="0"/>
                        </a:spcBef>
                        <a:spcAft>
                          <a:spcPts val="0"/>
                        </a:spcAft>
                      </a:pPr>
                      <a:r>
                        <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Initial Coverage Limit: Not Applicable</a:t>
                      </a: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7956184"/>
                  </a:ext>
                </a:extLst>
              </a:tr>
              <a:tr h="1144416">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nSpc>
                          <a:spcPct val="100000"/>
                        </a:lnSpc>
                        <a:spcBef>
                          <a:spcPts val="0"/>
                        </a:spcBef>
                        <a:spcAft>
                          <a:spcPts val="0"/>
                        </a:spcAft>
                      </a:pPr>
                      <a:r>
                        <a:rPr lang="en-US" sz="1300" b="1" kern="100">
                          <a:solidFill>
                            <a:schemeClr val="bg1"/>
                          </a:solidFill>
                          <a:effectLst/>
                          <a:latin typeface="Arial" panose="020B0604020202020204" pitchFamily="34" charset="0"/>
                          <a:ea typeface="Aptos" panose="020B0004020202020204" pitchFamily="34" charset="0"/>
                          <a:cs typeface="Arial" panose="020B0604020202020204" pitchFamily="34" charset="0"/>
                        </a:rPr>
                        <a:t>Coverage Gap</a:t>
                      </a:r>
                      <a:endPar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342900" marR="0" lvl="0" indent="-342900">
                        <a:lnSpc>
                          <a:spcPct val="100000"/>
                        </a:lnSpc>
                        <a:spcBef>
                          <a:spcPts val="0"/>
                        </a:spcBef>
                        <a:spcAft>
                          <a:spcPts val="0"/>
                        </a:spcAft>
                        <a:buFont typeface="Wingdings" panose="05000000000000000000" pitchFamily="2" charset="2"/>
                        <a:buChar char=""/>
                      </a:pPr>
                      <a:r>
                        <a:rPr lang="en-US" sz="13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Applicable Drugs</a:t>
                      </a:r>
                      <a:endPar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00000"/>
                        </a:lnSpc>
                        <a:spcBef>
                          <a:spcPts val="0"/>
                        </a:spcBef>
                        <a:spcAft>
                          <a:spcPts val="0"/>
                        </a:spcAft>
                        <a:buFont typeface="Symbol" panose="05050102010706020507" pitchFamily="18" charset="2"/>
                        <a:buChar char=""/>
                      </a:pPr>
                      <a:r>
                        <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Cost sharing: 25%</a:t>
                      </a:r>
                    </a:p>
                    <a:p>
                      <a:pPr marL="742950" marR="0" lvl="1" indent="-285750">
                        <a:lnSpc>
                          <a:spcPct val="100000"/>
                        </a:lnSpc>
                        <a:spcBef>
                          <a:spcPts val="0"/>
                        </a:spcBef>
                        <a:spcAft>
                          <a:spcPts val="0"/>
                        </a:spcAft>
                        <a:buFont typeface="Symbol" panose="05050102010706020507" pitchFamily="18" charset="2"/>
                        <a:buChar char=""/>
                      </a:pPr>
                      <a:r>
                        <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Plan Pays: 5%</a:t>
                      </a:r>
                    </a:p>
                    <a:p>
                      <a:pPr marL="742950" marR="0" lvl="1" indent="-285750">
                        <a:lnSpc>
                          <a:spcPct val="100000"/>
                        </a:lnSpc>
                        <a:spcBef>
                          <a:spcPts val="0"/>
                        </a:spcBef>
                        <a:spcAft>
                          <a:spcPts val="0"/>
                        </a:spcAft>
                        <a:buFont typeface="Symbol" panose="05050102010706020507" pitchFamily="18" charset="2"/>
                        <a:buChar char=""/>
                      </a:pPr>
                      <a:r>
                        <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Manufacturer Discount: 70%</a:t>
                      </a:r>
                    </a:p>
                    <a:p>
                      <a:pPr marL="342900" marR="0" lvl="0" indent="-342900">
                        <a:lnSpc>
                          <a:spcPct val="100000"/>
                        </a:lnSpc>
                        <a:spcBef>
                          <a:spcPts val="0"/>
                        </a:spcBef>
                        <a:spcAft>
                          <a:spcPts val="0"/>
                        </a:spcAft>
                        <a:buFont typeface="Wingdings" panose="05000000000000000000" pitchFamily="2" charset="2"/>
                        <a:buChar char=""/>
                      </a:pPr>
                      <a:r>
                        <a:rPr lang="en-US" sz="13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Non-Applicable Drugs</a:t>
                      </a:r>
                      <a:endPar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00000"/>
                        </a:lnSpc>
                        <a:spcBef>
                          <a:spcPts val="0"/>
                        </a:spcBef>
                        <a:spcAft>
                          <a:spcPts val="0"/>
                        </a:spcAft>
                        <a:buFont typeface="Symbol" panose="05050102010706020507" pitchFamily="18" charset="2"/>
                        <a:buChar char=""/>
                      </a:pPr>
                      <a:r>
                        <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Cost sharing: 25%</a:t>
                      </a:r>
                    </a:p>
                    <a:p>
                      <a:pPr marL="742950" marR="0" lvl="1" indent="-285750">
                        <a:lnSpc>
                          <a:spcPct val="100000"/>
                        </a:lnSpc>
                        <a:spcBef>
                          <a:spcPts val="0"/>
                        </a:spcBef>
                        <a:spcAft>
                          <a:spcPts val="0"/>
                        </a:spcAft>
                        <a:buFont typeface="Symbol" panose="05050102010706020507" pitchFamily="18" charset="2"/>
                        <a:buChar char=""/>
                      </a:pPr>
                      <a:r>
                        <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Plan Pays: 75%</a:t>
                      </a: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gn="ctr">
                        <a:lnSpc>
                          <a:spcPct val="100000"/>
                        </a:lnSpc>
                        <a:spcBef>
                          <a:spcPts val="0"/>
                        </a:spcBef>
                        <a:spcAft>
                          <a:spcPts val="0"/>
                        </a:spcAft>
                      </a:pPr>
                      <a:r>
                        <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rPr>
                        <a:t>N/A</a:t>
                      </a:r>
                    </a:p>
                  </a:txBody>
                  <a:tcPr marL="51287" marR="51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4171494"/>
                  </a:ext>
                </a:extLst>
              </a:tr>
              <a:tr h="136766">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nSpc>
                          <a:spcPct val="100000"/>
                        </a:lnSpc>
                        <a:spcBef>
                          <a:spcPts val="0"/>
                        </a:spcBef>
                        <a:spcAft>
                          <a:spcPts val="0"/>
                        </a:spcAft>
                      </a:pPr>
                      <a:r>
                        <a:rPr lang="en-US" sz="1300" b="1" kern="100">
                          <a:solidFill>
                            <a:schemeClr val="bg1"/>
                          </a:solidFill>
                          <a:effectLst/>
                          <a:latin typeface="Arial" panose="020B0604020202020204" pitchFamily="34" charset="0"/>
                          <a:ea typeface="Aptos" panose="020B0004020202020204" pitchFamily="34" charset="0"/>
                          <a:cs typeface="Arial" panose="020B0604020202020204" pitchFamily="34" charset="0"/>
                        </a:rPr>
                        <a:t> </a:t>
                      </a:r>
                      <a:endPar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nSpc>
                          <a:spcPct val="100000"/>
                        </a:lnSpc>
                        <a:spcBef>
                          <a:spcPts val="0"/>
                        </a:spcBef>
                        <a:spcAft>
                          <a:spcPts val="0"/>
                        </a:spcAft>
                      </a:pPr>
                      <a:r>
                        <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rPr>
                        <a:t>Out-of-Pocket Threshold: $8,000</a:t>
                      </a: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nSpc>
                          <a:spcPct val="100000"/>
                        </a:lnSpc>
                        <a:spcBef>
                          <a:spcPts val="0"/>
                        </a:spcBef>
                        <a:spcAft>
                          <a:spcPts val="0"/>
                        </a:spcAft>
                      </a:pPr>
                      <a:r>
                        <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rPr>
                        <a:t>Out-of-Pocket Threshold: $2,000</a:t>
                      </a: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2265853"/>
                  </a:ext>
                </a:extLst>
              </a:tr>
              <a:tr h="1068626">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a:lnSpc>
                          <a:spcPct val="100000"/>
                        </a:lnSpc>
                        <a:spcBef>
                          <a:spcPts val="0"/>
                        </a:spcBef>
                        <a:spcAft>
                          <a:spcPts val="0"/>
                        </a:spcAft>
                      </a:pPr>
                      <a:r>
                        <a:rPr lang="en-US" sz="1300" b="1" kern="100">
                          <a:solidFill>
                            <a:schemeClr val="bg1"/>
                          </a:solidFill>
                          <a:effectLst/>
                          <a:latin typeface="Arial" panose="020B0604020202020204" pitchFamily="34" charset="0"/>
                          <a:ea typeface="Aptos" panose="020B0004020202020204" pitchFamily="34" charset="0"/>
                          <a:cs typeface="Arial" panose="020B0604020202020204" pitchFamily="34" charset="0"/>
                        </a:rPr>
                        <a:t>Catastrophic Phase</a:t>
                      </a:r>
                      <a:endPar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342900" marR="0" lvl="0" indent="-342900">
                        <a:lnSpc>
                          <a:spcPct val="100000"/>
                        </a:lnSpc>
                        <a:spcBef>
                          <a:spcPts val="0"/>
                        </a:spcBef>
                        <a:spcAft>
                          <a:spcPts val="0"/>
                        </a:spcAft>
                        <a:buFont typeface="Wingdings" panose="05000000000000000000" pitchFamily="2" charset="2"/>
                        <a:buChar char=""/>
                      </a:pPr>
                      <a:r>
                        <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rPr>
                        <a:t>Plan pays: 20%</a:t>
                      </a:r>
                    </a:p>
                    <a:p>
                      <a:pPr marL="342900" marR="0" lvl="0" indent="-342900">
                        <a:lnSpc>
                          <a:spcPct val="100000"/>
                        </a:lnSpc>
                        <a:spcBef>
                          <a:spcPts val="0"/>
                        </a:spcBef>
                        <a:spcAft>
                          <a:spcPts val="0"/>
                        </a:spcAft>
                        <a:buFont typeface="Wingdings" panose="05000000000000000000" pitchFamily="2" charset="2"/>
                        <a:buChar char=""/>
                      </a:pPr>
                      <a:r>
                        <a:rPr lang="en-US" sz="1300" kern="100">
                          <a:solidFill>
                            <a:schemeClr val="bg1"/>
                          </a:solidFill>
                          <a:effectLst/>
                          <a:latin typeface="Arial" panose="020B0604020202020204" pitchFamily="34" charset="0"/>
                          <a:ea typeface="Aptos" panose="020B0004020202020204" pitchFamily="34" charset="0"/>
                          <a:cs typeface="Arial" panose="020B0604020202020204" pitchFamily="34" charset="0"/>
                        </a:rPr>
                        <a:t>Reinsurance: 80%</a:t>
                      </a: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342900" marR="0" lvl="0" indent="-342900">
                        <a:lnSpc>
                          <a:spcPct val="100000"/>
                        </a:lnSpc>
                        <a:spcBef>
                          <a:spcPts val="0"/>
                        </a:spcBef>
                        <a:spcAft>
                          <a:spcPts val="0"/>
                        </a:spcAft>
                        <a:buFont typeface="Wingdings" panose="05000000000000000000" pitchFamily="2" charset="2"/>
                        <a:buChar char=""/>
                      </a:pPr>
                      <a:r>
                        <a:rPr lang="en-US" sz="13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Applicable Drugs</a:t>
                      </a:r>
                      <a:endPar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00000"/>
                        </a:lnSpc>
                        <a:spcBef>
                          <a:spcPts val="0"/>
                        </a:spcBef>
                        <a:spcAft>
                          <a:spcPts val="0"/>
                        </a:spcAft>
                        <a:buFont typeface="Symbol" panose="05050102010706020507" pitchFamily="18" charset="2"/>
                        <a:buChar char=""/>
                      </a:pPr>
                      <a:r>
                        <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Plan Pays: 60%</a:t>
                      </a:r>
                    </a:p>
                    <a:p>
                      <a:pPr marL="742950" marR="0" lvl="1" indent="-285750">
                        <a:lnSpc>
                          <a:spcPct val="100000"/>
                        </a:lnSpc>
                        <a:spcBef>
                          <a:spcPts val="0"/>
                        </a:spcBef>
                        <a:spcAft>
                          <a:spcPts val="0"/>
                        </a:spcAft>
                        <a:buFont typeface="Symbol" panose="05050102010706020507" pitchFamily="18" charset="2"/>
                        <a:buChar char=""/>
                      </a:pPr>
                      <a:r>
                        <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Manufacturer Discount: 20%</a:t>
                      </a:r>
                    </a:p>
                    <a:p>
                      <a:pPr marL="742950" marR="0" lvl="1" indent="-285750">
                        <a:lnSpc>
                          <a:spcPct val="100000"/>
                        </a:lnSpc>
                        <a:spcBef>
                          <a:spcPts val="0"/>
                        </a:spcBef>
                        <a:spcAft>
                          <a:spcPts val="0"/>
                        </a:spcAft>
                        <a:buFont typeface="Symbol" panose="05050102010706020507" pitchFamily="18" charset="2"/>
                        <a:buChar char=""/>
                      </a:pPr>
                      <a:r>
                        <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Reinsurance: 20%</a:t>
                      </a:r>
                    </a:p>
                    <a:p>
                      <a:pPr marL="342900" marR="0" lvl="0" indent="-342900">
                        <a:lnSpc>
                          <a:spcPct val="100000"/>
                        </a:lnSpc>
                        <a:spcBef>
                          <a:spcPts val="0"/>
                        </a:spcBef>
                        <a:spcAft>
                          <a:spcPts val="0"/>
                        </a:spcAft>
                        <a:buFont typeface="Wingdings" panose="05000000000000000000" pitchFamily="2" charset="2"/>
                        <a:buChar char=""/>
                      </a:pPr>
                      <a:r>
                        <a:rPr lang="en-US" sz="13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Non-Applicable Drugs</a:t>
                      </a:r>
                      <a:endPar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00000"/>
                        </a:lnSpc>
                        <a:spcBef>
                          <a:spcPts val="0"/>
                        </a:spcBef>
                        <a:spcAft>
                          <a:spcPts val="0"/>
                        </a:spcAft>
                        <a:buFont typeface="Symbol" panose="05050102010706020507" pitchFamily="18" charset="2"/>
                        <a:buChar char=""/>
                      </a:pPr>
                      <a:r>
                        <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Plan Pays: 60%</a:t>
                      </a:r>
                    </a:p>
                    <a:p>
                      <a:pPr marL="742950" marR="0" lvl="1" indent="-285750">
                        <a:lnSpc>
                          <a:spcPct val="100000"/>
                        </a:lnSpc>
                        <a:spcBef>
                          <a:spcPts val="0"/>
                        </a:spcBef>
                        <a:spcAft>
                          <a:spcPts val="0"/>
                        </a:spcAft>
                        <a:buFont typeface="Symbol" panose="05050102010706020507" pitchFamily="18" charset="2"/>
                        <a:buChar char=""/>
                      </a:pPr>
                      <a:r>
                        <a:rPr lang="en-US" sz="13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Reinsurance: 40%</a:t>
                      </a:r>
                    </a:p>
                  </a:txBody>
                  <a:tcPr marL="51287" marR="5128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965163"/>
                  </a:ext>
                </a:extLst>
              </a:tr>
            </a:tbl>
          </a:graphicData>
        </a:graphic>
      </p:graphicFrame>
      <p:pic>
        <p:nvPicPr>
          <p:cNvPr id="8" name="Picture 7">
            <a:extLst>
              <a:ext uri="{FF2B5EF4-FFF2-40B4-BE49-F238E27FC236}">
                <a16:creationId xmlns:a16="http://schemas.microsoft.com/office/drawing/2014/main" id="{2AFC7264-FE41-2B8E-8C61-1706C654D8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257" y="930518"/>
            <a:ext cx="11967485" cy="5639289"/>
          </a:xfrm>
          <a:prstGeom prst="rect">
            <a:avLst/>
          </a:prstGeom>
        </p:spPr>
      </p:pic>
      <p:sp>
        <p:nvSpPr>
          <p:cNvPr id="3" name="Slide Number Placeholder 2">
            <a:extLst>
              <a:ext uri="{FF2B5EF4-FFF2-40B4-BE49-F238E27FC236}">
                <a16:creationId xmlns:a16="http://schemas.microsoft.com/office/drawing/2014/main" id="{3F111716-618F-7109-055B-FEF91DC95B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52491C3B-2C9B-B081-813D-3B378B6179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2024</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4" name="Date Placeholder 3">
            <a:extLst>
              <a:ext uri="{FF2B5EF4-FFF2-40B4-BE49-F238E27FC236}">
                <a16:creationId xmlns:a16="http://schemas.microsoft.com/office/drawing/2014/main" id="{9249560C-406F-ED78-6440-FA298F82BF3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2024</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5410128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C92F-4286-466B-A3A8-14E6549DB04E}"/>
              </a:ext>
            </a:extLst>
          </p:cNvPr>
          <p:cNvSpPr>
            <a:spLocks noGrp="1"/>
          </p:cNvSpPr>
          <p:nvPr>
            <p:ph type="title"/>
          </p:nvPr>
        </p:nvSpPr>
        <p:spPr>
          <a:xfrm>
            <a:off x="3929041" y="1737360"/>
            <a:ext cx="7979929" cy="3445197"/>
          </a:xfrm>
        </p:spPr>
        <p:txBody>
          <a:bodyPr>
            <a:normAutofit fontScale="90000"/>
          </a:bodyPr>
          <a:lstStyle/>
          <a:p>
            <a:pPr lvl="0">
              <a:lnSpc>
                <a:spcPct val="100000"/>
              </a:lnSpc>
              <a:spcBef>
                <a:spcPts val="0"/>
              </a:spcBef>
              <a:spcAft>
                <a:spcPts val="1200"/>
              </a:spcAft>
              <a:buClr>
                <a:srgbClr val="00539A"/>
              </a:buClr>
            </a:pPr>
            <a:r>
              <a:rPr lang="en-US" sz="3300" dirty="0">
                <a:ea typeface="+mn-ea"/>
              </a:rPr>
              <a:t>Medicare Prescription Payment Plan:</a:t>
            </a:r>
            <a:br>
              <a:rPr lang="en-US" sz="3300" dirty="0">
                <a:solidFill>
                  <a:srgbClr val="00539A"/>
                </a:solidFill>
              </a:rPr>
            </a:br>
            <a:r>
              <a:rPr lang="en-US" sz="3300" dirty="0">
                <a:solidFill>
                  <a:srgbClr val="00539A"/>
                </a:solidFill>
              </a:rPr>
              <a:t>Communication </a:t>
            </a:r>
            <a:r>
              <a:rPr lang="en-US" sz="3300" dirty="0">
                <a:ea typeface="+mn-ea"/>
              </a:rPr>
              <a:t>&amp; Outreach</a:t>
            </a:r>
            <a:br>
              <a:rPr lang="en-US" sz="2600" dirty="0">
                <a:ea typeface="+mn-ea"/>
              </a:rPr>
            </a:br>
            <a:br>
              <a:rPr lang="en-US" sz="2600" dirty="0">
                <a:ea typeface="+mn-ea"/>
              </a:rPr>
            </a:br>
            <a:br>
              <a:rPr lang="en-US" sz="1700" dirty="0">
                <a:latin typeface="Arial" panose="020B0604020202020204" pitchFamily="34" charset="0"/>
                <a:ea typeface="+mn-ea"/>
                <a:cs typeface="Arial" panose="020B0604020202020204" pitchFamily="34" charset="0"/>
              </a:rPr>
            </a:br>
            <a:r>
              <a:rPr lang="en-US" sz="2700" dirty="0">
                <a:latin typeface="Arial" panose="020B0604020202020204" pitchFamily="34" charset="0"/>
                <a:ea typeface="+mn-ea"/>
                <a:cs typeface="Arial" panose="020B0604020202020204" pitchFamily="34" charset="0"/>
              </a:rPr>
              <a:t>Stephen King</a:t>
            </a:r>
            <a:br>
              <a:rPr lang="en-US" sz="1700" dirty="0">
                <a:latin typeface="Arial" panose="020B0604020202020204" pitchFamily="34" charset="0"/>
                <a:ea typeface="+mn-ea"/>
                <a:cs typeface="Arial" panose="020B0604020202020204" pitchFamily="34" charset="0"/>
              </a:rPr>
            </a:br>
            <a:r>
              <a:rPr lang="en-US" sz="2200" b="0" dirty="0">
                <a:latin typeface="Arial" panose="020B0604020202020204" pitchFamily="34" charset="0"/>
                <a:ea typeface="+mn-ea"/>
                <a:cs typeface="Arial" panose="020B0604020202020204" pitchFamily="34" charset="0"/>
              </a:rPr>
              <a:t>Public Affairs Specialist</a:t>
            </a:r>
            <a:br>
              <a:rPr lang="en-US" sz="2200" b="0" dirty="0">
                <a:latin typeface="Arial" panose="020B0604020202020204" pitchFamily="34" charset="0"/>
                <a:ea typeface="+mn-ea"/>
                <a:cs typeface="Arial" panose="020B0604020202020204" pitchFamily="34" charset="0"/>
              </a:rPr>
            </a:br>
            <a:r>
              <a:rPr lang="en-US" sz="2200" b="0" dirty="0">
                <a:latin typeface="Arial" panose="020B0604020202020204" pitchFamily="34" charset="0"/>
                <a:ea typeface="+mn-ea"/>
                <a:cs typeface="Arial" panose="020B0604020202020204" pitchFamily="34" charset="0"/>
              </a:rPr>
              <a:t>Integrated Communications Management Staff</a:t>
            </a:r>
            <a:br>
              <a:rPr lang="en-US" sz="2200" b="0" dirty="0">
                <a:latin typeface="Arial" panose="020B0604020202020204" pitchFamily="34" charset="0"/>
                <a:ea typeface="+mn-ea"/>
                <a:cs typeface="Arial" panose="020B0604020202020204" pitchFamily="34" charset="0"/>
              </a:rPr>
            </a:br>
            <a:r>
              <a:rPr lang="en-US" sz="2200" b="0" dirty="0">
                <a:latin typeface="Arial" panose="020B0604020202020204" pitchFamily="34" charset="0"/>
                <a:ea typeface="+mn-ea"/>
                <a:cs typeface="Arial" panose="020B0604020202020204" pitchFamily="34" charset="0"/>
              </a:rPr>
              <a:t>CMS Office of Communications</a:t>
            </a:r>
            <a:br>
              <a:rPr lang="en-US" sz="1700" b="0" dirty="0">
                <a:latin typeface="Arial" panose="020B0604020202020204" pitchFamily="34" charset="0"/>
                <a:ea typeface="+mn-ea"/>
                <a:cs typeface="Arial" panose="020B0604020202020204" pitchFamily="34" charset="0"/>
              </a:rPr>
            </a:br>
            <a:endParaRPr lang="en-US" dirty="0"/>
          </a:p>
        </p:txBody>
      </p:sp>
      <p:pic>
        <p:nvPicPr>
          <p:cNvPr id="5" name="Picture 4">
            <a:extLst>
              <a:ext uri="{FF2B5EF4-FFF2-40B4-BE49-F238E27FC236}">
                <a16:creationId xmlns:a16="http://schemas.microsoft.com/office/drawing/2014/main" id="{49EE85DB-9EDC-9D72-3DE3-3F3C34C81607}"/>
              </a:ext>
              <a:ext uri="{C183D7F6-B498-43B3-948B-1728B52AA6E4}">
                <adec:decorative xmlns:adec="http://schemas.microsoft.com/office/drawing/2017/decorative" val="1"/>
              </a:ext>
            </a:extLst>
          </p:cNvPr>
          <p:cNvPicPr>
            <a:picLocks noChangeAspect="1"/>
          </p:cNvPicPr>
          <p:nvPr/>
        </p:nvPicPr>
        <p:blipFill rotWithShape="1">
          <a:blip r:embed="rId4"/>
          <a:srcRect b="18789"/>
          <a:stretch/>
        </p:blipFill>
        <p:spPr>
          <a:xfrm>
            <a:off x="9908704" y="2903284"/>
            <a:ext cx="1853184" cy="2257484"/>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6652855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FB3B54A-458D-B67A-CAFB-F989BC0C1D2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53327" y="1158467"/>
            <a:ext cx="4997171" cy="4379868"/>
          </a:xfrm>
          <a:prstGeom prst="rect">
            <a:avLst/>
          </a:prstGeom>
        </p:spPr>
      </p:pic>
      <p:sp>
        <p:nvSpPr>
          <p:cNvPr id="4" name="Title 3">
            <a:extLst>
              <a:ext uri="{FF2B5EF4-FFF2-40B4-BE49-F238E27FC236}">
                <a16:creationId xmlns:a16="http://schemas.microsoft.com/office/drawing/2014/main" id="{3B40B5CB-FD34-3E94-AB7D-E23B5B45565F}"/>
              </a:ext>
            </a:extLst>
          </p:cNvPr>
          <p:cNvSpPr>
            <a:spLocks noGrp="1"/>
          </p:cNvSpPr>
          <p:nvPr>
            <p:ph type="title"/>
          </p:nvPr>
        </p:nvSpPr>
        <p:spPr/>
        <p:txBody>
          <a:bodyPr/>
          <a:lstStyle/>
          <a:p>
            <a:r>
              <a:rPr lang="en-US" b="1" dirty="0">
                <a:latin typeface="Arial Black" panose="020B0A04020102020204" pitchFamily="34" charset="0"/>
                <a:cs typeface="Arial" panose="020B0604020202020204" pitchFamily="34" charset="0"/>
              </a:rPr>
              <a:t>Layered &amp; Interconnected Communications</a:t>
            </a:r>
            <a:endParaRPr lang="en-US" b="1" strike="sngStrike" dirty="0">
              <a:latin typeface="Arial Black" panose="020B0A040201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2BA547D-A91A-D06A-1920-6A8C7C26F18C}"/>
              </a:ext>
            </a:extLst>
          </p:cNvPr>
          <p:cNvSpPr txBox="1"/>
          <p:nvPr/>
        </p:nvSpPr>
        <p:spPr>
          <a:xfrm>
            <a:off x="8456598" y="1897378"/>
            <a:ext cx="3139908" cy="338554"/>
          </a:xfrm>
          <a:prstGeom prst="rect">
            <a:avLst/>
          </a:prstGeom>
          <a:noFill/>
        </p:spPr>
        <p:txBody>
          <a:bodyPr wrap="square" rtlCol="0">
            <a:spAutoFit/>
          </a:bodyPr>
          <a:lstStyle/>
          <a:p>
            <a:pPr marL="0" marR="0" lvl="0" indent="0" algn="l" defTabSz="8471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14F0C"/>
                </a:solidFill>
                <a:effectLst/>
                <a:uLnTx/>
                <a:uFillTx/>
                <a:latin typeface="Calibri" panose="020F0502020204030204"/>
                <a:ea typeface="+mn-ea"/>
                <a:cs typeface="Arial"/>
                <a:sym typeface="Arial"/>
              </a:rPr>
              <a:t>Pharmacists &amp; Key Stakeholders</a:t>
            </a:r>
          </a:p>
        </p:txBody>
      </p:sp>
      <p:sp>
        <p:nvSpPr>
          <p:cNvPr id="10" name="TextBox 9">
            <a:extLst>
              <a:ext uri="{FF2B5EF4-FFF2-40B4-BE49-F238E27FC236}">
                <a16:creationId xmlns:a16="http://schemas.microsoft.com/office/drawing/2014/main" id="{E6BAF868-E904-F512-4A67-007A2F012108}"/>
              </a:ext>
            </a:extLst>
          </p:cNvPr>
          <p:cNvSpPr txBox="1"/>
          <p:nvPr/>
        </p:nvSpPr>
        <p:spPr>
          <a:xfrm>
            <a:off x="677721" y="1801968"/>
            <a:ext cx="1620616" cy="338554"/>
          </a:xfrm>
          <a:prstGeom prst="rect">
            <a:avLst/>
          </a:prstGeom>
          <a:noFill/>
        </p:spPr>
        <p:txBody>
          <a:bodyPr wrap="square" rtlCol="0">
            <a:spAutoFit/>
          </a:bodyPr>
          <a:lstStyle/>
          <a:p>
            <a:pPr marL="0" marR="0" lvl="0" indent="0" algn="l" defTabSz="8471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4986"/>
                </a:solidFill>
                <a:effectLst/>
                <a:uLnTx/>
                <a:uFillTx/>
                <a:latin typeface="Calibri" panose="020F0502020204030204"/>
                <a:ea typeface="+mn-ea"/>
                <a:cs typeface="Arial"/>
                <a:sym typeface="Arial"/>
              </a:rPr>
              <a:t>Medicare </a:t>
            </a:r>
          </a:p>
        </p:txBody>
      </p:sp>
      <p:cxnSp>
        <p:nvCxnSpPr>
          <p:cNvPr id="11" name="Straight Connector 10">
            <a:extLst>
              <a:ext uri="{FF2B5EF4-FFF2-40B4-BE49-F238E27FC236}">
                <a16:creationId xmlns:a16="http://schemas.microsoft.com/office/drawing/2014/main" id="{834DA078-93B5-1C1C-6181-C0D36149DBAB}"/>
              </a:ext>
              <a:ext uri="{C183D7F6-B498-43B3-948B-1728B52AA6E4}">
                <adec:decorative xmlns:adec="http://schemas.microsoft.com/office/drawing/2017/decorative" val="1"/>
              </a:ext>
            </a:extLst>
          </p:cNvPr>
          <p:cNvCxnSpPr>
            <a:cxnSpLocks/>
          </p:cNvCxnSpPr>
          <p:nvPr/>
        </p:nvCxnSpPr>
        <p:spPr>
          <a:xfrm>
            <a:off x="7336972" y="2220459"/>
            <a:ext cx="3992387" cy="17353"/>
          </a:xfrm>
          <a:prstGeom prst="line">
            <a:avLst/>
          </a:prstGeom>
          <a:ln w="25400">
            <a:solidFill>
              <a:srgbClr val="B14F0C"/>
            </a:solidFill>
            <a:tailEnd type="ova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F51E53-F864-C84D-D002-7E2CA309FD1F}"/>
              </a:ext>
            </a:extLst>
          </p:cNvPr>
          <p:cNvSpPr txBox="1"/>
          <p:nvPr/>
        </p:nvSpPr>
        <p:spPr>
          <a:xfrm>
            <a:off x="677722" y="4555334"/>
            <a:ext cx="4114800" cy="1815882"/>
          </a:xfrm>
          <a:prstGeom prst="rect">
            <a:avLst/>
          </a:prstGeom>
          <a:noFill/>
        </p:spPr>
        <p:txBody>
          <a:bodyPr wrap="square" rtlCol="0">
            <a:spAutoFit/>
          </a:bodyPr>
          <a:lstStyle/>
          <a:p>
            <a:pPr marL="252139" marR="0" lvl="0" indent="-252139" algn="l" defTabSz="847188"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16A5D"/>
                </a:solidFill>
                <a:effectLst/>
                <a:uLnTx/>
                <a:uFillTx/>
                <a:latin typeface="Calibri" panose="020F0502020204030204"/>
                <a:ea typeface="+mn-ea"/>
                <a:cs typeface="Arial"/>
                <a:sym typeface="Arial"/>
              </a:rPr>
              <a:t>Educate about program and cost savings </a:t>
            </a:r>
            <a:br>
              <a:rPr kumimoji="0" lang="en-US" sz="1400" b="0" i="0" u="none" strike="noStrike" kern="1200" cap="none" spc="0" normalizeH="0" baseline="0" noProof="0" dirty="0">
                <a:ln>
                  <a:noFill/>
                </a:ln>
                <a:solidFill>
                  <a:srgbClr val="116A5D"/>
                </a:solidFill>
                <a:effectLst/>
                <a:uLnTx/>
                <a:uFillTx/>
                <a:latin typeface="Calibri" panose="020F0502020204030204"/>
                <a:ea typeface="+mn-ea"/>
                <a:cs typeface="Arial"/>
                <a:sym typeface="Arial"/>
              </a:rPr>
            </a:br>
            <a:r>
              <a:rPr kumimoji="0" lang="en-US" sz="1400" b="0" i="0" u="none" strike="noStrike" kern="1200" cap="none" spc="0" normalizeH="0" baseline="0" noProof="0" dirty="0">
                <a:ln>
                  <a:noFill/>
                </a:ln>
                <a:solidFill>
                  <a:srgbClr val="116A5D"/>
                </a:solidFill>
                <a:effectLst/>
                <a:uLnTx/>
                <a:uFillTx/>
                <a:latin typeface="Calibri" panose="020F0502020204030204"/>
                <a:ea typeface="+mn-ea"/>
                <a:cs typeface="Arial"/>
                <a:sym typeface="Arial"/>
              </a:rPr>
              <a:t>programs in enrollee materials </a:t>
            </a:r>
          </a:p>
          <a:p>
            <a:pPr marL="252139" marR="0" lvl="0" indent="-252139" algn="l" defTabSz="847188"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16A5D"/>
                </a:solidFill>
                <a:effectLst/>
                <a:uLnTx/>
                <a:uFillTx/>
                <a:latin typeface="Calibri" panose="020F0502020204030204"/>
                <a:ea typeface="+mn-ea"/>
                <a:cs typeface="Arial"/>
                <a:sym typeface="Arial"/>
              </a:rPr>
              <a:t>Help all Part D enrollees understand, elect, </a:t>
            </a:r>
            <a:br>
              <a:rPr kumimoji="0" lang="en-US" sz="1400" b="0" i="0" u="none" strike="noStrike" kern="1200" cap="none" spc="0" normalizeH="0" baseline="0" noProof="0" dirty="0">
                <a:ln>
                  <a:noFill/>
                </a:ln>
                <a:solidFill>
                  <a:srgbClr val="116A5D"/>
                </a:solidFill>
                <a:effectLst/>
                <a:uLnTx/>
                <a:uFillTx/>
                <a:latin typeface="Calibri" panose="020F0502020204030204"/>
                <a:ea typeface="+mn-ea"/>
                <a:cs typeface="Arial"/>
                <a:sym typeface="Arial"/>
              </a:rPr>
            </a:br>
            <a:r>
              <a:rPr kumimoji="0" lang="en-US" sz="1400" b="0" i="0" u="none" strike="noStrike" kern="1200" cap="none" spc="0" normalizeH="0" baseline="0" noProof="0" dirty="0">
                <a:ln>
                  <a:noFill/>
                </a:ln>
                <a:solidFill>
                  <a:srgbClr val="116A5D"/>
                </a:solidFill>
                <a:effectLst/>
                <a:uLnTx/>
                <a:uFillTx/>
                <a:latin typeface="Calibri" panose="020F0502020204030204"/>
                <a:ea typeface="+mn-ea"/>
                <a:cs typeface="Arial"/>
                <a:sym typeface="Arial"/>
              </a:rPr>
              <a:t>and manage the program</a:t>
            </a:r>
          </a:p>
          <a:p>
            <a:pPr marL="252139" marR="0" lvl="0" indent="-252139" algn="l" defTabSz="847188"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16A5D"/>
                </a:solidFill>
                <a:effectLst/>
                <a:uLnTx/>
                <a:uFillTx/>
                <a:latin typeface="Calibri" panose="020F0502020204030204"/>
                <a:ea typeface="+mn-ea"/>
                <a:cs typeface="Arial"/>
                <a:sym typeface="Arial"/>
              </a:rPr>
              <a:t>Targeted communication to “likely to benefit” </a:t>
            </a:r>
          </a:p>
          <a:p>
            <a:pPr marL="252139" marR="0" lvl="0" indent="-252139" algn="l" defTabSz="847188"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16A5D"/>
                </a:solidFill>
                <a:effectLst/>
                <a:uLnTx/>
                <a:uFillTx/>
                <a:latin typeface="Calibri" panose="020F0502020204030204"/>
                <a:ea typeface="+mn-ea"/>
                <a:cs typeface="Arial"/>
                <a:sym typeface="Arial"/>
              </a:rPr>
              <a:t>Enrollment &amp; management of program </a:t>
            </a:r>
          </a:p>
          <a:p>
            <a:pPr marL="252139" marR="0" lvl="0" indent="-252139" algn="l" defTabSz="847188"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16A5D"/>
                </a:solidFill>
                <a:effectLst/>
                <a:uLnTx/>
                <a:uFillTx/>
                <a:latin typeface="Calibri" panose="020F0502020204030204"/>
                <a:ea typeface="+mn-ea"/>
                <a:cs typeface="Arial"/>
                <a:sym typeface="Arial"/>
              </a:rPr>
              <a:t>Notify pharmacists if enrollee is “likely to benefit”</a:t>
            </a:r>
          </a:p>
          <a:p>
            <a:pPr marL="252139" marR="0" lvl="0" indent="-252139" algn="l" defTabSz="847188"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16A5D"/>
                </a:solidFill>
                <a:effectLst/>
                <a:uLnTx/>
                <a:uFillTx/>
                <a:latin typeface="Calibri" panose="020F0502020204030204"/>
                <a:ea typeface="+mn-ea"/>
                <a:cs typeface="Arial"/>
                <a:sym typeface="Arial"/>
              </a:rPr>
              <a:t>Communicate with networks providers</a:t>
            </a:r>
          </a:p>
        </p:txBody>
      </p:sp>
      <p:sp>
        <p:nvSpPr>
          <p:cNvPr id="13" name="TextBox 12">
            <a:extLst>
              <a:ext uri="{FF2B5EF4-FFF2-40B4-BE49-F238E27FC236}">
                <a16:creationId xmlns:a16="http://schemas.microsoft.com/office/drawing/2014/main" id="{FA4585B3-BA43-9138-D09F-41C0A729ADD2}"/>
              </a:ext>
            </a:extLst>
          </p:cNvPr>
          <p:cNvSpPr txBox="1"/>
          <p:nvPr/>
        </p:nvSpPr>
        <p:spPr>
          <a:xfrm>
            <a:off x="697275" y="2157283"/>
            <a:ext cx="2807799" cy="1561068"/>
          </a:xfrm>
          <a:prstGeom prst="rect">
            <a:avLst/>
          </a:prstGeom>
          <a:noFill/>
        </p:spPr>
        <p:txBody>
          <a:bodyPr wrap="square" rtlCol="0">
            <a:spAutoFit/>
          </a:bodyPr>
          <a:lstStyle/>
          <a:p>
            <a:pPr marL="252139" marR="0" lvl="0" indent="-252139" algn="l" defTabSz="8471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4986"/>
                </a:solidFill>
                <a:effectLst/>
                <a:uLnTx/>
                <a:uFillTx/>
                <a:latin typeface="Calibri" panose="020F0502020204030204"/>
                <a:ea typeface="+mn-ea"/>
                <a:cs typeface="Arial"/>
                <a:sym typeface="Arial"/>
              </a:rPr>
              <a:t>Education and resources for beneficiaries</a:t>
            </a:r>
          </a:p>
          <a:p>
            <a:pPr marL="252139" marR="0" lvl="0" indent="-252139" algn="l" defTabSz="8471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4986"/>
                </a:solidFill>
                <a:effectLst/>
                <a:uLnTx/>
                <a:uFillTx/>
                <a:latin typeface="Calibri" panose="020F0502020204030204"/>
                <a:ea typeface="+mn-ea"/>
                <a:cs typeface="Arial"/>
                <a:sym typeface="Arial"/>
              </a:rPr>
              <a:t>Information on Medicare.gov, including interactive experience</a:t>
            </a:r>
          </a:p>
          <a:p>
            <a:pPr marL="252139" marR="0" lvl="0" indent="-252139" algn="l" defTabSz="8471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4986"/>
                </a:solidFill>
                <a:effectLst/>
                <a:uLnTx/>
                <a:uFillTx/>
                <a:latin typeface="Calibri" panose="020F0502020204030204"/>
                <a:ea typeface="+mn-ea"/>
                <a:cs typeface="Arial"/>
                <a:sym typeface="Arial"/>
              </a:rPr>
              <a:t>Medicare &amp; You Handbook</a:t>
            </a:r>
          </a:p>
          <a:p>
            <a:pPr marL="252139" marR="0" lvl="0" indent="-252139" algn="l" defTabSz="8471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4986"/>
                </a:solidFill>
                <a:effectLst/>
                <a:uLnTx/>
                <a:uFillTx/>
                <a:latin typeface="Calibri" panose="020F0502020204030204"/>
                <a:ea typeface="+mn-ea"/>
                <a:cs typeface="Arial"/>
                <a:sym typeface="Arial"/>
              </a:rPr>
              <a:t>1-800-MEDICARE Scripts</a:t>
            </a:r>
          </a:p>
          <a:p>
            <a:pPr marL="0" marR="0" lvl="0" indent="0" algn="l" defTabSz="8471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Arial"/>
              <a:sym typeface="Arial"/>
            </a:endParaRPr>
          </a:p>
        </p:txBody>
      </p:sp>
      <p:sp>
        <p:nvSpPr>
          <p:cNvPr id="14" name="TextBox 13">
            <a:extLst>
              <a:ext uri="{FF2B5EF4-FFF2-40B4-BE49-F238E27FC236}">
                <a16:creationId xmlns:a16="http://schemas.microsoft.com/office/drawing/2014/main" id="{28570B59-665C-F9AE-777C-38195CDBCCCF}"/>
              </a:ext>
            </a:extLst>
          </p:cNvPr>
          <p:cNvSpPr txBox="1"/>
          <p:nvPr/>
        </p:nvSpPr>
        <p:spPr>
          <a:xfrm>
            <a:off x="8052524" y="2258582"/>
            <a:ext cx="3418271" cy="2031325"/>
          </a:xfrm>
          <a:prstGeom prst="rect">
            <a:avLst/>
          </a:prstGeom>
          <a:noFill/>
        </p:spPr>
        <p:txBody>
          <a:bodyPr wrap="square" rtlCol="0">
            <a:spAutoFit/>
          </a:bodyPr>
          <a:lstStyle/>
          <a:p>
            <a:pPr marL="228594" marR="0" lvl="0" indent="-228594" algn="l" defTabSz="8471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B14F0C"/>
                </a:solidFill>
                <a:effectLst/>
                <a:uLnTx/>
                <a:uFillTx/>
                <a:latin typeface="Calibri" panose="020F0502020204030204"/>
                <a:ea typeface="+mn-ea"/>
                <a:cs typeface="Arial"/>
                <a:sym typeface="Arial"/>
              </a:rPr>
              <a:t>Pharmacists provide point-of-sale “likely to benefit” notification &amp; information</a:t>
            </a:r>
          </a:p>
          <a:p>
            <a:pPr marL="228594" marR="0" lvl="0" indent="-228594" algn="l" defTabSz="8471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B14F0C"/>
                </a:solidFill>
                <a:effectLst/>
                <a:uLnTx/>
                <a:uFillTx/>
                <a:latin typeface="Calibri" panose="020F0502020204030204"/>
                <a:ea typeface="+mn-ea"/>
                <a:cs typeface="Arial"/>
                <a:sym typeface="Arial"/>
              </a:rPr>
              <a:t>Partner Outreach and Training including National Training Program (SHIPS)</a:t>
            </a:r>
          </a:p>
          <a:p>
            <a:pPr marL="228594" marR="0" lvl="0" indent="-228594" algn="l" defTabSz="8471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B14F0C"/>
                </a:solidFill>
                <a:effectLst/>
                <a:uLnTx/>
                <a:uFillTx/>
                <a:latin typeface="Calibri" panose="020F0502020204030204"/>
                <a:ea typeface="+mn-ea"/>
                <a:cs typeface="Arial"/>
                <a:sym typeface="Arial"/>
              </a:rPr>
              <a:t>Local Training and Outreach</a:t>
            </a:r>
          </a:p>
          <a:p>
            <a:pPr marL="228594" marR="0" lvl="0" indent="-228594" algn="l" defTabSz="8471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B14F0C"/>
                </a:solidFill>
                <a:effectLst/>
                <a:uLnTx/>
                <a:uFillTx/>
                <a:latin typeface="Calibri" panose="020F0502020204030204"/>
                <a:ea typeface="+mn-ea"/>
                <a:cs typeface="Arial"/>
                <a:sym typeface="Arial"/>
              </a:rPr>
              <a:t>Provider Communications</a:t>
            </a:r>
          </a:p>
          <a:p>
            <a:pPr marL="228594" marR="0" lvl="0" indent="-228594" algn="l" defTabSz="8471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B14F0C"/>
                </a:solidFill>
                <a:effectLst/>
                <a:uLnTx/>
                <a:uFillTx/>
                <a:latin typeface="Calibri" panose="020F0502020204030204"/>
                <a:ea typeface="+mn-ea"/>
                <a:cs typeface="Arial"/>
                <a:sym typeface="Arial"/>
              </a:rPr>
              <a:t>Local and regional engagement of partners, such as SHIPs and state hospital and pharmacy associations</a:t>
            </a:r>
          </a:p>
        </p:txBody>
      </p:sp>
      <p:sp>
        <p:nvSpPr>
          <p:cNvPr id="15" name="TextBox 14">
            <a:extLst>
              <a:ext uri="{FF2B5EF4-FFF2-40B4-BE49-F238E27FC236}">
                <a16:creationId xmlns:a16="http://schemas.microsoft.com/office/drawing/2014/main" id="{5D56711B-61C1-F93C-6857-54BCE532AD35}"/>
              </a:ext>
            </a:extLst>
          </p:cNvPr>
          <p:cNvSpPr txBox="1"/>
          <p:nvPr/>
        </p:nvSpPr>
        <p:spPr>
          <a:xfrm>
            <a:off x="677722" y="4184513"/>
            <a:ext cx="2132669" cy="338554"/>
          </a:xfrm>
          <a:prstGeom prst="rect">
            <a:avLst/>
          </a:prstGeom>
          <a:noFill/>
        </p:spPr>
        <p:txBody>
          <a:bodyPr wrap="square" rtlCol="0">
            <a:spAutoFit/>
          </a:bodyPr>
          <a:lstStyle/>
          <a:p>
            <a:pPr marL="0" marR="0" lvl="0" indent="0" algn="l" defTabSz="8471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6A5D"/>
                </a:solidFill>
                <a:effectLst/>
                <a:uLnTx/>
                <a:uFillTx/>
                <a:latin typeface="Calibri" panose="020F0502020204030204"/>
                <a:ea typeface="+mn-ea"/>
                <a:cs typeface="Arial"/>
                <a:sym typeface="Arial"/>
              </a:rPr>
              <a:t>Part D Plan Sponsors</a:t>
            </a:r>
          </a:p>
        </p:txBody>
      </p:sp>
      <p:cxnSp>
        <p:nvCxnSpPr>
          <p:cNvPr id="3" name="Straight Connector 2">
            <a:extLst>
              <a:ext uri="{FF2B5EF4-FFF2-40B4-BE49-F238E27FC236}">
                <a16:creationId xmlns:a16="http://schemas.microsoft.com/office/drawing/2014/main" id="{EBD422B0-9894-EF0A-F5A7-802D7C7080F4}"/>
              </a:ext>
              <a:ext uri="{C183D7F6-B498-43B3-948B-1728B52AA6E4}">
                <adec:decorative xmlns:adec="http://schemas.microsoft.com/office/drawing/2017/decorative" val="1"/>
              </a:ext>
            </a:extLst>
          </p:cNvPr>
          <p:cNvCxnSpPr>
            <a:cxnSpLocks/>
          </p:cNvCxnSpPr>
          <p:nvPr/>
        </p:nvCxnSpPr>
        <p:spPr>
          <a:xfrm flipV="1">
            <a:off x="677722" y="2127725"/>
            <a:ext cx="3601388" cy="29557"/>
          </a:xfrm>
          <a:prstGeom prst="line">
            <a:avLst/>
          </a:prstGeom>
          <a:ln w="25400">
            <a:solidFill>
              <a:srgbClr val="0070C0"/>
            </a:solidFill>
            <a:headEnd type="ova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55D1EFD-2F9D-9821-2637-BBAB87090241}"/>
              </a:ext>
              <a:ext uri="{C183D7F6-B498-43B3-948B-1728B52AA6E4}">
                <adec:decorative xmlns:adec="http://schemas.microsoft.com/office/drawing/2017/decorative" val="1"/>
              </a:ext>
            </a:extLst>
          </p:cNvPr>
          <p:cNvCxnSpPr>
            <a:cxnSpLocks/>
          </p:cNvCxnSpPr>
          <p:nvPr/>
        </p:nvCxnSpPr>
        <p:spPr>
          <a:xfrm flipH="1">
            <a:off x="682456" y="4524948"/>
            <a:ext cx="3474720" cy="5055"/>
          </a:xfrm>
          <a:prstGeom prst="line">
            <a:avLst/>
          </a:prstGeom>
          <a:ln w="25400">
            <a:solidFill>
              <a:srgbClr val="116A5D"/>
            </a:solidFill>
            <a:tailEnd type="ova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A001837-6A74-3FF1-CBDB-3F37C9D7CFFC}"/>
              </a:ext>
            </a:extLst>
          </p:cNvPr>
          <p:cNvSpPr txBox="1"/>
          <p:nvPr/>
        </p:nvSpPr>
        <p:spPr>
          <a:xfrm>
            <a:off x="4328901" y="2937817"/>
            <a:ext cx="2899796" cy="120032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0"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Clear, consistent language &amp; messaging across all channels and coordinated tactics</a:t>
            </a:r>
          </a:p>
        </p:txBody>
      </p:sp>
      <p:sp>
        <p:nvSpPr>
          <p:cNvPr id="19" name="Date Placeholder 18">
            <a:extLst>
              <a:ext uri="{FF2B5EF4-FFF2-40B4-BE49-F238E27FC236}">
                <a16:creationId xmlns:a16="http://schemas.microsoft.com/office/drawing/2014/main" id="{D9690D4F-44A2-C75D-B90F-A118F4F6E6D6}"/>
              </a:ext>
            </a:extLst>
          </p:cNvPr>
          <p:cNvSpPr>
            <a:spLocks noGrp="1"/>
          </p:cNvSpPr>
          <p:nvPr>
            <p:ph type="dt" sz="half" idx="10"/>
          </p:nvPr>
        </p:nvSpPr>
        <p:spPr/>
        <p:txBody>
          <a:bodyPr/>
          <a:lstStyle/>
          <a:p>
            <a:r>
              <a:rPr lang="en-US" dirty="0"/>
              <a:t>September 2024</a:t>
            </a:r>
          </a:p>
        </p:txBody>
      </p:sp>
      <p:sp>
        <p:nvSpPr>
          <p:cNvPr id="20" name="Footer Placeholder 19">
            <a:extLst>
              <a:ext uri="{FF2B5EF4-FFF2-40B4-BE49-F238E27FC236}">
                <a16:creationId xmlns:a16="http://schemas.microsoft.com/office/drawing/2014/main" id="{C5F1ECA7-CC82-3DC4-3805-4E3C4892C43F}"/>
              </a:ext>
            </a:extLst>
          </p:cNvPr>
          <p:cNvSpPr>
            <a:spLocks noGrp="1"/>
          </p:cNvSpPr>
          <p:nvPr>
            <p:ph type="ftr" sz="quarter" idx="11"/>
          </p:nvPr>
        </p:nvSpPr>
        <p:spPr/>
        <p:txBody>
          <a:bodyPr/>
          <a:lstStyle/>
          <a:p>
            <a:r>
              <a:rPr lang="en-US" dirty="0"/>
              <a:t>NTP Medicare OEP Bootcamp 2024</a:t>
            </a:r>
          </a:p>
        </p:txBody>
      </p:sp>
      <p:sp>
        <p:nvSpPr>
          <p:cNvPr id="6" name="Slide Number Placeholder 4">
            <a:extLst>
              <a:ext uri="{FF2B5EF4-FFF2-40B4-BE49-F238E27FC236}">
                <a16:creationId xmlns:a16="http://schemas.microsoft.com/office/drawing/2014/main" id="{041C4446-1E83-276A-10C0-E73E5A6B78AC}"/>
              </a:ext>
            </a:extLst>
          </p:cNvPr>
          <p:cNvSpPr txBox="1">
            <a:spLocks/>
          </p:cNvSpPr>
          <p:nvPr/>
        </p:nvSpPr>
        <p:spPr>
          <a:xfrm>
            <a:off x="87630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1">
                    <a:lumMod val="60000"/>
                    <a:lumOff val="4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fld id="{0B2D781D-8844-5940-92D1-06EF0A7F581E}" type="slidenum">
              <a:rPr lang="en-US" smtClean="0"/>
              <a:pPr defTabSz="914377"/>
              <a:t>87</a:t>
            </a:fld>
            <a:endParaRPr lang="en-US" dirty="0"/>
          </a:p>
        </p:txBody>
      </p:sp>
    </p:spTree>
    <p:custDataLst>
      <p:tags r:id="rId1"/>
    </p:custDataLst>
    <p:extLst>
      <p:ext uri="{BB962C8B-B14F-4D97-AF65-F5344CB8AC3E}">
        <p14:creationId xmlns:p14="http://schemas.microsoft.com/office/powerpoint/2010/main" val="16121721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F4B30D-9604-B5F1-716C-5254740F2CD1}"/>
              </a:ext>
            </a:extLst>
          </p:cNvPr>
          <p:cNvSpPr>
            <a:spLocks noGrp="1"/>
          </p:cNvSpPr>
          <p:nvPr>
            <p:ph type="title"/>
          </p:nvPr>
        </p:nvSpPr>
        <p:spPr/>
        <p:txBody>
          <a:bodyPr>
            <a:normAutofit/>
          </a:bodyPr>
          <a:lstStyle/>
          <a:p>
            <a:pPr algn="ctr"/>
            <a:r>
              <a:rPr kumimoji="0" lang="en-US" b="0" i="0" u="none" strike="noStrike" kern="1200" cap="none" spc="0" normalizeH="0" baseline="0" noProof="0" dirty="0">
                <a:ln>
                  <a:noFill/>
                </a:ln>
                <a:effectLst/>
                <a:uLnTx/>
                <a:uFillTx/>
                <a:latin typeface="Arial Black" panose="020B0A04020102020204" pitchFamily="34" charset="0"/>
                <a:ea typeface="+mn-ea"/>
                <a:cs typeface="Arial" panose="020B0604020202020204" pitchFamily="34" charset="0"/>
                <a:sym typeface="Montserrat SemiBold"/>
              </a:rPr>
              <a:t>Learning about the Program: When &amp; How</a:t>
            </a:r>
            <a:endParaRPr lang="en-US" dirty="0">
              <a:latin typeface="Arial Black" panose="020B0A040201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E4AB219C-ED09-7EBF-7109-8EAB740ECF6E}"/>
              </a:ext>
            </a:extLst>
          </p:cNvPr>
          <p:cNvSpPr>
            <a:spLocks noGrp="1"/>
          </p:cNvSpPr>
          <p:nvPr>
            <p:ph sz="quarter" idx="13"/>
          </p:nvPr>
        </p:nvSpPr>
        <p:spPr>
          <a:xfrm>
            <a:off x="961765" y="1458928"/>
            <a:ext cx="3291840" cy="4480560"/>
          </a:xfrm>
          <a:solidFill>
            <a:srgbClr val="DCF4FA"/>
          </a:solidFill>
          <a:ln w="38100">
            <a:solidFill>
              <a:schemeClr val="bg2">
                <a:lumMod val="50000"/>
              </a:schemeClr>
            </a:solidFill>
          </a:ln>
          <a:effectLst>
            <a:outerShdw blurRad="50800" dist="38100" dir="2700000" algn="tl" rotWithShape="0">
              <a:prstClr val="black">
                <a:alpha val="40000"/>
              </a:prstClr>
            </a:outerShdw>
          </a:effectLst>
        </p:spPr>
        <p:txBody>
          <a:bodyPr/>
          <a:lstStyle/>
          <a:p>
            <a:pPr marL="169329" indent="0" algn="ctr">
              <a:spcAft>
                <a:spcPts val="3600"/>
              </a:spcAft>
              <a:buNone/>
            </a:pPr>
            <a:r>
              <a:rPr kumimoji="0" lang="en-US" sz="1800" b="1" i="0" u="none" strike="noStrike" kern="1200" cap="none" spc="0" normalizeH="0" baseline="0" noProof="0" dirty="0">
                <a:ln>
                  <a:noFill/>
                </a:ln>
                <a:solidFill>
                  <a:schemeClr val="tx2">
                    <a:lumMod val="50000"/>
                  </a:schemeClr>
                </a:solidFill>
                <a:effectLst/>
                <a:uLnTx/>
                <a:uFillTx/>
                <a:latin typeface="Arial"/>
                <a:ea typeface="+mn-ea"/>
                <a:cs typeface="+mn-cs"/>
              </a:rPr>
              <a:t>September 2024</a:t>
            </a:r>
            <a:endParaRPr kumimoji="0" lang="en-US" sz="2400" b="1" i="0" u="none" strike="noStrike" kern="1200" cap="none" spc="0" normalizeH="0" baseline="0" noProof="0" dirty="0">
              <a:ln>
                <a:noFill/>
              </a:ln>
              <a:solidFill>
                <a:schemeClr val="tx2">
                  <a:lumMod val="50000"/>
                </a:scheme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chemeClr val="tx2">
                    <a:lumMod val="50000"/>
                  </a:schemeClr>
                </a:solidFill>
                <a:effectLst/>
                <a:uLnTx/>
                <a:uFillTx/>
                <a:latin typeface="Arial"/>
                <a:ea typeface="+mn-ea"/>
                <a:cs typeface="+mn-cs"/>
              </a:rPr>
              <a:t>Plans</a:t>
            </a:r>
          </a:p>
          <a:p>
            <a:pPr marL="182880" marR="0" lvl="0" indent="-18288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Annual Notice of Change (ANOC) </a:t>
            </a:r>
          </a:p>
          <a:p>
            <a:pPr marL="182880" marR="0" lvl="0" indent="-18288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Evidence of Coverage (EOC)</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none" strike="noStrike" kern="1200" cap="none" spc="0" normalizeH="0" baseline="0" noProof="0" dirty="0">
                <a:ln>
                  <a:noFill/>
                </a:ln>
                <a:solidFill>
                  <a:schemeClr val="tx2">
                    <a:lumMod val="50000"/>
                  </a:schemeClr>
                </a:solidFill>
                <a:effectLst/>
                <a:uLnTx/>
                <a:uFillTx/>
                <a:latin typeface="Arial"/>
                <a:ea typeface="+mn-ea"/>
                <a:cs typeface="+mn-cs"/>
              </a:rPr>
              <a:t>Medicare</a:t>
            </a:r>
          </a:p>
          <a:p>
            <a:pPr marL="182880" marR="0" lvl="0" indent="-18288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Medicare &amp; You Handbook  </a:t>
            </a:r>
          </a:p>
          <a:p>
            <a:pPr marL="182880" marR="0" lvl="0" indent="-18288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Medicare.gov content  </a:t>
            </a:r>
          </a:p>
          <a:p>
            <a:pPr marL="182880" marR="0" lvl="0" indent="-18288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Medicare.gov wizard</a:t>
            </a:r>
          </a:p>
          <a:p>
            <a:pPr marL="182880" marR="0" lvl="0" indent="-18288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Fact sheet</a:t>
            </a:r>
          </a:p>
          <a:p>
            <a:pPr marL="182880" marR="0" lvl="0" indent="-18288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Takeaway card</a:t>
            </a:r>
          </a:p>
          <a:p>
            <a:pPr marL="182880" marR="0" lvl="0" indent="-18288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General education video English</a:t>
            </a:r>
          </a:p>
          <a:p>
            <a:pPr marL="182880" marR="0" lvl="0" indent="-18288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1-800-MEDICARE scripting</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169329" indent="0">
              <a:buNone/>
            </a:pPr>
            <a:endParaRPr lang="en-US" dirty="0"/>
          </a:p>
        </p:txBody>
      </p:sp>
      <p:sp>
        <p:nvSpPr>
          <p:cNvPr id="9" name="Text Placeholder 8">
            <a:extLst>
              <a:ext uri="{FF2B5EF4-FFF2-40B4-BE49-F238E27FC236}">
                <a16:creationId xmlns:a16="http://schemas.microsoft.com/office/drawing/2014/main" id="{EEEA4034-40D8-D980-981A-AFAB008A998D}"/>
              </a:ext>
            </a:extLst>
          </p:cNvPr>
          <p:cNvSpPr>
            <a:spLocks noGrp="1"/>
          </p:cNvSpPr>
          <p:nvPr>
            <p:ph sz="quarter" idx="14"/>
          </p:nvPr>
        </p:nvSpPr>
        <p:spPr>
          <a:xfrm>
            <a:off x="4530324" y="1458928"/>
            <a:ext cx="3291840" cy="4480560"/>
          </a:xfrm>
          <a:solidFill>
            <a:srgbClr val="DCF4FA"/>
          </a:solidFill>
          <a:ln w="38100">
            <a:solidFill>
              <a:schemeClr val="bg2">
                <a:lumMod val="50000"/>
              </a:schemeClr>
            </a:solidFill>
          </a:ln>
          <a:effectLst>
            <a:outerShdw blurRad="50800" dist="38100" dir="2700000" algn="tl" rotWithShape="0">
              <a:prstClr val="black">
                <a:alpha val="40000"/>
              </a:prstClr>
            </a:outerShdw>
          </a:effectLst>
        </p:spPr>
        <p:txBody>
          <a:bodyPr/>
          <a:lstStyle/>
          <a:p>
            <a:pPr marL="169329" indent="0">
              <a:spcAft>
                <a:spcPts val="3600"/>
              </a:spcAft>
              <a:buNone/>
            </a:pPr>
            <a:r>
              <a:rPr kumimoji="0" lang="en-US" sz="1800" b="1" i="0" u="none" strike="noStrike" kern="1200" cap="none" spc="0" normalizeH="0" baseline="0" noProof="0" dirty="0">
                <a:ln>
                  <a:noFill/>
                </a:ln>
                <a:solidFill>
                  <a:schemeClr val="tx2">
                    <a:lumMod val="50000"/>
                  </a:schemeClr>
                </a:solidFill>
                <a:effectLst/>
                <a:uLnTx/>
                <a:uFillTx/>
                <a:latin typeface="Arial"/>
                <a:ea typeface="+mn-ea"/>
                <a:cs typeface="+mn-cs"/>
              </a:rPr>
              <a:t>During Open Enrollment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chemeClr val="tx2">
                    <a:lumMod val="50000"/>
                  </a:schemeClr>
                </a:solidFill>
                <a:effectLst/>
                <a:uLnTx/>
                <a:uFillTx/>
                <a:latin typeface="Arial"/>
                <a:ea typeface="+mn-ea"/>
                <a:cs typeface="+mn-cs"/>
              </a:rPr>
              <a:t>Plans</a:t>
            </a:r>
          </a:p>
          <a:p>
            <a:pPr marL="182880" marR="0" lvl="0" indent="-18288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chemeClr val="tx2">
                    <a:lumMod val="50000"/>
                  </a:schemeClr>
                </a:solidFill>
                <a:effectLst/>
                <a:uLnTx/>
                <a:uFillTx/>
                <a:latin typeface="Arial"/>
                <a:ea typeface="+mn-ea"/>
                <a:cs typeface="+mn-cs"/>
              </a:rPr>
              <a:t>Targeted</a:t>
            </a: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 Likely to Benefit Notice</a:t>
            </a:r>
          </a:p>
          <a:p>
            <a:pPr marL="182880" marR="0" lvl="2"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Aldhabi" panose="020F0502020204030204" pitchFamily="2" charset="-78"/>
              </a:rPr>
              <a:t>Election Approval Notice</a:t>
            </a:r>
            <a:endParaRPr kumimoji="0" lang="en-US" sz="1400" b="0" i="0" u="none" strike="noStrike" kern="1200" cap="none" spc="0" normalizeH="0" baseline="0" noProof="0" dirty="0">
              <a:ln>
                <a:noFill/>
              </a:ln>
              <a:solidFill>
                <a:schemeClr val="tx2">
                  <a:lumMod val="50000"/>
                </a:schemeClr>
              </a:solidFill>
              <a:effectLst/>
              <a:uLnTx/>
              <a:uFillTx/>
              <a:latin typeface="Arial"/>
              <a:ea typeface="+mn-ea"/>
              <a:cs typeface="Arial" panose="020B0604020202020204" pitchFamily="34" charset="0"/>
            </a:endParaRPr>
          </a:p>
          <a:p>
            <a:pPr marL="182880" marR="0" lvl="2"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Arial" panose="020B0604020202020204" pitchFamily="34" charset="0"/>
              </a:rPr>
              <a:t>Election Request Form with ID card</a:t>
            </a:r>
          </a:p>
          <a:p>
            <a:pPr marL="182880" marR="0" lvl="2"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Customer Service Channels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none" strike="noStrike" kern="1200" cap="none" spc="0" normalizeH="0" baseline="0" noProof="0" dirty="0">
                <a:ln>
                  <a:noFill/>
                </a:ln>
                <a:solidFill>
                  <a:schemeClr val="tx2">
                    <a:lumMod val="50000"/>
                  </a:schemeClr>
                </a:solidFill>
                <a:effectLst/>
                <a:uLnTx/>
                <a:uFillTx/>
                <a:latin typeface="Arial"/>
                <a:ea typeface="+mn-ea"/>
                <a:cs typeface="+mn-cs"/>
              </a:rPr>
              <a:t>Medicare</a:t>
            </a:r>
          </a:p>
          <a:p>
            <a:pPr marL="182880" marR="0" lvl="0" indent="-18288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All Customer Service Channels</a:t>
            </a:r>
          </a:p>
          <a:p>
            <a:pPr marL="182880" marR="0" lvl="0" indent="-18288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Plan Finder: Cost Preview  </a:t>
            </a:r>
          </a:p>
          <a:p>
            <a:pPr marL="182880" marR="0" lvl="0" indent="-18288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SHIPs</a:t>
            </a:r>
          </a:p>
          <a:p>
            <a:pPr marL="182880" marR="0" lvl="0" indent="-18288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General education video Spanish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none" strike="noStrike" kern="1200" cap="none" spc="0" normalizeH="0" baseline="0" noProof="0" dirty="0">
                <a:ln>
                  <a:noFill/>
                </a:ln>
                <a:solidFill>
                  <a:schemeClr val="tx2">
                    <a:lumMod val="50000"/>
                  </a:schemeClr>
                </a:solidFill>
                <a:effectLst/>
                <a:uLnTx/>
                <a:uFillTx/>
                <a:latin typeface="Arial"/>
                <a:ea typeface="+mn-ea"/>
                <a:cs typeface="+mn-cs"/>
              </a:rPr>
              <a:t>Pharmacists &amp; Key Stakeholders</a:t>
            </a:r>
          </a:p>
          <a:p>
            <a:pPr marL="182880" marR="0" lvl="0" indent="-18288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Advocates</a:t>
            </a:r>
          </a:p>
          <a:p>
            <a:pPr marL="182880" marR="0" lvl="0" indent="-18288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Takeaway card at Provider Office</a:t>
            </a:r>
          </a:p>
        </p:txBody>
      </p:sp>
      <p:sp>
        <p:nvSpPr>
          <p:cNvPr id="10" name="Text Placeholder 9">
            <a:extLst>
              <a:ext uri="{FF2B5EF4-FFF2-40B4-BE49-F238E27FC236}">
                <a16:creationId xmlns:a16="http://schemas.microsoft.com/office/drawing/2014/main" id="{CE120284-516F-539A-D05B-DAC54B326D41}"/>
              </a:ext>
            </a:extLst>
          </p:cNvPr>
          <p:cNvSpPr>
            <a:spLocks noGrp="1"/>
          </p:cNvSpPr>
          <p:nvPr>
            <p:ph sz="quarter" idx="15"/>
          </p:nvPr>
        </p:nvSpPr>
        <p:spPr>
          <a:xfrm>
            <a:off x="8113062" y="1458928"/>
            <a:ext cx="3291840" cy="4480560"/>
          </a:xfrm>
          <a:solidFill>
            <a:srgbClr val="DCF4FA"/>
          </a:solidFill>
          <a:ln w="38100">
            <a:solidFill>
              <a:schemeClr val="bg2">
                <a:lumMod val="50000"/>
              </a:schemeClr>
            </a:solidFill>
          </a:ln>
          <a:effectLst>
            <a:outerShdw blurRad="50800" dist="38100" dir="2700000" algn="tl" rotWithShape="0">
              <a:prstClr val="black">
                <a:alpha val="40000"/>
              </a:prstClr>
            </a:outerShdw>
          </a:effectLst>
        </p:spPr>
        <p:txBody>
          <a:bodyPr>
            <a:normAutofit lnSpcReduction="10000"/>
          </a:bodyPr>
          <a:lstStyle/>
          <a:p>
            <a:pPr marL="169329" indent="0" algn="ctr">
              <a:spcAft>
                <a:spcPts val="3600"/>
              </a:spcAft>
              <a:buNone/>
            </a:pPr>
            <a:r>
              <a:rPr kumimoji="0" lang="en-US" sz="1800" b="1" i="0" u="none" strike="noStrike" kern="1200" cap="none" spc="0" normalizeH="0" baseline="0" noProof="0" dirty="0">
                <a:ln>
                  <a:noFill/>
                </a:ln>
                <a:solidFill>
                  <a:schemeClr val="tx2">
                    <a:lumMod val="50000"/>
                  </a:schemeClr>
                </a:solidFill>
                <a:effectLst/>
                <a:uLnTx/>
                <a:uFillTx/>
                <a:latin typeface="Arial"/>
                <a:ea typeface="+mn-ea"/>
                <a:cs typeface="+mn-cs"/>
              </a:rPr>
              <a:t>During Plan Year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chemeClr val="tx2">
                    <a:lumMod val="50000"/>
                  </a:schemeClr>
                </a:solidFill>
                <a:effectLst/>
                <a:uLnTx/>
                <a:uFillTx/>
                <a:latin typeface="Arial"/>
                <a:ea typeface="+mn-ea"/>
                <a:cs typeface="+mn-cs"/>
              </a:rPr>
              <a:t>Plans</a:t>
            </a:r>
          </a:p>
          <a:p>
            <a:pPr marL="182880" marR="0" lvl="1" indent="-18288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Aldhabi" panose="020F0502020204030204" pitchFamily="2" charset="-78"/>
              </a:rPr>
              <a:t>Likely to Benefit Notice</a:t>
            </a:r>
          </a:p>
          <a:p>
            <a:pPr marL="182880" marR="0" lvl="1" indent="-18288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Aldhabi" panose="020F0502020204030204" pitchFamily="2" charset="-78"/>
              </a:rPr>
              <a:t>Election Request form</a:t>
            </a:r>
          </a:p>
          <a:p>
            <a:pPr marL="182880" marR="0" lvl="1" indent="-18288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Aldhabi" panose="020F0502020204030204" pitchFamily="2" charset="-78"/>
              </a:rPr>
              <a:t>Election Approval Notice</a:t>
            </a:r>
          </a:p>
          <a:p>
            <a:pPr marL="182880" marR="0" lvl="1" indent="-18288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Aldhabi" panose="020F0502020204030204" pitchFamily="2" charset="-78"/>
              </a:rPr>
              <a:t>Failure to Pay &amp; Termination Notices</a:t>
            </a:r>
          </a:p>
          <a:p>
            <a:pPr marL="182880" marR="0" lvl="1" indent="-18288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Aldhabi" panose="020F0502020204030204" pitchFamily="2" charset="-78"/>
              </a:rPr>
              <a:t>Customer Service Channels</a:t>
            </a:r>
          </a:p>
          <a:p>
            <a:pPr marL="0" marR="0" lvl="1" indent="0" algn="l" defTabSz="914400" rtl="0" eaLnBrk="1" fontAlgn="auto" latinLnBrk="0" hangingPunct="1">
              <a:lnSpc>
                <a:spcPct val="100000"/>
              </a:lnSpc>
              <a:spcBef>
                <a:spcPts val="600"/>
              </a:spcBef>
              <a:spcAft>
                <a:spcPts val="600"/>
              </a:spcAft>
              <a:buClrTx/>
              <a:buSzTx/>
              <a:buNone/>
              <a:tabLst/>
              <a:defRPr/>
            </a:pPr>
            <a:r>
              <a:rPr kumimoji="0" lang="en-US" sz="1400" b="1" i="0" u="none" strike="noStrike" kern="1200" cap="none" spc="0" normalizeH="0" baseline="0" noProof="0" dirty="0">
                <a:ln>
                  <a:noFill/>
                </a:ln>
                <a:solidFill>
                  <a:schemeClr val="tx2">
                    <a:lumMod val="50000"/>
                  </a:schemeClr>
                </a:solidFill>
                <a:effectLst/>
                <a:uLnTx/>
                <a:uFillTx/>
                <a:latin typeface="Arial"/>
                <a:ea typeface="+mn-ea"/>
                <a:cs typeface="Aldhabi" panose="020F0502020204030204" pitchFamily="2" charset="-78"/>
              </a:rPr>
              <a:t>Medicare</a:t>
            </a:r>
          </a:p>
          <a:p>
            <a:pPr marL="182880" marR="0" lvl="1" indent="-18288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Aldhabi" panose="020F0502020204030204" pitchFamily="2" charset="-78"/>
              </a:rPr>
              <a:t>Customer Service Channels</a:t>
            </a:r>
          </a:p>
          <a:p>
            <a:pPr marL="182880" marR="0" lvl="1" indent="-18288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mn-cs"/>
              </a:rPr>
              <a:t>Medicare Plan Finder: Cost Preview</a:t>
            </a:r>
          </a:p>
          <a:p>
            <a:pPr marL="182880" marR="0" lvl="1" indent="-18288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Aldhabi" panose="020F0502020204030204" pitchFamily="2" charset="-78"/>
              </a:rPr>
              <a:t>SHIPs</a:t>
            </a:r>
          </a:p>
          <a:p>
            <a:pPr marL="0" marR="0" lvl="1" indent="0" algn="l" defTabSz="914400" rtl="0" eaLnBrk="1" fontAlgn="auto" latinLnBrk="0" hangingPunct="1">
              <a:lnSpc>
                <a:spcPct val="100000"/>
              </a:lnSpc>
              <a:spcBef>
                <a:spcPts val="600"/>
              </a:spcBef>
              <a:spcAft>
                <a:spcPts val="600"/>
              </a:spcAft>
              <a:buClrTx/>
              <a:buSzTx/>
              <a:buNone/>
              <a:tabLst/>
              <a:defRPr/>
            </a:pPr>
            <a:r>
              <a:rPr kumimoji="0" lang="en-US" sz="1400" b="1" i="0" u="none" strike="noStrike" kern="1200" cap="none" spc="0" normalizeH="0" baseline="0" noProof="0" dirty="0">
                <a:ln>
                  <a:noFill/>
                </a:ln>
                <a:solidFill>
                  <a:schemeClr val="tx2">
                    <a:lumMod val="50000"/>
                  </a:schemeClr>
                </a:solidFill>
                <a:effectLst/>
                <a:uLnTx/>
                <a:uFillTx/>
                <a:latin typeface="Arial"/>
                <a:ea typeface="+mn-ea"/>
                <a:cs typeface="Aldhabi" panose="020F0502020204030204" pitchFamily="2" charset="-78"/>
              </a:rPr>
              <a:t>Pharmacists &amp; Key Stakeholders</a:t>
            </a:r>
          </a:p>
          <a:p>
            <a:pPr marL="182880" marR="0" lvl="1" indent="-18288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Aldhabi" panose="020F0502020204030204" pitchFamily="2" charset="-78"/>
              </a:rPr>
              <a:t>Likely to Benefit Notice at Point of Sale</a:t>
            </a:r>
          </a:p>
          <a:p>
            <a:pPr marL="182880" marR="0" lvl="1" indent="-18288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Aldhabi" panose="020F0502020204030204" pitchFamily="2" charset="-78"/>
              </a:rPr>
              <a:t>Advocates</a:t>
            </a:r>
          </a:p>
          <a:p>
            <a:pPr marL="182880" marR="0" lvl="1" indent="-18288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tx2">
                    <a:lumMod val="50000"/>
                  </a:schemeClr>
                </a:solidFill>
                <a:effectLst/>
                <a:uLnTx/>
                <a:uFillTx/>
                <a:latin typeface="Arial"/>
                <a:ea typeface="+mn-ea"/>
                <a:cs typeface="Aldhabi" panose="020F0502020204030204" pitchFamily="2" charset="-78"/>
              </a:rPr>
              <a:t>Takeaway card at Provider Office</a:t>
            </a:r>
          </a:p>
        </p:txBody>
      </p:sp>
      <p:grpSp>
        <p:nvGrpSpPr>
          <p:cNvPr id="4" name="Group 3">
            <a:extLst>
              <a:ext uri="{FF2B5EF4-FFF2-40B4-BE49-F238E27FC236}">
                <a16:creationId xmlns:a16="http://schemas.microsoft.com/office/drawing/2014/main" id="{7ED2C342-58DD-34A1-1483-0650DA7A86CC}"/>
              </a:ext>
              <a:ext uri="{C183D7F6-B498-43B3-948B-1728B52AA6E4}">
                <adec:decorative xmlns:adec="http://schemas.microsoft.com/office/drawing/2017/decorative" val="1"/>
              </a:ext>
            </a:extLst>
          </p:cNvPr>
          <p:cNvGrpSpPr/>
          <p:nvPr/>
        </p:nvGrpSpPr>
        <p:grpSpPr>
          <a:xfrm>
            <a:off x="2011823" y="1803894"/>
            <a:ext cx="1191723" cy="337086"/>
            <a:chOff x="1688393" y="1815627"/>
            <a:chExt cx="1191723" cy="337086"/>
          </a:xfrm>
        </p:grpSpPr>
        <p:pic>
          <p:nvPicPr>
            <p:cNvPr id="11" name="Graphic 10">
              <a:extLst>
                <a:ext uri="{FF2B5EF4-FFF2-40B4-BE49-F238E27FC236}">
                  <a16:creationId xmlns:a16="http://schemas.microsoft.com/office/drawing/2014/main" id="{2D4DC8CF-4B9B-1F03-AB69-721DB09E972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88393" y="1827360"/>
              <a:ext cx="440856" cy="313620"/>
            </a:xfrm>
            <a:prstGeom prst="rect">
              <a:avLst/>
            </a:prstGeom>
          </p:spPr>
        </p:pic>
        <p:pic>
          <p:nvPicPr>
            <p:cNvPr id="14" name="Picture 13">
              <a:extLst>
                <a:ext uri="{FF2B5EF4-FFF2-40B4-BE49-F238E27FC236}">
                  <a16:creationId xmlns:a16="http://schemas.microsoft.com/office/drawing/2014/main" id="{191B539E-2980-3632-FD50-DFED669A27A7}"/>
                </a:ext>
                <a:ext uri="{C183D7F6-B498-43B3-948B-1728B52AA6E4}">
                  <adec:decorative xmlns:adec="http://schemas.microsoft.com/office/drawing/2017/decorative" val="1"/>
                </a:ext>
              </a:extLst>
            </p:cNvPr>
            <p:cNvPicPr>
              <a:picLocks noChangeAspect="1"/>
            </p:cNvPicPr>
            <p:nvPr/>
          </p:nvPicPr>
          <p:blipFill>
            <a:blip r:embed="rId6">
              <a:duotone>
                <a:prstClr val="black"/>
                <a:srgbClr val="72A3C4">
                  <a:tint val="45000"/>
                  <a:satMod val="400000"/>
                </a:srgbClr>
              </a:duotone>
              <a:alphaModFix amt="40000"/>
            </a:blip>
            <a:stretch>
              <a:fillRect/>
            </a:stretch>
          </p:blipFill>
          <p:spPr>
            <a:xfrm>
              <a:off x="2377660" y="1815627"/>
              <a:ext cx="502456" cy="337086"/>
            </a:xfrm>
            <a:prstGeom prst="rect">
              <a:avLst/>
            </a:prstGeom>
            <a:effectLst/>
          </p:spPr>
        </p:pic>
      </p:grpSp>
      <p:grpSp>
        <p:nvGrpSpPr>
          <p:cNvPr id="3" name="Group 2">
            <a:extLst>
              <a:ext uri="{FF2B5EF4-FFF2-40B4-BE49-F238E27FC236}">
                <a16:creationId xmlns:a16="http://schemas.microsoft.com/office/drawing/2014/main" id="{F7F36471-EC44-2E4C-C1A7-FF0AB801BBC4}"/>
              </a:ext>
              <a:ext uri="{C183D7F6-B498-43B3-948B-1728B52AA6E4}">
                <adec:decorative xmlns:adec="http://schemas.microsoft.com/office/drawing/2017/decorative" val="1"/>
              </a:ext>
            </a:extLst>
          </p:cNvPr>
          <p:cNvGrpSpPr/>
          <p:nvPr/>
        </p:nvGrpSpPr>
        <p:grpSpPr>
          <a:xfrm>
            <a:off x="8543317" y="1765872"/>
            <a:ext cx="2607011" cy="471631"/>
            <a:chOff x="8670146" y="1748354"/>
            <a:chExt cx="2607011" cy="471631"/>
          </a:xfrm>
        </p:grpSpPr>
        <p:pic>
          <p:nvPicPr>
            <p:cNvPr id="13" name="Graphic 12">
              <a:extLst>
                <a:ext uri="{FF2B5EF4-FFF2-40B4-BE49-F238E27FC236}">
                  <a16:creationId xmlns:a16="http://schemas.microsoft.com/office/drawing/2014/main" id="{49E21D82-98D4-A45A-89EB-F8CF5BB8E64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70146" y="1815627"/>
              <a:ext cx="440856" cy="313620"/>
            </a:xfrm>
            <a:prstGeom prst="rect">
              <a:avLst/>
            </a:prstGeom>
          </p:spPr>
        </p:pic>
        <p:pic>
          <p:nvPicPr>
            <p:cNvPr id="16" name="Picture 15">
              <a:extLst>
                <a:ext uri="{FF2B5EF4-FFF2-40B4-BE49-F238E27FC236}">
                  <a16:creationId xmlns:a16="http://schemas.microsoft.com/office/drawing/2014/main" id="{524B6E25-E6AF-22C6-36FD-A8CD2B64F307}"/>
                </a:ext>
                <a:ext uri="{C183D7F6-B498-43B3-948B-1728B52AA6E4}">
                  <adec:decorative xmlns:adec="http://schemas.microsoft.com/office/drawing/2017/decorative" val="1"/>
                </a:ext>
              </a:extLst>
            </p:cNvPr>
            <p:cNvPicPr>
              <a:picLocks noChangeAspect="1"/>
            </p:cNvPicPr>
            <p:nvPr/>
          </p:nvPicPr>
          <p:blipFill>
            <a:blip r:embed="rId6">
              <a:duotone>
                <a:prstClr val="black"/>
                <a:srgbClr val="72A3C4">
                  <a:tint val="45000"/>
                  <a:satMod val="400000"/>
                </a:srgbClr>
              </a:duotone>
              <a:alphaModFix amt="40000"/>
            </a:blip>
            <a:stretch>
              <a:fillRect/>
            </a:stretch>
          </p:blipFill>
          <p:spPr>
            <a:xfrm>
              <a:off x="9220212" y="1821795"/>
              <a:ext cx="484064" cy="324747"/>
            </a:xfrm>
            <a:prstGeom prst="rect">
              <a:avLst/>
            </a:prstGeom>
            <a:effectLst/>
          </p:spPr>
        </p:pic>
        <p:pic>
          <p:nvPicPr>
            <p:cNvPr id="18" name="Graphic 17">
              <a:extLst>
                <a:ext uri="{FF2B5EF4-FFF2-40B4-BE49-F238E27FC236}">
                  <a16:creationId xmlns:a16="http://schemas.microsoft.com/office/drawing/2014/main" id="{56DF05A7-3C18-D6D3-917E-E3098BF3935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47460" y="1786337"/>
              <a:ext cx="484941" cy="377304"/>
            </a:xfrm>
            <a:prstGeom prst="rect">
              <a:avLst/>
            </a:prstGeom>
          </p:spPr>
        </p:pic>
        <p:pic>
          <p:nvPicPr>
            <p:cNvPr id="19" name="Graphic 18">
              <a:extLst>
                <a:ext uri="{FF2B5EF4-FFF2-40B4-BE49-F238E27FC236}">
                  <a16:creationId xmlns:a16="http://schemas.microsoft.com/office/drawing/2014/main" id="{C3F454CA-03A5-E1AC-86B4-FDB3B086A28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58982" y="1853814"/>
              <a:ext cx="440856" cy="283193"/>
            </a:xfrm>
            <a:prstGeom prst="rect">
              <a:avLst/>
            </a:prstGeom>
          </p:spPr>
        </p:pic>
        <p:pic>
          <p:nvPicPr>
            <p:cNvPr id="20" name="Graphic 19">
              <a:extLst>
                <a:ext uri="{FF2B5EF4-FFF2-40B4-BE49-F238E27FC236}">
                  <a16:creationId xmlns:a16="http://schemas.microsoft.com/office/drawing/2014/main" id="{6DB4D52C-1AEB-E998-2B3C-FDC6D5EE694C}"/>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670978" y="1748354"/>
              <a:ext cx="606179" cy="471631"/>
            </a:xfrm>
            <a:prstGeom prst="rect">
              <a:avLst/>
            </a:prstGeom>
          </p:spPr>
        </p:pic>
      </p:grpSp>
      <p:grpSp>
        <p:nvGrpSpPr>
          <p:cNvPr id="5" name="Group 4">
            <a:extLst>
              <a:ext uri="{FF2B5EF4-FFF2-40B4-BE49-F238E27FC236}">
                <a16:creationId xmlns:a16="http://schemas.microsoft.com/office/drawing/2014/main" id="{A1115F0D-E825-F44A-2B2D-5D4922A9FFF2}"/>
              </a:ext>
              <a:ext uri="{C183D7F6-B498-43B3-948B-1728B52AA6E4}">
                <adec:decorative xmlns:adec="http://schemas.microsoft.com/office/drawing/2017/decorative" val="1"/>
              </a:ext>
            </a:extLst>
          </p:cNvPr>
          <p:cNvGrpSpPr/>
          <p:nvPr/>
        </p:nvGrpSpPr>
        <p:grpSpPr>
          <a:xfrm>
            <a:off x="5016352" y="1780227"/>
            <a:ext cx="2291706" cy="471631"/>
            <a:chOff x="5016352" y="1780227"/>
            <a:chExt cx="2291706" cy="471631"/>
          </a:xfrm>
        </p:grpSpPr>
        <p:pic>
          <p:nvPicPr>
            <p:cNvPr id="12" name="Graphic 11">
              <a:extLst>
                <a:ext uri="{FF2B5EF4-FFF2-40B4-BE49-F238E27FC236}">
                  <a16:creationId xmlns:a16="http://schemas.microsoft.com/office/drawing/2014/main" id="{6CE0152E-C881-5A22-037E-CDED5490D05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16352" y="1832922"/>
              <a:ext cx="440856" cy="313620"/>
            </a:xfrm>
            <a:prstGeom prst="rect">
              <a:avLst/>
            </a:prstGeom>
          </p:spPr>
        </p:pic>
        <p:pic>
          <p:nvPicPr>
            <p:cNvPr id="15" name="Picture 14">
              <a:extLst>
                <a:ext uri="{FF2B5EF4-FFF2-40B4-BE49-F238E27FC236}">
                  <a16:creationId xmlns:a16="http://schemas.microsoft.com/office/drawing/2014/main" id="{56CDD644-970E-EC0D-8A01-3307FD182BE4}"/>
                </a:ext>
                <a:ext uri="{C183D7F6-B498-43B3-948B-1728B52AA6E4}">
                  <adec:decorative xmlns:adec="http://schemas.microsoft.com/office/drawing/2017/decorative" val="1"/>
                </a:ext>
              </a:extLst>
            </p:cNvPr>
            <p:cNvPicPr>
              <a:picLocks noChangeAspect="1"/>
            </p:cNvPicPr>
            <p:nvPr/>
          </p:nvPicPr>
          <p:blipFill>
            <a:blip r:embed="rId6">
              <a:duotone>
                <a:prstClr val="black"/>
                <a:srgbClr val="72A3C4">
                  <a:tint val="45000"/>
                  <a:satMod val="400000"/>
                </a:srgbClr>
              </a:duotone>
              <a:alphaModFix amt="40000"/>
            </a:blip>
            <a:stretch>
              <a:fillRect/>
            </a:stretch>
          </p:blipFill>
          <p:spPr>
            <a:xfrm>
              <a:off x="5600335" y="1827360"/>
              <a:ext cx="506812" cy="340009"/>
            </a:xfrm>
            <a:prstGeom prst="rect">
              <a:avLst/>
            </a:prstGeom>
            <a:effectLst/>
          </p:spPr>
        </p:pic>
        <p:pic>
          <p:nvPicPr>
            <p:cNvPr id="17" name="Graphic 16">
              <a:extLst>
                <a:ext uri="{FF2B5EF4-FFF2-40B4-BE49-F238E27FC236}">
                  <a16:creationId xmlns:a16="http://schemas.microsoft.com/office/drawing/2014/main" id="{364692D7-3160-9A92-350D-A396B79934E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78361" y="1800014"/>
              <a:ext cx="484941" cy="377304"/>
            </a:xfrm>
            <a:prstGeom prst="rect">
              <a:avLst/>
            </a:prstGeom>
          </p:spPr>
        </p:pic>
        <p:pic>
          <p:nvPicPr>
            <p:cNvPr id="21" name="Graphic 20">
              <a:extLst>
                <a:ext uri="{FF2B5EF4-FFF2-40B4-BE49-F238E27FC236}">
                  <a16:creationId xmlns:a16="http://schemas.microsoft.com/office/drawing/2014/main" id="{4413C6D0-174A-B775-FBEF-BA35644D3E18}"/>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01879" y="1780227"/>
              <a:ext cx="606179" cy="471631"/>
            </a:xfrm>
            <a:prstGeom prst="rect">
              <a:avLst/>
            </a:prstGeom>
          </p:spPr>
        </p:pic>
      </p:grpSp>
      <p:sp>
        <p:nvSpPr>
          <p:cNvPr id="2" name="Slide Number Placeholder 1">
            <a:extLst>
              <a:ext uri="{FF2B5EF4-FFF2-40B4-BE49-F238E27FC236}">
                <a16:creationId xmlns:a16="http://schemas.microsoft.com/office/drawing/2014/main" id="{08E4CBB9-67B0-C3F8-69D4-2B51190DA563}"/>
              </a:ext>
            </a:extLst>
          </p:cNvPr>
          <p:cNvSpPr>
            <a:spLocks noGrp="1"/>
          </p:cNvSpPr>
          <p:nvPr>
            <p:ph type="sldNum" sz="quarter" idx="12"/>
          </p:nvPr>
        </p:nvSpPr>
        <p:spPr/>
        <p:txBody>
          <a:bodyPr/>
          <a:lstStyle/>
          <a:p>
            <a:fld id="{00000000-1234-1234-1234-123412341234}" type="slidenum">
              <a:rPr lang="en" sz="1200" smtClean="0">
                <a:latin typeface="Arial" panose="020B0604020202020204" pitchFamily="34" charset="0"/>
                <a:cs typeface="Arial" panose="020B0604020202020204" pitchFamily="34" charset="0"/>
              </a:rPr>
              <a:pPr/>
              <a:t>88</a:t>
            </a:fld>
            <a:endParaRPr lang="en" sz="1200" dirty="0">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5D656E49-8485-745D-B561-DB60105DCA8B}"/>
              </a:ext>
            </a:extLst>
          </p:cNvPr>
          <p:cNvSpPr>
            <a:spLocks noGrp="1"/>
          </p:cNvSpPr>
          <p:nvPr>
            <p:ph type="dt" sz="half" idx="10"/>
          </p:nvPr>
        </p:nvSpPr>
        <p:spPr/>
        <p:txBody>
          <a:bodyPr/>
          <a:lstStyle/>
          <a:p>
            <a:pPr defTabSz="914377"/>
            <a:r>
              <a:rPr lang="en-US" dirty="0">
                <a:solidFill>
                  <a:srgbClr val="4472C4">
                    <a:lumMod val="60000"/>
                    <a:lumOff val="40000"/>
                  </a:srgbClr>
                </a:solidFill>
              </a:rPr>
              <a:t>September 2024</a:t>
            </a:r>
          </a:p>
        </p:txBody>
      </p:sp>
      <p:sp>
        <p:nvSpPr>
          <p:cNvPr id="23" name="Footer Placeholder 22">
            <a:extLst>
              <a:ext uri="{FF2B5EF4-FFF2-40B4-BE49-F238E27FC236}">
                <a16:creationId xmlns:a16="http://schemas.microsoft.com/office/drawing/2014/main" id="{CC4CF8BA-A0AC-69A8-0FB0-9FE30A073FCB}"/>
              </a:ext>
            </a:extLst>
          </p:cNvPr>
          <p:cNvSpPr>
            <a:spLocks noGrp="1"/>
          </p:cNvSpPr>
          <p:nvPr>
            <p:ph type="ftr" sz="quarter" idx="11"/>
          </p:nvPr>
        </p:nvSpPr>
        <p:spPr/>
        <p:txBody>
          <a:bodyPr/>
          <a:lstStyle/>
          <a:p>
            <a:pPr defTabSz="914377"/>
            <a:r>
              <a:rPr lang="en-US" dirty="0">
                <a:solidFill>
                  <a:srgbClr val="4472C4">
                    <a:lumMod val="60000"/>
                    <a:lumOff val="40000"/>
                  </a:srgbClr>
                </a:solidFill>
              </a:rPr>
              <a:t>NTP Medicare OEP Bootcamp 2024</a:t>
            </a:r>
          </a:p>
        </p:txBody>
      </p:sp>
    </p:spTree>
    <p:custDataLst>
      <p:tags r:id="rId1"/>
    </p:custDataLst>
    <p:extLst>
      <p:ext uri="{BB962C8B-B14F-4D97-AF65-F5344CB8AC3E}">
        <p14:creationId xmlns:p14="http://schemas.microsoft.com/office/powerpoint/2010/main" val="33088983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02E1E54E-F7F5-9E76-284D-8155944E810B}"/>
              </a:ext>
            </a:extLst>
          </p:cNvPr>
          <p:cNvSpPr>
            <a:spLocks noGrp="1"/>
          </p:cNvSpPr>
          <p:nvPr>
            <p:ph type="title"/>
          </p:nvPr>
        </p:nvSpPr>
        <p:spPr/>
        <p:txBody>
          <a:bodyPr>
            <a:normAutofit/>
          </a:bodyPr>
          <a:lstStyle/>
          <a:p>
            <a:pPr rtl="0" eaLnBrk="1" fontAlgn="auto" latinLnBrk="0" hangingPunct="1"/>
            <a:r>
              <a:rPr lang="en-US" dirty="0">
                <a:latin typeface="Arial Black" panose="020B0A04020102020204" pitchFamily="34" charset="0"/>
              </a:rPr>
              <a:t>Part D Plan Sponsors &amp; Pharmacy/Pharmacists</a:t>
            </a:r>
            <a:endParaRPr lang="en-US" dirty="0">
              <a:effectLst/>
              <a:latin typeface="Arial Black" panose="020B0A04020102020204" pitchFamily="34" charset="0"/>
            </a:endParaRPr>
          </a:p>
        </p:txBody>
      </p:sp>
      <p:sp>
        <p:nvSpPr>
          <p:cNvPr id="16" name="Text Placeholder 15">
            <a:extLst>
              <a:ext uri="{FF2B5EF4-FFF2-40B4-BE49-F238E27FC236}">
                <a16:creationId xmlns:a16="http://schemas.microsoft.com/office/drawing/2014/main" id="{8F3D8D02-3BD8-4CA1-475B-1678A24E5159}"/>
              </a:ext>
            </a:extLst>
          </p:cNvPr>
          <p:cNvSpPr>
            <a:spLocks noGrp="1"/>
          </p:cNvSpPr>
          <p:nvPr>
            <p:ph type="body" sz="quarter" idx="13"/>
          </p:nvPr>
        </p:nvSpPr>
        <p:spPr>
          <a:xfrm>
            <a:off x="914400" y="1208314"/>
            <a:ext cx="10644188" cy="4167187"/>
          </a:xfrm>
        </p:spPr>
        <p:txBody>
          <a:bodyPr>
            <a:noAutofit/>
          </a:bodyPr>
          <a:lstStyle/>
          <a:p>
            <a:pPr marL="127000" marR="0" lvl="0" indent="0" algn="l" defTabSz="914400" rtl="0" eaLnBrk="1" fontAlgn="auto" latinLnBrk="0" hangingPunct="1">
              <a:spcBef>
                <a:spcPts val="0"/>
              </a:spcBef>
              <a:spcAft>
                <a:spcPts val="1200"/>
              </a:spcAft>
              <a:buClr>
                <a:srgbClr val="00529B"/>
              </a:buClr>
              <a:buSzPct val="100000"/>
              <a:buNone/>
              <a:tabLst/>
              <a:defRPr/>
            </a:pP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Montserrat Medium"/>
              </a:rPr>
              <a:t>Part D Plan Sponsors:</a:t>
            </a:r>
          </a:p>
          <a:p>
            <a:pPr marL="469900" marR="0" lvl="0" indent="-342900" algn="l" defTabSz="914400" rtl="0" eaLnBrk="1" fontAlgn="auto" latinLnBrk="0" hangingPunct="1">
              <a:spcBef>
                <a:spcPts val="0"/>
              </a:spcBef>
              <a:spcAft>
                <a:spcPts val="1200"/>
              </a:spcAft>
              <a:buClr>
                <a:srgbClr val="00529B"/>
              </a:buClr>
              <a:buSzPct val="100000"/>
              <a:tabLst/>
              <a:defRPr/>
            </a:pP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Montserrat Medium"/>
              </a:rPr>
              <a:t>Must include information in certain required Part D communications: websites,  member ID card mailings, notices (Evidence of Coverage, Annual Notice of Change, and Explanation of Benefits documents)</a:t>
            </a:r>
          </a:p>
          <a:p>
            <a:pPr marL="469900" marR="0" lvl="0" indent="-342900" algn="l" defTabSz="914400" rtl="0" eaLnBrk="1" fontAlgn="auto" latinLnBrk="0" hangingPunct="1">
              <a:spcBef>
                <a:spcPts val="0"/>
              </a:spcBef>
              <a:spcAft>
                <a:spcPts val="1200"/>
              </a:spcAft>
              <a:buClr>
                <a:srgbClr val="00529B"/>
              </a:buClr>
              <a:buSzPct val="100000"/>
              <a:tabLst/>
              <a:defRPr/>
            </a:pP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Montserrat Medium"/>
              </a:rPr>
              <a:t>Required to target outreach directly to Part D enrollees likely to benefit, both prior to and during the plan year</a:t>
            </a:r>
          </a:p>
          <a:p>
            <a:pPr marL="169329" indent="0">
              <a:spcBef>
                <a:spcPts val="0"/>
              </a:spcBef>
              <a:spcAft>
                <a:spcPts val="1200"/>
              </a:spcAft>
              <a:buNone/>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sym typeface="Montserrat SemiBold"/>
              </a:rPr>
              <a:t>Pharmacy/Pharmacists:</a:t>
            </a:r>
          </a:p>
          <a:p>
            <a:pPr marL="469900" indent="-342900" defTabSz="914400">
              <a:buClr>
                <a:srgbClr val="00529B"/>
              </a:buClr>
              <a:buSzPct val="100000"/>
              <a:defRPr/>
            </a:pP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Montserrat Medium"/>
              </a:rPr>
              <a:t>Pharmacists are a key stakeholder for outreach and education, responsible for providing “Likely To Benefit Notice” at point of sale</a:t>
            </a:r>
          </a:p>
          <a:p>
            <a:pPr marL="469900" indent="-342900" defTabSz="914400">
              <a:buClr>
                <a:srgbClr val="00529B"/>
              </a:buClr>
              <a:buSzPct val="100000"/>
              <a:defRPr/>
            </a:pP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Montserrat Medium"/>
              </a:rPr>
              <a:t>2 distinct areas of communication impact and responsibility:</a:t>
            </a:r>
          </a:p>
          <a:p>
            <a:pPr marL="927100" marR="0" lvl="1" indent="-342900" algn="l" defTabSz="914400" rtl="0" eaLnBrk="1" fontAlgn="auto" latinLnBrk="0" hangingPunct="1">
              <a:spcBef>
                <a:spcPts val="0"/>
              </a:spcBef>
              <a:spcAft>
                <a:spcPts val="1200"/>
              </a:spcAft>
              <a:buClr>
                <a:srgbClr val="00529B"/>
              </a:buClr>
              <a:buSzPct val="100000"/>
              <a:tabLst/>
              <a:defRPr/>
            </a:pP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Montserrat Light"/>
              </a:rPr>
              <a:t>Pharmacist Point-of-Sale Interaction</a:t>
            </a:r>
          </a:p>
          <a:p>
            <a:pPr marL="927100" marR="0" lvl="1" indent="-342900" algn="l" defTabSz="914400" rtl="0" eaLnBrk="1" fontAlgn="auto" latinLnBrk="0" hangingPunct="1">
              <a:spcBef>
                <a:spcPts val="0"/>
              </a:spcBef>
              <a:spcAft>
                <a:spcPts val="1200"/>
              </a:spcAft>
              <a:buClr>
                <a:srgbClr val="00529B"/>
              </a:buClr>
              <a:buSzPct val="100000"/>
              <a:tabLst/>
              <a:defRPr/>
            </a:pP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Montserrat Light"/>
              </a:rPr>
              <a:t>Educational Messaging Related to Pharmacy Operations </a:t>
            </a:r>
          </a:p>
          <a:p>
            <a:pPr marL="169329" indent="0">
              <a:buNone/>
            </a:pPr>
            <a:endParaRPr lang="en-US" sz="2000"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F83DB83A-B430-0820-C011-6B1DE8BB3B47}"/>
              </a:ext>
            </a:extLst>
          </p:cNvPr>
          <p:cNvSpPr>
            <a:spLocks noGrp="1"/>
          </p:cNvSpPr>
          <p:nvPr>
            <p:ph type="dt" sz="half" idx="10"/>
          </p:nvPr>
        </p:nvSpPr>
        <p:spPr/>
        <p:txBody>
          <a:bodyPr/>
          <a:lstStyle/>
          <a:p>
            <a:r>
              <a:rPr lang="en-US" dirty="0"/>
              <a:t>September 2024</a:t>
            </a:r>
          </a:p>
        </p:txBody>
      </p:sp>
      <p:sp>
        <p:nvSpPr>
          <p:cNvPr id="4" name="Footer Placeholder 3">
            <a:extLst>
              <a:ext uri="{FF2B5EF4-FFF2-40B4-BE49-F238E27FC236}">
                <a16:creationId xmlns:a16="http://schemas.microsoft.com/office/drawing/2014/main" id="{CABF73E6-4D84-1859-DD6A-231977961FC9}"/>
              </a:ext>
            </a:extLst>
          </p:cNvPr>
          <p:cNvSpPr>
            <a:spLocks noGrp="1"/>
          </p:cNvSpPr>
          <p:nvPr>
            <p:ph type="ftr" sz="quarter" idx="11"/>
          </p:nvPr>
        </p:nvSpPr>
        <p:spPr/>
        <p:txBody>
          <a:bodyPr/>
          <a:lstStyle/>
          <a:p>
            <a:r>
              <a:rPr lang="en-US" dirty="0"/>
              <a:t>NTP Medicare OEP Bootcamp 2024</a:t>
            </a:r>
          </a:p>
        </p:txBody>
      </p:sp>
      <p:sp>
        <p:nvSpPr>
          <p:cNvPr id="5" name="Slide Number Placeholder 4">
            <a:extLst>
              <a:ext uri="{FF2B5EF4-FFF2-40B4-BE49-F238E27FC236}">
                <a16:creationId xmlns:a16="http://schemas.microsoft.com/office/drawing/2014/main" id="{B5925D59-6C69-C5F9-C3E2-B26829C76984}"/>
              </a:ext>
            </a:extLst>
          </p:cNvPr>
          <p:cNvSpPr txBox="1">
            <a:spLocks/>
          </p:cNvSpPr>
          <p:nvPr/>
        </p:nvSpPr>
        <p:spPr>
          <a:xfrm>
            <a:off x="8610600" y="649224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8FAADC"/>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fld id="{0B2D781D-8844-5940-92D1-06EF0A7F581E}" type="slidenum">
              <a:rPr lang="en-US" smtClean="0"/>
              <a:pPr defTabSz="914377"/>
              <a:t>89</a:t>
            </a:fld>
            <a:endParaRPr lang="en-US" dirty="0"/>
          </a:p>
        </p:txBody>
      </p:sp>
    </p:spTree>
    <p:custDataLst>
      <p:tags r:id="rId1"/>
    </p:custDataLst>
    <p:extLst>
      <p:ext uri="{BB962C8B-B14F-4D97-AF65-F5344CB8AC3E}">
        <p14:creationId xmlns:p14="http://schemas.microsoft.com/office/powerpoint/2010/main" val="1784812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7" name="Title"/>
          <p:cNvSpPr>
            <a:spLocks noGrp="1" noChangeArrowheads="1"/>
          </p:cNvSpPr>
          <p:nvPr>
            <p:ph type="title"/>
          </p:nvPr>
        </p:nvSpPr>
        <p:spPr/>
        <p:txBody>
          <a:bodyPr>
            <a:noAutofit/>
          </a:bodyPr>
          <a:lstStyle/>
          <a:p>
            <a:pPr algn="ctr"/>
            <a:r>
              <a:rPr lang="en-US" dirty="0">
                <a:latin typeface="Arial Black" panose="020B0A04020102020204" pitchFamily="34" charset="0"/>
              </a:rPr>
              <a:t>PDP Offerings in 2024</a:t>
            </a:r>
          </a:p>
        </p:txBody>
      </p:sp>
      <p:pic>
        <p:nvPicPr>
          <p:cNvPr id="8" name="Picture 7" descr="Map showing the number of Medicare Part D Stand-Alone Prescription Drug Plans in 2024. This number ranges from 15 in New York to 24 in Alabama and Tennessee">
            <a:extLst>
              <a:ext uri="{FF2B5EF4-FFF2-40B4-BE49-F238E27FC236}">
                <a16:creationId xmlns:a16="http://schemas.microsoft.com/office/drawing/2014/main" id="{D432341E-0129-84B4-F3A2-816069F9B32C}"/>
              </a:ext>
            </a:extLst>
          </p:cNvPr>
          <p:cNvPicPr>
            <a:picLocks noChangeAspect="1"/>
          </p:cNvPicPr>
          <p:nvPr/>
        </p:nvPicPr>
        <p:blipFill>
          <a:blip r:embed="rId4"/>
          <a:stretch>
            <a:fillRect/>
          </a:stretch>
        </p:blipFill>
        <p:spPr>
          <a:xfrm>
            <a:off x="5036525" y="1113018"/>
            <a:ext cx="6926875" cy="5225143"/>
          </a:xfrm>
          <a:prstGeom prst="rect">
            <a:avLst/>
          </a:prstGeom>
        </p:spPr>
      </p:pic>
      <p:pic>
        <p:nvPicPr>
          <p:cNvPr id="7" name="Picture 6" descr="US map showing PDP regions">
            <a:extLst>
              <a:ext uri="{FF2B5EF4-FFF2-40B4-BE49-F238E27FC236}">
                <a16:creationId xmlns:a16="http://schemas.microsoft.com/office/drawing/2014/main" id="{26EA6B00-C3C2-C225-3003-228E4E966315}"/>
              </a:ext>
            </a:extLst>
          </p:cNvPr>
          <p:cNvPicPr>
            <a:picLocks noChangeAspect="1"/>
          </p:cNvPicPr>
          <p:nvPr/>
        </p:nvPicPr>
        <p:blipFill>
          <a:blip r:embed="rId5"/>
          <a:stretch>
            <a:fillRect/>
          </a:stretch>
        </p:blipFill>
        <p:spPr>
          <a:xfrm>
            <a:off x="1" y="2341829"/>
            <a:ext cx="5242964" cy="3800856"/>
          </a:xfrm>
          <a:prstGeom prst="rect">
            <a:avLst/>
          </a:prstGeom>
        </p:spPr>
      </p:pic>
      <p:sp>
        <p:nvSpPr>
          <p:cNvPr id="6" name="Slide Number Placeholder 5">
            <a:extLst>
              <a:ext uri="{FF2B5EF4-FFF2-40B4-BE49-F238E27FC236}">
                <a16:creationId xmlns:a16="http://schemas.microsoft.com/office/drawing/2014/main" id="{0014331C-72F1-3156-16EA-D664BB09B6C1}"/>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smtClean="0">
                <a:solidFill>
                  <a:srgbClr val="4472C4">
                    <a:lumMod val="60000"/>
                    <a:lumOff val="40000"/>
                  </a:srgbClr>
                </a:solidFill>
              </a:rPr>
              <a:pPr defTabSz="914377"/>
              <a:t>9</a:t>
            </a:fld>
            <a:endParaRPr lang="en-US" dirty="0">
              <a:solidFill>
                <a:srgbClr val="4472C4">
                  <a:lumMod val="60000"/>
                  <a:lumOff val="40000"/>
                </a:srgbClr>
              </a:solidFill>
            </a:endParaRPr>
          </a:p>
        </p:txBody>
      </p:sp>
      <p:sp>
        <p:nvSpPr>
          <p:cNvPr id="3" name="Footer Placeholder 2">
            <a:extLst>
              <a:ext uri="{FF2B5EF4-FFF2-40B4-BE49-F238E27FC236}">
                <a16:creationId xmlns:a16="http://schemas.microsoft.com/office/drawing/2014/main" id="{96424801-067B-5917-B22D-F6449FA57840}"/>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2" name="Date Placeholder 1">
            <a:extLst>
              <a:ext uri="{FF2B5EF4-FFF2-40B4-BE49-F238E27FC236}">
                <a16:creationId xmlns:a16="http://schemas.microsoft.com/office/drawing/2014/main" id="{262E0546-7F23-F9AB-2210-CC591BFE802A}"/>
              </a:ext>
              <a:ext uri="{C183D7F6-B498-43B3-948B-1728B52AA6E4}">
                <adec:decorative xmlns:adec="http://schemas.microsoft.com/office/drawing/2017/decorative" val="1"/>
              </a:ext>
            </a:extLst>
          </p:cNvPr>
          <p:cNvSpPr>
            <a:spLocks noGrp="1"/>
          </p:cNvSpPr>
          <p:nvPr>
            <p:ph type="dt" sz="half" idx="10"/>
          </p:nvPr>
        </p:nvSpPr>
        <p:spPr/>
        <p:txBody>
          <a:bodyPr/>
          <a:lstStyle/>
          <a:p>
            <a:pPr defTabSz="914377"/>
            <a:r>
              <a:rPr lang="en-US">
                <a:solidFill>
                  <a:srgbClr val="4472C4">
                    <a:lumMod val="60000"/>
                    <a:lumOff val="40000"/>
                  </a:srgbClr>
                </a:solidFill>
              </a:rPr>
              <a:t>September 2024</a:t>
            </a:r>
            <a:endParaRPr lang="en-US" dirty="0">
              <a:solidFill>
                <a:srgbClr val="4472C4">
                  <a:lumMod val="60000"/>
                  <a:lumOff val="40000"/>
                </a:srgbClr>
              </a:solidFill>
            </a:endParaRPr>
          </a:p>
        </p:txBody>
      </p:sp>
    </p:spTree>
    <p:custDataLst>
      <p:tags r:id="rId1"/>
    </p:custDataLst>
    <p:extLst>
      <p:ext uri="{BB962C8B-B14F-4D97-AF65-F5344CB8AC3E}">
        <p14:creationId xmlns:p14="http://schemas.microsoft.com/office/powerpoint/2010/main" val="7498636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FB60B0-88EA-3918-21B1-08BE1B69A520}"/>
              </a:ext>
            </a:extLst>
          </p:cNvPr>
          <p:cNvSpPr>
            <a:spLocks noGrp="1"/>
          </p:cNvSpPr>
          <p:nvPr>
            <p:ph type="title"/>
          </p:nvPr>
        </p:nvSpPr>
        <p:spPr/>
        <p:txBody>
          <a:bodyPr>
            <a:normAutofit/>
          </a:bodyPr>
          <a:lstStyle/>
          <a:p>
            <a:r>
              <a:rPr lang="en-US" sz="2800" dirty="0"/>
              <a:t>About Medicare Prescription Payment Plan </a:t>
            </a:r>
            <a:br>
              <a:rPr lang="en-US" sz="2800" dirty="0"/>
            </a:br>
            <a:r>
              <a:rPr lang="en-US" sz="2800" dirty="0"/>
              <a:t>(Key Messages)</a:t>
            </a:r>
          </a:p>
        </p:txBody>
      </p:sp>
      <p:sp>
        <p:nvSpPr>
          <p:cNvPr id="3" name="Text Placeholder 2">
            <a:extLst>
              <a:ext uri="{FF2B5EF4-FFF2-40B4-BE49-F238E27FC236}">
                <a16:creationId xmlns:a16="http://schemas.microsoft.com/office/drawing/2014/main" id="{40D3E727-E798-6A33-3626-99A66AEA08FF}"/>
              </a:ext>
            </a:extLst>
          </p:cNvPr>
          <p:cNvSpPr>
            <a:spLocks noGrp="1"/>
          </p:cNvSpPr>
          <p:nvPr>
            <p:ph sz="quarter" idx="13"/>
          </p:nvPr>
        </p:nvSpPr>
        <p:spPr>
          <a:xfrm>
            <a:off x="914400" y="1371600"/>
            <a:ext cx="10515600" cy="4632325"/>
          </a:xfrm>
        </p:spPr>
        <p:txBody>
          <a:bodyPr/>
          <a:lstStyle/>
          <a:p>
            <a:pPr marL="274320" indent="-274320">
              <a:spcBef>
                <a:spcPts val="0"/>
              </a:spcBef>
              <a:spcAft>
                <a:spcPts val="1200"/>
              </a:spcAft>
              <a:buFont typeface="Wingdings" panose="05000000000000000000" pitchFamily="2" charset="2"/>
              <a:buChar char="§"/>
            </a:pPr>
            <a:r>
              <a:rPr lang="en-US" sz="1867" b="1" dirty="0">
                <a:latin typeface="Arial" panose="020B0604020202020204" pitchFamily="34" charset="0"/>
                <a:cs typeface="Arial" panose="020B0604020202020204" pitchFamily="34" charset="0"/>
              </a:rPr>
              <a:t>All plans offer </a:t>
            </a:r>
            <a:r>
              <a:rPr lang="en-US" sz="1867" dirty="0">
                <a:latin typeface="Arial" panose="020B0604020202020204" pitchFamily="34" charset="0"/>
                <a:cs typeface="Arial" panose="020B0604020202020204" pitchFamily="34" charset="0"/>
              </a:rPr>
              <a:t>this payment option, and participation is </a:t>
            </a:r>
            <a:r>
              <a:rPr lang="en-US" sz="1867" b="1" dirty="0">
                <a:latin typeface="Arial" panose="020B0604020202020204" pitchFamily="34" charset="0"/>
                <a:cs typeface="Arial" panose="020B0604020202020204" pitchFamily="34" charset="0"/>
              </a:rPr>
              <a:t>voluntary</a:t>
            </a:r>
            <a:r>
              <a:rPr lang="en-US" sz="1867" dirty="0">
                <a:latin typeface="Arial" panose="020B0604020202020204" pitchFamily="34" charset="0"/>
                <a:cs typeface="Arial" panose="020B0604020202020204" pitchFamily="34" charset="0"/>
              </a:rPr>
              <a:t>.</a:t>
            </a:r>
          </a:p>
          <a:p>
            <a:pPr marL="274320" indent="-274320">
              <a:spcBef>
                <a:spcPts val="0"/>
              </a:spcBef>
              <a:spcAft>
                <a:spcPts val="1200"/>
              </a:spcAft>
              <a:buFont typeface="Wingdings" panose="05000000000000000000" pitchFamily="2" charset="2"/>
              <a:buChar char="§"/>
            </a:pPr>
            <a:r>
              <a:rPr lang="en-US" sz="1867" dirty="0">
                <a:latin typeface="Arial" panose="020B0604020202020204" pitchFamily="34" charset="0"/>
                <a:cs typeface="Arial" panose="020B0604020202020204" pitchFamily="34" charset="0"/>
              </a:rPr>
              <a:t>You’re most likely to benefit from participating in the Medicare Prescription Payment Plan if you have </a:t>
            </a:r>
            <a:r>
              <a:rPr lang="en-US" sz="1867" b="1" dirty="0">
                <a:latin typeface="Arial" panose="020B0604020202020204" pitchFamily="34" charset="0"/>
                <a:cs typeface="Arial" panose="020B0604020202020204" pitchFamily="34" charset="0"/>
              </a:rPr>
              <a:t>high drug costs earlier in the calendar year</a:t>
            </a:r>
            <a:r>
              <a:rPr lang="en-US" sz="1867" dirty="0">
                <a:latin typeface="Arial" panose="020B0604020202020204" pitchFamily="34" charset="0"/>
                <a:cs typeface="Arial" panose="020B0604020202020204" pitchFamily="34" charset="0"/>
              </a:rPr>
              <a:t>. </a:t>
            </a:r>
          </a:p>
          <a:p>
            <a:pPr marL="274320" indent="-274320">
              <a:spcBef>
                <a:spcPts val="0"/>
              </a:spcBef>
              <a:spcAft>
                <a:spcPts val="1200"/>
              </a:spcAft>
              <a:buFont typeface="Wingdings" panose="05000000000000000000" pitchFamily="2" charset="2"/>
              <a:buChar char="§"/>
            </a:pPr>
            <a:r>
              <a:rPr lang="en-US" sz="1867" dirty="0">
                <a:latin typeface="Arial" panose="020B0604020202020204" pitchFamily="34" charset="0"/>
                <a:cs typeface="Arial" panose="020B0604020202020204" pitchFamily="34" charset="0"/>
              </a:rPr>
              <a:t>This payment option might help manage monthly expenses, but </a:t>
            </a:r>
            <a:r>
              <a:rPr lang="en-US" sz="1867" b="1" dirty="0">
                <a:latin typeface="Arial" panose="020B0604020202020204" pitchFamily="34" charset="0"/>
                <a:cs typeface="Arial" panose="020B0604020202020204" pitchFamily="34" charset="0"/>
              </a:rPr>
              <a:t>it doesn’t save money or lower drug costs</a:t>
            </a:r>
            <a:r>
              <a:rPr lang="en-US" sz="1867" dirty="0">
                <a:latin typeface="Arial" panose="020B0604020202020204" pitchFamily="34" charset="0"/>
                <a:cs typeface="Arial" panose="020B0604020202020204" pitchFamily="34" charset="0"/>
              </a:rPr>
              <a:t>. </a:t>
            </a:r>
          </a:p>
          <a:p>
            <a:pPr marL="274320" indent="-274320">
              <a:spcBef>
                <a:spcPts val="0"/>
              </a:spcBef>
              <a:spcAft>
                <a:spcPts val="1200"/>
              </a:spcAft>
              <a:buFont typeface="Wingdings" panose="05000000000000000000" pitchFamily="2" charset="2"/>
              <a:buChar char="§"/>
            </a:pPr>
            <a:r>
              <a:rPr lang="en-US" sz="1867" dirty="0">
                <a:latin typeface="Arial" panose="020B0604020202020204" pitchFamily="34" charset="0"/>
                <a:cs typeface="Arial" panose="020B0604020202020204" pitchFamily="34" charset="0"/>
              </a:rPr>
              <a:t>Payment option that works with enrollees' current drug coverage to spread out-of-pocket Medicare Part D drug costs across </a:t>
            </a:r>
            <a:r>
              <a:rPr lang="en-US" sz="1867" b="1" dirty="0">
                <a:latin typeface="Arial" panose="020B0604020202020204" pitchFamily="34" charset="0"/>
                <a:cs typeface="Arial" panose="020B0604020202020204" pitchFamily="34" charset="0"/>
              </a:rPr>
              <a:t>calendar year </a:t>
            </a:r>
            <a:r>
              <a:rPr lang="en-US" sz="1867" dirty="0">
                <a:latin typeface="Arial" panose="020B0604020202020204" pitchFamily="34" charset="0"/>
                <a:cs typeface="Arial" panose="020B0604020202020204" pitchFamily="34" charset="0"/>
              </a:rPr>
              <a:t>(January-December). </a:t>
            </a:r>
          </a:p>
          <a:p>
            <a:pPr marL="274320" indent="-274320">
              <a:spcBef>
                <a:spcPts val="0"/>
              </a:spcBef>
              <a:spcAft>
                <a:spcPts val="1200"/>
              </a:spcAft>
              <a:buFont typeface="Wingdings" panose="05000000000000000000" pitchFamily="2" charset="2"/>
              <a:buChar char="§"/>
            </a:pPr>
            <a:r>
              <a:rPr lang="en-US" sz="1867" dirty="0">
                <a:latin typeface="Arial" panose="020B0604020202020204" pitchFamily="34" charset="0"/>
                <a:cs typeface="Arial" panose="020B0604020202020204" pitchFamily="34" charset="0"/>
              </a:rPr>
              <a:t>Many people qualify for savings and don’t realize it. Those with limited income and resources, are encouraged to find out if they are eligible for programs like </a:t>
            </a:r>
            <a:r>
              <a:rPr lang="en-US" sz="1867" b="1" dirty="0">
                <a:latin typeface="Arial" panose="020B0604020202020204" pitchFamily="34" charset="0"/>
                <a:cs typeface="Arial" panose="020B0604020202020204" pitchFamily="34" charset="0"/>
              </a:rPr>
              <a:t>Extra Help and the Medicare Savings Programs </a:t>
            </a:r>
            <a:r>
              <a:rPr lang="en-US" sz="1867" dirty="0">
                <a:latin typeface="Arial" panose="020B0604020202020204" pitchFamily="34" charset="0"/>
                <a:cs typeface="Arial" panose="020B0604020202020204" pitchFamily="34" charset="0"/>
              </a:rPr>
              <a:t>that can help lower costs. </a:t>
            </a:r>
          </a:p>
          <a:p>
            <a:pPr marL="274320" indent="-274320">
              <a:spcBef>
                <a:spcPts val="0"/>
              </a:spcBef>
              <a:spcAft>
                <a:spcPts val="1200"/>
              </a:spcAft>
              <a:buFont typeface="Wingdings" panose="05000000000000000000" pitchFamily="2" charset="2"/>
              <a:buChar char="§"/>
            </a:pPr>
            <a:r>
              <a:rPr lang="en-US" sz="1867" dirty="0">
                <a:latin typeface="Arial" panose="020B0604020202020204" pitchFamily="34" charset="0"/>
                <a:cs typeface="Arial" panose="020B0604020202020204" pitchFamily="34" charset="0"/>
              </a:rPr>
              <a:t>To sign up and start participating in the Medicare Prescription Payment Plan, </a:t>
            </a:r>
            <a:r>
              <a:rPr lang="en-US" sz="1867" b="1" dirty="0">
                <a:latin typeface="Arial" panose="020B0604020202020204" pitchFamily="34" charset="0"/>
                <a:cs typeface="Arial" panose="020B0604020202020204" pitchFamily="34" charset="0"/>
              </a:rPr>
              <a:t>visit your health or drug plan’s website, or call your plan</a:t>
            </a:r>
            <a:r>
              <a:rPr lang="en-US" sz="1867" dirty="0">
                <a:latin typeface="Arial" panose="020B0604020202020204" pitchFamily="34" charset="0"/>
                <a:cs typeface="Arial" panose="020B0604020202020204" pitchFamily="34" charset="0"/>
              </a:rPr>
              <a:t>. </a:t>
            </a:r>
          </a:p>
          <a:p>
            <a:pPr marL="274320" indent="-274320">
              <a:spcBef>
                <a:spcPts val="0"/>
              </a:spcBef>
              <a:spcAft>
                <a:spcPts val="1200"/>
              </a:spcAft>
            </a:pPr>
            <a:endParaRPr lang="en-US" sz="1867" dirty="0">
              <a:latin typeface="Arial" panose="020B0604020202020204" pitchFamily="34" charset="0"/>
              <a:cs typeface="Arial" panose="020B0604020202020204" pitchFamily="34" charset="0"/>
            </a:endParaRPr>
          </a:p>
          <a:p>
            <a:pPr marL="274320" indent="-274320">
              <a:spcAft>
                <a:spcPts val="1200"/>
              </a:spcAft>
            </a:pPr>
            <a:endParaRPr lang="en-US" dirty="0">
              <a:latin typeface="Arial" panose="020B0604020202020204" pitchFamily="34" charset="0"/>
              <a:cs typeface="Arial" panose="020B0604020202020204" pitchFamily="34" charset="0"/>
            </a:endParaRPr>
          </a:p>
        </p:txBody>
      </p:sp>
      <p:sp>
        <p:nvSpPr>
          <p:cNvPr id="7" name="Date Placeholder 6">
            <a:extLst>
              <a:ext uri="{FF2B5EF4-FFF2-40B4-BE49-F238E27FC236}">
                <a16:creationId xmlns:a16="http://schemas.microsoft.com/office/drawing/2014/main" id="{CC13AFA3-8F10-9850-D142-49ECAB673194}"/>
              </a:ext>
            </a:extLst>
          </p:cNvPr>
          <p:cNvSpPr>
            <a:spLocks noGrp="1"/>
          </p:cNvSpPr>
          <p:nvPr>
            <p:ph type="dt" sz="half" idx="10"/>
          </p:nvPr>
        </p:nvSpPr>
        <p:spPr/>
        <p:txBody>
          <a:bodyPr/>
          <a:lstStyle/>
          <a:p>
            <a:r>
              <a:rPr lang="en-US"/>
              <a:t>September 2024</a:t>
            </a:r>
            <a:endParaRPr lang="en-US" dirty="0"/>
          </a:p>
        </p:txBody>
      </p:sp>
      <p:sp>
        <p:nvSpPr>
          <p:cNvPr id="8" name="Footer Placeholder 7">
            <a:extLst>
              <a:ext uri="{FF2B5EF4-FFF2-40B4-BE49-F238E27FC236}">
                <a16:creationId xmlns:a16="http://schemas.microsoft.com/office/drawing/2014/main" id="{261A2F77-920C-E563-147A-D91882E7469F}"/>
              </a:ext>
            </a:extLst>
          </p:cNvPr>
          <p:cNvSpPr>
            <a:spLocks noGrp="1"/>
          </p:cNvSpPr>
          <p:nvPr>
            <p:ph type="ftr" sz="quarter" idx="11"/>
          </p:nvPr>
        </p:nvSpPr>
        <p:spPr/>
        <p:txBody>
          <a:bodyPr/>
          <a:lstStyle/>
          <a:p>
            <a:r>
              <a:rPr lang="en-US"/>
              <a:t>NTP Medicare OEP Bootcamp 2024</a:t>
            </a:r>
            <a:endParaRPr lang="en-US" dirty="0"/>
          </a:p>
        </p:txBody>
      </p:sp>
      <p:sp>
        <p:nvSpPr>
          <p:cNvPr id="9" name="Slide Number Placeholder 4">
            <a:extLst>
              <a:ext uri="{FF2B5EF4-FFF2-40B4-BE49-F238E27FC236}">
                <a16:creationId xmlns:a16="http://schemas.microsoft.com/office/drawing/2014/main" id="{B55F189A-44F6-B936-906D-2783F6507BD7}"/>
              </a:ext>
            </a:extLst>
          </p:cNvPr>
          <p:cNvSpPr txBox="1">
            <a:spLocks/>
          </p:cNvSpPr>
          <p:nvPr/>
        </p:nvSpPr>
        <p:spPr>
          <a:xfrm>
            <a:off x="87630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1">
                    <a:lumMod val="60000"/>
                    <a:lumOff val="4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fld id="{0B2D781D-8844-5940-92D1-06EF0A7F581E}" type="slidenum">
              <a:rPr lang="en-US" smtClean="0"/>
              <a:pPr defTabSz="914377"/>
              <a:t>90</a:t>
            </a:fld>
            <a:endParaRPr lang="en-US" dirty="0"/>
          </a:p>
        </p:txBody>
      </p:sp>
    </p:spTree>
    <p:custDataLst>
      <p:tags r:id="rId1"/>
    </p:custDataLst>
    <p:extLst>
      <p:ext uri="{BB962C8B-B14F-4D97-AF65-F5344CB8AC3E}">
        <p14:creationId xmlns:p14="http://schemas.microsoft.com/office/powerpoint/2010/main" val="42705743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FB60B0-88EA-3918-21B1-08BE1B69A520}"/>
              </a:ext>
            </a:extLst>
          </p:cNvPr>
          <p:cNvSpPr>
            <a:spLocks noGrp="1"/>
          </p:cNvSpPr>
          <p:nvPr>
            <p:ph type="title"/>
          </p:nvPr>
        </p:nvSpPr>
        <p:spPr/>
        <p:txBody>
          <a:bodyPr/>
          <a:lstStyle/>
          <a:p>
            <a:r>
              <a:rPr lang="en-US" dirty="0"/>
              <a:t>Medicare Prescription Payment Plan: </a:t>
            </a:r>
            <a:br>
              <a:rPr lang="en-US" dirty="0"/>
            </a:br>
            <a:r>
              <a:rPr lang="en-US" dirty="0"/>
              <a:t>Part of the Open Enrollment Experience</a:t>
            </a:r>
          </a:p>
        </p:txBody>
      </p:sp>
      <p:sp>
        <p:nvSpPr>
          <p:cNvPr id="3" name="Text Placeholder 2">
            <a:extLst>
              <a:ext uri="{FF2B5EF4-FFF2-40B4-BE49-F238E27FC236}">
                <a16:creationId xmlns:a16="http://schemas.microsoft.com/office/drawing/2014/main" id="{40D3E727-E798-6A33-3626-99A66AEA08FF}"/>
              </a:ext>
            </a:extLst>
          </p:cNvPr>
          <p:cNvSpPr>
            <a:spLocks noGrp="1"/>
          </p:cNvSpPr>
          <p:nvPr>
            <p:ph type="body" sz="quarter" idx="13"/>
          </p:nvPr>
        </p:nvSpPr>
        <p:spPr>
          <a:xfrm>
            <a:off x="914400" y="1371600"/>
            <a:ext cx="10644188" cy="4167187"/>
          </a:xfrm>
        </p:spPr>
        <p:txBody>
          <a:bodyPr/>
          <a:lstStyle/>
          <a:p>
            <a:pPr marL="169329" indent="0">
              <a:spcBef>
                <a:spcPts val="0"/>
              </a:spcBef>
              <a:spcAft>
                <a:spcPts val="1200"/>
              </a:spcAft>
              <a:buNone/>
            </a:pPr>
            <a:r>
              <a:rPr lang="en-US" sz="2400" dirty="0">
                <a:latin typeface="Arial" panose="020B0604020202020204" pitchFamily="34" charset="0"/>
                <a:cs typeface="Arial" panose="020B0604020202020204" pitchFamily="34" charset="0"/>
              </a:rPr>
              <a:t>Messaging about this payment option will be integrated into Open Enrollment education along with larger, overarching initiatives like: </a:t>
            </a:r>
          </a:p>
          <a:p>
            <a:pPr marL="822960" lvl="1" indent="-274320">
              <a:spcBef>
                <a:spcPts val="0"/>
              </a:spcBef>
              <a:spcAft>
                <a:spcPts val="1200"/>
              </a:spcAft>
              <a:buFont typeface="Wingdings" panose="05000000000000000000" pitchFamily="2" charset="2"/>
              <a:buChar char="§"/>
              <a:tabLst>
                <a:tab pos="304792" algn="l"/>
              </a:tabLst>
            </a:pPr>
            <a:r>
              <a:rPr lang="en-US" sz="2400" dirty="0">
                <a:latin typeface="Arial" panose="020B0604020202020204" pitchFamily="34" charset="0"/>
                <a:cs typeface="Arial" panose="020B0604020202020204" pitchFamily="34" charset="0"/>
              </a:rPr>
              <a:t>$2,000 out of pocket max </a:t>
            </a:r>
          </a:p>
          <a:p>
            <a:pPr marL="822960" lvl="1" indent="-274320">
              <a:spcBef>
                <a:spcPts val="0"/>
              </a:spcBef>
              <a:spcAft>
                <a:spcPts val="1200"/>
              </a:spcAft>
              <a:buFont typeface="Wingdings" panose="05000000000000000000" pitchFamily="2" charset="2"/>
              <a:buChar char="§"/>
              <a:tabLst>
                <a:tab pos="304792" algn="l"/>
              </a:tabLst>
            </a:pPr>
            <a:r>
              <a:rPr lang="en-US" sz="2400" dirty="0">
                <a:latin typeface="Arial" panose="020B0604020202020204" pitchFamily="34" charset="0"/>
                <a:cs typeface="Arial" panose="020B0604020202020204" pitchFamily="34" charset="0"/>
              </a:rPr>
              <a:t>Closing coverage gap </a:t>
            </a:r>
          </a:p>
          <a:p>
            <a:pPr marL="822960" lvl="1" indent="-274320">
              <a:spcBef>
                <a:spcPts val="0"/>
              </a:spcBef>
              <a:spcAft>
                <a:spcPts val="1200"/>
              </a:spcAft>
              <a:buFont typeface="Wingdings" panose="05000000000000000000" pitchFamily="2" charset="2"/>
              <a:buChar char="§"/>
              <a:tabLst>
                <a:tab pos="304792" algn="l"/>
              </a:tabLst>
            </a:pPr>
            <a:r>
              <a:rPr lang="en-US" sz="2400" dirty="0">
                <a:latin typeface="Arial" panose="020B0604020202020204" pitchFamily="34" charset="0"/>
                <a:cs typeface="Arial" panose="020B0604020202020204" pitchFamily="34" charset="0"/>
              </a:rPr>
              <a:t>LIS expansion</a:t>
            </a:r>
          </a:p>
          <a:p>
            <a:pPr marL="822960" lvl="1" indent="-274320">
              <a:spcBef>
                <a:spcPts val="0"/>
              </a:spcBef>
              <a:spcAft>
                <a:spcPts val="1200"/>
              </a:spcAft>
              <a:buFont typeface="Wingdings" panose="05000000000000000000" pitchFamily="2" charset="2"/>
              <a:buChar char="§"/>
              <a:tabLst>
                <a:tab pos="304792" algn="l"/>
              </a:tabLst>
            </a:pPr>
            <a:r>
              <a:rPr lang="en-US" sz="2400" dirty="0">
                <a:latin typeface="Arial" panose="020B0604020202020204" pitchFamily="34" charset="0"/>
                <a:cs typeface="Arial" panose="020B0604020202020204" pitchFamily="34" charset="0"/>
              </a:rPr>
              <a:t>Insulin savings</a:t>
            </a:r>
          </a:p>
          <a:p>
            <a:pPr marL="822960" lvl="1" indent="-274320">
              <a:spcBef>
                <a:spcPts val="0"/>
              </a:spcBef>
              <a:spcAft>
                <a:spcPts val="1200"/>
              </a:spcAft>
              <a:buFont typeface="Wingdings" panose="05000000000000000000" pitchFamily="2" charset="2"/>
              <a:buChar char="§"/>
              <a:tabLst>
                <a:tab pos="304792" algn="l"/>
              </a:tabLst>
            </a:pPr>
            <a:r>
              <a:rPr lang="en-US" sz="2400" dirty="0">
                <a:latin typeface="Arial" panose="020B0604020202020204" pitchFamily="34" charset="0"/>
                <a:cs typeface="Arial" panose="020B0604020202020204" pitchFamily="34" charset="0"/>
              </a:rPr>
              <a:t>No cost vaccines resulting from IRA</a:t>
            </a:r>
          </a:p>
        </p:txBody>
      </p:sp>
      <p:sp>
        <p:nvSpPr>
          <p:cNvPr id="6" name="Date Placeholder 3">
            <a:extLst>
              <a:ext uri="{FF2B5EF4-FFF2-40B4-BE49-F238E27FC236}">
                <a16:creationId xmlns:a16="http://schemas.microsoft.com/office/drawing/2014/main" id="{7DE2E6E1-ACD6-F4D8-0788-901BA4BADDD6}"/>
              </a:ext>
            </a:extLst>
          </p:cNvPr>
          <p:cNvSpPr txBox="1">
            <a:spLocks/>
          </p:cNvSpPr>
          <p:nvPr/>
        </p:nvSpPr>
        <p:spPr>
          <a:xfrm>
            <a:off x="838200" y="64922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solidFill>
                  <a:schemeClr val="bg1"/>
                </a:solidFill>
                <a:latin typeface="Arial" panose="020B0604020202020204" pitchFamily="34" charset="0"/>
                <a:cs typeface="Arial" panose="020B0604020202020204" pitchFamily="34" charset="0"/>
              </a:rPr>
              <a:t>September 2024</a:t>
            </a:r>
          </a:p>
        </p:txBody>
      </p:sp>
      <p:sp>
        <p:nvSpPr>
          <p:cNvPr id="8" name="Footer Placeholder 7">
            <a:extLst>
              <a:ext uri="{FF2B5EF4-FFF2-40B4-BE49-F238E27FC236}">
                <a16:creationId xmlns:a16="http://schemas.microsoft.com/office/drawing/2014/main" id="{E788AC7A-7226-AC8E-CDD7-1213D6BCE960}"/>
              </a:ext>
            </a:extLst>
          </p:cNvPr>
          <p:cNvSpPr>
            <a:spLocks noGrp="1"/>
          </p:cNvSpPr>
          <p:nvPr>
            <p:ph type="ftr" sz="quarter" idx="11"/>
          </p:nvPr>
        </p:nvSpPr>
        <p:spPr/>
        <p:txBody>
          <a:bodyPr/>
          <a:lstStyle/>
          <a:p>
            <a:r>
              <a:rPr lang="en-US" dirty="0"/>
              <a:t>NTP Medicare OEP Bootcamp 2024</a:t>
            </a:r>
          </a:p>
        </p:txBody>
      </p:sp>
      <p:sp>
        <p:nvSpPr>
          <p:cNvPr id="9" name="Slide Number Placeholder 4">
            <a:extLst>
              <a:ext uri="{FF2B5EF4-FFF2-40B4-BE49-F238E27FC236}">
                <a16:creationId xmlns:a16="http://schemas.microsoft.com/office/drawing/2014/main" id="{C6EA849D-341E-FC64-2B7A-99DEE3180B62}"/>
              </a:ext>
            </a:extLst>
          </p:cNvPr>
          <p:cNvSpPr>
            <a:spLocks noGrp="1"/>
          </p:cNvSpPr>
          <p:nvPr>
            <p:ph type="sldNum" sz="quarter" idx="12"/>
          </p:nvPr>
        </p:nvSpPr>
        <p:spPr>
          <a:xfrm>
            <a:off x="8610600" y="6492240"/>
            <a:ext cx="2743200" cy="365125"/>
          </a:xfrm>
        </p:spPr>
        <p:txBody>
          <a:bodyPr/>
          <a:lstStyle/>
          <a:p>
            <a:pPr defTabSz="914377"/>
            <a:fld id="{0B2D781D-8844-5940-92D1-06EF0A7F581E}" type="slidenum">
              <a:rPr lang="en-US" smtClean="0"/>
              <a:pPr defTabSz="914377"/>
              <a:t>91</a:t>
            </a:fld>
            <a:endParaRPr lang="en-US" dirty="0"/>
          </a:p>
        </p:txBody>
      </p:sp>
    </p:spTree>
    <p:custDataLst>
      <p:tags r:id="rId1"/>
    </p:custDataLst>
    <p:extLst>
      <p:ext uri="{BB962C8B-B14F-4D97-AF65-F5344CB8AC3E}">
        <p14:creationId xmlns:p14="http://schemas.microsoft.com/office/powerpoint/2010/main" val="41372876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C92F-4286-466B-A3A8-14E6549DB04E}"/>
              </a:ext>
            </a:extLst>
          </p:cNvPr>
          <p:cNvSpPr>
            <a:spLocks noGrp="1"/>
          </p:cNvSpPr>
          <p:nvPr>
            <p:ph type="title"/>
          </p:nvPr>
        </p:nvSpPr>
        <p:spPr>
          <a:xfrm>
            <a:off x="3931920" y="1737360"/>
            <a:ext cx="7998823" cy="3445197"/>
          </a:xfrm>
        </p:spPr>
        <p:txBody>
          <a:bodyPr wrap="square" anchor="t" anchorCtr="0">
            <a:noAutofit/>
          </a:bodyPr>
          <a:lstStyle/>
          <a:p>
            <a:pPr lvl="0">
              <a:lnSpc>
                <a:spcPct val="100000"/>
              </a:lnSpc>
              <a:spcBef>
                <a:spcPts val="0"/>
              </a:spcBef>
              <a:spcAft>
                <a:spcPts val="4800"/>
              </a:spcAft>
              <a:buClr>
                <a:srgbClr val="00539A"/>
              </a:buClr>
            </a:pPr>
            <a:r>
              <a:rPr lang="en-US" sz="3000" dirty="0">
                <a:ea typeface="+mn-ea"/>
              </a:rPr>
              <a:t>Medicare Prescription Payment Plan:</a:t>
            </a:r>
            <a:br>
              <a:rPr lang="en-US" sz="3000" dirty="0">
                <a:solidFill>
                  <a:srgbClr val="00539A"/>
                </a:solidFill>
              </a:rPr>
            </a:br>
            <a:r>
              <a:rPr lang="en-US" sz="3000" dirty="0">
                <a:ea typeface="+mn-ea"/>
              </a:rPr>
              <a:t>Wizard &amp; Resources</a:t>
            </a:r>
            <a:br>
              <a:rPr lang="en-US" sz="2600" dirty="0">
                <a:ea typeface="+mn-ea"/>
              </a:rPr>
            </a:br>
            <a:br>
              <a:rPr lang="en-US" sz="2600" dirty="0">
                <a:ea typeface="+mn-ea"/>
              </a:rPr>
            </a:br>
            <a:r>
              <a:rPr lang="en-US" sz="2400" dirty="0">
                <a:latin typeface="Arial" panose="020B0604020202020204" pitchFamily="34" charset="0"/>
                <a:ea typeface="+mn-ea"/>
                <a:cs typeface="Arial" panose="020B0604020202020204" pitchFamily="34" charset="0"/>
              </a:rPr>
              <a:t>Amy Miner</a:t>
            </a:r>
            <a:br>
              <a:rPr lang="en-US" sz="1700" dirty="0">
                <a:latin typeface="Arial" panose="020B0604020202020204" pitchFamily="34" charset="0"/>
                <a:ea typeface="+mn-ea"/>
                <a:cs typeface="Arial" panose="020B0604020202020204" pitchFamily="34" charset="0"/>
              </a:rPr>
            </a:br>
            <a:r>
              <a:rPr lang="en-US" sz="2000" b="0" dirty="0">
                <a:latin typeface="Arial" panose="020B0604020202020204" pitchFamily="34" charset="0"/>
                <a:ea typeface="+mn-ea"/>
                <a:cs typeface="Arial" panose="020B0604020202020204" pitchFamily="34" charset="0"/>
              </a:rPr>
              <a:t>Deputy Director-Creative Services Group</a:t>
            </a:r>
            <a:br>
              <a:rPr lang="en-US" sz="2000" b="0" dirty="0">
                <a:latin typeface="Arial" panose="020B0604020202020204" pitchFamily="34" charset="0"/>
                <a:ea typeface="+mn-ea"/>
                <a:cs typeface="Arial" panose="020B0604020202020204" pitchFamily="34" charset="0"/>
              </a:rPr>
            </a:br>
            <a:r>
              <a:rPr lang="en-US" sz="2000" b="0" dirty="0">
                <a:latin typeface="Arial" panose="020B0604020202020204" pitchFamily="34" charset="0"/>
                <a:ea typeface="+mn-ea"/>
                <a:cs typeface="Arial" panose="020B0604020202020204" pitchFamily="34" charset="0"/>
              </a:rPr>
              <a:t>CMS Office of Communications</a:t>
            </a:r>
            <a:endParaRPr lang="en-US" sz="2000" b="0" dirty="0"/>
          </a:p>
        </p:txBody>
      </p:sp>
      <p:pic>
        <p:nvPicPr>
          <p:cNvPr id="5" name="Picture 4">
            <a:extLst>
              <a:ext uri="{FF2B5EF4-FFF2-40B4-BE49-F238E27FC236}">
                <a16:creationId xmlns:a16="http://schemas.microsoft.com/office/drawing/2014/main" id="{49EE85DB-9EDC-9D72-3DE3-3F3C34C8160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908705" y="2968600"/>
            <a:ext cx="1640433" cy="246065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40178832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1323701" y="1022067"/>
            <a:ext cx="7493041" cy="1948800"/>
          </a:xfrm>
          <a:prstGeom prst="rect">
            <a:avLst/>
          </a:prstGeom>
        </p:spPr>
        <p:txBody>
          <a:bodyPr spcFirstLastPara="1" wrap="square" lIns="121900" tIns="60933" rIns="121900" bIns="60933" anchor="ctr" anchorCtr="0">
            <a:noAutofit/>
          </a:bodyPr>
          <a:lstStyle/>
          <a:p>
            <a:r>
              <a:rPr lang="en-US" sz="3867" dirty="0">
                <a:latin typeface="Montserrat" panose="00000500000000000000" pitchFamily="2" charset="0"/>
              </a:rPr>
              <a:t>Medicare Prescription Payment Plan</a:t>
            </a:r>
            <a:endParaRPr sz="3867" dirty="0">
              <a:latin typeface="Montserrat" panose="00000500000000000000" pitchFamily="2" charset="0"/>
            </a:endParaRPr>
          </a:p>
        </p:txBody>
      </p:sp>
      <p:sp>
        <p:nvSpPr>
          <p:cNvPr id="43" name="Google Shape;43;p7"/>
          <p:cNvSpPr txBox="1">
            <a:spLocks noGrp="1"/>
          </p:cNvSpPr>
          <p:nvPr>
            <p:ph type="title" idx="2"/>
          </p:nvPr>
        </p:nvSpPr>
        <p:spPr>
          <a:xfrm>
            <a:off x="1323700" y="3492133"/>
            <a:ext cx="7493041" cy="830400"/>
          </a:xfrm>
          <a:prstGeom prst="rect">
            <a:avLst/>
          </a:prstGeom>
        </p:spPr>
        <p:txBody>
          <a:bodyPr spcFirstLastPara="1" wrap="square" lIns="121900" tIns="60933" rIns="121900" bIns="60933" anchor="ctr" anchorCtr="0">
            <a:noAutofit/>
          </a:bodyPr>
          <a:lstStyle/>
          <a:p>
            <a:r>
              <a:rPr lang="en-US" dirty="0">
                <a:latin typeface="Montserrat" panose="00000500000000000000" pitchFamily="2" charset="0"/>
              </a:rPr>
              <a:t>Outreach Resources</a:t>
            </a:r>
            <a:endParaRPr dirty="0">
              <a:latin typeface="Montserrat" panose="00000500000000000000" pitchFamily="2" charset="0"/>
            </a:endParaRPr>
          </a:p>
        </p:txBody>
      </p:sp>
      <p:sp>
        <p:nvSpPr>
          <p:cNvPr id="2" name="TextBox 1">
            <a:extLst>
              <a:ext uri="{FF2B5EF4-FFF2-40B4-BE49-F238E27FC236}">
                <a16:creationId xmlns:a16="http://schemas.microsoft.com/office/drawing/2014/main" id="{A68D2A04-2171-2044-386B-017A5ED015BB}"/>
              </a:ext>
            </a:extLst>
          </p:cNvPr>
          <p:cNvSpPr txBox="1"/>
          <p:nvPr/>
        </p:nvSpPr>
        <p:spPr>
          <a:xfrm>
            <a:off x="1323700" y="4322533"/>
            <a:ext cx="5820355" cy="379656"/>
          </a:xfrm>
          <a:prstGeom prst="rect">
            <a:avLst/>
          </a:prstGeom>
          <a:noFill/>
        </p:spPr>
        <p:txBody>
          <a:bodyPr wrap="square" rtlCol="0">
            <a:spAutoFit/>
          </a:bodyPr>
          <a:lstStyle/>
          <a:p>
            <a:pPr defTabSz="1219170">
              <a:buClr>
                <a:srgbClr val="000000"/>
              </a:buClr>
            </a:pPr>
            <a:r>
              <a:rPr lang="en-US" sz="1867" kern="0" dirty="0">
                <a:solidFill>
                  <a:srgbClr val="2F527D">
                    <a:lumMod val="75000"/>
                  </a:srgbClr>
                </a:solidFill>
                <a:latin typeface="Montserrat" panose="00000500000000000000" pitchFamily="2" charset="0"/>
                <a:cs typeface="Rubik" pitchFamily="2" charset="-79"/>
                <a:sym typeface="Arial"/>
              </a:rPr>
              <a:t>September 2024	</a:t>
            </a:r>
          </a:p>
        </p:txBody>
      </p:sp>
      <p:sp>
        <p:nvSpPr>
          <p:cNvPr id="3" name="Footer Placeholder 4">
            <a:extLst>
              <a:ext uri="{FF2B5EF4-FFF2-40B4-BE49-F238E27FC236}">
                <a16:creationId xmlns:a16="http://schemas.microsoft.com/office/drawing/2014/main" id="{8DC9F4BD-147F-93B1-38D7-C9010B0E35AD}"/>
              </a:ext>
            </a:extLst>
          </p:cNvPr>
          <p:cNvSpPr txBox="1">
            <a:spLocks/>
          </p:cNvSpPr>
          <p:nvPr/>
        </p:nvSpPr>
        <p:spPr>
          <a:xfrm>
            <a:off x="4038600" y="649224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srgbClr val="4472C4">
                    <a:lumMod val="60000"/>
                    <a:lumOff val="40000"/>
                  </a:srgbClr>
                </a:solidFill>
                <a:latin typeface="Arial" panose="020B0604020202020204" pitchFamily="34" charset="0"/>
                <a:cs typeface="Arial" panose="020B0604020202020204" pitchFamily="34" charset="0"/>
              </a:rPr>
              <a:t>NTP Medicare OEP Bootcamp 2024</a:t>
            </a:r>
            <a:endParaRPr lang="en-US" sz="1200" dirty="0">
              <a:solidFill>
                <a:srgbClr val="4472C4">
                  <a:lumMod val="60000"/>
                  <a:lumOff val="40000"/>
                </a:srgbClr>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27171810-52E1-39FD-5B0C-B2A4A7729602}"/>
              </a:ext>
            </a:extLst>
          </p:cNvPr>
          <p:cNvSpPr txBox="1">
            <a:spLocks/>
          </p:cNvSpPr>
          <p:nvPr/>
        </p:nvSpPr>
        <p:spPr>
          <a:xfrm>
            <a:off x="838200" y="64922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solidFill>
                  <a:srgbClr val="4472C4">
                    <a:lumMod val="60000"/>
                    <a:lumOff val="40000"/>
                  </a:srgbClr>
                </a:solidFill>
                <a:latin typeface="Arial" panose="020B0604020202020204" pitchFamily="34" charset="0"/>
                <a:cs typeface="Arial" panose="020B0604020202020204" pitchFamily="34" charset="0"/>
              </a:rPr>
              <a:t>September 2024</a:t>
            </a:r>
          </a:p>
        </p:txBody>
      </p:sp>
    </p:spTree>
    <p:custDataLst>
      <p:tags r:id="rId1"/>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FB60B0-88EA-3918-21B1-08BE1B69A520}"/>
              </a:ext>
            </a:extLst>
          </p:cNvPr>
          <p:cNvSpPr>
            <a:spLocks noGrp="1"/>
          </p:cNvSpPr>
          <p:nvPr>
            <p:ph type="title"/>
          </p:nvPr>
        </p:nvSpPr>
        <p:spPr/>
        <p:txBody>
          <a:bodyPr/>
          <a:lstStyle/>
          <a:p>
            <a:r>
              <a:rPr lang="en-US" dirty="0"/>
              <a:t>List of Resources	</a:t>
            </a:r>
          </a:p>
        </p:txBody>
      </p:sp>
      <p:sp>
        <p:nvSpPr>
          <p:cNvPr id="3" name="Text Placeholder 2">
            <a:extLst>
              <a:ext uri="{FF2B5EF4-FFF2-40B4-BE49-F238E27FC236}">
                <a16:creationId xmlns:a16="http://schemas.microsoft.com/office/drawing/2014/main" id="{40D3E727-E798-6A33-3626-99A66AEA08FF}"/>
              </a:ext>
            </a:extLst>
          </p:cNvPr>
          <p:cNvSpPr>
            <a:spLocks noGrp="1"/>
          </p:cNvSpPr>
          <p:nvPr>
            <p:ph type="body" sz="quarter" idx="13"/>
          </p:nvPr>
        </p:nvSpPr>
        <p:spPr>
          <a:xfrm>
            <a:off x="914400" y="1371600"/>
            <a:ext cx="10644188" cy="4167187"/>
          </a:xfrm>
        </p:spPr>
        <p:txBody>
          <a:bodyPr>
            <a:normAutofit/>
          </a:bodyPr>
          <a:lstStyle/>
          <a:p>
            <a:pPr marL="274320" indent="-274320">
              <a:spcBef>
                <a:spcPts val="0"/>
              </a:spcBef>
              <a:spcAft>
                <a:spcPts val="12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Fact sheet </a:t>
            </a:r>
          </a:p>
          <a:p>
            <a:pPr marL="274320" indent="-274320">
              <a:spcBef>
                <a:spcPts val="0"/>
              </a:spcBef>
              <a:spcAft>
                <a:spcPts val="12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Takeaway card </a:t>
            </a:r>
          </a:p>
          <a:p>
            <a:pPr marL="274320" indent="-274320">
              <a:spcBef>
                <a:spcPts val="0"/>
              </a:spcBef>
              <a:spcAft>
                <a:spcPts val="12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Video </a:t>
            </a:r>
          </a:p>
          <a:p>
            <a:pPr marL="274320" indent="-274320">
              <a:spcBef>
                <a:spcPts val="0"/>
              </a:spcBef>
              <a:spcAft>
                <a:spcPts val="12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Medicare.gov content</a:t>
            </a:r>
          </a:p>
          <a:p>
            <a:pPr marL="274320" indent="-274320">
              <a:spcBef>
                <a:spcPts val="0"/>
              </a:spcBef>
              <a:spcAft>
                <a:spcPts val="12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Wizard</a:t>
            </a:r>
          </a:p>
          <a:p>
            <a:pPr marL="274320" indent="-274320">
              <a:spcBef>
                <a:spcPts val="0"/>
              </a:spcBef>
              <a:spcAft>
                <a:spcPts val="12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Cost preview in Medicare Plan Finder</a:t>
            </a:r>
          </a:p>
          <a:p>
            <a:pPr marL="274320" indent="-274320">
              <a:spcBef>
                <a:spcPts val="0"/>
              </a:spcBef>
              <a:spcAft>
                <a:spcPts val="12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“Medicare &amp; You” handbook</a:t>
            </a:r>
          </a:p>
          <a:p>
            <a:pPr marL="274320" indent="-274320">
              <a:spcBef>
                <a:spcPts val="0"/>
              </a:spcBef>
              <a:spcAft>
                <a:spcPts val="12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Updates in other existing Part D products</a:t>
            </a:r>
          </a:p>
        </p:txBody>
      </p:sp>
      <p:sp>
        <p:nvSpPr>
          <p:cNvPr id="2" name="Slide Number Placeholder 1">
            <a:extLst>
              <a:ext uri="{FF2B5EF4-FFF2-40B4-BE49-F238E27FC236}">
                <a16:creationId xmlns:a16="http://schemas.microsoft.com/office/drawing/2014/main" id="{CAF43764-9123-FCFE-237A-6683D5192B9D}"/>
              </a:ext>
            </a:extLst>
          </p:cNvPr>
          <p:cNvSpPr>
            <a:spLocks noGrp="1"/>
          </p:cNvSpPr>
          <p:nvPr>
            <p:ph type="sldNum" sz="quarter" idx="12"/>
          </p:nvPr>
        </p:nvSpPr>
        <p:spPr/>
        <p:txBody>
          <a:bodyPr/>
          <a:lstStyle/>
          <a:p>
            <a:pPr defTabSz="1219170">
              <a:buClr>
                <a:srgbClr val="000000"/>
              </a:buClr>
            </a:pPr>
            <a:fld id="{00000000-1234-1234-1234-123412341234}" type="slidenum">
              <a:rPr lang="en" sz="1200" smtClean="0">
                <a:solidFill>
                  <a:schemeClr val="accent1">
                    <a:lumMod val="60000"/>
                    <a:lumOff val="40000"/>
                  </a:schemeClr>
                </a:solidFill>
                <a:latin typeface="Arial" panose="020B0604020202020204" pitchFamily="34" charset="0"/>
                <a:ea typeface="+mn-ea"/>
                <a:cs typeface="Arial" panose="020B0604020202020204" pitchFamily="34" charset="0"/>
              </a:rPr>
              <a:pPr defTabSz="1219170">
                <a:buClr>
                  <a:srgbClr val="000000"/>
                </a:buClr>
              </a:pPr>
              <a:t>94</a:t>
            </a:fld>
            <a:endParaRPr lang="en" sz="1200" dirty="0">
              <a:solidFill>
                <a:schemeClr val="accent1">
                  <a:lumMod val="60000"/>
                  <a:lumOff val="40000"/>
                </a:schemeClr>
              </a:solidFill>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001B7F3C-D415-F1DC-1E9D-939DA4F9030A}"/>
              </a:ext>
            </a:extLst>
          </p:cNvPr>
          <p:cNvSpPr txBox="1">
            <a:spLocks/>
          </p:cNvSpPr>
          <p:nvPr/>
        </p:nvSpPr>
        <p:spPr>
          <a:xfrm>
            <a:off x="4038600" y="649224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chemeClr val="accent1">
                    <a:lumMod val="60000"/>
                    <a:lumOff val="40000"/>
                  </a:schemeClr>
                </a:solidFill>
                <a:latin typeface="Arial" panose="020B0604020202020204" pitchFamily="34" charset="0"/>
                <a:cs typeface="Arial" panose="020B0604020202020204" pitchFamily="34" charset="0"/>
              </a:rPr>
              <a:t>NTP Medicare OEP Bootcamp 2024</a:t>
            </a:r>
          </a:p>
        </p:txBody>
      </p:sp>
      <p:sp>
        <p:nvSpPr>
          <p:cNvPr id="7" name="Date Placeholder 6">
            <a:extLst>
              <a:ext uri="{FF2B5EF4-FFF2-40B4-BE49-F238E27FC236}">
                <a16:creationId xmlns:a16="http://schemas.microsoft.com/office/drawing/2014/main" id="{FC266E46-79D0-7DE5-90C1-8081A3B2EF08}"/>
              </a:ext>
            </a:extLst>
          </p:cNvPr>
          <p:cNvSpPr>
            <a:spLocks noGrp="1"/>
          </p:cNvSpPr>
          <p:nvPr>
            <p:ph type="dt" sz="half" idx="10"/>
          </p:nvPr>
        </p:nvSpPr>
        <p:spPr/>
        <p:txBody>
          <a:bodyPr/>
          <a:lstStyle/>
          <a:p>
            <a:r>
              <a:rPr lang="en-US"/>
              <a:t>September 2024</a:t>
            </a:r>
            <a:endParaRPr lang="en-US" dirty="0"/>
          </a:p>
        </p:txBody>
      </p:sp>
    </p:spTree>
    <p:custDataLst>
      <p:tags r:id="rId1"/>
    </p:custDataLst>
    <p:extLst>
      <p:ext uri="{BB962C8B-B14F-4D97-AF65-F5344CB8AC3E}">
        <p14:creationId xmlns:p14="http://schemas.microsoft.com/office/powerpoint/2010/main" val="29097817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FB60B0-88EA-3918-21B1-08BE1B69A520}"/>
              </a:ext>
            </a:extLst>
          </p:cNvPr>
          <p:cNvSpPr>
            <a:spLocks noGrp="1"/>
          </p:cNvSpPr>
          <p:nvPr>
            <p:ph type="title"/>
          </p:nvPr>
        </p:nvSpPr>
        <p:spPr/>
        <p:txBody>
          <a:bodyPr/>
          <a:lstStyle/>
          <a:p>
            <a:r>
              <a:rPr lang="en-US" dirty="0"/>
              <a:t>Timing</a:t>
            </a:r>
          </a:p>
        </p:txBody>
      </p:sp>
      <p:sp>
        <p:nvSpPr>
          <p:cNvPr id="3" name="Text Placeholder 2">
            <a:extLst>
              <a:ext uri="{FF2B5EF4-FFF2-40B4-BE49-F238E27FC236}">
                <a16:creationId xmlns:a16="http://schemas.microsoft.com/office/drawing/2014/main" id="{40D3E727-E798-6A33-3626-99A66AEA08FF}"/>
              </a:ext>
            </a:extLst>
          </p:cNvPr>
          <p:cNvSpPr>
            <a:spLocks noGrp="1"/>
          </p:cNvSpPr>
          <p:nvPr>
            <p:ph type="body" sz="quarter" idx="13"/>
          </p:nvPr>
        </p:nvSpPr>
        <p:spPr>
          <a:xfrm>
            <a:off x="914400" y="1371600"/>
            <a:ext cx="10644188" cy="4393519"/>
          </a:xfrm>
        </p:spPr>
        <p:txBody>
          <a:bodyPr>
            <a:noAutofit/>
          </a:bodyPr>
          <a:lstStyle/>
          <a:p>
            <a:pPr marL="169329" indent="0">
              <a:spcAft>
                <a:spcPts val="600"/>
              </a:spcAft>
              <a:buNone/>
            </a:pPr>
            <a:r>
              <a:rPr lang="en-US" sz="2400" b="1" dirty="0">
                <a:latin typeface="Arial" panose="020B0604020202020204" pitchFamily="34" charset="0"/>
                <a:cs typeface="Arial" panose="020B0604020202020204" pitchFamily="34" charset="0"/>
              </a:rPr>
              <a:t>Available now:</a:t>
            </a:r>
          </a:p>
          <a:p>
            <a:pPr marL="822960" lvl="1" indent="-274320">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Fact sheet</a:t>
            </a:r>
          </a:p>
          <a:p>
            <a:pPr marL="822960" lvl="1" indent="-274320">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Takeaway card</a:t>
            </a:r>
          </a:p>
          <a:p>
            <a:pPr marL="822960" lvl="1" indent="-274320">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Medicare.gov content</a:t>
            </a:r>
          </a:p>
          <a:p>
            <a:pPr marL="822960" lvl="1" indent="-274320">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Video - English</a:t>
            </a:r>
          </a:p>
          <a:p>
            <a:pPr marL="822960" lvl="1" indent="-274320">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Wizard</a:t>
            </a:r>
          </a:p>
          <a:p>
            <a:pPr marL="822960" lvl="1" indent="-274320">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“Medicare &amp; You” handbook </a:t>
            </a:r>
          </a:p>
          <a:p>
            <a:pPr marL="169329" indent="0">
              <a:spcAft>
                <a:spcPts val="600"/>
              </a:spcAft>
              <a:buNone/>
            </a:pPr>
            <a:r>
              <a:rPr lang="en-US" sz="2400" b="1" dirty="0">
                <a:latin typeface="Arial" panose="020B0604020202020204" pitchFamily="34" charset="0"/>
                <a:cs typeface="Arial" panose="020B0604020202020204" pitchFamily="34" charset="0"/>
              </a:rPr>
              <a:t>Coming soon:</a:t>
            </a:r>
          </a:p>
          <a:p>
            <a:pPr marL="822960" lvl="1" indent="-274320" defTabSz="1219170">
              <a:spcAft>
                <a:spcPts val="600"/>
              </a:spcAft>
              <a:buClr>
                <a:srgbClr val="00529B"/>
              </a:buClr>
              <a:buFont typeface="Wingdings" panose="05000000000000000000" pitchFamily="2" charset="2"/>
              <a:buChar char="§"/>
              <a:defRPr/>
            </a:pPr>
            <a:r>
              <a:rPr lang="en-US" sz="2000" dirty="0">
                <a:latin typeface="Arial" panose="020B0604020202020204" pitchFamily="34" charset="0"/>
                <a:cs typeface="Arial" panose="020B0604020202020204" pitchFamily="34" charset="0"/>
              </a:rPr>
              <a:t>Video - Spanish</a:t>
            </a:r>
          </a:p>
          <a:p>
            <a:pPr marL="822960" lvl="1" indent="-274320" defTabSz="1219170">
              <a:spcAft>
                <a:spcPts val="600"/>
              </a:spcAft>
              <a:buClr>
                <a:srgbClr val="00529B"/>
              </a:buClr>
              <a:buFont typeface="Wingdings" panose="05000000000000000000" pitchFamily="2" charset="2"/>
              <a:buChar char="§"/>
              <a:defRPr/>
            </a:pPr>
            <a:r>
              <a:rPr lang="en-US" sz="2000" dirty="0">
                <a:latin typeface="Arial" panose="020B0604020202020204" pitchFamily="34" charset="0"/>
                <a:cs typeface="Arial" panose="020B0604020202020204" pitchFamily="34" charset="0"/>
              </a:rPr>
              <a:t>Cost preview in Medicare Plan Finder</a:t>
            </a:r>
          </a:p>
          <a:p>
            <a:pPr marL="822960" lvl="1" indent="-274320">
              <a:spcAft>
                <a:spcPts val="600"/>
              </a:spcAft>
              <a:buClr>
                <a:srgbClr val="00529B"/>
              </a:buClr>
              <a:buFont typeface="Wingdings" panose="05000000000000000000" pitchFamily="2" charset="2"/>
              <a:buChar char="§"/>
              <a:defRPr/>
            </a:pPr>
            <a:r>
              <a:rPr lang="en-US" sz="2000" dirty="0">
                <a:latin typeface="Arial" panose="020B0604020202020204" pitchFamily="34" charset="0"/>
                <a:cs typeface="Arial" panose="020B0604020202020204" pitchFamily="34" charset="0"/>
              </a:rPr>
              <a:t>Printed fact sheet and takeaway card for ordering (English and Spanish) –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(URL:</a:t>
            </a:r>
            <a:r>
              <a:rPr lang="en-US" sz="20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 </a:t>
            </a:r>
            <a:r>
              <a:rPr lang="en-US" sz="2000" u="sng" dirty="0">
                <a:solidFill>
                  <a:srgbClr val="467886"/>
                </a:solidFill>
                <a:effectLst/>
                <a:ea typeface="Aptos" panose="020B0004020202020204" pitchFamily="34" charset="0"/>
                <a:hlinkClick r:id="rId4"/>
              </a:rPr>
              <a:t>https://productordering.cms.hhs.gov</a:t>
            </a:r>
            <a:r>
              <a:rPr lang="en-US" sz="2000" dirty="0">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CAF43764-9123-FCFE-237A-6683D5192B9D}"/>
              </a:ext>
            </a:extLst>
          </p:cNvPr>
          <p:cNvSpPr>
            <a:spLocks noGrp="1"/>
          </p:cNvSpPr>
          <p:nvPr>
            <p:ph type="sldNum" sz="quarter" idx="12"/>
          </p:nvPr>
        </p:nvSpPr>
        <p:spPr/>
        <p:txBody>
          <a:bodyPr/>
          <a:lstStyle/>
          <a:p>
            <a:pPr defTabSz="1219170">
              <a:buClr>
                <a:srgbClr val="000000"/>
              </a:buClr>
            </a:pPr>
            <a:fld id="{00000000-1234-1234-1234-123412341234}" type="slidenum">
              <a:rPr lang="en" sz="1200" smtClean="0">
                <a:solidFill>
                  <a:schemeClr val="accent1">
                    <a:lumMod val="60000"/>
                    <a:lumOff val="40000"/>
                  </a:schemeClr>
                </a:solidFill>
                <a:latin typeface="Arial" panose="020B0604020202020204" pitchFamily="34" charset="0"/>
                <a:ea typeface="+mn-ea"/>
                <a:cs typeface="Arial" panose="020B0604020202020204" pitchFamily="34" charset="0"/>
              </a:rPr>
              <a:pPr defTabSz="1219170">
                <a:buClr>
                  <a:srgbClr val="000000"/>
                </a:buClr>
              </a:pPr>
              <a:t>95</a:t>
            </a:fld>
            <a:endParaRPr lang="en" sz="1200" dirty="0">
              <a:solidFill>
                <a:schemeClr val="accent1">
                  <a:lumMod val="60000"/>
                  <a:lumOff val="40000"/>
                </a:schemeClr>
              </a:solidFill>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CFC3308B-5DC7-5652-9ECF-95FFC2B2A4F5}"/>
              </a:ext>
            </a:extLst>
          </p:cNvPr>
          <p:cNvSpPr txBox="1">
            <a:spLocks/>
          </p:cNvSpPr>
          <p:nvPr/>
        </p:nvSpPr>
        <p:spPr>
          <a:xfrm>
            <a:off x="4038600" y="649224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chemeClr val="accent1">
                    <a:lumMod val="60000"/>
                    <a:lumOff val="40000"/>
                  </a:schemeClr>
                </a:solidFill>
                <a:latin typeface="Arial" panose="020B0604020202020204" pitchFamily="34" charset="0"/>
                <a:cs typeface="Arial" panose="020B0604020202020204" pitchFamily="34" charset="0"/>
              </a:rPr>
              <a:t>NTP Medicare OEP Bootcamp 2024</a:t>
            </a:r>
          </a:p>
        </p:txBody>
      </p:sp>
      <p:sp>
        <p:nvSpPr>
          <p:cNvPr id="6" name="Date Placeholder 3">
            <a:extLst>
              <a:ext uri="{FF2B5EF4-FFF2-40B4-BE49-F238E27FC236}">
                <a16:creationId xmlns:a16="http://schemas.microsoft.com/office/drawing/2014/main" id="{2E497BFB-F744-CE3D-AEE6-9618E12C56E4}"/>
              </a:ext>
            </a:extLst>
          </p:cNvPr>
          <p:cNvSpPr txBox="1">
            <a:spLocks/>
          </p:cNvSpPr>
          <p:nvPr/>
        </p:nvSpPr>
        <p:spPr>
          <a:xfrm>
            <a:off x="838200" y="64922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solidFill>
                  <a:schemeClr val="accent1">
                    <a:lumMod val="60000"/>
                    <a:lumOff val="40000"/>
                  </a:schemeClr>
                </a:solidFill>
                <a:latin typeface="Arial" panose="020B0604020202020204" pitchFamily="34" charset="0"/>
                <a:cs typeface="Arial" panose="020B0604020202020204" pitchFamily="34" charset="0"/>
              </a:rPr>
              <a:t>September 2024</a:t>
            </a:r>
          </a:p>
        </p:txBody>
      </p:sp>
    </p:spTree>
    <p:custDataLst>
      <p:tags r:id="rId1"/>
    </p:custDataLst>
    <p:extLst>
      <p:ext uri="{BB962C8B-B14F-4D97-AF65-F5344CB8AC3E}">
        <p14:creationId xmlns:p14="http://schemas.microsoft.com/office/powerpoint/2010/main" val="8314968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FB60B0-88EA-3918-21B1-08BE1B69A520}"/>
              </a:ext>
            </a:extLst>
          </p:cNvPr>
          <p:cNvSpPr>
            <a:spLocks noGrp="1"/>
          </p:cNvSpPr>
          <p:nvPr>
            <p:ph type="title"/>
          </p:nvPr>
        </p:nvSpPr>
        <p:spPr/>
        <p:txBody>
          <a:bodyPr/>
          <a:lstStyle/>
          <a:p>
            <a:r>
              <a:rPr lang="en-US" dirty="0"/>
              <a:t>Fact Sheet</a:t>
            </a:r>
          </a:p>
        </p:txBody>
      </p:sp>
      <p:sp>
        <p:nvSpPr>
          <p:cNvPr id="3" name="Text Placeholder 2">
            <a:extLst>
              <a:ext uri="{FF2B5EF4-FFF2-40B4-BE49-F238E27FC236}">
                <a16:creationId xmlns:a16="http://schemas.microsoft.com/office/drawing/2014/main" id="{40D3E727-E798-6A33-3626-99A66AEA08FF}"/>
              </a:ext>
            </a:extLst>
          </p:cNvPr>
          <p:cNvSpPr>
            <a:spLocks noGrp="1"/>
          </p:cNvSpPr>
          <p:nvPr>
            <p:ph type="body" sz="quarter" idx="13"/>
          </p:nvPr>
        </p:nvSpPr>
        <p:spPr>
          <a:xfrm>
            <a:off x="914400" y="1371600"/>
            <a:ext cx="10644188" cy="4167187"/>
          </a:xfrm>
        </p:spPr>
        <p:txBody>
          <a:bodyPr>
            <a:normAutofit fontScale="92500" lnSpcReduction="10000"/>
          </a:bodyPr>
          <a:lstStyle/>
          <a:p>
            <a:pPr marL="274320" indent="-274320">
              <a:lnSpc>
                <a:spcPct val="110000"/>
              </a:lnSpc>
              <a:spcBef>
                <a:spcPts val="0"/>
              </a:spcBef>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Provides information about the Medicare Prescription Payment Plan including what it is, how to participate, how monthly costs are calculated, and more</a:t>
            </a:r>
          </a:p>
          <a:p>
            <a:pPr marL="274320" indent="-274320">
              <a:lnSpc>
                <a:spcPct val="110000"/>
              </a:lnSpc>
              <a:spcBef>
                <a:spcPts val="0"/>
              </a:spcBef>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Available in English, Spanish, Chinese, Korean, Vietnamese</a:t>
            </a:r>
          </a:p>
          <a:p>
            <a:pPr marL="274320" indent="-274320" defTabSz="1219170">
              <a:lnSpc>
                <a:spcPct val="110000"/>
              </a:lnSpc>
              <a:spcBef>
                <a:spcPts val="0"/>
              </a:spcBef>
              <a:spcAft>
                <a:spcPts val="600"/>
              </a:spcAft>
              <a:buClr>
                <a:srgbClr val="00529B"/>
              </a:buClr>
              <a:buFont typeface="Wingdings" panose="05000000000000000000" pitchFamily="2" charset="2"/>
              <a:buChar char="§"/>
              <a:defRPr/>
            </a:pPr>
            <a:r>
              <a:rPr lang="en-US" dirty="0">
                <a:latin typeface="Arial" panose="020B0604020202020204" pitchFamily="34" charset="0"/>
                <a:cs typeface="Arial" panose="020B0604020202020204" pitchFamily="34" charset="0"/>
              </a:rPr>
              <a:t>Posted on Medicare.gov</a:t>
            </a:r>
          </a:p>
          <a:p>
            <a:pPr marL="822960" lvl="1" indent="-274320">
              <a:lnSpc>
                <a:spcPct val="11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English – (Product No. 12211)</a:t>
            </a:r>
          </a:p>
          <a:p>
            <a:pPr marL="822960" lvl="1" indent="-274320">
              <a:lnSpc>
                <a:spcPct val="11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Spanish – (Product No. 12211-S)</a:t>
            </a:r>
          </a:p>
          <a:p>
            <a:pPr marL="822960" lvl="1" indent="-274320">
              <a:lnSpc>
                <a:spcPct val="11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Other languages – (Product No. 12211-C, 12211-K, and 12211-V)</a:t>
            </a:r>
          </a:p>
          <a:p>
            <a:pPr marL="822960" lvl="1" indent="-274320">
              <a:lnSpc>
                <a:spcPct val="110000"/>
              </a:lnSpc>
              <a:spcBef>
                <a:spcPts val="0"/>
              </a:spcBef>
              <a:buFont typeface="Arial" panose="020B0604020202020204" pitchFamily="34" charset="0"/>
              <a:buChar char="•"/>
            </a:pPr>
            <a:r>
              <a:rPr lang="en-US"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https://www.medicare.gov/publications/12211-whats-the-medicare-prescription-payment-plan.pdf</a:t>
            </a:r>
            <a:endParaRPr lang="en-US"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CAF43764-9123-FCFE-237A-6683D5192B9D}"/>
              </a:ext>
            </a:extLst>
          </p:cNvPr>
          <p:cNvSpPr>
            <a:spLocks noGrp="1"/>
          </p:cNvSpPr>
          <p:nvPr>
            <p:ph type="sldNum" sz="quarter" idx="12"/>
          </p:nvPr>
        </p:nvSpPr>
        <p:spPr/>
        <p:txBody>
          <a:bodyPr/>
          <a:lstStyle/>
          <a:p>
            <a:pPr defTabSz="1219170">
              <a:buClr>
                <a:srgbClr val="000000"/>
              </a:buClr>
            </a:pPr>
            <a:fld id="{00000000-1234-1234-1234-123412341234}" type="slidenum">
              <a:rPr lang="en" sz="1200" smtClean="0">
                <a:solidFill>
                  <a:schemeClr val="accent1">
                    <a:lumMod val="60000"/>
                    <a:lumOff val="40000"/>
                  </a:schemeClr>
                </a:solidFill>
                <a:latin typeface="Arial" panose="020B0604020202020204" pitchFamily="34" charset="0"/>
                <a:ea typeface="+mn-ea"/>
                <a:cs typeface="Arial" panose="020B0604020202020204" pitchFamily="34" charset="0"/>
              </a:rPr>
              <a:pPr defTabSz="1219170">
                <a:buClr>
                  <a:srgbClr val="000000"/>
                </a:buClr>
              </a:pPr>
              <a:t>96</a:t>
            </a:fld>
            <a:endParaRPr lang="en" sz="1200" dirty="0">
              <a:solidFill>
                <a:schemeClr val="accent1">
                  <a:lumMod val="60000"/>
                  <a:lumOff val="40000"/>
                </a:schemeClr>
              </a:solidFill>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3DD3455F-5D75-4274-09BC-1B63F26619BC}"/>
              </a:ext>
            </a:extLst>
          </p:cNvPr>
          <p:cNvSpPr txBox="1">
            <a:spLocks/>
          </p:cNvSpPr>
          <p:nvPr/>
        </p:nvSpPr>
        <p:spPr>
          <a:xfrm>
            <a:off x="4038600" y="649224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chemeClr val="accent1">
                    <a:lumMod val="60000"/>
                    <a:lumOff val="40000"/>
                  </a:schemeClr>
                </a:solidFill>
                <a:latin typeface="Arial" panose="020B0604020202020204" pitchFamily="34" charset="0"/>
                <a:cs typeface="Arial" panose="020B0604020202020204" pitchFamily="34" charset="0"/>
              </a:rPr>
              <a:t>NTP Medicare OEP Bootcamp 2024</a:t>
            </a:r>
          </a:p>
        </p:txBody>
      </p:sp>
      <p:sp>
        <p:nvSpPr>
          <p:cNvPr id="6" name="Date Placeholder 3">
            <a:extLst>
              <a:ext uri="{FF2B5EF4-FFF2-40B4-BE49-F238E27FC236}">
                <a16:creationId xmlns:a16="http://schemas.microsoft.com/office/drawing/2014/main" id="{2BB71BA9-9004-7CEE-33CE-81F4EA0F10D2}"/>
              </a:ext>
            </a:extLst>
          </p:cNvPr>
          <p:cNvSpPr txBox="1">
            <a:spLocks/>
          </p:cNvSpPr>
          <p:nvPr/>
        </p:nvSpPr>
        <p:spPr>
          <a:xfrm>
            <a:off x="838200" y="64922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solidFill>
                  <a:schemeClr val="accent1">
                    <a:lumMod val="60000"/>
                    <a:lumOff val="40000"/>
                  </a:schemeClr>
                </a:solidFill>
                <a:latin typeface="Arial" panose="020B0604020202020204" pitchFamily="34" charset="0"/>
                <a:cs typeface="Arial" panose="020B0604020202020204" pitchFamily="34" charset="0"/>
              </a:rPr>
              <a:t>September 2024</a:t>
            </a:r>
          </a:p>
        </p:txBody>
      </p:sp>
    </p:spTree>
    <p:custDataLst>
      <p:tags r:id="rId1"/>
    </p:custDataLst>
    <p:extLst>
      <p:ext uri="{BB962C8B-B14F-4D97-AF65-F5344CB8AC3E}">
        <p14:creationId xmlns:p14="http://schemas.microsoft.com/office/powerpoint/2010/main" val="13051191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FB60B0-88EA-3918-21B1-08BE1B69A520}"/>
              </a:ext>
            </a:extLst>
          </p:cNvPr>
          <p:cNvSpPr>
            <a:spLocks noGrp="1"/>
          </p:cNvSpPr>
          <p:nvPr>
            <p:ph type="title"/>
          </p:nvPr>
        </p:nvSpPr>
        <p:spPr/>
        <p:txBody>
          <a:bodyPr/>
          <a:lstStyle/>
          <a:p>
            <a:r>
              <a:rPr lang="en-US" dirty="0"/>
              <a:t>Fact Sheet Image </a:t>
            </a:r>
          </a:p>
        </p:txBody>
      </p:sp>
      <p:pic>
        <p:nvPicPr>
          <p:cNvPr id="6" name="Picture 5" descr="Screenshot of the Medicare Prescription Payment Plan fact sheet">
            <a:extLst>
              <a:ext uri="{FF2B5EF4-FFF2-40B4-BE49-F238E27FC236}">
                <a16:creationId xmlns:a16="http://schemas.microsoft.com/office/drawing/2014/main" id="{4ABA0DF5-76B8-C431-E895-DC93B183845F}"/>
              </a:ext>
            </a:extLst>
          </p:cNvPr>
          <p:cNvPicPr>
            <a:picLocks noChangeAspect="1"/>
          </p:cNvPicPr>
          <p:nvPr/>
        </p:nvPicPr>
        <p:blipFill>
          <a:blip r:embed="rId4"/>
          <a:stretch>
            <a:fillRect/>
          </a:stretch>
        </p:blipFill>
        <p:spPr>
          <a:xfrm>
            <a:off x="3581400" y="1162112"/>
            <a:ext cx="4819700" cy="5356100"/>
          </a:xfrm>
          <a:prstGeom prst="rect">
            <a:avLst/>
          </a:prstGeom>
          <a:effectLst>
            <a:outerShdw blurRad="292100" dist="139700" dir="2700000" algn="ctr" rotWithShape="0">
              <a:schemeClr val="tx1">
                <a:alpha val="65000"/>
              </a:schemeClr>
            </a:outerShdw>
          </a:effectLst>
        </p:spPr>
      </p:pic>
      <p:sp>
        <p:nvSpPr>
          <p:cNvPr id="2" name="Slide Number Placeholder 1">
            <a:extLst>
              <a:ext uri="{FF2B5EF4-FFF2-40B4-BE49-F238E27FC236}">
                <a16:creationId xmlns:a16="http://schemas.microsoft.com/office/drawing/2014/main" id="{CAF43764-9123-FCFE-237A-6683D5192B9D}"/>
              </a:ext>
            </a:extLst>
          </p:cNvPr>
          <p:cNvSpPr>
            <a:spLocks noGrp="1"/>
          </p:cNvSpPr>
          <p:nvPr>
            <p:ph type="sldNum" sz="quarter" idx="12"/>
          </p:nvPr>
        </p:nvSpPr>
        <p:spPr/>
        <p:txBody>
          <a:bodyPr/>
          <a:lstStyle/>
          <a:p>
            <a:pPr defTabSz="1219170">
              <a:buClr>
                <a:srgbClr val="000000"/>
              </a:buClr>
            </a:pPr>
            <a:fld id="{00000000-1234-1234-1234-123412341234}" type="slidenum">
              <a:rPr lang="en" sz="1200" smtClean="0">
                <a:latin typeface="Arial" panose="020B0604020202020204" pitchFamily="34" charset="0"/>
                <a:ea typeface="+mn-ea"/>
                <a:cs typeface="Arial" panose="020B0604020202020204" pitchFamily="34" charset="0"/>
              </a:rPr>
              <a:pPr defTabSz="1219170">
                <a:buClr>
                  <a:srgbClr val="000000"/>
                </a:buClr>
              </a:pPr>
              <a:t>97</a:t>
            </a:fld>
            <a:endParaRPr lang="en" sz="1200" dirty="0">
              <a:latin typeface="Arial" panose="020B0604020202020204" pitchFamily="34" charset="0"/>
              <a:ea typeface="+mn-ea"/>
              <a:cs typeface="Arial" panose="020B0604020202020204" pitchFamily="34" charset="0"/>
            </a:endParaRPr>
          </a:p>
        </p:txBody>
      </p:sp>
      <p:sp>
        <p:nvSpPr>
          <p:cNvPr id="3" name="Footer Placeholder 4">
            <a:extLst>
              <a:ext uri="{FF2B5EF4-FFF2-40B4-BE49-F238E27FC236}">
                <a16:creationId xmlns:a16="http://schemas.microsoft.com/office/drawing/2014/main" id="{8C31CF10-097B-DB9E-2067-D6C6F5EC0E6F}"/>
              </a:ext>
            </a:extLst>
          </p:cNvPr>
          <p:cNvSpPr txBox="1">
            <a:spLocks/>
          </p:cNvSpPr>
          <p:nvPr/>
        </p:nvSpPr>
        <p:spPr>
          <a:xfrm>
            <a:off x="4038600" y="649224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chemeClr val="accent1">
                    <a:lumMod val="60000"/>
                    <a:lumOff val="40000"/>
                  </a:schemeClr>
                </a:solidFill>
                <a:latin typeface="Arial" panose="020B0604020202020204" pitchFamily="34" charset="0"/>
                <a:cs typeface="Arial" panose="020B0604020202020204" pitchFamily="34" charset="0"/>
              </a:rPr>
              <a:t>NTP Medicare OEP Bootcamp 2024</a:t>
            </a:r>
          </a:p>
        </p:txBody>
      </p:sp>
      <p:sp>
        <p:nvSpPr>
          <p:cNvPr id="5" name="Date Placeholder 3">
            <a:extLst>
              <a:ext uri="{FF2B5EF4-FFF2-40B4-BE49-F238E27FC236}">
                <a16:creationId xmlns:a16="http://schemas.microsoft.com/office/drawing/2014/main" id="{693264BB-4ED4-4760-F835-826A06656B3C}"/>
              </a:ext>
            </a:extLst>
          </p:cNvPr>
          <p:cNvSpPr txBox="1">
            <a:spLocks/>
          </p:cNvSpPr>
          <p:nvPr/>
        </p:nvSpPr>
        <p:spPr>
          <a:xfrm>
            <a:off x="838200" y="64922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solidFill>
                  <a:schemeClr val="accent1">
                    <a:lumMod val="60000"/>
                    <a:lumOff val="40000"/>
                  </a:schemeClr>
                </a:solidFill>
                <a:latin typeface="Arial" panose="020B0604020202020204" pitchFamily="34" charset="0"/>
                <a:cs typeface="Arial" panose="020B0604020202020204" pitchFamily="34" charset="0"/>
              </a:rPr>
              <a:t>September 2024</a:t>
            </a:r>
          </a:p>
        </p:txBody>
      </p:sp>
    </p:spTree>
    <p:custDataLst>
      <p:tags r:id="rId1"/>
    </p:custDataLst>
    <p:extLst>
      <p:ext uri="{BB962C8B-B14F-4D97-AF65-F5344CB8AC3E}">
        <p14:creationId xmlns:p14="http://schemas.microsoft.com/office/powerpoint/2010/main" val="35053116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329F82-F18D-8EB7-2A59-A36D4B09E50F}"/>
              </a:ext>
            </a:extLst>
          </p:cNvPr>
          <p:cNvSpPr>
            <a:spLocks noGrp="1"/>
          </p:cNvSpPr>
          <p:nvPr>
            <p:ph type="title"/>
          </p:nvPr>
        </p:nvSpPr>
        <p:spPr/>
        <p:txBody>
          <a:bodyPr/>
          <a:lstStyle/>
          <a:p>
            <a:r>
              <a:rPr lang="en-US" dirty="0"/>
              <a:t>Takeaway Card</a:t>
            </a:r>
          </a:p>
        </p:txBody>
      </p:sp>
      <p:sp>
        <p:nvSpPr>
          <p:cNvPr id="3" name="Text Placeholder 2">
            <a:extLst>
              <a:ext uri="{FF2B5EF4-FFF2-40B4-BE49-F238E27FC236}">
                <a16:creationId xmlns:a16="http://schemas.microsoft.com/office/drawing/2014/main" id="{2D6C9D90-DE31-A659-CBD1-5B1F06A0AC31}"/>
              </a:ext>
            </a:extLst>
          </p:cNvPr>
          <p:cNvSpPr>
            <a:spLocks noGrp="1"/>
          </p:cNvSpPr>
          <p:nvPr>
            <p:ph type="body" sz="quarter" idx="13"/>
          </p:nvPr>
        </p:nvSpPr>
        <p:spPr>
          <a:xfrm>
            <a:off x="914400" y="1371600"/>
            <a:ext cx="10644188" cy="4167187"/>
          </a:xfrm>
        </p:spPr>
        <p:txBody>
          <a:bodyPr/>
          <a:lstStyle/>
          <a:p>
            <a:pPr marL="274320" indent="-274320">
              <a:spcBef>
                <a:spcPts val="0"/>
              </a:spcBef>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Provides information about the Medicare Prescription Payment Plan on front and Medicare Savings Programs on back</a:t>
            </a:r>
          </a:p>
          <a:p>
            <a:pPr marL="274320" indent="-274320">
              <a:spcBef>
                <a:spcPts val="0"/>
              </a:spcBef>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Available in English, Spanish, Chinese, Korean, Vietnamese</a:t>
            </a:r>
          </a:p>
          <a:p>
            <a:pPr marL="274320" indent="-274320">
              <a:spcBef>
                <a:spcPts val="0"/>
              </a:spcBef>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Posted on Medicare.gov 	</a:t>
            </a:r>
          </a:p>
          <a:p>
            <a:pPr marL="891540" lvl="1" indent="-342900">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English – (Product No. 12212)</a:t>
            </a:r>
          </a:p>
          <a:p>
            <a:pPr marL="891540" lvl="1" indent="-342900">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Spanish – (Product No. 12212-S)</a:t>
            </a:r>
          </a:p>
          <a:p>
            <a:pPr marL="891540" lvl="1" indent="-342900">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Other languages – (Product No. 12212-C, 12212-K, and 12212-V)</a:t>
            </a:r>
          </a:p>
          <a:p>
            <a:pPr marL="891540" lvl="1" indent="-342900">
              <a:spcBef>
                <a:spcPts val="0"/>
              </a:spcBef>
              <a:spcAft>
                <a:spcPts val="600"/>
              </a:spcAft>
              <a:buFont typeface="Arial" panose="020B0604020202020204" pitchFamily="34" charset="0"/>
              <a:buChar char="•"/>
            </a:pPr>
            <a:r>
              <a:rPr lang="en-US"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https://www.medicare.gov/publications/12212-manage-your-monthly-drug-costs.pdf</a:t>
            </a:r>
            <a:endParaRPr lang="en-US" u="sng" dirty="0">
              <a:solidFill>
                <a:srgbClr val="467886"/>
              </a:solidFill>
              <a:effectLst/>
              <a:latin typeface="Arial" panose="020B0604020202020204" pitchFamily="34" charset="0"/>
              <a:ea typeface="Aptos" panose="020B00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5A5D6C9-F74E-A238-4D15-A4E61CDF3628}"/>
              </a:ext>
            </a:extLst>
          </p:cNvPr>
          <p:cNvSpPr>
            <a:spLocks noGrp="1"/>
          </p:cNvSpPr>
          <p:nvPr>
            <p:ph type="sldNum" sz="quarter" idx="12"/>
          </p:nvPr>
        </p:nvSpPr>
        <p:spPr/>
        <p:txBody>
          <a:bodyPr/>
          <a:lstStyle/>
          <a:p>
            <a:pPr defTabSz="1219170">
              <a:buClr>
                <a:srgbClr val="000000"/>
              </a:buClr>
            </a:pPr>
            <a:fld id="{00000000-1234-1234-1234-123412341234}" type="slidenum">
              <a:rPr lang="en" sz="1200" smtClean="0">
                <a:solidFill>
                  <a:schemeClr val="accent1">
                    <a:lumMod val="60000"/>
                    <a:lumOff val="40000"/>
                  </a:schemeClr>
                </a:solidFill>
                <a:latin typeface="Arial" panose="020B0604020202020204" pitchFamily="34" charset="0"/>
                <a:ea typeface="+mn-ea"/>
                <a:cs typeface="Arial" panose="020B0604020202020204" pitchFamily="34" charset="0"/>
              </a:rPr>
              <a:pPr defTabSz="1219170">
                <a:buClr>
                  <a:srgbClr val="000000"/>
                </a:buClr>
              </a:pPr>
              <a:t>98</a:t>
            </a:fld>
            <a:endParaRPr lang="en" sz="1200" dirty="0">
              <a:solidFill>
                <a:schemeClr val="accent1">
                  <a:lumMod val="60000"/>
                  <a:lumOff val="40000"/>
                </a:schemeClr>
              </a:solidFill>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50AB3077-EC38-3300-318F-6EEA264501DE}"/>
              </a:ext>
            </a:extLst>
          </p:cNvPr>
          <p:cNvSpPr txBox="1">
            <a:spLocks/>
          </p:cNvSpPr>
          <p:nvPr/>
        </p:nvSpPr>
        <p:spPr>
          <a:xfrm>
            <a:off x="4038600" y="649224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chemeClr val="accent1">
                    <a:lumMod val="60000"/>
                    <a:lumOff val="40000"/>
                  </a:schemeClr>
                </a:solidFill>
                <a:latin typeface="Arial" panose="020B0604020202020204" pitchFamily="34" charset="0"/>
                <a:cs typeface="Arial" panose="020B0604020202020204" pitchFamily="34" charset="0"/>
              </a:rPr>
              <a:t>NTP Medicare OEP Bootcamp 2024</a:t>
            </a:r>
          </a:p>
        </p:txBody>
      </p:sp>
      <p:sp>
        <p:nvSpPr>
          <p:cNvPr id="6" name="Date Placeholder 3">
            <a:extLst>
              <a:ext uri="{FF2B5EF4-FFF2-40B4-BE49-F238E27FC236}">
                <a16:creationId xmlns:a16="http://schemas.microsoft.com/office/drawing/2014/main" id="{96016922-8D37-DCF2-DBFC-DC72EABAA604}"/>
              </a:ext>
            </a:extLst>
          </p:cNvPr>
          <p:cNvSpPr txBox="1">
            <a:spLocks/>
          </p:cNvSpPr>
          <p:nvPr/>
        </p:nvSpPr>
        <p:spPr>
          <a:xfrm>
            <a:off x="838200" y="64922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solidFill>
                  <a:schemeClr val="accent1">
                    <a:lumMod val="60000"/>
                    <a:lumOff val="40000"/>
                  </a:schemeClr>
                </a:solidFill>
                <a:latin typeface="Arial" panose="020B0604020202020204" pitchFamily="34" charset="0"/>
                <a:cs typeface="Arial" panose="020B0604020202020204" pitchFamily="34" charset="0"/>
              </a:rPr>
              <a:t>September 2024</a:t>
            </a:r>
          </a:p>
        </p:txBody>
      </p:sp>
    </p:spTree>
    <p:custDataLst>
      <p:tags r:id="rId1"/>
    </p:custDataLst>
    <p:extLst>
      <p:ext uri="{BB962C8B-B14F-4D97-AF65-F5344CB8AC3E}">
        <p14:creationId xmlns:p14="http://schemas.microsoft.com/office/powerpoint/2010/main" val="12175237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77E7D-79E7-C56F-B916-E139A84BA3DC}"/>
              </a:ext>
            </a:extLst>
          </p:cNvPr>
          <p:cNvSpPr>
            <a:spLocks noGrp="1"/>
          </p:cNvSpPr>
          <p:nvPr>
            <p:ph type="title"/>
          </p:nvPr>
        </p:nvSpPr>
        <p:spPr/>
        <p:txBody>
          <a:bodyPr/>
          <a:lstStyle/>
          <a:p>
            <a:r>
              <a:rPr lang="en-US" dirty="0"/>
              <a:t>Takeaway Card Image </a:t>
            </a:r>
          </a:p>
        </p:txBody>
      </p:sp>
      <p:pic>
        <p:nvPicPr>
          <p:cNvPr id="6" name="Picture 5" descr="Screenshot from Medicare.gov with information on managing monthly drug costs.">
            <a:extLst>
              <a:ext uri="{FF2B5EF4-FFF2-40B4-BE49-F238E27FC236}">
                <a16:creationId xmlns:a16="http://schemas.microsoft.com/office/drawing/2014/main" id="{4D47B909-7F36-F533-D5E1-2CBBCA138CED}"/>
              </a:ext>
            </a:extLst>
          </p:cNvPr>
          <p:cNvPicPr>
            <a:picLocks noChangeAspect="1"/>
          </p:cNvPicPr>
          <p:nvPr/>
        </p:nvPicPr>
        <p:blipFill>
          <a:blip r:embed="rId4"/>
          <a:stretch>
            <a:fillRect/>
          </a:stretch>
        </p:blipFill>
        <p:spPr>
          <a:xfrm>
            <a:off x="459655" y="1245102"/>
            <a:ext cx="5626723" cy="3657836"/>
          </a:xfrm>
          <a:prstGeom prst="rect">
            <a:avLst/>
          </a:prstGeom>
          <a:effectLst>
            <a:outerShdw blurRad="292100" dist="101600" dir="2700000" algn="ctr" rotWithShape="0">
              <a:schemeClr val="tx1">
                <a:alpha val="65000"/>
              </a:schemeClr>
            </a:outerShdw>
          </a:effectLst>
        </p:spPr>
      </p:pic>
      <p:pic>
        <p:nvPicPr>
          <p:cNvPr id="8" name="Picture 7" descr="Screenshot from Medicare.gov with information about lowering your costs.">
            <a:extLst>
              <a:ext uri="{FF2B5EF4-FFF2-40B4-BE49-F238E27FC236}">
                <a16:creationId xmlns:a16="http://schemas.microsoft.com/office/drawing/2014/main" id="{495A21A2-3D93-ABC1-69D7-71F3DB7C4F4F}"/>
              </a:ext>
            </a:extLst>
          </p:cNvPr>
          <p:cNvPicPr>
            <a:picLocks noChangeAspect="1"/>
          </p:cNvPicPr>
          <p:nvPr/>
        </p:nvPicPr>
        <p:blipFill>
          <a:blip r:embed="rId5"/>
          <a:stretch>
            <a:fillRect/>
          </a:stretch>
        </p:blipFill>
        <p:spPr>
          <a:xfrm>
            <a:off x="6233982" y="2872647"/>
            <a:ext cx="5498363" cy="3562576"/>
          </a:xfrm>
          <a:prstGeom prst="rect">
            <a:avLst/>
          </a:prstGeom>
          <a:effectLst>
            <a:outerShdw blurRad="292100" dist="101600" dir="2700000" algn="ctr" rotWithShape="0">
              <a:schemeClr val="tx1">
                <a:alpha val="65000"/>
              </a:schemeClr>
            </a:outerShdw>
          </a:effectLst>
        </p:spPr>
      </p:pic>
      <p:sp>
        <p:nvSpPr>
          <p:cNvPr id="2" name="Slide Number Placeholder 1">
            <a:extLst>
              <a:ext uri="{FF2B5EF4-FFF2-40B4-BE49-F238E27FC236}">
                <a16:creationId xmlns:a16="http://schemas.microsoft.com/office/drawing/2014/main" id="{063F31C3-AC7E-3409-020F-9BABCB438C0C}"/>
              </a:ext>
            </a:extLst>
          </p:cNvPr>
          <p:cNvSpPr>
            <a:spLocks noGrp="1"/>
          </p:cNvSpPr>
          <p:nvPr>
            <p:ph type="sldNum" sz="quarter" idx="12"/>
          </p:nvPr>
        </p:nvSpPr>
        <p:spPr/>
        <p:txBody>
          <a:bodyPr/>
          <a:lstStyle/>
          <a:p>
            <a:pPr defTabSz="1219170">
              <a:buClr>
                <a:srgbClr val="000000"/>
              </a:buClr>
            </a:pPr>
            <a:fld id="{00000000-1234-1234-1234-123412341234}" type="slidenum">
              <a:rPr lang="en" sz="1200" smtClean="0">
                <a:latin typeface="Arial" panose="020B0604020202020204" pitchFamily="34" charset="0"/>
                <a:ea typeface="+mn-ea"/>
                <a:cs typeface="Arial" panose="020B0604020202020204" pitchFamily="34" charset="0"/>
              </a:rPr>
              <a:pPr defTabSz="1219170">
                <a:buClr>
                  <a:srgbClr val="000000"/>
                </a:buClr>
              </a:pPr>
              <a:t>99</a:t>
            </a:fld>
            <a:endParaRPr lang="en" sz="1200" dirty="0">
              <a:latin typeface="Arial" panose="020B0604020202020204" pitchFamily="34" charset="0"/>
              <a:ea typeface="+mn-ea"/>
              <a:cs typeface="Arial" panose="020B0604020202020204" pitchFamily="34" charset="0"/>
            </a:endParaRPr>
          </a:p>
        </p:txBody>
      </p:sp>
      <p:sp>
        <p:nvSpPr>
          <p:cNvPr id="3" name="Footer Placeholder 4">
            <a:extLst>
              <a:ext uri="{FF2B5EF4-FFF2-40B4-BE49-F238E27FC236}">
                <a16:creationId xmlns:a16="http://schemas.microsoft.com/office/drawing/2014/main" id="{CA972B33-9BE3-3817-65CA-9D8ED55D7C84}"/>
              </a:ext>
            </a:extLst>
          </p:cNvPr>
          <p:cNvSpPr txBox="1">
            <a:spLocks/>
          </p:cNvSpPr>
          <p:nvPr/>
        </p:nvSpPr>
        <p:spPr>
          <a:xfrm>
            <a:off x="4038600" y="649224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chemeClr val="accent1">
                    <a:lumMod val="60000"/>
                    <a:lumOff val="40000"/>
                  </a:schemeClr>
                </a:solidFill>
                <a:latin typeface="Arial" panose="020B0604020202020204" pitchFamily="34" charset="0"/>
                <a:cs typeface="Arial" panose="020B0604020202020204" pitchFamily="34" charset="0"/>
              </a:rPr>
              <a:t>NTP Medicare OEP Bootcamp 2024</a:t>
            </a:r>
          </a:p>
        </p:txBody>
      </p:sp>
      <p:sp>
        <p:nvSpPr>
          <p:cNvPr id="5" name="Date Placeholder 3">
            <a:extLst>
              <a:ext uri="{FF2B5EF4-FFF2-40B4-BE49-F238E27FC236}">
                <a16:creationId xmlns:a16="http://schemas.microsoft.com/office/drawing/2014/main" id="{E71E2B6C-D702-EA5D-B62F-BD40250DA1ED}"/>
              </a:ext>
            </a:extLst>
          </p:cNvPr>
          <p:cNvSpPr txBox="1">
            <a:spLocks/>
          </p:cNvSpPr>
          <p:nvPr/>
        </p:nvSpPr>
        <p:spPr>
          <a:xfrm>
            <a:off x="838200" y="64922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solidFill>
                  <a:schemeClr val="accent1">
                    <a:lumMod val="60000"/>
                    <a:lumOff val="40000"/>
                  </a:schemeClr>
                </a:solidFill>
                <a:latin typeface="Arial" panose="020B0604020202020204" pitchFamily="34" charset="0"/>
                <a:cs typeface="Arial" panose="020B0604020202020204" pitchFamily="34" charset="0"/>
              </a:rPr>
              <a:t>September 2024</a:t>
            </a:r>
          </a:p>
        </p:txBody>
      </p:sp>
    </p:spTree>
    <p:custDataLst>
      <p:tags r:id="rId1"/>
    </p:custDataLst>
    <p:extLst>
      <p:ext uri="{BB962C8B-B14F-4D97-AF65-F5344CB8AC3E}">
        <p14:creationId xmlns:p14="http://schemas.microsoft.com/office/powerpoint/2010/main" val="14048466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Zpb6kJHr"/>
  <p:tag name="ARTICULATE_DESIGN_ID_1_OFFICE THEME" val="zGDT5yF9"/>
  <p:tag name="ARTICULATE_DESIGN_ID_3_OFFICE THEME" val="DznLUiJ5"/>
  <p:tag name="ARTICULATE_DESIGN_ID_CMS_TEMPLATE" val="HL4cTIqY"/>
  <p:tag name="ARTICULATE_SLIDE_COUNT" val="14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MS_template">
  <a:themeElements>
    <a:clrScheme name="CMS">
      <a:dk1>
        <a:srgbClr val="000000"/>
      </a:dk1>
      <a:lt1>
        <a:srgbClr val="FFFFFF"/>
      </a:lt1>
      <a:dk2>
        <a:srgbClr val="1F497D"/>
      </a:dk2>
      <a:lt2>
        <a:srgbClr val="6B94C7"/>
      </a:lt2>
      <a:accent1>
        <a:srgbClr val="2F527D"/>
      </a:accent1>
      <a:accent2>
        <a:srgbClr val="FAD94C"/>
      </a:accent2>
      <a:accent3>
        <a:srgbClr val="C0C0C0"/>
      </a:accent3>
      <a:accent4>
        <a:srgbClr val="FDF699"/>
      </a:accent4>
      <a:accent5>
        <a:srgbClr val="72A3C4"/>
      </a:accent5>
      <a:accent6>
        <a:srgbClr val="5C5C5C"/>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11917</TotalTime>
  <Words>10691</Words>
  <Application>Microsoft Office PowerPoint</Application>
  <PresentationFormat>Widescreen</PresentationFormat>
  <Paragraphs>1180</Paragraphs>
  <Slides>141</Slides>
  <Notes>141</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141</vt:i4>
      </vt:variant>
    </vt:vector>
  </HeadingPairs>
  <TitlesOfParts>
    <vt:vector size="161" baseType="lpstr">
      <vt:lpstr>Aptos</vt:lpstr>
      <vt:lpstr>Arial</vt:lpstr>
      <vt:lpstr>Arial Black</vt:lpstr>
      <vt:lpstr>Calibri</vt:lpstr>
      <vt:lpstr>Constantia</vt:lpstr>
      <vt:lpstr>Courier New</vt:lpstr>
      <vt:lpstr>Montserrat</vt:lpstr>
      <vt:lpstr>Montserrat Light</vt:lpstr>
      <vt:lpstr>Montserrat Medium</vt:lpstr>
      <vt:lpstr>Montserrat SemiBold</vt:lpstr>
      <vt:lpstr>Rubik</vt:lpstr>
      <vt:lpstr>Slack-Lato</vt:lpstr>
      <vt:lpstr>Symbol</vt:lpstr>
      <vt:lpstr>Times New Roman</vt:lpstr>
      <vt:lpstr>Wingdings</vt:lpstr>
      <vt:lpstr>1_Office Theme</vt:lpstr>
      <vt:lpstr>3_Office Theme</vt:lpstr>
      <vt:lpstr>6_Office Theme</vt:lpstr>
      <vt:lpstr>4_Office Theme</vt:lpstr>
      <vt:lpstr>CMS_template</vt:lpstr>
      <vt:lpstr>NTP Medicare Open Enrollment Period (OEP) Bootcamp 2024 (Day 1)</vt:lpstr>
      <vt:lpstr>Today’s Agenda </vt:lpstr>
      <vt:lpstr>Session Objectives</vt:lpstr>
      <vt:lpstr>Using the Medicare Plan Finder: Basics, Tips,  2024 Updates &amp; Enhancements</vt:lpstr>
      <vt:lpstr>Medicare Plan Finder September 25, 2024</vt:lpstr>
      <vt:lpstr>Session Objectives </vt:lpstr>
      <vt:lpstr>Medicare Prescription Drug Coverage (Part D)</vt:lpstr>
      <vt:lpstr>Medicare Drug Plan Choices in California (2024)</vt:lpstr>
      <vt:lpstr>PDP Offerings in 2024</vt:lpstr>
      <vt:lpstr>Prescription Drug Coverage</vt:lpstr>
      <vt:lpstr>Stand-alone PDP’s vs  Medicare Advantage Drug Plans</vt:lpstr>
      <vt:lpstr>Joining, Switching, or Dropping a  Medicare DRUG (PDP or MA-PD) Plan</vt:lpstr>
      <vt:lpstr>MEDICARE.GOV</vt:lpstr>
      <vt:lpstr>General Search</vt:lpstr>
      <vt:lpstr>Medicare Plan Types</vt:lpstr>
      <vt:lpstr>Additional Governmental Assistance?</vt:lpstr>
      <vt:lpstr>Prescription Drug Entry</vt:lpstr>
      <vt:lpstr>Drug Entry Verification</vt:lpstr>
      <vt:lpstr>Pharmacies</vt:lpstr>
      <vt:lpstr>Pharmacy Preferences</vt:lpstr>
      <vt:lpstr>Selecting a Pharmacy(ies)</vt:lpstr>
      <vt:lpstr>Plan Filters</vt:lpstr>
      <vt:lpstr>Plan Sorting</vt:lpstr>
      <vt:lpstr>Plan Results</vt:lpstr>
      <vt:lpstr>       Dissecting the Plan Finder </vt:lpstr>
      <vt:lpstr>Total Drug + Premium Cost</vt:lpstr>
      <vt:lpstr>Estimated Total DRUG + Premium Cost</vt:lpstr>
      <vt:lpstr>Plan Details</vt:lpstr>
      <vt:lpstr>Costs</vt:lpstr>
      <vt:lpstr>DRUG LIST</vt:lpstr>
      <vt:lpstr>Pharmacy Network</vt:lpstr>
      <vt:lpstr>Pharmacy Network (Continued)</vt:lpstr>
      <vt:lpstr>Drug Costs via Pharmacy Type</vt:lpstr>
      <vt:lpstr>How to Find Plan-Specific Preferred Pharmacies</vt:lpstr>
      <vt:lpstr>Plan Pharmacy Network—Costs</vt:lpstr>
      <vt:lpstr>Costs via Entered pharmacies</vt:lpstr>
      <vt:lpstr>Drug Costs in Different Phases of the Part D Benefit</vt:lpstr>
      <vt:lpstr>Costs via Pharmacy Type</vt:lpstr>
      <vt:lpstr>Drug Restrictions</vt:lpstr>
      <vt:lpstr>Drug Restrictions (Continued)</vt:lpstr>
      <vt:lpstr>Utilization Management Tools  (Plan Restrictions)</vt:lpstr>
      <vt:lpstr>Utilization Management Tools:  Prior Authorization</vt:lpstr>
      <vt:lpstr>Utilization Management Tools:  Prior Authorization (Continued)</vt:lpstr>
      <vt:lpstr>Prior Authorization</vt:lpstr>
      <vt:lpstr>Utilization Management Tools:  Step Therapy</vt:lpstr>
      <vt:lpstr>Utilization Management Tools:  Step Therapy (Continued)</vt:lpstr>
      <vt:lpstr>Step Therapy</vt:lpstr>
      <vt:lpstr>Utilization Management Tools:  Quantity Limits</vt:lpstr>
      <vt:lpstr>Utilization Management Tools:  Quantity Limits (Continued)</vt:lpstr>
      <vt:lpstr>Star Ratings</vt:lpstr>
      <vt:lpstr>Medicare Advantage</vt:lpstr>
      <vt:lpstr>Medicare Advantage Plans</vt:lpstr>
      <vt:lpstr>Medicare Advantage Plan Filters</vt:lpstr>
      <vt:lpstr>Plan Filters (Continued)</vt:lpstr>
      <vt:lpstr>Medicare Advantage Plan Costs</vt:lpstr>
      <vt:lpstr>Medicare Advantage Plans (Continued) </vt:lpstr>
      <vt:lpstr>Medicare Advantage Plan Overview</vt:lpstr>
      <vt:lpstr>Medicare Advantage Plan Overview (Continued)</vt:lpstr>
      <vt:lpstr>Provider Network</vt:lpstr>
      <vt:lpstr>Medicare Advantage Plan Services</vt:lpstr>
      <vt:lpstr>Drug Costs via Pharmacy Type </vt:lpstr>
      <vt:lpstr>Medicare Advantage Plan Extra Benefits</vt:lpstr>
      <vt:lpstr>Medicare Advantage Plan Extra Benefits </vt:lpstr>
      <vt:lpstr>Plan Rating</vt:lpstr>
      <vt:lpstr>Plan Comparison to Original Medicare</vt:lpstr>
      <vt:lpstr>Personalized Plan Search</vt:lpstr>
      <vt:lpstr>Personalized Search</vt:lpstr>
      <vt:lpstr>MEDICARE.GOV  </vt:lpstr>
      <vt:lpstr>General Search </vt:lpstr>
      <vt:lpstr>Personalized Plan Search </vt:lpstr>
      <vt:lpstr>Current Plan and Subsidy Status</vt:lpstr>
      <vt:lpstr>Preferred Pharmacy(ies)</vt:lpstr>
      <vt:lpstr>Employer Plan on Summary Page</vt:lpstr>
      <vt:lpstr>Claims Data</vt:lpstr>
      <vt:lpstr>Recently Filled Drugs</vt:lpstr>
      <vt:lpstr>Current Plan</vt:lpstr>
      <vt:lpstr>Personalized Search </vt:lpstr>
      <vt:lpstr>Beneficiary Choices…</vt:lpstr>
      <vt:lpstr>Part D Plan Optimization-The need for an annual checkup</vt:lpstr>
      <vt:lpstr>The Inflation Reduction Act (IRA): Part D Redesign &amp; Manufacturer Discount Program  Kristi Martin Senior Advisor Office of the Administrator Center for Medicare </vt:lpstr>
      <vt:lpstr>TrOOP Revised Definition</vt:lpstr>
      <vt:lpstr>Manufacturer Discount Program</vt:lpstr>
      <vt:lpstr>Policy for Drugs When the Defined Standard (DS) Deductible Doesn’t Apply (covered insulin)</vt:lpstr>
      <vt:lpstr>Example: Standard Structure in 2025</vt:lpstr>
      <vt:lpstr>Drug Coverage Phases in Calendar Years 2024 &amp; 2025</vt:lpstr>
      <vt:lpstr>Medicare Prescription Payment Plan: Communication &amp; Outreach   Stephen King Public Affairs Specialist Integrated Communications Management Staff CMS Office of Communications </vt:lpstr>
      <vt:lpstr>Layered &amp; Interconnected Communications</vt:lpstr>
      <vt:lpstr>Learning about the Program: When &amp; How</vt:lpstr>
      <vt:lpstr>Part D Plan Sponsors &amp; Pharmacy/Pharmacists</vt:lpstr>
      <vt:lpstr>About Medicare Prescription Payment Plan  (Key Messages)</vt:lpstr>
      <vt:lpstr>Medicare Prescription Payment Plan:  Part of the Open Enrollment Experience</vt:lpstr>
      <vt:lpstr>Medicare Prescription Payment Plan: Wizard &amp; Resources  Amy Miner Deputy Director-Creative Services Group CMS Office of Communications</vt:lpstr>
      <vt:lpstr>Medicare Prescription Payment Plan</vt:lpstr>
      <vt:lpstr>List of Resources </vt:lpstr>
      <vt:lpstr>Timing</vt:lpstr>
      <vt:lpstr>Fact Sheet</vt:lpstr>
      <vt:lpstr>Fact Sheet Image </vt:lpstr>
      <vt:lpstr>Takeaway Card</vt:lpstr>
      <vt:lpstr>Takeaway Card Image </vt:lpstr>
      <vt:lpstr>Video</vt:lpstr>
      <vt:lpstr>Medicare.gov Content</vt:lpstr>
      <vt:lpstr>Medicare.gov Landing Page</vt:lpstr>
      <vt:lpstr>Wizard</vt:lpstr>
      <vt:lpstr>Wizard Landing Page</vt:lpstr>
      <vt:lpstr>Medicare Prescription Payment Plan:  Cost Preview   Chuck Nethery Medicare.gov Program Manager Division of Web Development CMS Office of Communications</vt:lpstr>
      <vt:lpstr>Medicare Plan Finder  Cost Preview</vt:lpstr>
      <vt:lpstr>Medicare Prescription Payment Information  Summary Page</vt:lpstr>
      <vt:lpstr>Medicare Prescription Payment Plan:  Plan Details Page</vt:lpstr>
      <vt:lpstr>Medicare Prescription Payment Plan: Plan Details Page (Continued)</vt:lpstr>
      <vt:lpstr>Medicare Prescription Payment Plan: Cost Preview Help Drawer</vt:lpstr>
      <vt:lpstr>Medicare Prescription Payment Plan:  Plan Confirmation Page</vt:lpstr>
      <vt:lpstr>Cost Preview  Frequently Asked Questions</vt:lpstr>
      <vt:lpstr>Cost Preview Frequently Asked Questions (1 of 8)</vt:lpstr>
      <vt:lpstr>Cost Preview Frequently Asked Questions (2 of 8) </vt:lpstr>
      <vt:lpstr>Cost Preview Frequently Asked Questions (3 of 8)   </vt:lpstr>
      <vt:lpstr>Cost Preview Frequently Asked Questions (4 of 8)    </vt:lpstr>
      <vt:lpstr>Cost Preview Frequently Asked Questions (5 of 8)     </vt:lpstr>
      <vt:lpstr>Cost Preview Frequently Asked Questions (6 of 8)      </vt:lpstr>
      <vt:lpstr>Cost Preview Frequently Asked Questions (7 of 8)       </vt:lpstr>
      <vt:lpstr>Cost Preview Frequently Asked Questions (8 of 8)        </vt:lpstr>
      <vt:lpstr>Medicare Prescription Payment Plan  Cost Preview Demo</vt:lpstr>
      <vt:lpstr>Medicare Prescription Payment Plan: Answers to Your Policy Questions   Emma Strauss Health Insurance Specialist Medicare Plan Payment Group Center for Medicare</vt:lpstr>
      <vt:lpstr>Payment Option: Frequently Asked Questions (1 of 13) </vt:lpstr>
      <vt:lpstr>Payment Option: Frequently Asked Questions (2 of 13) </vt:lpstr>
      <vt:lpstr>Payment Option: Frequently Asked Questions (3 of 13)   </vt:lpstr>
      <vt:lpstr>Payment Option: Frequently Asked Questions (4 of 13)    </vt:lpstr>
      <vt:lpstr>Payment Option: Frequently Asked Questions (5 of 13)     </vt:lpstr>
      <vt:lpstr>Payment Option: Frequently Asked Questions (6 of 13)      </vt:lpstr>
      <vt:lpstr>Payment Option: Frequently Asked Questions (7 of 13)       </vt:lpstr>
      <vt:lpstr>Payment Option: Frequently Asked Questions (8 of 13)        </vt:lpstr>
      <vt:lpstr>Payment Option: Frequently Asked Questions (9 of 13)         </vt:lpstr>
      <vt:lpstr>Payment Option: Frequently Asked Questions (10 of 13)          </vt:lpstr>
      <vt:lpstr>Payment Option: Frequently Asked Questions (11 of 13)           </vt:lpstr>
      <vt:lpstr>Payment Option: Frequently Asked Questions (12 of 13)           </vt:lpstr>
      <vt:lpstr>Payment Option: Frequently Asked Questions (13 of 13)</vt:lpstr>
      <vt:lpstr>Appendices</vt:lpstr>
      <vt:lpstr>Appendix D : Medicare Resources</vt:lpstr>
      <vt:lpstr>Appendix D: Medicare Resources (Continued)</vt:lpstr>
      <vt:lpstr>Appendix E: Medicare Products</vt:lpstr>
      <vt:lpstr>Appendix F: NTP Workshop Recordings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Shea, Diane P. (CMS/OC)</dc:creator>
  <cp:lastModifiedBy>Reich, Rachel (CMS/OC)</cp:lastModifiedBy>
  <cp:revision>388</cp:revision>
  <cp:lastPrinted>2023-08-31T16:22:44Z</cp:lastPrinted>
  <dcterms:created xsi:type="dcterms:W3CDTF">2021-07-29T18:28:43Z</dcterms:created>
  <dcterms:modified xsi:type="dcterms:W3CDTF">2024-10-16T13:27:36Z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BB9C9ECE-8080-4B0D-808C-990A7FB803FF</vt:lpwstr>
  </property>
  <property fmtid="{D5CDD505-2E9C-101B-9397-08002B2CF9AE}" pid="3" name="ArticulatePath">
    <vt:lpwstr>NTPSwooshthemeREVISE-02-16-2022</vt:lpwstr>
  </property>
</Properties>
</file>