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56"/>
  </p:notesMasterIdLst>
  <p:handoutMasterIdLst>
    <p:handoutMasterId r:id="rId57"/>
  </p:handoutMasterIdLst>
  <p:sldIdLst>
    <p:sldId id="359" r:id="rId6"/>
    <p:sldId id="360" r:id="rId7"/>
    <p:sldId id="378" r:id="rId8"/>
    <p:sldId id="422" r:id="rId9"/>
    <p:sldId id="391" r:id="rId10"/>
    <p:sldId id="392" r:id="rId11"/>
    <p:sldId id="393" r:id="rId12"/>
    <p:sldId id="387" r:id="rId13"/>
    <p:sldId id="388" r:id="rId14"/>
    <p:sldId id="389" r:id="rId15"/>
    <p:sldId id="390" r:id="rId16"/>
    <p:sldId id="428" r:id="rId17"/>
    <p:sldId id="394" r:id="rId18"/>
    <p:sldId id="403" r:id="rId19"/>
    <p:sldId id="396" r:id="rId20"/>
    <p:sldId id="398" r:id="rId21"/>
    <p:sldId id="395" r:id="rId22"/>
    <p:sldId id="404" r:id="rId23"/>
    <p:sldId id="401" r:id="rId24"/>
    <p:sldId id="406" r:id="rId25"/>
    <p:sldId id="402" r:id="rId26"/>
    <p:sldId id="425" r:id="rId27"/>
    <p:sldId id="399" r:id="rId28"/>
    <p:sldId id="397" r:id="rId29"/>
    <p:sldId id="400" r:id="rId30"/>
    <p:sldId id="405" r:id="rId31"/>
    <p:sldId id="407" r:id="rId32"/>
    <p:sldId id="431" r:id="rId33"/>
    <p:sldId id="411" r:id="rId34"/>
    <p:sldId id="412" r:id="rId35"/>
    <p:sldId id="408" r:id="rId36"/>
    <p:sldId id="429" r:id="rId37"/>
    <p:sldId id="432" r:id="rId38"/>
    <p:sldId id="434" r:id="rId39"/>
    <p:sldId id="423" r:id="rId40"/>
    <p:sldId id="430" r:id="rId41"/>
    <p:sldId id="433" r:id="rId42"/>
    <p:sldId id="424" r:id="rId43"/>
    <p:sldId id="409" r:id="rId44"/>
    <p:sldId id="414" r:id="rId45"/>
    <p:sldId id="426" r:id="rId46"/>
    <p:sldId id="415" r:id="rId47"/>
    <p:sldId id="377" r:id="rId48"/>
    <p:sldId id="416" r:id="rId49"/>
    <p:sldId id="417" r:id="rId50"/>
    <p:sldId id="418" r:id="rId51"/>
    <p:sldId id="419" r:id="rId52"/>
    <p:sldId id="420" r:id="rId53"/>
    <p:sldId id="421" r:id="rId54"/>
    <p:sldId id="362" r:id="rId55"/>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an Close" initials="JC" lastIdx="3" clrIdx="6">
    <p:extLst>
      <p:ext uri="{19B8F6BF-5375-455C-9EA6-DF929625EA0E}">
        <p15:presenceInfo xmlns:p15="http://schemas.microsoft.com/office/powerpoint/2012/main" userId="Jean Close" providerId="None"/>
      </p:ext>
    </p:extLst>
  </p:cmAuthor>
  <p:cmAuthor id="1" name="Karie Watson" initials="KW" lastIdx="45" clrIdx="0">
    <p:extLst>
      <p:ext uri="{19B8F6BF-5375-455C-9EA6-DF929625EA0E}">
        <p15:presenceInfo xmlns:p15="http://schemas.microsoft.com/office/powerpoint/2012/main" userId="S-1-5-21-4095628063-3556742122-3606576086-133138" providerId="AD"/>
      </p:ext>
    </p:extLst>
  </p:cmAuthor>
  <p:cmAuthor id="8" name="Michael Forman" initials="MF" lastIdx="13" clrIdx="7">
    <p:extLst>
      <p:ext uri="{19B8F6BF-5375-455C-9EA6-DF929625EA0E}">
        <p15:presenceInfo xmlns:p15="http://schemas.microsoft.com/office/powerpoint/2012/main" userId="Michael Forman" providerId="None"/>
      </p:ext>
    </p:extLst>
  </p:cmAuthor>
  <p:cmAuthor id="2" name="Walter Gutowski" initials="WG" lastIdx="47" clrIdx="1">
    <p:extLst>
      <p:ext uri="{19B8F6BF-5375-455C-9EA6-DF929625EA0E}">
        <p15:presenceInfo xmlns:p15="http://schemas.microsoft.com/office/powerpoint/2012/main" userId="S-1-5-21-4095628063-3556742122-3606576086-10123" providerId="AD"/>
      </p:ext>
    </p:extLst>
  </p:cmAuthor>
  <p:cmAuthor id="9" name="Tanesha Erwin" initials="TE" lastIdx="1" clrIdx="10">
    <p:extLst>
      <p:ext uri="{19B8F6BF-5375-455C-9EA6-DF929625EA0E}">
        <p15:presenceInfo xmlns:p15="http://schemas.microsoft.com/office/powerpoint/2012/main" userId="Tanesha Erwin" providerId="None"/>
      </p:ext>
    </p:extLst>
  </p:cmAuthor>
  <p:cmAuthor id="3" name="Brooks, Adam (CMS/OL)" initials="BA(" lastIdx="19" clrIdx="2">
    <p:extLst>
      <p:ext uri="{19B8F6BF-5375-455C-9EA6-DF929625EA0E}">
        <p15:presenceInfo xmlns:p15="http://schemas.microsoft.com/office/powerpoint/2012/main" userId="Brooks, Adam (CMS/OL)" providerId="None"/>
      </p:ext>
    </p:extLst>
  </p:cmAuthor>
  <p:cmAuthor id="10" name="Jason Stegmaier" initials="JS" lastIdx="11" clrIdx="11">
    <p:extLst>
      <p:ext uri="{19B8F6BF-5375-455C-9EA6-DF929625EA0E}">
        <p15:presenceInfo xmlns:p15="http://schemas.microsoft.com/office/powerpoint/2012/main" userId="S-1-5-21-4095628063-3556742122-3606576086-185468" providerId="AD"/>
      </p:ext>
    </p:extLst>
  </p:cmAuthor>
  <p:cmAuthor id="4" name="Anna Bonelli" initials="AB" lastIdx="42" clrIdx="3">
    <p:extLst>
      <p:ext uri="{19B8F6BF-5375-455C-9EA6-DF929625EA0E}">
        <p15:presenceInfo xmlns:p15="http://schemas.microsoft.com/office/powerpoint/2012/main" userId="S-1-5-21-4095628063-3556742122-3606576086-185564" providerId="AD"/>
      </p:ext>
    </p:extLst>
  </p:cmAuthor>
  <p:cmAuthor id="5" name="Kristin Edwards" initials="KE" lastIdx="13" clrIdx="12">
    <p:extLst>
      <p:ext uri="{19B8F6BF-5375-455C-9EA6-DF929625EA0E}">
        <p15:presenceInfo xmlns:p15="http://schemas.microsoft.com/office/powerpoint/2012/main" userId="S-1-5-21-4095628063-3556742122-3606576086-127484" providerId="AD"/>
      </p:ext>
    </p:extLst>
  </p:cmAuthor>
  <p:cmAuthor id="6" name="Whitney Swears" initials="WS" lastIdx="6" clrIdx="9">
    <p:extLst>
      <p:ext uri="{19B8F6BF-5375-455C-9EA6-DF929625EA0E}">
        <p15:presenceInfo xmlns:p15="http://schemas.microsoft.com/office/powerpoint/2012/main" userId="S-1-5-21-4095628063-3556742122-3606576086-193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5B7"/>
    <a:srgbClr val="0A5EC6"/>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60" autoAdjust="0"/>
    <p:restoredTop sz="57630" autoAdjust="0"/>
  </p:normalViewPr>
  <p:slideViewPr>
    <p:cSldViewPr snapToGrid="0" snapToObjects="1" showGuides="1">
      <p:cViewPr varScale="1">
        <p:scale>
          <a:sx n="54" d="100"/>
          <a:sy n="54" d="100"/>
        </p:scale>
        <p:origin x="102" y="66"/>
      </p:cViewPr>
      <p:guideLst>
        <p:guide orient="horz" pos="2112"/>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0"/>
    </p:cViewPr>
  </p:sorterViewPr>
  <p:notesViewPr>
    <p:cSldViewPr snapToGrid="0" snapToObjects="1" showGuides="1">
      <p:cViewPr>
        <p:scale>
          <a:sx n="66" d="100"/>
          <a:sy n="66" d="100"/>
        </p:scale>
        <p:origin x="2550" y="-2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346236328"/>
        <c:axId val="346234760"/>
      </c:barChart>
      <c:catAx>
        <c:axId val="34623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234760"/>
        <c:crosses val="autoZero"/>
        <c:auto val="1"/>
        <c:lblAlgn val="ctr"/>
        <c:lblOffset val="100"/>
        <c:noMultiLvlLbl val="0"/>
      </c:catAx>
      <c:valAx>
        <c:axId val="34623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236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D8E6E-92FB-496B-B2C3-916046230C8C}"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C2130F9E-2A9C-44BC-8139-E2FAC734BF32}">
      <dgm:prSet/>
      <dgm:spPr/>
      <dgm:t>
        <a:bodyPr/>
        <a:lstStyle/>
        <a:p>
          <a:pPr rtl="0"/>
          <a:r>
            <a:rPr lang="en-US" dirty="0" smtClean="0"/>
            <a:t>Scope of the problem</a:t>
          </a:r>
          <a:endParaRPr lang="en-US" dirty="0"/>
        </a:p>
      </dgm:t>
    </dgm:pt>
    <dgm:pt modelId="{60562F7D-7B3C-4E8E-A6EB-864CE429C5DA}" type="parTrans" cxnId="{2F7A8A62-95A5-4775-AEB3-8EA7CDBC6BB6}">
      <dgm:prSet/>
      <dgm:spPr/>
      <dgm:t>
        <a:bodyPr/>
        <a:lstStyle/>
        <a:p>
          <a:endParaRPr lang="en-US"/>
        </a:p>
      </dgm:t>
    </dgm:pt>
    <dgm:pt modelId="{FE7C1B65-CF8B-47D0-9362-C94F05D04575}" type="sibTrans" cxnId="{2F7A8A62-95A5-4775-AEB3-8EA7CDBC6BB6}">
      <dgm:prSet/>
      <dgm:spPr/>
      <dgm:t>
        <a:bodyPr/>
        <a:lstStyle/>
        <a:p>
          <a:endParaRPr lang="en-US" dirty="0"/>
        </a:p>
      </dgm:t>
    </dgm:pt>
    <dgm:pt modelId="{2497624C-197A-4AE8-9AF7-2B14A9C35625}">
      <dgm:prSet/>
      <dgm:spPr/>
      <dgm:t>
        <a:bodyPr/>
        <a:lstStyle/>
        <a:p>
          <a:pPr rtl="0"/>
          <a:r>
            <a:rPr lang="en-US" dirty="0" smtClean="0"/>
            <a:t>Key areas of focus</a:t>
          </a:r>
          <a:endParaRPr lang="en-US" dirty="0"/>
        </a:p>
      </dgm:t>
    </dgm:pt>
    <dgm:pt modelId="{79991201-A122-45FA-B7F9-7278F2427C14}" type="parTrans" cxnId="{C2BEFE4C-33AC-488B-8157-7D9E6947FF83}">
      <dgm:prSet/>
      <dgm:spPr/>
      <dgm:t>
        <a:bodyPr/>
        <a:lstStyle/>
        <a:p>
          <a:endParaRPr lang="en-US"/>
        </a:p>
      </dgm:t>
    </dgm:pt>
    <dgm:pt modelId="{0594068F-40F1-4037-BA0C-AF9B55A29500}" type="sibTrans" cxnId="{C2BEFE4C-33AC-488B-8157-7D9E6947FF83}">
      <dgm:prSet/>
      <dgm:spPr/>
      <dgm:t>
        <a:bodyPr/>
        <a:lstStyle/>
        <a:p>
          <a:endParaRPr lang="en-US" dirty="0"/>
        </a:p>
      </dgm:t>
    </dgm:pt>
    <dgm:pt modelId="{1A7034C8-0CF7-4DCA-A8D8-EB3C66743DDD}">
      <dgm:prSet/>
      <dgm:spPr/>
      <dgm:t>
        <a:bodyPr/>
        <a:lstStyle/>
        <a:p>
          <a:pPr rtl="0"/>
          <a:r>
            <a:rPr lang="en-US" dirty="0" smtClean="0"/>
            <a:t>Successes so far</a:t>
          </a:r>
          <a:endParaRPr lang="en-US" dirty="0"/>
        </a:p>
      </dgm:t>
    </dgm:pt>
    <dgm:pt modelId="{FDE54CE4-479B-4724-B72E-2DEDB37A1A50}" type="parTrans" cxnId="{61B2EF12-6340-47DC-977D-32B31ABD5496}">
      <dgm:prSet/>
      <dgm:spPr/>
      <dgm:t>
        <a:bodyPr/>
        <a:lstStyle/>
        <a:p>
          <a:endParaRPr lang="en-US"/>
        </a:p>
      </dgm:t>
    </dgm:pt>
    <dgm:pt modelId="{80D1C393-9E7B-4884-A16A-BFF7AAD365A1}" type="sibTrans" cxnId="{61B2EF12-6340-47DC-977D-32B31ABD5496}">
      <dgm:prSet/>
      <dgm:spPr/>
      <dgm:t>
        <a:bodyPr/>
        <a:lstStyle/>
        <a:p>
          <a:endParaRPr lang="en-US" dirty="0"/>
        </a:p>
      </dgm:t>
    </dgm:pt>
    <dgm:pt modelId="{0B0F306D-336C-4EE5-B4C3-CA964E75A5BE}">
      <dgm:prSet/>
      <dgm:spPr/>
      <dgm:t>
        <a:bodyPr/>
        <a:lstStyle/>
        <a:p>
          <a:pPr rtl="0"/>
          <a:r>
            <a:rPr lang="en-US" dirty="0" smtClean="0"/>
            <a:t>Moving forward  </a:t>
          </a:r>
          <a:endParaRPr lang="en-US" dirty="0"/>
        </a:p>
      </dgm:t>
    </dgm:pt>
    <dgm:pt modelId="{85537B98-3CF1-44A9-A3DE-1CC88E4E30CA}" type="parTrans" cxnId="{F0BC08B3-2C2E-4666-85E7-1454C02E1B23}">
      <dgm:prSet/>
      <dgm:spPr/>
      <dgm:t>
        <a:bodyPr/>
        <a:lstStyle/>
        <a:p>
          <a:endParaRPr lang="en-US"/>
        </a:p>
      </dgm:t>
    </dgm:pt>
    <dgm:pt modelId="{61504C04-A962-4DF1-88B7-8DC6BC698AAD}" type="sibTrans" cxnId="{F0BC08B3-2C2E-4666-85E7-1454C02E1B23}">
      <dgm:prSet/>
      <dgm:spPr/>
      <dgm:t>
        <a:bodyPr/>
        <a:lstStyle/>
        <a:p>
          <a:endParaRPr lang="en-US"/>
        </a:p>
      </dgm:t>
    </dgm:pt>
    <dgm:pt modelId="{6B801EF1-1255-4672-8C59-2F81FC5CD939}" type="pres">
      <dgm:prSet presAssocID="{511D8E6E-92FB-496B-B2C3-916046230C8C}" presName="Name0" presStyleCnt="0">
        <dgm:presLayoutVars>
          <dgm:dir/>
          <dgm:resizeHandles val="exact"/>
        </dgm:presLayoutVars>
      </dgm:prSet>
      <dgm:spPr/>
      <dgm:t>
        <a:bodyPr/>
        <a:lstStyle/>
        <a:p>
          <a:endParaRPr lang="en-US"/>
        </a:p>
      </dgm:t>
    </dgm:pt>
    <dgm:pt modelId="{12BC85E6-A941-4542-ACFF-1B43BEB8EA3C}" type="pres">
      <dgm:prSet presAssocID="{C2130F9E-2A9C-44BC-8139-E2FAC734BF32}" presName="node" presStyleLbl="node1" presStyleIdx="0" presStyleCnt="4">
        <dgm:presLayoutVars>
          <dgm:bulletEnabled val="1"/>
        </dgm:presLayoutVars>
      </dgm:prSet>
      <dgm:spPr/>
      <dgm:t>
        <a:bodyPr/>
        <a:lstStyle/>
        <a:p>
          <a:endParaRPr lang="en-US"/>
        </a:p>
      </dgm:t>
    </dgm:pt>
    <dgm:pt modelId="{EDC11A24-98E0-46D8-BAA4-2861E415EE0B}" type="pres">
      <dgm:prSet presAssocID="{FE7C1B65-CF8B-47D0-9362-C94F05D04575}" presName="sibTrans" presStyleLbl="sibTrans2D1" presStyleIdx="0" presStyleCnt="3"/>
      <dgm:spPr/>
      <dgm:t>
        <a:bodyPr/>
        <a:lstStyle/>
        <a:p>
          <a:endParaRPr lang="en-US"/>
        </a:p>
      </dgm:t>
    </dgm:pt>
    <dgm:pt modelId="{82617B01-DB64-47E9-B730-668A9C8EB3A8}" type="pres">
      <dgm:prSet presAssocID="{FE7C1B65-CF8B-47D0-9362-C94F05D04575}" presName="connectorText" presStyleLbl="sibTrans2D1" presStyleIdx="0" presStyleCnt="3"/>
      <dgm:spPr/>
      <dgm:t>
        <a:bodyPr/>
        <a:lstStyle/>
        <a:p>
          <a:endParaRPr lang="en-US"/>
        </a:p>
      </dgm:t>
    </dgm:pt>
    <dgm:pt modelId="{C31484E2-CC33-4444-999F-058C428EC6E3}" type="pres">
      <dgm:prSet presAssocID="{2497624C-197A-4AE8-9AF7-2B14A9C35625}" presName="node" presStyleLbl="node1" presStyleIdx="1" presStyleCnt="4">
        <dgm:presLayoutVars>
          <dgm:bulletEnabled val="1"/>
        </dgm:presLayoutVars>
      </dgm:prSet>
      <dgm:spPr/>
      <dgm:t>
        <a:bodyPr/>
        <a:lstStyle/>
        <a:p>
          <a:endParaRPr lang="en-US"/>
        </a:p>
      </dgm:t>
    </dgm:pt>
    <dgm:pt modelId="{D5F19AA2-CDBE-4C4F-9BA4-B983EF8DB460}" type="pres">
      <dgm:prSet presAssocID="{0594068F-40F1-4037-BA0C-AF9B55A29500}" presName="sibTrans" presStyleLbl="sibTrans2D1" presStyleIdx="1" presStyleCnt="3"/>
      <dgm:spPr/>
      <dgm:t>
        <a:bodyPr/>
        <a:lstStyle/>
        <a:p>
          <a:endParaRPr lang="en-US"/>
        </a:p>
      </dgm:t>
    </dgm:pt>
    <dgm:pt modelId="{271ED533-AA50-4772-8654-0BA8110F51B5}" type="pres">
      <dgm:prSet presAssocID="{0594068F-40F1-4037-BA0C-AF9B55A29500}" presName="connectorText" presStyleLbl="sibTrans2D1" presStyleIdx="1" presStyleCnt="3"/>
      <dgm:spPr/>
      <dgm:t>
        <a:bodyPr/>
        <a:lstStyle/>
        <a:p>
          <a:endParaRPr lang="en-US"/>
        </a:p>
      </dgm:t>
    </dgm:pt>
    <dgm:pt modelId="{E9DDFED7-A8A1-4740-A517-A45208C2F503}" type="pres">
      <dgm:prSet presAssocID="{1A7034C8-0CF7-4DCA-A8D8-EB3C66743DDD}" presName="node" presStyleLbl="node1" presStyleIdx="2" presStyleCnt="4">
        <dgm:presLayoutVars>
          <dgm:bulletEnabled val="1"/>
        </dgm:presLayoutVars>
      </dgm:prSet>
      <dgm:spPr/>
      <dgm:t>
        <a:bodyPr/>
        <a:lstStyle/>
        <a:p>
          <a:endParaRPr lang="en-US"/>
        </a:p>
      </dgm:t>
    </dgm:pt>
    <dgm:pt modelId="{08335A09-0787-49CF-A82B-222AE848EEE6}" type="pres">
      <dgm:prSet presAssocID="{80D1C393-9E7B-4884-A16A-BFF7AAD365A1}" presName="sibTrans" presStyleLbl="sibTrans2D1" presStyleIdx="2" presStyleCnt="3"/>
      <dgm:spPr/>
      <dgm:t>
        <a:bodyPr/>
        <a:lstStyle/>
        <a:p>
          <a:endParaRPr lang="en-US"/>
        </a:p>
      </dgm:t>
    </dgm:pt>
    <dgm:pt modelId="{AB056702-8EF2-48BB-B5CC-7A199F202062}" type="pres">
      <dgm:prSet presAssocID="{80D1C393-9E7B-4884-A16A-BFF7AAD365A1}" presName="connectorText" presStyleLbl="sibTrans2D1" presStyleIdx="2" presStyleCnt="3"/>
      <dgm:spPr/>
      <dgm:t>
        <a:bodyPr/>
        <a:lstStyle/>
        <a:p>
          <a:endParaRPr lang="en-US"/>
        </a:p>
      </dgm:t>
    </dgm:pt>
    <dgm:pt modelId="{265FF51E-E9B1-4E1E-9FCB-2FF552C2B489}" type="pres">
      <dgm:prSet presAssocID="{0B0F306D-336C-4EE5-B4C3-CA964E75A5BE}" presName="node" presStyleLbl="node1" presStyleIdx="3" presStyleCnt="4">
        <dgm:presLayoutVars>
          <dgm:bulletEnabled val="1"/>
        </dgm:presLayoutVars>
      </dgm:prSet>
      <dgm:spPr/>
      <dgm:t>
        <a:bodyPr/>
        <a:lstStyle/>
        <a:p>
          <a:endParaRPr lang="en-US"/>
        </a:p>
      </dgm:t>
    </dgm:pt>
  </dgm:ptLst>
  <dgm:cxnLst>
    <dgm:cxn modelId="{C9F27212-5D05-4A99-AE13-99469DCF72CD}" type="presOf" srcId="{FE7C1B65-CF8B-47D0-9362-C94F05D04575}" destId="{EDC11A24-98E0-46D8-BAA4-2861E415EE0B}" srcOrd="0" destOrd="0" presId="urn:microsoft.com/office/officeart/2005/8/layout/process1"/>
    <dgm:cxn modelId="{012B7A85-B5D6-4C3B-9A0D-4CA1A6DB2F7F}" type="presOf" srcId="{0B0F306D-336C-4EE5-B4C3-CA964E75A5BE}" destId="{265FF51E-E9B1-4E1E-9FCB-2FF552C2B489}" srcOrd="0" destOrd="0" presId="urn:microsoft.com/office/officeart/2005/8/layout/process1"/>
    <dgm:cxn modelId="{781CD0CC-E2F6-4789-BAF9-A819201E6A73}" type="presOf" srcId="{1A7034C8-0CF7-4DCA-A8D8-EB3C66743DDD}" destId="{E9DDFED7-A8A1-4740-A517-A45208C2F503}" srcOrd="0" destOrd="0" presId="urn:microsoft.com/office/officeart/2005/8/layout/process1"/>
    <dgm:cxn modelId="{2AA5C077-B090-46AB-B88A-CE5FBF6B4068}" type="presOf" srcId="{0594068F-40F1-4037-BA0C-AF9B55A29500}" destId="{271ED533-AA50-4772-8654-0BA8110F51B5}" srcOrd="1" destOrd="0" presId="urn:microsoft.com/office/officeart/2005/8/layout/process1"/>
    <dgm:cxn modelId="{FD222605-503A-41B9-B173-7E72E11F5113}" type="presOf" srcId="{2497624C-197A-4AE8-9AF7-2B14A9C35625}" destId="{C31484E2-CC33-4444-999F-058C428EC6E3}" srcOrd="0" destOrd="0" presId="urn:microsoft.com/office/officeart/2005/8/layout/process1"/>
    <dgm:cxn modelId="{2F7A8A62-95A5-4775-AEB3-8EA7CDBC6BB6}" srcId="{511D8E6E-92FB-496B-B2C3-916046230C8C}" destId="{C2130F9E-2A9C-44BC-8139-E2FAC734BF32}" srcOrd="0" destOrd="0" parTransId="{60562F7D-7B3C-4E8E-A6EB-864CE429C5DA}" sibTransId="{FE7C1B65-CF8B-47D0-9362-C94F05D04575}"/>
    <dgm:cxn modelId="{C2BEFE4C-33AC-488B-8157-7D9E6947FF83}" srcId="{511D8E6E-92FB-496B-B2C3-916046230C8C}" destId="{2497624C-197A-4AE8-9AF7-2B14A9C35625}" srcOrd="1" destOrd="0" parTransId="{79991201-A122-45FA-B7F9-7278F2427C14}" sibTransId="{0594068F-40F1-4037-BA0C-AF9B55A29500}"/>
    <dgm:cxn modelId="{EAC24102-7B19-4D59-8C43-9C345B863B83}" type="presOf" srcId="{80D1C393-9E7B-4884-A16A-BFF7AAD365A1}" destId="{AB056702-8EF2-48BB-B5CC-7A199F202062}" srcOrd="1" destOrd="0" presId="urn:microsoft.com/office/officeart/2005/8/layout/process1"/>
    <dgm:cxn modelId="{0FA51F6B-194D-4A8F-B21C-4CEB277AC5B6}" type="presOf" srcId="{C2130F9E-2A9C-44BC-8139-E2FAC734BF32}" destId="{12BC85E6-A941-4542-ACFF-1B43BEB8EA3C}" srcOrd="0" destOrd="0" presId="urn:microsoft.com/office/officeart/2005/8/layout/process1"/>
    <dgm:cxn modelId="{F0BC08B3-2C2E-4666-85E7-1454C02E1B23}" srcId="{511D8E6E-92FB-496B-B2C3-916046230C8C}" destId="{0B0F306D-336C-4EE5-B4C3-CA964E75A5BE}" srcOrd="3" destOrd="0" parTransId="{85537B98-3CF1-44A9-A3DE-1CC88E4E30CA}" sibTransId="{61504C04-A962-4DF1-88B7-8DC6BC698AAD}"/>
    <dgm:cxn modelId="{51CE08FE-84D9-4100-A982-6CC59C842E0C}" type="presOf" srcId="{80D1C393-9E7B-4884-A16A-BFF7AAD365A1}" destId="{08335A09-0787-49CF-A82B-222AE848EEE6}" srcOrd="0" destOrd="0" presId="urn:microsoft.com/office/officeart/2005/8/layout/process1"/>
    <dgm:cxn modelId="{7A5961CA-9D49-400C-9398-74343D170386}" type="presOf" srcId="{511D8E6E-92FB-496B-B2C3-916046230C8C}" destId="{6B801EF1-1255-4672-8C59-2F81FC5CD939}" srcOrd="0" destOrd="0" presId="urn:microsoft.com/office/officeart/2005/8/layout/process1"/>
    <dgm:cxn modelId="{1D049B01-6EAE-43C2-9A5B-6F0CD8E1A9C3}" type="presOf" srcId="{FE7C1B65-CF8B-47D0-9362-C94F05D04575}" destId="{82617B01-DB64-47E9-B730-668A9C8EB3A8}" srcOrd="1" destOrd="0" presId="urn:microsoft.com/office/officeart/2005/8/layout/process1"/>
    <dgm:cxn modelId="{61B2EF12-6340-47DC-977D-32B31ABD5496}" srcId="{511D8E6E-92FB-496B-B2C3-916046230C8C}" destId="{1A7034C8-0CF7-4DCA-A8D8-EB3C66743DDD}" srcOrd="2" destOrd="0" parTransId="{FDE54CE4-479B-4724-B72E-2DEDB37A1A50}" sibTransId="{80D1C393-9E7B-4884-A16A-BFF7AAD365A1}"/>
    <dgm:cxn modelId="{FEBAFD71-CE19-46A4-866D-A3CBB4313837}" type="presOf" srcId="{0594068F-40F1-4037-BA0C-AF9B55A29500}" destId="{D5F19AA2-CDBE-4C4F-9BA4-B983EF8DB460}" srcOrd="0" destOrd="0" presId="urn:microsoft.com/office/officeart/2005/8/layout/process1"/>
    <dgm:cxn modelId="{8AD2101A-DD26-4ADC-8BD7-13D8495E3BCD}" type="presParOf" srcId="{6B801EF1-1255-4672-8C59-2F81FC5CD939}" destId="{12BC85E6-A941-4542-ACFF-1B43BEB8EA3C}" srcOrd="0" destOrd="0" presId="urn:microsoft.com/office/officeart/2005/8/layout/process1"/>
    <dgm:cxn modelId="{92F23B56-A547-4B9B-AC64-BC66C871F90F}" type="presParOf" srcId="{6B801EF1-1255-4672-8C59-2F81FC5CD939}" destId="{EDC11A24-98E0-46D8-BAA4-2861E415EE0B}" srcOrd="1" destOrd="0" presId="urn:microsoft.com/office/officeart/2005/8/layout/process1"/>
    <dgm:cxn modelId="{57B00CBA-33FD-45FA-BE5E-C0293EE3C667}" type="presParOf" srcId="{EDC11A24-98E0-46D8-BAA4-2861E415EE0B}" destId="{82617B01-DB64-47E9-B730-668A9C8EB3A8}" srcOrd="0" destOrd="0" presId="urn:microsoft.com/office/officeart/2005/8/layout/process1"/>
    <dgm:cxn modelId="{64C21C96-508A-4056-9BE6-04FB48529435}" type="presParOf" srcId="{6B801EF1-1255-4672-8C59-2F81FC5CD939}" destId="{C31484E2-CC33-4444-999F-058C428EC6E3}" srcOrd="2" destOrd="0" presId="urn:microsoft.com/office/officeart/2005/8/layout/process1"/>
    <dgm:cxn modelId="{C343B17D-63BA-4992-AB2E-2F1E1A756D67}" type="presParOf" srcId="{6B801EF1-1255-4672-8C59-2F81FC5CD939}" destId="{D5F19AA2-CDBE-4C4F-9BA4-B983EF8DB460}" srcOrd="3" destOrd="0" presId="urn:microsoft.com/office/officeart/2005/8/layout/process1"/>
    <dgm:cxn modelId="{DA100811-6C65-4354-8BC4-57473A5435FA}" type="presParOf" srcId="{D5F19AA2-CDBE-4C4F-9BA4-B983EF8DB460}" destId="{271ED533-AA50-4772-8654-0BA8110F51B5}" srcOrd="0" destOrd="0" presId="urn:microsoft.com/office/officeart/2005/8/layout/process1"/>
    <dgm:cxn modelId="{E0944AF4-0F05-4BFA-9440-BCC521709A34}" type="presParOf" srcId="{6B801EF1-1255-4672-8C59-2F81FC5CD939}" destId="{E9DDFED7-A8A1-4740-A517-A45208C2F503}" srcOrd="4" destOrd="0" presId="urn:microsoft.com/office/officeart/2005/8/layout/process1"/>
    <dgm:cxn modelId="{431A16FA-3652-4622-A488-B2C7D2AE9A9F}" type="presParOf" srcId="{6B801EF1-1255-4672-8C59-2F81FC5CD939}" destId="{08335A09-0787-49CF-A82B-222AE848EEE6}" srcOrd="5" destOrd="0" presId="urn:microsoft.com/office/officeart/2005/8/layout/process1"/>
    <dgm:cxn modelId="{29825E82-0D06-49AA-8684-8645779BB532}" type="presParOf" srcId="{08335A09-0787-49CF-A82B-222AE848EEE6}" destId="{AB056702-8EF2-48BB-B5CC-7A199F202062}" srcOrd="0" destOrd="0" presId="urn:microsoft.com/office/officeart/2005/8/layout/process1"/>
    <dgm:cxn modelId="{F49A85C8-C5BF-4B3A-B2F0-331C48C1D016}" type="presParOf" srcId="{6B801EF1-1255-4672-8C59-2F81FC5CD939}" destId="{265FF51E-E9B1-4E1E-9FCB-2FF552C2B489}"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11/03/2020</a:t>
            </a:fld>
            <a:endParaRPr lang="en-US"/>
          </a:p>
        </p:txBody>
      </p:sp>
      <p:sp>
        <p:nvSpPr>
          <p:cNvPr id="4" name="Footer Placeholder 3">
            <a:extLst>
              <a:ext uri="{FF2B5EF4-FFF2-40B4-BE49-F238E27FC236}">
                <a16:creationId xmlns:a16="http://schemas.microsoft.com/office/drawing/2014/main" xmlns=""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ress@cms.hh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prcc.nih.gov/sites/default/files/HHSNationalPain_Strategy_508C.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hhs.gov/sites/default/files/pmtf-final-report-2019-05-23.pdf" TargetMode="External"/><Relationship Id="rId4" Type="http://schemas.openxmlformats.org/officeDocument/2006/relationships/hyperlink" Target="https://www.iprcciprcc.nih.gov/sites/default/files/HHSNational_Pain_Strategy_508C.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RxUtiliza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RxUtiliza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icare.gov/coverage/acupunctu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RxUtiliza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SBIRT_Factsheet_ICN904084.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ms.gov/Medicare/Prescription-Drug-Coverage/PrescriptionDrugCovContra/Downloads/Part-D-Benefits-Manual-Chapter-6.pdf" TargetMode="External"/><Relationship Id="rId4" Type="http://schemas.openxmlformats.org/officeDocument/2006/relationships/hyperlink" Target="https://www.cms.gov/Outreach-and-Education/Medicare-Learning-Network-MLN/MLNMattersArticles/Downloads/SE1604.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amhsasamhsa.gov/medication-assisted-treatme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se1604.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cms.gov/Medicare/Prescription-Drug-Coverage/PrescriptionDrugCovContra/Downloads/Part-D-Benefits-Manual-Chapter-6.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edicare.gov/coverage/opioid-use-disorder-treatment-servic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ms.gov/Medicare/Medicare-Fee-for-Service-Payment/Opioid-Treatment-Program/OTP-FAQs#_Toc2740091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go.cms.gov/opioidheatma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edicaid.gov/Medicaid/prescription-drugs/drug-utilization-review/index.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edicaid.gov/federal-policy-guidance/downloads/cib-07-11-2014.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medicaid.gov/federal-policy-guidance/downloads/cib-02-02-16.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aid.gov/sites/default/files/Federal-Policy-Guidance/Downloads/sho20001.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icaid.gov/medicaid/benefits/behavioral-health-service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edicaid.gov/medicaid/benefits/behavioral-health-service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ms.gov/cciio/resources/data-resources/ehb"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healthcare.gov/coverage/mental-health-substance-abuse-coverag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ms.gov/about-cms/story-page/reducing-opioid-misuse.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dicaid.gov/federal-policy-guidance/downloads/cib-07-11-2014.pdf"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hfpp.cms.gov/" TargetMode="External"/><Relationship Id="rId5" Type="http://schemas.openxmlformats.org/officeDocument/2006/relationships/hyperlink" Target="https://www.cdc.gov/drugoverdose/prescribing/guideline.html" TargetMode="External"/><Relationship Id="rId4" Type="http://schemas.openxmlformats.org/officeDocument/2006/relationships/hyperlink" Target="https://addiction.surgeongeneral.gov/sites/default/files/Spotlight-on-Opioids_09192018.pdf" TargetMode="Externa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www.hrsa.gov/opioids" TargetMode="External"/><Relationship Id="rId3" Type="http://schemas.openxmlformats.org/officeDocument/2006/relationships/hyperlink" Target="http://www.hhs.gov/opioids/" TargetMode="External"/><Relationship Id="rId7" Type="http://schemas.openxmlformats.org/officeDocument/2006/relationships/hyperlink" Target="https://www.drugabuse.gov/publications/research-reports/prescription-drugs/opioid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fda.gov/drugs/information-drug-class/opioid-medications" TargetMode="External"/><Relationship Id="rId5" Type="http://schemas.openxmlformats.org/officeDocument/2006/relationships/hyperlink" Target="https://www.cdc.gov/drugoverdose/opioids/index.html" TargetMode="External"/><Relationship Id="rId10" Type="http://schemas.openxmlformats.org/officeDocument/2006/relationships/hyperlink" Target="https://www.ahrq.gov/topics/opioids.html" TargetMode="External"/><Relationship Id="rId4" Type="http://schemas.openxmlformats.org/officeDocument/2006/relationships/hyperlink" Target="http://www.samhsa.gov/find-help" TargetMode="External"/><Relationship Id="rId9" Type="http://schemas.openxmlformats.org/officeDocument/2006/relationships/hyperlink" Target="https://www.acl.gov/search/node?keys=opioids&amp;=Search"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hhs.gov/sites/default/files/opioids-fact-sheet-april-2019.pdf"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twitter.com/SecAzar/status/1110246973301575684" TargetMode="External"/><Relationship Id="rId4" Type="http://schemas.openxmlformats.org/officeDocument/2006/relationships/hyperlink" Target="https://www.hhshhs.gov/sites/default/files/opioids-infographic-april-2019.pdf"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samhsa.gov/find-help"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samhsa.gov/medication-assisted-treatment/treatment/opioid-overdose" TargetMode="External"/><Relationship Id="rId4" Type="http://schemas.openxmlformats.org/officeDocument/2006/relationships/hyperlink" Target="https://store.samhsa.gov/product/Opioid-Overdose-Prevention-Toolkit/SMA18-4742"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drugoverdose/prescribing/clinical-tools.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drugoverdose/opioid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730378"/>
            <a:ext cx="5608320" cy="4444133"/>
          </a:xfrm>
        </p:spPr>
        <p:txBody>
          <a:bodyPr/>
          <a:lstStyle/>
          <a:p>
            <a:pPr marL="0" indent="0">
              <a:spcBef>
                <a:spcPts val="601"/>
              </a:spcBef>
              <a:buNone/>
            </a:pPr>
            <a:r>
              <a:rPr lang="en-US" dirty="0" smtClean="0">
                <a:solidFill>
                  <a:prstClr val="black"/>
                </a:solidFill>
              </a:rPr>
              <a:t>This session explains the actions that the Centers for Medicare &amp; Medicaid Services (CMS)</a:t>
            </a:r>
            <a:r>
              <a:rPr lang="en-US" baseline="0" dirty="0" smtClean="0">
                <a:solidFill>
                  <a:prstClr val="black"/>
                </a:solidFill>
              </a:rPr>
              <a:t> is taking</a:t>
            </a:r>
            <a:r>
              <a:rPr lang="en-US" dirty="0" smtClean="0">
                <a:solidFill>
                  <a:prstClr val="black"/>
                </a:solidFill>
              </a:rPr>
              <a:t> to address the opioid crisis in detail as it relates to current data and coverage through Medicare, Medicaid, and the Marketplace. This training session was developed and approved by the CMS, the federal agency that administers Medicare, Medicaid, the Children’s Health Insurance Program (CHIP), and the Health Insurance Marketplace. </a:t>
            </a:r>
          </a:p>
          <a:p>
            <a:pPr marL="0" indent="0">
              <a:spcBef>
                <a:spcPts val="601"/>
              </a:spcBef>
              <a:buNone/>
            </a:pPr>
            <a:r>
              <a:rPr lang="en-US" dirty="0" smtClean="0">
                <a:solidFill>
                  <a:prstClr val="black"/>
                </a:solidFill>
              </a:rPr>
              <a:t>The information in this module was correct as of August</a:t>
            </a:r>
            <a:r>
              <a:rPr lang="en-US" baseline="0" dirty="0" smtClean="0">
                <a:solidFill>
                  <a:prstClr val="black"/>
                </a:solidFill>
              </a:rPr>
              <a:t> 2020</a:t>
            </a:r>
            <a:r>
              <a:rPr lang="en-US" dirty="0" smtClean="0">
                <a:solidFill>
                  <a:prstClr val="black"/>
                </a:solidFill>
              </a:rPr>
              <a:t>.</a:t>
            </a:r>
            <a:r>
              <a:rPr lang="en-US" baseline="0" dirty="0" smtClean="0">
                <a:solidFill>
                  <a:prstClr val="black"/>
                </a:solidFill>
              </a:rPr>
              <a:t> </a:t>
            </a:r>
            <a:r>
              <a:rPr lang="en-US" dirty="0" smtClean="0">
                <a:solidFill>
                  <a:prstClr val="black"/>
                </a:solidFill>
              </a:rPr>
              <a:t>This is an informational resource for our partners. It’s not a legal document or intended for press purposes. The press should contact the CMS Press Office at </a:t>
            </a:r>
            <a:r>
              <a:rPr lang="en-US" dirty="0" smtClean="0">
                <a:solidFill>
                  <a:prstClr val="black"/>
                </a:solidFill>
                <a:hlinkClick r:id="rId3"/>
              </a:rPr>
              <a:t>press@cms.hhs.gov</a:t>
            </a:r>
            <a:r>
              <a:rPr lang="en-US" dirty="0" smtClean="0">
                <a:solidFill>
                  <a:prstClr val="black"/>
                </a:solidFill>
              </a:rPr>
              <a:t>. Official program legal guidance is contained in the relevant statutes, regulations, and rulings.</a:t>
            </a:r>
          </a:p>
          <a:p>
            <a:pPr marL="0" indent="0">
              <a:buNone/>
            </a:pPr>
            <a:endParaRPr lang="en-US" dirty="0"/>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15406">
              <a:spcBef>
                <a:spcPts val="601"/>
              </a:spcBef>
              <a:buNone/>
              <a:defRPr/>
            </a:pPr>
            <a:r>
              <a:rPr lang="en-US" baseline="0" dirty="0" smtClean="0"/>
              <a:t>As one of the largest payers of healthcare services, CMS has a vital role in addressing the opioid crisis and is focused on three key areas: prevention, treatment, and data. </a:t>
            </a:r>
          </a:p>
          <a:p>
            <a:pPr marL="114426" indent="-114426" defTabSz="915406">
              <a:spcBef>
                <a:spcPts val="601"/>
              </a:spcBef>
              <a:buFont typeface="Wingdings" panose="05000000000000000000" pitchFamily="2" charset="2"/>
              <a:buChar char="§"/>
              <a:defRPr/>
            </a:pPr>
            <a:r>
              <a:rPr lang="en-US" baseline="0" dirty="0" smtClean="0"/>
              <a:t>Prevention: Manage pain using a safe and effective range of treatment options that rely less on prescription opioids.</a:t>
            </a:r>
          </a:p>
          <a:p>
            <a:pPr marL="114426" indent="-114426" defTabSz="915406">
              <a:spcBef>
                <a:spcPts val="601"/>
              </a:spcBef>
              <a:buFont typeface="Wingdings" panose="05000000000000000000" pitchFamily="2" charset="2"/>
              <a:buChar char="§"/>
              <a:defRPr/>
            </a:pPr>
            <a:r>
              <a:rPr lang="en-US" baseline="0" dirty="0" smtClean="0"/>
              <a:t>Treatment: Expand access to treatment for opioid use disorder. </a:t>
            </a:r>
          </a:p>
          <a:p>
            <a:pPr marL="114426" indent="-114426" defTabSz="915406">
              <a:spcBef>
                <a:spcPts val="601"/>
              </a:spcBef>
              <a:buFont typeface="Wingdings" panose="05000000000000000000" pitchFamily="2" charset="2"/>
              <a:buChar char="§"/>
              <a:defRPr/>
            </a:pPr>
            <a:r>
              <a:rPr lang="en-US" baseline="0" dirty="0" smtClean="0"/>
              <a:t>Data: Use data to target prevention and treatment efforts and to identify fraud and abuse. </a:t>
            </a:r>
          </a:p>
        </p:txBody>
      </p:sp>
    </p:spTree>
    <p:extLst>
      <p:ext uri="{BB962C8B-B14F-4D97-AF65-F5344CB8AC3E}">
        <p14:creationId xmlns:p14="http://schemas.microsoft.com/office/powerpoint/2010/main" val="330647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 CMS Roadmap – </a:t>
            </a:r>
            <a:r>
              <a:rPr lang="en-US" dirty="0" smtClean="0"/>
              <a:t>CMS’ Successes So Far</a:t>
            </a:r>
            <a:endParaRPr lang="en-US" dirty="0"/>
          </a:p>
          <a:p>
            <a:pPr marL="0" indent="0">
              <a:spcBef>
                <a:spcPts val="600"/>
              </a:spcBef>
              <a:buNone/>
            </a:pPr>
            <a:r>
              <a:rPr lang="en-US" dirty="0" smtClean="0"/>
              <a:t>To </a:t>
            </a:r>
            <a:r>
              <a:rPr lang="en-US" dirty="0"/>
              <a:t>view the entire roadmap, go to </a:t>
            </a:r>
            <a:r>
              <a:rPr lang="en-US" u="sng" dirty="0">
                <a:hlinkClick r:id="rId3"/>
              </a:rPr>
              <a:t>CMS.gov/About-CMS/Agency-Information/Emergency/Downloads/Opioid-epidemic-roadmap.pdf</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014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 CMS Roadmap – </a:t>
            </a:r>
            <a:r>
              <a:rPr lang="en-US" dirty="0" smtClean="0"/>
              <a:t>CMS’ Successes So Far</a:t>
            </a:r>
            <a:endParaRPr lang="en-US" dirty="0"/>
          </a:p>
          <a:p>
            <a:pPr marL="0" indent="0">
              <a:spcBef>
                <a:spcPts val="600"/>
              </a:spcBef>
              <a:buNone/>
            </a:pPr>
            <a:r>
              <a:rPr lang="en-US" dirty="0" smtClean="0"/>
              <a:t>To </a:t>
            </a:r>
            <a:r>
              <a:rPr lang="en-US" dirty="0"/>
              <a:t>view the entire roadmap, go to </a:t>
            </a:r>
            <a:r>
              <a:rPr lang="en-US" u="sng" dirty="0">
                <a:hlinkClick r:id="rId3"/>
              </a:rPr>
              <a:t>CMS.gov/About-CMS/Agency-Information/Emergency/Downloads/Opioid-epidemic-roadmap.pdf</a:t>
            </a:r>
            <a:r>
              <a:rPr lang="en-US" dirty="0"/>
              <a:t>.</a:t>
            </a:r>
          </a:p>
          <a:p>
            <a:pPr marL="0" indent="0">
              <a:spcBef>
                <a:spcPts val="600"/>
              </a:spcBef>
              <a:buNone/>
            </a:pPr>
            <a:endParaRPr lang="en-US" dirty="0"/>
          </a:p>
          <a:p>
            <a:pPr marL="0" indent="0">
              <a:buNone/>
            </a:pPr>
            <a:endParaRPr lang="en-US" dirty="0"/>
          </a:p>
        </p:txBody>
      </p:sp>
    </p:spTree>
    <p:extLst>
      <p:ext uri="{BB962C8B-B14F-4D97-AF65-F5344CB8AC3E}">
        <p14:creationId xmlns:p14="http://schemas.microsoft.com/office/powerpoint/2010/main" val="58812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 CMS Roadmap – </a:t>
            </a:r>
            <a:r>
              <a:rPr lang="en-US" dirty="0" smtClean="0"/>
              <a:t>CMS Ongoing Efforts</a:t>
            </a:r>
            <a:endParaRPr lang="en-US" dirty="0"/>
          </a:p>
          <a:p>
            <a:pPr marL="0" indent="0">
              <a:spcBef>
                <a:spcPts val="600"/>
              </a:spcBef>
              <a:buNone/>
            </a:pPr>
            <a:r>
              <a:rPr lang="en-US" dirty="0" smtClean="0"/>
              <a:t>To </a:t>
            </a:r>
            <a:r>
              <a:rPr lang="en-US" dirty="0"/>
              <a:t>view the entire roadmap, go to </a:t>
            </a:r>
            <a:r>
              <a:rPr lang="en-US" u="sng" dirty="0">
                <a:hlinkClick r:id="rId3"/>
              </a:rPr>
              <a:t>CMS.gov/About-CMS/Agency-Information/Emergency/Downloads/Opioid-epidemic-roadmap.pdf</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2338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In this section,</a:t>
            </a:r>
            <a:r>
              <a:rPr lang="en-US" baseline="0" dirty="0" smtClean="0"/>
              <a:t> we will discuss opioid-related services and coverage including the role of payers, medication-assisted treatment (MAT), Medicare, Medicaid, and the Marketplace/Exchanges.</a:t>
            </a:r>
            <a:endParaRPr lang="en-US" dirty="0" smtClean="0"/>
          </a:p>
          <a:p>
            <a:pPr marL="0" indent="0">
              <a:spcBef>
                <a:spcPts val="600"/>
              </a:spcBef>
              <a:buNone/>
            </a:pPr>
            <a:endParaRPr lang="en-US" dirty="0"/>
          </a:p>
        </p:txBody>
      </p:sp>
    </p:spTree>
    <p:extLst>
      <p:ext uri="{BB962C8B-B14F-4D97-AF65-F5344CB8AC3E}">
        <p14:creationId xmlns:p14="http://schemas.microsoft.com/office/powerpoint/2010/main" val="235852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Payers have a role in responding to the opioid crisis. Payers cover</a:t>
            </a:r>
            <a:r>
              <a:rPr lang="en-US" baseline="0" dirty="0" smtClean="0"/>
              <a:t> preventive services like non-opioid treatments for pain, implement system safeguards for at-risk beneficiaries who are prescribed opioids, and ensure appropriate access to opioids for all who need them when indicated. </a:t>
            </a:r>
            <a:r>
              <a:rPr lang="en-US" dirty="0" smtClean="0"/>
              <a:t>They cover opioid use disorder treatment. </a:t>
            </a:r>
            <a:r>
              <a:rPr lang="en-US" baseline="0" dirty="0" smtClean="0"/>
              <a:t>They ensure there’s coverage of treatments for pain that rely less on opioids and e</a:t>
            </a:r>
            <a:r>
              <a:rPr lang="en-US" dirty="0" smtClean="0"/>
              <a:t>nsure appropriate access to opioids for all who need them. They monitor prescription opioid</a:t>
            </a:r>
            <a:r>
              <a:rPr lang="en-US" baseline="0" dirty="0" smtClean="0"/>
              <a:t> trends and address outliers. </a:t>
            </a:r>
            <a:endParaRPr lang="en-US" sz="1200" dirty="0" smtClean="0"/>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lang="en-US" dirty="0" smtClean="0"/>
          </a:p>
          <a:p>
            <a:pPr marL="0" indent="0">
              <a:buNone/>
            </a:pPr>
            <a:endParaRPr lang="en-US" dirty="0"/>
          </a:p>
        </p:txBody>
      </p:sp>
    </p:spTree>
    <p:extLst>
      <p:ext uri="{BB962C8B-B14F-4D97-AF65-F5344CB8AC3E}">
        <p14:creationId xmlns:p14="http://schemas.microsoft.com/office/powerpoint/2010/main" val="132795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The Department of Health and Human Services (HHS) is involved in efforts to improve the treatment of pain. HHS established a comprehensive high-level strategy for pain and they lead the Pain Management Best Practices Inter-Agency Task Force. HHS proposed updates to best practices and issued recommendations that address gaps or inconsistencies for managing chronic and acute pain. For more information, visit </a:t>
            </a:r>
            <a:r>
              <a:rPr lang="en-US" dirty="0" smtClean="0">
                <a:hlinkClick r:id="rId3"/>
              </a:rPr>
              <a:t>I</a:t>
            </a:r>
            <a:r>
              <a:rPr lang="en-US" dirty="0" smtClean="0">
                <a:hlinkClick r:id="rId4"/>
              </a:rPr>
              <a:t>PRCC.nih.gov/sites/default/files/HHSNational_Pain_Strategy_508C.pdf</a:t>
            </a:r>
            <a:r>
              <a:rPr lang="en-US" baseline="0" dirty="0" smtClean="0"/>
              <a:t> </a:t>
            </a:r>
            <a:r>
              <a:rPr lang="en-US" dirty="0" smtClean="0"/>
              <a:t>and </a:t>
            </a:r>
            <a:r>
              <a:rPr lang="en-US" dirty="0" smtClean="0">
                <a:hlinkClick r:id="rId5"/>
              </a:rPr>
              <a:t>HHS.gov/sites/default/files/pmtf-final-report-2019-05-23.pdf</a:t>
            </a:r>
            <a:r>
              <a:rPr lang="en-US" dirty="0" smtClean="0"/>
              <a:t>.</a:t>
            </a:r>
            <a:endParaRPr lang="en-US" dirty="0"/>
          </a:p>
        </p:txBody>
      </p:sp>
    </p:spTree>
    <p:extLst>
      <p:ext uri="{BB962C8B-B14F-4D97-AF65-F5344CB8AC3E}">
        <p14:creationId xmlns:p14="http://schemas.microsoft.com/office/powerpoint/2010/main" val="156026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b="1" dirty="0" smtClean="0"/>
              <a:t>Prevention</a:t>
            </a:r>
          </a:p>
          <a:p>
            <a:pPr marL="114300" indent="-114300">
              <a:spcBef>
                <a:spcPts val="600"/>
              </a:spcBef>
            </a:pPr>
            <a:r>
              <a:rPr lang="en-US" dirty="0" smtClean="0"/>
              <a:t>Prescription drug coverage (Part D) safety edits</a:t>
            </a:r>
          </a:p>
          <a:p>
            <a:pPr marL="114300" indent="-114300">
              <a:spcBef>
                <a:spcPts val="600"/>
              </a:spcBef>
            </a:pPr>
            <a:r>
              <a:rPr lang="en-US" dirty="0" smtClean="0"/>
              <a:t>Part D prevention through utilization management</a:t>
            </a:r>
          </a:p>
          <a:p>
            <a:pPr marL="114300" indent="-114300">
              <a:spcBef>
                <a:spcPts val="600"/>
              </a:spcBef>
            </a:pPr>
            <a:r>
              <a:rPr lang="en-US" dirty="0" smtClean="0"/>
              <a:t>New Medicare acupuncture benefit</a:t>
            </a:r>
          </a:p>
          <a:p>
            <a:pPr marL="114300" indent="-114300">
              <a:spcBef>
                <a:spcPts val="600"/>
              </a:spcBef>
            </a:pPr>
            <a:r>
              <a:rPr lang="en-US" dirty="0" smtClean="0"/>
              <a:t>Other Medicare efforts to address the opioid crisis through prevention</a:t>
            </a:r>
          </a:p>
          <a:p>
            <a:pPr marL="0" indent="0">
              <a:spcBef>
                <a:spcPts val="600"/>
              </a:spcBef>
              <a:buNone/>
            </a:pPr>
            <a:r>
              <a:rPr lang="en-US" b="1" dirty="0" smtClean="0"/>
              <a:t>Treatment</a:t>
            </a:r>
          </a:p>
          <a:p>
            <a:pPr marL="114300" indent="-114300">
              <a:spcBef>
                <a:spcPts val="600"/>
              </a:spcBef>
              <a:buFont typeface="Wingdings" panose="05000000000000000000" pitchFamily="2" charset="2"/>
              <a:buChar char="§"/>
            </a:pPr>
            <a:r>
              <a:rPr lang="en-US" dirty="0" smtClean="0"/>
              <a:t>Medicare coverage of substance use disorder treatment services</a:t>
            </a:r>
          </a:p>
          <a:p>
            <a:pPr marL="114300" indent="-114300">
              <a:spcBef>
                <a:spcPts val="600"/>
              </a:spcBef>
              <a:buFont typeface="Wingdings" panose="05000000000000000000" pitchFamily="2" charset="2"/>
              <a:buChar char="§"/>
            </a:pPr>
            <a:r>
              <a:rPr lang="en-US" dirty="0" smtClean="0"/>
              <a:t>Medicare coverage of prescription drugs for medication assisted treatment</a:t>
            </a:r>
          </a:p>
          <a:p>
            <a:pPr marL="114300" indent="-114300">
              <a:spcBef>
                <a:spcPts val="600"/>
              </a:spcBef>
              <a:buFont typeface="Wingdings" panose="05000000000000000000" pitchFamily="2" charset="2"/>
              <a:buChar char="§"/>
            </a:pPr>
            <a:r>
              <a:rPr lang="en-US" dirty="0" smtClean="0"/>
              <a:t>New Opioid Treatment Program benefit</a:t>
            </a:r>
          </a:p>
          <a:p>
            <a:pPr marL="0" indent="0">
              <a:spcBef>
                <a:spcPts val="600"/>
              </a:spcBef>
              <a:buNone/>
            </a:pPr>
            <a:r>
              <a:rPr lang="en-US" b="1" dirty="0" smtClean="0"/>
              <a:t>Data</a:t>
            </a:r>
          </a:p>
          <a:p>
            <a:pPr marL="114300" indent="-114300">
              <a:spcBef>
                <a:spcPts val="600"/>
              </a:spcBef>
              <a:buFont typeface="Wingdings" panose="05000000000000000000" pitchFamily="2" charset="2"/>
              <a:buChar char="§"/>
            </a:pPr>
            <a:r>
              <a:rPr lang="en-US" dirty="0" smtClean="0"/>
              <a:t>Medicare Part D Opioid Prescribing Mapping Tool</a:t>
            </a:r>
          </a:p>
        </p:txBody>
      </p:sp>
    </p:spTree>
    <p:extLst>
      <p:ext uri="{BB962C8B-B14F-4D97-AF65-F5344CB8AC3E}">
        <p14:creationId xmlns:p14="http://schemas.microsoft.com/office/powerpoint/2010/main" val="132056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defTabSz="915406">
              <a:spcBef>
                <a:spcPts val="601"/>
              </a:spcBef>
              <a:defRPr/>
            </a:pPr>
            <a:r>
              <a:rPr lang="en-US" dirty="0" smtClean="0"/>
              <a:t>Part D drug plans are expected to</a:t>
            </a:r>
            <a:r>
              <a:rPr lang="en-US" baseline="0" dirty="0" smtClean="0"/>
              <a:t> </a:t>
            </a:r>
            <a:r>
              <a:rPr lang="en-US" dirty="0" smtClean="0"/>
              <a:t>perform additional safety checks on opioid prescriptions, and may send the pharmacy an alert for review before a prescription is filled. Safety alerts may cover situations like</a:t>
            </a:r>
            <a:r>
              <a:rPr lang="en-US" baseline="0" dirty="0" smtClean="0"/>
              <a:t> </a:t>
            </a:r>
          </a:p>
          <a:p>
            <a:pPr marL="114426" indent="-114426" defTabSz="915406">
              <a:spcBef>
                <a:spcPts val="601"/>
              </a:spcBef>
              <a:buFont typeface="Wingdings" panose="05000000000000000000" pitchFamily="2" charset="2"/>
              <a:buChar char="§"/>
              <a:defRPr/>
            </a:pPr>
            <a:r>
              <a:rPr lang="en-US" dirty="0" smtClean="0"/>
              <a:t>Possible unsafe amounts of opioids</a:t>
            </a:r>
            <a:r>
              <a:rPr lang="en-US" dirty="0" smtClean="0">
                <a:latin typeface="Calibri" panose="020F0502020204030204" pitchFamily="34" charset="0"/>
              </a:rPr>
              <a:t>—</a:t>
            </a:r>
            <a:r>
              <a:rPr lang="en-US" dirty="0" smtClean="0"/>
              <a:t>The pharmacist or Medicare drug plan may need to review the prescription with the doctor to make sure the medications are safe</a:t>
            </a:r>
          </a:p>
          <a:p>
            <a:pPr marL="114426" indent="-114426" defTabSz="915406">
              <a:spcBef>
                <a:spcPts val="601"/>
              </a:spcBef>
              <a:buFont typeface="Wingdings" panose="05000000000000000000" pitchFamily="2" charset="2"/>
              <a:buChar char="§"/>
              <a:defRPr/>
            </a:pPr>
            <a:r>
              <a:rPr lang="en-US" dirty="0" smtClean="0"/>
              <a:t>First prescription fills for opioids</a:t>
            </a:r>
            <a:r>
              <a:rPr lang="en-US" dirty="0" smtClean="0">
                <a:latin typeface="Calibri" panose="020F0502020204030204" pitchFamily="34" charset="0"/>
              </a:rPr>
              <a:t>—</a:t>
            </a:r>
            <a:r>
              <a:rPr lang="en-US" dirty="0" smtClean="0"/>
              <a:t>A person may be limited to a 7-day supply or less if they haven’t recently taken opioids </a:t>
            </a:r>
          </a:p>
          <a:p>
            <a:pPr marL="114426" indent="-114426" defTabSz="915406">
              <a:spcBef>
                <a:spcPts val="601"/>
              </a:spcBef>
              <a:buFont typeface="Wingdings" panose="05000000000000000000" pitchFamily="2" charset="2"/>
              <a:buChar char="§"/>
              <a:defRPr/>
            </a:pPr>
            <a:r>
              <a:rPr lang="en-US" dirty="0" smtClean="0"/>
              <a:t>Use of opioids and benzodiazepines at the same time </a:t>
            </a:r>
          </a:p>
          <a:p>
            <a:pPr defTabSz="915406">
              <a:spcBef>
                <a:spcPts val="601"/>
              </a:spcBef>
              <a:defRPr/>
            </a:pPr>
            <a:r>
              <a:rPr lang="en-US" dirty="0" smtClean="0"/>
              <a:t>If a prescription can’t be filled as written, including the full amount on the prescription, the pharmacist will give the person a notice explaining how they or their doctor can contact the plan to ask for a coverage determination. </a:t>
            </a:r>
            <a:r>
              <a:rPr lang="en-US" b="0" dirty="0" smtClean="0"/>
              <a:t>If a person’s health requires it, a fast coverage decision can be requested. The person may also ask the plan for an exception to its rules before going to the pharmacy, to know if the</a:t>
            </a:r>
            <a:r>
              <a:rPr lang="en-US" b="0" baseline="0" dirty="0" smtClean="0"/>
              <a:t> </a:t>
            </a:r>
            <a:r>
              <a:rPr lang="en-US" b="0" dirty="0" smtClean="0"/>
              <a:t>plan will cover the medication.</a:t>
            </a:r>
          </a:p>
          <a:p>
            <a:pPr marL="114300" indent="-114300" defTabSz="915406">
              <a:spcBef>
                <a:spcPts val="601"/>
              </a:spcBef>
              <a:defRPr/>
            </a:pPr>
            <a:r>
              <a:rPr lang="en-US" dirty="0" smtClean="0"/>
              <a:t>Certain exceptions</a:t>
            </a:r>
            <a:r>
              <a:rPr lang="en-US" baseline="0" dirty="0" smtClean="0"/>
              <a:t> apply to each of these policies to ensure access to medically necessary pain medications, </a:t>
            </a:r>
            <a:r>
              <a:rPr lang="en-US" dirty="0" smtClean="0"/>
              <a:t>like </a:t>
            </a:r>
            <a:r>
              <a:rPr lang="en-US" baseline="0" dirty="0" smtClean="0"/>
              <a:t>exemptions for those with an active cancer diagnosis, with sickle cell or who are receiving long-term, hospice or palliative care. </a:t>
            </a:r>
          </a:p>
          <a:p>
            <a:pPr marL="0" indent="0" defTabSz="915406">
              <a:spcBef>
                <a:spcPts val="601"/>
              </a:spcBef>
              <a:buNone/>
              <a:defRPr/>
            </a:pPr>
            <a:r>
              <a:rPr lang="en-US" dirty="0" smtClean="0"/>
              <a:t>For more information,</a:t>
            </a:r>
            <a:r>
              <a:rPr lang="en-US" baseline="0" dirty="0" smtClean="0"/>
              <a:t> visit </a:t>
            </a:r>
            <a:r>
              <a:rPr lang="en-US" u="sng" kern="1200" dirty="0" smtClean="0">
                <a:solidFill>
                  <a:schemeClr val="tx1"/>
                </a:solidFill>
                <a:effectLst/>
                <a:hlinkClick r:id="rId3"/>
              </a:rPr>
              <a:t>CMS.gov/Medicare/Prescription-Drug-coverage/</a:t>
            </a:r>
            <a:r>
              <a:rPr lang="en-US" u="sng" kern="1200" dirty="0" err="1" smtClean="0">
                <a:solidFill>
                  <a:schemeClr val="tx1"/>
                </a:solidFill>
                <a:effectLst/>
                <a:hlinkClick r:id="rId3"/>
              </a:rPr>
              <a:t>PrescriptionDrugCovContra</a:t>
            </a:r>
            <a:r>
              <a:rPr lang="en-US" u="sng" kern="1200" dirty="0" smtClean="0">
                <a:solidFill>
                  <a:schemeClr val="tx1"/>
                </a:solidFill>
                <a:effectLst/>
                <a:hlinkClick r:id="rId3"/>
              </a:rPr>
              <a:t>/RxUtilization.html</a:t>
            </a:r>
            <a:r>
              <a:rPr lang="en-US" kern="1200" dirty="0" smtClean="0">
                <a:solidFill>
                  <a:schemeClr val="tx1"/>
                </a:solidFill>
                <a:effectLst/>
              </a:rPr>
              <a:t>.</a:t>
            </a:r>
          </a:p>
          <a:p>
            <a:pPr defTabSz="915406">
              <a:spcBef>
                <a:spcPts val="601"/>
              </a:spcBef>
              <a:defRPr/>
            </a:pPr>
            <a:endParaRPr lang="en-US" dirty="0" smtClean="0"/>
          </a:p>
          <a:p>
            <a:pPr defTabSz="915406">
              <a:spcBef>
                <a:spcPts val="601"/>
              </a:spcBef>
              <a:defRPr/>
            </a:pPr>
            <a:endParaRPr lang="en-US" dirty="0" smtClean="0"/>
          </a:p>
          <a:p>
            <a:pPr marL="0" indent="0">
              <a:buNone/>
            </a:pPr>
            <a:endParaRPr lang="en-US" dirty="0"/>
          </a:p>
        </p:txBody>
      </p:sp>
    </p:spTree>
    <p:extLst>
      <p:ext uri="{BB962C8B-B14F-4D97-AF65-F5344CB8AC3E}">
        <p14:creationId xmlns:p14="http://schemas.microsoft.com/office/powerpoint/2010/main" val="400725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pPr>
            <a:r>
              <a:rPr lang="en-US" dirty="0" smtClean="0"/>
              <a:t>CMS regulations and guidance permit Part D drug plans to apply certain coverage rules to Part D drugs on their formularies.</a:t>
            </a:r>
          </a:p>
          <a:p>
            <a:pPr marL="114426" indent="-114426">
              <a:spcBef>
                <a:spcPts val="600"/>
              </a:spcBef>
              <a:buFont typeface="Wingdings" panose="05000000000000000000" pitchFamily="2" charset="2"/>
              <a:buChar char="§"/>
            </a:pPr>
            <a:r>
              <a:rPr lang="en-US" dirty="0" smtClean="0"/>
              <a:t>Prior authorization requires the patient or their prescriber to get approval from the plan before the plan will agree to cover the drug. </a:t>
            </a:r>
          </a:p>
          <a:p>
            <a:pPr marL="114426" indent="-114426">
              <a:spcBef>
                <a:spcPts val="600"/>
              </a:spcBef>
              <a:buFont typeface="Wingdings" panose="05000000000000000000" pitchFamily="2" charset="2"/>
              <a:buChar char="§"/>
            </a:pPr>
            <a:r>
              <a:rPr lang="en-US" dirty="0" smtClean="0"/>
              <a:t>Quantity limits are limits on how much medication can be obtained at a time. </a:t>
            </a:r>
          </a:p>
          <a:p>
            <a:pPr marL="114426" indent="-114426">
              <a:spcBef>
                <a:spcPts val="600"/>
              </a:spcBef>
              <a:buFont typeface="Wingdings" panose="05000000000000000000" pitchFamily="2" charset="2"/>
              <a:buChar char="§"/>
            </a:pPr>
            <a:r>
              <a:rPr lang="en-US" dirty="0" smtClean="0"/>
              <a:t>Step therapy requires the patient to try one or more similar, lower cost drugs before the plan will cover the prescribed drug.</a:t>
            </a:r>
          </a:p>
          <a:p>
            <a:pPr>
              <a:spcBef>
                <a:spcPts val="600"/>
              </a:spcBef>
            </a:pPr>
            <a:r>
              <a:rPr lang="en-US" dirty="0" smtClean="0"/>
              <a:t>The patient or the prescriber can request a type of coverage determination called an exception if they believe that one of these coverage rules should be waived. </a:t>
            </a:r>
          </a:p>
          <a:p>
            <a:pPr marL="0" indent="0">
              <a:spcBef>
                <a:spcPts val="600"/>
              </a:spcBef>
              <a:buNone/>
            </a:pPr>
            <a:r>
              <a:rPr lang="en-US" dirty="0" smtClean="0"/>
              <a:t>For more information, visit </a:t>
            </a:r>
            <a:r>
              <a:rPr lang="en-US" u="sng" dirty="0" smtClean="0">
                <a:hlinkClick r:id="rId3"/>
              </a:rPr>
              <a:t>CMS.gov/Medicare/Prescription-Drug-coverage/</a:t>
            </a:r>
            <a:r>
              <a:rPr lang="en-US" u="sng" dirty="0" err="1" smtClean="0">
                <a:hlinkClick r:id="rId3"/>
              </a:rPr>
              <a:t>PrescriptionDrugCovContra</a:t>
            </a:r>
            <a:r>
              <a:rPr lang="en-US" u="sng" dirty="0" smtClean="0">
                <a:hlinkClick r:id="rId3"/>
              </a:rPr>
              <a:t>/RxUtilization.html</a:t>
            </a:r>
            <a:r>
              <a:rPr lang="en-US" dirty="0" smtClean="0"/>
              <a:t>.</a:t>
            </a:r>
          </a:p>
          <a:p>
            <a:pPr marL="0" indent="0" defTabSz="915406">
              <a:spcBef>
                <a:spcPts val="601"/>
              </a:spcBef>
              <a:buNone/>
              <a:defRPr/>
            </a:pPr>
            <a:endParaRPr lang="en-US" dirty="0" smtClean="0"/>
          </a:p>
        </p:txBody>
      </p:sp>
    </p:spTree>
    <p:extLst>
      <p:ext uri="{BB962C8B-B14F-4D97-AF65-F5344CB8AC3E}">
        <p14:creationId xmlns:p14="http://schemas.microsoft.com/office/powerpoint/2010/main" val="33978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sz="1200" b="0" i="0" kern="1200" dirty="0" smtClean="0">
                <a:solidFill>
                  <a:schemeClr val="tx1"/>
                </a:solidFill>
                <a:effectLst/>
                <a:latin typeface="+mn-lt"/>
                <a:ea typeface="+mn-ea"/>
                <a:cs typeface="+mn-cs"/>
              </a:rPr>
              <a:t>Acupuncture is a technique where practitioners stimulate specific points on the body, most often by inserting thin needles through the skin.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Acupuncture must be given by a doctor, or by another health care provider (like a nurse practitioner or physician assistant) who has both of these:  </a:t>
            </a:r>
          </a:p>
          <a:p>
            <a:pPr>
              <a:spcBef>
                <a:spcPts val="600"/>
              </a:spcBef>
            </a:pPr>
            <a:r>
              <a:rPr lang="en-US" sz="1200" b="0" i="0" kern="1200" dirty="0" smtClean="0">
                <a:solidFill>
                  <a:schemeClr val="tx1"/>
                </a:solidFill>
                <a:effectLst/>
                <a:latin typeface="+mn-lt"/>
                <a:ea typeface="+mn-ea"/>
                <a:cs typeface="+mn-cs"/>
              </a:rPr>
              <a:t>A masters or doctoral level degree in acupuncture or Oriental Medicine from a school accredited by the Accreditation Commission on Acupuncture and Oriental Medicine.</a:t>
            </a:r>
          </a:p>
          <a:p>
            <a:pPr>
              <a:spcBef>
                <a:spcPts val="600"/>
              </a:spcBef>
            </a:pPr>
            <a:r>
              <a:rPr lang="en-US" sz="1200" b="0" i="0" kern="1200" dirty="0" smtClean="0">
                <a:solidFill>
                  <a:schemeClr val="tx1"/>
                </a:solidFill>
                <a:effectLst/>
                <a:latin typeface="+mn-lt"/>
                <a:ea typeface="+mn-ea"/>
                <a:cs typeface="+mn-cs"/>
              </a:rPr>
              <a:t>A current, full, active, and unrestricted license to practice acupuncture in the state where care is being provided.</a:t>
            </a:r>
          </a:p>
          <a:p>
            <a:pPr>
              <a:spcBef>
                <a:spcPts val="600"/>
              </a:spcBef>
            </a:pPr>
            <a:r>
              <a:rPr lang="en-US" sz="1200" b="0" i="0" kern="1200" dirty="0" smtClean="0">
                <a:solidFill>
                  <a:schemeClr val="tx1"/>
                </a:solidFill>
                <a:effectLst/>
                <a:latin typeface="+mn-lt"/>
                <a:ea typeface="+mn-ea"/>
                <a:cs typeface="+mn-cs"/>
              </a:rPr>
              <a:t>Cost details aren’t yet available for this benefit. </a:t>
            </a:r>
          </a:p>
          <a:p>
            <a:pPr>
              <a:spcBef>
                <a:spcPts val="600"/>
              </a:spcBef>
            </a:pPr>
            <a:r>
              <a:rPr lang="en-US" dirty="0" smtClean="0">
                <a:hlinkClick r:id="rId3" tooltip="&lt;p&gt;Part B covers certain doctors' services, outpatient care, medical supplies, and preventive services.&lt;/p&gt;&#10;"/>
              </a:rPr>
              <a:t>Medicare Part B (Medical Insurance)</a:t>
            </a:r>
            <a:r>
              <a:rPr lang="en-US" dirty="0" smtClean="0"/>
              <a:t> covers up to 12 acupuncture visits in 90 days for chronic low back pain. Chronic low back pain is defined as:</a:t>
            </a:r>
          </a:p>
          <a:p>
            <a:pPr marL="228600">
              <a:spcBef>
                <a:spcPts val="600"/>
              </a:spcBef>
              <a:buFont typeface="Arial" panose="020B0604020202020204" pitchFamily="34" charset="0"/>
              <a:buChar char="•"/>
            </a:pPr>
            <a:r>
              <a:rPr lang="en-US" dirty="0" smtClean="0"/>
              <a:t>Lasting 12 weeks or longer.</a:t>
            </a:r>
          </a:p>
          <a:p>
            <a:pPr marL="228600">
              <a:spcBef>
                <a:spcPts val="600"/>
              </a:spcBef>
              <a:buFont typeface="Arial" panose="020B0604020202020204" pitchFamily="34" charset="0"/>
              <a:buChar char="•"/>
            </a:pPr>
            <a:r>
              <a:rPr lang="en-US" dirty="0" smtClean="0"/>
              <a:t>Having no identifiable systemic cause (not associated with metastatic, inflammatory, or infectious disease).</a:t>
            </a:r>
          </a:p>
          <a:p>
            <a:pPr marL="228600">
              <a:spcBef>
                <a:spcPts val="600"/>
              </a:spcBef>
              <a:buFont typeface="Arial" panose="020B0604020202020204" pitchFamily="34" charset="0"/>
              <a:buChar char="•"/>
            </a:pPr>
            <a:r>
              <a:rPr lang="en-US" dirty="0" smtClean="0"/>
              <a:t>Pain that’s not associated with surgery or pregnancy.</a:t>
            </a:r>
          </a:p>
          <a:p>
            <a:pPr>
              <a:spcBef>
                <a:spcPts val="600"/>
              </a:spcBef>
            </a:pPr>
            <a:r>
              <a:rPr lang="en-US" dirty="0" smtClean="0"/>
              <a:t>An additional 8 sessions will be covered if you show improvement.</a:t>
            </a:r>
          </a:p>
          <a:p>
            <a:pPr marL="228600">
              <a:spcBef>
                <a:spcPts val="600"/>
              </a:spcBef>
              <a:buFont typeface="Arial" panose="020B0604020202020204" pitchFamily="34" charset="0"/>
              <a:buChar char="•"/>
            </a:pPr>
            <a:r>
              <a:rPr lang="en-US" dirty="0" smtClean="0"/>
              <a:t>No more than 20 acupuncture treatments can be given yearly.</a:t>
            </a:r>
          </a:p>
          <a:p>
            <a:pPr marL="228600">
              <a:spcBef>
                <a:spcPts val="600"/>
              </a:spcBef>
              <a:buFont typeface="Arial" panose="020B0604020202020204" pitchFamily="34" charset="0"/>
              <a:buChar char="•"/>
            </a:pPr>
            <a:r>
              <a:rPr lang="en-US" dirty="0" smtClean="0"/>
              <a:t>If your chronic low back pain isn’t improving or is getting worse, then treatments won’t be covered.</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b="0" i="0" kern="1200" dirty="0" smtClean="0">
                <a:solidFill>
                  <a:schemeClr val="tx1"/>
                </a:solidFill>
                <a:effectLst/>
              </a:rPr>
              <a:t>Source:</a:t>
            </a:r>
            <a:r>
              <a:rPr lang="en-US" b="0" i="0" u="sng" kern="1200" baseline="0" dirty="0" smtClean="0">
                <a:solidFill>
                  <a:schemeClr val="tx1"/>
                </a:solidFill>
                <a:effectLst/>
              </a:rPr>
              <a:t> </a:t>
            </a:r>
            <a:r>
              <a:rPr lang="en-US" u="sng" kern="1200" dirty="0" smtClean="0">
                <a:solidFill>
                  <a:schemeClr val="tx1"/>
                </a:solidFill>
                <a:effectLst/>
                <a:hlinkClick r:id="rId3"/>
              </a:rPr>
              <a:t>Medicare.gov/coverage/acupuncture</a:t>
            </a:r>
            <a:endParaRPr lang="en-US" kern="1200" dirty="0" smtClean="0">
              <a:solidFill>
                <a:schemeClr val="tx1"/>
              </a:solidFill>
              <a:effectLst/>
            </a:endParaRPr>
          </a:p>
          <a:p>
            <a:pPr marL="0" indent="0">
              <a:buNone/>
            </a:pPr>
            <a:endParaRPr lang="en-US" dirty="0"/>
          </a:p>
        </p:txBody>
      </p:sp>
    </p:spTree>
    <p:extLst>
      <p:ext uri="{BB962C8B-B14F-4D97-AF65-F5344CB8AC3E}">
        <p14:creationId xmlns:p14="http://schemas.microsoft.com/office/powerpoint/2010/main" val="1430290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65372"/>
          </a:xfrm>
        </p:spPr>
        <p:txBody>
          <a:bodyPr/>
          <a:lstStyle/>
          <a:p>
            <a:pPr marL="0" indent="0">
              <a:spcBef>
                <a:spcPts val="601"/>
              </a:spcBef>
              <a:buNone/>
            </a:pPr>
            <a:r>
              <a:rPr lang="en-US" sz="1100" dirty="0" smtClean="0"/>
              <a:t>CMS implemented CARA (</a:t>
            </a:r>
            <a:r>
              <a:rPr lang="en-US" sz="1100" i="1" dirty="0" smtClean="0"/>
              <a:t>Comprehensive Addiction and Recovery Act of 2016) </a:t>
            </a:r>
            <a:r>
              <a:rPr lang="en-US" sz="1100" dirty="0" smtClean="0"/>
              <a:t>requirements </a:t>
            </a:r>
            <a:r>
              <a:rPr lang="en-US" sz="1100" u="none" dirty="0" smtClean="0"/>
              <a:t>which provide Part D plans with an</a:t>
            </a:r>
            <a:r>
              <a:rPr lang="en-US" sz="1100" dirty="0" smtClean="0"/>
              <a:t> important additional tool to address the opioid crisis that’s devastating families and communities across the nation. CARA required CMS to establish a framework that allows Part D plans to implement drug management programs. Under such programs, a plan can limit access to coverage for “frequently abused drugs” for those persons identified as “at-risk”. </a:t>
            </a:r>
          </a:p>
          <a:p>
            <a:pPr marL="0" indent="0">
              <a:spcBef>
                <a:spcPts val="601"/>
              </a:spcBef>
              <a:buNone/>
            </a:pPr>
            <a:r>
              <a:rPr lang="en-US" sz="1100" dirty="0" smtClean="0"/>
              <a:t>CMS designates opioids and benzodiazepines as “frequently abused drugs.” Both depress </a:t>
            </a:r>
            <a:r>
              <a:rPr lang="en-US" sz="1100" dirty="0"/>
              <a:t>the central nervous system </a:t>
            </a:r>
            <a:r>
              <a:rPr lang="en-US" sz="1100" dirty="0" smtClean="0"/>
              <a:t>(CNS); </a:t>
            </a:r>
            <a:r>
              <a:rPr lang="en-US" sz="1100" dirty="0"/>
              <a:t>however, each has unique pharmacology, safety risks, and labeling information related to its </a:t>
            </a:r>
            <a:r>
              <a:rPr lang="en-US" sz="1100" dirty="0" smtClean="0"/>
              <a:t>use. Benzodiazepines </a:t>
            </a:r>
            <a:r>
              <a:rPr lang="en-US" sz="1100" dirty="0"/>
              <a:t>are </a:t>
            </a:r>
            <a:r>
              <a:rPr lang="en-US" sz="1100" dirty="0" smtClean="0"/>
              <a:t>typically </a:t>
            </a:r>
            <a:r>
              <a:rPr lang="en-US" sz="1100" dirty="0"/>
              <a:t>prescribed for </a:t>
            </a:r>
            <a:r>
              <a:rPr lang="en-US" sz="1100" dirty="0" smtClean="0"/>
              <a:t>treating conditions like </a:t>
            </a:r>
            <a:r>
              <a:rPr lang="en-US" sz="1100" dirty="0"/>
              <a:t>anxiety, insomnia and seizure disorders. </a:t>
            </a:r>
            <a:r>
              <a:rPr lang="en-US" sz="1100" dirty="0" smtClean="0"/>
              <a:t>Use </a:t>
            </a:r>
            <a:r>
              <a:rPr lang="en-US" sz="1100" dirty="0"/>
              <a:t>of benzodiazepines and opioids may </a:t>
            </a:r>
            <a:r>
              <a:rPr lang="en-US" sz="1100" dirty="0" smtClean="0"/>
              <a:t>cause sedation</a:t>
            </a:r>
            <a:r>
              <a:rPr lang="en-US" sz="1100" dirty="0"/>
              <a:t>, respiratory, depression, coma, and death. Therefore, the FDA is requiring opioid analgesics, prescription opioid cough products, and benzodiazepines to have slightly different labeling and </a:t>
            </a:r>
            <a:r>
              <a:rPr lang="en-US" sz="1100" dirty="0" smtClean="0"/>
              <a:t>warnings that includes information </a:t>
            </a:r>
            <a:r>
              <a:rPr lang="en-US" sz="1100" dirty="0"/>
              <a:t>for providers and patients about the serious risks </a:t>
            </a:r>
            <a:r>
              <a:rPr lang="en-US" sz="1100" dirty="0" smtClean="0"/>
              <a:t>of using </a:t>
            </a:r>
            <a:r>
              <a:rPr lang="en-US" sz="1100" dirty="0"/>
              <a:t>these medications at the same </a:t>
            </a:r>
            <a:r>
              <a:rPr lang="en-US" sz="1100" dirty="0" smtClean="0"/>
              <a:t>time.</a:t>
            </a:r>
            <a:endParaRPr lang="en-US" sz="1100" dirty="0"/>
          </a:p>
          <a:p>
            <a:pPr marL="0" indent="0">
              <a:spcBef>
                <a:spcPts val="601"/>
              </a:spcBef>
              <a:buNone/>
            </a:pPr>
            <a:r>
              <a:rPr lang="en-US" sz="1100" dirty="0" smtClean="0"/>
              <a:t>Drug management programs are integrated with CMS' existing Overutilization Monitoring System (OMS) which flags people with Medicare, who are potentially at-risk for opioid abuse or misuse, to their Part D plans for case management with the physicians who prescribed the drugs. The clinical guidelines (aka OMS criteria) that are used to determine if a person is potentially “at-risk”, are based on the person using opioids from multiple prescribers and/or multiple pharmacies. </a:t>
            </a:r>
          </a:p>
        </p:txBody>
      </p:sp>
    </p:spTree>
    <p:extLst>
      <p:ext uri="{BB962C8B-B14F-4D97-AF65-F5344CB8AC3E}">
        <p14:creationId xmlns:p14="http://schemas.microsoft.com/office/powerpoint/2010/main" val="2687902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65372"/>
          </a:xfrm>
        </p:spPr>
        <p:txBody>
          <a:bodyPr/>
          <a:lstStyle/>
          <a:p>
            <a:pPr marL="0" indent="0">
              <a:spcBef>
                <a:spcPts val="600"/>
              </a:spcBef>
              <a:buNone/>
            </a:pPr>
            <a:r>
              <a:rPr lang="en-US" dirty="0"/>
              <a:t>If a person is determined to be at-risk through case management, a Part D sponsor can limit the person’s access to coverage of opioids and benzodiazepines to a selected prescriber(s) and/or pharmacy(</a:t>
            </a:r>
            <a:r>
              <a:rPr lang="en-US" dirty="0" err="1"/>
              <a:t>ies</a:t>
            </a:r>
            <a:r>
              <a:rPr lang="en-US" dirty="0"/>
              <a:t>), and through the use of person-specific point-of-sale (POS) claim edits. Before a Part D sponsor may use</a:t>
            </a:r>
            <a:r>
              <a:rPr lang="en-US" b="1" dirty="0"/>
              <a:t> </a:t>
            </a:r>
            <a:r>
              <a:rPr lang="en-US" dirty="0"/>
              <a:t>a limitation</a:t>
            </a:r>
            <a:r>
              <a:rPr lang="en-US" b="1" dirty="0"/>
              <a:t> </a:t>
            </a:r>
            <a:r>
              <a:rPr lang="en-US" dirty="0"/>
              <a:t>they must have case management with the prescribers of these drugs, but also provided written notice to the person. The notice states that the person can submit prescriber and pharmacy preferences and that they can also appeal an at-risk determination. CMS also exempts people who are being treated for active cancer-related pain, are receiving palliative or end-of-life care, or are in hospice or long-term care from drug management programs. CMS is limiting the availability of the Special Enrollment Period (SEP) for dually or other low-income subsidy (LIS) eligible people with Medicare who are identified as at-risk or potentially at-risk for prescription drug abuse under such drug management programs. </a:t>
            </a:r>
          </a:p>
          <a:p>
            <a:pPr marL="0" indent="0">
              <a:spcBef>
                <a:spcPts val="600"/>
              </a:spcBef>
              <a:buNone/>
            </a:pPr>
            <a:r>
              <a:rPr lang="en-US" dirty="0"/>
              <a:t>For more information, visit </a:t>
            </a:r>
            <a:r>
              <a:rPr lang="en-US" u="sng" dirty="0">
                <a:hlinkClick r:id="rId3"/>
              </a:rPr>
              <a:t>CMS.gov/Medicare/Prescription-Drug-coverage/</a:t>
            </a:r>
            <a:r>
              <a:rPr lang="en-US" u="sng" dirty="0" err="1">
                <a:hlinkClick r:id="rId3"/>
              </a:rPr>
              <a:t>PrescriptionDrugCovContra</a:t>
            </a:r>
            <a:r>
              <a:rPr lang="en-US" u="sng" dirty="0">
                <a:hlinkClick r:id="rId3"/>
              </a:rPr>
              <a:t>/RxUtilization.html</a:t>
            </a:r>
            <a:r>
              <a:rPr lang="en-US" dirty="0"/>
              <a:t>.</a:t>
            </a:r>
          </a:p>
          <a:p>
            <a:pPr marL="0" indent="0">
              <a:spcBef>
                <a:spcPts val="600"/>
              </a:spcBef>
              <a:buNone/>
            </a:pPr>
            <a:endParaRPr lang="en-US" dirty="0"/>
          </a:p>
          <a:p>
            <a:pPr marL="0" indent="0">
              <a:buNone/>
            </a:pPr>
            <a:endParaRPr lang="en-US" dirty="0"/>
          </a:p>
        </p:txBody>
      </p:sp>
    </p:spTree>
    <p:extLst>
      <p:ext uri="{BB962C8B-B14F-4D97-AF65-F5344CB8AC3E}">
        <p14:creationId xmlns:p14="http://schemas.microsoft.com/office/powerpoint/2010/main" val="62943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572126" cy="4899378"/>
          </a:xfrm>
        </p:spPr>
        <p:txBody>
          <a:bodyPr/>
          <a:lstStyle/>
          <a:p>
            <a:pPr>
              <a:spcBef>
                <a:spcPts val="600"/>
              </a:spcBef>
            </a:pPr>
            <a:r>
              <a:rPr lang="en-US" sz="1100" dirty="0" smtClean="0"/>
              <a:t>Medicare will cover alcohol and drug misuse treatment (substance use disorder (SUD)) services if services are from a Medicare-participating facility, other provider or physician/practitioner, and the services are reasonable and necessary. Covered services include</a:t>
            </a:r>
          </a:p>
          <a:p>
            <a:pPr marL="114426" indent="-114426">
              <a:spcBef>
                <a:spcPts val="600"/>
              </a:spcBef>
              <a:buFont typeface="Wingdings" panose="05000000000000000000" pitchFamily="2" charset="2"/>
              <a:buChar char="§"/>
            </a:pPr>
            <a:r>
              <a:rPr lang="en-US" sz="1100" dirty="0" smtClean="0"/>
              <a:t>Psychotherapy.</a:t>
            </a:r>
          </a:p>
          <a:p>
            <a:pPr marL="114426" indent="-114426">
              <a:spcBef>
                <a:spcPts val="600"/>
              </a:spcBef>
              <a:buFont typeface="Wingdings" panose="05000000000000000000" pitchFamily="2" charset="2"/>
              <a:buChar char="§"/>
            </a:pPr>
            <a:r>
              <a:rPr lang="en-US" sz="1100" dirty="0" smtClean="0"/>
              <a:t>Individual and group counseling.</a:t>
            </a:r>
          </a:p>
          <a:p>
            <a:pPr marL="114426" indent="-114426">
              <a:spcBef>
                <a:spcPts val="600"/>
              </a:spcBef>
              <a:buFont typeface="Wingdings" panose="05000000000000000000" pitchFamily="2" charset="2"/>
              <a:buChar char="§"/>
            </a:pPr>
            <a:r>
              <a:rPr lang="en-US" sz="1100" dirty="0" smtClean="0"/>
              <a:t>Patient education regarding diagnosis and treatment.</a:t>
            </a:r>
          </a:p>
          <a:p>
            <a:pPr marL="114426" indent="-114426">
              <a:spcBef>
                <a:spcPts val="600"/>
              </a:spcBef>
              <a:buFont typeface="Wingdings" panose="05000000000000000000" pitchFamily="2" charset="2"/>
              <a:buChar char="§"/>
            </a:pPr>
            <a:r>
              <a:rPr lang="en-US" sz="1100" dirty="0" smtClean="0"/>
              <a:t>Post-hospitalization follow-up.</a:t>
            </a:r>
          </a:p>
          <a:p>
            <a:pPr marL="114426" indent="-114426" defTabSz="915406">
              <a:spcBef>
                <a:spcPts val="600"/>
              </a:spcBef>
              <a:buFont typeface="Wingdings" panose="05000000000000000000" pitchFamily="2" charset="2"/>
              <a:buChar char="§"/>
              <a:defRPr/>
            </a:pPr>
            <a:r>
              <a:rPr lang="en-US" sz="1100" dirty="0" smtClean="0"/>
              <a:t>Screening, Brief Intervention, and Referral to Treatment (SBIRT) services: SBIRT is an early intervention approach for individuals with nondependent substance use to effectively help them before they need more extensive treatment. It involves: (1) Screening/assessment to quickly determine the severity of substance use and identify the appropriate level of treatment; (2) Brief intervention through a short conversation that increases insight and awareness of substance use and motivation toward behavioral change; and, (3) Referral to treatment if needed. For the SBIRT fact sheet, go to </a:t>
            </a:r>
            <a:r>
              <a:rPr lang="en-US" sz="1100" dirty="0" smtClean="0">
                <a:hlinkClick r:id="rId3"/>
              </a:rPr>
              <a:t>CMS.gov/Outreach-and-Education/Medicare-Learning-Network-MLN/</a:t>
            </a:r>
            <a:r>
              <a:rPr lang="en-US" sz="1100" dirty="0" err="1" smtClean="0">
                <a:hlinkClick r:id="rId3"/>
              </a:rPr>
              <a:t>MLNProducts</a:t>
            </a:r>
            <a:r>
              <a:rPr lang="en-US" sz="1100" dirty="0" smtClean="0">
                <a:hlinkClick r:id="rId3"/>
              </a:rPr>
              <a:t>/downloads/SBIRT_Factsheet_ICN904084.pdf</a:t>
            </a:r>
            <a:r>
              <a:rPr lang="en-US" sz="1100" dirty="0" smtClean="0"/>
              <a:t>. </a:t>
            </a:r>
          </a:p>
          <a:p>
            <a:pPr marL="114426" indent="-114426">
              <a:spcBef>
                <a:spcPts val="600"/>
              </a:spcBef>
              <a:buFont typeface="Wingdings" panose="05000000000000000000" pitchFamily="2" charset="2"/>
              <a:buChar char="§"/>
            </a:pPr>
            <a:r>
              <a:rPr lang="en-US" sz="1100" dirty="0" smtClean="0"/>
              <a:t>Alcohol misuse screening and counseling.</a:t>
            </a:r>
          </a:p>
          <a:p>
            <a:pPr marL="114426" indent="-114426">
              <a:spcBef>
                <a:spcPts val="600"/>
              </a:spcBef>
              <a:buFont typeface="Wingdings" panose="05000000000000000000" pitchFamily="2" charset="2"/>
              <a:buChar char="§"/>
            </a:pPr>
            <a:r>
              <a:rPr lang="en-US" sz="1100" dirty="0" smtClean="0"/>
              <a:t>Screening for depression.</a:t>
            </a:r>
          </a:p>
          <a:p>
            <a:pPr marL="0" indent="0">
              <a:spcBef>
                <a:spcPts val="600"/>
              </a:spcBef>
              <a:buNone/>
            </a:pPr>
            <a:r>
              <a:rPr lang="en-US" sz="1100" dirty="0" smtClean="0"/>
              <a:t>For more information visit: </a:t>
            </a:r>
          </a:p>
          <a:p>
            <a:pPr>
              <a:spcBef>
                <a:spcPts val="600"/>
              </a:spcBef>
            </a:pPr>
            <a:r>
              <a:rPr lang="en-US" sz="1100" dirty="0" smtClean="0">
                <a:hlinkClick r:id="rId4"/>
              </a:rPr>
              <a:t>CMS.gov/Outreach-and-Education/Medicare-Learning-Network-MLN/</a:t>
            </a:r>
            <a:r>
              <a:rPr lang="en-US" sz="1100" dirty="0" err="1" smtClean="0">
                <a:hlinkClick r:id="rId4"/>
              </a:rPr>
              <a:t>MLNMattersArticles</a:t>
            </a:r>
            <a:r>
              <a:rPr lang="en-US" sz="1100" dirty="0" smtClean="0">
                <a:hlinkClick r:id="rId4"/>
              </a:rPr>
              <a:t>/Downloads/SE1604.pdf</a:t>
            </a:r>
            <a:endParaRPr lang="en-US" sz="1100" u="sng" dirty="0" smtClean="0">
              <a:hlinkClick r:id="rId5"/>
            </a:endParaRPr>
          </a:p>
          <a:p>
            <a:pPr>
              <a:spcBef>
                <a:spcPts val="600"/>
              </a:spcBef>
            </a:pPr>
            <a:r>
              <a:rPr lang="en-US" sz="1100" u="sng" dirty="0" smtClean="0">
                <a:hlinkClick r:id="rId5"/>
              </a:rPr>
              <a:t>CMS.gov/Medicare/Prescription-Drug-Coverage/</a:t>
            </a:r>
            <a:r>
              <a:rPr lang="en-US" sz="1100" u="sng" dirty="0" err="1" smtClean="0">
                <a:hlinkClick r:id="rId5"/>
              </a:rPr>
              <a:t>PrescriptionDrugCovContra</a:t>
            </a:r>
            <a:r>
              <a:rPr lang="en-US" sz="1100" u="sng" dirty="0" smtClean="0">
                <a:hlinkClick r:id="rId5"/>
              </a:rPr>
              <a:t>/Downloads/Part-D-Benefits-Manual-Chapter-6.pdf</a:t>
            </a:r>
            <a:r>
              <a:rPr lang="en-US" sz="1100" dirty="0" smtClean="0"/>
              <a:t>.</a:t>
            </a:r>
          </a:p>
          <a:p>
            <a:pPr marL="0" indent="0">
              <a:buNone/>
            </a:pPr>
            <a:endParaRPr lang="en-US" dirty="0"/>
          </a:p>
        </p:txBody>
      </p:sp>
    </p:spTree>
    <p:extLst>
      <p:ext uri="{BB962C8B-B14F-4D97-AF65-F5344CB8AC3E}">
        <p14:creationId xmlns:p14="http://schemas.microsoft.com/office/powerpoint/2010/main" val="113028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5780" y="3578578"/>
            <a:ext cx="5829300" cy="5161562"/>
          </a:xfrm>
        </p:spPr>
        <p:txBody>
          <a:bodyPr/>
          <a:lstStyle/>
          <a:p>
            <a:pPr marL="0" indent="0" defTabSz="915406">
              <a:lnSpc>
                <a:spcPct val="100000"/>
              </a:lnSpc>
              <a:spcBef>
                <a:spcPts val="600"/>
              </a:spcBef>
              <a:buNone/>
              <a:defRPr/>
            </a:pPr>
            <a:r>
              <a:rPr lang="en-US" sz="1100" dirty="0" smtClean="0"/>
              <a:t>Medication-assisted treatment (MAT), including opioid treatment programs (OTPs), combines behavioral therapy and medications to treat substance use disorders (SAMHSA). The following examples of medications used for MAT require a prescription and can be prescribed only by certain providers (check with your plan to see what is covered). </a:t>
            </a:r>
          </a:p>
          <a:p>
            <a:pPr marL="114426" indent="-114426">
              <a:lnSpc>
                <a:spcPct val="100000"/>
              </a:lnSpc>
              <a:spcBef>
                <a:spcPts val="600"/>
              </a:spcBef>
              <a:buFont typeface="Wingdings" panose="05000000000000000000" pitchFamily="2" charset="2"/>
              <a:buChar char="§"/>
            </a:pPr>
            <a:r>
              <a:rPr lang="en-US" sz="1100" dirty="0" smtClean="0"/>
              <a:t>Methadone is used to treat opioid use disorders (OUD) and must be obtained at an opioid treatment program (OTP) that meets federal standards.</a:t>
            </a:r>
          </a:p>
          <a:p>
            <a:pPr marL="114426" indent="-114426">
              <a:lnSpc>
                <a:spcPct val="100000"/>
              </a:lnSpc>
              <a:spcBef>
                <a:spcPts val="600"/>
              </a:spcBef>
              <a:buFont typeface="Wingdings" panose="05000000000000000000" pitchFamily="2" charset="2"/>
              <a:buChar char="§"/>
            </a:pPr>
            <a:r>
              <a:rPr lang="en-US" sz="1100" dirty="0" err="1" smtClean="0"/>
              <a:t>Suboxone</a:t>
            </a:r>
            <a:r>
              <a:rPr lang="en-US" sz="1100" dirty="0" smtClean="0"/>
              <a:t>® (Buprenorphine/Naloxone combined) is prescribed or dispensed in doctor’s offices by a physician or practitioner with a DATA 2000 waiver and is used for outpatient maintenance therapy</a:t>
            </a:r>
          </a:p>
          <a:p>
            <a:pPr marL="0" indent="0">
              <a:lnSpc>
                <a:spcPct val="100000"/>
              </a:lnSpc>
              <a:spcBef>
                <a:spcPts val="600"/>
              </a:spcBef>
              <a:buNone/>
            </a:pPr>
            <a:r>
              <a:rPr lang="en-US" sz="1100" dirty="0" smtClean="0"/>
              <a:t>The following example of medication used for MAT can be prescribed by any health professional with prescribing authority (check with your plan to see what is covered). The amount that can be prescribed depends on the state and insurance requirements. </a:t>
            </a:r>
          </a:p>
          <a:p>
            <a:pPr marL="114426" indent="-114426">
              <a:lnSpc>
                <a:spcPct val="100000"/>
              </a:lnSpc>
              <a:spcBef>
                <a:spcPts val="600"/>
              </a:spcBef>
              <a:buFont typeface="Wingdings" panose="05000000000000000000" pitchFamily="2" charset="2"/>
              <a:buChar char="§"/>
            </a:pPr>
            <a:r>
              <a:rPr lang="en-US" sz="1100" dirty="0" err="1" smtClean="0"/>
              <a:t>Vivitrol</a:t>
            </a:r>
            <a:r>
              <a:rPr lang="en-US" sz="1100" dirty="0" smtClean="0"/>
              <a:t>® (Naltrexone injection) is administered in a physician's office and is used for outpatient maintenance therapy. It requires a prescription.</a:t>
            </a:r>
          </a:p>
          <a:p>
            <a:pPr>
              <a:lnSpc>
                <a:spcPct val="100000"/>
              </a:lnSpc>
              <a:spcBef>
                <a:spcPts val="600"/>
              </a:spcBef>
            </a:pPr>
            <a:r>
              <a:rPr lang="en-US" sz="1100" dirty="0" smtClean="0"/>
              <a:t>Methadone (</a:t>
            </a:r>
            <a:r>
              <a:rPr lang="en-US" sz="1100" dirty="0" err="1" smtClean="0"/>
              <a:t>Dolophine</a:t>
            </a:r>
            <a:r>
              <a:rPr lang="en-US" sz="1100" dirty="0" smtClean="0"/>
              <a:t>, </a:t>
            </a:r>
            <a:r>
              <a:rPr lang="en-US" sz="1100" dirty="0" err="1" smtClean="0"/>
              <a:t>Methadose</a:t>
            </a:r>
            <a:r>
              <a:rPr lang="en-US" sz="1100" dirty="0" smtClean="0"/>
              <a:t>), buprenorphine (</a:t>
            </a:r>
            <a:r>
              <a:rPr lang="en-US" sz="1100" dirty="0" err="1" smtClean="0"/>
              <a:t>Subutex</a:t>
            </a:r>
            <a:r>
              <a:rPr lang="en-US" sz="1100" dirty="0" smtClean="0"/>
              <a:t>, brand discontinued in the U.S.), buprenorphine combined with naloxone (</a:t>
            </a:r>
            <a:r>
              <a:rPr lang="en-US" sz="1100" dirty="0" err="1" smtClean="0"/>
              <a:t>Suboxone</a:t>
            </a:r>
            <a:r>
              <a:rPr lang="en-US" sz="1100" dirty="0" smtClean="0"/>
              <a:t>®), and naltrexone (</a:t>
            </a:r>
            <a:r>
              <a:rPr lang="en-US" sz="1100" dirty="0" err="1" smtClean="0"/>
              <a:t>Depade</a:t>
            </a:r>
            <a:r>
              <a:rPr lang="en-US" sz="1100" dirty="0" smtClean="0"/>
              <a:t>, </a:t>
            </a:r>
            <a:r>
              <a:rPr lang="en-US" sz="1100" dirty="0" err="1" smtClean="0"/>
              <a:t>ReVia</a:t>
            </a:r>
            <a:r>
              <a:rPr lang="en-US" sz="1100" dirty="0" smtClean="0"/>
              <a:t>) are approved in the U.S. to treat opioid dependence.</a:t>
            </a:r>
          </a:p>
          <a:p>
            <a:pPr marL="171639" lvl="1" indent="-171639">
              <a:lnSpc>
                <a:spcPct val="100000"/>
              </a:lnSpc>
              <a:spcBef>
                <a:spcPts val="600"/>
              </a:spcBef>
              <a:buFont typeface="Wingdings" panose="05000000000000000000" pitchFamily="2" charset="2"/>
              <a:buChar char="§"/>
            </a:pPr>
            <a:r>
              <a:rPr lang="en-US" sz="1100" dirty="0" smtClean="0"/>
              <a:t>Methadone isn’t a covered outpatient treatment option by Medicare at this time for substance abuse because when it’s used to treat opioid use disorder, it may only be administered or dispensed in opioid treatment programs. It’s only covered for pain management. </a:t>
            </a:r>
          </a:p>
          <a:p>
            <a:pPr marL="171639" lvl="1" indent="-171639">
              <a:lnSpc>
                <a:spcPct val="100000"/>
              </a:lnSpc>
              <a:spcBef>
                <a:spcPts val="600"/>
              </a:spcBef>
              <a:buFont typeface="Wingdings" panose="05000000000000000000" pitchFamily="2" charset="2"/>
              <a:buChar char="§"/>
            </a:pPr>
            <a:r>
              <a:rPr lang="en-US" sz="1100" dirty="0" smtClean="0"/>
              <a:t>Methadone is covered under Part A for inpatient detox. It's not covered under Part D unless it's for pain management. </a:t>
            </a:r>
          </a:p>
          <a:p>
            <a:pPr marL="171639" lvl="1" indent="-171639">
              <a:lnSpc>
                <a:spcPct val="100000"/>
              </a:lnSpc>
              <a:spcBef>
                <a:spcPts val="600"/>
              </a:spcBef>
              <a:buFont typeface="Wingdings" panose="05000000000000000000" pitchFamily="2" charset="2"/>
              <a:buChar char="§"/>
            </a:pPr>
            <a:r>
              <a:rPr lang="en-US" sz="1100" dirty="0" smtClean="0"/>
              <a:t>Other new drugs for opioid treatment may include </a:t>
            </a:r>
            <a:r>
              <a:rPr lang="en-US" sz="1100" dirty="0" err="1" smtClean="0"/>
              <a:t>Probuphine</a:t>
            </a:r>
            <a:r>
              <a:rPr lang="en-US" sz="1100" dirty="0" smtClean="0"/>
              <a:t> (implanted buprenorphine) and </a:t>
            </a:r>
            <a:r>
              <a:rPr lang="en-US" sz="1100" dirty="0" err="1" smtClean="0"/>
              <a:t>Sublocade</a:t>
            </a:r>
            <a:r>
              <a:rPr lang="en-US" sz="1100" dirty="0" smtClean="0"/>
              <a:t> (injectable buprenorphine).</a:t>
            </a:r>
          </a:p>
          <a:p>
            <a:pPr marL="0" indent="0">
              <a:lnSpc>
                <a:spcPct val="100000"/>
              </a:lnSpc>
              <a:spcBef>
                <a:spcPts val="600"/>
              </a:spcBef>
              <a:buNone/>
            </a:pPr>
            <a:r>
              <a:rPr lang="en-US" sz="1000" b="1" dirty="0" smtClean="0"/>
              <a:t>Source</a:t>
            </a:r>
            <a:r>
              <a:rPr lang="en-US" sz="1000" dirty="0" smtClean="0"/>
              <a:t>: </a:t>
            </a:r>
            <a:r>
              <a:rPr lang="en-US" sz="1000" u="sng" dirty="0" smtClean="0">
                <a:hlinkClick r:id="rId3"/>
              </a:rPr>
              <a:t>SAMHSA.gov/medication-assisted-treatment</a:t>
            </a:r>
            <a:endParaRPr lang="en-US" sz="1000" dirty="0" smtClean="0"/>
          </a:p>
          <a:p>
            <a:pPr>
              <a:lnSpc>
                <a:spcPct val="100000"/>
              </a:lnSpc>
              <a:spcBef>
                <a:spcPts val="600"/>
              </a:spcBef>
            </a:pPr>
            <a:endParaRPr lang="en-US" dirty="0" smtClean="0"/>
          </a:p>
          <a:p>
            <a:pPr marL="0" indent="0">
              <a:lnSpc>
                <a:spcPct val="100000"/>
              </a:lnSpc>
              <a:spcBef>
                <a:spcPts val="600"/>
              </a:spcBef>
              <a:buNone/>
            </a:pPr>
            <a:endParaRPr lang="en-US" dirty="0"/>
          </a:p>
        </p:txBody>
      </p:sp>
    </p:spTree>
    <p:extLst>
      <p:ext uri="{BB962C8B-B14F-4D97-AF65-F5344CB8AC3E}">
        <p14:creationId xmlns:p14="http://schemas.microsoft.com/office/powerpoint/2010/main" val="65949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15406">
              <a:spcBef>
                <a:spcPts val="601"/>
              </a:spcBef>
              <a:buNone/>
              <a:defRPr/>
            </a:pPr>
            <a:r>
              <a:rPr lang="en-US" sz="1200" dirty="0" smtClean="0"/>
              <a:t>Medicare coverage of prescription drugs for Medication Assisted Treatment (MAT) (methadone, buprenorphine, naltrexone). </a:t>
            </a:r>
            <a:r>
              <a:rPr lang="en-US" dirty="0" smtClean="0"/>
              <a:t>Part A covers prescription</a:t>
            </a:r>
            <a:r>
              <a:rPr lang="en-US" baseline="0" dirty="0" smtClean="0"/>
              <a:t> drugs MAT when administered during a hospital stay and Part B when the drug is injectable or implantable and administered by a physician/practitioner in a physician’s office or hospital outpatient department. </a:t>
            </a:r>
            <a:r>
              <a:rPr lang="en-US" dirty="0" smtClean="0"/>
              <a:t>A treatment plan</a:t>
            </a:r>
            <a:r>
              <a:rPr lang="en-US" baseline="0" dirty="0" smtClean="0"/>
              <a:t> may be required in certain circumstances. </a:t>
            </a:r>
            <a:r>
              <a:rPr lang="en-US" dirty="0" smtClean="0"/>
              <a:t>Part D covers prescription</a:t>
            </a:r>
            <a:r>
              <a:rPr lang="en-US" baseline="0" dirty="0" smtClean="0"/>
              <a:t> drugs for MAT when prescribed for MAT and dispensed from a pharmacy.</a:t>
            </a:r>
          </a:p>
          <a:p>
            <a:pPr marL="0" indent="0" defTabSz="915406">
              <a:spcBef>
                <a:spcPts val="601"/>
              </a:spcBef>
              <a:buNone/>
              <a:defRPr/>
            </a:pPr>
            <a:r>
              <a:rPr lang="en-US" baseline="0" dirty="0" smtClean="0"/>
              <a:t>NOTE: Methadone is covered under Part A for inpatient detox. It isn’t covered under Part D unless it’s for pain management.</a:t>
            </a:r>
            <a:endParaRPr lang="en-US" dirty="0" smtClean="0"/>
          </a:p>
          <a:p>
            <a:pPr marL="0" indent="0">
              <a:spcBef>
                <a:spcPts val="601"/>
              </a:spcBef>
              <a:buNone/>
            </a:pPr>
            <a:r>
              <a:rPr lang="en-US" baseline="0" dirty="0" smtClean="0"/>
              <a:t>For more information, visit:</a:t>
            </a:r>
          </a:p>
          <a:p>
            <a:pPr marL="0" indent="0" defTabSz="915406">
              <a:spcBef>
                <a:spcPts val="601"/>
              </a:spcBef>
              <a:buNone/>
              <a:defRPr/>
            </a:pPr>
            <a:r>
              <a:rPr lang="en-US" u="sng" dirty="0" smtClean="0">
                <a:hlinkClick r:id="rId3"/>
              </a:rPr>
              <a:t>CMS.gov/outreach-and-education/</a:t>
            </a:r>
            <a:r>
              <a:rPr lang="en-US" u="sng" dirty="0" err="1" smtClean="0">
                <a:hlinkClick r:id="rId3"/>
              </a:rPr>
              <a:t>medicare</a:t>
            </a:r>
            <a:r>
              <a:rPr lang="en-US" u="sng" dirty="0" smtClean="0">
                <a:hlinkClick r:id="rId3"/>
              </a:rPr>
              <a:t>-learning-network-</a:t>
            </a:r>
            <a:r>
              <a:rPr lang="en-US" u="sng" dirty="0" err="1" smtClean="0">
                <a:hlinkClick r:id="rId3"/>
              </a:rPr>
              <a:t>mln</a:t>
            </a:r>
            <a:r>
              <a:rPr lang="en-US" u="sng" dirty="0" smtClean="0">
                <a:hlinkClick r:id="rId3"/>
              </a:rPr>
              <a:t>/</a:t>
            </a:r>
            <a:r>
              <a:rPr lang="en-US" u="sng" dirty="0" err="1" smtClean="0">
                <a:hlinkClick r:id="rId3"/>
              </a:rPr>
              <a:t>mlnmattersarticles</a:t>
            </a:r>
            <a:r>
              <a:rPr lang="en-US" u="sng" dirty="0" smtClean="0">
                <a:hlinkClick r:id="rId3"/>
              </a:rPr>
              <a:t>/downloads/se1604.pdf</a:t>
            </a:r>
            <a:r>
              <a:rPr lang="en-US" dirty="0" smtClean="0"/>
              <a:t> </a:t>
            </a:r>
            <a:r>
              <a:rPr lang="en-US" u="none" kern="1200" baseline="0" dirty="0" smtClean="0">
                <a:solidFill>
                  <a:schemeClr val="tx1"/>
                </a:solidFill>
                <a:effectLst/>
              </a:rPr>
              <a:t>and</a:t>
            </a:r>
            <a:endParaRPr lang="en-US" baseline="0" dirty="0" smtClean="0"/>
          </a:p>
          <a:p>
            <a:pPr marL="0" indent="0" defTabSz="915406">
              <a:spcBef>
                <a:spcPts val="601"/>
              </a:spcBef>
              <a:buNone/>
              <a:defRPr/>
            </a:pPr>
            <a:r>
              <a:rPr lang="en-US" u="sng" kern="1200" dirty="0" smtClean="0">
                <a:solidFill>
                  <a:schemeClr val="tx1"/>
                </a:solidFill>
                <a:effectLst/>
                <a:hlinkClick r:id="rId4"/>
              </a:rPr>
              <a:t>CMS.gov/Medicare/Prescription-Drug-Coverage/</a:t>
            </a:r>
            <a:r>
              <a:rPr lang="en-US" u="sng" kern="1200" dirty="0" err="1" smtClean="0">
                <a:solidFill>
                  <a:schemeClr val="tx1"/>
                </a:solidFill>
                <a:effectLst/>
                <a:hlinkClick r:id="rId4"/>
              </a:rPr>
              <a:t>PrescriptionDrugCovContra</a:t>
            </a:r>
            <a:r>
              <a:rPr lang="en-US" u="sng" kern="1200" dirty="0" smtClean="0">
                <a:solidFill>
                  <a:schemeClr val="tx1"/>
                </a:solidFill>
                <a:effectLst/>
                <a:hlinkClick r:id="rId4"/>
              </a:rPr>
              <a:t>/Downloads/Part-D-Benefits-Manual-Chapter-6.pdf</a:t>
            </a:r>
            <a:r>
              <a:rPr lang="en-US" u="none" kern="1200" dirty="0" smtClean="0">
                <a:solidFill>
                  <a:schemeClr val="tx1"/>
                </a:solidFill>
                <a:effectLst/>
              </a:rPr>
              <a:t>.</a:t>
            </a:r>
          </a:p>
          <a:p>
            <a:pPr marL="0" indent="0">
              <a:spcBef>
                <a:spcPts val="601"/>
              </a:spcBef>
              <a:buNone/>
            </a:pPr>
            <a:endParaRPr lang="en-US" sz="1100" dirty="0" smtClean="0"/>
          </a:p>
        </p:txBody>
      </p:sp>
    </p:spTree>
    <p:extLst>
      <p:ext uri="{BB962C8B-B14F-4D97-AF65-F5344CB8AC3E}">
        <p14:creationId xmlns:p14="http://schemas.microsoft.com/office/powerpoint/2010/main" val="108207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smtClean="0"/>
              <a:t>Opioid Treatment Program Benefit</a:t>
            </a:r>
            <a:endParaRPr lang="en-US" dirty="0" smtClean="0">
              <a:hlinkClick r:id="rId3"/>
            </a:endParaRPr>
          </a:p>
          <a:p>
            <a:pPr marL="114300" indent="-114300">
              <a:spcBef>
                <a:spcPts val="600"/>
              </a:spcBef>
            </a:pPr>
            <a:r>
              <a:rPr lang="en-US" dirty="0" smtClean="0">
                <a:hlinkClick r:id="rId3"/>
              </a:rPr>
              <a:t>Medicare Part B (Medical Insurance)</a:t>
            </a:r>
            <a:r>
              <a:rPr lang="en-US" dirty="0" smtClean="0"/>
              <a:t> covers opioid use disorder treatment services provided by opioid treatment programs (OTPs.)</a:t>
            </a:r>
          </a:p>
          <a:p>
            <a:pPr marL="114300" indent="-114300">
              <a:spcBef>
                <a:spcPts val="600"/>
              </a:spcBef>
            </a:pPr>
            <a:r>
              <a:rPr lang="en-US" dirty="0" smtClean="0"/>
              <a:t>You pay nothing for these services if you get them from an OTP that's enrolled in Medicare, and the Part B </a:t>
            </a:r>
            <a:r>
              <a:rPr lang="en-US" dirty="0" smtClean="0">
                <a:hlinkClick r:id="rId3" tooltip="&lt;p&gt;The amount you must pay for health care or prescriptions before Original Medicare, your prescription drug plan, or your other insurance begins to pay.&lt;/p&gt;&#10;"/>
              </a:rPr>
              <a:t>deductible</a:t>
            </a:r>
            <a:r>
              <a:rPr lang="en-US" dirty="0" smtClean="0"/>
              <a:t> applies.</a:t>
            </a:r>
          </a:p>
          <a:p>
            <a:pPr marL="114300" indent="-114300">
              <a:spcBef>
                <a:spcPts val="600"/>
              </a:spcBef>
            </a:pPr>
            <a:r>
              <a:rPr lang="en-US" dirty="0" smtClean="0"/>
              <a:t>Services include medication-assisted treatment, counseling, drug testing, and individual and group therapy. Counseling and therapy services are covered in person and by virtual delivery. </a:t>
            </a:r>
          </a:p>
          <a:p>
            <a:pPr marL="114300" indent="-114300">
              <a:spcBef>
                <a:spcPts val="600"/>
              </a:spcBef>
            </a:pPr>
            <a:r>
              <a:rPr lang="en-US" sz="1200" dirty="0" smtClean="0">
                <a:solidFill>
                  <a:schemeClr val="tx1"/>
                </a:solidFill>
              </a:rPr>
              <a:t>The new benefit establishes Medicare’s coverage of methadone for the first time, in addition to coverage of buprenorphine that was already covered</a:t>
            </a:r>
          </a:p>
          <a:p>
            <a:pPr marL="114300" indent="-114300">
              <a:spcBef>
                <a:spcPts val="600"/>
              </a:spcBef>
            </a:pPr>
            <a:r>
              <a:rPr lang="en-US" sz="1200" dirty="0" smtClean="0"/>
              <a:t>During the COVID-19 Public</a:t>
            </a:r>
            <a:r>
              <a:rPr lang="en-US" sz="1200" baseline="0" dirty="0" smtClean="0"/>
              <a:t> Health Emergency (</a:t>
            </a:r>
            <a:r>
              <a:rPr lang="en-US" sz="1200" dirty="0" smtClean="0"/>
              <a:t>PHE), counseling and therapy services, as well as periodic assessments, will be covered if rendered by telephone</a:t>
            </a:r>
            <a:endParaRPr lang="en-US" dirty="0" smtClean="0"/>
          </a:p>
          <a:p>
            <a:pPr marL="0" indent="0">
              <a:spcBef>
                <a:spcPts val="600"/>
              </a:spcBef>
              <a:buNone/>
            </a:pPr>
            <a:r>
              <a:rPr lang="en-US" dirty="0" smtClean="0"/>
              <a:t>Source: </a:t>
            </a:r>
            <a:r>
              <a:rPr lang="en-US" sz="1200" u="sng" kern="1200" dirty="0" smtClean="0">
                <a:solidFill>
                  <a:schemeClr val="tx1"/>
                </a:solidFill>
                <a:effectLst/>
                <a:latin typeface="+mn-lt"/>
                <a:ea typeface="+mn-ea"/>
                <a:cs typeface="+mn-cs"/>
                <a:hlinkClick r:id="rId3"/>
              </a:rPr>
              <a:t>Medicare.gov/coverage/opioid-use-disorder-treatment-services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sz="1200" dirty="0" smtClean="0"/>
              <a:t>More information on the OTP benefit can be found:</a:t>
            </a:r>
            <a:r>
              <a:rPr lang="en-US" sz="1200" baseline="0" dirty="0" smtClean="0"/>
              <a:t> </a:t>
            </a:r>
            <a:r>
              <a:rPr lang="en-US" dirty="0" smtClean="0">
                <a:hlinkClick r:id="rId4"/>
              </a:rPr>
              <a:t>CMS.gov/Medicare/Medicare-Fee-for-Service-Payment/Opioid-Treatment-Program/OTP-FAQs#_Toc27400917</a:t>
            </a:r>
            <a:endParaRPr lang="en-US" sz="1200" dirty="0" smtClean="0"/>
          </a:p>
          <a:p>
            <a:pPr marL="0" indent="0">
              <a:spcBef>
                <a:spcPts val="600"/>
              </a:spcBef>
              <a:buNone/>
            </a:pPr>
            <a:endParaRPr lang="en-US" dirty="0"/>
          </a:p>
        </p:txBody>
      </p:sp>
    </p:spTree>
    <p:extLst>
      <p:ext uri="{BB962C8B-B14F-4D97-AF65-F5344CB8AC3E}">
        <p14:creationId xmlns:p14="http://schemas.microsoft.com/office/powerpoint/2010/main" val="4004889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defTabSz="932799">
              <a:spcBef>
                <a:spcPts val="601"/>
              </a:spcBef>
              <a:defRPr/>
            </a:pPr>
            <a:r>
              <a:rPr lang="en-US" dirty="0" smtClean="0"/>
              <a:t>The Medicare Part D Opioid</a:t>
            </a:r>
            <a:r>
              <a:rPr lang="en-US" baseline="0" dirty="0" smtClean="0"/>
              <a:t> Drug Mapping </a:t>
            </a:r>
            <a:r>
              <a:rPr lang="en-US" dirty="0" smtClean="0"/>
              <a:t>Tool gives providers, local health officials, and others the data about their community's Medicare opioid prescription rate so they can better target prevention and treatment efforts. It </a:t>
            </a:r>
            <a:r>
              <a:rPr lang="en-US" dirty="0" smtClean="0">
                <a:effectLst/>
              </a:rPr>
              <a:t>shows geographic comparisons at the state, county, and ZIP code levels</a:t>
            </a:r>
            <a:r>
              <a:rPr lang="en-US" baseline="0" dirty="0" smtClean="0">
                <a:effectLst/>
              </a:rPr>
              <a:t> and </a:t>
            </a:r>
            <a:r>
              <a:rPr lang="en-US" dirty="0" smtClean="0">
                <a:effectLst/>
              </a:rPr>
              <a:t>Medicare Part D opioid prescription claims with the personally</a:t>
            </a:r>
            <a:r>
              <a:rPr lang="en-US" baseline="0" dirty="0" smtClean="0">
                <a:effectLst/>
              </a:rPr>
              <a:t> identifiable information removed for </a:t>
            </a:r>
            <a:r>
              <a:rPr lang="en-US" dirty="0" smtClean="0">
                <a:effectLst/>
              </a:rPr>
              <a:t>prescriptions written and then submitted to be filled</a:t>
            </a:r>
            <a:r>
              <a:rPr lang="en-US" baseline="0" dirty="0" smtClean="0">
                <a:effectLst/>
              </a:rPr>
              <a:t> </a:t>
            </a:r>
            <a:r>
              <a:rPr lang="en-US" dirty="0" smtClean="0">
                <a:effectLst/>
              </a:rPr>
              <a:t>within the U.S. </a:t>
            </a:r>
          </a:p>
          <a:p>
            <a:pPr defTabSz="932799">
              <a:spcBef>
                <a:spcPts val="601"/>
              </a:spcBef>
              <a:defRPr/>
            </a:pPr>
            <a:r>
              <a:rPr lang="en-US" dirty="0" smtClean="0">
                <a:effectLst/>
              </a:rPr>
              <a:t>It</a:t>
            </a:r>
            <a:r>
              <a:rPr lang="en-US" baseline="0" dirty="0" smtClean="0">
                <a:effectLst/>
              </a:rPr>
              <a:t>’s helpful to look at your area for the percentage of opioid claims. </a:t>
            </a:r>
            <a:r>
              <a:rPr lang="en-US" dirty="0" smtClean="0"/>
              <a:t>The 2017 updated version of the mapping tool presents Medicare Part D opioid prescribing rates for 2015 as well as the change in opioid prescribing rates from 2013 to 2015. New for this release is additional information on extended-release opioid prescribing rates. The </a:t>
            </a:r>
            <a:r>
              <a:rPr lang="en-US" baseline="0" dirty="0" smtClean="0"/>
              <a:t>tool is available at </a:t>
            </a:r>
            <a:r>
              <a:rPr lang="en-US" dirty="0" smtClean="0">
                <a:hlinkClick r:id="rId3"/>
              </a:rPr>
              <a:t>Go.CMS.gov/</a:t>
            </a:r>
            <a:r>
              <a:rPr lang="en-US" dirty="0" err="1" smtClean="0">
                <a:hlinkClick r:id="rId3"/>
              </a:rPr>
              <a:t>opioidheatmap</a:t>
            </a:r>
            <a:r>
              <a:rPr lang="en-US" dirty="0" smtClean="0"/>
              <a:t>.</a:t>
            </a:r>
          </a:p>
          <a:p>
            <a:pPr marL="0" indent="0" defTabSz="932799">
              <a:spcBef>
                <a:spcPts val="601"/>
              </a:spcBef>
              <a:buNone/>
              <a:defRPr/>
            </a:pPr>
            <a:endParaRPr lang="en-US" dirty="0" smtClean="0"/>
          </a:p>
        </p:txBody>
      </p:sp>
    </p:spTree>
    <p:extLst>
      <p:ext uri="{BB962C8B-B14F-4D97-AF65-F5344CB8AC3E}">
        <p14:creationId xmlns:p14="http://schemas.microsoft.com/office/powerpoint/2010/main" val="377629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This section will discuss Medicaid</a:t>
            </a:r>
            <a:r>
              <a:rPr lang="en-US" baseline="0" dirty="0" smtClean="0"/>
              <a:t> coverage of MAT, pharmacy program drug use management strategies, drug utilization review, and opportunities for states to address mental health and substance use disorders.</a:t>
            </a:r>
            <a:endParaRPr lang="en-US" dirty="0" smtClean="0"/>
          </a:p>
          <a:p>
            <a:pPr marL="0" indent="0">
              <a:buNone/>
            </a:pPr>
            <a:endParaRPr lang="en-US" dirty="0"/>
          </a:p>
        </p:txBody>
      </p:sp>
    </p:spTree>
    <p:extLst>
      <p:ext uri="{BB962C8B-B14F-4D97-AF65-F5344CB8AC3E}">
        <p14:creationId xmlns:p14="http://schemas.microsoft.com/office/powerpoint/2010/main" val="3292257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1"/>
              </a:spcBef>
              <a:buNone/>
            </a:pPr>
            <a:r>
              <a:rPr lang="en-US" sz="1200" dirty="0" smtClean="0"/>
              <a:t>State Medicaid programs may choose to design benefit requirements. The Medicaid Pharmacy Program outlines the following drug use management strategies.</a:t>
            </a:r>
          </a:p>
          <a:p>
            <a:pPr marL="114426" indent="-114426">
              <a:spcBef>
                <a:spcPts val="601"/>
              </a:spcBef>
              <a:buFont typeface="Wingdings" panose="05000000000000000000" pitchFamily="2" charset="2"/>
              <a:buChar char="§"/>
            </a:pPr>
            <a:r>
              <a:rPr lang="en-US" sz="1200" dirty="0" smtClean="0"/>
              <a:t>Preferred drug list</a:t>
            </a:r>
            <a:r>
              <a:rPr lang="en-US" sz="1200" dirty="0" smtClean="0">
                <a:latin typeface="Calibri" panose="020F0502020204030204" pitchFamily="34" charset="0"/>
              </a:rPr>
              <a:t>:</a:t>
            </a:r>
            <a:r>
              <a:rPr lang="en-US" sz="1200" baseline="0" dirty="0" smtClean="0">
                <a:latin typeface="Calibri" panose="020F0502020204030204" pitchFamily="34" charset="0"/>
              </a:rPr>
              <a:t> </a:t>
            </a:r>
            <a:r>
              <a:rPr lang="en-US" sz="1200" dirty="0" smtClean="0"/>
              <a:t>Providers are permitted to prescribe preferred drugs without seeking prior authorization. By removing a drug from a preferred drug list to a non-preferred, it would limit the use to only those patients for whom treatment with other medications is ineffective.</a:t>
            </a:r>
          </a:p>
          <a:p>
            <a:pPr marL="114426" indent="-114426">
              <a:spcBef>
                <a:spcPts val="601"/>
              </a:spcBef>
              <a:buFont typeface="Wingdings" panose="05000000000000000000" pitchFamily="2" charset="2"/>
              <a:buChar char="§"/>
            </a:pPr>
            <a:r>
              <a:rPr lang="en-US" sz="1200" dirty="0" smtClean="0"/>
              <a:t>Clinical criteria</a:t>
            </a:r>
            <a:r>
              <a:rPr lang="en-US" sz="1200" dirty="0" smtClean="0">
                <a:latin typeface="Calibri" panose="020F0502020204030204" pitchFamily="34" charset="0"/>
              </a:rPr>
              <a:t>:</a:t>
            </a:r>
            <a:r>
              <a:rPr lang="en-US" sz="1200" baseline="0" dirty="0" smtClean="0">
                <a:latin typeface="Calibri" panose="020F0502020204030204" pitchFamily="34" charset="0"/>
              </a:rPr>
              <a:t> </a:t>
            </a:r>
            <a:r>
              <a:rPr lang="en-US" sz="1200" dirty="0" smtClean="0"/>
              <a:t>If a medication remains on the preferred list, claims would be authorized only when the recipient satisfies the clinical criteria established to ensure appropriate utilization of the drug.</a:t>
            </a:r>
          </a:p>
          <a:p>
            <a:pPr marL="114426" indent="-114426">
              <a:spcBef>
                <a:spcPts val="601"/>
              </a:spcBef>
              <a:buFont typeface="Wingdings" panose="05000000000000000000" pitchFamily="2" charset="2"/>
              <a:buChar char="§"/>
            </a:pPr>
            <a:r>
              <a:rPr lang="en-US" sz="1200" dirty="0" smtClean="0"/>
              <a:t>Step </a:t>
            </a:r>
            <a:r>
              <a:rPr lang="en-US" sz="1200" b="0" dirty="0" smtClean="0"/>
              <a:t>therapy</a:t>
            </a:r>
            <a:r>
              <a:rPr lang="en-US" sz="1200" b="0" dirty="0" smtClean="0">
                <a:latin typeface="Calibri" panose="020F0502020204030204" pitchFamily="34" charset="0"/>
              </a:rPr>
              <a:t>:</a:t>
            </a:r>
            <a:r>
              <a:rPr lang="en-US" sz="1200" b="0" baseline="0" dirty="0" smtClean="0">
                <a:latin typeface="Calibri" panose="020F0502020204030204" pitchFamily="34" charset="0"/>
              </a:rPr>
              <a:t> R</a:t>
            </a:r>
            <a:r>
              <a:rPr lang="en-US" sz="1200" b="0" dirty="0" smtClean="0"/>
              <a:t>equires that another drug is tried prior to a specific drug.</a:t>
            </a:r>
          </a:p>
          <a:p>
            <a:pPr marL="114426" indent="-114426">
              <a:spcBef>
                <a:spcPts val="601"/>
              </a:spcBef>
              <a:buFont typeface="Wingdings" panose="05000000000000000000" pitchFamily="2" charset="2"/>
              <a:buChar char="§"/>
            </a:pPr>
            <a:r>
              <a:rPr lang="en-US" sz="1200" b="0" dirty="0" smtClean="0"/>
              <a:t>Prior authorization: Medicaid won’t pay for a drug unless the provider has obtained permission before prescribing the drug.</a:t>
            </a:r>
          </a:p>
          <a:p>
            <a:pPr marL="114426" indent="-114426">
              <a:spcBef>
                <a:spcPts val="601"/>
              </a:spcBef>
              <a:buFont typeface="Wingdings" panose="05000000000000000000" pitchFamily="2" charset="2"/>
              <a:buChar char="§"/>
            </a:pPr>
            <a:r>
              <a:rPr lang="en-US" sz="1200" b="0" dirty="0" smtClean="0"/>
              <a:t>Quantity limits</a:t>
            </a:r>
            <a:r>
              <a:rPr lang="en-US" sz="1200" b="0" dirty="0" smtClean="0">
                <a:latin typeface="Calibri" panose="020F0502020204030204" pitchFamily="34" charset="0"/>
              </a:rPr>
              <a:t>:</a:t>
            </a:r>
            <a:r>
              <a:rPr lang="en-US" sz="1200" b="0" baseline="0" dirty="0" smtClean="0">
                <a:latin typeface="Calibri" panose="020F0502020204030204" pitchFamily="34" charset="0"/>
              </a:rPr>
              <a:t> </a:t>
            </a:r>
            <a:r>
              <a:rPr lang="en-US" sz="1200" b="0" dirty="0" smtClean="0"/>
              <a:t>Medicaid may impose quantity limits on medications as a way to promote safe and appropriate use of the medication, ensuring that they are not overprescribed.</a:t>
            </a:r>
          </a:p>
          <a:p>
            <a:pPr marL="114426" indent="-114426">
              <a:spcBef>
                <a:spcPts val="601"/>
              </a:spcBef>
              <a:buFont typeface="Wingdings" panose="05000000000000000000" pitchFamily="2" charset="2"/>
              <a:buChar char="§"/>
            </a:pPr>
            <a:r>
              <a:rPr lang="en-US" sz="1200" b="0" dirty="0" smtClean="0"/>
              <a:t>Drug Utilization Review:</a:t>
            </a:r>
            <a:r>
              <a:rPr lang="en-US" sz="1200" b="0" baseline="0" dirty="0" smtClean="0"/>
              <a:t> </a:t>
            </a:r>
            <a:r>
              <a:rPr lang="en-US" sz="1200" b="0" dirty="0" smtClean="0">
                <a:latin typeface="Calibri" panose="020F0502020204030204" pitchFamily="34" charset="0"/>
              </a:rPr>
              <a:t>Prospective, </a:t>
            </a:r>
            <a:r>
              <a:rPr lang="en-US" sz="1200" b="0" dirty="0" smtClean="0">
                <a:latin typeface="+mn-lt"/>
              </a:rPr>
              <a:t>r</a:t>
            </a:r>
            <a:r>
              <a:rPr lang="en-US" sz="1200" b="0" dirty="0" smtClean="0"/>
              <a:t>etrospective and concurrent drug utilization review can identify inappropriate prescribing practices.</a:t>
            </a:r>
          </a:p>
          <a:p>
            <a:pPr marL="114426" indent="-114426">
              <a:spcBef>
                <a:spcPts val="601"/>
              </a:spcBef>
              <a:buFont typeface="Wingdings" panose="05000000000000000000" pitchFamily="2" charset="2"/>
              <a:buChar char="§"/>
            </a:pPr>
            <a:r>
              <a:rPr lang="en-US" sz="1200" b="0" dirty="0" smtClean="0"/>
              <a:t>State Prescription Drug Monitoring Program (PDMP)</a:t>
            </a:r>
            <a:r>
              <a:rPr lang="en-US" sz="1200" b="0" dirty="0" smtClean="0">
                <a:latin typeface="Calibri" panose="020F0502020204030204" pitchFamily="34" charset="0"/>
              </a:rPr>
              <a:t>:</a:t>
            </a:r>
            <a:r>
              <a:rPr lang="en-US" sz="1200" b="0" baseline="0" dirty="0" smtClean="0">
                <a:latin typeface="Calibri" panose="020F0502020204030204" pitchFamily="34" charset="0"/>
              </a:rPr>
              <a:t> </a:t>
            </a:r>
            <a:r>
              <a:rPr lang="en-US" sz="1200" b="0" dirty="0" smtClean="0"/>
              <a:t>Data is collected from pharmacies, outpatient clinics and others on dispensed, controlled substance prescriptions. Each state designates an agency to oversee their program and programs can </a:t>
            </a:r>
            <a:r>
              <a:rPr lang="en-US" sz="1200" dirty="0" smtClean="0"/>
              <a:t>vary by state. PDMPs have been shown to prevent drug diversion.</a:t>
            </a:r>
          </a:p>
        </p:txBody>
      </p:sp>
    </p:spTree>
    <p:extLst>
      <p:ext uri="{BB962C8B-B14F-4D97-AF65-F5344CB8AC3E}">
        <p14:creationId xmlns:p14="http://schemas.microsoft.com/office/powerpoint/2010/main" val="113213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1"/>
              </a:spcBef>
              <a:buNone/>
            </a:pPr>
            <a:r>
              <a:rPr lang="en-US" dirty="0" smtClean="0"/>
              <a:t>This session should help you:</a:t>
            </a:r>
          </a:p>
          <a:p>
            <a:pPr marL="114426" indent="-114426">
              <a:spcBef>
                <a:spcPts val="601"/>
              </a:spcBef>
              <a:buFont typeface="Wingdings" panose="05000000000000000000" pitchFamily="2" charset="2"/>
              <a:buChar char="§"/>
            </a:pPr>
            <a:r>
              <a:rPr lang="en-US" dirty="0" smtClean="0"/>
              <a:t>Review</a:t>
            </a:r>
            <a:r>
              <a:rPr lang="en-US" baseline="0" dirty="0" smtClean="0"/>
              <a:t> facts about the opioid crisis</a:t>
            </a:r>
            <a:endParaRPr lang="en-US" dirty="0" smtClean="0"/>
          </a:p>
          <a:p>
            <a:pPr marL="114426" indent="-114426">
              <a:spcBef>
                <a:spcPts val="601"/>
              </a:spcBef>
              <a:buFont typeface="Wingdings" panose="05000000000000000000" pitchFamily="2" charset="2"/>
              <a:buChar char="§"/>
            </a:pPr>
            <a:r>
              <a:rPr lang="en-US" dirty="0" smtClean="0"/>
              <a:t>Describe</a:t>
            </a:r>
            <a:r>
              <a:rPr lang="en-US" baseline="0" dirty="0" smtClean="0"/>
              <a:t> </a:t>
            </a:r>
            <a:r>
              <a:rPr lang="en-US" dirty="0" smtClean="0"/>
              <a:t>CMS’ actions to address</a:t>
            </a:r>
            <a:r>
              <a:rPr lang="en-US" baseline="0" dirty="0" smtClean="0"/>
              <a:t> the opioid crisis</a:t>
            </a:r>
            <a:endParaRPr lang="en-US" dirty="0" smtClean="0"/>
          </a:p>
          <a:p>
            <a:pPr marL="114426" indent="-114426">
              <a:spcBef>
                <a:spcPts val="601"/>
              </a:spcBef>
              <a:buFont typeface="Wingdings" panose="05000000000000000000" pitchFamily="2" charset="2"/>
              <a:buChar char="§"/>
            </a:pPr>
            <a:r>
              <a:rPr lang="en-US" dirty="0" smtClean="0">
                <a:solidFill>
                  <a:prstClr val="black"/>
                </a:solidFill>
              </a:rPr>
              <a:t>Explain opioid-related services and prescription drug coverage under Medicare, Medicaid and the</a:t>
            </a:r>
            <a:r>
              <a:rPr lang="en-US" baseline="0" dirty="0" smtClean="0">
                <a:solidFill>
                  <a:prstClr val="black"/>
                </a:solidFill>
              </a:rPr>
              <a:t> Marketplace</a:t>
            </a:r>
            <a:endParaRPr lang="en-US" dirty="0" smtClean="0">
              <a:solidFill>
                <a:prstClr val="black"/>
              </a:solidFill>
            </a:endParaRPr>
          </a:p>
          <a:p>
            <a:pPr marL="114426" indent="-114426">
              <a:spcBef>
                <a:spcPts val="601"/>
              </a:spcBef>
              <a:buFont typeface="Wingdings" panose="05000000000000000000" pitchFamily="2" charset="2"/>
              <a:buChar char="§"/>
            </a:pPr>
            <a:r>
              <a:rPr lang="en-US" dirty="0" smtClean="0"/>
              <a:t>Locate opioid information resources</a:t>
            </a:r>
          </a:p>
          <a:p>
            <a:pPr marL="0" indent="0">
              <a:buNone/>
            </a:pPr>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654040" cy="5138702"/>
          </a:xfrm>
        </p:spPr>
        <p:txBody>
          <a:bodyPr/>
          <a:lstStyle/>
          <a:p>
            <a:pPr defTabSz="915406" eaLnBrk="0" hangingPunct="0">
              <a:lnSpc>
                <a:spcPct val="100000"/>
              </a:lnSpc>
              <a:spcBef>
                <a:spcPts val="600"/>
              </a:spcBef>
              <a:defRPr/>
            </a:pPr>
            <a:r>
              <a:rPr lang="en-US" sz="1100" kern="1200" dirty="0" smtClean="0">
                <a:solidFill>
                  <a:schemeClr val="tx1"/>
                </a:solidFill>
                <a:effectLst/>
              </a:rPr>
              <a:t>State Medicaid agencies are required to report annually to the Centers for Medicare &amp; Medicaid Services (CMS) their drug utilization review (DUR) program activities and processes to ensure appropriate drug utilization, including appropriate opioid utilization, which could include placing quantity limits on opioids, monitoring the concurrent use of opioids and benzodiazepines, employing Prescription Drug Monitoring Program</a:t>
            </a:r>
            <a:r>
              <a:rPr lang="en-US" sz="1100" kern="1200" baseline="0" dirty="0" smtClean="0">
                <a:solidFill>
                  <a:schemeClr val="tx1"/>
                </a:solidFill>
                <a:effectLst/>
              </a:rPr>
              <a:t> (</a:t>
            </a:r>
            <a:r>
              <a:rPr lang="en-US" sz="1100" kern="1200" dirty="0" smtClean="0">
                <a:solidFill>
                  <a:schemeClr val="tx1"/>
                </a:solidFill>
                <a:effectLst/>
              </a:rPr>
              <a:t>PDMP) requirements, and using tools that measure morphine milligram equivalents (MME) per day.</a:t>
            </a:r>
          </a:p>
          <a:p>
            <a:pPr defTabSz="915406" eaLnBrk="0" hangingPunct="0">
              <a:lnSpc>
                <a:spcPct val="100000"/>
              </a:lnSpc>
              <a:spcBef>
                <a:spcPts val="600"/>
              </a:spcBef>
              <a:defRPr/>
            </a:pPr>
            <a:r>
              <a:rPr lang="en-US" sz="1100" kern="1200" dirty="0" smtClean="0">
                <a:solidFill>
                  <a:schemeClr val="tx1"/>
                </a:solidFill>
                <a:effectLst/>
              </a:rPr>
              <a:t>CMS also inquires about the use of patient review and restriction programs (i.e.</a:t>
            </a:r>
            <a:r>
              <a:rPr lang="en-US" sz="1100" kern="1200" baseline="0" dirty="0" smtClean="0">
                <a:solidFill>
                  <a:schemeClr val="tx1"/>
                </a:solidFill>
                <a:effectLst/>
              </a:rPr>
              <a:t> </a:t>
            </a:r>
            <a:r>
              <a:rPr lang="en-US" sz="1100" kern="1200" dirty="0" smtClean="0">
                <a:solidFill>
                  <a:schemeClr val="tx1"/>
                </a:solidFill>
                <a:effectLst/>
              </a:rPr>
              <a:t>lock-in programs) to address potential prescription opioid misuse or abuse. CMS compiles this collected information within the CMS Medicaid DUR State Comparison/Summary Report, which is posted annually at</a:t>
            </a:r>
            <a:r>
              <a:rPr lang="en-US" sz="1100" kern="1200" baseline="0" dirty="0" smtClean="0">
                <a:solidFill>
                  <a:schemeClr val="tx1"/>
                </a:solidFill>
                <a:effectLst/>
              </a:rPr>
              <a:t> </a:t>
            </a:r>
            <a:r>
              <a:rPr lang="en-US" sz="1100" u="sng" kern="1200" dirty="0" smtClean="0">
                <a:solidFill>
                  <a:schemeClr val="tx1"/>
                </a:solidFill>
                <a:effectLst/>
                <a:hlinkClick r:id="rId3"/>
              </a:rPr>
              <a:t>Medicaid.gov/Medicaid/prescription-drugs/drug-utilization-review/index.html</a:t>
            </a:r>
            <a:r>
              <a:rPr lang="en-US" sz="1100" u="none" kern="1200" dirty="0" smtClean="0">
                <a:solidFill>
                  <a:schemeClr val="tx1"/>
                </a:solidFill>
                <a:effectLst/>
              </a:rPr>
              <a:t>.</a:t>
            </a:r>
          </a:p>
          <a:p>
            <a:pPr defTabSz="915406" eaLnBrk="0" hangingPunct="0">
              <a:lnSpc>
                <a:spcPct val="100000"/>
              </a:lnSpc>
              <a:spcBef>
                <a:spcPts val="600"/>
              </a:spcBef>
              <a:defRPr/>
            </a:pPr>
            <a:r>
              <a:rPr lang="en-US" sz="1100" u="none" kern="1200" dirty="0" smtClean="0">
                <a:solidFill>
                  <a:schemeClr val="tx1"/>
                </a:solidFill>
                <a:effectLst/>
              </a:rPr>
              <a:t>Medicaid</a:t>
            </a:r>
            <a:r>
              <a:rPr lang="en-US" sz="1100" u="none" kern="1200" baseline="0" dirty="0" smtClean="0">
                <a:solidFill>
                  <a:schemeClr val="tx1"/>
                </a:solidFill>
                <a:effectLst/>
              </a:rPr>
              <a:t> Fee For Service (for the period October 2017-September 2018)</a:t>
            </a:r>
          </a:p>
          <a:p>
            <a:pPr marL="228600" lvl="1" indent="-114300" defTabSz="915406" eaLnBrk="0" hangingPunct="0">
              <a:lnSpc>
                <a:spcPct val="100000"/>
              </a:lnSpc>
              <a:buFont typeface="Arial" panose="020B0604020202020204" pitchFamily="34" charset="0"/>
              <a:buChar char="•"/>
              <a:defRPr/>
            </a:pPr>
            <a:r>
              <a:rPr lang="en-US" sz="1000" u="none" kern="1200" baseline="0" dirty="0" smtClean="0">
                <a:solidFill>
                  <a:schemeClr val="tx1"/>
                </a:solidFill>
                <a:effectLst/>
              </a:rPr>
              <a:t>36 states (72%) have processes in place to identify potential fraudulent practices by</a:t>
            </a:r>
          </a:p>
          <a:p>
            <a:pPr lvl="1" defTabSz="915406" eaLnBrk="0" hangingPunct="0">
              <a:lnSpc>
                <a:spcPct val="100000"/>
              </a:lnSpc>
              <a:defRPr/>
            </a:pPr>
            <a:r>
              <a:rPr lang="en-US" sz="1000" u="none" kern="1200" baseline="0" dirty="0" smtClean="0">
                <a:solidFill>
                  <a:schemeClr val="tx1"/>
                </a:solidFill>
                <a:effectLst/>
              </a:rPr>
              <a:t>Prescribers</a:t>
            </a:r>
          </a:p>
          <a:p>
            <a:pPr marL="228600" lvl="1" indent="-114300" defTabSz="915406" eaLnBrk="0" hangingPunct="0">
              <a:lnSpc>
                <a:spcPct val="100000"/>
              </a:lnSpc>
              <a:buFont typeface="Arial" panose="020B0604020202020204" pitchFamily="34" charset="0"/>
              <a:buChar char="•"/>
              <a:defRPr/>
            </a:pPr>
            <a:r>
              <a:rPr lang="en-US" sz="1000" u="none" kern="1200" baseline="0" dirty="0" smtClean="0">
                <a:solidFill>
                  <a:schemeClr val="tx1"/>
                </a:solidFill>
                <a:effectLst/>
              </a:rPr>
              <a:t>37 states (74%) have processes in place to identify potential fraudulent practices by pharmacies. </a:t>
            </a:r>
          </a:p>
          <a:p>
            <a:pPr marL="228600" lvl="1" indent="-114300" defTabSz="915406" eaLnBrk="0" hangingPunct="0">
              <a:lnSpc>
                <a:spcPct val="100000"/>
              </a:lnSpc>
              <a:buFont typeface="Arial" panose="020B0604020202020204" pitchFamily="34" charset="0"/>
              <a:buChar char="•"/>
              <a:defRPr/>
            </a:pPr>
            <a:r>
              <a:rPr lang="en-US" sz="1000" u="none" kern="1200" baseline="0" dirty="0" smtClean="0">
                <a:solidFill>
                  <a:schemeClr val="tx1"/>
                </a:solidFill>
                <a:effectLst/>
              </a:rPr>
              <a:t>26 states (52%) also have a documented process in place that identifies potential fraud or misuse of non-controlled drugs by a beneficiary</a:t>
            </a:r>
          </a:p>
          <a:p>
            <a:pPr marL="228600" lvl="1" indent="-114300" defTabSz="915406" eaLnBrk="0" hangingPunct="0">
              <a:lnSpc>
                <a:spcPct val="100000"/>
              </a:lnSpc>
              <a:buFont typeface="Arial" panose="020B0604020202020204" pitchFamily="34" charset="0"/>
              <a:buChar char="•"/>
              <a:defRPr/>
            </a:pPr>
            <a:r>
              <a:rPr lang="en-US" sz="1000" u="none" kern="1200" baseline="0" dirty="0" smtClean="0">
                <a:solidFill>
                  <a:schemeClr val="tx1"/>
                </a:solidFill>
                <a:effectLst/>
              </a:rPr>
              <a:t>46 states (92%) have a Lock-In program</a:t>
            </a:r>
          </a:p>
          <a:p>
            <a:pPr defTabSz="915406" eaLnBrk="0" hangingPunct="0">
              <a:lnSpc>
                <a:spcPct val="100000"/>
              </a:lnSpc>
              <a:spcBef>
                <a:spcPts val="600"/>
              </a:spcBef>
              <a:defRPr/>
            </a:pPr>
            <a:r>
              <a:rPr lang="en-US" sz="1100" u="none" kern="1200" baseline="0" dirty="0" smtClean="0">
                <a:solidFill>
                  <a:schemeClr val="tx1"/>
                </a:solidFill>
                <a:effectLst/>
              </a:rPr>
              <a:t>Medicaid Managed Care Organization (MCO) (for the period October 2017-September 2018)</a:t>
            </a:r>
            <a:endParaRPr lang="en-US" sz="1100" u="none" kern="1200" dirty="0" smtClean="0">
              <a:solidFill>
                <a:schemeClr val="tx1"/>
              </a:solidFill>
              <a:effectLst/>
            </a:endParaRPr>
          </a:p>
          <a:p>
            <a:pPr marL="228600" lvl="1" indent="-111125">
              <a:lnSpc>
                <a:spcPct val="100000"/>
              </a:lnSpc>
              <a:buFont typeface="Arial" panose="020B0604020202020204" pitchFamily="34" charset="0"/>
              <a:buChar char="•"/>
            </a:pPr>
            <a:r>
              <a:rPr lang="en-US" sz="1000" dirty="0" smtClean="0"/>
              <a:t>Of the 229 MCOs, 214 MCOs (93%) have processes in place to identify potential fraudulent practices by prescribers</a:t>
            </a:r>
          </a:p>
          <a:p>
            <a:pPr marL="228600" lvl="1" indent="-111125">
              <a:lnSpc>
                <a:spcPct val="100000"/>
              </a:lnSpc>
              <a:buFont typeface="Arial" panose="020B0604020202020204" pitchFamily="34" charset="0"/>
              <a:buChar char="•"/>
            </a:pPr>
            <a:r>
              <a:rPr lang="en-US" sz="1000" dirty="0" smtClean="0"/>
              <a:t>216 MCOs (94%) have processes in place to identify potential fraudulent practices by pharmacies</a:t>
            </a:r>
          </a:p>
          <a:p>
            <a:pPr marL="228600" lvl="1" indent="-111125">
              <a:lnSpc>
                <a:spcPct val="100000"/>
              </a:lnSpc>
              <a:buFont typeface="Arial" panose="020B0604020202020204" pitchFamily="34" charset="0"/>
              <a:buChar char="•"/>
            </a:pPr>
            <a:r>
              <a:rPr lang="en-US" sz="1000" dirty="0" smtClean="0"/>
              <a:t>225 (98%) have a documented process in place in which the MCO identifies potential fraud or misuse of controlled drugs by a beneficiary</a:t>
            </a:r>
          </a:p>
          <a:p>
            <a:pPr marL="228600" lvl="1" indent="-111125">
              <a:lnSpc>
                <a:spcPct val="100000"/>
              </a:lnSpc>
              <a:buFont typeface="Arial" panose="020B0604020202020204" pitchFamily="34" charset="0"/>
              <a:buChar char="•"/>
            </a:pPr>
            <a:r>
              <a:rPr lang="en-US" sz="1000" dirty="0" smtClean="0"/>
              <a:t>202 MCOs (88%) have a Lock-In program</a:t>
            </a:r>
            <a:endParaRPr lang="en-US" sz="1000" dirty="0"/>
          </a:p>
        </p:txBody>
      </p:sp>
    </p:spTree>
    <p:extLst>
      <p:ext uri="{BB962C8B-B14F-4D97-AF65-F5344CB8AC3E}">
        <p14:creationId xmlns:p14="http://schemas.microsoft.com/office/powerpoint/2010/main" val="66674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lnSpc>
                <a:spcPct val="100000"/>
              </a:lnSpc>
              <a:spcBef>
                <a:spcPts val="601"/>
              </a:spcBef>
              <a:defRPr/>
            </a:pPr>
            <a:r>
              <a:rPr lang="en-US" sz="1100" dirty="0" smtClean="0"/>
              <a:t>Most substance use disorder (SUD) services are optional Medicaid benefits for most populations. States have the option to cover</a:t>
            </a:r>
            <a:r>
              <a:rPr lang="en-US" sz="1100" baseline="0" dirty="0" smtClean="0"/>
              <a:t> </a:t>
            </a:r>
            <a:r>
              <a:rPr lang="en-US" sz="1100" dirty="0" smtClean="0"/>
              <a:t>SUD</a:t>
            </a:r>
            <a:r>
              <a:rPr lang="en-US" sz="1100" baseline="0" dirty="0" smtClean="0"/>
              <a:t> </a:t>
            </a:r>
            <a:r>
              <a:rPr lang="en-US" sz="1100" dirty="0" smtClean="0"/>
              <a:t>treatment services like counseling, psychosocial, and behavioral health therapies.</a:t>
            </a:r>
            <a:r>
              <a:rPr lang="en-US" sz="1100" baseline="0" dirty="0" smtClean="0"/>
              <a:t> </a:t>
            </a:r>
            <a:r>
              <a:rPr lang="en-US" sz="1100" b="0" dirty="0" smtClean="0"/>
              <a:t>States offer pharmacy benefits. They </a:t>
            </a:r>
            <a:r>
              <a:rPr lang="en-US" sz="1100" b="0" baseline="0" dirty="0" smtClean="0"/>
              <a:t>v</a:t>
            </a:r>
            <a:r>
              <a:rPr lang="en-US" sz="1100" b="0" dirty="0" smtClean="0"/>
              <a:t>ary by state and the drug.</a:t>
            </a:r>
            <a:r>
              <a:rPr lang="en-US" sz="1100" b="0" baseline="0" dirty="0" smtClean="0"/>
              <a:t> T</a:t>
            </a:r>
            <a:r>
              <a:rPr lang="en-US" sz="1100" dirty="0" smtClean="0"/>
              <a:t>hey’re required to provide coverage of drugs meeting the definition of covered-outpatient drugs when they’re prescribed for medically-accepted </a:t>
            </a:r>
            <a:r>
              <a:rPr lang="en-US" sz="1100" dirty="0" smtClean="0">
                <a:solidFill>
                  <a:schemeClr val="tx1"/>
                </a:solidFill>
              </a:rPr>
              <a:t>indications</a:t>
            </a:r>
            <a:r>
              <a:rPr lang="en-US" sz="1100" dirty="0" smtClean="0"/>
              <a:t>.</a:t>
            </a:r>
            <a:endParaRPr lang="en-US" sz="1100" baseline="0" dirty="0" smtClean="0"/>
          </a:p>
          <a:p>
            <a:pPr>
              <a:lnSpc>
                <a:spcPct val="100000"/>
              </a:lnSpc>
              <a:spcBef>
                <a:spcPts val="601"/>
              </a:spcBef>
              <a:defRPr/>
            </a:pPr>
            <a:r>
              <a:rPr lang="en-US" sz="1100" dirty="0" smtClean="0"/>
              <a:t>In most cases, providers are permitted to prescribe covered, preferred drugs without seeking prior authorization. SUD services are required for individuals under 21 with Early and Periodic Screening, Diagnostic and Treatment (EPSDT)</a:t>
            </a:r>
            <a:r>
              <a:rPr lang="en-US" sz="1100" baseline="0" dirty="0" smtClean="0"/>
              <a:t> </a:t>
            </a:r>
            <a:r>
              <a:rPr lang="en-US" sz="1100" dirty="0" smtClean="0"/>
              <a:t>and the newly eligible adult group (19-64 with income at or under 133% of the Federal Poverty Level</a:t>
            </a:r>
            <a:r>
              <a:rPr lang="en-US" sz="1100" baseline="0" dirty="0" smtClean="0"/>
              <a:t> (</a:t>
            </a:r>
            <a:r>
              <a:rPr lang="en-US" sz="1100" dirty="0" smtClean="0"/>
              <a:t>FPL)) in states that have expanded Medicaid.</a:t>
            </a:r>
          </a:p>
          <a:p>
            <a:pPr marL="114426" indent="-114426" defTabSz="915406">
              <a:lnSpc>
                <a:spcPct val="100000"/>
              </a:lnSpc>
              <a:spcBef>
                <a:spcPts val="601"/>
              </a:spcBef>
              <a:buFont typeface="Wingdings" panose="05000000000000000000" pitchFamily="2" charset="2"/>
              <a:buChar char="§"/>
              <a:defRPr/>
            </a:pPr>
            <a:r>
              <a:rPr lang="en-US" sz="1100" u="none" kern="1200" baseline="0" dirty="0" smtClean="0">
                <a:solidFill>
                  <a:schemeClr val="tx1"/>
                </a:solidFill>
                <a:effectLst/>
              </a:rPr>
              <a:t>Under the SUPPORT Act, states are required to offer all three forms of MAT beginning October 1, 2020.</a:t>
            </a:r>
          </a:p>
          <a:p>
            <a:pPr marL="231901" lvl="1" indent="-114426" defTabSz="915406">
              <a:lnSpc>
                <a:spcPct val="100000"/>
              </a:lnSpc>
              <a:spcBef>
                <a:spcPts val="601"/>
              </a:spcBef>
              <a:buFont typeface="Wingdings" panose="05000000000000000000" pitchFamily="2" charset="2"/>
              <a:buChar char="§"/>
              <a:defRPr/>
            </a:pPr>
            <a:r>
              <a:rPr lang="en-US" sz="1100" u="none" kern="1200" baseline="0" dirty="0" smtClean="0">
                <a:solidFill>
                  <a:schemeClr val="tx1"/>
                </a:solidFill>
                <a:effectLst/>
              </a:rPr>
              <a:t>Additional background information for the presenter: the SUPPORT Act includes an exception for states if 1) their regular legislative session after the law became effective doesn’t end until after October 1, 2020, or 2) if they demonstrate they have a provider shortage and can’t comply by the deadline. </a:t>
            </a:r>
          </a:p>
          <a:p>
            <a:pPr marL="114426" marR="0" lvl="0" indent="-114426" algn="l" defTabSz="915406" rtl="0" eaLnBrk="1" fontAlgn="auto" latinLnBrk="0" hangingPunct="1">
              <a:lnSpc>
                <a:spcPct val="100000"/>
              </a:lnSpc>
              <a:spcBef>
                <a:spcPts val="601"/>
              </a:spcBef>
              <a:spcAft>
                <a:spcPts val="0"/>
              </a:spcAft>
              <a:buClrTx/>
              <a:buSzTx/>
              <a:buFont typeface="Wingdings" panose="05000000000000000000" pitchFamily="2" charset="2"/>
              <a:buChar char="§"/>
              <a:tabLst/>
              <a:defRPr/>
            </a:pPr>
            <a:r>
              <a:rPr lang="en-US" sz="1100" u="none" kern="1200" dirty="0" smtClean="0">
                <a:solidFill>
                  <a:schemeClr val="tx1"/>
                </a:solidFill>
                <a:effectLst/>
              </a:rPr>
              <a:t>State flexibilities</a:t>
            </a:r>
            <a:r>
              <a:rPr lang="en-US" sz="1100" u="none" kern="1200" baseline="0" dirty="0" smtClean="0">
                <a:solidFill>
                  <a:schemeClr val="tx1"/>
                </a:solidFill>
                <a:effectLst/>
              </a:rPr>
              <a:t> to provide additional services</a:t>
            </a:r>
          </a:p>
          <a:p>
            <a:pPr marL="0" indent="0" defTabSz="915406">
              <a:lnSpc>
                <a:spcPct val="100000"/>
              </a:lnSpc>
              <a:spcBef>
                <a:spcPts val="601"/>
              </a:spcBef>
              <a:buNone/>
              <a:defRPr/>
            </a:pPr>
            <a:r>
              <a:rPr lang="en-US" sz="1100" baseline="0" dirty="0" smtClean="0"/>
              <a:t>For more information, see these Informational Bulletins:</a:t>
            </a:r>
          </a:p>
          <a:p>
            <a:pPr marL="114426" indent="-114426" defTabSz="915406">
              <a:lnSpc>
                <a:spcPct val="100000"/>
              </a:lnSpc>
              <a:spcBef>
                <a:spcPts val="601"/>
              </a:spcBef>
              <a:buFont typeface="Wingdings" panose="05000000000000000000" pitchFamily="2" charset="2"/>
              <a:buChar char="§"/>
              <a:defRPr/>
            </a:pPr>
            <a:r>
              <a:rPr lang="en-US" sz="1100" baseline="0" dirty="0" smtClean="0"/>
              <a:t>Medication-Assisted Treatment for Substance Use Disorders, July 11, 2014,</a:t>
            </a:r>
            <a:r>
              <a:rPr lang="en-US" sz="1100" dirty="0" smtClean="0"/>
              <a:t> </a:t>
            </a:r>
            <a:r>
              <a:rPr lang="en-US" sz="1100" u="sng" kern="1200" dirty="0" smtClean="0">
                <a:solidFill>
                  <a:schemeClr val="tx1"/>
                </a:solidFill>
                <a:effectLst/>
                <a:hlinkClick r:id="rId3"/>
              </a:rPr>
              <a:t>(Medicaid.gov/federal-policy-guidance/downloads/cib-07-11-2014.pdf</a:t>
            </a:r>
            <a:r>
              <a:rPr lang="en-US" sz="1100" u="sng" kern="1200" dirty="0" smtClean="0">
                <a:solidFill>
                  <a:schemeClr val="tx1"/>
                </a:solidFill>
                <a:effectLst/>
              </a:rPr>
              <a:t>)</a:t>
            </a:r>
            <a:r>
              <a:rPr lang="en-US" sz="1100" kern="1200" dirty="0" smtClean="0">
                <a:solidFill>
                  <a:schemeClr val="tx1"/>
                </a:solidFill>
                <a:effectLst/>
              </a:rPr>
              <a:t> </a:t>
            </a:r>
          </a:p>
          <a:p>
            <a:pPr marL="114426" indent="-114426" defTabSz="915406">
              <a:lnSpc>
                <a:spcPct val="100000"/>
              </a:lnSpc>
              <a:spcBef>
                <a:spcPts val="601"/>
              </a:spcBef>
              <a:buFont typeface="Wingdings" panose="05000000000000000000" pitchFamily="2" charset="2"/>
              <a:buChar char="§"/>
              <a:defRPr/>
            </a:pPr>
            <a:r>
              <a:rPr lang="en-US" sz="1100" baseline="0" dirty="0" smtClean="0"/>
              <a:t>Best Practices for Addressing Prescription Opioid Overdoses, Misuse and Addiction, January 28, 2016, (</a:t>
            </a:r>
            <a:r>
              <a:rPr lang="en-US" sz="1100" u="sng" kern="1200" dirty="0" smtClean="0">
                <a:solidFill>
                  <a:schemeClr val="tx1"/>
                </a:solidFill>
                <a:effectLst/>
                <a:hlinkClick r:id="rId4"/>
              </a:rPr>
              <a:t>Medicaid.gov/federal-policy-guidance/downloads/cib-02-02-16.pdf</a:t>
            </a:r>
            <a:r>
              <a:rPr lang="en-US" sz="1100" u="sng" kern="1200" dirty="0" smtClean="0">
                <a:solidFill>
                  <a:schemeClr val="tx1"/>
                </a:solidFill>
                <a:effectLst/>
              </a:rPr>
              <a:t>)</a:t>
            </a:r>
          </a:p>
          <a:p>
            <a:pPr marL="114426" marR="0" lvl="0" indent="-114426" algn="l" defTabSz="915406" rtl="0" eaLnBrk="1" fontAlgn="auto" latinLnBrk="0" hangingPunct="1">
              <a:lnSpc>
                <a:spcPct val="100000"/>
              </a:lnSpc>
              <a:spcBef>
                <a:spcPts val="601"/>
              </a:spcBef>
              <a:spcAft>
                <a:spcPts val="0"/>
              </a:spcAft>
              <a:buClrTx/>
              <a:buSzTx/>
              <a:buFont typeface="Wingdings" panose="05000000000000000000" pitchFamily="2" charset="2"/>
              <a:buChar char="§"/>
              <a:tabLst/>
              <a:defRPr/>
            </a:pPr>
            <a:endParaRPr lang="en-US" u="none" kern="1200" baseline="0" dirty="0" smtClean="0">
              <a:solidFill>
                <a:schemeClr val="tx1"/>
              </a:solidFill>
              <a:effectLst/>
            </a:endParaRPr>
          </a:p>
        </p:txBody>
      </p:sp>
    </p:spTree>
    <p:extLst>
      <p:ext uri="{BB962C8B-B14F-4D97-AF65-F5344CB8AC3E}">
        <p14:creationId xmlns:p14="http://schemas.microsoft.com/office/powerpoint/2010/main" val="1008342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pPr>
            <a:r>
              <a:rPr lang="en-US" dirty="0" smtClean="0"/>
              <a:t>Medication-assisted treatment (MAT) is the use of medications in combination with counseling and behavioral therapies, which is effective in the treatment of opioid use disorders (OUD) and can help some people to sustain recovery.</a:t>
            </a:r>
          </a:p>
          <a:p>
            <a:pPr>
              <a:spcBef>
                <a:spcPts val="600"/>
              </a:spcBef>
            </a:pPr>
            <a:r>
              <a:rPr lang="en-US" dirty="0" smtClean="0"/>
              <a:t>There are three drugs approved by the FDA for the treatment of opioid dependence: buprenorphine, methadone, and naltrexone. </a:t>
            </a:r>
          </a:p>
          <a:p>
            <a:pPr>
              <a:spcBef>
                <a:spcPts val="600"/>
              </a:spcBef>
            </a:pPr>
            <a:r>
              <a:rPr lang="en-US" dirty="0" smtClean="0"/>
              <a:t>All three of these treatments have been demonstrated to be safe and effective in combination with counseling and psychosocial support. </a:t>
            </a:r>
          </a:p>
          <a:p>
            <a:pPr marL="0" indent="0">
              <a:buNone/>
            </a:pPr>
            <a:endParaRPr lang="en-US" dirty="0"/>
          </a:p>
        </p:txBody>
      </p:sp>
    </p:spTree>
    <p:extLst>
      <p:ext uri="{BB962C8B-B14F-4D97-AF65-F5344CB8AC3E}">
        <p14:creationId xmlns:p14="http://schemas.microsoft.com/office/powerpoint/2010/main" val="1664400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44500" y="3578578"/>
            <a:ext cx="5948680" cy="4899378"/>
          </a:xfrm>
        </p:spPr>
        <p:txBody>
          <a:bodyPr/>
          <a:lstStyle/>
          <a:p>
            <a:pPr>
              <a:lnSpc>
                <a:spcPct val="100000"/>
              </a:lnSpc>
              <a:spcBef>
                <a:spcPts val="600"/>
              </a:spcBef>
            </a:pPr>
            <a:r>
              <a:rPr lang="en-US" sz="1000" b="0" dirty="0" smtClean="0"/>
              <a:t>There are many ways that states can address mental health and Substance Use Disorders (SUDs) for their Medicaid program.</a:t>
            </a:r>
          </a:p>
          <a:p>
            <a:pPr marL="114426" indent="-114426">
              <a:lnSpc>
                <a:spcPct val="100000"/>
              </a:lnSpc>
              <a:spcBef>
                <a:spcPts val="600"/>
              </a:spcBef>
              <a:buFont typeface="Wingdings" panose="05000000000000000000" pitchFamily="2" charset="2"/>
              <a:buChar char="§"/>
            </a:pPr>
            <a:r>
              <a:rPr lang="en-US" sz="1000" b="0" dirty="0" smtClean="0"/>
              <a:t>Final Mental Health and SUD parity rule for Medicaid and Children’s Health Insurance Program (CHIP) (March 2016) </a:t>
            </a:r>
          </a:p>
          <a:p>
            <a:pPr marL="228851" lvl="1" indent="-114426">
              <a:lnSpc>
                <a:spcPct val="100000"/>
              </a:lnSpc>
              <a:buFont typeface="Arial" panose="020B0604020202020204" pitchFamily="34" charset="0"/>
              <a:buChar char="•"/>
            </a:pPr>
            <a:r>
              <a:rPr lang="en-US" sz="1000" b="0" dirty="0" smtClean="0"/>
              <a:t>Final Rule strengthens access to mental health and SUD benefits for low-income Americans aligning with protections already required of private health plans. It maintains state flexibility while guaranteeing Medicaid and CHIP enrollees are able to access mental health and substance abuse services in a </a:t>
            </a:r>
            <a:r>
              <a:rPr lang="en-US" sz="1000" b="0" strike="noStrike" dirty="0" smtClean="0"/>
              <a:t>comparable </a:t>
            </a:r>
            <a:r>
              <a:rPr lang="en-US" sz="1000" b="0" dirty="0" smtClean="0"/>
              <a:t>manner as medical benefits (e.g.., comparable co-pays, out-of-pocket costs, limits on outpatient, etc.).</a:t>
            </a:r>
          </a:p>
          <a:p>
            <a:pPr marL="228851" lvl="1" indent="-114426">
              <a:lnSpc>
                <a:spcPct val="100000"/>
              </a:lnSpc>
              <a:buFont typeface="Arial" panose="020B0604020202020204" pitchFamily="34" charset="0"/>
              <a:buChar char="•"/>
            </a:pPr>
            <a:r>
              <a:rPr lang="en-US" sz="1000" b="0" dirty="0" smtClean="0"/>
              <a:t>Plans must disclose information on mental health and SUD benefits upon request, including the criteria for determinations of medical necessity.</a:t>
            </a:r>
          </a:p>
          <a:p>
            <a:pPr marL="228851" lvl="1" indent="-114426">
              <a:lnSpc>
                <a:spcPct val="100000"/>
              </a:lnSpc>
              <a:buFont typeface="Arial" panose="020B0604020202020204" pitchFamily="34" charset="0"/>
              <a:buChar char="•"/>
            </a:pPr>
            <a:r>
              <a:rPr lang="en-US" sz="1000" b="0" dirty="0" smtClean="0"/>
              <a:t>It also requires the state to disclose the reason for any denial of reimbursement or payment for services with respect to mental health and SUD benefits.</a:t>
            </a:r>
          </a:p>
          <a:p>
            <a:pPr marL="228851" marR="0" lvl="1" indent="-114426"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000" b="0" strike="noStrike" dirty="0" smtClean="0"/>
              <a:t>For</a:t>
            </a:r>
            <a:r>
              <a:rPr lang="en-US" sz="1000" b="0" strike="noStrike" baseline="0" dirty="0" smtClean="0"/>
              <a:t> CHIP</a:t>
            </a:r>
            <a:r>
              <a:rPr lang="en-US" sz="1000" b="0" strike="noStrike" dirty="0" smtClean="0"/>
              <a:t>, if states provided Early and Periodic Screening, Diagnostic and Treatment (EPSDT) benefit consistent with all Medicaid requirements, CHIP plans were deemed in compliance with parity requirements.</a:t>
            </a:r>
            <a:r>
              <a:rPr lang="en-US" sz="1000" b="0" strike="noStrike" baseline="0" dirty="0" smtClean="0"/>
              <a:t> Some states provide EPSDT to all of its CHIP population while others only provide it to some of its CHIP population.</a:t>
            </a:r>
            <a:endParaRPr lang="en-US" sz="1000" b="0" strike="noStrike" dirty="0" smtClean="0"/>
          </a:p>
        </p:txBody>
      </p:sp>
    </p:spTree>
    <p:extLst>
      <p:ext uri="{BB962C8B-B14F-4D97-AF65-F5344CB8AC3E}">
        <p14:creationId xmlns:p14="http://schemas.microsoft.com/office/powerpoint/2010/main" val="611554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44500" y="3578578"/>
            <a:ext cx="5948680" cy="4899378"/>
          </a:xfrm>
        </p:spPr>
        <p:txBody>
          <a:bodyPr/>
          <a:lstStyle/>
          <a:p>
            <a:pPr>
              <a:spcBef>
                <a:spcPts val="600"/>
              </a:spcBef>
            </a:pPr>
            <a:r>
              <a:rPr lang="en-US" sz="1000" b="0" dirty="0" smtClean="0"/>
              <a:t>There are many ways that states can address mental health and Substance Use Disorders (SUDs) for their Medicaid program.</a:t>
            </a:r>
          </a:p>
          <a:p>
            <a:pPr marL="120650" indent="-120650">
              <a:spcBef>
                <a:spcPts val="600"/>
              </a:spcBef>
            </a:pPr>
            <a:r>
              <a:rPr lang="en-US" sz="1000" b="0" dirty="0" smtClean="0"/>
              <a:t>CHIP </a:t>
            </a:r>
            <a:r>
              <a:rPr lang="en-US" sz="1000" b="0" strike="noStrike" dirty="0" smtClean="0"/>
              <a:t>Behavioral Health Coverage</a:t>
            </a:r>
            <a:r>
              <a:rPr lang="en-US" sz="1000" b="0" strike="noStrike" baseline="0" dirty="0" smtClean="0"/>
              <a:t> and the SUPPORT Act</a:t>
            </a:r>
            <a:endParaRPr lang="en-US" sz="1000" b="0" strike="noStrike" dirty="0" smtClean="0"/>
          </a:p>
          <a:p>
            <a:pPr marL="228600">
              <a:spcBef>
                <a:spcPts val="600"/>
              </a:spcBef>
              <a:buFont typeface="Arial" panose="020B0604020202020204" pitchFamily="34" charset="0"/>
              <a:buChar char="•"/>
            </a:pPr>
            <a:r>
              <a:rPr lang="en-US" sz="1000" b="0" dirty="0" smtClean="0"/>
              <a:t>Sec. 5022 of the SUPPORT Act builds on the Mental Health Parity and Addiction Equity Act of 2008 by</a:t>
            </a:r>
            <a:r>
              <a:rPr lang="en-US" sz="1000" b="0" baseline="0" dirty="0" smtClean="0"/>
              <a:t> making MH/SUD benefits mandatory CHIP benefits. Parity only required states to treat any MH/SUD benefits they chose to provide in a comparable manner to M/S benefits.</a:t>
            </a:r>
            <a:endParaRPr lang="en-US" sz="1000" b="0" dirty="0" smtClean="0"/>
          </a:p>
          <a:p>
            <a:pPr marL="228600">
              <a:spcBef>
                <a:spcPts val="600"/>
              </a:spcBef>
              <a:buFont typeface="Arial" panose="020B0604020202020204" pitchFamily="34" charset="0"/>
              <a:buChar char="•"/>
            </a:pPr>
            <a:r>
              <a:rPr lang="en-US" sz="1000" b="0" dirty="0" smtClean="0"/>
              <a:t>Requires all state CHIP plans to cover behavioral health-related screening and preventive services for children and pregnant women, specifically those recommended by the AAP and USPSTF with Grades of A or B</a:t>
            </a:r>
          </a:p>
          <a:p>
            <a:pPr marL="228600">
              <a:spcBef>
                <a:spcPts val="600"/>
              </a:spcBef>
              <a:buFont typeface="Arial" panose="020B0604020202020204" pitchFamily="34" charset="0"/>
              <a:buChar char="•"/>
            </a:pPr>
            <a:r>
              <a:rPr lang="en-US" sz="1000" b="0" strike="noStrike" dirty="0" smtClean="0"/>
              <a:t>CMS released a State Health Official Letter on March 2, 2020 describing the SUPPORT Act requirements for CHIP. States</a:t>
            </a:r>
            <a:r>
              <a:rPr lang="en-US" sz="1000" b="0" strike="noStrike" baseline="0" dirty="0" smtClean="0"/>
              <a:t> will submit a CHIP state plan amendment to demonstrate compliance with the SUPPORT Act.</a:t>
            </a:r>
          </a:p>
          <a:p>
            <a:pPr marL="228600" marR="0" lvl="0" indent="-112713" algn="l" defTabSz="914400" rtl="0" eaLnBrk="1" fontAlgn="auto" latinLnBrk="0" hangingPunct="1">
              <a:spcBef>
                <a:spcPts val="600"/>
              </a:spcBef>
              <a:spcAft>
                <a:spcPts val="0"/>
              </a:spcAft>
              <a:buClrTx/>
              <a:buSzTx/>
              <a:buFont typeface="Arial" panose="020B0604020202020204" pitchFamily="34" charset="0"/>
              <a:buChar char="•"/>
              <a:tabLst/>
              <a:defRPr/>
            </a:pPr>
            <a:r>
              <a:rPr lang="en-US" sz="1000" dirty="0" smtClean="0">
                <a:solidFill>
                  <a:schemeClr val="tx1"/>
                </a:solidFill>
              </a:rPr>
              <a:t>SUPPORT Act SHO: </a:t>
            </a:r>
            <a:r>
              <a:rPr lang="en-US" sz="1000" dirty="0" smtClean="0">
                <a:hlinkClick r:id="rId3"/>
              </a:rPr>
              <a:t>Medicaid.gov/sites/default/files/Federal-Policy-Guidance/Downloads/sho20001.pdf</a:t>
            </a:r>
            <a:endParaRPr lang="en-US" sz="1000" dirty="0" smtClean="0"/>
          </a:p>
          <a:p>
            <a:pPr marL="115887" indent="0">
              <a:spcBef>
                <a:spcPts val="600"/>
              </a:spcBef>
              <a:buFont typeface="Arial" panose="020B0604020202020204" pitchFamily="34" charset="0"/>
              <a:buNone/>
            </a:pPr>
            <a:endParaRPr lang="en-US" sz="1000" b="0" strike="noStrike" dirty="0" smtClean="0"/>
          </a:p>
          <a:p>
            <a:pPr marL="114425" lvl="1" indent="0">
              <a:spcBef>
                <a:spcPts val="601"/>
              </a:spcBef>
              <a:buFont typeface="Arial" panose="020B0604020202020204" pitchFamily="34" charset="0"/>
              <a:buNone/>
            </a:pPr>
            <a:endParaRPr lang="en-US" dirty="0" smtClean="0"/>
          </a:p>
        </p:txBody>
      </p:sp>
    </p:spTree>
    <p:extLst>
      <p:ext uri="{BB962C8B-B14F-4D97-AF65-F5344CB8AC3E}">
        <p14:creationId xmlns:p14="http://schemas.microsoft.com/office/powerpoint/2010/main" val="2557330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95300" y="3578578"/>
            <a:ext cx="5930900" cy="4899378"/>
          </a:xfrm>
        </p:spPr>
        <p:txBody>
          <a:bodyPr/>
          <a:lstStyle/>
          <a:p>
            <a:pPr marL="0" indent="0">
              <a:spcBef>
                <a:spcPts val="600"/>
              </a:spcBef>
              <a:buNone/>
            </a:pPr>
            <a:r>
              <a:rPr lang="en-US" sz="1100" kern="1200" dirty="0" smtClean="0">
                <a:solidFill>
                  <a:schemeClr val="tx1"/>
                </a:solidFill>
                <a:effectLst/>
              </a:rPr>
              <a:t>CMS, in cooperation with federal partners, works with states to improve their services for individuals with Medicaid who have mental health conditions and SUD.</a:t>
            </a:r>
          </a:p>
          <a:p>
            <a:pPr lvl="0">
              <a:spcBef>
                <a:spcPts val="600"/>
              </a:spcBef>
            </a:pPr>
            <a:r>
              <a:rPr lang="en-US" sz="1100" kern="1200" dirty="0" smtClean="0">
                <a:solidFill>
                  <a:schemeClr val="tx1"/>
                </a:solidFill>
                <a:effectLst/>
              </a:rPr>
              <a:t>Innovation Accelerator Program (IAP)—The goal of the IAP initiative on SUDs is to support participating states for better SUD delivery system reforms and primary care and mental health integration.</a:t>
            </a:r>
          </a:p>
          <a:p>
            <a:pPr lvl="0">
              <a:spcBef>
                <a:spcPts val="600"/>
              </a:spcBef>
            </a:pPr>
            <a:r>
              <a:rPr lang="en-US" sz="1100" kern="1200" dirty="0" smtClean="0">
                <a:solidFill>
                  <a:schemeClr val="tx1"/>
                </a:solidFill>
                <a:effectLst/>
              </a:rPr>
              <a:t>Health Homes that focus on mental health and SUD—Health homes as defined by the Affordable Care Act offer coordinated care to individuals with multiple chronic health conditions including mental health and SUDs. </a:t>
            </a:r>
          </a:p>
          <a:p>
            <a:pPr lvl="0">
              <a:spcBef>
                <a:spcPts val="600"/>
              </a:spcBef>
            </a:pPr>
            <a:r>
              <a:rPr lang="en-US" sz="1100" kern="1200" dirty="0" smtClean="0">
                <a:solidFill>
                  <a:schemeClr val="tx1"/>
                </a:solidFill>
                <a:effectLst/>
              </a:rPr>
              <a:t>Work with the Substance Abuse and Mental Health Administration (SAMHSA) on Certified Community Behavioral Health Centers.</a:t>
            </a:r>
          </a:p>
          <a:p>
            <a:pPr marL="0" indent="0">
              <a:spcBef>
                <a:spcPts val="600"/>
              </a:spcBef>
              <a:buNone/>
            </a:pPr>
            <a:r>
              <a:rPr lang="en-US" sz="1100" kern="1200" dirty="0" smtClean="0">
                <a:solidFill>
                  <a:schemeClr val="tx1"/>
                </a:solidFill>
                <a:effectLst/>
              </a:rPr>
              <a:t>Sec. 1003: 5-state demonstration program to increase capacity of the SUD treatment workforce.</a:t>
            </a:r>
          </a:p>
          <a:p>
            <a:pPr lvl="0">
              <a:spcBef>
                <a:spcPts val="600"/>
              </a:spcBef>
            </a:pPr>
            <a:r>
              <a:rPr lang="en-US" sz="1100" kern="1200" dirty="0" smtClean="0">
                <a:solidFill>
                  <a:schemeClr val="tx1"/>
                </a:solidFill>
                <a:effectLst/>
              </a:rPr>
              <a:t>On September 18, CMS announced $48.5 million in planning grant awards to 15 state Medicaid agencies to increase the treatment capacity of providers to furnish SUD treatment and recovery services. </a:t>
            </a:r>
          </a:p>
          <a:p>
            <a:pPr lvl="0">
              <a:spcBef>
                <a:spcPts val="600"/>
              </a:spcBef>
            </a:pPr>
            <a:r>
              <a:rPr lang="en-US" sz="1100" kern="1200" dirty="0" smtClean="0">
                <a:solidFill>
                  <a:schemeClr val="tx1"/>
                </a:solidFill>
                <a:effectLst/>
              </a:rPr>
              <a:t>The planning grants are intended to increase the capacity of Medicaid providers to deliver SUD treatment or recovery services through: an ongoing assessment of the SUD treatment needs of the state; recruitment, training, and technical assistance for Medicaid providers that offer SUD treatment or recovery services; and improved reimbursement for and expansion of the number or treatment capacity of Medicaid providers.</a:t>
            </a:r>
          </a:p>
          <a:p>
            <a:pPr lvl="0">
              <a:spcBef>
                <a:spcPts val="600"/>
              </a:spcBef>
            </a:pPr>
            <a:r>
              <a:rPr lang="en-US" sz="1100" kern="1200" dirty="0" smtClean="0">
                <a:solidFill>
                  <a:schemeClr val="tx1"/>
                </a:solidFill>
                <a:effectLst/>
              </a:rPr>
              <a:t>The planning grants are for the 18-month planning phase (September 30, 2019 to March 29, 2021), after which 5 states will be selected to implement a 36-month demonstration project. </a:t>
            </a:r>
          </a:p>
          <a:p>
            <a:pPr lvl="0">
              <a:spcBef>
                <a:spcPts val="600"/>
              </a:spcBef>
            </a:pPr>
            <a:r>
              <a:rPr lang="en-US" sz="1100" kern="1200" dirty="0" smtClean="0">
                <a:solidFill>
                  <a:schemeClr val="tx1"/>
                </a:solidFill>
                <a:effectLst/>
              </a:rPr>
              <a:t>States participating in the 36-month demonstration will receive enhanced federal reimbursement for increases in Medicaid expenditures for SUD treatment and recovery services.</a:t>
            </a:r>
          </a:p>
          <a:p>
            <a:pPr marL="0" indent="0">
              <a:spcBef>
                <a:spcPts val="600"/>
              </a:spcBef>
              <a:buNone/>
            </a:pPr>
            <a:r>
              <a:rPr lang="en-US" sz="1100" kern="1200" dirty="0" smtClean="0">
                <a:solidFill>
                  <a:schemeClr val="tx1"/>
                </a:solidFill>
                <a:effectLst/>
              </a:rPr>
              <a:t>For more information visit </a:t>
            </a:r>
            <a:r>
              <a:rPr lang="en-US" sz="1100" dirty="0" smtClean="0">
                <a:hlinkClick r:id="rId3"/>
              </a:rPr>
              <a:t>Medicaid.gov/</a:t>
            </a:r>
            <a:r>
              <a:rPr lang="en-US" sz="1100" dirty="0" err="1" smtClean="0">
                <a:hlinkClick r:id="rId3"/>
              </a:rPr>
              <a:t>medicaid</a:t>
            </a:r>
            <a:r>
              <a:rPr lang="en-US" sz="1100" dirty="0" smtClean="0">
                <a:hlinkClick r:id="rId3"/>
              </a:rPr>
              <a:t>/benefits/behavioral-health-services/index.html</a:t>
            </a:r>
            <a:r>
              <a:rPr lang="en-US" sz="1100" kern="1200" dirty="0" smtClean="0">
                <a:solidFill>
                  <a:schemeClr val="tx1"/>
                </a:solidFill>
                <a:effectLst/>
              </a:rPr>
              <a:t>.</a:t>
            </a:r>
          </a:p>
          <a:p>
            <a:pPr marL="0" indent="0">
              <a:spcBef>
                <a:spcPts val="600"/>
              </a:spcBef>
              <a:buNone/>
            </a:pPr>
            <a:endParaRPr lang="en-US" sz="1200" kern="1200" dirty="0" smtClean="0">
              <a:solidFill>
                <a:schemeClr val="tx1"/>
              </a:solidFill>
              <a:effectLst/>
              <a:latin typeface="+mn-lt"/>
              <a:ea typeface="+mn-ea"/>
              <a:cs typeface="+mn-cs"/>
            </a:endParaRPr>
          </a:p>
          <a:p>
            <a:pPr marL="0" lvl="0" indent="0">
              <a:spcBef>
                <a:spcPts val="600"/>
              </a:spcBef>
              <a:buNone/>
            </a:pPr>
            <a:endParaRPr lang="en-US" dirty="0" smtClean="0"/>
          </a:p>
        </p:txBody>
      </p:sp>
    </p:spTree>
    <p:extLst>
      <p:ext uri="{BB962C8B-B14F-4D97-AF65-F5344CB8AC3E}">
        <p14:creationId xmlns:p14="http://schemas.microsoft.com/office/powerpoint/2010/main" val="410817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19313" y="3578578"/>
            <a:ext cx="6212115" cy="4955822"/>
          </a:xfrm>
        </p:spPr>
        <p:txBody>
          <a:bodyPr/>
          <a:lstStyle/>
          <a:p>
            <a:pPr marL="0" indent="0">
              <a:lnSpc>
                <a:spcPct val="100000"/>
              </a:lnSpc>
              <a:spcBef>
                <a:spcPts val="600"/>
              </a:spcBef>
              <a:buNone/>
            </a:pPr>
            <a:r>
              <a:rPr lang="en-US" sz="1000" b="1" kern="1200" dirty="0" smtClean="0">
                <a:solidFill>
                  <a:schemeClr val="tx1"/>
                </a:solidFill>
                <a:effectLst/>
              </a:rPr>
              <a:t>Section 1115 SUD demonstrations</a:t>
            </a:r>
          </a:p>
          <a:p>
            <a:pPr lvl="0">
              <a:lnSpc>
                <a:spcPct val="100000"/>
              </a:lnSpc>
              <a:spcBef>
                <a:spcPts val="600"/>
              </a:spcBef>
            </a:pPr>
            <a:r>
              <a:rPr lang="en-US" sz="1000" kern="1200" dirty="0" smtClean="0">
                <a:solidFill>
                  <a:schemeClr val="tx1"/>
                </a:solidFill>
                <a:effectLst/>
              </a:rPr>
              <a:t>CMS offers states the opportunity to demonstrate how to implement best practices for improving OUD and other SUD treatment in ways that take into account the particular challenges raised by the opioid epidemic in each state.</a:t>
            </a:r>
          </a:p>
          <a:p>
            <a:pPr lvl="0">
              <a:lnSpc>
                <a:spcPct val="100000"/>
              </a:lnSpc>
              <a:spcBef>
                <a:spcPts val="600"/>
              </a:spcBef>
            </a:pPr>
            <a:r>
              <a:rPr lang="en-US" sz="1000" kern="1200" dirty="0" smtClean="0">
                <a:solidFill>
                  <a:schemeClr val="tx1"/>
                </a:solidFill>
                <a:effectLst/>
              </a:rPr>
              <a:t>Through this new section 1115 initiative, states will have an opportunity to receive federal financial participation (FFP) for the continuum of services to treat addiction to opioids or other substances, including services provided to Medicaid enrollees residing in residential treatment facilities.</a:t>
            </a:r>
          </a:p>
          <a:p>
            <a:pPr lvl="0">
              <a:lnSpc>
                <a:spcPct val="100000"/>
              </a:lnSpc>
              <a:spcBef>
                <a:spcPts val="600"/>
              </a:spcBef>
            </a:pPr>
            <a:r>
              <a:rPr lang="en-US" sz="1000" kern="1200" dirty="0" smtClean="0">
                <a:solidFill>
                  <a:schemeClr val="tx1"/>
                </a:solidFill>
                <a:effectLst/>
              </a:rPr>
              <a:t>Goals of the demonstrations include:</a:t>
            </a:r>
            <a:endParaRPr lang="en-US" sz="1000" kern="1200" baseline="0" dirty="0" smtClean="0">
              <a:solidFill>
                <a:schemeClr val="tx1"/>
              </a:solidFill>
              <a:effectLst/>
            </a:endParaRPr>
          </a:p>
          <a:p>
            <a:pPr marL="401638" lvl="1" indent="-171450">
              <a:lnSpc>
                <a:spcPct val="100000"/>
              </a:lnSpc>
              <a:spcBef>
                <a:spcPts val="600"/>
              </a:spcBef>
              <a:buFont typeface="Arial" panose="020B0604020202020204" pitchFamily="34" charset="0"/>
              <a:buChar char="•"/>
            </a:pPr>
            <a:r>
              <a:rPr lang="en-US" sz="1000" kern="1200" baseline="0" dirty="0" smtClean="0">
                <a:solidFill>
                  <a:schemeClr val="tx1"/>
                </a:solidFill>
                <a:effectLst/>
              </a:rPr>
              <a:t>I</a:t>
            </a:r>
            <a:r>
              <a:rPr lang="en-US" sz="1000" dirty="0" smtClean="0"/>
              <a:t>ncreased rates of identification, initiation, and engagement in treatment;</a:t>
            </a:r>
          </a:p>
          <a:p>
            <a:pPr marL="401638" lvl="1" indent="-171450">
              <a:lnSpc>
                <a:spcPct val="100000"/>
              </a:lnSpc>
              <a:spcBef>
                <a:spcPts val="600"/>
              </a:spcBef>
              <a:buFont typeface="Arial" panose="020B0604020202020204" pitchFamily="34" charset="0"/>
              <a:buChar char="•"/>
            </a:pPr>
            <a:r>
              <a:rPr lang="en-US" sz="1000" dirty="0" smtClean="0"/>
              <a:t>Increased adherence to and retention in treatment;</a:t>
            </a:r>
          </a:p>
          <a:p>
            <a:pPr marL="401638" lvl="1" indent="-171450">
              <a:lnSpc>
                <a:spcPct val="100000"/>
              </a:lnSpc>
              <a:spcBef>
                <a:spcPts val="600"/>
              </a:spcBef>
              <a:buFont typeface="Arial" panose="020B0604020202020204" pitchFamily="34" charset="0"/>
              <a:buChar char="•"/>
            </a:pPr>
            <a:r>
              <a:rPr lang="en-US" sz="1000" dirty="0" smtClean="0"/>
              <a:t>Reductions in overdose deaths, particularly those due to opioids; </a:t>
            </a:r>
          </a:p>
          <a:p>
            <a:pPr marL="401638" lvl="1" indent="-171450">
              <a:lnSpc>
                <a:spcPct val="100000"/>
              </a:lnSpc>
              <a:spcBef>
                <a:spcPts val="600"/>
              </a:spcBef>
              <a:buFont typeface="Arial" panose="020B0604020202020204" pitchFamily="34" charset="0"/>
              <a:buChar char="•"/>
            </a:pPr>
            <a:r>
              <a:rPr lang="en-US" sz="1000" dirty="0" smtClean="0"/>
              <a:t>Fewer readmissions to the same or higher level of care where the readmission is preventable or medically inappropriate;</a:t>
            </a:r>
          </a:p>
          <a:p>
            <a:pPr marL="401638" lvl="1" indent="-171450">
              <a:lnSpc>
                <a:spcPct val="100000"/>
              </a:lnSpc>
              <a:spcBef>
                <a:spcPts val="600"/>
              </a:spcBef>
              <a:buFont typeface="Arial" panose="020B0604020202020204" pitchFamily="34" charset="0"/>
              <a:buChar char="•"/>
            </a:pPr>
            <a:r>
              <a:rPr lang="en-US" sz="1000" dirty="0" smtClean="0"/>
              <a:t>Improved access to care for physical health conditions among beneficiaries;</a:t>
            </a:r>
            <a:r>
              <a:rPr lang="en-US" sz="1000" baseline="0" dirty="0" smtClean="0"/>
              <a:t> and</a:t>
            </a:r>
            <a:endParaRPr lang="en-US" sz="1000" dirty="0" smtClean="0"/>
          </a:p>
          <a:p>
            <a:pPr marL="401638" lvl="1" indent="-171450">
              <a:lnSpc>
                <a:spcPct val="100000"/>
              </a:lnSpc>
              <a:spcBef>
                <a:spcPts val="600"/>
              </a:spcBef>
              <a:buFont typeface="Arial" panose="020B0604020202020204" pitchFamily="34" charset="0"/>
              <a:buChar char="•"/>
            </a:pPr>
            <a:r>
              <a:rPr lang="en-US" sz="1000" dirty="0" smtClean="0"/>
              <a:t>Reduced utilization of emergency departments and inpatient hospital settings for treatment</a:t>
            </a:r>
            <a:r>
              <a:rPr lang="en-US" sz="1000" kern="1200" dirty="0" smtClean="0">
                <a:solidFill>
                  <a:schemeClr val="tx1"/>
                </a:solidFill>
                <a:effectLst/>
              </a:rPr>
              <a:t>.</a:t>
            </a:r>
          </a:p>
          <a:p>
            <a:pPr lvl="0">
              <a:lnSpc>
                <a:spcPct val="100000"/>
              </a:lnSpc>
              <a:spcBef>
                <a:spcPts val="600"/>
              </a:spcBef>
            </a:pPr>
            <a:r>
              <a:rPr lang="en-US" sz="1000" kern="1200" dirty="0" smtClean="0">
                <a:solidFill>
                  <a:schemeClr val="tx1"/>
                </a:solidFill>
                <a:effectLst/>
              </a:rPr>
              <a:t>Each participating state must develop implementation plans describing timelines and activities it will undertake </a:t>
            </a:r>
            <a:r>
              <a:rPr lang="en-US" sz="1000" kern="1200" baseline="0" dirty="0" smtClean="0">
                <a:solidFill>
                  <a:schemeClr val="tx1"/>
                </a:solidFill>
                <a:effectLst/>
              </a:rPr>
              <a:t>to meet six milestones that are critical steps to meeting those goals. </a:t>
            </a:r>
          </a:p>
          <a:p>
            <a:pPr lvl="0">
              <a:lnSpc>
                <a:spcPct val="100000"/>
              </a:lnSpc>
              <a:spcBef>
                <a:spcPts val="600"/>
              </a:spcBef>
            </a:pPr>
            <a:r>
              <a:rPr lang="en-US" sz="1000" kern="1200" baseline="0" dirty="0" smtClean="0">
                <a:solidFill>
                  <a:schemeClr val="tx1"/>
                </a:solidFill>
                <a:effectLst/>
              </a:rPr>
              <a:t>The milestones relate to access of care and the use of evidence-based program standards, such as requiring residential treatment facilities offer MAT on-site or facilitate access off-site.</a:t>
            </a:r>
            <a:endParaRPr lang="en-US" sz="1000" kern="1200" dirty="0" smtClean="0">
              <a:solidFill>
                <a:schemeClr val="tx1"/>
              </a:solidFill>
              <a:effectLst/>
            </a:endParaRP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000" kern="1200" dirty="0" smtClean="0">
                <a:solidFill>
                  <a:schemeClr val="tx1"/>
                </a:solidFill>
                <a:effectLst/>
              </a:rPr>
              <a:t>There will be a core set of measures that all states that elect to implement this demonstration model will report on, as well as additional measures specific to particular state demonstration parameters.</a:t>
            </a:r>
          </a:p>
          <a:p>
            <a:pPr lvl="0">
              <a:lnSpc>
                <a:spcPct val="100000"/>
              </a:lnSpc>
              <a:spcBef>
                <a:spcPts val="600"/>
              </a:spcBef>
            </a:pPr>
            <a:r>
              <a:rPr lang="en-US" sz="1000" kern="1200" dirty="0" smtClean="0">
                <a:solidFill>
                  <a:schemeClr val="tx1"/>
                </a:solidFill>
                <a:effectLst/>
              </a:rPr>
              <a:t>To date,</a:t>
            </a:r>
            <a:r>
              <a:rPr lang="en-US" sz="1000" kern="1200" baseline="0" dirty="0" smtClean="0">
                <a:solidFill>
                  <a:schemeClr val="tx1"/>
                </a:solidFill>
                <a:effectLst/>
              </a:rPr>
              <a:t> 28 state applications have been approved.</a:t>
            </a:r>
          </a:p>
        </p:txBody>
      </p:sp>
    </p:spTree>
    <p:extLst>
      <p:ext uri="{BB962C8B-B14F-4D97-AF65-F5344CB8AC3E}">
        <p14:creationId xmlns:p14="http://schemas.microsoft.com/office/powerpoint/2010/main" val="3717381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19313" y="3578578"/>
            <a:ext cx="6212115" cy="4955822"/>
          </a:xfrm>
        </p:spPr>
        <p:txBody>
          <a:bodyPr/>
          <a:lstStyle/>
          <a:p>
            <a:pPr marL="0" lvl="0" indent="0">
              <a:spcBef>
                <a:spcPts val="600"/>
              </a:spcBef>
              <a:buNone/>
            </a:pPr>
            <a:r>
              <a:rPr lang="en-US" sz="1000" b="1" kern="1200" dirty="0" smtClean="0">
                <a:solidFill>
                  <a:schemeClr val="tx1"/>
                </a:solidFill>
                <a:effectLst/>
              </a:rPr>
              <a:t>The Maternal Opioid Misuse (MOM) model</a:t>
            </a:r>
            <a:endParaRPr lang="en-US" sz="1000" kern="1200" dirty="0" smtClean="0">
              <a:solidFill>
                <a:schemeClr val="tx1"/>
              </a:solidFill>
              <a:effectLst/>
            </a:endParaRPr>
          </a:p>
          <a:p>
            <a:pPr lvl="0">
              <a:spcBef>
                <a:spcPts val="600"/>
              </a:spcBef>
            </a:pPr>
            <a:r>
              <a:rPr lang="en-US" sz="1000" kern="1200" dirty="0" smtClean="0">
                <a:solidFill>
                  <a:schemeClr val="tx1"/>
                </a:solidFill>
                <a:effectLst/>
              </a:rPr>
              <a:t>The MOM model is fragmentation in the care of pregnant and postpartum Medicaid beneficiaries with opioid use disorder (OUD) through state-driven transformation of the delivery system surrounding this vulnerable population. </a:t>
            </a:r>
          </a:p>
          <a:p>
            <a:pPr lvl="0">
              <a:spcBef>
                <a:spcPts val="600"/>
              </a:spcBef>
            </a:pPr>
            <a:r>
              <a:rPr lang="en-US" sz="1000" kern="1200" dirty="0" smtClean="0">
                <a:solidFill>
                  <a:schemeClr val="tx1"/>
                </a:solidFill>
                <a:effectLst/>
              </a:rPr>
              <a:t>By supporting the coordination of clinical care and the integration of other services critical for health, wellbeing, and recovery, the MOM model has the potential to improve quality of care and reduce costs for mothers and infants.</a:t>
            </a:r>
          </a:p>
          <a:p>
            <a:pPr lvl="0">
              <a:spcBef>
                <a:spcPts val="600"/>
              </a:spcBef>
            </a:pPr>
            <a:r>
              <a:rPr lang="en-US" sz="1000" kern="1200" dirty="0" smtClean="0">
                <a:solidFill>
                  <a:schemeClr val="tx1"/>
                </a:solidFill>
                <a:effectLst/>
              </a:rPr>
              <a:t>In December 2019, CMS awarded funding to ten states selected to receive funding under the model.</a:t>
            </a:r>
          </a:p>
          <a:p>
            <a:pPr lvl="0">
              <a:spcBef>
                <a:spcPts val="600"/>
              </a:spcBef>
            </a:pPr>
            <a:r>
              <a:rPr lang="en-US" sz="1000" kern="1200" dirty="0" smtClean="0">
                <a:solidFill>
                  <a:schemeClr val="tx1"/>
                </a:solidFill>
                <a:effectLst/>
              </a:rPr>
              <a:t>The MOM Model will have a five-year period of performance beginning in January 2020 with three different types of funding, totaling approximately $50,000,000.</a:t>
            </a:r>
          </a:p>
          <a:p>
            <a:pPr lvl="0">
              <a:spcBef>
                <a:spcPts val="600"/>
              </a:spcBef>
            </a:pPr>
            <a:r>
              <a:rPr lang="en-US" sz="1000" kern="1200" dirty="0" smtClean="0">
                <a:solidFill>
                  <a:schemeClr val="tx1"/>
                </a:solidFill>
                <a:effectLst/>
              </a:rPr>
              <a:t>The pre-implementation phase of the performance period began January 2020.</a:t>
            </a:r>
          </a:p>
          <a:p>
            <a:pPr lvl="0">
              <a:spcBef>
                <a:spcPts val="600"/>
              </a:spcBef>
            </a:pPr>
            <a:r>
              <a:rPr lang="en-US" sz="1000" kern="1200" dirty="0" smtClean="0">
                <a:solidFill>
                  <a:schemeClr val="tx1"/>
                </a:solidFill>
                <a:effectLst/>
              </a:rPr>
              <a:t>Because of COVID-19,</a:t>
            </a:r>
            <a:r>
              <a:rPr lang="en-US" sz="1000" kern="1200" baseline="0" dirty="0" smtClean="0">
                <a:solidFill>
                  <a:schemeClr val="tx1"/>
                </a:solidFill>
                <a:effectLst/>
              </a:rPr>
              <a:t> as of April 16, 2020, CMS instituted a six-month postponement of the requirement that MOM Model Recipients begin to screen and enroll beneficiaries by January 2021. The new date when awardees will be required to begin to enroll MOM Model Beneficiaries is July 1, 2021.</a:t>
            </a:r>
          </a:p>
          <a:p>
            <a:pPr marL="0" indent="0">
              <a:spcBef>
                <a:spcPts val="600"/>
              </a:spcBef>
              <a:buNone/>
            </a:pPr>
            <a:r>
              <a:rPr lang="en-US" sz="1000" kern="1200" dirty="0" smtClean="0">
                <a:solidFill>
                  <a:schemeClr val="tx1"/>
                </a:solidFill>
                <a:effectLst/>
              </a:rPr>
              <a:t>For more information visit </a:t>
            </a:r>
            <a:r>
              <a:rPr lang="en-US" sz="1000" dirty="0" smtClean="0">
                <a:hlinkClick r:id="rId3"/>
              </a:rPr>
              <a:t>Medicaid.gov/</a:t>
            </a:r>
            <a:r>
              <a:rPr lang="en-US" sz="1000" dirty="0" err="1" smtClean="0">
                <a:hlinkClick r:id="rId3"/>
              </a:rPr>
              <a:t>medicaid</a:t>
            </a:r>
            <a:r>
              <a:rPr lang="en-US" sz="1000" dirty="0" smtClean="0">
                <a:hlinkClick r:id="rId3"/>
              </a:rPr>
              <a:t>/benefits/behavioral-health-services/index.html</a:t>
            </a:r>
            <a:r>
              <a:rPr lang="en-US" sz="1000" kern="1200" dirty="0" smtClean="0">
                <a:solidFill>
                  <a:schemeClr val="tx1"/>
                </a:solidFill>
                <a:effectLst/>
              </a:rPr>
              <a:t>.</a:t>
            </a:r>
          </a:p>
          <a:p>
            <a:pPr marL="0" indent="0">
              <a:spcBef>
                <a:spcPts val="600"/>
              </a:spcBef>
              <a:buNone/>
            </a:pPr>
            <a:r>
              <a:rPr lang="en-US" sz="1000" kern="1200" dirty="0" smtClean="0">
                <a:solidFill>
                  <a:schemeClr val="tx1"/>
                </a:solidFill>
                <a:effectLst/>
              </a:rPr>
              <a:t>For guidance visit </a:t>
            </a:r>
            <a:r>
              <a:rPr lang="en-US" sz="1000" u="sng" kern="1200" dirty="0" smtClean="0">
                <a:solidFill>
                  <a:schemeClr val="tx1"/>
                </a:solidFill>
                <a:effectLst/>
              </a:rPr>
              <a:t>https://www.medicaid.gov/sites/default/files/federal-policy-guidance/downloads/smd17003.pdf</a:t>
            </a:r>
            <a:endParaRPr lang="en-US" sz="1000" kern="1200" dirty="0" smtClean="0">
              <a:solidFill>
                <a:schemeClr val="tx1"/>
              </a:solidFill>
              <a:effectLst/>
            </a:endParaRPr>
          </a:p>
          <a:p>
            <a:pPr marL="0" lvl="0" indent="0">
              <a:spcBef>
                <a:spcPts val="600"/>
              </a:spcBef>
              <a:buNone/>
            </a:pPr>
            <a:endParaRPr lang="en-US" dirty="0" smtClean="0"/>
          </a:p>
        </p:txBody>
      </p:sp>
    </p:spTree>
    <p:extLst>
      <p:ext uri="{BB962C8B-B14F-4D97-AF65-F5344CB8AC3E}">
        <p14:creationId xmlns:p14="http://schemas.microsoft.com/office/powerpoint/2010/main" val="1894176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sz="1300" b="1" u="none" dirty="0" smtClean="0"/>
              <a:t>T-MSIS </a:t>
            </a:r>
          </a:p>
          <a:p>
            <a:pPr marL="0" indent="0">
              <a:spcBef>
                <a:spcPts val="600"/>
              </a:spcBef>
              <a:buNone/>
            </a:pPr>
            <a:r>
              <a:rPr lang="en-US" sz="1300" u="none" dirty="0" smtClean="0"/>
              <a:t>Transitions state reporting from the legacy Medicaid Statistical Information System (MSIS) to a timelier and expanded data set using a modernized technology platform to collect Medicaid and CHIP data from states.</a:t>
            </a:r>
          </a:p>
          <a:p>
            <a:pPr marL="0" indent="0">
              <a:spcBef>
                <a:spcPts val="600"/>
              </a:spcBef>
              <a:buNone/>
            </a:pPr>
            <a:r>
              <a:rPr lang="en-US" sz="1200" b="1" i="0" kern="1200" dirty="0" smtClean="0">
                <a:solidFill>
                  <a:schemeClr val="tx1"/>
                </a:solidFill>
                <a:effectLst/>
                <a:latin typeface="+mn-lt"/>
                <a:ea typeface="+mn-ea"/>
                <a:cs typeface="+mn-cs"/>
              </a:rPr>
              <a:t>T-MSIS Substance Use Disorder (SUD) Data Book</a:t>
            </a:r>
          </a:p>
          <a:p>
            <a:pPr marL="0" indent="0">
              <a:spcBef>
                <a:spcPts val="600"/>
              </a:spcBef>
              <a:buNone/>
            </a:pPr>
            <a:r>
              <a:rPr lang="en-US" sz="1200" b="0" i="0" kern="1200" dirty="0" smtClean="0">
                <a:solidFill>
                  <a:schemeClr val="tx1"/>
                </a:solidFill>
                <a:effectLst/>
                <a:latin typeface="+mn-lt"/>
                <a:ea typeface="+mn-ea"/>
                <a:cs typeface="+mn-cs"/>
              </a:rPr>
              <a:t>CMS released the inaugural Substance Use Disorder (SUD) Data Book using preliminary 2017 Transformed Analytic File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TAF) data. The SUD Data Book is congressionally-mandated through the Substance Use–Disorder Prevention that Promotes Opioid Recovery and Treatment for Patients and Communities Act (P.L. 115-271) (SUPPORT Act). The SUPPORT Act seeks to address the pressing need for substance use disorder treatment and prevention services, with a focus on opioid use. The SUPPORT Act directs the U.S. Department of Health and Human Services to publish the SUD Data Book no later than October 24, 2019 and to issue an updated version of the SUD Data Book no later than January 1 of each calendar year through 2024. This initial SUD Data Book reports the number of Medicaid beneficiaries with a SUD and the services they received during calendar year 2017.</a:t>
            </a:r>
          </a:p>
          <a:p>
            <a:pPr marL="0" indent="0">
              <a:lnSpc>
                <a:spcPct val="120000"/>
              </a:lnSpc>
              <a:spcBef>
                <a:spcPts val="601"/>
              </a:spcBef>
              <a:buNone/>
            </a:pPr>
            <a:endParaRPr lang="en-US" sz="1300" u="sng" dirty="0" smtClean="0"/>
          </a:p>
        </p:txBody>
      </p:sp>
    </p:spTree>
    <p:extLst>
      <p:ext uri="{BB962C8B-B14F-4D97-AF65-F5344CB8AC3E}">
        <p14:creationId xmlns:p14="http://schemas.microsoft.com/office/powerpoint/2010/main" val="541232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This section will discuss mental health coverage and substance use disorder (SUD) coverage for consumers with a Marketplace plan.</a:t>
            </a:r>
          </a:p>
          <a:p>
            <a:pPr marL="0" indent="0">
              <a:buNone/>
            </a:pPr>
            <a:endParaRPr lang="en-US" dirty="0"/>
          </a:p>
        </p:txBody>
      </p:sp>
    </p:spTree>
    <p:extLst>
      <p:ext uri="{BB962C8B-B14F-4D97-AF65-F5344CB8AC3E}">
        <p14:creationId xmlns:p14="http://schemas.microsoft.com/office/powerpoint/2010/main" val="83236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6797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Font typeface="Wingdings" panose="05000000000000000000" pitchFamily="2" charset="2"/>
              <a:buNone/>
            </a:pPr>
            <a:r>
              <a:rPr lang="en-US" sz="1200" dirty="0" smtClean="0"/>
              <a:t>Qualified Health Plan (QHP) formularies must meet minimum federal standards for drug access, including the provision of opioid analgesics.</a:t>
            </a:r>
            <a:r>
              <a:rPr lang="en-US" sz="1200" baseline="0" dirty="0" smtClean="0"/>
              <a:t> </a:t>
            </a:r>
            <a:r>
              <a:rPr lang="en-US" sz="1200" dirty="0" smtClean="0"/>
              <a:t>QHPs may employ utilization management tools, such as prior authorization, step therapy, and quantity and duration of therapy limits</a:t>
            </a:r>
            <a:endParaRPr lang="en-US" sz="1100" dirty="0" smtClean="0"/>
          </a:p>
          <a:p>
            <a:pPr marL="0" lvl="0" indent="0">
              <a:spcBef>
                <a:spcPts val="600"/>
              </a:spcBef>
              <a:buNone/>
            </a:pPr>
            <a:r>
              <a:rPr lang="en-US" sz="1200" kern="1200" dirty="0" smtClean="0">
                <a:solidFill>
                  <a:schemeClr val="tx1"/>
                </a:solidFill>
                <a:effectLst/>
                <a:latin typeface="+mn-lt"/>
                <a:ea typeface="+mn-ea"/>
                <a:cs typeface="+mn-cs"/>
              </a:rPr>
              <a:t>For more information, please see 45 CFR Part 156 Subpart B, 45 CFR 156.122, and “Information on Essential Health Benefits (EHB) Benchmark Plans” available at </a:t>
            </a:r>
            <a:r>
              <a:rPr lang="en-US" sz="1200" u="sng" kern="1200" dirty="0" smtClean="0">
                <a:solidFill>
                  <a:schemeClr val="tx1"/>
                </a:solidFill>
                <a:effectLst/>
                <a:latin typeface="+mn-lt"/>
                <a:ea typeface="+mn-ea"/>
                <a:cs typeface="+mn-cs"/>
                <a:hlinkClick r:id="rId3"/>
              </a:rPr>
              <a:t>CMS.gov/</a:t>
            </a:r>
            <a:r>
              <a:rPr lang="en-US" sz="1200" u="sng" kern="1200" dirty="0" err="1" smtClean="0">
                <a:solidFill>
                  <a:schemeClr val="tx1"/>
                </a:solidFill>
                <a:effectLst/>
                <a:latin typeface="+mn-lt"/>
                <a:ea typeface="+mn-ea"/>
                <a:cs typeface="+mn-cs"/>
                <a:hlinkClick r:id="rId3"/>
              </a:rPr>
              <a:t>cciio</a:t>
            </a:r>
            <a:r>
              <a:rPr lang="en-US" sz="1200" u="sng" kern="1200" dirty="0" smtClean="0">
                <a:solidFill>
                  <a:schemeClr val="tx1"/>
                </a:solidFill>
                <a:effectLst/>
                <a:latin typeface="+mn-lt"/>
                <a:ea typeface="+mn-ea"/>
                <a:cs typeface="+mn-cs"/>
                <a:hlinkClick r:id="rId3"/>
              </a:rPr>
              <a:t>/resources/data-resources/</a:t>
            </a:r>
            <a:r>
              <a:rPr lang="en-US" sz="1200" u="sng" kern="1200" dirty="0" err="1" smtClean="0">
                <a:solidFill>
                  <a:schemeClr val="tx1"/>
                </a:solidFill>
                <a:effectLst/>
                <a:latin typeface="+mn-lt"/>
                <a:ea typeface="+mn-ea"/>
                <a:cs typeface="+mn-cs"/>
                <a:hlinkClick r:id="rId3"/>
              </a:rPr>
              <a:t>ehb</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99469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15406">
              <a:spcBef>
                <a:spcPts val="601"/>
              </a:spcBef>
              <a:buNone/>
              <a:defRPr/>
            </a:pPr>
            <a:r>
              <a:rPr lang="en-US" dirty="0" smtClean="0"/>
              <a:t>All Marketplace plans cover essential health benefits (EHB). Specific benefits depend on your state and the health plan but must include coverage for mental and behavioral health services, substance use disorder (SUD) benefits, including opioid use disorder (OUD) services, and prescription drug coverage. For more information, </a:t>
            </a:r>
            <a:r>
              <a:rPr lang="en-US" dirty="0" smtClean="0">
                <a:hlinkClick r:id="rId3"/>
              </a:rPr>
              <a:t>HealthCare.gov/coverage/mental-health-substance-abuse-coverage/</a:t>
            </a:r>
            <a:r>
              <a:rPr lang="en-US" dirty="0" smtClean="0"/>
              <a:t>.</a:t>
            </a:r>
          </a:p>
          <a:p>
            <a:pPr marL="0" indent="0" defTabSz="915406">
              <a:spcBef>
                <a:spcPts val="601"/>
              </a:spcBef>
              <a:buNone/>
              <a:defRPr/>
            </a:pPr>
            <a:endParaRPr lang="en-US" dirty="0" smtClean="0"/>
          </a:p>
          <a:p>
            <a:pPr>
              <a:spcBef>
                <a:spcPts val="601"/>
              </a:spcBef>
            </a:pPr>
            <a:endParaRPr lang="en-US" dirty="0" smtClean="0"/>
          </a:p>
          <a:p>
            <a:pPr marL="0" indent="0">
              <a:buNone/>
            </a:pPr>
            <a:endParaRPr lang="en-US" dirty="0"/>
          </a:p>
        </p:txBody>
      </p:sp>
    </p:spTree>
    <p:extLst>
      <p:ext uri="{BB962C8B-B14F-4D97-AF65-F5344CB8AC3E}">
        <p14:creationId xmlns:p14="http://schemas.microsoft.com/office/powerpoint/2010/main" val="133550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1"/>
              </a:spcBef>
              <a:buNone/>
            </a:pPr>
            <a:r>
              <a:rPr lang="en-US" dirty="0" smtClean="0"/>
              <a:t>There are other protections for Marketplace plans</a:t>
            </a:r>
            <a:r>
              <a:rPr lang="en-US" baseline="0" dirty="0" smtClean="0"/>
              <a:t> including</a:t>
            </a:r>
          </a:p>
          <a:p>
            <a:pPr marL="228600" indent="-114300">
              <a:spcBef>
                <a:spcPts val="601"/>
              </a:spcBef>
              <a:buFont typeface="Arial" panose="020B0604020202020204" pitchFamily="34" charset="0"/>
              <a:buChar char="•"/>
            </a:pPr>
            <a:r>
              <a:rPr lang="en-US" dirty="0" smtClean="0"/>
              <a:t>Cost sharing for EHB benefits must count towards the plan’s annual limitation</a:t>
            </a:r>
          </a:p>
          <a:p>
            <a:pPr marL="228600" indent="-114300" defTabSz="915406">
              <a:spcBef>
                <a:spcPts val="601"/>
              </a:spcBef>
              <a:buFont typeface="Arial" panose="020B0604020202020204" pitchFamily="34" charset="0"/>
              <a:buChar char="•"/>
              <a:defRPr/>
            </a:pPr>
            <a:r>
              <a:rPr lang="en-US" dirty="0" smtClean="0"/>
              <a:t>No yearly or lifetime dollar limits on coverage for EHB benefits</a:t>
            </a:r>
          </a:p>
          <a:p>
            <a:pPr marL="228600" indent="-114300">
              <a:spcBef>
                <a:spcPts val="601"/>
              </a:spcBef>
              <a:buFont typeface="Arial" panose="020B0604020202020204" pitchFamily="34" charset="0"/>
              <a:buChar char="•"/>
            </a:pPr>
            <a:r>
              <a:rPr lang="en-US" dirty="0" smtClean="0"/>
              <a:t>Must comply with “parity" protections between mental health and substance use disorder benefits and medical benefits</a:t>
            </a:r>
          </a:p>
          <a:p>
            <a:pPr marL="228600" indent="-114300">
              <a:spcBef>
                <a:spcPts val="601"/>
              </a:spcBef>
              <a:buFont typeface="Arial" panose="020B0604020202020204" pitchFamily="34" charset="0"/>
              <a:buChar char="•"/>
            </a:pPr>
            <a:r>
              <a:rPr lang="en-US" dirty="0" smtClean="0"/>
              <a:t>Prohibited from discriminating based on an individual's age, expected length of life, present or predicted disability, degree of medical dependency, quality of life, or other health conditions.</a:t>
            </a:r>
            <a:r>
              <a:rPr lang="en-US" baseline="0" dirty="0" smtClean="0"/>
              <a:t> </a:t>
            </a:r>
            <a:r>
              <a:rPr lang="en-US" dirty="0" smtClean="0"/>
              <a:t>Issuers are allowed to use reasonable medical management</a:t>
            </a:r>
          </a:p>
          <a:p>
            <a:pPr marL="0" indent="0">
              <a:spcBef>
                <a:spcPts val="601"/>
              </a:spcBef>
              <a:buNone/>
            </a:pPr>
            <a:endParaRPr lang="en-US" dirty="0" smtClean="0"/>
          </a:p>
        </p:txBody>
      </p:sp>
    </p:spTree>
    <p:extLst>
      <p:ext uri="{BB962C8B-B14F-4D97-AF65-F5344CB8AC3E}">
        <p14:creationId xmlns:p14="http://schemas.microsoft.com/office/powerpoint/2010/main" val="1820010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This section contains additional information and resources about opioids.</a:t>
            </a:r>
          </a:p>
          <a:p>
            <a:pPr marL="0" indent="0">
              <a:buNone/>
            </a:pPr>
            <a:endParaRPr lang="en-US" dirty="0"/>
          </a:p>
        </p:txBody>
      </p:sp>
    </p:spTree>
    <p:extLst>
      <p:ext uri="{BB962C8B-B14F-4D97-AF65-F5344CB8AC3E}">
        <p14:creationId xmlns:p14="http://schemas.microsoft.com/office/powerpoint/2010/main" val="3511273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b="0" i="0" kern="1200" dirty="0" smtClean="0">
                <a:solidFill>
                  <a:schemeClr val="tx1"/>
                </a:solidFill>
                <a:effectLst/>
                <a:latin typeface="+mn-lt"/>
                <a:ea typeface="+mn-ea"/>
                <a:cs typeface="+mn-cs"/>
              </a:rPr>
              <a:t>CMS is responding to the opioid crisis by promoting safe and responsible pain management, making sure patients can access treatment for opioid use disorder, and using data to target prevention and treatment. For more information</a:t>
            </a:r>
            <a:r>
              <a:rPr lang="en-US" b="0" i="0" kern="1200" baseline="0" dirty="0" smtClean="0">
                <a:solidFill>
                  <a:schemeClr val="tx1"/>
                </a:solidFill>
                <a:effectLst/>
                <a:latin typeface="+mn-lt"/>
                <a:ea typeface="+mn-ea"/>
                <a:cs typeface="+mn-cs"/>
              </a:rPr>
              <a:t>, </a:t>
            </a:r>
            <a:r>
              <a:rPr lang="en-US" dirty="0" smtClean="0"/>
              <a:t>visit </a:t>
            </a:r>
            <a:r>
              <a:rPr lang="en-US" u="sng" kern="1200" dirty="0" smtClean="0">
                <a:solidFill>
                  <a:schemeClr val="tx1"/>
                </a:solidFill>
                <a:effectLst/>
                <a:latin typeface="+mn-lt"/>
                <a:ea typeface="+mn-ea"/>
                <a:cs typeface="+mn-cs"/>
                <a:hlinkClick r:id="rId3"/>
              </a:rPr>
              <a:t>CMS.gov/about-</a:t>
            </a:r>
            <a:r>
              <a:rPr lang="en-US" u="sng" kern="1200" dirty="0" err="1" smtClean="0">
                <a:solidFill>
                  <a:schemeClr val="tx1"/>
                </a:solidFill>
                <a:effectLst/>
                <a:latin typeface="+mn-lt"/>
                <a:ea typeface="+mn-ea"/>
                <a:cs typeface="+mn-cs"/>
                <a:hlinkClick r:id="rId3"/>
              </a:rPr>
              <a:t>cms</a:t>
            </a:r>
            <a:r>
              <a:rPr lang="en-US" u="sng" kern="1200" dirty="0" smtClean="0">
                <a:solidFill>
                  <a:schemeClr val="tx1"/>
                </a:solidFill>
                <a:effectLst/>
                <a:latin typeface="+mn-lt"/>
                <a:ea typeface="+mn-ea"/>
                <a:cs typeface="+mn-cs"/>
                <a:hlinkClick r:id="rId3"/>
              </a:rPr>
              <a:t>/story-page/reducing-opioid-misuse.htm</a:t>
            </a:r>
            <a:r>
              <a:rPr lang="en-US" kern="1200" dirty="0" smtClean="0">
                <a:solidFill>
                  <a:schemeClr val="tx1"/>
                </a:solidFill>
                <a:effectLst/>
                <a:latin typeface="+mn-lt"/>
                <a:ea typeface="+mn-ea"/>
                <a:cs typeface="+mn-cs"/>
                <a:hlinkClick r:id="rId3"/>
              </a:rPr>
              <a:t>l</a:t>
            </a:r>
            <a:r>
              <a:rPr lang="en-US" kern="1200" dirty="0" smtClean="0">
                <a:solidFill>
                  <a:schemeClr val="tx1"/>
                </a:solidFill>
                <a:effectLst/>
                <a:latin typeface="+mn-lt"/>
                <a:ea typeface="+mn-ea"/>
                <a:cs typeface="+mn-cs"/>
              </a:rPr>
              <a:t>.</a:t>
            </a:r>
          </a:p>
          <a:p>
            <a:pPr marL="0" indent="0">
              <a:buNone/>
            </a:pPr>
            <a:endParaRPr lang="en-US" dirty="0"/>
          </a:p>
        </p:txBody>
      </p:sp>
    </p:spTree>
    <p:extLst>
      <p:ext uri="{BB962C8B-B14F-4D97-AF65-F5344CB8AC3E}">
        <p14:creationId xmlns:p14="http://schemas.microsoft.com/office/powerpoint/2010/main" val="551877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77371" y="3578578"/>
            <a:ext cx="6008915" cy="4899378"/>
          </a:xfrm>
        </p:spPr>
        <p:txBody>
          <a:bodyPr/>
          <a:lstStyle/>
          <a:p>
            <a:pPr marL="0" indent="0">
              <a:lnSpc>
                <a:spcPct val="100000"/>
              </a:lnSpc>
              <a:spcBef>
                <a:spcPts val="600"/>
              </a:spcBef>
              <a:spcAft>
                <a:spcPts val="601"/>
              </a:spcAft>
              <a:buNone/>
              <a:defRPr/>
            </a:pPr>
            <a:r>
              <a:rPr lang="en-US" sz="1100" dirty="0" smtClean="0"/>
              <a:t>CMS engages with other Department of Health</a:t>
            </a:r>
            <a:r>
              <a:rPr lang="en-US" sz="1100" baseline="0" dirty="0" smtClean="0"/>
              <a:t> and </a:t>
            </a:r>
            <a:r>
              <a:rPr lang="en-US" sz="1100" dirty="0" smtClean="0"/>
              <a:t>Human Services (HHS) operating divisions to share best practices and coordinate efforts. Examples include</a:t>
            </a:r>
          </a:p>
          <a:p>
            <a:pPr marL="114426" marR="0" lvl="1" indent="-114426" algn="l" defTabSz="914400" rtl="0" eaLnBrk="1" fontAlgn="auto" latinLnBrk="0" hangingPunct="1">
              <a:lnSpc>
                <a:spcPct val="100000"/>
              </a:lnSpc>
              <a:spcAft>
                <a:spcPts val="0"/>
              </a:spcAft>
              <a:buClrTx/>
              <a:buSzTx/>
              <a:buFont typeface="Wingdings" panose="05000000000000000000" pitchFamily="2" charset="2"/>
              <a:buChar char="§"/>
              <a:tabLst/>
              <a:defRPr/>
            </a:pPr>
            <a:r>
              <a:rPr lang="en-US" sz="1100" dirty="0" smtClean="0"/>
              <a:t>Collaboration with SAMHSA on implementation of new Part B OTP benefit</a:t>
            </a:r>
          </a:p>
          <a:p>
            <a:pPr marL="114426" lvl="1" indent="-114426">
              <a:lnSpc>
                <a:spcPct val="100000"/>
              </a:lnSpc>
              <a:buFont typeface="Wingdings" panose="05000000000000000000" pitchFamily="2" charset="2"/>
              <a:buChar char="§"/>
            </a:pPr>
            <a:r>
              <a:rPr lang="en-US" sz="1100" dirty="0" smtClean="0"/>
              <a:t>Released “Informational Bulletin on Medication</a:t>
            </a:r>
            <a:r>
              <a:rPr lang="en-US" sz="1100" baseline="0" dirty="0" smtClean="0"/>
              <a:t>-Assisted Treatment (</a:t>
            </a:r>
            <a:r>
              <a:rPr lang="en-US" sz="1100" dirty="0" smtClean="0"/>
              <a:t>MAT) for Substance Use Disorders with CDC, Substance Abuse and Mental Health Services Administration (SAMHSA) and National Institutes of Health (NIH)” – July 2014 (</a:t>
            </a:r>
            <a:r>
              <a:rPr lang="en-US" sz="1100" u="sng" dirty="0" smtClean="0">
                <a:hlinkClick r:id="rId3"/>
              </a:rPr>
              <a:t>Medicaid.gov/federal-policy-guidance/downloads/cib-07-11-2014.pdf</a:t>
            </a:r>
            <a:r>
              <a:rPr lang="en-US" sz="1100" dirty="0" smtClean="0"/>
              <a:t>).</a:t>
            </a:r>
          </a:p>
          <a:p>
            <a:pPr marL="114426" lvl="1" indent="-114426">
              <a:lnSpc>
                <a:spcPct val="100000"/>
              </a:lnSpc>
              <a:buFont typeface="Wingdings" panose="05000000000000000000" pitchFamily="2" charset="2"/>
              <a:buChar char="§"/>
            </a:pPr>
            <a:r>
              <a:rPr lang="en-US" sz="1100" dirty="0" smtClean="0"/>
              <a:t>Facilitated Surgeon General’s letter campaign to 2.3 million clinicians to “Turn the Tide” on the prescription drug crisis (for more information visit </a:t>
            </a:r>
            <a:r>
              <a:rPr lang="en-US" sz="1100" dirty="0" smtClean="0">
                <a:hlinkClick r:id="rId4"/>
              </a:rPr>
              <a:t>addiction.surgeongeneral.gov/sites/default/files/Spotlight-on-Opioids_09192018.pdf</a:t>
            </a:r>
            <a:r>
              <a:rPr lang="en-US" sz="1100" dirty="0" smtClean="0"/>
              <a:t>). </a:t>
            </a:r>
          </a:p>
          <a:p>
            <a:pPr marL="114426" lvl="1" indent="-114426">
              <a:lnSpc>
                <a:spcPct val="100000"/>
              </a:lnSpc>
              <a:buFont typeface="Wingdings" panose="05000000000000000000" pitchFamily="2" charset="2"/>
              <a:buChar char="§"/>
            </a:pPr>
            <a:r>
              <a:rPr lang="en-US" sz="1100" dirty="0" smtClean="0"/>
              <a:t>Disseminating Centers</a:t>
            </a:r>
            <a:r>
              <a:rPr lang="en-US" sz="1100" baseline="0" dirty="0" smtClean="0"/>
              <a:t> for Disease Control and Prevention’s (</a:t>
            </a:r>
            <a:r>
              <a:rPr lang="en-US" sz="1100" i="0" dirty="0" smtClean="0"/>
              <a:t>CDC) “Guideline for Prescribing Opioids for Chronic Pain” </a:t>
            </a:r>
            <a:r>
              <a:rPr lang="en-US" sz="1100" dirty="0" smtClean="0"/>
              <a:t>through CMS Quality Improvement Organization- Quality Innovation Network (QIO-QIN) efforts to reduce adverse drug events for opioids (</a:t>
            </a:r>
            <a:r>
              <a:rPr lang="en-US" sz="1100" u="sng" dirty="0" smtClean="0">
                <a:hlinkClick r:id="rId5"/>
              </a:rPr>
              <a:t>CDC.gov/</a:t>
            </a:r>
            <a:r>
              <a:rPr lang="en-US" sz="1100" u="sng" dirty="0" err="1" smtClean="0">
                <a:hlinkClick r:id="rId5"/>
              </a:rPr>
              <a:t>drugoverdose</a:t>
            </a:r>
            <a:r>
              <a:rPr lang="en-US" sz="1100" u="sng" dirty="0" smtClean="0">
                <a:hlinkClick r:id="rId5"/>
              </a:rPr>
              <a:t>/prescribing/guideline.html</a:t>
            </a:r>
            <a:r>
              <a:rPr lang="en-US" sz="1100" dirty="0" smtClean="0"/>
              <a:t>).</a:t>
            </a:r>
          </a:p>
          <a:p>
            <a:pPr marL="114426" lvl="1" indent="-114426">
              <a:lnSpc>
                <a:spcPct val="100000"/>
              </a:lnSpc>
              <a:buFont typeface="Wingdings" panose="05000000000000000000" pitchFamily="2" charset="2"/>
              <a:buChar char="§"/>
            </a:pPr>
            <a:r>
              <a:rPr lang="en-US" sz="1100" dirty="0" smtClean="0"/>
              <a:t>Discussions with CDC, Food &amp; Drug Administration (FDA) and NIH about expanding the evidence base to inform coverage determinations for alternative therapies</a:t>
            </a:r>
          </a:p>
          <a:p>
            <a:pPr marL="171450" lvl="1" indent="-171450">
              <a:lnSpc>
                <a:spcPct val="100000"/>
              </a:lnSpc>
              <a:buFont typeface="Wingdings" panose="05000000000000000000" pitchFamily="2" charset="2"/>
              <a:buChar char="§"/>
            </a:pPr>
            <a:r>
              <a:rPr lang="en-US" sz="1100" dirty="0" smtClean="0"/>
              <a:t>Healthcare Fraud Prevention Partnership (HFPP)</a:t>
            </a:r>
          </a:p>
          <a:p>
            <a:pPr marL="228851" lvl="2" indent="-114426">
              <a:lnSpc>
                <a:spcPct val="100000"/>
              </a:lnSpc>
              <a:buFont typeface="Arial" panose="020B0604020202020204" pitchFamily="34" charset="0"/>
              <a:buChar char="•"/>
            </a:pPr>
            <a:r>
              <a:rPr lang="en-US" sz="1100" dirty="0" smtClean="0"/>
              <a:t>Example: Creation of an HFPP-branded White Paper entitled “Healthcare Payer Strategies to Reduce the Harms of Opioids: The Healthcare Fraud Prevention Partnership’s Commitment to the Management of Opioid Misuse and Opioid Use Disorder” (</a:t>
            </a:r>
            <a:r>
              <a:rPr lang="en-US" sz="1100" u="sng" dirty="0" smtClean="0">
                <a:hlinkClick r:id="rId6"/>
              </a:rPr>
              <a:t>HFPP.cms.gov</a:t>
            </a:r>
            <a:r>
              <a:rPr lang="en-US" sz="1100" dirty="0" smtClean="0"/>
              <a:t>).</a:t>
            </a:r>
          </a:p>
          <a:p>
            <a:pPr marL="171450" lvl="1" indent="-171450">
              <a:lnSpc>
                <a:spcPct val="100000"/>
              </a:lnSpc>
              <a:buFont typeface="Wingdings" panose="05000000000000000000" pitchFamily="2" charset="2"/>
              <a:buChar char="§"/>
            </a:pPr>
            <a:r>
              <a:rPr lang="en-US" sz="1100" dirty="0" smtClean="0"/>
              <a:t>SAMHSA and the Agency for Healthcare Research and Quality (AHRQ) provide consultation to CMS on implementing the section 1003, the demonstration project to increase the treatment capacity of Medicaid providers to deliver substance use disorder treatment and recovery services.</a:t>
            </a:r>
          </a:p>
        </p:txBody>
      </p:sp>
    </p:spTree>
    <p:extLst>
      <p:ext uri="{BB962C8B-B14F-4D97-AF65-F5344CB8AC3E}">
        <p14:creationId xmlns:p14="http://schemas.microsoft.com/office/powerpoint/2010/main" val="1079262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1"/>
              </a:spcBef>
            </a:pPr>
            <a:r>
              <a:rPr lang="en-US" dirty="0" smtClean="0"/>
              <a:t>HHS has made it a priority to address opioid abuse, dependence, and overdose. Several agencies within HHS have joined the effort.</a:t>
            </a:r>
          </a:p>
          <a:p>
            <a:pPr marL="114426" indent="-114426">
              <a:spcBef>
                <a:spcPts val="601"/>
              </a:spcBef>
              <a:buFont typeface="Wingdings" panose="05000000000000000000" pitchFamily="2" charset="2"/>
              <a:buChar char="§"/>
            </a:pPr>
            <a:r>
              <a:rPr lang="en-US" dirty="0" smtClean="0"/>
              <a:t>HHS Opioids Initiative</a:t>
            </a:r>
            <a:r>
              <a:rPr lang="en-US" baseline="0" dirty="0" smtClean="0"/>
              <a:t> </a:t>
            </a:r>
            <a:r>
              <a:rPr lang="en-US" dirty="0" smtClean="0">
                <a:hlinkClick r:id="rId3"/>
              </a:rPr>
              <a:t>HHS.gov/opioids</a:t>
            </a:r>
            <a:endParaRPr lang="en-US" dirty="0" smtClean="0"/>
          </a:p>
          <a:p>
            <a:pPr marL="114426" indent="-114426" defTabSz="915406">
              <a:spcBef>
                <a:spcPts val="601"/>
              </a:spcBef>
              <a:buFont typeface="Wingdings" panose="05000000000000000000" pitchFamily="2" charset="2"/>
              <a:buChar char="§"/>
              <a:defRPr/>
            </a:pPr>
            <a:r>
              <a:rPr lang="en-US" dirty="0" smtClean="0"/>
              <a:t>Substance Abuse &amp; Mental Health Services Administration </a:t>
            </a:r>
            <a:r>
              <a:rPr lang="en-US" dirty="0" smtClean="0">
                <a:hlinkClick r:id="rId4"/>
              </a:rPr>
              <a:t>SAMHSA.gov</a:t>
            </a:r>
            <a:endParaRPr lang="en-US" dirty="0" smtClean="0"/>
          </a:p>
          <a:p>
            <a:pPr marL="114426" indent="-114426">
              <a:spcBef>
                <a:spcPts val="601"/>
              </a:spcBef>
              <a:buFont typeface="Wingdings" panose="05000000000000000000" pitchFamily="2" charset="2"/>
              <a:buChar char="§"/>
            </a:pPr>
            <a:r>
              <a:rPr lang="en-US" dirty="0" smtClean="0"/>
              <a:t>Centers for Disease Control and Prevention </a:t>
            </a:r>
            <a:r>
              <a:rPr lang="en-US" dirty="0" smtClean="0">
                <a:hlinkClick r:id="rId5"/>
              </a:rPr>
              <a:t>CDC.gov/</a:t>
            </a:r>
            <a:r>
              <a:rPr lang="en-US" dirty="0" err="1" smtClean="0">
                <a:hlinkClick r:id="rId5"/>
              </a:rPr>
              <a:t>drugoverdose</a:t>
            </a:r>
            <a:r>
              <a:rPr lang="en-US" dirty="0" smtClean="0">
                <a:hlinkClick r:id="rId5"/>
              </a:rPr>
              <a:t>/opioids/index.html</a:t>
            </a:r>
            <a:endParaRPr lang="en-US" dirty="0" smtClean="0"/>
          </a:p>
          <a:p>
            <a:pPr marL="114426" indent="-114426">
              <a:spcBef>
                <a:spcPts val="601"/>
              </a:spcBef>
              <a:buFont typeface="Wingdings" panose="05000000000000000000" pitchFamily="2" charset="2"/>
              <a:buChar char="§"/>
            </a:pPr>
            <a:r>
              <a:rPr lang="en-US" dirty="0" smtClean="0"/>
              <a:t>U.S. Food and Drug Administration </a:t>
            </a:r>
            <a:r>
              <a:rPr lang="en-US" dirty="0" smtClean="0">
                <a:hlinkClick r:id="rId6"/>
              </a:rPr>
              <a:t>FDA.gov/drugs/information-drug-class/opioid-medications</a:t>
            </a:r>
            <a:endParaRPr lang="en-US" dirty="0" smtClean="0"/>
          </a:p>
          <a:p>
            <a:pPr marL="114426" indent="-114426">
              <a:spcBef>
                <a:spcPts val="601"/>
              </a:spcBef>
              <a:buFont typeface="Wingdings" panose="05000000000000000000" pitchFamily="2" charset="2"/>
              <a:buChar char="§"/>
            </a:pPr>
            <a:r>
              <a:rPr lang="en-US" dirty="0" smtClean="0"/>
              <a:t>National Institute on Drug Abuse </a:t>
            </a:r>
            <a:r>
              <a:rPr lang="en-US" dirty="0" smtClean="0">
                <a:solidFill>
                  <a:srgbClr val="FF0000"/>
                </a:solidFill>
                <a:hlinkClick r:id="rId7"/>
              </a:rPr>
              <a:t>Drugabuse.gov/publications/research-reports/prescription-drugs/opioids</a:t>
            </a:r>
            <a:endParaRPr lang="en-US" dirty="0" smtClean="0">
              <a:solidFill>
                <a:srgbClr val="FF0000"/>
              </a:solidFill>
            </a:endParaRPr>
          </a:p>
          <a:p>
            <a:pPr marL="114426" indent="-114426">
              <a:spcBef>
                <a:spcPts val="601"/>
              </a:spcBef>
              <a:buFont typeface="Wingdings" panose="05000000000000000000" pitchFamily="2" charset="2"/>
              <a:buChar char="§"/>
            </a:pPr>
            <a:r>
              <a:rPr lang="en-US" dirty="0" smtClean="0"/>
              <a:t>Health Resources &amp; Services Administration </a:t>
            </a:r>
            <a:r>
              <a:rPr lang="en-US" dirty="0" smtClean="0">
                <a:solidFill>
                  <a:srgbClr val="FF0000"/>
                </a:solidFill>
                <a:hlinkClick r:id="rId8"/>
              </a:rPr>
              <a:t>HRSA.gov/opioids</a:t>
            </a:r>
            <a:r>
              <a:rPr lang="en-US" dirty="0" smtClean="0">
                <a:solidFill>
                  <a:srgbClr val="FF0000"/>
                </a:solidFill>
              </a:rPr>
              <a:t> </a:t>
            </a:r>
          </a:p>
          <a:p>
            <a:pPr marL="114426" indent="-114426">
              <a:spcBef>
                <a:spcPts val="601"/>
              </a:spcBef>
              <a:buFont typeface="Wingdings" panose="05000000000000000000" pitchFamily="2" charset="2"/>
              <a:buChar char="§"/>
            </a:pPr>
            <a:r>
              <a:rPr lang="en-US" dirty="0" smtClean="0"/>
              <a:t>Administration for Community Living (ACL) </a:t>
            </a:r>
            <a:r>
              <a:rPr lang="en-US" dirty="0" smtClean="0">
                <a:solidFill>
                  <a:srgbClr val="FF0000"/>
                </a:solidFill>
                <a:hlinkClick r:id="rId9"/>
              </a:rPr>
              <a:t>ACL.gov/search/</a:t>
            </a:r>
            <a:r>
              <a:rPr lang="en-US" dirty="0" err="1" smtClean="0">
                <a:solidFill>
                  <a:srgbClr val="FF0000"/>
                </a:solidFill>
                <a:hlinkClick r:id="rId9"/>
              </a:rPr>
              <a:t>node?keys</a:t>
            </a:r>
            <a:r>
              <a:rPr lang="en-US" dirty="0" smtClean="0">
                <a:solidFill>
                  <a:srgbClr val="FF0000"/>
                </a:solidFill>
                <a:hlinkClick r:id="rId9"/>
              </a:rPr>
              <a:t>=opioids&amp;=Search</a:t>
            </a:r>
            <a:r>
              <a:rPr lang="en-US" dirty="0" smtClean="0">
                <a:solidFill>
                  <a:srgbClr val="FF0000"/>
                </a:solidFill>
              </a:rPr>
              <a:t> </a:t>
            </a:r>
          </a:p>
          <a:p>
            <a:pPr marL="114426" indent="-114426">
              <a:spcBef>
                <a:spcPts val="601"/>
              </a:spcBef>
              <a:buFont typeface="Wingdings" panose="05000000000000000000" pitchFamily="2" charset="2"/>
              <a:buChar char="§"/>
            </a:pPr>
            <a:r>
              <a:rPr lang="en-US" dirty="0" smtClean="0"/>
              <a:t>Agency for Healthcare Research and Quality </a:t>
            </a:r>
            <a:r>
              <a:rPr lang="en-US" dirty="0" smtClean="0">
                <a:solidFill>
                  <a:srgbClr val="FF0000"/>
                </a:solidFill>
                <a:hlinkClick r:id="rId10"/>
              </a:rPr>
              <a:t>AHRQ.gov/topics/opioids.html</a:t>
            </a:r>
            <a:r>
              <a:rPr lang="en-US" dirty="0" smtClean="0">
                <a:solidFill>
                  <a:srgbClr val="FF0000"/>
                </a:solidFill>
              </a:rPr>
              <a:t> </a:t>
            </a:r>
          </a:p>
        </p:txBody>
      </p:sp>
    </p:spTree>
    <p:extLst>
      <p:ext uri="{BB962C8B-B14F-4D97-AF65-F5344CB8AC3E}">
        <p14:creationId xmlns:p14="http://schemas.microsoft.com/office/powerpoint/2010/main" val="3293175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sz="1200" dirty="0" smtClean="0"/>
              <a:t>There is</a:t>
            </a:r>
            <a:r>
              <a:rPr lang="en-US" sz="1200" baseline="0" dirty="0" smtClean="0"/>
              <a:t> a</a:t>
            </a:r>
            <a:r>
              <a:rPr lang="en-US" sz="1200" dirty="0" smtClean="0"/>
              <a:t> HHS</a:t>
            </a:r>
            <a:r>
              <a:rPr lang="en-US" sz="1200" baseline="0" dirty="0" smtClean="0"/>
              <a:t> Combatting the Opioids Crisis</a:t>
            </a:r>
            <a:r>
              <a:rPr lang="en-US" sz="1200" dirty="0" smtClean="0"/>
              <a:t> fact sheet</a:t>
            </a:r>
            <a:r>
              <a:rPr lang="en-US" sz="1200" baseline="0" dirty="0" smtClean="0"/>
              <a:t> and infographic.</a:t>
            </a:r>
            <a:endParaRPr lang="en-US" sz="1200" dirty="0" smtClean="0"/>
          </a:p>
          <a:p>
            <a:pPr marL="0" indent="0">
              <a:spcBef>
                <a:spcPts val="600"/>
              </a:spcBef>
              <a:buNone/>
            </a:pPr>
            <a:r>
              <a:rPr lang="en-US" sz="1200" dirty="0" smtClean="0"/>
              <a:t>Fact sheet </a:t>
            </a:r>
            <a:r>
              <a:rPr lang="en-US" sz="1200" u="sng" dirty="0" smtClean="0">
                <a:hlinkClick r:id="rId3"/>
              </a:rPr>
              <a:t>HHS.gov/sites/default/files/opioids-fact-sheet-april-2019.pdf</a:t>
            </a:r>
            <a:endParaRPr lang="en-US" sz="1200" dirty="0" smtClean="0"/>
          </a:p>
          <a:p>
            <a:pPr marL="0" indent="0">
              <a:spcBef>
                <a:spcPts val="600"/>
              </a:spcBef>
              <a:buNone/>
            </a:pPr>
            <a:r>
              <a:rPr lang="en-US" sz="1200" dirty="0" smtClean="0"/>
              <a:t>Infographic </a:t>
            </a:r>
            <a:r>
              <a:rPr lang="en-US" sz="1200" u="sng" dirty="0" smtClean="0">
                <a:hlinkClick r:id="rId4"/>
              </a:rPr>
              <a:t>HHS.gov/sites/default/files/opioids-infographic-april-2019.pdf</a:t>
            </a:r>
            <a:endParaRPr lang="en-US" sz="1200" dirty="0" smtClean="0"/>
          </a:p>
          <a:p>
            <a:pPr marL="0" indent="0">
              <a:spcBef>
                <a:spcPts val="600"/>
              </a:spcBef>
              <a:buNone/>
            </a:pPr>
            <a:r>
              <a:rPr lang="en-US" sz="1200" i="1" u="sng" dirty="0" smtClean="0">
                <a:hlinkClick r:id="rId5"/>
              </a:rPr>
              <a:t>Watch HHS Secretary </a:t>
            </a:r>
            <a:r>
              <a:rPr lang="en-US" sz="1200" i="1" u="sng" dirty="0" err="1" smtClean="0">
                <a:hlinkClick r:id="rId5"/>
              </a:rPr>
              <a:t>Azar</a:t>
            </a:r>
            <a:r>
              <a:rPr lang="en-US" sz="1200" i="1" u="sng" dirty="0" smtClean="0">
                <a:hlinkClick r:id="rId5"/>
              </a:rPr>
              <a:t> explain the HHS 5-point plan for combating the opioid crisis</a:t>
            </a:r>
            <a:endParaRPr lang="en-US" sz="1200" dirty="0" smtClean="0"/>
          </a:p>
          <a:p>
            <a:pPr marL="0" indent="0">
              <a:buNone/>
            </a:pPr>
            <a:endParaRPr lang="en-US" dirty="0"/>
          </a:p>
        </p:txBody>
      </p:sp>
    </p:spTree>
    <p:extLst>
      <p:ext uri="{BB962C8B-B14F-4D97-AF65-F5344CB8AC3E}">
        <p14:creationId xmlns:p14="http://schemas.microsoft.com/office/powerpoint/2010/main" val="107561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t>There are multiple</a:t>
            </a:r>
            <a:r>
              <a:rPr lang="en-US" baseline="0" dirty="0" smtClean="0"/>
              <a:t> </a:t>
            </a:r>
            <a:r>
              <a:rPr lang="en-US" dirty="0" smtClean="0"/>
              <a:t>resources</a:t>
            </a:r>
            <a:r>
              <a:rPr lang="en-US" baseline="0" dirty="0" smtClean="0"/>
              <a:t> available on the Substance Abuse &amp; Mental Health Services Administration (SAMHSA) website, </a:t>
            </a:r>
            <a:r>
              <a:rPr lang="en-US" dirty="0" smtClean="0">
                <a:hlinkClick r:id="rId3"/>
              </a:rPr>
              <a:t>SAMHSA.gov/find-help</a:t>
            </a:r>
            <a:r>
              <a:rPr lang="en-US" baseline="0" dirty="0" smtClean="0"/>
              <a:t>. The graphic shows a portion of the SAMHSA website with the following resources: Behavioral </a:t>
            </a:r>
            <a:r>
              <a:rPr lang="en-US" dirty="0" smtClean="0"/>
              <a:t>H</a:t>
            </a:r>
            <a:r>
              <a:rPr lang="en-US" baseline="0" dirty="0" smtClean="0"/>
              <a:t>ealth </a:t>
            </a:r>
            <a:r>
              <a:rPr lang="en-US" dirty="0" smtClean="0"/>
              <a:t>T</a:t>
            </a:r>
            <a:r>
              <a:rPr lang="en-US" baseline="0" dirty="0" smtClean="0"/>
              <a:t>reatment </a:t>
            </a:r>
            <a:r>
              <a:rPr lang="en-US" dirty="0" smtClean="0"/>
              <a:t>Services Locator,</a:t>
            </a:r>
            <a:r>
              <a:rPr lang="en-US" baseline="0" dirty="0" smtClean="0"/>
              <a:t> SAMHSA National Helpline, and Treatment </a:t>
            </a:r>
            <a:r>
              <a:rPr lang="en-US" dirty="0" smtClean="0"/>
              <a:t>P</a:t>
            </a:r>
            <a:r>
              <a:rPr lang="en-US" baseline="0" dirty="0" smtClean="0"/>
              <a:t>rogram </a:t>
            </a:r>
            <a:r>
              <a:rPr lang="en-US" dirty="0" smtClean="0"/>
              <a:t>L</a:t>
            </a:r>
            <a:r>
              <a:rPr lang="en-US" baseline="0" dirty="0" smtClean="0"/>
              <a:t>ocators </a:t>
            </a:r>
            <a:r>
              <a:rPr lang="en-US" dirty="0" smtClean="0"/>
              <a:t>(buprenorphine and methadone) </a:t>
            </a:r>
            <a:r>
              <a:rPr lang="en-US" baseline="0" dirty="0" smtClean="0"/>
              <a:t>for opioid addiction. The “Medication-Assisted Treatment of Opioid Use Disorder Pocket Guide” offers guidance for doctors on the use of medication-assisted treatment for patients with opioid use disorder.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hlinkClick r:id="rId4"/>
              </a:rPr>
              <a:t>store.samhsa.gov/product/Opioid-Overdose-Prevention-Toolkit/SMA18-4742</a:t>
            </a:r>
            <a:endParaRPr lang="en-US" dirty="0" smtClean="0"/>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smtClean="0">
                <a:hlinkClick r:id="rId5"/>
              </a:rPr>
              <a:t>samhsa.gov/medication-assisted-treatment/treatment/opioid-overdose</a:t>
            </a:r>
            <a:endParaRPr lang="en-US" baseline="0" dirty="0" smtClean="0"/>
          </a:p>
          <a:p>
            <a:pPr marL="0" indent="0">
              <a:buNone/>
            </a:pPr>
            <a:endParaRPr lang="en-US" dirty="0"/>
          </a:p>
        </p:txBody>
      </p:sp>
    </p:spTree>
    <p:extLst>
      <p:ext uri="{BB962C8B-B14F-4D97-AF65-F5344CB8AC3E}">
        <p14:creationId xmlns:p14="http://schemas.microsoft.com/office/powerpoint/2010/main" val="3857392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15406">
              <a:spcBef>
                <a:spcPts val="601"/>
              </a:spcBef>
              <a:buNone/>
              <a:defRPr/>
            </a:pPr>
            <a:r>
              <a:rPr lang="en-US" baseline="0" dirty="0" smtClean="0"/>
              <a:t>Here are a few of the CDC resources that are available for providers. Some of these include a mobile app, pharmacists’ brochure, fact sheets and pocket guides. Visit </a:t>
            </a:r>
            <a:r>
              <a:rPr lang="en-US" u="sng" dirty="0" smtClean="0">
                <a:hlinkClick r:id="rId3"/>
              </a:rPr>
              <a:t>CDC.gov/</a:t>
            </a:r>
            <a:r>
              <a:rPr lang="en-US" u="sng" dirty="0" err="1" smtClean="0">
                <a:hlinkClick r:id="rId3"/>
              </a:rPr>
              <a:t>drugoverdose</a:t>
            </a:r>
            <a:r>
              <a:rPr lang="en-US" u="sng" dirty="0" smtClean="0">
                <a:hlinkClick r:id="rId3"/>
              </a:rPr>
              <a:t>/prescribing/clinical-tools.html</a:t>
            </a:r>
            <a:r>
              <a:rPr lang="en-US" dirty="0" smtClean="0"/>
              <a:t> to review the resources.</a:t>
            </a:r>
          </a:p>
        </p:txBody>
      </p:sp>
    </p:spTree>
    <p:extLst>
      <p:ext uri="{BB962C8B-B14F-4D97-AF65-F5344CB8AC3E}">
        <p14:creationId xmlns:p14="http://schemas.microsoft.com/office/powerpoint/2010/main" val="8674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95301" y="3578578"/>
            <a:ext cx="5953124" cy="4899378"/>
          </a:xfrm>
        </p:spPr>
        <p:txBody>
          <a:bodyPr/>
          <a:lstStyle/>
          <a:p>
            <a:pPr marL="114426" indent="-114426">
              <a:lnSpc>
                <a:spcPct val="100000"/>
              </a:lnSpc>
              <a:spcBef>
                <a:spcPts val="601"/>
              </a:spcBef>
              <a:buFont typeface="Wingdings" panose="05000000000000000000" pitchFamily="2" charset="2"/>
              <a:buChar char="§"/>
            </a:pPr>
            <a:r>
              <a:rPr lang="en-US" sz="1000" b="0" dirty="0" smtClean="0"/>
              <a:t>Acute pain usually occurs suddenly and has a known cause, like an injury, surgery, or infection. </a:t>
            </a:r>
            <a:r>
              <a:rPr lang="en-US" sz="1000" dirty="0" smtClean="0"/>
              <a:t>It</a:t>
            </a:r>
            <a:r>
              <a:rPr lang="en-US" sz="1000" b="0" dirty="0" smtClean="0"/>
              <a:t> normally gets better as your body heals</a:t>
            </a:r>
            <a:r>
              <a:rPr lang="en-US" sz="1000" b="0" baseline="0" dirty="0" smtClean="0"/>
              <a:t> and lasts less than three months.</a:t>
            </a:r>
            <a:endParaRPr lang="en-US" sz="1000" b="0" dirty="0" smtClean="0"/>
          </a:p>
          <a:p>
            <a:pPr marL="114426" indent="-114426">
              <a:lnSpc>
                <a:spcPct val="100000"/>
              </a:lnSpc>
              <a:spcBef>
                <a:spcPts val="601"/>
              </a:spcBef>
              <a:buFont typeface="Wingdings" panose="05000000000000000000" pitchFamily="2" charset="2"/>
              <a:buChar char="§"/>
            </a:pPr>
            <a:r>
              <a:rPr lang="en-US" sz="1000" b="0" dirty="0" smtClean="0"/>
              <a:t>Chronic pain can last weeks or months—past the normal time of healing. Chronic pain has been variably defined but is defined within the CDC guideline on prescribing</a:t>
            </a:r>
            <a:r>
              <a:rPr lang="en-US" sz="1000" b="0" baseline="0" dirty="0" smtClean="0"/>
              <a:t> opioids for chronic pain</a:t>
            </a:r>
            <a:r>
              <a:rPr lang="en-US" sz="1000" b="0" dirty="0" smtClean="0"/>
              <a:t> as pain that typically lasts &gt;3 months or past the time of normal tissue healing. It can be the result of an underlying medical disease or condition, injury, medical treatment, inflammation, or an unknown cause. </a:t>
            </a:r>
          </a:p>
          <a:p>
            <a:pPr marL="114426" lvl="0" indent="-114426">
              <a:lnSpc>
                <a:spcPct val="100000"/>
              </a:lnSpc>
              <a:spcBef>
                <a:spcPts val="601"/>
              </a:spcBef>
              <a:buFont typeface="Wingdings" panose="05000000000000000000" pitchFamily="2" charset="2"/>
              <a:buChar char="§"/>
            </a:pPr>
            <a:r>
              <a:rPr lang="en-US" sz="1000" b="0" dirty="0" smtClean="0"/>
              <a:t>Estimates of the prevalence of chronic pain vary, but it is clear that the number of persons experiencing chronic pain in the United States is substantial. Analysis of data from the 2012 National Health Interview Study showed that 11.2% of adults report having daily pain.</a:t>
            </a:r>
          </a:p>
          <a:p>
            <a:pPr marL="114426" indent="-114426">
              <a:lnSpc>
                <a:spcPct val="100000"/>
              </a:lnSpc>
              <a:spcBef>
                <a:spcPts val="601"/>
              </a:spcBef>
              <a:buFont typeface="Wingdings" panose="05000000000000000000" pitchFamily="2" charset="2"/>
              <a:buChar char="§"/>
            </a:pPr>
            <a:r>
              <a:rPr lang="en-US" sz="1000" b="0" dirty="0" smtClean="0"/>
              <a:t>Prescription opioids can be prescribed to treat moderate to severe pain, but can also have serious risks and side effects. Examples of opioids include</a:t>
            </a:r>
          </a:p>
          <a:p>
            <a:pPr marL="228851" lvl="1" indent="-114426">
              <a:lnSpc>
                <a:spcPct val="100000"/>
              </a:lnSpc>
              <a:spcBef>
                <a:spcPts val="601"/>
              </a:spcBef>
              <a:buFont typeface="Arial" panose="020B0604020202020204" pitchFamily="34" charset="0"/>
              <a:buChar char="•"/>
            </a:pPr>
            <a:r>
              <a:rPr lang="en-US" sz="1000" b="0" dirty="0" smtClean="0"/>
              <a:t>Oxycodone (OxyContin)</a:t>
            </a:r>
          </a:p>
          <a:p>
            <a:pPr marL="228851" lvl="1" indent="-114426">
              <a:lnSpc>
                <a:spcPct val="100000"/>
              </a:lnSpc>
              <a:spcBef>
                <a:spcPts val="601"/>
              </a:spcBef>
              <a:buFont typeface="Arial" panose="020B0604020202020204" pitchFamily="34" charset="0"/>
              <a:buChar char="•"/>
            </a:pPr>
            <a:r>
              <a:rPr lang="en-US" sz="1000" b="0" dirty="0" smtClean="0"/>
              <a:t>Hydrocodone (Vicodin)</a:t>
            </a:r>
          </a:p>
          <a:p>
            <a:pPr marL="228851" lvl="1" indent="-114426">
              <a:lnSpc>
                <a:spcPct val="100000"/>
              </a:lnSpc>
              <a:spcBef>
                <a:spcPts val="601"/>
              </a:spcBef>
              <a:buFont typeface="Arial" panose="020B0604020202020204" pitchFamily="34" charset="0"/>
              <a:buChar char="•"/>
            </a:pPr>
            <a:r>
              <a:rPr lang="en-US" sz="1000" b="0" dirty="0" smtClean="0"/>
              <a:t>Morphine</a:t>
            </a:r>
          </a:p>
          <a:p>
            <a:pPr marL="228851" lvl="1" indent="-114426">
              <a:lnSpc>
                <a:spcPct val="100000"/>
              </a:lnSpc>
              <a:spcBef>
                <a:spcPts val="601"/>
              </a:spcBef>
              <a:buFont typeface="Arial" panose="020B0604020202020204" pitchFamily="34" charset="0"/>
              <a:buChar char="•"/>
            </a:pPr>
            <a:r>
              <a:rPr lang="en-US" sz="1000" b="0" dirty="0" smtClean="0"/>
              <a:t>Codeine</a:t>
            </a:r>
          </a:p>
          <a:p>
            <a:pPr marL="228851" lvl="1" indent="-114426">
              <a:lnSpc>
                <a:spcPct val="100000"/>
              </a:lnSpc>
              <a:spcBef>
                <a:spcPts val="601"/>
              </a:spcBef>
              <a:buFont typeface="Arial" panose="020B0604020202020204" pitchFamily="34" charset="0"/>
              <a:buChar char="•"/>
            </a:pPr>
            <a:r>
              <a:rPr lang="en-US" sz="1000" b="0" dirty="0" smtClean="0"/>
              <a:t>Methadone</a:t>
            </a:r>
          </a:p>
          <a:p>
            <a:pPr marL="114426" indent="-114426" defTabSz="915406">
              <a:lnSpc>
                <a:spcPct val="100000"/>
              </a:lnSpc>
              <a:spcBef>
                <a:spcPts val="601"/>
              </a:spcBef>
              <a:buFont typeface="Wingdings" panose="05000000000000000000" pitchFamily="2" charset="2"/>
              <a:buChar char="§"/>
              <a:defRPr/>
            </a:pPr>
            <a:r>
              <a:rPr lang="en-US" sz="1000" b="0" dirty="0" smtClean="0"/>
              <a:t>Fe</a:t>
            </a:r>
            <a:r>
              <a:rPr lang="en-US" sz="1000" dirty="0" smtClean="0"/>
              <a:t>ntanyl is a synthetic opioid pain reliever</a:t>
            </a:r>
            <a:r>
              <a:rPr lang="en-US" sz="1000" b="1" dirty="0" smtClean="0"/>
              <a:t> </a:t>
            </a:r>
            <a:r>
              <a:rPr lang="en-US" sz="1000" dirty="0" smtClean="0"/>
              <a:t>that’s many times more powerful than other opioids and is approved for treating severe pain like advanced cancer pain. It is also illegally made and distributed.</a:t>
            </a:r>
          </a:p>
          <a:p>
            <a:pPr marL="114426" marR="0" lvl="0" indent="-114426" algn="l" defTabSz="915406" rtl="0" eaLnBrk="1" fontAlgn="auto" latinLnBrk="0" hangingPunct="1">
              <a:lnSpc>
                <a:spcPct val="100000"/>
              </a:lnSpc>
              <a:spcBef>
                <a:spcPts val="601"/>
              </a:spcBef>
              <a:spcAft>
                <a:spcPts val="0"/>
              </a:spcAft>
              <a:buClrTx/>
              <a:buSzTx/>
              <a:buFont typeface="Wingdings" panose="05000000000000000000" pitchFamily="2" charset="2"/>
              <a:buChar char="§"/>
              <a:tabLst/>
              <a:defRPr/>
            </a:pPr>
            <a:r>
              <a:rPr lang="en-US" sz="1000" b="0" dirty="0" smtClean="0"/>
              <a:t>Methadone</a:t>
            </a:r>
            <a:r>
              <a:rPr lang="en-US" sz="1000" dirty="0" smtClean="0"/>
              <a:t> is both an analgesic and a MAT drug.  It should be used carefully due to the number of severe interactions and it’s disproportionate share of opioid-related overdose deaths</a:t>
            </a:r>
          </a:p>
          <a:p>
            <a:pPr marL="114426" indent="-114426">
              <a:lnSpc>
                <a:spcPct val="100000"/>
              </a:lnSpc>
              <a:spcBef>
                <a:spcPts val="601"/>
              </a:spcBef>
              <a:buFont typeface="Wingdings" panose="05000000000000000000" pitchFamily="2" charset="2"/>
              <a:buChar char="§"/>
            </a:pPr>
            <a:r>
              <a:rPr lang="en-US" sz="1000" b="0" dirty="0" smtClean="0"/>
              <a:t>Heroin </a:t>
            </a:r>
            <a:r>
              <a:rPr lang="en-US" sz="1000" dirty="0" smtClean="0"/>
              <a:t>is an illegal opioid,</a:t>
            </a:r>
            <a:r>
              <a:rPr lang="en-US" sz="1000" baseline="0" dirty="0" smtClean="0"/>
              <a:t> often contaminated with substances that lead to overdoses.</a:t>
            </a:r>
            <a:endParaRPr lang="en-US" sz="1000" dirty="0" smtClean="0"/>
          </a:p>
          <a:p>
            <a:pPr marL="0" indent="0">
              <a:lnSpc>
                <a:spcPct val="100000"/>
              </a:lnSpc>
              <a:spcBef>
                <a:spcPts val="601"/>
              </a:spcBef>
              <a:buNone/>
            </a:pPr>
            <a:r>
              <a:rPr lang="en-US" sz="1000" dirty="0" smtClean="0"/>
              <a:t>Source: </a:t>
            </a:r>
            <a:r>
              <a:rPr lang="en-US" sz="1000" u="sng" dirty="0" smtClean="0">
                <a:hlinkClick r:id="rId3"/>
              </a:rPr>
              <a:t>CDC.gov/</a:t>
            </a:r>
            <a:r>
              <a:rPr lang="en-US" sz="1000" u="sng" dirty="0" err="1" smtClean="0">
                <a:hlinkClick r:id="rId3"/>
              </a:rPr>
              <a:t>drugoverdose</a:t>
            </a:r>
            <a:r>
              <a:rPr lang="en-US" sz="1000" u="sng" dirty="0" smtClean="0">
                <a:hlinkClick r:id="rId3"/>
              </a:rPr>
              <a:t>/opioids/index.html</a:t>
            </a:r>
            <a:endParaRPr lang="en-US" sz="1000" dirty="0" smtClean="0"/>
          </a:p>
          <a:p>
            <a:pPr marL="0" indent="0">
              <a:lnSpc>
                <a:spcPct val="100000"/>
              </a:lnSpc>
              <a:buNone/>
            </a:pPr>
            <a:endParaRPr lang="en-US" dirty="0"/>
          </a:p>
        </p:txBody>
      </p:sp>
    </p:spTree>
    <p:extLst>
      <p:ext uri="{BB962C8B-B14F-4D97-AF65-F5344CB8AC3E}">
        <p14:creationId xmlns:p14="http://schemas.microsoft.com/office/powerpoint/2010/main" val="50501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smtClean="0"/>
              <a:t>Stay connected. Visit </a:t>
            </a:r>
            <a:r>
              <a:rPr lang="en-US" dirty="0" smtClean="0">
                <a:hlinkClick r:id="rId3"/>
              </a:rPr>
              <a:t>CMSnationaltrainingprogram.cms.gov</a:t>
            </a:r>
            <a:r>
              <a:rPr lang="en-US" baseline="0" dirty="0" smtClean="0"/>
              <a:t> to view NTP training materials and to subscribe to our email list. </a:t>
            </a:r>
            <a:r>
              <a:rPr lang="en-US" dirty="0" smtClean="0"/>
              <a:t>Contact us at </a:t>
            </a:r>
            <a:r>
              <a:rPr lang="en-US" dirty="0" smtClean="0">
                <a:hlinkClick r:id="rId4"/>
              </a:rPr>
              <a:t>training@cms.hhs.gov</a:t>
            </a:r>
            <a:r>
              <a:rPr lang="en-US" dirty="0" smtClean="0"/>
              <a:t>. </a:t>
            </a:r>
            <a:endParaRPr lang="en-US" dirty="0"/>
          </a:p>
        </p:txBody>
      </p:sp>
    </p:spTree>
    <p:extLst>
      <p:ext uri="{BB962C8B-B14F-4D97-AF65-F5344CB8AC3E}">
        <p14:creationId xmlns:p14="http://schemas.microsoft.com/office/powerpoint/2010/main" val="60956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4426" indent="-114426">
              <a:spcBef>
                <a:spcPts val="601"/>
              </a:spcBef>
              <a:buFont typeface="Wingdings" panose="05000000000000000000" pitchFamily="2" charset="2"/>
              <a:buChar char="§"/>
            </a:pPr>
            <a:r>
              <a:rPr lang="en-US" dirty="0" smtClean="0"/>
              <a:t>Pain is one of the most common health problems for people older than 65 and is linked to less mobility, avoiding activity, falls, depression, anxiety, sleep disruption, and isolation.</a:t>
            </a:r>
          </a:p>
          <a:p>
            <a:pPr marL="114426" indent="-114426">
              <a:spcBef>
                <a:spcPts val="601"/>
              </a:spcBef>
              <a:buFont typeface="Wingdings" panose="05000000000000000000" pitchFamily="2" charset="2"/>
              <a:buChar char="§"/>
            </a:pPr>
            <a:r>
              <a:rPr lang="en-US" dirty="0" smtClean="0"/>
              <a:t>Opioids can help some older adults remain independent—a key predictor of health—and can effectively treat some debilitating pain that impacts function and quality of life.</a:t>
            </a:r>
          </a:p>
          <a:p>
            <a:pPr marL="114426" indent="-114426">
              <a:spcBef>
                <a:spcPts val="601"/>
              </a:spcBef>
              <a:buFont typeface="Wingdings" panose="05000000000000000000" pitchFamily="2" charset="2"/>
              <a:buChar char="§"/>
            </a:pPr>
            <a:r>
              <a:rPr lang="en-US" dirty="0" smtClean="0"/>
              <a:t>Opioid use can pose certain health risks for older adults, including constipation, breathing issues, confusion, drug interactions, and increased fall risk.</a:t>
            </a:r>
          </a:p>
          <a:p>
            <a:pPr marL="114426" indent="-114426">
              <a:spcBef>
                <a:spcPts val="601"/>
              </a:spcBef>
              <a:buFont typeface="Wingdings" panose="05000000000000000000" pitchFamily="2" charset="2"/>
              <a:buChar char="§"/>
            </a:pPr>
            <a:r>
              <a:rPr lang="en-US" dirty="0" smtClean="0"/>
              <a:t>Prescribers play a key role in weighing the benefits and risks of opioid use in their older patients</a:t>
            </a:r>
          </a:p>
        </p:txBody>
      </p:sp>
    </p:spTree>
    <p:extLst>
      <p:ext uri="{BB962C8B-B14F-4D97-AF65-F5344CB8AC3E}">
        <p14:creationId xmlns:p14="http://schemas.microsoft.com/office/powerpoint/2010/main" val="384265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smtClean="0"/>
              <a:t>The CMS Roadmap – Opioid Crisis</a:t>
            </a:r>
          </a:p>
          <a:p>
            <a:pPr marL="0" indent="0">
              <a:spcBef>
                <a:spcPts val="600"/>
              </a:spcBef>
              <a:buNone/>
            </a:pPr>
            <a:r>
              <a:rPr lang="en-US" dirty="0" smtClean="0"/>
              <a:t>To </a:t>
            </a:r>
            <a:r>
              <a:rPr lang="en-US" dirty="0"/>
              <a:t>view the entire roadmap, go to </a:t>
            </a:r>
            <a:r>
              <a:rPr lang="en-US" u="sng" dirty="0">
                <a:hlinkClick r:id="rId3"/>
              </a:rPr>
              <a:t>CMS.gov/About-CMS/Agency-Information/Emergency/Downloads/Opioid-epidemic-roadmap.pdf</a:t>
            </a:r>
            <a:r>
              <a:rPr lang="en-US" dirty="0"/>
              <a:t>.</a:t>
            </a:r>
          </a:p>
          <a:p>
            <a:pPr marL="0" indent="0">
              <a:buNone/>
            </a:pPr>
            <a:endParaRPr lang="en-US" dirty="0"/>
          </a:p>
        </p:txBody>
      </p:sp>
    </p:spTree>
    <p:extLst>
      <p:ext uri="{BB962C8B-B14F-4D97-AF65-F5344CB8AC3E}">
        <p14:creationId xmlns:p14="http://schemas.microsoft.com/office/powerpoint/2010/main" val="15048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15406">
              <a:spcBef>
                <a:spcPts val="601"/>
              </a:spcBef>
              <a:buNone/>
              <a:defRPr/>
            </a:pPr>
            <a:r>
              <a:rPr lang="en-US" kern="1200" dirty="0" smtClean="0">
                <a:solidFill>
                  <a:schemeClr val="tx1"/>
                </a:solidFill>
                <a:effectLst/>
              </a:rPr>
              <a:t>The CMS Roadmap: Actions To Address The Opioid</a:t>
            </a:r>
            <a:r>
              <a:rPr lang="en-US" kern="1200" baseline="0" dirty="0" smtClean="0">
                <a:solidFill>
                  <a:schemeClr val="tx1"/>
                </a:solidFill>
                <a:effectLst/>
              </a:rPr>
              <a:t> Crisis </a:t>
            </a:r>
            <a:r>
              <a:rPr lang="en-US" kern="1200" dirty="0" smtClean="0">
                <a:solidFill>
                  <a:schemeClr val="tx1"/>
                </a:solidFill>
                <a:effectLst/>
              </a:rPr>
              <a:t>summarizes the scope of the problem, key</a:t>
            </a:r>
            <a:r>
              <a:rPr lang="en-US" kern="1200" baseline="0" dirty="0" smtClean="0">
                <a:solidFill>
                  <a:schemeClr val="tx1"/>
                </a:solidFill>
                <a:effectLst/>
              </a:rPr>
              <a:t> areas of focus, successes so far and plans to move forward. To view the entire roadmap, go to</a:t>
            </a:r>
            <a:r>
              <a:rPr lang="en-US" dirty="0" smtClean="0"/>
              <a:t> </a:t>
            </a:r>
            <a:r>
              <a:rPr lang="en-US" u="sng" dirty="0" smtClean="0">
                <a:hlinkClick r:id="rId3"/>
              </a:rPr>
              <a:t>CMS.gov/About-CMS/Agency-Information/Emergency/Downloads/Opioid-epidemic-roadmap.pdf</a:t>
            </a:r>
            <a:r>
              <a:rPr lang="en-US" dirty="0" smtClean="0"/>
              <a:t>.</a:t>
            </a:r>
          </a:p>
          <a:p>
            <a:pPr defTabSz="915406">
              <a:spcBef>
                <a:spcPts val="601"/>
              </a:spcBef>
              <a:defRPr/>
            </a:pPr>
            <a:endParaRPr lang="en-US" dirty="0" smtClean="0"/>
          </a:p>
          <a:p>
            <a:pPr marL="0" indent="0">
              <a:buNone/>
            </a:pPr>
            <a:endParaRPr lang="en-US" dirty="0"/>
          </a:p>
        </p:txBody>
      </p:sp>
    </p:spTree>
    <p:extLst>
      <p:ext uri="{BB962C8B-B14F-4D97-AF65-F5344CB8AC3E}">
        <p14:creationId xmlns:p14="http://schemas.microsoft.com/office/powerpoint/2010/main" val="82744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88456"/>
            <a:ext cx="5486400" cy="4899378"/>
          </a:xfrm>
        </p:spPr>
        <p:txBody>
          <a:bodyPr/>
          <a:lstStyle/>
          <a:p>
            <a:pPr marL="0" indent="0">
              <a:spcBef>
                <a:spcPts val="600"/>
              </a:spcBef>
              <a:buNone/>
            </a:pPr>
            <a:r>
              <a:rPr lang="en-US" dirty="0"/>
              <a:t>The CMS Roadmap – </a:t>
            </a:r>
            <a:r>
              <a:rPr lang="en-US" dirty="0" smtClean="0"/>
              <a:t>Scope of Problem</a:t>
            </a:r>
            <a:endParaRPr lang="en-US" dirty="0"/>
          </a:p>
          <a:p>
            <a:pPr marL="0" indent="0">
              <a:spcBef>
                <a:spcPts val="600"/>
              </a:spcBef>
              <a:buNone/>
            </a:pPr>
            <a:r>
              <a:rPr lang="en-US" dirty="0" smtClean="0"/>
              <a:t>To </a:t>
            </a:r>
            <a:r>
              <a:rPr lang="en-US" dirty="0"/>
              <a:t>view the entire roadmap, go to </a:t>
            </a:r>
            <a:r>
              <a:rPr lang="en-US" u="sng" dirty="0">
                <a:hlinkClick r:id="rId3"/>
              </a:rPr>
              <a:t>CMS.gov/About-CMS/Agency-Information/Emergency/Downloads/Opioid-epidemic-roadmap.pdf</a:t>
            </a:r>
            <a:r>
              <a:rPr lang="en-US" dirty="0"/>
              <a:t>.</a:t>
            </a:r>
          </a:p>
          <a:p>
            <a:pPr marL="0" indent="0">
              <a:spcBef>
                <a:spcPts val="600"/>
              </a:spcBef>
              <a:buNone/>
            </a:pPr>
            <a:endParaRPr lang="en-US" dirty="0"/>
          </a:p>
          <a:p>
            <a:pPr marL="0" indent="0">
              <a:spcBef>
                <a:spcPts val="600"/>
              </a:spcBef>
              <a:buNone/>
            </a:pPr>
            <a:endParaRPr lang="en-US" dirty="0"/>
          </a:p>
        </p:txBody>
      </p:sp>
    </p:spTree>
    <p:extLst>
      <p:ext uri="{BB962C8B-B14F-4D97-AF65-F5344CB8AC3E}">
        <p14:creationId xmlns:p14="http://schemas.microsoft.com/office/powerpoint/2010/main" val="3842907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xmlns=""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xmlns=""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xmlns="" id="{C71A2505-D097-9F4F-B288-234F5B1A50A0}"/>
              </a:ext>
            </a:extLst>
          </p:cNvPr>
          <p:cNvSpPr>
            <a:spLocks noGrp="1"/>
          </p:cNvSpPr>
          <p:nvPr>
            <p:ph type="ftr" sz="quarter" idx="11"/>
          </p:nvPr>
        </p:nvSpPr>
        <p:spPr/>
        <p:txBody>
          <a:bodyPr/>
          <a:lstStyle/>
          <a:p>
            <a:r>
              <a:rPr lang="en-US" smtClean="0"/>
              <a:t>CMS' Actions to Address the Opioid Crisis</a:t>
            </a:r>
            <a:endParaRPr lang="en-US" dirty="0"/>
          </a:p>
        </p:txBody>
      </p:sp>
      <p:pic>
        <p:nvPicPr>
          <p:cNvPr id="17" name="Picture 16">
            <a:extLst>
              <a:ext uri="{FF2B5EF4-FFF2-40B4-BE49-F238E27FC236}">
                <a16:creationId xmlns:a16="http://schemas.microsoft.com/office/drawing/2014/main" xmlns=""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xmlns=""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xmlns=""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xmlns=""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xmlns=""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xmlns=""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pic>
        <p:nvPicPr>
          <p:cNvPr id="24" name="Picture 23">
            <a:extLst>
              <a:ext uri="{FF2B5EF4-FFF2-40B4-BE49-F238E27FC236}">
                <a16:creationId xmlns:a16="http://schemas.microsoft.com/office/drawing/2014/main" xmlns=""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xmlns=""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
        <p:nvSpPr>
          <p:cNvPr id="5" name="Footer Placeholder 4">
            <a:extLst>
              <a:ext uri="{FF2B5EF4-FFF2-40B4-BE49-F238E27FC236}">
                <a16:creationId xmlns:a16="http://schemas.microsoft.com/office/drawing/2014/main" xmlns=""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dirty="0"/>
          </a:p>
        </p:txBody>
      </p:sp>
      <p:sp>
        <p:nvSpPr>
          <p:cNvPr id="6" name="Title Placeholder 1">
            <a:extLst>
              <a:ext uri="{FF2B5EF4-FFF2-40B4-BE49-F238E27FC236}">
                <a16:creationId xmlns:a16="http://schemas.microsoft.com/office/drawing/2014/main" xmlns=""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xmlns=""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xmlns=""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
        <p:nvSpPr>
          <p:cNvPr id="5" name="Footer Placeholder 4">
            <a:extLst>
              <a:ext uri="{FF2B5EF4-FFF2-40B4-BE49-F238E27FC236}">
                <a16:creationId xmlns:a16="http://schemas.microsoft.com/office/drawing/2014/main" xmlns=""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dirty="0"/>
          </a:p>
        </p:txBody>
      </p:sp>
      <p:sp>
        <p:nvSpPr>
          <p:cNvPr id="7" name="Text Placeholder 2">
            <a:extLst>
              <a:ext uri="{FF2B5EF4-FFF2-40B4-BE49-F238E27FC236}">
                <a16:creationId xmlns:a16="http://schemas.microsoft.com/office/drawing/2014/main" xmlns=""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xmlns=""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xmlns=""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xmlns=""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lvl2pPr marL="457200" indent="-227013">
              <a:defRPr/>
            </a:lvl2pPr>
            <a:lvl3pPr marL="685800" indent="-228600">
              <a:buSzPct val="50000"/>
              <a:buFont typeface="Wingdings" panose="05000000000000000000" pitchFamily="2" charset="2"/>
              <a:buChar char="q"/>
              <a:defRPr/>
            </a:lvl3pPr>
            <a:lvl4pPr marL="914400" indent="-231775">
              <a:buFont typeface="Calibri" panose="020F0502020204030204" pitchFamily="34" charset="0"/>
              <a:buChar char="–"/>
              <a:defRPr/>
            </a:lvl4pPr>
            <a:lvl5pPr marL="11430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t>November 2020</a:t>
            </a:r>
            <a:endParaRPr lang="en-US"/>
          </a:p>
        </p:txBody>
      </p:sp>
      <p:sp>
        <p:nvSpPr>
          <p:cNvPr id="6" name="Footer Placeholder 5"/>
          <p:cNvSpPr>
            <a:spLocks noGrp="1"/>
          </p:cNvSpPr>
          <p:nvPr>
            <p:ph type="ftr" sz="quarter" idx="11"/>
          </p:nvPr>
        </p:nvSpPr>
        <p:spPr/>
        <p:txBody>
          <a:bodyPr/>
          <a:lstStyle/>
          <a:p>
            <a:r>
              <a:rPr lang="en-US" smtClean="0"/>
              <a:t>CMS' Actions to Address the Opioid Crisis</a:t>
            </a:r>
            <a:endParaRPr lang="en-US"/>
          </a:p>
        </p:txBody>
      </p:sp>
      <p:sp>
        <p:nvSpPr>
          <p:cNvPr id="4" name="Title 3">
            <a:extLst>
              <a:ext uri="{FF2B5EF4-FFF2-40B4-BE49-F238E27FC236}">
                <a16:creationId xmlns:a16="http://schemas.microsoft.com/office/drawing/2014/main" xmlns=""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xmlns=""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smtClean="0"/>
              <a:t>CMS' Actions to Address the Opioid Crisis</a:t>
            </a:r>
            <a:endParaRPr lang="en-US"/>
          </a:p>
        </p:txBody>
      </p:sp>
      <p:sp>
        <p:nvSpPr>
          <p:cNvPr id="9" name="Date Placeholder 3">
            <a:extLst>
              <a:ext uri="{FF2B5EF4-FFF2-40B4-BE49-F238E27FC236}">
                <a16:creationId xmlns:a16="http://schemas.microsoft.com/office/drawing/2014/main" xmlns=""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
        <p:nvSpPr>
          <p:cNvPr id="16" name="Text Placeholder 2">
            <a:extLst>
              <a:ext uri="{FF2B5EF4-FFF2-40B4-BE49-F238E27FC236}">
                <a16:creationId xmlns:a16="http://schemas.microsoft.com/office/drawing/2014/main" xmlns=""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xmlns=""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xmlns=""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smtClean="0"/>
              <a:t>CMS' Actions to Address the Opioid Crisis</a:t>
            </a:r>
            <a:endParaRPr lang="en-US"/>
          </a:p>
        </p:txBody>
      </p:sp>
      <p:sp>
        <p:nvSpPr>
          <p:cNvPr id="9" name="Date Placeholder 3">
            <a:extLst>
              <a:ext uri="{FF2B5EF4-FFF2-40B4-BE49-F238E27FC236}">
                <a16:creationId xmlns:a16="http://schemas.microsoft.com/office/drawing/2014/main" xmlns=""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pic>
        <p:nvPicPr>
          <p:cNvPr id="8" name="Picture 7">
            <a:extLst>
              <a:ext uri="{FF2B5EF4-FFF2-40B4-BE49-F238E27FC236}">
                <a16:creationId xmlns:a16="http://schemas.microsoft.com/office/drawing/2014/main" xmlns=""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xmlns=""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xmlns=""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a:p>
        </p:txBody>
      </p:sp>
      <p:sp>
        <p:nvSpPr>
          <p:cNvPr id="9" name="Date Placeholder 3">
            <a:extLst>
              <a:ext uri="{FF2B5EF4-FFF2-40B4-BE49-F238E27FC236}">
                <a16:creationId xmlns:a16="http://schemas.microsoft.com/office/drawing/2014/main" xmlns=""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pic>
        <p:nvPicPr>
          <p:cNvPr id="8" name="Picture 7">
            <a:extLst>
              <a:ext uri="{FF2B5EF4-FFF2-40B4-BE49-F238E27FC236}">
                <a16:creationId xmlns:a16="http://schemas.microsoft.com/office/drawing/2014/main" xmlns=""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xmlns=""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xmlns=""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a:p>
        </p:txBody>
      </p:sp>
      <p:sp>
        <p:nvSpPr>
          <p:cNvPr id="9" name="Date Placeholder 3">
            <a:extLst>
              <a:ext uri="{FF2B5EF4-FFF2-40B4-BE49-F238E27FC236}">
                <a16:creationId xmlns:a16="http://schemas.microsoft.com/office/drawing/2014/main" xmlns=""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pic>
        <p:nvPicPr>
          <p:cNvPr id="8" name="Picture 7">
            <a:extLst>
              <a:ext uri="{FF2B5EF4-FFF2-40B4-BE49-F238E27FC236}">
                <a16:creationId xmlns:a16="http://schemas.microsoft.com/office/drawing/2014/main" xmlns=""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xmlns=""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
        <p:nvSpPr>
          <p:cNvPr id="5" name="Footer Placeholder 4">
            <a:extLst>
              <a:ext uri="{FF2B5EF4-FFF2-40B4-BE49-F238E27FC236}">
                <a16:creationId xmlns:a16="http://schemas.microsoft.com/office/drawing/2014/main" xmlns=""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dirty="0"/>
          </a:p>
        </p:txBody>
      </p:sp>
      <p:sp>
        <p:nvSpPr>
          <p:cNvPr id="6" name="Title Placeholder 1">
            <a:extLst>
              <a:ext uri="{FF2B5EF4-FFF2-40B4-BE49-F238E27FC236}">
                <a16:creationId xmlns:a16="http://schemas.microsoft.com/office/drawing/2014/main" xmlns=""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xmlns=""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dirty="0"/>
          </a:p>
        </p:txBody>
      </p:sp>
      <p:sp>
        <p:nvSpPr>
          <p:cNvPr id="6" name="Date Placeholder 3">
            <a:extLst>
              <a:ext uri="{FF2B5EF4-FFF2-40B4-BE49-F238E27FC236}">
                <a16:creationId xmlns:a16="http://schemas.microsoft.com/office/drawing/2014/main" xmlns=""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smtClean="0"/>
              <a:t>CMS' Actions to Address the Opioid Crisis</a:t>
            </a:r>
            <a:endParaRPr lang="en-US"/>
          </a:p>
        </p:txBody>
      </p:sp>
      <p:sp>
        <p:nvSpPr>
          <p:cNvPr id="5" name="Date Placeholder 3">
            <a:extLst>
              <a:ext uri="{FF2B5EF4-FFF2-40B4-BE49-F238E27FC236}">
                <a16:creationId xmlns:a16="http://schemas.microsoft.com/office/drawing/2014/main" xmlns=""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smtClean="0"/>
              <a:t>CMS' Actions to Address the Opioid Crisis</a:t>
            </a:r>
            <a:endParaRPr lang="en-US"/>
          </a:p>
        </p:txBody>
      </p:sp>
      <p:sp>
        <p:nvSpPr>
          <p:cNvPr id="6" name="Date Placeholder 3">
            <a:extLst>
              <a:ext uri="{FF2B5EF4-FFF2-40B4-BE49-F238E27FC236}">
                <a16:creationId xmlns:a16="http://schemas.microsoft.com/office/drawing/2014/main" xmlns=""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graphicFrame>
        <p:nvGraphicFramePr>
          <p:cNvPr id="2" name="Chart 1">
            <a:extLst>
              <a:ext uri="{FF2B5EF4-FFF2-40B4-BE49-F238E27FC236}">
                <a16:creationId xmlns:a16="http://schemas.microsoft.com/office/drawing/2014/main" xmlns=""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xmlns=""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smtClean="0"/>
              <a:t>CMS' Actions to Address the Opioid Crisis</a:t>
            </a:r>
            <a:endParaRPr lang="en-US" dirty="0"/>
          </a:p>
        </p:txBody>
      </p:sp>
      <p:sp>
        <p:nvSpPr>
          <p:cNvPr id="8" name="Slide Number Placeholder 5">
            <a:extLst>
              <a:ext uri="{FF2B5EF4-FFF2-40B4-BE49-F238E27FC236}">
                <a16:creationId xmlns:a16="http://schemas.microsoft.com/office/drawing/2014/main" xmlns=""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xmlns=""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xmlns=""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smtClean="0"/>
              <a:t>November 2020</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About-CMS/Agency-Information/Emergency/Downloads/Opioid-epidemic-roadmap.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iprcc.nih.gov/sites/default/files/HHSNationalPain_Strategy_508C.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www.hhshhs.gov/sites/default/files/pmtf-final-report-2019-05-23.pdf" TargetMode="External"/><Relationship Id="rId4" Type="http://schemas.openxmlformats.org/officeDocument/2006/relationships/hyperlink" Target="https://www.iprcciprcc.nih.gov/sites/default/files/HHSNational_Pain_Strategy_508C.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are.gov/coverage/acupuncture"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are.gov/coverage/opioid-use-disorder-treatment-services"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aid.gov/Medicaid/prescription-drugs/drug-utilization-review/index.html"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id.gov/sites/default/files/Federal-Policy-Guidance/Downloads/sho20001.pdf"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hyperlink" Target="https://www.medicaid.gov/medicaid/prescription-drugs/drug-utilization-review/combatting-opioid-misuse-and-abuse/index.html" TargetMode="External"/><Relationship Id="rId4" Type="http://schemas.openxmlformats.org/officeDocument/2006/relationships/hyperlink" Target="https://www.cmcms.gov/about-cms/story-page/reducing-opioid-misuse.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s://www.hrsa.gov/opioids" TargetMode="External"/><Relationship Id="rId3" Type="http://schemas.openxmlformats.org/officeDocument/2006/relationships/hyperlink" Target="http://www.hhs.gov/opioids/" TargetMode="External"/><Relationship Id="rId7" Type="http://schemas.openxmlformats.org/officeDocument/2006/relationships/hyperlink" Target="https://www.drugabuse.gov/publications/research-reports/prescription-drugs/opioids"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s://www.fda.gov/drugs/information-drug-class/opioid-medications" TargetMode="External"/><Relationship Id="rId5" Type="http://schemas.openxmlformats.org/officeDocument/2006/relationships/hyperlink" Target="https://www.cdc.gov/drugoverdose/opioids/index.html" TargetMode="External"/><Relationship Id="rId10" Type="http://schemas.openxmlformats.org/officeDocument/2006/relationships/hyperlink" Target="https://www.ahrq.gov/topics/opioids.html" TargetMode="External"/><Relationship Id="rId4" Type="http://schemas.openxmlformats.org/officeDocument/2006/relationships/hyperlink" Target="http://www.samhsa.gov/find-help" TargetMode="External"/><Relationship Id="rId9" Type="http://schemas.openxmlformats.org/officeDocument/2006/relationships/hyperlink" Target="https://www.acl.gov/search/node?keys=opioids&amp;=Search"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twitter.com/SecAzar/status/1110246973301575684"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hyperlink" Target="https://www.hhshhs.gov/sites/default/files/opioids-infographic-april-2019.pdf" TargetMode="External"/><Relationship Id="rId5" Type="http://schemas.openxmlformats.org/officeDocument/2006/relationships/hyperlink" Target="https://www.hhs.gov/sites/default/files/opioids-fact-sheet-april-2019.pdf" TargetMode="Externa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drugoverdose/prescribing/clinical-tools.html"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cms.gov/About-CMS/Agency-Information/Emergency/Downloads/Opioid-epidemic-roadmap.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solidFill>
                  <a:prstClr val="black"/>
                </a:solidFill>
              </a:rPr>
              <a:t>CMS’ Actions to </a:t>
            </a:r>
            <a:r>
              <a:rPr lang="en-US" dirty="0" smtClean="0">
                <a:solidFill>
                  <a:prstClr val="black"/>
                </a:solidFill>
              </a:rPr>
              <a:t/>
            </a:r>
            <a:br>
              <a:rPr lang="en-US" dirty="0" smtClean="0">
                <a:solidFill>
                  <a:prstClr val="black"/>
                </a:solidFill>
              </a:rPr>
            </a:br>
            <a:r>
              <a:rPr lang="en-US" dirty="0" smtClean="0">
                <a:solidFill>
                  <a:prstClr val="black"/>
                </a:solidFill>
              </a:rPr>
              <a:t>Address </a:t>
            </a:r>
            <a:r>
              <a:rPr lang="en-US" dirty="0">
                <a:solidFill>
                  <a:prstClr val="black"/>
                </a:solidFill>
              </a:rPr>
              <a:t>the Opioid Crisis </a:t>
            </a:r>
            <a:endParaRPr lang="en-US" dirty="0"/>
          </a:p>
        </p:txBody>
      </p:sp>
    </p:spTree>
    <p:extLst>
      <p:ext uri="{BB962C8B-B14F-4D97-AF65-F5344CB8AC3E}">
        <p14:creationId xmlns:p14="http://schemas.microsoft.com/office/powerpoint/2010/main" val="181012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8B67B506-8DA9-BC46-A697-EBD5EB432098}"/>
              </a:ext>
            </a:extLst>
          </p:cNvPr>
          <p:cNvSpPr>
            <a:spLocks noGrp="1"/>
          </p:cNvSpPr>
          <p:nvPr>
            <p:ph type="title"/>
          </p:nvPr>
        </p:nvSpPr>
        <p:spPr/>
        <p:txBody>
          <a:bodyPr/>
          <a:lstStyle/>
          <a:p>
            <a:r>
              <a:rPr lang="en-US" dirty="0"/>
              <a:t>Key Areas of </a:t>
            </a:r>
            <a:r>
              <a:rPr lang="en-US" dirty="0" smtClean="0"/>
              <a:t>CMS </a:t>
            </a:r>
            <a:r>
              <a:rPr lang="en-US" dirty="0"/>
              <a:t>Focus</a:t>
            </a:r>
          </a:p>
        </p:txBody>
      </p:sp>
      <p:sp>
        <p:nvSpPr>
          <p:cNvPr id="5" name="TextBox 4"/>
          <p:cNvSpPr txBox="1"/>
          <p:nvPr/>
        </p:nvSpPr>
        <p:spPr>
          <a:xfrm>
            <a:off x="514794" y="1214206"/>
            <a:ext cx="11242623" cy="4154984"/>
          </a:xfrm>
          <a:prstGeom prst="rect">
            <a:avLst/>
          </a:prstGeom>
          <a:noFill/>
        </p:spPr>
        <p:txBody>
          <a:bodyPr wrap="square" rtlCol="0">
            <a:spAutoFit/>
          </a:bodyPr>
          <a:lstStyle/>
          <a:p>
            <a:pPr>
              <a:lnSpc>
                <a:spcPct val="100000"/>
              </a:lnSpc>
              <a:spcBef>
                <a:spcPts val="600"/>
              </a:spcBef>
              <a:spcAft>
                <a:spcPts val="1200"/>
              </a:spcAft>
              <a:defRPr/>
            </a:pPr>
            <a:r>
              <a:rPr lang="en-US" sz="2800" dirty="0">
                <a:cs typeface="Arial" panose="020B0604020202020204" pitchFamily="34" charset="0"/>
              </a:rPr>
              <a:t>CMS’s </a:t>
            </a:r>
            <a:r>
              <a:rPr lang="en-US" sz="2800" b="1" dirty="0">
                <a:solidFill>
                  <a:srgbClr val="0370C1"/>
                </a:solidFill>
                <a:cs typeface="Arial" panose="020B0604020202020204" pitchFamily="34" charset="0"/>
                <a:hlinkClick r:id="rId3">
                  <a:extLst>
                    <a:ext uri="{A12FA001-AC4F-418D-AE19-62706E023703}">
                      <ahyp:hlinkClr xmlns:ahyp="http://schemas.microsoft.com/office/drawing/2018/hyperlinkcolor" xmlns="" xmlns:lc="http://schemas.openxmlformats.org/drawingml/2006/lockedCanvas" val="tx"/>
                    </a:ext>
                  </a:extLst>
                </a:hlinkClick>
              </a:rPr>
              <a:t>Opioid Roadmap</a:t>
            </a:r>
            <a:r>
              <a:rPr lang="en-US" sz="2800" b="1" dirty="0">
                <a:solidFill>
                  <a:srgbClr val="0370C1"/>
                </a:solidFill>
                <a:cs typeface="Arial" panose="020B0604020202020204" pitchFamily="34" charset="0"/>
              </a:rPr>
              <a:t> </a:t>
            </a:r>
            <a:r>
              <a:rPr lang="en-US" sz="2800" dirty="0">
                <a:cs typeface="Arial" panose="020B0604020202020204" pitchFamily="34" charset="0"/>
              </a:rPr>
              <a:t>is a three-pronged approach to combating the opioid epidemic focusing on:</a:t>
            </a:r>
          </a:p>
          <a:p>
            <a:pPr lvl="1" indent="-457200">
              <a:lnSpc>
                <a:spcPct val="100000"/>
              </a:lnSpc>
              <a:spcBef>
                <a:spcPts val="600"/>
              </a:spcBef>
              <a:spcAft>
                <a:spcPts val="600"/>
              </a:spcAft>
              <a:buFont typeface="Arial" panose="020B0604020202020204" pitchFamily="34" charset="0"/>
              <a:buChar char="•"/>
              <a:defRPr/>
            </a:pPr>
            <a:r>
              <a:rPr lang="en-US" sz="2800" b="1" dirty="0">
                <a:cs typeface="Arial" panose="020B0604020202020204" pitchFamily="34" charset="0"/>
              </a:rPr>
              <a:t>Prevention</a:t>
            </a:r>
            <a:r>
              <a:rPr lang="en-US" sz="2800" dirty="0">
                <a:cs typeface="Arial" panose="020B0604020202020204" pitchFamily="34" charset="0"/>
              </a:rPr>
              <a:t> of new cases of opioid use disorder (OUD);</a:t>
            </a:r>
          </a:p>
          <a:p>
            <a:pPr lvl="1" indent="-457200">
              <a:lnSpc>
                <a:spcPct val="100000"/>
              </a:lnSpc>
              <a:spcBef>
                <a:spcPts val="600"/>
              </a:spcBef>
              <a:spcAft>
                <a:spcPts val="600"/>
              </a:spcAft>
              <a:buFont typeface="Arial" panose="020B0604020202020204" pitchFamily="34" charset="0"/>
              <a:buChar char="•"/>
              <a:defRPr/>
            </a:pPr>
            <a:r>
              <a:rPr lang="en-US" sz="2800" b="1" dirty="0">
                <a:cs typeface="Arial" panose="020B0604020202020204" pitchFamily="34" charset="0"/>
              </a:rPr>
              <a:t>Treatment</a:t>
            </a:r>
            <a:r>
              <a:rPr lang="en-US" sz="2800" dirty="0">
                <a:cs typeface="Arial" panose="020B0604020202020204" pitchFamily="34" charset="0"/>
              </a:rPr>
              <a:t> of patients who have already become dependent on or </a:t>
            </a:r>
            <a:r>
              <a:rPr lang="en-US" sz="2800" dirty="0" smtClean="0">
                <a:cs typeface="Arial" panose="020B0604020202020204" pitchFamily="34" charset="0"/>
              </a:rPr>
              <a:t>have an opioid use disorder; </a:t>
            </a:r>
            <a:r>
              <a:rPr lang="en-US" sz="2800" dirty="0">
                <a:cs typeface="Arial" panose="020B0604020202020204" pitchFamily="34" charset="0"/>
              </a:rPr>
              <a:t>and </a:t>
            </a:r>
          </a:p>
          <a:p>
            <a:pPr lvl="1" indent="-457200">
              <a:lnSpc>
                <a:spcPct val="100000"/>
              </a:lnSpc>
              <a:spcBef>
                <a:spcPts val="600"/>
              </a:spcBef>
              <a:spcAft>
                <a:spcPts val="600"/>
              </a:spcAft>
              <a:buFont typeface="Arial" panose="020B0604020202020204" pitchFamily="34" charset="0"/>
              <a:buChar char="•"/>
              <a:defRPr/>
            </a:pPr>
            <a:r>
              <a:rPr lang="en-US" sz="2800" dirty="0">
                <a:cs typeface="Arial" panose="020B0604020202020204" pitchFamily="34" charset="0"/>
              </a:rPr>
              <a:t>Utilization of </a:t>
            </a:r>
            <a:r>
              <a:rPr lang="en-US" sz="2800" b="1" dirty="0">
                <a:cs typeface="Arial" panose="020B0604020202020204" pitchFamily="34" charset="0"/>
              </a:rPr>
              <a:t>data </a:t>
            </a:r>
            <a:r>
              <a:rPr lang="en-US" sz="2800" dirty="0">
                <a:cs typeface="Arial" panose="020B0604020202020204" pitchFamily="34" charset="0"/>
              </a:rPr>
              <a:t>from across the country to target prevention and treatment activities</a:t>
            </a:r>
          </a:p>
          <a:p>
            <a:endParaRPr lang="en-US" sz="2800" dirty="0">
              <a:cs typeface="Arial" panose="020B0604020202020204" pitchFamily="34" charset="0"/>
            </a:endParaRPr>
          </a:p>
        </p:txBody>
      </p:sp>
      <p:pic>
        <p:nvPicPr>
          <p:cNvPr id="8" name="Picture 7" title="Prevention, Treatment, and Data icons">
            <a:extLst>
              <a:ext uri="{FF2B5EF4-FFF2-40B4-BE49-F238E27FC236}">
                <a16:creationId xmlns:a16="http://schemas.microsoft.com/office/drawing/2014/main" xmlns="" id="{EA79C255-9641-0E45-8E48-A918AC9AA715}"/>
              </a:ext>
            </a:extLst>
          </p:cNvPr>
          <p:cNvPicPr>
            <a:picLocks noChangeAspect="1"/>
          </p:cNvPicPr>
          <p:nvPr/>
        </p:nvPicPr>
        <p:blipFill>
          <a:blip r:embed="rId4"/>
          <a:stretch>
            <a:fillRect/>
          </a:stretch>
        </p:blipFill>
        <p:spPr>
          <a:xfrm>
            <a:off x="1902941" y="4908132"/>
            <a:ext cx="8196734" cy="1163407"/>
          </a:xfrm>
          <a:prstGeom prst="rect">
            <a:avLst/>
          </a:prstGeom>
        </p:spPr>
      </p:pic>
      <p:sp>
        <p:nvSpPr>
          <p:cNvPr id="2" name="Date Placeholder 1">
            <a:extLst>
              <a:ext uri="{FF2B5EF4-FFF2-40B4-BE49-F238E27FC236}">
                <a16:creationId xmlns:a16="http://schemas.microsoft.com/office/drawing/2014/main" xmlns="" id="{AF5DDDB5-2251-D94E-99EC-DD7FE1A954D6}"/>
              </a:ext>
            </a:extLst>
          </p:cNvPr>
          <p:cNvSpPr>
            <a:spLocks noGrp="1"/>
          </p:cNvSpPr>
          <p:nvPr>
            <p:ph type="dt" sz="half" idx="10"/>
          </p:nvPr>
        </p:nvSpPr>
        <p:spPr/>
        <p:txBody>
          <a:bodyPr/>
          <a:lstStyle/>
          <a:p>
            <a:r>
              <a:rPr lang="en-US" smtClean="0"/>
              <a:t>November 2020</a:t>
            </a:r>
            <a:endParaRPr lang="en-US" dirty="0"/>
          </a:p>
        </p:txBody>
      </p:sp>
      <p:sp>
        <p:nvSpPr>
          <p:cNvPr id="3" name="Footer Placeholder 2">
            <a:extLst>
              <a:ext uri="{FF2B5EF4-FFF2-40B4-BE49-F238E27FC236}">
                <a16:creationId xmlns:a16="http://schemas.microsoft.com/office/drawing/2014/main" xmlns="" id="{555F0308-7417-554E-B824-12D76BE3CB94}"/>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79121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5FF754E-58CC-3C43-8533-D23C41013130}"/>
              </a:ext>
            </a:extLst>
          </p:cNvPr>
          <p:cNvSpPr>
            <a:spLocks noGrp="1"/>
          </p:cNvSpPr>
          <p:nvPr>
            <p:ph type="title"/>
          </p:nvPr>
        </p:nvSpPr>
        <p:spPr/>
        <p:txBody>
          <a:bodyPr/>
          <a:lstStyle/>
          <a:p>
            <a:r>
              <a:rPr lang="en-US" dirty="0" smtClean="0"/>
              <a:t>Medicare Successes </a:t>
            </a:r>
            <a:r>
              <a:rPr lang="en-US" dirty="0"/>
              <a:t>So Far</a:t>
            </a:r>
          </a:p>
        </p:txBody>
      </p:sp>
      <p:pic>
        <p:nvPicPr>
          <p:cNvPr id="6" name="Picture 5" descr="To view the entire roadmap, go to CMS.gov/About-CMS/Agency-Information/Emergency/Downloads/Opioid-epidemic-roadmap.pdf.&#10;" title="Medicare Successes so Far"/>
          <p:cNvPicPr>
            <a:picLocks noChangeAspect="1"/>
          </p:cNvPicPr>
          <p:nvPr/>
        </p:nvPicPr>
        <p:blipFill>
          <a:blip r:embed="rId3"/>
          <a:stretch>
            <a:fillRect/>
          </a:stretch>
        </p:blipFill>
        <p:spPr>
          <a:xfrm>
            <a:off x="1492972" y="1102069"/>
            <a:ext cx="9286267" cy="5254281"/>
          </a:xfrm>
          <a:prstGeom prst="rect">
            <a:avLst/>
          </a:prstGeom>
        </p:spPr>
      </p:pic>
      <p:sp>
        <p:nvSpPr>
          <p:cNvPr id="2" name="Date Placeholder 1">
            <a:extLst>
              <a:ext uri="{FF2B5EF4-FFF2-40B4-BE49-F238E27FC236}">
                <a16:creationId xmlns:a16="http://schemas.microsoft.com/office/drawing/2014/main" xmlns="" id="{C6E7F8D9-CED2-CD4D-A286-87F1F7D1E672}"/>
              </a:ext>
            </a:extLst>
          </p:cNvPr>
          <p:cNvSpPr>
            <a:spLocks noGrp="1"/>
          </p:cNvSpPr>
          <p:nvPr>
            <p:ph type="dt" sz="half" idx="10"/>
          </p:nvPr>
        </p:nvSpPr>
        <p:spPr/>
        <p:txBody>
          <a:bodyPr/>
          <a:lstStyle/>
          <a:p>
            <a:r>
              <a:rPr lang="en-US" smtClean="0"/>
              <a:t>November 2020</a:t>
            </a:r>
            <a:endParaRPr lang="en-US" dirty="0"/>
          </a:p>
        </p:txBody>
      </p:sp>
      <p:sp>
        <p:nvSpPr>
          <p:cNvPr id="3" name="Footer Placeholder 2">
            <a:extLst>
              <a:ext uri="{FF2B5EF4-FFF2-40B4-BE49-F238E27FC236}">
                <a16:creationId xmlns:a16="http://schemas.microsoft.com/office/drawing/2014/main" xmlns="" id="{06DE2F4C-04DF-364C-AEF2-DC82794718C5}"/>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63308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5FF754E-58CC-3C43-8533-D23C41013130}"/>
              </a:ext>
            </a:extLst>
          </p:cNvPr>
          <p:cNvSpPr>
            <a:spLocks noGrp="1"/>
          </p:cNvSpPr>
          <p:nvPr>
            <p:ph type="title"/>
          </p:nvPr>
        </p:nvSpPr>
        <p:spPr/>
        <p:txBody>
          <a:bodyPr/>
          <a:lstStyle/>
          <a:p>
            <a:r>
              <a:rPr lang="en-US" dirty="0" smtClean="0"/>
              <a:t>Medicaid Successes </a:t>
            </a:r>
            <a:r>
              <a:rPr lang="en-US" dirty="0"/>
              <a:t>So Far</a:t>
            </a:r>
          </a:p>
        </p:txBody>
      </p:sp>
      <p:pic>
        <p:nvPicPr>
          <p:cNvPr id="7" name="Picture 6" descr="The CMS Roadmap – CMS’ Successes So Far&#10;To view the entire roadmap, go to CMS.gov/About-CMS/Agency-Information/Emergency/Downloads/Opioid-epidemic-roadmap.pdf.&#10;" title="Medicaid Successes so Far"/>
          <p:cNvPicPr>
            <a:picLocks noChangeAspect="1"/>
          </p:cNvPicPr>
          <p:nvPr/>
        </p:nvPicPr>
        <p:blipFill>
          <a:blip r:embed="rId3"/>
          <a:stretch>
            <a:fillRect/>
          </a:stretch>
        </p:blipFill>
        <p:spPr>
          <a:xfrm>
            <a:off x="838200" y="1307739"/>
            <a:ext cx="10668777" cy="4769572"/>
          </a:xfrm>
          <a:prstGeom prst="rect">
            <a:avLst/>
          </a:prstGeom>
        </p:spPr>
      </p:pic>
      <p:sp>
        <p:nvSpPr>
          <p:cNvPr id="2" name="Date Placeholder 1">
            <a:extLst>
              <a:ext uri="{FF2B5EF4-FFF2-40B4-BE49-F238E27FC236}">
                <a16:creationId xmlns:a16="http://schemas.microsoft.com/office/drawing/2014/main" xmlns="" id="{C6E7F8D9-CED2-CD4D-A286-87F1F7D1E672}"/>
              </a:ext>
            </a:extLst>
          </p:cNvPr>
          <p:cNvSpPr>
            <a:spLocks noGrp="1"/>
          </p:cNvSpPr>
          <p:nvPr>
            <p:ph type="dt" sz="half" idx="10"/>
          </p:nvPr>
        </p:nvSpPr>
        <p:spPr/>
        <p:txBody>
          <a:bodyPr/>
          <a:lstStyle/>
          <a:p>
            <a:r>
              <a:rPr lang="en-US" smtClean="0"/>
              <a:t>November 2020</a:t>
            </a:r>
            <a:endParaRPr lang="en-US" dirty="0"/>
          </a:p>
        </p:txBody>
      </p:sp>
      <p:sp>
        <p:nvSpPr>
          <p:cNvPr id="3" name="Footer Placeholder 2">
            <a:extLst>
              <a:ext uri="{FF2B5EF4-FFF2-40B4-BE49-F238E27FC236}">
                <a16:creationId xmlns:a16="http://schemas.microsoft.com/office/drawing/2014/main" xmlns="" id="{06DE2F4C-04DF-364C-AEF2-DC82794718C5}"/>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23735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CMS Ongoing Efforts</a:t>
            </a:r>
            <a:endParaRPr lang="en-US"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41548"/>
            <a:ext cx="10490360" cy="5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5601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1306F-E941-274C-ADC2-9530AD918CA5}"/>
              </a:ext>
            </a:extLst>
          </p:cNvPr>
          <p:cNvSpPr>
            <a:spLocks noGrp="1"/>
          </p:cNvSpPr>
          <p:nvPr>
            <p:ph type="title"/>
          </p:nvPr>
        </p:nvSpPr>
        <p:spPr/>
        <p:txBody>
          <a:bodyPr/>
          <a:lstStyle/>
          <a:p>
            <a:r>
              <a:rPr lang="en-US" dirty="0"/>
              <a:t>Opioid-Related Services and Coverage</a:t>
            </a:r>
          </a:p>
        </p:txBody>
      </p:sp>
      <p:sp>
        <p:nvSpPr>
          <p:cNvPr id="7" name="Content Placeholder 6"/>
          <p:cNvSpPr txBox="1">
            <a:spLocks/>
          </p:cNvSpPr>
          <p:nvPr/>
        </p:nvSpPr>
        <p:spPr>
          <a:xfrm>
            <a:off x="1981200" y="136371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spcBef>
                <a:spcPts val="600"/>
              </a:spcBef>
              <a:buFont typeface="Wingdings" panose="05000000000000000000" pitchFamily="2" charset="2"/>
              <a:buChar char="§"/>
            </a:pPr>
            <a:r>
              <a:rPr lang="en-US" dirty="0" smtClean="0"/>
              <a:t>Role of payers</a:t>
            </a:r>
          </a:p>
          <a:p>
            <a:pPr marL="231775" indent="-231775">
              <a:spcBef>
                <a:spcPts val="600"/>
              </a:spcBef>
              <a:buFont typeface="Wingdings" panose="05000000000000000000" pitchFamily="2" charset="2"/>
              <a:buChar char="§"/>
            </a:pPr>
            <a:r>
              <a:rPr lang="en-US" dirty="0" smtClean="0"/>
              <a:t>Medicare</a:t>
            </a:r>
          </a:p>
          <a:p>
            <a:pPr marL="231775" indent="-231775">
              <a:spcBef>
                <a:spcPts val="600"/>
              </a:spcBef>
              <a:buFont typeface="Wingdings" panose="05000000000000000000" pitchFamily="2" charset="2"/>
              <a:buChar char="§"/>
            </a:pPr>
            <a:r>
              <a:rPr lang="en-US" dirty="0" smtClean="0"/>
              <a:t>Medicaid</a:t>
            </a:r>
          </a:p>
          <a:p>
            <a:pPr marL="231775" indent="-231775">
              <a:spcBef>
                <a:spcPts val="600"/>
              </a:spcBef>
              <a:buFont typeface="Wingdings" panose="05000000000000000000" pitchFamily="2" charset="2"/>
              <a:buChar char="§"/>
            </a:pPr>
            <a:r>
              <a:rPr lang="en-US" dirty="0" smtClean="0"/>
              <a:t>Marketplace/Exchanges</a:t>
            </a:r>
            <a:endParaRPr lang="en-US" dirty="0"/>
          </a:p>
        </p:txBody>
      </p:sp>
      <p:sp>
        <p:nvSpPr>
          <p:cNvPr id="4" name="Date Placeholder 3">
            <a:extLst>
              <a:ext uri="{FF2B5EF4-FFF2-40B4-BE49-F238E27FC236}">
                <a16:creationId xmlns:a16="http://schemas.microsoft.com/office/drawing/2014/main" xmlns="" id="{30BEAB62-196E-E14C-A6ED-C01E478BF8F9}"/>
              </a:ext>
            </a:extLst>
          </p:cNvPr>
          <p:cNvSpPr>
            <a:spLocks noGrp="1"/>
          </p:cNvSpPr>
          <p:nvPr>
            <p:ph type="dt" sz="half" idx="10"/>
          </p:nvPr>
        </p:nvSpPr>
        <p:spPr/>
        <p:txBody>
          <a:bodyPr/>
          <a:lstStyle/>
          <a:p>
            <a:r>
              <a:rPr lang="en-US" smtClean="0"/>
              <a:t>November 2020</a:t>
            </a:r>
            <a:endParaRPr lang="en-US" dirty="0"/>
          </a:p>
        </p:txBody>
      </p:sp>
      <p:sp>
        <p:nvSpPr>
          <p:cNvPr id="5" name="Footer Placeholder 4">
            <a:extLst>
              <a:ext uri="{FF2B5EF4-FFF2-40B4-BE49-F238E27FC236}">
                <a16:creationId xmlns:a16="http://schemas.microsoft.com/office/drawing/2014/main" xmlns="" id="{C56967E0-47FC-794B-AD9C-C3A296618241}"/>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73963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6" name="Title 5"/>
          <p:cNvSpPr>
            <a:spLocks noGrp="1"/>
          </p:cNvSpPr>
          <p:nvPr>
            <p:ph type="title"/>
          </p:nvPr>
        </p:nvSpPr>
        <p:spPr/>
        <p:txBody>
          <a:bodyPr/>
          <a:lstStyle/>
          <a:p>
            <a:r>
              <a:rPr lang="en-US" dirty="0"/>
              <a:t>Role of Payers in Responding to the Opioid Crisis</a:t>
            </a:r>
          </a:p>
        </p:txBody>
      </p:sp>
      <p:sp>
        <p:nvSpPr>
          <p:cNvPr id="5" name="Content Placeholder 6"/>
          <p:cNvSpPr>
            <a:spLocks noGrp="1"/>
          </p:cNvSpPr>
          <p:nvPr>
            <p:ph idx="1"/>
          </p:nvPr>
        </p:nvSpPr>
        <p:spPr>
          <a:xfrm>
            <a:off x="838200" y="1356838"/>
            <a:ext cx="10881360" cy="4806895"/>
          </a:xfrm>
        </p:spPr>
        <p:txBody>
          <a:bodyPr>
            <a:noAutofit/>
          </a:bodyPr>
          <a:lstStyle/>
          <a:p>
            <a:pPr marL="0" indent="0">
              <a:lnSpc>
                <a:spcPct val="100000"/>
              </a:lnSpc>
              <a:spcBef>
                <a:spcPts val="600"/>
              </a:spcBef>
              <a:buNone/>
            </a:pPr>
            <a:r>
              <a:rPr lang="en-US" sz="2600" b="1" dirty="0" smtClean="0">
                <a:solidFill>
                  <a:schemeClr val="accent1"/>
                </a:solidFill>
              </a:rPr>
              <a:t>Prevention</a:t>
            </a:r>
          </a:p>
          <a:p>
            <a:pPr>
              <a:lnSpc>
                <a:spcPct val="100000"/>
              </a:lnSpc>
              <a:spcBef>
                <a:spcPts val="600"/>
              </a:spcBef>
            </a:pPr>
            <a:r>
              <a:rPr lang="en-US" sz="2600" dirty="0">
                <a:solidFill>
                  <a:schemeClr val="tx1"/>
                </a:solidFill>
              </a:rPr>
              <a:t>Ensure coverage of non-opioid treatments for </a:t>
            </a:r>
            <a:r>
              <a:rPr lang="en-US" sz="2600" dirty="0" smtClean="0">
                <a:solidFill>
                  <a:schemeClr val="tx1"/>
                </a:solidFill>
              </a:rPr>
              <a:t>pain</a:t>
            </a:r>
          </a:p>
          <a:p>
            <a:pPr>
              <a:lnSpc>
                <a:spcPct val="100000"/>
              </a:lnSpc>
              <a:spcBef>
                <a:spcPts val="600"/>
              </a:spcBef>
            </a:pPr>
            <a:r>
              <a:rPr lang="en-US" sz="2600" dirty="0">
                <a:solidFill>
                  <a:schemeClr val="tx1"/>
                </a:solidFill>
              </a:rPr>
              <a:t>Implement system safeguards for at-risk beneficiaries who are prescribed </a:t>
            </a:r>
            <a:r>
              <a:rPr lang="en-US" sz="2600" dirty="0" smtClean="0">
                <a:solidFill>
                  <a:schemeClr val="tx1"/>
                </a:solidFill>
              </a:rPr>
              <a:t>opioids</a:t>
            </a:r>
            <a:endParaRPr lang="en-US" sz="2600" dirty="0">
              <a:solidFill>
                <a:schemeClr val="tx1"/>
              </a:solidFill>
            </a:endParaRPr>
          </a:p>
          <a:p>
            <a:pPr>
              <a:lnSpc>
                <a:spcPct val="100000"/>
              </a:lnSpc>
              <a:spcBef>
                <a:spcPts val="600"/>
              </a:spcBef>
            </a:pPr>
            <a:r>
              <a:rPr lang="en-US" sz="2600" dirty="0">
                <a:solidFill>
                  <a:schemeClr val="tx1"/>
                </a:solidFill>
              </a:rPr>
              <a:t>Ensure appropriate access to opioids for all who need </a:t>
            </a:r>
            <a:r>
              <a:rPr lang="en-US" sz="2600" dirty="0" smtClean="0">
                <a:solidFill>
                  <a:schemeClr val="tx1"/>
                </a:solidFill>
              </a:rPr>
              <a:t>them when indicated</a:t>
            </a:r>
            <a:endParaRPr lang="en-US" sz="2600" dirty="0" smtClean="0"/>
          </a:p>
          <a:p>
            <a:pPr marL="0" indent="0">
              <a:lnSpc>
                <a:spcPct val="100000"/>
              </a:lnSpc>
              <a:spcBef>
                <a:spcPts val="600"/>
              </a:spcBef>
              <a:buNone/>
            </a:pPr>
            <a:r>
              <a:rPr lang="en-US" sz="2600" b="1" dirty="0" smtClean="0">
                <a:solidFill>
                  <a:schemeClr val="accent1"/>
                </a:solidFill>
              </a:rPr>
              <a:t>Treatment</a:t>
            </a:r>
          </a:p>
          <a:p>
            <a:pPr>
              <a:lnSpc>
                <a:spcPct val="100000"/>
              </a:lnSpc>
              <a:spcBef>
                <a:spcPts val="600"/>
              </a:spcBef>
            </a:pPr>
            <a:r>
              <a:rPr lang="en-US" sz="2600" dirty="0" smtClean="0">
                <a:solidFill>
                  <a:schemeClr val="tx1"/>
                </a:solidFill>
              </a:rPr>
              <a:t>Cover </a:t>
            </a:r>
            <a:r>
              <a:rPr lang="en-US" sz="2600" dirty="0">
                <a:solidFill>
                  <a:schemeClr val="tx1"/>
                </a:solidFill>
              </a:rPr>
              <a:t>evidence-based opioid use disorder </a:t>
            </a:r>
            <a:r>
              <a:rPr lang="en-US" sz="2600" dirty="0" smtClean="0">
                <a:solidFill>
                  <a:schemeClr val="tx1"/>
                </a:solidFill>
              </a:rPr>
              <a:t>treatment</a:t>
            </a:r>
          </a:p>
          <a:p>
            <a:pPr>
              <a:lnSpc>
                <a:spcPct val="100000"/>
              </a:lnSpc>
              <a:spcBef>
                <a:spcPts val="600"/>
              </a:spcBef>
            </a:pPr>
            <a:r>
              <a:rPr lang="en-US" sz="2600" dirty="0">
                <a:solidFill>
                  <a:schemeClr val="tx1"/>
                </a:solidFill>
              </a:rPr>
              <a:t>Cover overdose reversal </a:t>
            </a:r>
            <a:r>
              <a:rPr lang="en-US" sz="2600" dirty="0" smtClean="0">
                <a:solidFill>
                  <a:schemeClr val="tx1"/>
                </a:solidFill>
              </a:rPr>
              <a:t>drugs</a:t>
            </a:r>
            <a:endParaRPr lang="en-US" sz="2600" dirty="0" smtClean="0"/>
          </a:p>
          <a:p>
            <a:pPr marL="0" indent="0">
              <a:lnSpc>
                <a:spcPct val="100000"/>
              </a:lnSpc>
              <a:spcBef>
                <a:spcPts val="600"/>
              </a:spcBef>
              <a:buNone/>
            </a:pPr>
            <a:r>
              <a:rPr lang="en-US" sz="2600" b="1" dirty="0" smtClean="0">
                <a:solidFill>
                  <a:schemeClr val="accent1"/>
                </a:solidFill>
              </a:rPr>
              <a:t>Data</a:t>
            </a:r>
          </a:p>
          <a:p>
            <a:pPr marL="231775" indent="-231775">
              <a:lnSpc>
                <a:spcPct val="100000"/>
              </a:lnSpc>
              <a:spcBef>
                <a:spcPts val="600"/>
              </a:spcBef>
            </a:pPr>
            <a:r>
              <a:rPr lang="en-US" sz="2600" dirty="0" smtClean="0"/>
              <a:t>Monitor </a:t>
            </a:r>
            <a:r>
              <a:rPr lang="en-US" sz="2600" dirty="0"/>
              <a:t>prescription opioid trends and </a:t>
            </a:r>
            <a:r>
              <a:rPr lang="en-US" sz="2600" dirty="0" smtClean="0"/>
              <a:t>address outliers</a:t>
            </a:r>
          </a:p>
        </p:txBody>
      </p:sp>
    </p:spTree>
    <p:extLst>
      <p:ext uri="{BB962C8B-B14F-4D97-AF65-F5344CB8AC3E}">
        <p14:creationId xmlns:p14="http://schemas.microsoft.com/office/powerpoint/2010/main" val="316507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6" name="Title 5"/>
          <p:cNvSpPr>
            <a:spLocks noGrp="1"/>
          </p:cNvSpPr>
          <p:nvPr>
            <p:ph type="title"/>
          </p:nvPr>
        </p:nvSpPr>
        <p:spPr/>
        <p:txBody>
          <a:bodyPr/>
          <a:lstStyle/>
          <a:p>
            <a:r>
              <a:rPr lang="en-US" dirty="0" smtClean="0"/>
              <a:t>Prevention: Department </a:t>
            </a:r>
            <a:r>
              <a:rPr lang="en-US" dirty="0"/>
              <a:t>of Health and Human </a:t>
            </a:r>
            <a:r>
              <a:rPr lang="en-US" dirty="0" smtClean="0"/>
              <a:t>Services’ (HHS</a:t>
            </a:r>
            <a:r>
              <a:rPr lang="en-US" dirty="0"/>
              <a:t>)</a:t>
            </a:r>
            <a:r>
              <a:rPr lang="en-US" dirty="0" smtClean="0"/>
              <a:t> </a:t>
            </a:r>
            <a:r>
              <a:rPr lang="en-US" dirty="0"/>
              <a:t>Efforts </a:t>
            </a:r>
            <a:r>
              <a:rPr lang="en-US" dirty="0" smtClean="0"/>
              <a:t>to Address </a:t>
            </a:r>
            <a:r>
              <a:rPr lang="en-US" dirty="0"/>
              <a:t>Pain</a:t>
            </a:r>
          </a:p>
        </p:txBody>
      </p:sp>
      <p:sp>
        <p:nvSpPr>
          <p:cNvPr id="5" name="Content Placeholder 4"/>
          <p:cNvSpPr>
            <a:spLocks noGrp="1"/>
          </p:cNvSpPr>
          <p:nvPr>
            <p:ph idx="1"/>
          </p:nvPr>
        </p:nvSpPr>
        <p:spPr>
          <a:xfrm>
            <a:off x="885929" y="1429543"/>
            <a:ext cx="10802617" cy="4525963"/>
          </a:xfrm>
        </p:spPr>
        <p:txBody>
          <a:bodyPr>
            <a:normAutofit/>
          </a:bodyPr>
          <a:lstStyle/>
          <a:p>
            <a:pPr>
              <a:lnSpc>
                <a:spcPct val="100000"/>
              </a:lnSpc>
              <a:spcBef>
                <a:spcPts val="600"/>
              </a:spcBef>
            </a:pPr>
            <a:r>
              <a:rPr lang="en-US" dirty="0" smtClean="0"/>
              <a:t>Established a comprehensive high-level strategy </a:t>
            </a:r>
            <a:r>
              <a:rPr lang="en-US" dirty="0"/>
              <a:t>for </a:t>
            </a:r>
            <a:r>
              <a:rPr lang="en-US" dirty="0" smtClean="0"/>
              <a:t>pain </a:t>
            </a:r>
            <a:br>
              <a:rPr lang="en-US" dirty="0" smtClean="0"/>
            </a:br>
            <a:r>
              <a:rPr lang="en-US" dirty="0" smtClean="0">
                <a:hlinkClick r:id="rId3"/>
              </a:rPr>
              <a:t>I</a:t>
            </a:r>
            <a:r>
              <a:rPr lang="en-US" dirty="0" smtClean="0">
                <a:hlinkClick r:id="rId4"/>
              </a:rPr>
              <a:t>PRCC.nih.gov/sites/default/files/HHSNational_Pain_Strategy_508C.pdf</a:t>
            </a:r>
            <a:endParaRPr lang="en-US" dirty="0"/>
          </a:p>
          <a:p>
            <a:pPr marL="242888" indent="-242888">
              <a:lnSpc>
                <a:spcPct val="100000"/>
              </a:lnSpc>
              <a:spcBef>
                <a:spcPts val="600"/>
              </a:spcBef>
            </a:pPr>
            <a:r>
              <a:rPr lang="en-US" dirty="0" smtClean="0"/>
              <a:t>Led the Pain </a:t>
            </a:r>
            <a:r>
              <a:rPr lang="en-US" dirty="0"/>
              <a:t>Management Best Practices Inter-Agency Task </a:t>
            </a:r>
            <a:r>
              <a:rPr lang="en-US" dirty="0" smtClean="0"/>
              <a:t>Force</a:t>
            </a:r>
          </a:p>
          <a:p>
            <a:pPr marL="466725" lvl="1" indent="-242888">
              <a:lnSpc>
                <a:spcPct val="100000"/>
              </a:lnSpc>
              <a:spcBef>
                <a:spcPts val="600"/>
              </a:spcBef>
            </a:pPr>
            <a:r>
              <a:rPr lang="en-US" dirty="0" smtClean="0"/>
              <a:t>Updated best practices and issued recommendations that address gaps or inconsistencies for managing chronic and acute pain</a:t>
            </a:r>
            <a:br>
              <a:rPr lang="en-US" dirty="0" smtClean="0"/>
            </a:br>
            <a:r>
              <a:rPr lang="en-US" dirty="0" smtClean="0">
                <a:hlinkClick r:id="rId5"/>
              </a:rPr>
              <a:t>HHS.gov/sites/default/files/pmtf-final-report-2019-05-23.pdf</a:t>
            </a:r>
            <a:endParaRPr lang="en-US" dirty="0" smtClean="0"/>
          </a:p>
        </p:txBody>
      </p:sp>
    </p:spTree>
    <p:extLst>
      <p:ext uri="{BB962C8B-B14F-4D97-AF65-F5344CB8AC3E}">
        <p14:creationId xmlns:p14="http://schemas.microsoft.com/office/powerpoint/2010/main" val="174251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1306F-E941-274C-ADC2-9530AD918CA5}"/>
              </a:ext>
            </a:extLst>
          </p:cNvPr>
          <p:cNvSpPr>
            <a:spLocks noGrp="1"/>
          </p:cNvSpPr>
          <p:nvPr>
            <p:ph type="title"/>
          </p:nvPr>
        </p:nvSpPr>
        <p:spPr/>
        <p:txBody>
          <a:bodyPr/>
          <a:lstStyle/>
          <a:p>
            <a:r>
              <a:rPr lang="en-US" dirty="0"/>
              <a:t>Medicare and Opioids</a:t>
            </a:r>
          </a:p>
        </p:txBody>
      </p:sp>
      <p:sp>
        <p:nvSpPr>
          <p:cNvPr id="4" name="Date Placeholder 3">
            <a:extLst>
              <a:ext uri="{FF2B5EF4-FFF2-40B4-BE49-F238E27FC236}">
                <a16:creationId xmlns:a16="http://schemas.microsoft.com/office/drawing/2014/main" xmlns="" id="{30BEAB62-196E-E14C-A6ED-C01E478BF8F9}"/>
              </a:ext>
            </a:extLst>
          </p:cNvPr>
          <p:cNvSpPr>
            <a:spLocks noGrp="1"/>
          </p:cNvSpPr>
          <p:nvPr>
            <p:ph type="dt" sz="half" idx="10"/>
          </p:nvPr>
        </p:nvSpPr>
        <p:spPr/>
        <p:txBody>
          <a:bodyPr/>
          <a:lstStyle/>
          <a:p>
            <a:r>
              <a:rPr lang="en-US" smtClean="0"/>
              <a:t>November 2020</a:t>
            </a:r>
            <a:endParaRPr lang="en-US" dirty="0"/>
          </a:p>
        </p:txBody>
      </p:sp>
      <p:sp>
        <p:nvSpPr>
          <p:cNvPr id="5" name="Footer Placeholder 4">
            <a:extLst>
              <a:ext uri="{FF2B5EF4-FFF2-40B4-BE49-F238E27FC236}">
                <a16:creationId xmlns:a16="http://schemas.microsoft.com/office/drawing/2014/main" xmlns="" id="{C56967E0-47FC-794B-AD9C-C3A296618241}"/>
              </a:ext>
            </a:extLst>
          </p:cNvPr>
          <p:cNvSpPr>
            <a:spLocks noGrp="1"/>
          </p:cNvSpPr>
          <p:nvPr>
            <p:ph type="ftr" sz="quarter" idx="11"/>
          </p:nvPr>
        </p:nvSpPr>
        <p:spPr/>
        <p:txBody>
          <a:bodyPr/>
          <a:lstStyle/>
          <a:p>
            <a:r>
              <a:rPr lang="en-US" smtClean="0"/>
              <a:t>CMS' Actions to Address the Opioid Crisis</a:t>
            </a:r>
            <a:endParaRPr lang="en-US" dirty="0"/>
          </a:p>
        </p:txBody>
      </p:sp>
      <p:sp>
        <p:nvSpPr>
          <p:cNvPr id="8" name="Content Placeholder 6"/>
          <p:cNvSpPr>
            <a:spLocks noGrp="1"/>
          </p:cNvSpPr>
          <p:nvPr>
            <p:ph idx="1"/>
          </p:nvPr>
        </p:nvSpPr>
        <p:spPr>
          <a:xfrm>
            <a:off x="1962661" y="1028701"/>
            <a:ext cx="9331871" cy="5135031"/>
          </a:xfrm>
        </p:spPr>
        <p:txBody>
          <a:bodyPr>
            <a:normAutofit fontScale="25000" lnSpcReduction="20000"/>
          </a:bodyPr>
          <a:lstStyle/>
          <a:p>
            <a:pPr marL="0" indent="0">
              <a:lnSpc>
                <a:spcPct val="120000"/>
              </a:lnSpc>
              <a:spcBef>
                <a:spcPts val="600"/>
              </a:spcBef>
              <a:buNone/>
            </a:pPr>
            <a:r>
              <a:rPr lang="en-US" sz="9600" b="1" dirty="0" smtClean="0">
                <a:solidFill>
                  <a:srgbClr val="0755B7"/>
                </a:solidFill>
              </a:rPr>
              <a:t>Prevention</a:t>
            </a:r>
          </a:p>
          <a:p>
            <a:pPr marL="231775" indent="-231775">
              <a:lnSpc>
                <a:spcPct val="120000"/>
              </a:lnSpc>
              <a:spcBef>
                <a:spcPts val="600"/>
              </a:spcBef>
            </a:pPr>
            <a:r>
              <a:rPr lang="en-US" sz="9600" dirty="0">
                <a:solidFill>
                  <a:schemeClr val="tx1"/>
                </a:solidFill>
              </a:rPr>
              <a:t>Prescription drug coverage (Part </a:t>
            </a:r>
            <a:r>
              <a:rPr lang="en-US" sz="9600" dirty="0" smtClean="0">
                <a:solidFill>
                  <a:schemeClr val="tx1"/>
                </a:solidFill>
              </a:rPr>
              <a:t>D) safety edits</a:t>
            </a:r>
          </a:p>
          <a:p>
            <a:pPr marL="231775" indent="-231775">
              <a:lnSpc>
                <a:spcPct val="120000"/>
              </a:lnSpc>
              <a:spcBef>
                <a:spcPts val="600"/>
              </a:spcBef>
            </a:pPr>
            <a:r>
              <a:rPr lang="en-US" sz="9600" dirty="0">
                <a:solidFill>
                  <a:schemeClr val="tx1"/>
                </a:solidFill>
              </a:rPr>
              <a:t>Part D </a:t>
            </a:r>
            <a:r>
              <a:rPr lang="en-US" sz="9600" dirty="0" smtClean="0">
                <a:solidFill>
                  <a:schemeClr val="tx1"/>
                </a:solidFill>
              </a:rPr>
              <a:t>prevention </a:t>
            </a:r>
            <a:r>
              <a:rPr lang="en-US" sz="9600" dirty="0">
                <a:solidFill>
                  <a:schemeClr val="tx1"/>
                </a:solidFill>
              </a:rPr>
              <a:t>through </a:t>
            </a:r>
            <a:r>
              <a:rPr lang="en-US" sz="9600" dirty="0" smtClean="0">
                <a:solidFill>
                  <a:schemeClr val="tx1"/>
                </a:solidFill>
              </a:rPr>
              <a:t>utilization management</a:t>
            </a:r>
          </a:p>
          <a:p>
            <a:pPr marL="231775" indent="-231775">
              <a:lnSpc>
                <a:spcPct val="120000"/>
              </a:lnSpc>
              <a:spcBef>
                <a:spcPts val="600"/>
              </a:spcBef>
            </a:pPr>
            <a:r>
              <a:rPr lang="en-US" sz="9600" dirty="0" smtClean="0">
                <a:solidFill>
                  <a:schemeClr val="tx1"/>
                </a:solidFill>
              </a:rPr>
              <a:t>New Medicare acupuncture benefit</a:t>
            </a:r>
          </a:p>
          <a:p>
            <a:pPr marL="231775" indent="-231775">
              <a:lnSpc>
                <a:spcPct val="120000"/>
              </a:lnSpc>
              <a:spcBef>
                <a:spcPts val="600"/>
              </a:spcBef>
            </a:pPr>
            <a:r>
              <a:rPr lang="en-US" sz="9600" dirty="0" smtClean="0">
                <a:solidFill>
                  <a:schemeClr val="tx1"/>
                </a:solidFill>
              </a:rPr>
              <a:t>Other </a:t>
            </a:r>
            <a:r>
              <a:rPr lang="en-US" sz="9600" dirty="0">
                <a:solidFill>
                  <a:schemeClr val="tx1"/>
                </a:solidFill>
              </a:rPr>
              <a:t>Medicare </a:t>
            </a:r>
            <a:r>
              <a:rPr lang="en-US" sz="9600" dirty="0" smtClean="0">
                <a:solidFill>
                  <a:schemeClr val="tx1"/>
                </a:solidFill>
              </a:rPr>
              <a:t>efforts </a:t>
            </a:r>
            <a:r>
              <a:rPr lang="en-US" sz="9600" dirty="0">
                <a:solidFill>
                  <a:schemeClr val="tx1"/>
                </a:solidFill>
              </a:rPr>
              <a:t>to </a:t>
            </a:r>
            <a:r>
              <a:rPr lang="en-US" sz="9600" dirty="0" smtClean="0">
                <a:solidFill>
                  <a:schemeClr val="tx1"/>
                </a:solidFill>
              </a:rPr>
              <a:t>address </a:t>
            </a:r>
            <a:r>
              <a:rPr lang="en-US" sz="9600" dirty="0">
                <a:solidFill>
                  <a:schemeClr val="tx1"/>
                </a:solidFill>
              </a:rPr>
              <a:t>the </a:t>
            </a:r>
            <a:r>
              <a:rPr lang="en-US" sz="9600" dirty="0" smtClean="0">
                <a:solidFill>
                  <a:schemeClr val="tx1"/>
                </a:solidFill>
              </a:rPr>
              <a:t>opioid crisis </a:t>
            </a:r>
            <a:r>
              <a:rPr lang="en-US" sz="9600" dirty="0">
                <a:solidFill>
                  <a:schemeClr val="tx1"/>
                </a:solidFill>
              </a:rPr>
              <a:t>through </a:t>
            </a:r>
            <a:r>
              <a:rPr lang="en-US" sz="9600" dirty="0" smtClean="0">
                <a:solidFill>
                  <a:schemeClr val="tx1"/>
                </a:solidFill>
              </a:rPr>
              <a:t>prevention</a:t>
            </a:r>
            <a:endParaRPr lang="en-US" sz="9600" dirty="0" smtClean="0"/>
          </a:p>
          <a:p>
            <a:pPr marL="0" indent="0">
              <a:lnSpc>
                <a:spcPct val="120000"/>
              </a:lnSpc>
              <a:spcBef>
                <a:spcPts val="600"/>
              </a:spcBef>
              <a:buNone/>
            </a:pPr>
            <a:r>
              <a:rPr lang="en-US" sz="9600" b="1" dirty="0" smtClean="0">
                <a:solidFill>
                  <a:srgbClr val="0755B7"/>
                </a:solidFill>
              </a:rPr>
              <a:t>Treatment</a:t>
            </a:r>
          </a:p>
          <a:p>
            <a:pPr marL="231775" indent="-231775">
              <a:lnSpc>
                <a:spcPct val="120000"/>
              </a:lnSpc>
              <a:spcBef>
                <a:spcPts val="600"/>
              </a:spcBef>
              <a:buFont typeface="Wingdings" panose="05000000000000000000" pitchFamily="2" charset="2"/>
              <a:buChar char="§"/>
            </a:pPr>
            <a:r>
              <a:rPr lang="en-US" sz="9600" dirty="0" smtClean="0">
                <a:solidFill>
                  <a:schemeClr val="tx1"/>
                </a:solidFill>
              </a:rPr>
              <a:t>Medicare coverage of substance use disorder treatment services</a:t>
            </a:r>
          </a:p>
          <a:p>
            <a:pPr marL="231775" indent="-231775">
              <a:lnSpc>
                <a:spcPct val="120000"/>
              </a:lnSpc>
              <a:spcBef>
                <a:spcPts val="600"/>
              </a:spcBef>
              <a:buFont typeface="Wingdings" panose="05000000000000000000" pitchFamily="2" charset="2"/>
              <a:buChar char="§"/>
            </a:pPr>
            <a:r>
              <a:rPr lang="en-US" sz="9600" dirty="0" smtClean="0">
                <a:solidFill>
                  <a:schemeClr val="tx1"/>
                </a:solidFill>
              </a:rPr>
              <a:t>Medicare </a:t>
            </a:r>
            <a:r>
              <a:rPr lang="en-US" sz="9600" dirty="0">
                <a:solidFill>
                  <a:schemeClr val="tx1"/>
                </a:solidFill>
              </a:rPr>
              <a:t>coverage of </a:t>
            </a:r>
            <a:r>
              <a:rPr lang="en-US" sz="9600" dirty="0" smtClean="0">
                <a:solidFill>
                  <a:schemeClr val="tx1"/>
                </a:solidFill>
              </a:rPr>
              <a:t>prescription drugs for medication assisted treatment</a:t>
            </a:r>
          </a:p>
          <a:p>
            <a:pPr marL="231775" indent="-231775">
              <a:lnSpc>
                <a:spcPct val="120000"/>
              </a:lnSpc>
              <a:spcBef>
                <a:spcPts val="600"/>
              </a:spcBef>
              <a:buFont typeface="Wingdings" panose="05000000000000000000" pitchFamily="2" charset="2"/>
              <a:buChar char="§"/>
            </a:pPr>
            <a:r>
              <a:rPr lang="en-US" sz="9600" dirty="0" smtClean="0">
                <a:solidFill>
                  <a:schemeClr val="tx1"/>
                </a:solidFill>
              </a:rPr>
              <a:t>New Opioid Treatment Program benefit</a:t>
            </a:r>
            <a:endParaRPr lang="en-US" sz="9600" dirty="0">
              <a:solidFill>
                <a:srgbClr val="0A5EC6"/>
              </a:solidFill>
            </a:endParaRPr>
          </a:p>
          <a:p>
            <a:pPr marL="0" indent="0">
              <a:lnSpc>
                <a:spcPct val="120000"/>
              </a:lnSpc>
              <a:spcBef>
                <a:spcPts val="600"/>
              </a:spcBef>
              <a:buNone/>
            </a:pPr>
            <a:r>
              <a:rPr lang="en-US" sz="9600" b="1" dirty="0" smtClean="0">
                <a:solidFill>
                  <a:srgbClr val="0755B7"/>
                </a:solidFill>
              </a:rPr>
              <a:t>Data</a:t>
            </a:r>
          </a:p>
          <a:p>
            <a:pPr marL="231775" indent="-231775">
              <a:lnSpc>
                <a:spcPct val="120000"/>
              </a:lnSpc>
              <a:spcBef>
                <a:spcPts val="600"/>
              </a:spcBef>
              <a:buFont typeface="Wingdings" panose="05000000000000000000" pitchFamily="2" charset="2"/>
              <a:buChar char="§"/>
            </a:pPr>
            <a:r>
              <a:rPr lang="en-US" sz="9600" dirty="0" smtClean="0"/>
              <a:t>Medicare </a:t>
            </a:r>
            <a:r>
              <a:rPr lang="en-US" sz="9600" dirty="0"/>
              <a:t>Part D O</a:t>
            </a:r>
            <a:r>
              <a:rPr lang="en-US" sz="9600" dirty="0" smtClean="0"/>
              <a:t>pioid Prescribing </a:t>
            </a:r>
            <a:r>
              <a:rPr lang="en-US" sz="9600" dirty="0"/>
              <a:t>M</a:t>
            </a:r>
            <a:r>
              <a:rPr lang="en-US" sz="9600" dirty="0" smtClean="0"/>
              <a:t>apping </a:t>
            </a:r>
            <a:r>
              <a:rPr lang="en-US" sz="9600" dirty="0"/>
              <a:t>T</a:t>
            </a:r>
            <a:r>
              <a:rPr lang="en-US" sz="9600" dirty="0" smtClean="0"/>
              <a:t>ool</a:t>
            </a:r>
          </a:p>
          <a:p>
            <a:pPr marL="0" indent="0">
              <a:buNone/>
            </a:pPr>
            <a:endParaRPr lang="en-US" dirty="0"/>
          </a:p>
        </p:txBody>
      </p:sp>
    </p:spTree>
    <p:extLst>
      <p:ext uri="{BB962C8B-B14F-4D97-AF65-F5344CB8AC3E}">
        <p14:creationId xmlns:p14="http://schemas.microsoft.com/office/powerpoint/2010/main" val="2692328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Part D Drug Safety Alerts</a:t>
            </a:r>
          </a:p>
        </p:txBody>
      </p:sp>
      <p:sp>
        <p:nvSpPr>
          <p:cNvPr id="7" name="Content Placeholder 1"/>
          <p:cNvSpPr txBox="1">
            <a:spLocks/>
          </p:cNvSpPr>
          <p:nvPr/>
        </p:nvSpPr>
        <p:spPr>
          <a:xfrm>
            <a:off x="344906" y="1181120"/>
            <a:ext cx="11278134" cy="542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dirty="0" smtClean="0"/>
              <a:t>Part D drug plans may send a person’s pharmacy a safety alert before a prescription is filled for</a:t>
            </a:r>
          </a:p>
          <a:p>
            <a:pPr marL="465138" lvl="1" indent="-233363">
              <a:lnSpc>
                <a:spcPct val="100000"/>
              </a:lnSpc>
              <a:spcBef>
                <a:spcPts val="600"/>
              </a:spcBef>
            </a:pPr>
            <a:r>
              <a:rPr lang="en-US" dirty="0" smtClean="0"/>
              <a:t>Possible unsafe amounts of opioids </a:t>
            </a:r>
          </a:p>
          <a:p>
            <a:pPr marL="465138" lvl="1" indent="-233363">
              <a:lnSpc>
                <a:spcPct val="100000"/>
              </a:lnSpc>
              <a:spcBef>
                <a:spcPts val="600"/>
              </a:spcBef>
            </a:pPr>
            <a:r>
              <a:rPr lang="en-US" dirty="0" smtClean="0"/>
              <a:t>First prescription fills for opioids </a:t>
            </a:r>
          </a:p>
          <a:p>
            <a:pPr marL="465138" lvl="1" indent="-233363">
              <a:lnSpc>
                <a:spcPct val="100000"/>
              </a:lnSpc>
              <a:spcBef>
                <a:spcPts val="600"/>
              </a:spcBef>
            </a:pPr>
            <a:r>
              <a:rPr lang="en-US" dirty="0" smtClean="0"/>
              <a:t>Use of opioids and benzodiazepines at the same time</a:t>
            </a:r>
          </a:p>
          <a:p>
            <a:pPr marL="231775" indent="-231775">
              <a:lnSpc>
                <a:spcPct val="100000"/>
              </a:lnSpc>
              <a:spcBef>
                <a:spcPts val="600"/>
              </a:spcBef>
            </a:pPr>
            <a:r>
              <a:rPr lang="en-US" dirty="0" smtClean="0"/>
              <a:t>If a person’s prescription can’t be filled as written, the pharmacist will give them a notice explaining how they or their doctor can obtain a coverage determination</a:t>
            </a:r>
            <a:endParaRPr lang="en-US"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16116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 D Prevention through Utilization Management</a:t>
            </a:r>
            <a:endParaRPr lang="en-US" strike="sngStrike" dirty="0">
              <a:solidFill>
                <a:srgbClr val="FFFF00"/>
              </a:solidFill>
            </a:endParaRPr>
          </a:p>
        </p:txBody>
      </p:sp>
      <p:sp>
        <p:nvSpPr>
          <p:cNvPr id="5" name="TextBox 4"/>
          <p:cNvSpPr txBox="1"/>
          <p:nvPr/>
        </p:nvSpPr>
        <p:spPr>
          <a:xfrm>
            <a:off x="502919" y="1274974"/>
            <a:ext cx="11186161" cy="4647426"/>
          </a:xfrm>
          <a:prstGeom prst="rect">
            <a:avLst/>
          </a:prstGeom>
          <a:noFill/>
        </p:spPr>
        <p:txBody>
          <a:bodyPr wrap="square" rtlCol="0">
            <a:spAutoFit/>
          </a:bodyPr>
          <a:lstStyle/>
          <a:p>
            <a:pPr marL="228600" lvl="0" indent="-228600">
              <a:spcBef>
                <a:spcPts val="600"/>
              </a:spcBef>
              <a:buFont typeface="Wingdings" panose="05000000000000000000" pitchFamily="2" charset="2"/>
              <a:buChar char="§"/>
            </a:pPr>
            <a:r>
              <a:rPr lang="en-US" sz="3000" dirty="0" smtClean="0"/>
              <a:t>To help prevent opioid misuse and abuse, Part D drug </a:t>
            </a:r>
            <a:r>
              <a:rPr lang="en-US" sz="3000" dirty="0"/>
              <a:t>plans </a:t>
            </a:r>
            <a:r>
              <a:rPr lang="en-US" sz="3000" dirty="0" smtClean="0"/>
              <a:t>may </a:t>
            </a:r>
            <a:r>
              <a:rPr lang="en-US" sz="3000" dirty="0"/>
              <a:t>apply certain coverage rules to Part D drugs on their </a:t>
            </a:r>
            <a:r>
              <a:rPr lang="en-US" sz="3000" dirty="0" smtClean="0"/>
              <a:t>formularies</a:t>
            </a:r>
          </a:p>
          <a:p>
            <a:pPr lvl="1" indent="-228600">
              <a:spcBef>
                <a:spcPts val="600"/>
              </a:spcBef>
              <a:buFont typeface="Arial" panose="020B0604020202020204" pitchFamily="34" charset="0"/>
              <a:buChar char="•"/>
            </a:pPr>
            <a:r>
              <a:rPr lang="en-US" sz="2600" b="1" dirty="0" smtClean="0"/>
              <a:t>Prior authorization</a:t>
            </a:r>
            <a:r>
              <a:rPr lang="en-US" sz="2600" dirty="0">
                <a:latin typeface="Calibri" panose="020F0502020204030204" pitchFamily="34" charset="0"/>
              </a:rPr>
              <a:t>—</a:t>
            </a:r>
            <a:r>
              <a:rPr lang="en-US" sz="2600" dirty="0" smtClean="0"/>
              <a:t>requires </a:t>
            </a:r>
            <a:r>
              <a:rPr lang="en-US" sz="2600" dirty="0"/>
              <a:t>the </a:t>
            </a:r>
            <a:r>
              <a:rPr lang="en-US" sz="2600" dirty="0" smtClean="0"/>
              <a:t>patient </a:t>
            </a:r>
            <a:r>
              <a:rPr lang="en-US" sz="2600" dirty="0"/>
              <a:t>or their prescriber to get approval from the plan before the plan will agree to cover the </a:t>
            </a:r>
            <a:r>
              <a:rPr lang="en-US" sz="2600" dirty="0" smtClean="0"/>
              <a:t>drug</a:t>
            </a:r>
            <a:endParaRPr lang="en-US" sz="2600" dirty="0"/>
          </a:p>
          <a:p>
            <a:pPr lvl="1" indent="-228600">
              <a:spcBef>
                <a:spcPts val="600"/>
              </a:spcBef>
              <a:buFont typeface="Arial" panose="020B0604020202020204" pitchFamily="34" charset="0"/>
              <a:buChar char="•"/>
            </a:pPr>
            <a:r>
              <a:rPr lang="en-US" sz="2600" b="1" dirty="0" smtClean="0"/>
              <a:t>Quantity limits</a:t>
            </a:r>
            <a:r>
              <a:rPr lang="en-US" sz="2600" b="1" dirty="0" smtClean="0">
                <a:latin typeface="Calibri" panose="020F0502020204030204" pitchFamily="34" charset="0"/>
              </a:rPr>
              <a:t>—</a:t>
            </a:r>
            <a:r>
              <a:rPr lang="en-US" sz="2600" dirty="0" smtClean="0"/>
              <a:t>are limits </a:t>
            </a:r>
            <a:r>
              <a:rPr lang="en-US" sz="2600" dirty="0"/>
              <a:t>on how much medication can be obtained at a </a:t>
            </a:r>
            <a:r>
              <a:rPr lang="en-US" sz="2600" dirty="0" smtClean="0"/>
              <a:t>time</a:t>
            </a:r>
            <a:endParaRPr lang="en-US" sz="2600" dirty="0"/>
          </a:p>
          <a:p>
            <a:pPr lvl="1" indent="-228600">
              <a:spcBef>
                <a:spcPts val="600"/>
              </a:spcBef>
              <a:buFont typeface="Arial" panose="020B0604020202020204" pitchFamily="34" charset="0"/>
              <a:buChar char="•"/>
            </a:pPr>
            <a:r>
              <a:rPr lang="en-US" sz="2600" b="1" dirty="0" smtClean="0"/>
              <a:t>Step therapy</a:t>
            </a:r>
            <a:r>
              <a:rPr lang="en-US" sz="2600" b="1" dirty="0" smtClean="0">
                <a:latin typeface="Calibri" panose="020F0502020204030204" pitchFamily="34" charset="0"/>
              </a:rPr>
              <a:t>—</a:t>
            </a:r>
            <a:r>
              <a:rPr lang="en-US" sz="2600" dirty="0" smtClean="0"/>
              <a:t>requires </a:t>
            </a:r>
            <a:r>
              <a:rPr lang="en-US" sz="2600" dirty="0"/>
              <a:t>the </a:t>
            </a:r>
            <a:r>
              <a:rPr lang="en-US" sz="2600" dirty="0" smtClean="0"/>
              <a:t>patient </a:t>
            </a:r>
            <a:r>
              <a:rPr lang="en-US" sz="2600" dirty="0"/>
              <a:t>to try one or more similar, lower cost drugs before the plan will cover the prescribed </a:t>
            </a:r>
            <a:r>
              <a:rPr lang="en-US" sz="2600" dirty="0" smtClean="0"/>
              <a:t>drug</a:t>
            </a:r>
          </a:p>
          <a:p>
            <a:pPr marL="228600" lvl="0" indent="-228600">
              <a:spcBef>
                <a:spcPts val="600"/>
              </a:spcBef>
              <a:buFont typeface="Wingdings" panose="05000000000000000000" pitchFamily="2" charset="2"/>
              <a:buChar char="§"/>
            </a:pPr>
            <a:r>
              <a:rPr lang="en-US" sz="3000" dirty="0" smtClean="0"/>
              <a:t>Patient </a:t>
            </a:r>
            <a:r>
              <a:rPr lang="en-US" sz="3000" dirty="0"/>
              <a:t>or the prescriber can request </a:t>
            </a:r>
            <a:r>
              <a:rPr lang="en-US" sz="3000" dirty="0" smtClean="0"/>
              <a:t>an exception </a:t>
            </a:r>
            <a:r>
              <a:rPr lang="en-US" sz="3000" dirty="0"/>
              <a:t>if they believe that </a:t>
            </a:r>
            <a:r>
              <a:rPr lang="en-US" sz="3000" dirty="0" smtClean="0"/>
              <a:t>a coverage rule </a:t>
            </a:r>
            <a:r>
              <a:rPr lang="en-US" sz="3000" dirty="0"/>
              <a:t>should be </a:t>
            </a:r>
            <a:r>
              <a:rPr lang="en-US" sz="3000" dirty="0" smtClean="0"/>
              <a:t>waived</a:t>
            </a:r>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61690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Contents</a:t>
            </a:r>
          </a:p>
        </p:txBody>
      </p:sp>
      <p:sp>
        <p:nvSpPr>
          <p:cNvPr id="8" name="Content Placeholder 7"/>
          <p:cNvSpPr>
            <a:spLocks noGrp="1"/>
          </p:cNvSpPr>
          <p:nvPr>
            <p:ph idx="1"/>
          </p:nvPr>
        </p:nvSpPr>
        <p:spPr>
          <a:xfrm>
            <a:off x="1866142" y="1143000"/>
            <a:ext cx="10149074" cy="5021042"/>
          </a:xfrm>
        </p:spPr>
        <p:txBody>
          <a:bodyPr/>
          <a:lstStyle/>
          <a:p>
            <a:pPr>
              <a:lnSpc>
                <a:spcPct val="100000"/>
              </a:lnSpc>
              <a:spcBef>
                <a:spcPts val="600"/>
              </a:spcBef>
            </a:pPr>
            <a:r>
              <a:rPr lang="en-US" dirty="0" smtClean="0"/>
              <a:t>Introduction…………………………………………………….……..4-13</a:t>
            </a:r>
            <a:endParaRPr lang="en-US" dirty="0"/>
          </a:p>
          <a:p>
            <a:pPr>
              <a:lnSpc>
                <a:spcPct val="100000"/>
              </a:lnSpc>
              <a:spcBef>
                <a:spcPts val="600"/>
              </a:spcBef>
            </a:pPr>
            <a:r>
              <a:rPr lang="en-US" dirty="0" smtClean="0"/>
              <a:t>Opioid-Related Services and Coverage…………………...14-16</a:t>
            </a:r>
            <a:endParaRPr lang="en-US" dirty="0"/>
          </a:p>
          <a:p>
            <a:pPr>
              <a:lnSpc>
                <a:spcPct val="100000"/>
              </a:lnSpc>
              <a:spcBef>
                <a:spcPts val="600"/>
              </a:spcBef>
            </a:pPr>
            <a:r>
              <a:rPr lang="en-US" dirty="0" smtClean="0"/>
              <a:t>Medicare and Opioids…………………………….………………17-27</a:t>
            </a:r>
          </a:p>
          <a:p>
            <a:pPr>
              <a:lnSpc>
                <a:spcPct val="100000"/>
              </a:lnSpc>
              <a:spcBef>
                <a:spcPts val="600"/>
              </a:spcBef>
            </a:pPr>
            <a:r>
              <a:rPr lang="en-US" smtClean="0"/>
              <a:t>Medicaid/CHIP </a:t>
            </a:r>
            <a:r>
              <a:rPr lang="en-US" dirty="0" smtClean="0"/>
              <a:t>and </a:t>
            </a:r>
            <a:r>
              <a:rPr lang="en-US" smtClean="0"/>
              <a:t>Opioids…………………………………….</a:t>
            </a:r>
            <a:r>
              <a:rPr lang="en-US" dirty="0" smtClean="0"/>
              <a:t>28-38</a:t>
            </a:r>
          </a:p>
          <a:p>
            <a:pPr>
              <a:lnSpc>
                <a:spcPct val="100000"/>
              </a:lnSpc>
              <a:spcBef>
                <a:spcPts val="600"/>
              </a:spcBef>
            </a:pPr>
            <a:r>
              <a:rPr lang="en-US" dirty="0" smtClean="0"/>
              <a:t>The Marketplace and Opioids……..………………………….39-42</a:t>
            </a:r>
          </a:p>
          <a:p>
            <a:pPr>
              <a:lnSpc>
                <a:spcPct val="100000"/>
              </a:lnSpc>
              <a:spcBef>
                <a:spcPts val="600"/>
              </a:spcBef>
            </a:pPr>
            <a:r>
              <a:rPr lang="en-US" dirty="0" smtClean="0"/>
              <a:t>Additional Information and Resources………….………..43-49</a:t>
            </a:r>
          </a:p>
          <a:p>
            <a:endParaRPr lang="en-US" dirty="0" smtClean="0"/>
          </a:p>
          <a:p>
            <a:endParaRPr lang="en-US" dirty="0"/>
          </a:p>
          <a:p>
            <a:pPr marL="0" indent="0">
              <a:buNone/>
            </a:pPr>
            <a:endParaRPr lang="en-US" dirty="0"/>
          </a:p>
        </p:txBody>
      </p:sp>
      <p:sp>
        <p:nvSpPr>
          <p:cNvPr id="2" name="Date Placeholder 1">
            <a:extLst>
              <a:ext uri="{FF2B5EF4-FFF2-40B4-BE49-F238E27FC236}">
                <a16:creationId xmlns:a16="http://schemas.microsoft.com/office/drawing/2014/main" xmlns="" id="{B04D0148-BAB7-A547-9D22-39BCBAEDAD6D}"/>
              </a:ext>
            </a:extLst>
          </p:cNvPr>
          <p:cNvSpPr>
            <a:spLocks noGrp="1"/>
          </p:cNvSpPr>
          <p:nvPr>
            <p:ph type="dt" sz="half" idx="10"/>
          </p:nvPr>
        </p:nvSpPr>
        <p:spPr/>
        <p:txBody>
          <a:bodyPr/>
          <a:lstStyle/>
          <a:p>
            <a:r>
              <a:rPr lang="en-US" smtClean="0"/>
              <a:t>November 2020</a:t>
            </a:r>
            <a:endParaRPr lang="en-US" dirty="0"/>
          </a:p>
        </p:txBody>
      </p:sp>
      <p:sp>
        <p:nvSpPr>
          <p:cNvPr id="3" name="Footer Placeholder 2">
            <a:extLst>
              <a:ext uri="{FF2B5EF4-FFF2-40B4-BE49-F238E27FC236}">
                <a16:creationId xmlns:a16="http://schemas.microsoft.com/office/drawing/2014/main" xmlns="" id="{87A1909C-8072-B843-A186-999E32FE69CC}"/>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163212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New </a:t>
            </a:r>
            <a:r>
              <a:rPr lang="en-US" dirty="0" smtClean="0"/>
              <a:t>Medicare Acupuncture </a:t>
            </a:r>
            <a:r>
              <a:rPr lang="en-US" dirty="0"/>
              <a:t>Benefit</a:t>
            </a:r>
          </a:p>
        </p:txBody>
      </p:sp>
      <p:sp>
        <p:nvSpPr>
          <p:cNvPr id="7" name="Content Placeholder 1"/>
          <p:cNvSpPr txBox="1">
            <a:spLocks/>
          </p:cNvSpPr>
          <p:nvPr/>
        </p:nvSpPr>
        <p:spPr>
          <a:xfrm>
            <a:off x="344906" y="1181120"/>
            <a:ext cx="11278134" cy="542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800" dirty="0">
                <a:hlinkClick r:id="rId3" tooltip="&lt;p&gt;Part B covers certain doctors' services, outpatient care, medical supplies, and preventive services.&lt;/p&gt;&#10;"/>
              </a:rPr>
              <a:t>Medicare Part B (Medical Insurance)</a:t>
            </a:r>
            <a:r>
              <a:rPr lang="en-US" sz="2800" dirty="0"/>
              <a:t> covers up to 12 acupuncture visits in 90 days for chronic low back pain. Chronic low back pain is defined </a:t>
            </a:r>
            <a:r>
              <a:rPr lang="en-US" sz="2800" dirty="0" smtClean="0"/>
              <a:t>as</a:t>
            </a:r>
          </a:p>
          <a:p>
            <a:pPr marL="457200">
              <a:lnSpc>
                <a:spcPct val="100000"/>
              </a:lnSpc>
              <a:spcBef>
                <a:spcPts val="600"/>
              </a:spcBef>
              <a:buFont typeface="Arial" panose="020B0604020202020204" pitchFamily="34" charset="0"/>
              <a:buChar char="•"/>
            </a:pPr>
            <a:r>
              <a:rPr lang="en-US" sz="2400" dirty="0" smtClean="0"/>
              <a:t>Lasting </a:t>
            </a:r>
            <a:r>
              <a:rPr lang="en-US" sz="2400" dirty="0"/>
              <a:t>12 weeks or longer</a:t>
            </a:r>
          </a:p>
          <a:p>
            <a:pPr marL="457200">
              <a:lnSpc>
                <a:spcPct val="100000"/>
              </a:lnSpc>
              <a:spcBef>
                <a:spcPts val="600"/>
              </a:spcBef>
              <a:buFont typeface="Arial" panose="020B0604020202020204" pitchFamily="34" charset="0"/>
              <a:buChar char="•"/>
            </a:pPr>
            <a:r>
              <a:rPr lang="en-US" sz="2400" dirty="0"/>
              <a:t>Having no identifiable systemic cause (not associated with metastatic, inflammatory, or infectious disease)</a:t>
            </a:r>
          </a:p>
          <a:p>
            <a:pPr marL="457200">
              <a:lnSpc>
                <a:spcPct val="100000"/>
              </a:lnSpc>
              <a:spcBef>
                <a:spcPts val="600"/>
              </a:spcBef>
              <a:buFont typeface="Arial" panose="020B0604020202020204" pitchFamily="34" charset="0"/>
              <a:buChar char="•"/>
            </a:pPr>
            <a:r>
              <a:rPr lang="en-US" sz="2400" dirty="0"/>
              <a:t>Pain that’s not associated with surgery or pregnancy</a:t>
            </a:r>
          </a:p>
          <a:p>
            <a:pPr>
              <a:lnSpc>
                <a:spcPct val="100000"/>
              </a:lnSpc>
              <a:spcBef>
                <a:spcPts val="600"/>
              </a:spcBef>
            </a:pPr>
            <a:r>
              <a:rPr lang="en-US" sz="2800" dirty="0"/>
              <a:t>An additional 8 sessions will be covered if you show improvement</a:t>
            </a:r>
            <a:r>
              <a:rPr lang="en-US" sz="2800" dirty="0" smtClean="0"/>
              <a:t>.</a:t>
            </a:r>
          </a:p>
          <a:p>
            <a:pPr marL="457200" lvl="1" indent="-228600">
              <a:lnSpc>
                <a:spcPct val="100000"/>
              </a:lnSpc>
              <a:spcBef>
                <a:spcPts val="600"/>
              </a:spcBef>
            </a:pPr>
            <a:r>
              <a:rPr lang="en-US" sz="2400" dirty="0" smtClean="0"/>
              <a:t> </a:t>
            </a:r>
            <a:r>
              <a:rPr lang="en-US" sz="2400" dirty="0"/>
              <a:t>No more than 20 acupuncture treatments can be given </a:t>
            </a:r>
            <a:r>
              <a:rPr lang="en-US" sz="2400" dirty="0" smtClean="0"/>
              <a:t>yearly</a:t>
            </a:r>
          </a:p>
          <a:p>
            <a:pPr marL="457200" lvl="1" indent="-228600">
              <a:lnSpc>
                <a:spcPct val="100000"/>
              </a:lnSpc>
              <a:spcBef>
                <a:spcPts val="600"/>
              </a:spcBef>
            </a:pPr>
            <a:r>
              <a:rPr lang="en-US" sz="2400" dirty="0" smtClean="0"/>
              <a:t> </a:t>
            </a:r>
            <a:r>
              <a:rPr lang="en-US" sz="2400" dirty="0"/>
              <a:t>If your chronic low back pain isn’t improving or is getting worse, then treatments won’t be </a:t>
            </a:r>
            <a:r>
              <a:rPr lang="en-US" sz="2400" dirty="0" smtClean="0"/>
              <a:t>covered</a:t>
            </a:r>
            <a:endParaRPr lang="en-US" sz="2400" dirty="0"/>
          </a:p>
        </p:txBody>
      </p:sp>
      <p:sp>
        <p:nvSpPr>
          <p:cNvPr id="5" name="TextBox 4"/>
          <p:cNvSpPr txBox="1"/>
          <p:nvPr/>
        </p:nvSpPr>
        <p:spPr>
          <a:xfrm>
            <a:off x="427361" y="5868760"/>
            <a:ext cx="11337277" cy="369332"/>
          </a:xfrm>
          <a:prstGeom prst="rect">
            <a:avLst/>
          </a:prstGeom>
          <a:noFill/>
        </p:spPr>
        <p:txBody>
          <a:bodyPr wrap="square" rtlCol="0">
            <a:spAutoFit/>
          </a:bodyPr>
          <a:lstStyle/>
          <a:p>
            <a:r>
              <a:rPr lang="en-US" b="1" dirty="0" smtClean="0"/>
              <a:t>NOTE: </a:t>
            </a:r>
            <a:r>
              <a:rPr lang="en-US" dirty="0" smtClean="0"/>
              <a:t>Medicare </a:t>
            </a:r>
            <a:r>
              <a:rPr lang="en-US" dirty="0"/>
              <a:t>doesn't cover acupuncture (including dry needling) for any condition other than chronic low back pain.</a:t>
            </a:r>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85862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Medicare Efforts to </a:t>
            </a:r>
            <a:r>
              <a:rPr lang="en-US" dirty="0"/>
              <a:t/>
            </a:r>
            <a:br>
              <a:rPr lang="en-US" dirty="0"/>
            </a:br>
            <a:r>
              <a:rPr lang="en-US" dirty="0"/>
              <a:t>Address the Opioid Crisis through Prevention</a:t>
            </a:r>
          </a:p>
        </p:txBody>
      </p:sp>
      <p:sp>
        <p:nvSpPr>
          <p:cNvPr id="5" name="Content Placeholder 6"/>
          <p:cNvSpPr>
            <a:spLocks noGrp="1"/>
          </p:cNvSpPr>
          <p:nvPr>
            <p:ph idx="1"/>
          </p:nvPr>
        </p:nvSpPr>
        <p:spPr>
          <a:xfrm>
            <a:off x="1633928" y="1499016"/>
            <a:ext cx="10558072" cy="5011512"/>
          </a:xfrm>
        </p:spPr>
        <p:txBody>
          <a:bodyPr>
            <a:noAutofit/>
          </a:bodyPr>
          <a:lstStyle/>
          <a:p>
            <a:pPr lvl="0">
              <a:lnSpc>
                <a:spcPct val="100000"/>
              </a:lnSpc>
              <a:spcBef>
                <a:spcPts val="600"/>
              </a:spcBef>
            </a:pPr>
            <a:r>
              <a:rPr lang="en-US" sz="3000" dirty="0" smtClean="0"/>
              <a:t>Starting in 2019, Part </a:t>
            </a:r>
            <a:r>
              <a:rPr lang="en-US" sz="3000" dirty="0"/>
              <a:t>D plans may adopt drug management programs to limit an </a:t>
            </a:r>
            <a:r>
              <a:rPr lang="en-US" sz="3000" dirty="0" smtClean="0"/>
              <a:t>at-risk person’s </a:t>
            </a:r>
            <a:r>
              <a:rPr lang="en-US" sz="3000" dirty="0"/>
              <a:t>access to </a:t>
            </a:r>
            <a:r>
              <a:rPr lang="en-US" sz="3000" dirty="0" smtClean="0"/>
              <a:t>cover</a:t>
            </a:r>
            <a:r>
              <a:rPr lang="en-US" sz="3000" dirty="0" smtClean="0">
                <a:solidFill>
                  <a:schemeClr val="tx1"/>
                </a:solidFill>
              </a:rPr>
              <a:t>age for opioids and benzodiazepines to </a:t>
            </a:r>
            <a:r>
              <a:rPr lang="en-US" sz="3000" dirty="0">
                <a:solidFill>
                  <a:schemeClr val="tx1"/>
                </a:solidFill>
              </a:rPr>
              <a:t>a selected network </a:t>
            </a:r>
            <a:r>
              <a:rPr lang="en-US" sz="3000" dirty="0" smtClean="0">
                <a:solidFill>
                  <a:schemeClr val="tx1"/>
                </a:solidFill>
              </a:rPr>
              <a:t>pharmacy/doctor or </a:t>
            </a:r>
            <a:r>
              <a:rPr lang="en-US" sz="3000" dirty="0">
                <a:solidFill>
                  <a:schemeClr val="tx1"/>
                </a:solidFill>
              </a:rPr>
              <a:t>by limiting type or amount of opioid for that person</a:t>
            </a:r>
          </a:p>
          <a:p>
            <a:pPr marL="457200" lvl="1" indent="-228600">
              <a:lnSpc>
                <a:spcPct val="100000"/>
              </a:lnSpc>
              <a:spcBef>
                <a:spcPts val="600"/>
              </a:spcBef>
            </a:pPr>
            <a:r>
              <a:rPr lang="en-US" sz="2600" dirty="0">
                <a:solidFill>
                  <a:schemeClr val="tx1"/>
                </a:solidFill>
              </a:rPr>
              <a:t>Plans must first </a:t>
            </a:r>
            <a:r>
              <a:rPr lang="en-US" sz="2600" dirty="0" smtClean="0">
                <a:solidFill>
                  <a:schemeClr val="tx1"/>
                </a:solidFill>
              </a:rPr>
              <a:t>do </a:t>
            </a:r>
            <a:r>
              <a:rPr lang="en-US" sz="2600" dirty="0">
                <a:solidFill>
                  <a:schemeClr val="tx1"/>
                </a:solidFill>
              </a:rPr>
              <a:t>case management with the doctors who prescribed the </a:t>
            </a:r>
            <a:r>
              <a:rPr lang="en-US" sz="2600" dirty="0" smtClean="0">
                <a:solidFill>
                  <a:schemeClr val="tx1"/>
                </a:solidFill>
              </a:rPr>
              <a:t>drugs</a:t>
            </a:r>
          </a:p>
          <a:p>
            <a:pPr marL="457200" lvl="1" indent="-228600">
              <a:lnSpc>
                <a:spcPct val="100000"/>
              </a:lnSpc>
              <a:spcBef>
                <a:spcPts val="600"/>
              </a:spcBef>
            </a:pPr>
            <a:r>
              <a:rPr lang="en-US" sz="2600" dirty="0" smtClean="0">
                <a:solidFill>
                  <a:schemeClr val="tx1"/>
                </a:solidFill>
              </a:rPr>
              <a:t>CMS’ </a:t>
            </a:r>
            <a:r>
              <a:rPr lang="en-US" sz="2600" dirty="0">
                <a:solidFill>
                  <a:schemeClr val="tx1"/>
                </a:solidFill>
              </a:rPr>
              <a:t>Overutilization Monitoring System (OMS</a:t>
            </a:r>
            <a:r>
              <a:rPr lang="en-US" sz="2600" dirty="0" smtClean="0">
                <a:solidFill>
                  <a:schemeClr val="tx1"/>
                </a:solidFill>
              </a:rPr>
              <a:t>) helps plans identify potentially at-risk individuals</a:t>
            </a:r>
          </a:p>
        </p:txBody>
      </p:sp>
      <p:pic>
        <p:nvPicPr>
          <p:cNvPr id="8" name="Picture 7" descr="image of a computer screen to accompany text" title="Other Medicare efforts to address the opioid crisis through prevention">
            <a:extLst>
              <a:ext uri="{FF2B5EF4-FFF2-40B4-BE49-F238E27FC236}">
                <a16:creationId xmlns:a16="http://schemas.microsoft.com/office/drawing/2014/main" xmlns="" id="{B0E37821-8380-A940-9E36-85FA24C9DD52}"/>
              </a:ext>
            </a:extLst>
          </p:cNvPr>
          <p:cNvPicPr>
            <a:picLocks noChangeAspect="1"/>
          </p:cNvPicPr>
          <p:nvPr/>
        </p:nvPicPr>
        <p:blipFill>
          <a:blip r:embed="rId3"/>
          <a:stretch>
            <a:fillRect/>
          </a:stretch>
        </p:blipFill>
        <p:spPr>
          <a:xfrm>
            <a:off x="344906" y="1976336"/>
            <a:ext cx="1437030" cy="1412673"/>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4264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6" name="Title 5"/>
          <p:cNvSpPr>
            <a:spLocks noGrp="1"/>
          </p:cNvSpPr>
          <p:nvPr>
            <p:ph type="title"/>
          </p:nvPr>
        </p:nvSpPr>
        <p:spPr/>
        <p:txBody>
          <a:bodyPr/>
          <a:lstStyle/>
          <a:p>
            <a:r>
              <a:rPr lang="en-US" dirty="0" smtClean="0"/>
              <a:t>Other Medicare Efforts to </a:t>
            </a:r>
            <a:r>
              <a:rPr lang="en-US" dirty="0"/>
              <a:t/>
            </a:r>
            <a:br>
              <a:rPr lang="en-US" dirty="0"/>
            </a:br>
            <a:r>
              <a:rPr lang="en-US" dirty="0"/>
              <a:t>Address the Opioid Crisis through </a:t>
            </a:r>
            <a:r>
              <a:rPr lang="en-US" dirty="0" smtClean="0"/>
              <a:t>Prevention, continued</a:t>
            </a:r>
            <a:endParaRPr lang="en-US" dirty="0"/>
          </a:p>
        </p:txBody>
      </p:sp>
      <p:sp>
        <p:nvSpPr>
          <p:cNvPr id="5" name="Content Placeholder 6"/>
          <p:cNvSpPr>
            <a:spLocks noGrp="1"/>
          </p:cNvSpPr>
          <p:nvPr>
            <p:ph idx="1"/>
          </p:nvPr>
        </p:nvSpPr>
        <p:spPr>
          <a:xfrm>
            <a:off x="571499" y="1198426"/>
            <a:ext cx="10926233" cy="5312102"/>
          </a:xfrm>
        </p:spPr>
        <p:txBody>
          <a:bodyPr>
            <a:noAutofit/>
          </a:bodyPr>
          <a:lstStyle/>
          <a:p>
            <a:pPr marL="228600" lvl="1" indent="-228600">
              <a:lnSpc>
                <a:spcPct val="100000"/>
              </a:lnSpc>
              <a:spcBef>
                <a:spcPts val="600"/>
              </a:spcBef>
              <a:buFont typeface="Wingdings" panose="05000000000000000000" pitchFamily="2" charset="2"/>
              <a:buChar char="§"/>
            </a:pPr>
            <a:r>
              <a:rPr lang="en-US" dirty="0"/>
              <a:t>Person must meet certain criteria showing opioid use with multiple doctors and</a:t>
            </a:r>
            <a:r>
              <a:rPr lang="en-US" dirty="0">
                <a:solidFill>
                  <a:schemeClr val="tx1"/>
                </a:solidFill>
              </a:rPr>
              <a:t>/or</a:t>
            </a:r>
            <a:r>
              <a:rPr lang="en-US" dirty="0"/>
              <a:t> pharmacies </a:t>
            </a:r>
            <a:endParaRPr lang="en-US" dirty="0" smtClean="0">
              <a:solidFill>
                <a:schemeClr val="tx1"/>
              </a:solidFill>
            </a:endParaRPr>
          </a:p>
          <a:p>
            <a:pPr marL="457200" lvl="2" indent="-228600">
              <a:lnSpc>
                <a:spcPct val="100000"/>
              </a:lnSpc>
              <a:spcBef>
                <a:spcPts val="600"/>
              </a:spcBef>
            </a:pPr>
            <a:r>
              <a:rPr lang="en-US" sz="2600" dirty="0" smtClean="0">
                <a:solidFill>
                  <a:schemeClr val="tx1"/>
                </a:solidFill>
              </a:rPr>
              <a:t>Doesn’t </a:t>
            </a:r>
            <a:r>
              <a:rPr lang="en-US" sz="2600" dirty="0">
                <a:solidFill>
                  <a:schemeClr val="tx1"/>
                </a:solidFill>
              </a:rPr>
              <a:t>apply to Medicare beneficiaries who have cancer, get palliative care or are in hospice or long-term care</a:t>
            </a:r>
          </a:p>
          <a:p>
            <a:pPr marL="228600" lvl="1" indent="-228600">
              <a:lnSpc>
                <a:spcPct val="100000"/>
              </a:lnSpc>
              <a:spcBef>
                <a:spcPts val="600"/>
              </a:spcBef>
              <a:buFont typeface="Wingdings" panose="05000000000000000000" pitchFamily="2" charset="2"/>
              <a:buChar char="§"/>
            </a:pPr>
            <a:r>
              <a:rPr lang="en-US" dirty="0">
                <a:solidFill>
                  <a:schemeClr val="tx1"/>
                </a:solidFill>
              </a:rPr>
              <a:t>At-risk person may generally choose the pharmacy/doctor</a:t>
            </a:r>
          </a:p>
          <a:p>
            <a:pPr marL="228600" lvl="1" indent="-228600">
              <a:lnSpc>
                <a:spcPct val="100000"/>
              </a:lnSpc>
              <a:spcBef>
                <a:spcPts val="600"/>
              </a:spcBef>
              <a:buFont typeface="Wingdings" panose="05000000000000000000" pitchFamily="2" charset="2"/>
              <a:buChar char="§"/>
            </a:pPr>
            <a:r>
              <a:rPr lang="en-US" dirty="0">
                <a:solidFill>
                  <a:schemeClr val="tx1"/>
                </a:solidFill>
              </a:rPr>
              <a:t>Person receives written notice and can appeal before the limit applies</a:t>
            </a:r>
          </a:p>
          <a:p>
            <a:pPr marL="228600" lvl="1" indent="-228600">
              <a:lnSpc>
                <a:spcPct val="100000"/>
              </a:lnSpc>
              <a:spcBef>
                <a:spcPts val="600"/>
              </a:spcBef>
              <a:buFont typeface="Wingdings" panose="05000000000000000000" pitchFamily="2" charset="2"/>
              <a:buChar char="§"/>
            </a:pPr>
            <a:r>
              <a:rPr lang="en-US" dirty="0"/>
              <a:t>Limits the availability of the Special Enrollment Period (SEP</a:t>
            </a:r>
            <a:r>
              <a:rPr lang="en-US" dirty="0" smtClean="0"/>
              <a:t>) for people </a:t>
            </a:r>
            <a:r>
              <a:rPr lang="en-US" dirty="0"/>
              <a:t>who are dually-eligible for Medicare and Medicaid or have a low-income subsidy (LIS)</a:t>
            </a:r>
          </a:p>
          <a:p>
            <a:pPr marL="228600" lvl="1" indent="-228600">
              <a:lnSpc>
                <a:spcPct val="100000"/>
              </a:lnSpc>
              <a:spcBef>
                <a:spcPts val="600"/>
              </a:spcBef>
              <a:buFont typeface="Wingdings" panose="05000000000000000000" pitchFamily="2" charset="2"/>
              <a:buChar char="§"/>
            </a:pPr>
            <a:r>
              <a:rPr lang="en-US" dirty="0"/>
              <a:t>Plans required to have </a:t>
            </a:r>
            <a:r>
              <a:rPr lang="en-US" dirty="0" smtClean="0"/>
              <a:t>drug management programs </a:t>
            </a:r>
            <a:r>
              <a:rPr lang="en-US" dirty="0"/>
              <a:t>beginning in CY 2022</a:t>
            </a:r>
          </a:p>
        </p:txBody>
      </p:sp>
    </p:spTree>
    <p:extLst>
      <p:ext uri="{BB962C8B-B14F-4D97-AF65-F5344CB8AC3E}">
        <p14:creationId xmlns:p14="http://schemas.microsoft.com/office/powerpoint/2010/main" val="16283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Medicare Coverage—</a:t>
            </a:r>
            <a:br>
              <a:rPr lang="en-US" dirty="0" smtClean="0"/>
            </a:br>
            <a:r>
              <a:rPr lang="en-US" dirty="0" smtClean="0"/>
              <a:t>Substance Use Disorder (SUD) Treatment Services</a:t>
            </a:r>
            <a:endParaRPr lang="en-US" dirty="0"/>
          </a:p>
        </p:txBody>
      </p:sp>
      <p:sp>
        <p:nvSpPr>
          <p:cNvPr id="5" name="TextBox 4"/>
          <p:cNvSpPr txBox="1"/>
          <p:nvPr/>
        </p:nvSpPr>
        <p:spPr>
          <a:xfrm>
            <a:off x="1858780" y="1160169"/>
            <a:ext cx="9757588" cy="5709255"/>
          </a:xfrm>
          <a:prstGeom prst="rect">
            <a:avLst/>
          </a:prstGeom>
          <a:noFill/>
        </p:spPr>
        <p:txBody>
          <a:bodyPr wrap="square" rtlCol="0">
            <a:spAutoFit/>
          </a:bodyPr>
          <a:lstStyle/>
          <a:p>
            <a:pPr>
              <a:spcBef>
                <a:spcPts val="600"/>
              </a:spcBef>
            </a:pPr>
            <a:r>
              <a:rPr lang="en-US" sz="3000" dirty="0"/>
              <a:t>Medicare will </a:t>
            </a:r>
            <a:r>
              <a:rPr lang="en-US" sz="3000" dirty="0" smtClean="0"/>
              <a:t>cover SUD treatment services if:</a:t>
            </a:r>
          </a:p>
          <a:p>
            <a:pPr marL="228600" indent="-228600">
              <a:spcBef>
                <a:spcPts val="600"/>
              </a:spcBef>
              <a:buFont typeface="Arial" panose="020B0604020202020204" pitchFamily="34" charset="0"/>
              <a:buChar char="•"/>
            </a:pPr>
            <a:r>
              <a:rPr lang="en-US" sz="2200" dirty="0"/>
              <a:t>Services are from a Medicare-participating facility, other provider, or physician/practitioner</a:t>
            </a:r>
          </a:p>
          <a:p>
            <a:pPr marL="228600" indent="-228600">
              <a:spcBef>
                <a:spcPts val="600"/>
              </a:spcBef>
              <a:buFont typeface="Arial" panose="020B0604020202020204" pitchFamily="34" charset="0"/>
              <a:buChar char="•"/>
            </a:pPr>
            <a:r>
              <a:rPr lang="en-US" sz="2200" dirty="0"/>
              <a:t>Services are reasonable and </a:t>
            </a:r>
            <a:r>
              <a:rPr lang="en-US" sz="2200" dirty="0" smtClean="0"/>
              <a:t>necessary</a:t>
            </a:r>
            <a:endParaRPr lang="en-US" sz="2200" dirty="0"/>
          </a:p>
          <a:p>
            <a:pPr>
              <a:spcBef>
                <a:spcPts val="600"/>
              </a:spcBef>
            </a:pPr>
            <a:r>
              <a:rPr lang="en-US" sz="3000" dirty="0" smtClean="0"/>
              <a:t>Covered services include:</a:t>
            </a:r>
          </a:p>
          <a:p>
            <a:pPr marL="228600" indent="-228600">
              <a:spcBef>
                <a:spcPts val="600"/>
              </a:spcBef>
              <a:buFont typeface="Arial" panose="020B0604020202020204" pitchFamily="34" charset="0"/>
              <a:buChar char="•"/>
            </a:pPr>
            <a:r>
              <a:rPr lang="en-US" sz="2200" dirty="0" smtClean="0"/>
              <a:t>Psychotherapy</a:t>
            </a:r>
          </a:p>
          <a:p>
            <a:pPr marL="228600" indent="-228600">
              <a:spcBef>
                <a:spcPts val="600"/>
              </a:spcBef>
              <a:buFont typeface="Arial" panose="020B0604020202020204" pitchFamily="34" charset="0"/>
              <a:buChar char="•"/>
            </a:pPr>
            <a:r>
              <a:rPr lang="en-US" sz="2200" dirty="0" smtClean="0"/>
              <a:t>Individual </a:t>
            </a:r>
            <a:r>
              <a:rPr lang="en-US" sz="2200" dirty="0"/>
              <a:t>and group counseling</a:t>
            </a:r>
          </a:p>
          <a:p>
            <a:pPr marL="228600" indent="-228600">
              <a:spcBef>
                <a:spcPts val="600"/>
              </a:spcBef>
              <a:buFont typeface="Arial" panose="020B0604020202020204" pitchFamily="34" charset="0"/>
              <a:buChar char="•"/>
            </a:pPr>
            <a:r>
              <a:rPr lang="en-US" sz="2200" dirty="0"/>
              <a:t>Patient education regarding diagnosis and treatment</a:t>
            </a:r>
          </a:p>
          <a:p>
            <a:pPr marL="228600" indent="-228600">
              <a:spcBef>
                <a:spcPts val="600"/>
              </a:spcBef>
              <a:buFont typeface="Arial" panose="020B0604020202020204" pitchFamily="34" charset="0"/>
              <a:buChar char="•"/>
            </a:pPr>
            <a:r>
              <a:rPr lang="en-US" sz="2200" dirty="0"/>
              <a:t>Post-hospitalization follow-up</a:t>
            </a:r>
          </a:p>
          <a:p>
            <a:pPr marL="228600" indent="-228600">
              <a:spcBef>
                <a:spcPts val="600"/>
              </a:spcBef>
              <a:buFont typeface="Arial" panose="020B0604020202020204" pitchFamily="34" charset="0"/>
              <a:buChar char="•"/>
            </a:pPr>
            <a:r>
              <a:rPr lang="en-US" sz="2200" dirty="0"/>
              <a:t>Screening, Brief Intervention, and Referral to Treatment (SBIRT) services</a:t>
            </a:r>
          </a:p>
          <a:p>
            <a:pPr marL="228600" indent="-228600">
              <a:spcBef>
                <a:spcPts val="600"/>
              </a:spcBef>
              <a:buFont typeface="Arial" panose="020B0604020202020204" pitchFamily="34" charset="0"/>
              <a:buChar char="•"/>
            </a:pPr>
            <a:r>
              <a:rPr lang="en-US" sz="2200" dirty="0"/>
              <a:t>Alcohol misuse screening and counseling</a:t>
            </a:r>
          </a:p>
          <a:p>
            <a:pPr marL="228600" indent="-228600">
              <a:spcBef>
                <a:spcPts val="600"/>
              </a:spcBef>
              <a:buFont typeface="Arial" panose="020B0604020202020204" pitchFamily="34" charset="0"/>
              <a:buChar char="•"/>
            </a:pPr>
            <a:r>
              <a:rPr lang="en-US" sz="2200" dirty="0"/>
              <a:t>Screening for depression</a:t>
            </a:r>
          </a:p>
          <a:p>
            <a:pPr>
              <a:spcBef>
                <a:spcPts val="600"/>
              </a:spcBef>
            </a:pPr>
            <a:endParaRPr lang="en-US" sz="2600" dirty="0" smtClean="0"/>
          </a:p>
        </p:txBody>
      </p:sp>
      <p:pic>
        <p:nvPicPr>
          <p:cNvPr id="7" name="Picture 6" descr="image of a stethoscope" title="SUD treatment service ">
            <a:extLst>
              <a:ext uri="{FF2B5EF4-FFF2-40B4-BE49-F238E27FC236}">
                <a16:creationId xmlns:a16="http://schemas.microsoft.com/office/drawing/2014/main" xmlns="" id="{2CDE2694-454E-294A-8C86-BE882B53390C}"/>
              </a:ext>
            </a:extLst>
          </p:cNvPr>
          <p:cNvPicPr>
            <a:picLocks noChangeAspect="1"/>
          </p:cNvPicPr>
          <p:nvPr/>
        </p:nvPicPr>
        <p:blipFill>
          <a:blip r:embed="rId3"/>
          <a:stretch>
            <a:fillRect/>
          </a:stretch>
        </p:blipFill>
        <p:spPr>
          <a:xfrm>
            <a:off x="348793" y="2593809"/>
            <a:ext cx="1301572" cy="1526844"/>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092243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Medication-Assisted Treatment (MAT) </a:t>
            </a:r>
          </a:p>
        </p:txBody>
      </p:sp>
      <p:sp>
        <p:nvSpPr>
          <p:cNvPr id="5" name="Content Placeholder 2"/>
          <p:cNvSpPr>
            <a:spLocks noGrp="1"/>
          </p:cNvSpPr>
          <p:nvPr>
            <p:ph idx="1"/>
          </p:nvPr>
        </p:nvSpPr>
        <p:spPr>
          <a:xfrm>
            <a:off x="548640" y="1175719"/>
            <a:ext cx="11378666" cy="5164758"/>
          </a:xfrm>
        </p:spPr>
        <p:txBody>
          <a:bodyPr>
            <a:normAutofit/>
          </a:bodyPr>
          <a:lstStyle/>
          <a:p>
            <a:pPr marL="0" indent="0">
              <a:lnSpc>
                <a:spcPct val="100000"/>
              </a:lnSpc>
              <a:spcBef>
                <a:spcPts val="600"/>
              </a:spcBef>
              <a:buNone/>
            </a:pPr>
            <a:r>
              <a:rPr lang="en-US" dirty="0" smtClean="0"/>
              <a:t>MAT, including </a:t>
            </a:r>
            <a:r>
              <a:rPr lang="en-US" dirty="0"/>
              <a:t>opioid treatment programs (OTPs), combines behavioral therapy and medications to treat substance use disorders</a:t>
            </a:r>
            <a:r>
              <a:rPr lang="en-US" dirty="0" smtClean="0"/>
              <a:t>.</a:t>
            </a:r>
          </a:p>
        </p:txBody>
      </p:sp>
      <p:graphicFrame>
        <p:nvGraphicFramePr>
          <p:cNvPr id="7" name="Table 6" descr="Controlled substances require a prescription and are regulated by both the state and federal government. Methadone must be obtained at a clinic. Suboxone (Buprenorphine/Naloxone combined) is prescribed or dispensed in doctor’s offices and used for outpatient maintenance therapy. Some non-controlled substances require a prescription. The amount that can be prescribed depends on the state and insurance requirements. Naloxone may be used for heroin overdose in an emergency situation. It blocks or reverses the effects of opioid medication, including extreme drowsiness, slowed breathing, or loss of consciousness. &#10;" title="Controlled and Non-Controlled Substances"/>
          <p:cNvGraphicFramePr>
            <a:graphicFrameLocks noGrp="1"/>
          </p:cNvGraphicFramePr>
          <p:nvPr>
            <p:extLst>
              <p:ext uri="{D42A27DB-BD31-4B8C-83A1-F6EECF244321}">
                <p14:modId xmlns:p14="http://schemas.microsoft.com/office/powerpoint/2010/main" val="1462602104"/>
              </p:ext>
            </p:extLst>
          </p:nvPr>
        </p:nvGraphicFramePr>
        <p:xfrm>
          <a:off x="548640" y="2761768"/>
          <a:ext cx="10703560" cy="3578709"/>
        </p:xfrm>
        <a:graphic>
          <a:graphicData uri="http://schemas.openxmlformats.org/drawingml/2006/table">
            <a:tbl>
              <a:tblPr firstRow="1" bandRow="1">
                <a:tableStyleId>{5C22544A-7EE6-4342-B048-85BDC9FD1C3A}</a:tableStyleId>
              </a:tblPr>
              <a:tblGrid>
                <a:gridCol w="5461000">
                  <a:extLst>
                    <a:ext uri="{9D8B030D-6E8A-4147-A177-3AD203B41FA5}">
                      <a16:colId xmlns:a16="http://schemas.microsoft.com/office/drawing/2014/main" xmlns="" val="20000"/>
                    </a:ext>
                  </a:extLst>
                </a:gridCol>
                <a:gridCol w="5242560">
                  <a:extLst>
                    <a:ext uri="{9D8B030D-6E8A-4147-A177-3AD203B41FA5}">
                      <a16:colId xmlns:a16="http://schemas.microsoft.com/office/drawing/2014/main" xmlns="" val="20001"/>
                    </a:ext>
                  </a:extLst>
                </a:gridCol>
              </a:tblGrid>
              <a:tr h="772605">
                <a:tc>
                  <a:txBody>
                    <a:bodyPr/>
                    <a:lstStyle/>
                    <a:p>
                      <a:pPr marL="0" marR="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000" dirty="0" smtClean="0">
                          <a:solidFill>
                            <a:schemeClr val="tx1"/>
                          </a:solidFill>
                        </a:rPr>
                        <a:t>Can be prescribed only by certain providers</a:t>
                      </a:r>
                      <a:endParaRPr lang="en-US" sz="2000" b="0" baseline="0" dirty="0" smtClean="0">
                        <a:solidFill>
                          <a:schemeClr val="tx1"/>
                        </a:solidFill>
                      </a:endParaRPr>
                    </a:p>
                  </a:txBody>
                  <a:tcPr>
                    <a:solidFill>
                      <a:schemeClr val="tx2">
                        <a:lumMod val="20000"/>
                        <a:lumOff val="80000"/>
                      </a:schemeClr>
                    </a:solidFill>
                  </a:tcPr>
                </a:tc>
                <a:tc>
                  <a:txBody>
                    <a:bodyPr/>
                    <a:lstStyle/>
                    <a:p>
                      <a:pPr marL="0" marR="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000" dirty="0" smtClean="0">
                          <a:solidFill>
                            <a:schemeClr val="tx1"/>
                          </a:solidFill>
                        </a:rPr>
                        <a:t>Can be prescribed by any health professional with prescribing authority</a:t>
                      </a:r>
                    </a:p>
                  </a:txBody>
                  <a:tcPr>
                    <a:solidFill>
                      <a:schemeClr val="accent1">
                        <a:lumMod val="20000"/>
                        <a:lumOff val="80000"/>
                      </a:schemeClr>
                    </a:solidFill>
                  </a:tcPr>
                </a:tc>
                <a:extLst>
                  <a:ext uri="{0D108BD9-81ED-4DB2-BD59-A6C34878D82A}">
                    <a16:rowId xmlns:a16="http://schemas.microsoft.com/office/drawing/2014/main" xmlns="" val="10001"/>
                  </a:ext>
                </a:extLst>
              </a:tr>
              <a:tr h="2806104">
                <a:tc>
                  <a:txBody>
                    <a:bodyPr/>
                    <a:lstStyle/>
                    <a:p>
                      <a:pPr marL="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2000" dirty="0" smtClean="0"/>
                        <a:t>Examples:</a:t>
                      </a: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dirty="0" smtClean="0"/>
                        <a:t>Methadone – administered </a:t>
                      </a:r>
                      <a:r>
                        <a:rPr lang="en-US" sz="2000" dirty="0" smtClean="0">
                          <a:solidFill>
                            <a:schemeClr val="tx1"/>
                          </a:solidFill>
                        </a:rPr>
                        <a:t>at</a:t>
                      </a:r>
                      <a:r>
                        <a:rPr lang="en-US" sz="2000" baseline="0" dirty="0" smtClean="0">
                          <a:solidFill>
                            <a:schemeClr val="tx1"/>
                          </a:solidFill>
                        </a:rPr>
                        <a:t> </a:t>
                      </a:r>
                      <a:r>
                        <a:rPr lang="en-US" sz="2000" strike="noStrike" dirty="0" smtClean="0">
                          <a:solidFill>
                            <a:schemeClr val="tx1"/>
                          </a:solidFill>
                        </a:rPr>
                        <a:t>a</a:t>
                      </a:r>
                      <a:r>
                        <a:rPr lang="en-US" sz="2000" strike="noStrike" baseline="0" dirty="0" smtClean="0">
                          <a:solidFill>
                            <a:schemeClr val="tx1"/>
                          </a:solidFill>
                        </a:rPr>
                        <a:t> clinic that meets certain federal </a:t>
                      </a:r>
                      <a:r>
                        <a:rPr lang="en-US" sz="2000" strike="noStrike" dirty="0" smtClean="0">
                          <a:solidFill>
                            <a:schemeClr val="tx1"/>
                          </a:solidFill>
                        </a:rPr>
                        <a:t>opioid</a:t>
                      </a:r>
                      <a:r>
                        <a:rPr lang="en-US" sz="2000" strike="noStrike" baseline="0" dirty="0" smtClean="0">
                          <a:solidFill>
                            <a:schemeClr val="tx1"/>
                          </a:solidFill>
                        </a:rPr>
                        <a:t> treatment program standards (Part of new Part B benefit)</a:t>
                      </a:r>
                      <a:endParaRPr lang="en-US" sz="2000" strike="sngStrike" dirty="0" smtClean="0">
                        <a:solidFill>
                          <a:schemeClr val="tx1"/>
                        </a:solidFill>
                      </a:endParaRP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dirty="0" smtClean="0"/>
                        <a:t>Suboxone</a:t>
                      </a:r>
                      <a:r>
                        <a:rPr lang="en-US" sz="2000" kern="1200" dirty="0" smtClean="0">
                          <a:effectLst/>
                        </a:rPr>
                        <a:t>®</a:t>
                      </a:r>
                      <a:r>
                        <a:rPr lang="en-US" sz="2000" dirty="0" smtClean="0"/>
                        <a:t>(Buprenorphine/Naloxone combined) – prescribed or dispensed at</a:t>
                      </a:r>
                      <a:r>
                        <a:rPr lang="en-US" sz="2000" baseline="0" dirty="0" smtClean="0"/>
                        <a:t> a</a:t>
                      </a:r>
                      <a:r>
                        <a:rPr lang="en-US" sz="2000" dirty="0" smtClean="0"/>
                        <a:t> doctor’s office/</a:t>
                      </a:r>
                      <a:r>
                        <a:rPr lang="en-US" sz="2000" dirty="0" smtClean="0">
                          <a:solidFill>
                            <a:schemeClr val="tx1"/>
                          </a:solidFill>
                        </a:rPr>
                        <a:t>by</a:t>
                      </a:r>
                      <a:r>
                        <a:rPr lang="en-US" sz="2000" baseline="0" dirty="0" smtClean="0">
                          <a:solidFill>
                            <a:schemeClr val="tx1"/>
                          </a:solidFill>
                        </a:rPr>
                        <a:t> a physician or practitioner meeting specific standards</a:t>
                      </a:r>
                      <a:endParaRPr lang="en-US" sz="2000" b="0" dirty="0" smtClean="0">
                        <a:solidFill>
                          <a:schemeClr val="tx1"/>
                        </a:solidFill>
                      </a:endParaRPr>
                    </a:p>
                  </a:txBody>
                  <a:tcPr>
                    <a:solidFill>
                      <a:schemeClr val="tx2">
                        <a:lumMod val="20000"/>
                        <a:lumOff val="80000"/>
                      </a:schemeClr>
                    </a:solidFill>
                  </a:tcPr>
                </a:tc>
                <a:tc>
                  <a:txBody>
                    <a:bodyPr/>
                    <a:lstStyle/>
                    <a:p>
                      <a:pPr marL="0" marR="0" lvl="2" indent="0" algn="l" defTabSz="685800" rtl="0" eaLnBrk="1" fontAlgn="auto" latinLnBrk="0" hangingPunct="1">
                        <a:lnSpc>
                          <a:spcPct val="100000"/>
                        </a:lnSpc>
                        <a:spcBef>
                          <a:spcPts val="600"/>
                        </a:spcBef>
                        <a:spcAft>
                          <a:spcPts val="0"/>
                        </a:spcAft>
                        <a:buClrTx/>
                        <a:buSzTx/>
                        <a:buFontTx/>
                        <a:buNone/>
                        <a:tabLst/>
                        <a:defRPr/>
                      </a:pPr>
                      <a:r>
                        <a:rPr lang="en-US" sz="2000" dirty="0" smtClean="0"/>
                        <a:t>Example:</a:t>
                      </a:r>
                    </a:p>
                    <a:p>
                      <a:pPr marL="234950" marR="0" lvl="2"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2000" strike="noStrike" dirty="0" smtClean="0"/>
                        <a:t>Vivitrol® (Naltrexone injection) is administered in a physician’s office. Used for outpatient maintenance therapy</a:t>
                      </a:r>
                      <a:r>
                        <a:rPr lang="en-US" sz="2000" strike="noStrike" baseline="0" dirty="0" smtClean="0"/>
                        <a:t> and requires a prescription</a:t>
                      </a:r>
                      <a:endParaRPr lang="en-US" sz="2000" strike="sngStrike" dirty="0"/>
                    </a:p>
                  </a:txBody>
                  <a:tcPr>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86681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Medicare Coverage — </a:t>
            </a:r>
            <a:br>
              <a:rPr lang="en-US" dirty="0" smtClean="0"/>
            </a:br>
            <a:r>
              <a:rPr lang="en-US" dirty="0" smtClean="0"/>
              <a:t>Medication-Assisted Treatment (MAT)</a:t>
            </a:r>
            <a:endParaRPr lang="en-US" dirty="0"/>
          </a:p>
        </p:txBody>
      </p:sp>
      <p:sp>
        <p:nvSpPr>
          <p:cNvPr id="5" name="TextBox 4"/>
          <p:cNvSpPr txBox="1"/>
          <p:nvPr/>
        </p:nvSpPr>
        <p:spPr>
          <a:xfrm>
            <a:off x="457199" y="1442460"/>
            <a:ext cx="10982961" cy="4355038"/>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3200" dirty="0" smtClean="0"/>
              <a:t>Medicare covers prescription drugs (</a:t>
            </a:r>
            <a:r>
              <a:rPr lang="en-US" sz="3200" dirty="0"/>
              <a:t>methadone, buprenorphine, naltrexone) </a:t>
            </a:r>
            <a:r>
              <a:rPr lang="en-US" sz="3200" dirty="0" smtClean="0"/>
              <a:t>for MAT. They are covered by:</a:t>
            </a:r>
          </a:p>
          <a:p>
            <a:pPr marL="465138" lvl="1" indent="-233363">
              <a:spcBef>
                <a:spcPts val="600"/>
              </a:spcBef>
              <a:buFont typeface="Arial" panose="020B0604020202020204" pitchFamily="34" charset="0"/>
              <a:buChar char="•"/>
            </a:pPr>
            <a:r>
              <a:rPr lang="en-US" sz="2800" dirty="0" smtClean="0"/>
              <a:t>Part A when administered during a hospital stay</a:t>
            </a:r>
          </a:p>
          <a:p>
            <a:pPr marL="465138" lvl="1" indent="-233363">
              <a:spcBef>
                <a:spcPts val="600"/>
              </a:spcBef>
              <a:buFont typeface="Arial" panose="020B0604020202020204" pitchFamily="34" charset="0"/>
              <a:buChar char="•"/>
            </a:pPr>
            <a:r>
              <a:rPr lang="en-US" sz="2800" dirty="0" smtClean="0"/>
              <a:t>Part B when the drug is injectable or implantable and administered by a physician/practitioner in a physician’s office or hospital outpatient department </a:t>
            </a:r>
            <a:endParaRPr lang="en-US" sz="2800" strike="sngStrike" dirty="0" smtClean="0"/>
          </a:p>
          <a:p>
            <a:pPr marL="465138" lvl="1" indent="-233363">
              <a:spcBef>
                <a:spcPts val="600"/>
              </a:spcBef>
              <a:buFont typeface="Arial" panose="020B0604020202020204" pitchFamily="34" charset="0"/>
              <a:buChar char="•"/>
            </a:pPr>
            <a:r>
              <a:rPr lang="en-US" sz="2800" dirty="0" smtClean="0"/>
              <a:t>Part D when dispensed from a pharmacy when prescribed for MAT</a:t>
            </a:r>
          </a:p>
          <a:p>
            <a:pPr marL="347663" lvl="1">
              <a:spcBef>
                <a:spcPts val="600"/>
              </a:spcBef>
            </a:pPr>
            <a:endParaRPr lang="en-US" sz="2400" dirty="0"/>
          </a:p>
          <a:p>
            <a:pPr>
              <a:spcBef>
                <a:spcPts val="600"/>
              </a:spcBef>
            </a:pPr>
            <a:endParaRPr lang="en-US" sz="2400" dirty="0" smtClean="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93274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title="New Opioid Treatment Program Benefit"/>
          <p:cNvSpPr>
            <a:spLocks noGrp="1"/>
          </p:cNvSpPr>
          <p:nvPr>
            <p:ph type="title"/>
          </p:nvPr>
        </p:nvSpPr>
        <p:spPr/>
        <p:txBody>
          <a:bodyPr/>
          <a:lstStyle/>
          <a:p>
            <a:r>
              <a:rPr lang="en-US" dirty="0" smtClean="0"/>
              <a:t>Opioid </a:t>
            </a:r>
            <a:r>
              <a:rPr lang="en-US" dirty="0"/>
              <a:t>Treatment Program Benefit</a:t>
            </a:r>
          </a:p>
        </p:txBody>
      </p:sp>
      <p:sp>
        <p:nvSpPr>
          <p:cNvPr id="7" name="Content Placeholder 1"/>
          <p:cNvSpPr txBox="1">
            <a:spLocks/>
          </p:cNvSpPr>
          <p:nvPr/>
        </p:nvSpPr>
        <p:spPr>
          <a:xfrm>
            <a:off x="1543986" y="1181120"/>
            <a:ext cx="10383320" cy="5422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sz="2400" dirty="0" smtClean="0">
                <a:solidFill>
                  <a:schemeClr val="tx1"/>
                </a:solidFill>
                <a:hlinkClick r:id="rId3"/>
              </a:rPr>
              <a:t>Medicare </a:t>
            </a:r>
            <a:r>
              <a:rPr lang="en-US" sz="2400" dirty="0">
                <a:solidFill>
                  <a:schemeClr val="tx1"/>
                </a:solidFill>
                <a:hlinkClick r:id="rId3"/>
              </a:rPr>
              <a:t>Part B </a:t>
            </a:r>
            <a:r>
              <a:rPr lang="en-US" sz="2400" dirty="0" smtClean="0">
                <a:solidFill>
                  <a:schemeClr val="tx1"/>
                </a:solidFill>
              </a:rPr>
              <a:t>covers </a:t>
            </a:r>
            <a:r>
              <a:rPr lang="en-US" sz="2400" dirty="0">
                <a:solidFill>
                  <a:schemeClr val="tx1"/>
                </a:solidFill>
              </a:rPr>
              <a:t>opioid use disorder treatment services provided by opioid treatment programs (OTPs</a:t>
            </a:r>
            <a:r>
              <a:rPr lang="en-US" sz="2400" dirty="0" smtClean="0">
                <a:solidFill>
                  <a:schemeClr val="tx1"/>
                </a:solidFill>
              </a:rPr>
              <a:t>)</a:t>
            </a:r>
          </a:p>
          <a:p>
            <a:pPr marL="231775" indent="-231775">
              <a:lnSpc>
                <a:spcPct val="100000"/>
              </a:lnSpc>
              <a:spcBef>
                <a:spcPts val="600"/>
              </a:spcBef>
            </a:pPr>
            <a:r>
              <a:rPr lang="en-US" sz="2400" dirty="0">
                <a:solidFill>
                  <a:schemeClr val="tx1"/>
                </a:solidFill>
              </a:rPr>
              <a:t>You pay nothing for these services if you get them from an OTP that's enrolled in Medicare, and the Part B </a:t>
            </a:r>
            <a:r>
              <a:rPr lang="en-US" sz="2400" dirty="0">
                <a:solidFill>
                  <a:schemeClr val="tx1"/>
                </a:solidFill>
                <a:hlinkClick r:id="rId3" tooltip="&lt;p&gt;The amount you must pay for health care or prescriptions before Original Medicare, your prescription drug plan, or your other insurance begins to pay.&lt;/p&gt;&#10;"/>
              </a:rPr>
              <a:t>deductible</a:t>
            </a:r>
            <a:r>
              <a:rPr lang="en-US" sz="2400" dirty="0">
                <a:solidFill>
                  <a:schemeClr val="tx1"/>
                </a:solidFill>
              </a:rPr>
              <a:t> </a:t>
            </a:r>
            <a:r>
              <a:rPr lang="en-US" sz="2400" dirty="0" smtClean="0">
                <a:solidFill>
                  <a:schemeClr val="tx1"/>
                </a:solidFill>
              </a:rPr>
              <a:t>applies</a:t>
            </a:r>
          </a:p>
          <a:p>
            <a:pPr marL="231775" indent="-231775">
              <a:lnSpc>
                <a:spcPct val="100000"/>
              </a:lnSpc>
              <a:spcBef>
                <a:spcPts val="600"/>
              </a:spcBef>
            </a:pPr>
            <a:r>
              <a:rPr lang="en-US" sz="2400" dirty="0" smtClean="0">
                <a:solidFill>
                  <a:schemeClr val="tx1"/>
                </a:solidFill>
              </a:rPr>
              <a:t>Services </a:t>
            </a:r>
            <a:r>
              <a:rPr lang="en-US" sz="2400" dirty="0">
                <a:solidFill>
                  <a:schemeClr val="tx1"/>
                </a:solidFill>
              </a:rPr>
              <a:t>include medication-assisted treatment, counseling, drug testing, and individual and group therapy. Counseling and therapy services are covered in person and by virtual </a:t>
            </a:r>
            <a:r>
              <a:rPr lang="en-US" sz="2400" dirty="0" smtClean="0">
                <a:solidFill>
                  <a:schemeClr val="tx1"/>
                </a:solidFill>
              </a:rPr>
              <a:t>delivery</a:t>
            </a:r>
          </a:p>
          <a:p>
            <a:pPr marL="231775" indent="-231775">
              <a:lnSpc>
                <a:spcPct val="100000"/>
              </a:lnSpc>
              <a:spcBef>
                <a:spcPts val="600"/>
              </a:spcBef>
            </a:pPr>
            <a:r>
              <a:rPr lang="en-US" sz="2400" dirty="0" smtClean="0">
                <a:solidFill>
                  <a:schemeClr val="tx1"/>
                </a:solidFill>
              </a:rPr>
              <a:t>The new benefit establishes Medicare’s coverage of methadone for the first time, in addition to coverage of buprenorphine that was already covered</a:t>
            </a:r>
          </a:p>
          <a:p>
            <a:pPr marL="231775" indent="-231775">
              <a:lnSpc>
                <a:spcPct val="100000"/>
              </a:lnSpc>
              <a:spcBef>
                <a:spcPts val="600"/>
              </a:spcBef>
            </a:pPr>
            <a:r>
              <a:rPr lang="en-US" sz="2400" dirty="0" smtClean="0"/>
              <a:t>During the COVID-19 Public Health Emergency (PHE), counseling and therapy services, as well as periodic assessments, will be covered if rendered by telephone</a:t>
            </a:r>
          </a:p>
        </p:txBody>
      </p:sp>
      <p:pic>
        <p:nvPicPr>
          <p:cNvPr id="8" name="Picture 7" descr="Image of people to represent the new opioid treatment program" title="New opioid treatment program">
            <a:extLst>
              <a:ext uri="{FF2B5EF4-FFF2-40B4-BE49-F238E27FC236}">
                <a16:creationId xmlns:a16="http://schemas.microsoft.com/office/drawing/2014/main" xmlns="" id="{64E688A6-F81B-B844-BBDC-8F2B2F7D656B}"/>
              </a:ext>
            </a:extLst>
          </p:cNvPr>
          <p:cNvPicPr>
            <a:picLocks noChangeAspect="1"/>
          </p:cNvPicPr>
          <p:nvPr/>
        </p:nvPicPr>
        <p:blipFill>
          <a:blip r:embed="rId4"/>
          <a:stretch>
            <a:fillRect/>
          </a:stretch>
        </p:blipFill>
        <p:spPr>
          <a:xfrm>
            <a:off x="344906" y="2305862"/>
            <a:ext cx="1301572" cy="1263290"/>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dirty="0" smtClean="0"/>
              <a:t>CMS' Actions to Address the Opioid Crisis</a:t>
            </a:r>
            <a:endParaRPr lang="en-US" dirty="0"/>
          </a:p>
        </p:txBody>
      </p:sp>
    </p:spTree>
    <p:extLst>
      <p:ext uri="{BB962C8B-B14F-4D97-AF65-F5344CB8AC3E}">
        <p14:creationId xmlns:p14="http://schemas.microsoft.com/office/powerpoint/2010/main" val="207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Part D Opioid </a:t>
            </a:r>
            <a:br>
              <a:rPr lang="en-US" dirty="0"/>
            </a:br>
            <a:r>
              <a:rPr lang="en-US" dirty="0"/>
              <a:t>Prescribing Mapping Tool</a:t>
            </a:r>
          </a:p>
        </p:txBody>
      </p:sp>
      <p:sp>
        <p:nvSpPr>
          <p:cNvPr id="7" name="Content Placeholder 2"/>
          <p:cNvSpPr>
            <a:spLocks noGrp="1"/>
          </p:cNvSpPr>
          <p:nvPr>
            <p:ph idx="4294967295"/>
          </p:nvPr>
        </p:nvSpPr>
        <p:spPr>
          <a:xfrm>
            <a:off x="756920" y="1464664"/>
            <a:ext cx="10703560" cy="2131976"/>
          </a:xfrm>
        </p:spPr>
        <p:txBody>
          <a:bodyPr>
            <a:noAutofit/>
          </a:bodyPr>
          <a:lstStyle/>
          <a:p>
            <a:pPr marL="0" lvl="1" indent="0">
              <a:lnSpc>
                <a:spcPct val="100000"/>
              </a:lnSpc>
              <a:spcBef>
                <a:spcPts val="600"/>
              </a:spcBef>
              <a:buNone/>
            </a:pPr>
            <a:r>
              <a:rPr lang="en-US" sz="2800" dirty="0"/>
              <a:t>A</a:t>
            </a:r>
            <a:r>
              <a:rPr lang="en-US" sz="2800" dirty="0" smtClean="0"/>
              <a:t>llows providers, local health officials, and others to:</a:t>
            </a:r>
          </a:p>
          <a:p>
            <a:pPr marL="231775" lvl="1" indent="-231775">
              <a:lnSpc>
                <a:spcPct val="100000"/>
              </a:lnSpc>
              <a:spcBef>
                <a:spcPts val="600"/>
              </a:spcBef>
              <a:buFont typeface="Wingdings" panose="05000000000000000000" pitchFamily="2" charset="2"/>
              <a:buChar char="§"/>
            </a:pPr>
            <a:r>
              <a:rPr lang="en-US" sz="2800" dirty="0" smtClean="0"/>
              <a:t>Learn about </a:t>
            </a:r>
            <a:r>
              <a:rPr lang="en-US" sz="2800" dirty="0"/>
              <a:t>their community’s Medicare </a:t>
            </a:r>
            <a:r>
              <a:rPr lang="en-US" sz="2800" dirty="0" smtClean="0"/>
              <a:t>opioid prescription rate</a:t>
            </a:r>
          </a:p>
          <a:p>
            <a:pPr marL="231775" lvl="1" indent="-231775">
              <a:lnSpc>
                <a:spcPct val="100000"/>
              </a:lnSpc>
              <a:spcBef>
                <a:spcPts val="600"/>
              </a:spcBef>
              <a:buFont typeface="Wingdings" panose="05000000000000000000" pitchFamily="2" charset="2"/>
              <a:buChar char="§"/>
            </a:pPr>
            <a:r>
              <a:rPr lang="en-US" sz="2800" dirty="0" smtClean="0"/>
              <a:t>Make geographic comparisons of Medicare Part D opioid prescription claims so they can better target prevention and treatment efforts</a:t>
            </a:r>
          </a:p>
        </p:txBody>
      </p:sp>
      <p:pic>
        <p:nvPicPr>
          <p:cNvPr id="8" name="Picture 7" descr="Screenshot of CMS.gov showing the page about Medicare Part D Opioid Prescribing Mapping Tool" title="Medicare Part D Opioid Prescribing Mapping Too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3596640"/>
            <a:ext cx="8229836" cy="2449368"/>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410794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Medicaid/CHIP and Opioids</a:t>
            </a:r>
            <a:endParaRPr lang="en-US" dirty="0"/>
          </a:p>
        </p:txBody>
      </p:sp>
      <p:sp>
        <p:nvSpPr>
          <p:cNvPr id="5" name="Content Placeholder 2"/>
          <p:cNvSpPr txBox="1">
            <a:spLocks/>
          </p:cNvSpPr>
          <p:nvPr/>
        </p:nvSpPr>
        <p:spPr>
          <a:xfrm>
            <a:off x="1972822" y="1203326"/>
            <a:ext cx="9228578" cy="5518149"/>
          </a:xfrm>
          <a:prstGeom prst="rect">
            <a:avLst/>
          </a:prstGeom>
        </p:spPr>
        <p:txBody>
          <a:bodyPr>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2600" b="1" dirty="0" smtClean="0">
                <a:solidFill>
                  <a:srgbClr val="0755B7"/>
                </a:solidFill>
              </a:rPr>
              <a:t>Prevention</a:t>
            </a:r>
          </a:p>
          <a:p>
            <a:pPr marL="231775" indent="-231775">
              <a:lnSpc>
                <a:spcPct val="100000"/>
              </a:lnSpc>
              <a:spcBef>
                <a:spcPts val="600"/>
              </a:spcBef>
            </a:pPr>
            <a:r>
              <a:rPr lang="en-US" sz="2600" dirty="0" smtClean="0"/>
              <a:t>Pharmacy </a:t>
            </a:r>
            <a:r>
              <a:rPr lang="en-US" sz="2600" dirty="0"/>
              <a:t>program drug use management </a:t>
            </a:r>
            <a:r>
              <a:rPr lang="en-US" sz="2600" dirty="0" smtClean="0"/>
              <a:t>strategies</a:t>
            </a:r>
          </a:p>
          <a:p>
            <a:pPr>
              <a:lnSpc>
                <a:spcPct val="100000"/>
              </a:lnSpc>
              <a:spcBef>
                <a:spcPts val="600"/>
              </a:spcBef>
            </a:pPr>
            <a:r>
              <a:rPr lang="en-US" sz="2600" dirty="0" smtClean="0"/>
              <a:t>Drug </a:t>
            </a:r>
            <a:r>
              <a:rPr lang="en-US" sz="2600" dirty="0"/>
              <a:t>utilization review </a:t>
            </a:r>
            <a:endParaRPr lang="en-US" sz="2600" dirty="0" smtClean="0"/>
          </a:p>
          <a:p>
            <a:pPr marL="0" indent="0">
              <a:lnSpc>
                <a:spcPct val="100000"/>
              </a:lnSpc>
              <a:spcBef>
                <a:spcPts val="600"/>
              </a:spcBef>
              <a:buNone/>
            </a:pPr>
            <a:r>
              <a:rPr lang="en-US" sz="2600" b="1" dirty="0" smtClean="0">
                <a:solidFill>
                  <a:srgbClr val="0755B7"/>
                </a:solidFill>
              </a:rPr>
              <a:t>Treatment</a:t>
            </a:r>
          </a:p>
          <a:p>
            <a:pPr marL="231775" indent="-231775">
              <a:lnSpc>
                <a:spcPct val="100000"/>
              </a:lnSpc>
              <a:spcBef>
                <a:spcPts val="600"/>
              </a:spcBef>
            </a:pPr>
            <a:r>
              <a:rPr lang="en-US" sz="2600" dirty="0" smtClean="0"/>
              <a:t>Coverage of SUD treatment</a:t>
            </a:r>
          </a:p>
          <a:p>
            <a:pPr marL="231775" indent="-231775">
              <a:lnSpc>
                <a:spcPct val="100000"/>
              </a:lnSpc>
              <a:spcBef>
                <a:spcPts val="600"/>
              </a:spcBef>
            </a:pPr>
            <a:r>
              <a:rPr lang="en-US" sz="2600" dirty="0" smtClean="0"/>
              <a:t>Opportunities for states to address mental health and </a:t>
            </a:r>
            <a:r>
              <a:rPr lang="en-US" sz="2600" dirty="0" smtClean="0">
                <a:solidFill>
                  <a:schemeClr val="tx1"/>
                </a:solidFill>
              </a:rPr>
              <a:t>substance use disorders</a:t>
            </a:r>
          </a:p>
          <a:p>
            <a:pPr marL="231775" indent="-231775">
              <a:lnSpc>
                <a:spcPct val="100000"/>
              </a:lnSpc>
              <a:spcBef>
                <a:spcPts val="600"/>
              </a:spcBef>
            </a:pPr>
            <a:r>
              <a:rPr lang="en-US" sz="2600" dirty="0">
                <a:solidFill>
                  <a:schemeClr val="tx1"/>
                </a:solidFill>
              </a:rPr>
              <a:t>Medicaid Initiatives to Strengthen Treatment </a:t>
            </a:r>
            <a:r>
              <a:rPr lang="en-US" sz="2600" dirty="0" smtClean="0">
                <a:solidFill>
                  <a:schemeClr val="tx1"/>
                </a:solidFill>
              </a:rPr>
              <a:t>Capacity</a:t>
            </a:r>
          </a:p>
          <a:p>
            <a:pPr marL="0" indent="0">
              <a:lnSpc>
                <a:spcPct val="100000"/>
              </a:lnSpc>
              <a:spcBef>
                <a:spcPts val="600"/>
              </a:spcBef>
              <a:buNone/>
            </a:pPr>
            <a:r>
              <a:rPr lang="en-US" sz="2600" b="1" dirty="0" smtClean="0">
                <a:solidFill>
                  <a:srgbClr val="0755B7"/>
                </a:solidFill>
              </a:rPr>
              <a:t>Data</a:t>
            </a:r>
          </a:p>
          <a:p>
            <a:pPr marL="231775" indent="-231775">
              <a:lnSpc>
                <a:spcPct val="100000"/>
              </a:lnSpc>
              <a:spcBef>
                <a:spcPts val="600"/>
              </a:spcBef>
            </a:pPr>
            <a:r>
              <a:rPr lang="en-US" sz="2600" dirty="0" smtClean="0">
                <a:solidFill>
                  <a:schemeClr val="tx1"/>
                </a:solidFill>
              </a:rPr>
              <a:t>T-MSIS and SUD Data Book</a:t>
            </a:r>
          </a:p>
        </p:txBody>
      </p:sp>
      <p:sp>
        <p:nvSpPr>
          <p:cNvPr id="3" name="Date Placeholder 2">
            <a:extLst>
              <a:ext uri="{FF2B5EF4-FFF2-40B4-BE49-F238E27FC236}">
                <a16:creationId xmlns:a16="http://schemas.microsoft.com/office/drawing/2014/main" xmlns="" id="{49A77F86-43AA-D94B-892A-3AB508C46807}"/>
              </a:ext>
            </a:extLst>
          </p:cNvPr>
          <p:cNvSpPr>
            <a:spLocks noGrp="1"/>
          </p:cNvSpPr>
          <p:nvPr>
            <p:ph type="dt" sz="half" idx="10"/>
          </p:nvPr>
        </p:nvSpPr>
        <p:spPr/>
        <p:txBody>
          <a:bodyPr/>
          <a:lstStyle/>
          <a:p>
            <a:r>
              <a:rPr lang="en-US" smtClean="0"/>
              <a:t>November 2020</a:t>
            </a:r>
            <a:endParaRPr lang="en-US" dirty="0"/>
          </a:p>
        </p:txBody>
      </p:sp>
      <p:sp>
        <p:nvSpPr>
          <p:cNvPr id="4" name="Footer Placeholder 3">
            <a:extLst>
              <a:ext uri="{FF2B5EF4-FFF2-40B4-BE49-F238E27FC236}">
                <a16:creationId xmlns:a16="http://schemas.microsoft.com/office/drawing/2014/main" xmlns="" id="{88936728-A2A4-B34A-BF63-D0FA68A1EC89}"/>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03991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Medicaid Pharmacy Program </a:t>
            </a:r>
            <a:br>
              <a:rPr lang="en-US" dirty="0"/>
            </a:br>
            <a:r>
              <a:rPr lang="en-US" dirty="0"/>
              <a:t>Drug Use Management </a:t>
            </a:r>
            <a:r>
              <a:rPr lang="en-US" dirty="0" smtClean="0"/>
              <a:t>Strategies to aid Prevention</a:t>
            </a:r>
            <a:endParaRPr lang="en-US" dirty="0"/>
          </a:p>
        </p:txBody>
      </p:sp>
      <p:sp>
        <p:nvSpPr>
          <p:cNvPr id="7" name="Content Placeholder 1"/>
          <p:cNvSpPr txBox="1">
            <a:spLocks/>
          </p:cNvSpPr>
          <p:nvPr/>
        </p:nvSpPr>
        <p:spPr>
          <a:xfrm>
            <a:off x="1180203" y="1443170"/>
            <a:ext cx="9199880" cy="4586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dirty="0" smtClean="0"/>
              <a:t>Preferred drug list </a:t>
            </a:r>
          </a:p>
          <a:p>
            <a:pPr marL="231775" indent="-231775">
              <a:lnSpc>
                <a:spcPct val="100000"/>
              </a:lnSpc>
              <a:spcBef>
                <a:spcPts val="600"/>
              </a:spcBef>
            </a:pPr>
            <a:r>
              <a:rPr lang="en-US" dirty="0" smtClean="0"/>
              <a:t>Clinical criteria</a:t>
            </a:r>
          </a:p>
          <a:p>
            <a:pPr marL="231775" indent="-231775">
              <a:lnSpc>
                <a:spcPct val="100000"/>
              </a:lnSpc>
              <a:spcBef>
                <a:spcPts val="600"/>
              </a:spcBef>
            </a:pPr>
            <a:r>
              <a:rPr lang="en-US" dirty="0" smtClean="0"/>
              <a:t>Step therapy</a:t>
            </a:r>
          </a:p>
          <a:p>
            <a:pPr marL="231775" indent="-231775">
              <a:lnSpc>
                <a:spcPct val="100000"/>
              </a:lnSpc>
              <a:spcBef>
                <a:spcPts val="600"/>
              </a:spcBef>
            </a:pPr>
            <a:r>
              <a:rPr lang="en-US" dirty="0" smtClean="0"/>
              <a:t>Prior authorization</a:t>
            </a:r>
          </a:p>
          <a:p>
            <a:pPr marL="231775" indent="-231775">
              <a:lnSpc>
                <a:spcPct val="100000"/>
              </a:lnSpc>
              <a:spcBef>
                <a:spcPts val="600"/>
              </a:spcBef>
            </a:pPr>
            <a:r>
              <a:rPr lang="en-US" dirty="0" smtClean="0"/>
              <a:t>Quantity limits</a:t>
            </a:r>
          </a:p>
          <a:p>
            <a:pPr marL="231775" indent="-231775">
              <a:lnSpc>
                <a:spcPct val="100000"/>
              </a:lnSpc>
              <a:spcBef>
                <a:spcPts val="600"/>
              </a:spcBef>
            </a:pPr>
            <a:r>
              <a:rPr lang="en-US" dirty="0" smtClean="0"/>
              <a:t>Drug utilization review</a:t>
            </a:r>
          </a:p>
          <a:p>
            <a:pPr marL="231775" indent="-231775">
              <a:lnSpc>
                <a:spcPct val="100000"/>
              </a:lnSpc>
              <a:spcBef>
                <a:spcPts val="600"/>
              </a:spcBef>
            </a:pPr>
            <a:r>
              <a:rPr lang="en-US" dirty="0" smtClean="0">
                <a:solidFill>
                  <a:schemeClr val="tx1"/>
                </a:solidFill>
              </a:rPr>
              <a:t>Coordination with State </a:t>
            </a:r>
            <a:r>
              <a:rPr lang="en-US" dirty="0" smtClean="0"/>
              <a:t>Prescription Drug Monitoring Program (PDMP) </a:t>
            </a:r>
          </a:p>
        </p:txBody>
      </p:sp>
      <p:pic>
        <p:nvPicPr>
          <p:cNvPr id="8" name="Content Placeholder 5" descr="This graphic supports the content of the slide which discusses the Medicaid Pharmacy Program Drug Use Management Strategies." title="pharmacist and consumer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843" y="1413936"/>
            <a:ext cx="4372237" cy="2911955"/>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76402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1306F-E941-274C-ADC2-9530AD918CA5}"/>
              </a:ext>
            </a:extLst>
          </p:cNvPr>
          <p:cNvSpPr>
            <a:spLocks noGrp="1"/>
          </p:cNvSpPr>
          <p:nvPr>
            <p:ph type="title"/>
          </p:nvPr>
        </p:nvSpPr>
        <p:spPr/>
        <p:txBody>
          <a:bodyPr/>
          <a:lstStyle/>
          <a:p>
            <a:r>
              <a:rPr lang="en-US"/>
              <a:t>Session Objectives</a:t>
            </a:r>
            <a:endParaRPr lang="en-US" dirty="0"/>
          </a:p>
        </p:txBody>
      </p:sp>
      <p:sp>
        <p:nvSpPr>
          <p:cNvPr id="4" name="Date Placeholder 3">
            <a:extLst>
              <a:ext uri="{FF2B5EF4-FFF2-40B4-BE49-F238E27FC236}">
                <a16:creationId xmlns:a16="http://schemas.microsoft.com/office/drawing/2014/main" xmlns="" id="{30BEAB62-196E-E14C-A6ED-C01E478BF8F9}"/>
              </a:ext>
            </a:extLst>
          </p:cNvPr>
          <p:cNvSpPr>
            <a:spLocks noGrp="1"/>
          </p:cNvSpPr>
          <p:nvPr>
            <p:ph type="dt" sz="half" idx="10"/>
          </p:nvPr>
        </p:nvSpPr>
        <p:spPr/>
        <p:txBody>
          <a:bodyPr/>
          <a:lstStyle/>
          <a:p>
            <a:r>
              <a:rPr lang="en-US" smtClean="0"/>
              <a:t>November 2020</a:t>
            </a:r>
            <a:endParaRPr lang="en-US" dirty="0"/>
          </a:p>
        </p:txBody>
      </p:sp>
      <p:sp>
        <p:nvSpPr>
          <p:cNvPr id="5" name="Footer Placeholder 4">
            <a:extLst>
              <a:ext uri="{FF2B5EF4-FFF2-40B4-BE49-F238E27FC236}">
                <a16:creationId xmlns:a16="http://schemas.microsoft.com/office/drawing/2014/main" xmlns="" id="{C56967E0-47FC-794B-AD9C-C3A296618241}"/>
              </a:ext>
            </a:extLst>
          </p:cNvPr>
          <p:cNvSpPr>
            <a:spLocks noGrp="1"/>
          </p:cNvSpPr>
          <p:nvPr>
            <p:ph type="ftr" sz="quarter" idx="11"/>
          </p:nvPr>
        </p:nvSpPr>
        <p:spPr/>
        <p:txBody>
          <a:bodyPr/>
          <a:lstStyle/>
          <a:p>
            <a:r>
              <a:rPr lang="en-US" smtClean="0"/>
              <a:t>CMS' Actions to Address the Opioid Crisis</a:t>
            </a:r>
            <a:endParaRPr lang="en-US" dirty="0"/>
          </a:p>
        </p:txBody>
      </p:sp>
      <p:sp>
        <p:nvSpPr>
          <p:cNvPr id="6" name="Content Placeholder 2"/>
          <p:cNvSpPr txBox="1">
            <a:spLocks noGrp="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100000"/>
              </a:lnSpc>
              <a:spcBef>
                <a:spcPts val="600"/>
              </a:spcBef>
              <a:buFont typeface="Wingdings" panose="05000000000000000000" pitchFamily="2" charset="2"/>
              <a:buChar char="§"/>
            </a:pPr>
            <a:r>
              <a:rPr lang="en-US" dirty="0" smtClean="0"/>
              <a:t>This session should help you</a:t>
            </a:r>
          </a:p>
          <a:p>
            <a:pPr marL="465138" lvl="1" indent="-233363">
              <a:lnSpc>
                <a:spcPct val="100000"/>
              </a:lnSpc>
              <a:spcBef>
                <a:spcPts val="600"/>
              </a:spcBef>
              <a:buFont typeface="Arial" panose="020B0604020202020204" pitchFamily="34" charset="0"/>
              <a:buChar char="•"/>
            </a:pPr>
            <a:r>
              <a:rPr lang="en-US" dirty="0" smtClean="0"/>
              <a:t>Review facts about the opioid crisis</a:t>
            </a:r>
          </a:p>
          <a:p>
            <a:pPr marL="465138" lvl="1" indent="-233363">
              <a:lnSpc>
                <a:spcPct val="100000"/>
              </a:lnSpc>
              <a:spcBef>
                <a:spcPts val="600"/>
              </a:spcBef>
              <a:buFont typeface="Arial" panose="020B0604020202020204" pitchFamily="34" charset="0"/>
              <a:buChar char="•"/>
            </a:pPr>
            <a:r>
              <a:rPr lang="en-US" dirty="0" smtClean="0"/>
              <a:t>Describe CMS’ actions to address the opioid crisis</a:t>
            </a:r>
          </a:p>
          <a:p>
            <a:pPr marL="465138" lvl="1" indent="-233363">
              <a:lnSpc>
                <a:spcPct val="100000"/>
              </a:lnSpc>
              <a:spcBef>
                <a:spcPts val="600"/>
              </a:spcBef>
              <a:buFont typeface="Arial" panose="020B0604020202020204" pitchFamily="34" charset="0"/>
              <a:buChar char="•"/>
            </a:pPr>
            <a:r>
              <a:rPr lang="en-US" dirty="0" smtClean="0"/>
              <a:t>Explain opioid-related services and prescription drug coverage under Medicare, Medicaid and the Marketplace</a:t>
            </a:r>
          </a:p>
          <a:p>
            <a:pPr marL="465138" lvl="1" indent="-233363">
              <a:lnSpc>
                <a:spcPct val="100000"/>
              </a:lnSpc>
              <a:spcBef>
                <a:spcPts val="600"/>
              </a:spcBef>
              <a:buFont typeface="Arial" panose="020B0604020202020204" pitchFamily="34" charset="0"/>
              <a:buChar char="•"/>
            </a:pPr>
            <a:r>
              <a:rPr lang="en-US" dirty="0" smtClean="0"/>
              <a:t>Locate opioid information resources</a:t>
            </a:r>
            <a:endParaRPr lang="en-US" dirty="0"/>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Medicaid Drug Utilization Review </a:t>
            </a:r>
            <a:r>
              <a:rPr lang="en-US" dirty="0" smtClean="0"/>
              <a:t>(DUR) Annual Reports</a:t>
            </a:r>
            <a:endParaRPr lang="en-US" dirty="0"/>
          </a:p>
        </p:txBody>
      </p:sp>
      <p:sp>
        <p:nvSpPr>
          <p:cNvPr id="7" name="Content Placeholder 2"/>
          <p:cNvSpPr txBox="1">
            <a:spLocks/>
          </p:cNvSpPr>
          <p:nvPr/>
        </p:nvSpPr>
        <p:spPr>
          <a:xfrm>
            <a:off x="497840" y="1363712"/>
            <a:ext cx="10820400" cy="4976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dirty="0" smtClean="0"/>
              <a:t>State Medicaid agencies must report DUR program activities and processes to Centers for Medicare &amp; Medicaid Services (</a:t>
            </a:r>
            <a:r>
              <a:rPr lang="en-US" dirty="0" smtClean="0">
                <a:solidFill>
                  <a:schemeClr val="tx1"/>
                </a:solidFill>
              </a:rPr>
              <a:t>CMS) every year </a:t>
            </a:r>
            <a:r>
              <a:rPr lang="en-US" dirty="0">
                <a:solidFill>
                  <a:schemeClr val="tx1"/>
                </a:solidFill>
              </a:rPr>
              <a:t>for their Fee-for-Service (FFS) and Managed Care Organization (MCO) </a:t>
            </a:r>
            <a:r>
              <a:rPr lang="en-US" dirty="0" smtClean="0">
                <a:solidFill>
                  <a:schemeClr val="tx1"/>
                </a:solidFill>
              </a:rPr>
              <a:t>Programs</a:t>
            </a:r>
          </a:p>
          <a:p>
            <a:pPr marL="465138" lvl="1" indent="-233363">
              <a:lnSpc>
                <a:spcPct val="100000"/>
              </a:lnSpc>
              <a:spcBef>
                <a:spcPts val="600"/>
              </a:spcBef>
            </a:pPr>
            <a:r>
              <a:rPr lang="en-US" dirty="0" smtClean="0">
                <a:solidFill>
                  <a:schemeClr val="tx1"/>
                </a:solidFill>
              </a:rPr>
              <a:t>Ensures appropriate clinical policies, including appropriate opioid utilization</a:t>
            </a:r>
          </a:p>
          <a:p>
            <a:pPr marL="465138" lvl="1" indent="-233363">
              <a:lnSpc>
                <a:spcPct val="100000"/>
              </a:lnSpc>
              <a:spcBef>
                <a:spcPts val="600"/>
              </a:spcBef>
            </a:pPr>
            <a:r>
              <a:rPr lang="en-US" dirty="0" smtClean="0">
                <a:solidFill>
                  <a:schemeClr val="tx1"/>
                </a:solidFill>
              </a:rPr>
              <a:t>CMS compiles DUR information </a:t>
            </a:r>
            <a:r>
              <a:rPr lang="en-US" dirty="0" smtClean="0"/>
              <a:t>for the CMS Medicaid DUR State Comparison/Summary Report at </a:t>
            </a:r>
            <a:r>
              <a:rPr lang="en-US" u="sng" dirty="0" smtClean="0">
                <a:hlinkClick r:id="rId3"/>
              </a:rPr>
              <a:t>Medicaid.gov/Medicaid/prescription-drugs/drug-utilization-review/index.html</a:t>
            </a:r>
            <a:endParaRPr lang="en-US"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94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Medicaid Coverage of </a:t>
            </a:r>
            <a:r>
              <a:rPr lang="en-US" dirty="0" smtClean="0"/>
              <a:t>SUD </a:t>
            </a:r>
            <a:r>
              <a:rPr lang="en-US" dirty="0"/>
              <a:t>Treatment</a:t>
            </a:r>
          </a:p>
        </p:txBody>
      </p:sp>
      <p:sp>
        <p:nvSpPr>
          <p:cNvPr id="7" name="Content Placeholder 2"/>
          <p:cNvSpPr txBox="1">
            <a:spLocks/>
          </p:cNvSpPr>
          <p:nvPr/>
        </p:nvSpPr>
        <p:spPr>
          <a:xfrm>
            <a:off x="1873770" y="1446837"/>
            <a:ext cx="9732760" cy="4491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dirty="0" smtClean="0"/>
              <a:t>Medicaid is </a:t>
            </a:r>
            <a:r>
              <a:rPr lang="en-US" dirty="0" smtClean="0">
                <a:solidFill>
                  <a:schemeClr val="tx1"/>
                </a:solidFill>
              </a:rPr>
              <a:t>the largest payer in the country for SUD treatment</a:t>
            </a:r>
          </a:p>
          <a:p>
            <a:pPr marL="231775" indent="-231775">
              <a:lnSpc>
                <a:spcPct val="100000"/>
              </a:lnSpc>
              <a:spcBef>
                <a:spcPts val="600"/>
              </a:spcBef>
            </a:pPr>
            <a:r>
              <a:rPr lang="en-US" dirty="0" smtClean="0">
                <a:solidFill>
                  <a:schemeClr val="tx1"/>
                </a:solidFill>
              </a:rPr>
              <a:t>Most SUD treatment services are optional benefits.</a:t>
            </a:r>
          </a:p>
          <a:p>
            <a:pPr marL="231775" indent="-231775">
              <a:lnSpc>
                <a:spcPct val="100000"/>
              </a:lnSpc>
              <a:spcBef>
                <a:spcPts val="600"/>
              </a:spcBef>
            </a:pPr>
            <a:r>
              <a:rPr lang="en-US" dirty="0" smtClean="0">
                <a:solidFill>
                  <a:schemeClr val="tx1"/>
                </a:solidFill>
              </a:rPr>
              <a:t>Starting October 1, 2020, all states must cover all FDA-approved forms of MAT medications and services</a:t>
            </a:r>
          </a:p>
          <a:p>
            <a:pPr marL="231775" indent="-231775">
              <a:lnSpc>
                <a:spcPct val="100000"/>
              </a:lnSpc>
              <a:spcBef>
                <a:spcPts val="600"/>
              </a:spcBef>
            </a:pPr>
            <a:r>
              <a:rPr lang="en-US" dirty="0" smtClean="0">
                <a:solidFill>
                  <a:schemeClr val="tx1"/>
                </a:solidFill>
              </a:rPr>
              <a:t>Most states currently cover other optional treatment benefits like counseling, peer support services, and case management</a:t>
            </a:r>
          </a:p>
        </p:txBody>
      </p:sp>
      <p:pic>
        <p:nvPicPr>
          <p:cNvPr id="8" name="Picture 7" descr="medication bottle" title="Image of Medicaid coverage of SUD treatment">
            <a:extLst>
              <a:ext uri="{FF2B5EF4-FFF2-40B4-BE49-F238E27FC236}">
                <a16:creationId xmlns:a16="http://schemas.microsoft.com/office/drawing/2014/main" xmlns="" id="{D241BB66-66E9-2C48-AC34-34BDCD99A42F}"/>
              </a:ext>
            </a:extLst>
          </p:cNvPr>
          <p:cNvPicPr>
            <a:picLocks noChangeAspect="1"/>
          </p:cNvPicPr>
          <p:nvPr/>
        </p:nvPicPr>
        <p:blipFill>
          <a:blip r:embed="rId3"/>
          <a:stretch>
            <a:fillRect/>
          </a:stretch>
        </p:blipFill>
        <p:spPr>
          <a:xfrm>
            <a:off x="344906" y="2111248"/>
            <a:ext cx="1412673" cy="1412673"/>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657300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4" name="Content Placeholder 3"/>
          <p:cNvSpPr>
            <a:spLocks noGrp="1"/>
          </p:cNvSpPr>
          <p:nvPr>
            <p:ph idx="1"/>
          </p:nvPr>
        </p:nvSpPr>
        <p:spPr>
          <a:xfrm>
            <a:off x="666753" y="1182004"/>
            <a:ext cx="10175418" cy="5021042"/>
          </a:xfrm>
        </p:spPr>
        <p:txBody>
          <a:bodyPr>
            <a:normAutofit fontScale="92500" lnSpcReduction="10000"/>
          </a:bodyPr>
          <a:lstStyle/>
          <a:p>
            <a:pPr>
              <a:lnSpc>
                <a:spcPct val="110000"/>
              </a:lnSpc>
              <a:spcBef>
                <a:spcPts val="600"/>
              </a:spcBef>
            </a:pPr>
            <a:r>
              <a:rPr lang="en-US" dirty="0"/>
              <a:t>Medication-assisted treatment (MAT) is the use of medications in combination with counseling and behavioral therapies, which is effective in the treatment of opioid use disorders (OUD) and can help some people to sustain recovery</a:t>
            </a:r>
            <a:r>
              <a:rPr lang="en-US" dirty="0" smtClean="0"/>
              <a:t>.</a:t>
            </a:r>
          </a:p>
          <a:p>
            <a:pPr>
              <a:lnSpc>
                <a:spcPct val="110000"/>
              </a:lnSpc>
              <a:spcBef>
                <a:spcPts val="600"/>
              </a:spcBef>
            </a:pPr>
            <a:r>
              <a:rPr lang="en-US" dirty="0"/>
              <a:t>There are three drugs approved by the FDA for the treatment of opioid dependence: buprenorphine, methadone, and naltrexone. </a:t>
            </a:r>
            <a:endParaRPr lang="en-US" dirty="0" smtClean="0"/>
          </a:p>
          <a:p>
            <a:pPr>
              <a:lnSpc>
                <a:spcPct val="110000"/>
              </a:lnSpc>
              <a:spcBef>
                <a:spcPts val="600"/>
              </a:spcBef>
            </a:pPr>
            <a:r>
              <a:rPr lang="en-US" dirty="0" smtClean="0"/>
              <a:t>All </a:t>
            </a:r>
            <a:r>
              <a:rPr lang="en-US" dirty="0"/>
              <a:t>three of these treatments have been demonstrated to be safe and effective in combination with counseling and psychosocial support. </a:t>
            </a:r>
          </a:p>
        </p:txBody>
      </p:sp>
      <p:sp>
        <p:nvSpPr>
          <p:cNvPr id="6" name="Title 5"/>
          <p:cNvSpPr>
            <a:spLocks noGrp="1"/>
          </p:cNvSpPr>
          <p:nvPr>
            <p:ph type="title"/>
          </p:nvPr>
        </p:nvSpPr>
        <p:spPr/>
        <p:txBody>
          <a:bodyPr/>
          <a:lstStyle/>
          <a:p>
            <a:r>
              <a:rPr lang="en-US" dirty="0"/>
              <a:t>Information about Medication-Assisted Treatment (MAT)</a:t>
            </a:r>
          </a:p>
        </p:txBody>
      </p:sp>
    </p:spTree>
    <p:extLst>
      <p:ext uri="{BB962C8B-B14F-4D97-AF65-F5344CB8AC3E}">
        <p14:creationId xmlns:p14="http://schemas.microsoft.com/office/powerpoint/2010/main" val="203161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Medicaid and CHIP Opportunities </a:t>
            </a:r>
            <a:r>
              <a:rPr lang="en-US" dirty="0"/>
              <a:t>for States to Address </a:t>
            </a:r>
            <a:br>
              <a:rPr lang="en-US" dirty="0"/>
            </a:br>
            <a:r>
              <a:rPr lang="en-US" dirty="0"/>
              <a:t>Mental Health and Substance Use Disorders (SUDs)</a:t>
            </a:r>
          </a:p>
        </p:txBody>
      </p:sp>
      <p:sp>
        <p:nvSpPr>
          <p:cNvPr id="7" name="Content Placeholder 2"/>
          <p:cNvSpPr txBox="1">
            <a:spLocks/>
          </p:cNvSpPr>
          <p:nvPr/>
        </p:nvSpPr>
        <p:spPr>
          <a:xfrm>
            <a:off x="452284" y="1102255"/>
            <a:ext cx="11287432" cy="52540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00000"/>
              </a:lnSpc>
              <a:spcBef>
                <a:spcPts val="600"/>
              </a:spcBef>
            </a:pPr>
            <a:r>
              <a:rPr lang="en-US" sz="3000" dirty="0" smtClean="0">
                <a:solidFill>
                  <a:schemeClr val="tx1"/>
                </a:solidFill>
              </a:rPr>
              <a:t>Medicaid and Children’s Health Insurance Program (CHIP) Final Mental Health and SUD parity </a:t>
            </a:r>
            <a:r>
              <a:rPr lang="en-US" sz="3000" dirty="0">
                <a:solidFill>
                  <a:schemeClr val="tx1"/>
                </a:solidFill>
              </a:rPr>
              <a:t>rule </a:t>
            </a:r>
            <a:r>
              <a:rPr lang="en-US" sz="3000" dirty="0" smtClean="0">
                <a:solidFill>
                  <a:schemeClr val="tx1"/>
                </a:solidFill>
              </a:rPr>
              <a:t>(CMS-2333-F)</a:t>
            </a:r>
          </a:p>
          <a:p>
            <a:pPr marL="465138" lvl="1" indent="-233363">
              <a:lnSpc>
                <a:spcPct val="100000"/>
              </a:lnSpc>
              <a:spcBef>
                <a:spcPts val="600"/>
              </a:spcBef>
            </a:pPr>
            <a:r>
              <a:rPr lang="en-US" sz="2400" dirty="0" smtClean="0">
                <a:solidFill>
                  <a:schemeClr val="tx1"/>
                </a:solidFill>
              </a:rPr>
              <a:t>Strengthens access to mental health and SUD benefits </a:t>
            </a:r>
          </a:p>
          <a:p>
            <a:pPr marL="465138" lvl="1" indent="-233363">
              <a:lnSpc>
                <a:spcPct val="100000"/>
              </a:lnSpc>
              <a:spcBef>
                <a:spcPts val="600"/>
              </a:spcBef>
            </a:pPr>
            <a:r>
              <a:rPr lang="en-US" sz="2400" dirty="0" smtClean="0">
                <a:solidFill>
                  <a:schemeClr val="tx1"/>
                </a:solidFill>
              </a:rPr>
              <a:t>Plans and/or states must disclose information on mental health and SUD benefits information</a:t>
            </a:r>
          </a:p>
          <a:p>
            <a:pPr marL="465138" lvl="1" indent="-233363">
              <a:lnSpc>
                <a:spcPct val="100000"/>
              </a:lnSpc>
              <a:spcBef>
                <a:spcPts val="600"/>
              </a:spcBef>
            </a:pPr>
            <a:r>
              <a:rPr lang="en-US" sz="2400" dirty="0" smtClean="0">
                <a:solidFill>
                  <a:schemeClr val="tx1"/>
                </a:solidFill>
              </a:rPr>
              <a:t>States must disclose reasons for denying reimbursement or payment</a:t>
            </a:r>
          </a:p>
          <a:p>
            <a:pPr marL="465138" lvl="1" indent="-233363">
              <a:lnSpc>
                <a:spcPct val="100000"/>
              </a:lnSpc>
              <a:spcBef>
                <a:spcPts val="600"/>
              </a:spcBef>
            </a:pPr>
            <a:r>
              <a:rPr lang="en-US" sz="2400" dirty="0" smtClean="0">
                <a:solidFill>
                  <a:schemeClr val="tx1"/>
                </a:solidFill>
              </a:rPr>
              <a:t>For separate CHIPs, if the state provides </a:t>
            </a:r>
            <a:r>
              <a:rPr lang="en-US" sz="2400" dirty="0">
                <a:solidFill>
                  <a:schemeClr val="tx1"/>
                </a:solidFill>
              </a:rPr>
              <a:t>Early and Periodic Screening, Diagnostic and Treatment (EPSDT) </a:t>
            </a:r>
            <a:r>
              <a:rPr lang="en-US" sz="2400" dirty="0" smtClean="0">
                <a:solidFill>
                  <a:schemeClr val="tx1"/>
                </a:solidFill>
              </a:rPr>
              <a:t>benefit, the CHIP state plan was </a:t>
            </a:r>
            <a:r>
              <a:rPr lang="en-US" sz="2400" dirty="0">
                <a:solidFill>
                  <a:schemeClr val="tx1"/>
                </a:solidFill>
              </a:rPr>
              <a:t>deemed in </a:t>
            </a:r>
            <a:r>
              <a:rPr lang="en-US" sz="2400" dirty="0" smtClean="0">
                <a:solidFill>
                  <a:schemeClr val="tx1"/>
                </a:solidFill>
              </a:rPr>
              <a:t>compliance with parity for populations receiving EPSDT</a:t>
            </a:r>
          </a:p>
        </p:txBody>
      </p:sp>
      <p:sp>
        <p:nvSpPr>
          <p:cNvPr id="2" name="Date Placeholder 1"/>
          <p:cNvSpPr>
            <a:spLocks noGrp="1"/>
          </p:cNvSpPr>
          <p:nvPr>
            <p:ph type="dt" sz="half" idx="10"/>
          </p:nvPr>
        </p:nvSpPr>
        <p:spPr>
          <a:xfrm>
            <a:off x="838200" y="6336224"/>
            <a:ext cx="2743200" cy="365125"/>
          </a:xfrm>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76873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Medicaid and CHIP </a:t>
            </a:r>
            <a:r>
              <a:rPr lang="en-US" dirty="0"/>
              <a:t>Opportunities for States to Address </a:t>
            </a:r>
            <a:br>
              <a:rPr lang="en-US" dirty="0"/>
            </a:br>
            <a:r>
              <a:rPr lang="en-US" dirty="0"/>
              <a:t>Mental Health and Substance Use Disorders (SUDs</a:t>
            </a:r>
            <a:r>
              <a:rPr lang="en-US" dirty="0" smtClean="0"/>
              <a:t>), continued</a:t>
            </a:r>
            <a:endParaRPr lang="en-US" dirty="0"/>
          </a:p>
        </p:txBody>
      </p:sp>
      <p:sp>
        <p:nvSpPr>
          <p:cNvPr id="7" name="Content Placeholder 2"/>
          <p:cNvSpPr txBox="1">
            <a:spLocks/>
          </p:cNvSpPr>
          <p:nvPr/>
        </p:nvSpPr>
        <p:spPr>
          <a:xfrm>
            <a:off x="452284" y="1102255"/>
            <a:ext cx="11287432" cy="52540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0" indent="-233363">
              <a:lnSpc>
                <a:spcPct val="110000"/>
              </a:lnSpc>
              <a:spcBef>
                <a:spcPts val="600"/>
              </a:spcBef>
            </a:pPr>
            <a:r>
              <a:rPr lang="en-US" sz="3300" dirty="0" smtClean="0">
                <a:solidFill>
                  <a:schemeClr val="tx1"/>
                </a:solidFill>
              </a:rPr>
              <a:t>CHIP Behavioral Health Coverage and the SUPPORT Act</a:t>
            </a:r>
          </a:p>
          <a:p>
            <a:pPr marL="465138" lvl="1" indent="-233363">
              <a:lnSpc>
                <a:spcPct val="110000"/>
              </a:lnSpc>
              <a:spcBef>
                <a:spcPts val="600"/>
              </a:spcBef>
            </a:pPr>
            <a:r>
              <a:rPr lang="en-US" sz="2600" dirty="0" smtClean="0">
                <a:solidFill>
                  <a:schemeClr val="tx1"/>
                </a:solidFill>
              </a:rPr>
              <a:t>Sec. 5022 of the SUPPORT Act requires all separate CHIPs </a:t>
            </a:r>
            <a:r>
              <a:rPr lang="en-US" sz="2600" dirty="0">
                <a:solidFill>
                  <a:schemeClr val="tx1"/>
                </a:solidFill>
              </a:rPr>
              <a:t>to </a:t>
            </a:r>
            <a:r>
              <a:rPr lang="en-US" sz="2600" dirty="0" smtClean="0">
                <a:solidFill>
                  <a:schemeClr val="tx1"/>
                </a:solidFill>
              </a:rPr>
              <a:t>provide a benefit package that can prevent, diagnose, and treat a broad range of MH/SUD conditions in a culturally and linguistically appropriate manner for all CHIP populations, including children and pregnant women</a:t>
            </a:r>
          </a:p>
          <a:p>
            <a:pPr marL="465138" lvl="1" indent="-233363">
              <a:lnSpc>
                <a:spcPct val="110000"/>
              </a:lnSpc>
              <a:spcBef>
                <a:spcPts val="600"/>
              </a:spcBef>
            </a:pPr>
            <a:r>
              <a:rPr lang="en-US" sz="2600" dirty="0">
                <a:solidFill>
                  <a:schemeClr val="tx1"/>
                </a:solidFill>
              </a:rPr>
              <a:t>S</a:t>
            </a:r>
            <a:r>
              <a:rPr lang="en-US" sz="2600" dirty="0" smtClean="0">
                <a:solidFill>
                  <a:schemeClr val="tx1"/>
                </a:solidFill>
              </a:rPr>
              <a:t>tates </a:t>
            </a:r>
            <a:r>
              <a:rPr lang="en-US" sz="2600" dirty="0">
                <a:solidFill>
                  <a:schemeClr val="tx1"/>
                </a:solidFill>
              </a:rPr>
              <a:t>w</a:t>
            </a:r>
            <a:r>
              <a:rPr lang="en-US" sz="2600" dirty="0" smtClean="0">
                <a:solidFill>
                  <a:schemeClr val="tx1"/>
                </a:solidFill>
              </a:rPr>
              <a:t>ill need to demonstrate that their benefit array includes a variety services that are able to appropriately address many MH/SUD conditions, including coverage of certain MH/SUD screening and preventive services, MAT, and tobacco cessation</a:t>
            </a:r>
          </a:p>
          <a:p>
            <a:pPr marL="465138" lvl="1" indent="-233363">
              <a:lnSpc>
                <a:spcPct val="110000"/>
              </a:lnSpc>
              <a:spcBef>
                <a:spcPts val="600"/>
              </a:spcBef>
            </a:pPr>
            <a:r>
              <a:rPr lang="en-US" sz="2600" dirty="0" smtClean="0">
                <a:solidFill>
                  <a:schemeClr val="tx1"/>
                </a:solidFill>
              </a:rPr>
              <a:t>SUPPORT Act SHO: </a:t>
            </a:r>
            <a:r>
              <a:rPr lang="en-US" sz="2600" dirty="0" smtClean="0">
                <a:hlinkClick r:id="rId3"/>
              </a:rPr>
              <a:t>Medicaid.gov/sites/default/files/Federal-Policy-Guidance/Downloads/sho20001.pdf</a:t>
            </a:r>
            <a:endParaRPr lang="en-US" sz="2600" dirty="0" smtClean="0"/>
          </a:p>
        </p:txBody>
      </p:sp>
      <p:sp>
        <p:nvSpPr>
          <p:cNvPr id="2" name="Date Placeholder 1"/>
          <p:cNvSpPr>
            <a:spLocks noGrp="1"/>
          </p:cNvSpPr>
          <p:nvPr>
            <p:ph type="dt" sz="half" idx="10"/>
          </p:nvPr>
        </p:nvSpPr>
        <p:spPr>
          <a:xfrm>
            <a:off x="838200" y="6336224"/>
            <a:ext cx="2743200" cy="365125"/>
          </a:xfrm>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50444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Medicaid Initiatives to Strengthen Treatment Capacity</a:t>
            </a:r>
            <a:endParaRPr lang="en-US" dirty="0"/>
          </a:p>
        </p:txBody>
      </p:sp>
      <p:sp>
        <p:nvSpPr>
          <p:cNvPr id="7" name="Content Placeholder 2"/>
          <p:cNvSpPr txBox="1">
            <a:spLocks/>
          </p:cNvSpPr>
          <p:nvPr/>
        </p:nvSpPr>
        <p:spPr>
          <a:xfrm>
            <a:off x="1648918" y="1264692"/>
            <a:ext cx="10090798" cy="5254095"/>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en-US" dirty="0">
                <a:solidFill>
                  <a:schemeClr val="tx1"/>
                </a:solidFill>
              </a:rPr>
              <a:t>Medicaid Innovation Accelerator Program (</a:t>
            </a:r>
            <a:r>
              <a:rPr lang="en-US" dirty="0" err="1">
                <a:solidFill>
                  <a:schemeClr val="tx1"/>
                </a:solidFill>
              </a:rPr>
              <a:t>IAP</a:t>
            </a:r>
            <a:r>
              <a:rPr lang="en-US" dirty="0">
                <a:solidFill>
                  <a:schemeClr val="tx1"/>
                </a:solidFill>
              </a:rPr>
              <a:t>)</a:t>
            </a:r>
          </a:p>
          <a:p>
            <a:pPr lvl="1">
              <a:lnSpc>
                <a:spcPct val="110000"/>
              </a:lnSpc>
              <a:spcBef>
                <a:spcPts val="600"/>
              </a:spcBef>
            </a:pPr>
            <a:r>
              <a:rPr lang="en-US" dirty="0">
                <a:solidFill>
                  <a:schemeClr val="tx1"/>
                </a:solidFill>
              </a:rPr>
              <a:t>Technical assistance provided to multiple Medicaid agencies from July 2014-September 2020 to build skills in analyzing and using SUD and MAT data.  </a:t>
            </a:r>
          </a:p>
          <a:p>
            <a:pPr lvl="0">
              <a:lnSpc>
                <a:spcPct val="110000"/>
              </a:lnSpc>
              <a:spcBef>
                <a:spcPts val="600"/>
              </a:spcBef>
            </a:pPr>
            <a:r>
              <a:rPr lang="en-US" dirty="0" smtClean="0"/>
              <a:t>Sec</a:t>
            </a:r>
            <a:r>
              <a:rPr lang="en-US" dirty="0"/>
              <a:t>. </a:t>
            </a:r>
            <a:r>
              <a:rPr lang="en-US" dirty="0" smtClean="0"/>
              <a:t>1003 demonstration project to increase the capacity of Medicaid providers to furnish substance use disorder treatment and recovery services.</a:t>
            </a:r>
            <a:endParaRPr lang="en-US" strike="sngStrike" dirty="0"/>
          </a:p>
          <a:p>
            <a:pPr marL="457200" lvl="1" indent="-227013">
              <a:lnSpc>
                <a:spcPct val="110000"/>
              </a:lnSpc>
              <a:spcBef>
                <a:spcPts val="600"/>
              </a:spcBef>
            </a:pPr>
            <a:r>
              <a:rPr lang="en-US" dirty="0"/>
              <a:t>On September 18, </a:t>
            </a:r>
            <a:r>
              <a:rPr lang="en-US" dirty="0" smtClean="0"/>
              <a:t>2019, CMS announced $48.5 million in planning grant awards </a:t>
            </a:r>
            <a:r>
              <a:rPr lang="en-US" dirty="0"/>
              <a:t>to 15 state Medicaid </a:t>
            </a:r>
            <a:r>
              <a:rPr lang="en-US" dirty="0" smtClean="0"/>
              <a:t>agencies.</a:t>
            </a:r>
          </a:p>
          <a:p>
            <a:pPr marL="457200" lvl="1" indent="-227013">
              <a:lnSpc>
                <a:spcPct val="110000"/>
              </a:lnSpc>
              <a:spcBef>
                <a:spcPts val="600"/>
              </a:spcBef>
            </a:pPr>
            <a:r>
              <a:rPr lang="en-US" dirty="0" smtClean="0"/>
              <a:t>Following the planning phase, 5 of these states will be selected for 36-month demonstrations with enhanced federal reimbursement for increases in SUD services. </a:t>
            </a:r>
            <a:endParaRPr lang="en-US" strike="sngStrike" dirty="0" smtClean="0"/>
          </a:p>
        </p:txBody>
      </p:sp>
      <p:pic>
        <p:nvPicPr>
          <p:cNvPr id="8" name="Picture 7" title="image of adult and child">
            <a:extLst>
              <a:ext uri="{FF2B5EF4-FFF2-40B4-BE49-F238E27FC236}">
                <a16:creationId xmlns:a16="http://schemas.microsoft.com/office/drawing/2014/main" xmlns="" id="{C6795EF3-80C8-5A47-853F-D4E12574FF8F}"/>
              </a:ext>
            </a:extLst>
          </p:cNvPr>
          <p:cNvPicPr>
            <a:picLocks noChangeAspect="1"/>
          </p:cNvPicPr>
          <p:nvPr/>
        </p:nvPicPr>
        <p:blipFill>
          <a:blip r:embed="rId3"/>
          <a:stretch>
            <a:fillRect/>
          </a:stretch>
        </p:blipFill>
        <p:spPr>
          <a:xfrm>
            <a:off x="152226" y="2364894"/>
            <a:ext cx="1371947" cy="1526845"/>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53017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Medicaid Initiatives to Strengthen Treatment Capacity, Section 1115 SUD Demonstrations</a:t>
            </a:r>
            <a:endParaRPr lang="en-US" dirty="0"/>
          </a:p>
        </p:txBody>
      </p:sp>
      <p:sp>
        <p:nvSpPr>
          <p:cNvPr id="7" name="Content Placeholder 2"/>
          <p:cNvSpPr txBox="1">
            <a:spLocks/>
          </p:cNvSpPr>
          <p:nvPr/>
        </p:nvSpPr>
        <p:spPr>
          <a:xfrm>
            <a:off x="1648918" y="1264692"/>
            <a:ext cx="10278388" cy="52540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dirty="0" smtClean="0"/>
              <a:t>Section 1115 SUD demonstrations</a:t>
            </a:r>
          </a:p>
          <a:p>
            <a:pPr marL="457200" lvl="1" indent="-227013">
              <a:lnSpc>
                <a:spcPct val="100000"/>
              </a:lnSpc>
              <a:spcBef>
                <a:spcPts val="600"/>
              </a:spcBef>
            </a:pPr>
            <a:r>
              <a:rPr lang="en-US" dirty="0" smtClean="0"/>
              <a:t>Improve the continuum of care for beneficiaries with a SUD by </a:t>
            </a:r>
            <a:r>
              <a:rPr lang="en-US" dirty="0"/>
              <a:t>allowing states to receive federal financial participation (FFP) </a:t>
            </a:r>
            <a:r>
              <a:rPr lang="en-US" dirty="0" smtClean="0"/>
              <a:t>for the continuum of </a:t>
            </a:r>
            <a:r>
              <a:rPr lang="en-US" dirty="0"/>
              <a:t>services to treat addiction to opioids or </a:t>
            </a:r>
            <a:r>
              <a:rPr lang="en-US" dirty="0" smtClean="0"/>
              <a:t>other substances</a:t>
            </a:r>
            <a:r>
              <a:rPr lang="en-US" dirty="0"/>
              <a:t>, including services provided to Medicaid enrollees residing in residential treatment </a:t>
            </a:r>
            <a:r>
              <a:rPr lang="en-US" dirty="0" smtClean="0"/>
              <a:t>facilities</a:t>
            </a:r>
          </a:p>
          <a:p>
            <a:pPr marL="457200" lvl="1" indent="-227013">
              <a:lnSpc>
                <a:spcPct val="100000"/>
              </a:lnSpc>
              <a:spcBef>
                <a:spcPts val="600"/>
              </a:spcBef>
            </a:pPr>
            <a:r>
              <a:rPr lang="en-US" dirty="0"/>
              <a:t>Goals of these demonstrations include increased rates of identification, initiation, and engagement in treatment and reduced utilization of emergency departments and inpatient hospital settings </a:t>
            </a:r>
            <a:r>
              <a:rPr lang="en-US" dirty="0" smtClean="0"/>
              <a:t>for treatment</a:t>
            </a:r>
          </a:p>
          <a:p>
            <a:pPr marL="457200" lvl="1" indent="-227013">
              <a:lnSpc>
                <a:spcPct val="100000"/>
              </a:lnSpc>
              <a:spcBef>
                <a:spcPts val="600"/>
              </a:spcBef>
            </a:pPr>
            <a:r>
              <a:rPr lang="en-US" dirty="0" smtClean="0"/>
              <a:t>To date, 28 have been approved </a:t>
            </a:r>
          </a:p>
        </p:txBody>
      </p:sp>
      <p:pic>
        <p:nvPicPr>
          <p:cNvPr id="8" name="Picture 7" title="image of adult and child">
            <a:extLst>
              <a:ext uri="{FF2B5EF4-FFF2-40B4-BE49-F238E27FC236}">
                <a16:creationId xmlns:a16="http://schemas.microsoft.com/office/drawing/2014/main" xmlns="" id="{C6795EF3-80C8-5A47-853F-D4E12574FF8F}"/>
              </a:ext>
            </a:extLst>
          </p:cNvPr>
          <p:cNvPicPr>
            <a:picLocks noChangeAspect="1"/>
          </p:cNvPicPr>
          <p:nvPr/>
        </p:nvPicPr>
        <p:blipFill>
          <a:blip r:embed="rId3"/>
          <a:stretch>
            <a:fillRect/>
          </a:stretch>
        </p:blipFill>
        <p:spPr>
          <a:xfrm>
            <a:off x="152226" y="2364894"/>
            <a:ext cx="1371947" cy="1526845"/>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390282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Medicaid Initiatives to Strengthen Treatment Capacity, Maternal Opioid Misuse Model</a:t>
            </a:r>
            <a:endParaRPr lang="en-US" dirty="0"/>
          </a:p>
        </p:txBody>
      </p:sp>
      <p:sp>
        <p:nvSpPr>
          <p:cNvPr id="7" name="Content Placeholder 2"/>
          <p:cNvSpPr txBox="1">
            <a:spLocks/>
          </p:cNvSpPr>
          <p:nvPr/>
        </p:nvSpPr>
        <p:spPr>
          <a:xfrm>
            <a:off x="1648918" y="1264692"/>
            <a:ext cx="10278388" cy="52540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dirty="0" smtClean="0"/>
              <a:t>The </a:t>
            </a:r>
            <a:r>
              <a:rPr lang="en-US" dirty="0"/>
              <a:t>Maternal Opioid Misuse (MOM) </a:t>
            </a:r>
            <a:r>
              <a:rPr lang="en-US" dirty="0">
                <a:solidFill>
                  <a:schemeClr val="tx1"/>
                </a:solidFill>
              </a:rPr>
              <a:t>model under the CMS Innovation Center</a:t>
            </a:r>
          </a:p>
          <a:p>
            <a:pPr marL="514350" lvl="1" indent="-285750">
              <a:lnSpc>
                <a:spcPct val="100000"/>
              </a:lnSpc>
              <a:spcBef>
                <a:spcPts val="600"/>
              </a:spcBef>
            </a:pPr>
            <a:r>
              <a:rPr lang="en-US" dirty="0">
                <a:solidFill>
                  <a:schemeClr val="tx1"/>
                </a:solidFill>
              </a:rPr>
              <a:t>The model will merge clinical care and community services critical to health, well-being, and recovery to test for improvements to care quality and reduced costs for mothers with a OUD and their infants</a:t>
            </a:r>
          </a:p>
        </p:txBody>
      </p:sp>
      <p:pic>
        <p:nvPicPr>
          <p:cNvPr id="8" name="Picture 7" title="image of adult and child">
            <a:extLst>
              <a:ext uri="{FF2B5EF4-FFF2-40B4-BE49-F238E27FC236}">
                <a16:creationId xmlns:a16="http://schemas.microsoft.com/office/drawing/2014/main" xmlns="" id="{C6795EF3-80C8-5A47-853F-D4E12574FF8F}"/>
              </a:ext>
            </a:extLst>
          </p:cNvPr>
          <p:cNvPicPr>
            <a:picLocks noChangeAspect="1"/>
          </p:cNvPicPr>
          <p:nvPr/>
        </p:nvPicPr>
        <p:blipFill>
          <a:blip r:embed="rId3"/>
          <a:stretch>
            <a:fillRect/>
          </a:stretch>
        </p:blipFill>
        <p:spPr>
          <a:xfrm>
            <a:off x="152226" y="2364894"/>
            <a:ext cx="1371947" cy="1526845"/>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57316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020646"/>
          </a:xfrm>
        </p:spPr>
        <p:txBody>
          <a:bodyPr/>
          <a:lstStyle/>
          <a:p>
            <a:r>
              <a:rPr lang="en-US" dirty="0" smtClean="0"/>
              <a:t>Transformed Medicaid </a:t>
            </a:r>
            <a:r>
              <a:rPr lang="en-US" dirty="0"/>
              <a:t>Statistical Information System </a:t>
            </a:r>
            <a:r>
              <a:rPr lang="en-US" dirty="0" smtClean="0"/>
              <a:t>(T-MSIS</a:t>
            </a:r>
            <a:r>
              <a:rPr lang="en-US" dirty="0"/>
              <a:t>)</a:t>
            </a:r>
            <a:r>
              <a:rPr lang="en-US" dirty="0" smtClean="0"/>
              <a:t> and the </a:t>
            </a:r>
            <a:r>
              <a:rPr lang="en-US" dirty="0"/>
              <a:t>Substance Use Disorder </a:t>
            </a:r>
            <a:r>
              <a:rPr lang="en-US" dirty="0" smtClean="0"/>
              <a:t>(SUD) Data Book</a:t>
            </a:r>
            <a:endParaRPr lang="en-US" dirty="0"/>
          </a:p>
        </p:txBody>
      </p:sp>
      <p:sp>
        <p:nvSpPr>
          <p:cNvPr id="7" name="Content Placeholder 2"/>
          <p:cNvSpPr txBox="1">
            <a:spLocks/>
          </p:cNvSpPr>
          <p:nvPr/>
        </p:nvSpPr>
        <p:spPr>
          <a:xfrm>
            <a:off x="452284" y="1264692"/>
            <a:ext cx="11287432" cy="525409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8600">
              <a:lnSpc>
                <a:spcPct val="100000"/>
              </a:lnSpc>
              <a:spcBef>
                <a:spcPts val="600"/>
              </a:spcBef>
              <a:buFont typeface="Wingdings" panose="05000000000000000000" pitchFamily="2" charset="2"/>
              <a:buChar char="§"/>
            </a:pPr>
            <a:r>
              <a:rPr lang="en-US" sz="3000" dirty="0" smtClean="0"/>
              <a:t>In October 2019, CMS </a:t>
            </a:r>
            <a:r>
              <a:rPr lang="en-US" sz="3000" dirty="0"/>
              <a:t>published a data book </a:t>
            </a:r>
            <a:r>
              <a:rPr lang="en-US" sz="3000" dirty="0" smtClean="0"/>
              <a:t>derived from T-MSIS containing </a:t>
            </a:r>
            <a:r>
              <a:rPr lang="en-US" sz="3000" dirty="0"/>
              <a:t>new, nationwide Medicaid data on substance use disorder (SUD) prevalence and treatment, helping researchers and policymakers better evaluate and improve treatment for Medicaid beneficiaries</a:t>
            </a:r>
            <a:r>
              <a:rPr lang="en-US" sz="3000" dirty="0" smtClean="0"/>
              <a:t>.</a:t>
            </a:r>
          </a:p>
          <a:p>
            <a:pPr marL="228600" lvl="1" indent="-228600">
              <a:lnSpc>
                <a:spcPct val="100000"/>
              </a:lnSpc>
              <a:spcBef>
                <a:spcPts val="600"/>
              </a:spcBef>
              <a:buFont typeface="Wingdings" panose="05000000000000000000" pitchFamily="2" charset="2"/>
              <a:buChar char="§"/>
            </a:pPr>
            <a:r>
              <a:rPr lang="en-US" sz="3000" dirty="0" smtClean="0"/>
              <a:t>As required by the SUPPORT Act, the SUD Data Book will be updated every year through 2024.</a:t>
            </a:r>
            <a:endParaRPr lang="en-US" sz="3000"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4044750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Marketplace and Opioids</a:t>
            </a:r>
            <a:endParaRPr lang="en-US" dirty="0"/>
          </a:p>
        </p:txBody>
      </p:sp>
      <p:sp>
        <p:nvSpPr>
          <p:cNvPr id="5" name="TextBox 4"/>
          <p:cNvSpPr txBox="1"/>
          <p:nvPr/>
        </p:nvSpPr>
        <p:spPr>
          <a:xfrm>
            <a:off x="1866142" y="1318022"/>
            <a:ext cx="8686800" cy="3354765"/>
          </a:xfrm>
          <a:prstGeom prst="rect">
            <a:avLst/>
          </a:prstGeom>
          <a:noFill/>
        </p:spPr>
        <p:txBody>
          <a:bodyPr wrap="square" rtlCol="0">
            <a:spAutoFit/>
          </a:bodyPr>
          <a:lstStyle/>
          <a:p>
            <a:pPr>
              <a:spcBef>
                <a:spcPts val="600"/>
              </a:spcBef>
            </a:pPr>
            <a:r>
              <a:rPr lang="en-US" sz="3200" b="1" dirty="0" smtClean="0">
                <a:solidFill>
                  <a:srgbClr val="0755B7"/>
                </a:solidFill>
              </a:rPr>
              <a:t>Prevention</a:t>
            </a:r>
          </a:p>
          <a:p>
            <a:pPr marL="231775" indent="-231775">
              <a:spcBef>
                <a:spcPts val="600"/>
              </a:spcBef>
              <a:buFont typeface="Wingdings" panose="05000000000000000000" pitchFamily="2" charset="2"/>
              <a:buChar char="§"/>
            </a:pPr>
            <a:r>
              <a:rPr lang="en-US" sz="3200" dirty="0" smtClean="0"/>
              <a:t>Utilization management</a:t>
            </a:r>
            <a:endParaRPr lang="en-US" sz="3200" dirty="0"/>
          </a:p>
          <a:p>
            <a:pPr>
              <a:spcBef>
                <a:spcPts val="600"/>
              </a:spcBef>
            </a:pPr>
            <a:r>
              <a:rPr lang="en-US" sz="3200" b="1" dirty="0" smtClean="0">
                <a:solidFill>
                  <a:srgbClr val="0755B7"/>
                </a:solidFill>
              </a:rPr>
              <a:t>Treatment</a:t>
            </a:r>
          </a:p>
          <a:p>
            <a:pPr marL="231775" indent="-231775">
              <a:spcBef>
                <a:spcPts val="600"/>
              </a:spcBef>
              <a:buFont typeface="Wingdings" panose="05000000000000000000" pitchFamily="2" charset="2"/>
              <a:buChar char="§"/>
            </a:pPr>
            <a:r>
              <a:rPr lang="en-US" sz="3200" dirty="0" smtClean="0"/>
              <a:t>Mental health coverage and </a:t>
            </a:r>
            <a:r>
              <a:rPr lang="en-US" sz="3200" dirty="0"/>
              <a:t>s</a:t>
            </a:r>
            <a:r>
              <a:rPr lang="en-US" sz="3200" dirty="0" smtClean="0"/>
              <a:t>ubstance use disorder (SUD) coverage</a:t>
            </a:r>
          </a:p>
          <a:p>
            <a:pPr>
              <a:spcBef>
                <a:spcPts val="600"/>
              </a:spcBef>
            </a:pPr>
            <a:endParaRPr lang="en-US" sz="3200" dirty="0"/>
          </a:p>
        </p:txBody>
      </p:sp>
      <p:sp>
        <p:nvSpPr>
          <p:cNvPr id="3" name="Date Placeholder 2">
            <a:extLst>
              <a:ext uri="{FF2B5EF4-FFF2-40B4-BE49-F238E27FC236}">
                <a16:creationId xmlns:a16="http://schemas.microsoft.com/office/drawing/2014/main" xmlns="" id="{49A77F86-43AA-D94B-892A-3AB508C46807}"/>
              </a:ext>
            </a:extLst>
          </p:cNvPr>
          <p:cNvSpPr>
            <a:spLocks noGrp="1"/>
          </p:cNvSpPr>
          <p:nvPr>
            <p:ph type="dt" sz="half" idx="10"/>
          </p:nvPr>
        </p:nvSpPr>
        <p:spPr/>
        <p:txBody>
          <a:bodyPr/>
          <a:lstStyle/>
          <a:p>
            <a:r>
              <a:rPr lang="en-US" smtClean="0"/>
              <a:t>November 2020</a:t>
            </a:r>
            <a:endParaRPr lang="en-US" dirty="0"/>
          </a:p>
        </p:txBody>
      </p:sp>
      <p:sp>
        <p:nvSpPr>
          <p:cNvPr id="4" name="Footer Placeholder 3">
            <a:extLst>
              <a:ext uri="{FF2B5EF4-FFF2-40B4-BE49-F238E27FC236}">
                <a16:creationId xmlns:a16="http://schemas.microsoft.com/office/drawing/2014/main" xmlns="" id="{88936728-A2A4-B34A-BF63-D0FA68A1EC89}"/>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35639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pPr>
              <a:lnSpc>
                <a:spcPct val="100000"/>
              </a:lnSpc>
              <a:spcBef>
                <a:spcPts val="600"/>
              </a:spcBef>
            </a:pPr>
            <a:r>
              <a:rPr lang="en-US" dirty="0" smtClean="0"/>
              <a:t>Opioids Overview</a:t>
            </a:r>
          </a:p>
          <a:p>
            <a:pPr>
              <a:lnSpc>
                <a:spcPct val="100000"/>
              </a:lnSpc>
              <a:spcBef>
                <a:spcPts val="600"/>
              </a:spcBef>
            </a:pPr>
            <a:r>
              <a:rPr lang="en-US" dirty="0" smtClean="0"/>
              <a:t>Opioids and Older Adults</a:t>
            </a:r>
          </a:p>
          <a:p>
            <a:pPr>
              <a:lnSpc>
                <a:spcPct val="100000"/>
              </a:lnSpc>
              <a:spcBef>
                <a:spcPts val="600"/>
              </a:spcBef>
            </a:pPr>
            <a:r>
              <a:rPr lang="en-US" dirty="0" smtClean="0"/>
              <a:t>Opioid Crisis</a:t>
            </a:r>
          </a:p>
          <a:p>
            <a:pPr>
              <a:lnSpc>
                <a:spcPct val="100000"/>
              </a:lnSpc>
              <a:spcBef>
                <a:spcPts val="600"/>
              </a:spcBef>
            </a:pPr>
            <a:r>
              <a:rPr lang="en-US" dirty="0" smtClean="0"/>
              <a:t>CMS Roadmap</a:t>
            </a:r>
          </a:p>
          <a:p>
            <a:pPr>
              <a:lnSpc>
                <a:spcPct val="100000"/>
              </a:lnSpc>
              <a:spcBef>
                <a:spcPts val="600"/>
              </a:spcBef>
            </a:pPr>
            <a:r>
              <a:rPr lang="en-US" dirty="0" smtClean="0"/>
              <a:t>CMS Successes So Far</a:t>
            </a:r>
          </a:p>
          <a:p>
            <a:pPr>
              <a:lnSpc>
                <a:spcPct val="100000"/>
              </a:lnSpc>
              <a:spcBef>
                <a:spcPts val="600"/>
              </a:spcBef>
            </a:pPr>
            <a:r>
              <a:rPr lang="en-US" dirty="0" smtClean="0"/>
              <a:t>CMS Ongoing Efforts</a:t>
            </a:r>
          </a:p>
          <a:p>
            <a:endParaRPr lang="en-US" dirty="0" smtClean="0"/>
          </a:p>
          <a:p>
            <a:endParaRPr lang="en-US" dirty="0"/>
          </a:p>
        </p:txBody>
      </p:sp>
    </p:spTree>
    <p:extLst>
      <p:ext uri="{BB962C8B-B14F-4D97-AF65-F5344CB8AC3E}">
        <p14:creationId xmlns:p14="http://schemas.microsoft.com/office/powerpoint/2010/main" val="23204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a:t>
            </a:r>
            <a:r>
              <a:rPr lang="en-US" dirty="0" smtClean="0"/>
              <a:t>Marketplace — Utilization Management</a:t>
            </a:r>
            <a:endParaRPr lang="en-US" dirty="0"/>
          </a:p>
        </p:txBody>
      </p:sp>
      <p:sp>
        <p:nvSpPr>
          <p:cNvPr id="7" name="TextBox 6"/>
          <p:cNvSpPr txBox="1"/>
          <p:nvPr/>
        </p:nvSpPr>
        <p:spPr>
          <a:xfrm>
            <a:off x="1723868" y="1318022"/>
            <a:ext cx="9533411" cy="3123932"/>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3200" dirty="0" smtClean="0"/>
              <a:t>Qualified Health Plan (QHP) formularies </a:t>
            </a:r>
            <a:r>
              <a:rPr lang="en-US" sz="3200" dirty="0"/>
              <a:t>must </a:t>
            </a:r>
            <a:r>
              <a:rPr lang="en-US" sz="3200" dirty="0" smtClean="0"/>
              <a:t>meet minimum federal standards for drug access, </a:t>
            </a:r>
            <a:r>
              <a:rPr lang="en-US" sz="3200" dirty="0"/>
              <a:t>including </a:t>
            </a:r>
            <a:r>
              <a:rPr lang="en-US" sz="3200" dirty="0" smtClean="0"/>
              <a:t>the provision of opioid analgesics</a:t>
            </a:r>
          </a:p>
          <a:p>
            <a:pPr marL="231775" indent="-231775">
              <a:spcBef>
                <a:spcPts val="600"/>
              </a:spcBef>
              <a:buFont typeface="Wingdings" panose="05000000000000000000" pitchFamily="2" charset="2"/>
              <a:buChar char="§"/>
            </a:pPr>
            <a:r>
              <a:rPr lang="en-US" sz="3200" dirty="0" smtClean="0"/>
              <a:t>QHPs may </a:t>
            </a:r>
            <a:r>
              <a:rPr lang="en-US" sz="3200" dirty="0"/>
              <a:t>employ utilization management </a:t>
            </a:r>
            <a:r>
              <a:rPr lang="en-US" sz="3200" dirty="0" smtClean="0"/>
              <a:t>tools, such as prior authorization, step therapy, and quantity and duration of therapy limits</a:t>
            </a:r>
            <a:endParaRPr lang="en-US" sz="2800" dirty="0" smtClean="0"/>
          </a:p>
        </p:txBody>
      </p:sp>
      <p:pic>
        <p:nvPicPr>
          <p:cNvPr id="8" name="Picture 7" title="clipboard image">
            <a:extLst>
              <a:ext uri="{FF2B5EF4-FFF2-40B4-BE49-F238E27FC236}">
                <a16:creationId xmlns:a16="http://schemas.microsoft.com/office/drawing/2014/main" xmlns="" id="{57744E73-3113-F84C-9E7B-88A1E01BE8FF}"/>
              </a:ext>
            </a:extLst>
          </p:cNvPr>
          <p:cNvPicPr>
            <a:picLocks noChangeAspect="1"/>
          </p:cNvPicPr>
          <p:nvPr/>
        </p:nvPicPr>
        <p:blipFill>
          <a:blip r:embed="rId3"/>
          <a:stretch>
            <a:fillRect/>
          </a:stretch>
        </p:blipFill>
        <p:spPr>
          <a:xfrm>
            <a:off x="344906" y="2054163"/>
            <a:ext cx="1437029" cy="1526844"/>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865151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Marketplace—Mental Health and </a:t>
            </a:r>
            <a:br>
              <a:rPr lang="en-US" dirty="0"/>
            </a:br>
            <a:r>
              <a:rPr lang="en-US" dirty="0"/>
              <a:t>Substance Use Disorder (SUD) Coverage</a:t>
            </a:r>
          </a:p>
        </p:txBody>
      </p:sp>
      <p:sp>
        <p:nvSpPr>
          <p:cNvPr id="7" name="TextBox 6"/>
          <p:cNvSpPr txBox="1"/>
          <p:nvPr/>
        </p:nvSpPr>
        <p:spPr>
          <a:xfrm>
            <a:off x="838200" y="1318022"/>
            <a:ext cx="10419080" cy="3585597"/>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3200" dirty="0" smtClean="0"/>
              <a:t>Essential </a:t>
            </a:r>
            <a:r>
              <a:rPr lang="en-US" sz="3200" dirty="0"/>
              <a:t>health </a:t>
            </a:r>
            <a:r>
              <a:rPr lang="en-US" sz="3200" dirty="0" smtClean="0"/>
              <a:t>benefits (EHB) rules require coverage for key categories of benefits</a:t>
            </a:r>
          </a:p>
          <a:p>
            <a:pPr marL="231775" indent="-231775">
              <a:spcBef>
                <a:spcPts val="600"/>
              </a:spcBef>
              <a:buFont typeface="Wingdings" panose="05000000000000000000" pitchFamily="2" charset="2"/>
              <a:buChar char="§"/>
            </a:pPr>
            <a:r>
              <a:rPr lang="en-US" sz="3200" dirty="0" smtClean="0"/>
              <a:t>Specific benefits depend </a:t>
            </a:r>
            <a:r>
              <a:rPr lang="en-US" sz="3200" dirty="0"/>
              <a:t>on your </a:t>
            </a:r>
            <a:r>
              <a:rPr lang="en-US" sz="3200" dirty="0" smtClean="0"/>
              <a:t>state, but the </a:t>
            </a:r>
            <a:r>
              <a:rPr lang="en-US" sz="3200" dirty="0"/>
              <a:t>health </a:t>
            </a:r>
            <a:r>
              <a:rPr lang="en-US" sz="3200" dirty="0" smtClean="0"/>
              <a:t>plan must include coverage for</a:t>
            </a:r>
            <a:endParaRPr lang="en-US" sz="3200" dirty="0"/>
          </a:p>
          <a:p>
            <a:pPr marL="465138" lvl="1" indent="-233363">
              <a:spcBef>
                <a:spcPts val="600"/>
              </a:spcBef>
              <a:buFont typeface="Arial" panose="020B0604020202020204" pitchFamily="34" charset="0"/>
              <a:buChar char="•"/>
            </a:pPr>
            <a:r>
              <a:rPr lang="en-US" sz="2800" dirty="0" smtClean="0"/>
              <a:t>Mental and behavioral health treatment (including Opioid Use Disorder (OUD) and SUD treatment) </a:t>
            </a:r>
          </a:p>
          <a:p>
            <a:pPr marL="465138" lvl="1" indent="-233363">
              <a:spcBef>
                <a:spcPts val="600"/>
              </a:spcBef>
              <a:buFont typeface="Arial" panose="020B0604020202020204" pitchFamily="34" charset="0"/>
              <a:buChar char="•"/>
            </a:pPr>
            <a:r>
              <a:rPr lang="en-US" sz="2800" dirty="0" smtClean="0"/>
              <a:t>Prescription drugs </a:t>
            </a:r>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975115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Marketplace—Mental Health and </a:t>
            </a:r>
            <a:br>
              <a:rPr lang="en-US" dirty="0"/>
            </a:br>
            <a:r>
              <a:rPr lang="en-US" dirty="0"/>
              <a:t>Substance Use Disorder (SUD) Coverage (continued)</a:t>
            </a:r>
          </a:p>
        </p:txBody>
      </p:sp>
      <p:sp>
        <p:nvSpPr>
          <p:cNvPr id="7" name="TextBox 6"/>
          <p:cNvSpPr txBox="1"/>
          <p:nvPr/>
        </p:nvSpPr>
        <p:spPr>
          <a:xfrm>
            <a:off x="680720" y="1358662"/>
            <a:ext cx="10495280" cy="3400931"/>
          </a:xfrm>
          <a:prstGeom prst="rect">
            <a:avLst/>
          </a:prstGeom>
          <a:noFill/>
        </p:spPr>
        <p:txBody>
          <a:bodyPr wrap="square" rtlCol="0">
            <a:spAutoFit/>
          </a:bodyPr>
          <a:lstStyle/>
          <a:p>
            <a:pPr marL="231775" lvl="1" indent="-231775">
              <a:spcBef>
                <a:spcPts val="600"/>
              </a:spcBef>
              <a:buFont typeface="Wingdings" panose="05000000000000000000" pitchFamily="2" charset="2"/>
              <a:buChar char="§"/>
            </a:pPr>
            <a:r>
              <a:rPr lang="en-US" sz="3200" dirty="0" smtClean="0"/>
              <a:t>Other protections for Marketplace plans include</a:t>
            </a:r>
          </a:p>
          <a:p>
            <a:pPr marL="465138" lvl="1" indent="-233363">
              <a:spcBef>
                <a:spcPts val="600"/>
              </a:spcBef>
              <a:buFont typeface="Arial" panose="020B0604020202020204" pitchFamily="34" charset="0"/>
              <a:buChar char="•"/>
            </a:pPr>
            <a:r>
              <a:rPr lang="en-US" sz="2800" dirty="0" smtClean="0"/>
              <a:t>Cost </a:t>
            </a:r>
            <a:r>
              <a:rPr lang="en-US" sz="2800" dirty="0"/>
              <a:t>sharing for EHB benefits must count towards the plan’s annual </a:t>
            </a:r>
            <a:r>
              <a:rPr lang="en-US" sz="2800" dirty="0" smtClean="0"/>
              <a:t>limitation </a:t>
            </a:r>
          </a:p>
          <a:p>
            <a:pPr marL="465138" lvl="1" indent="-233363">
              <a:spcBef>
                <a:spcPts val="600"/>
              </a:spcBef>
              <a:buFont typeface="Arial" panose="020B0604020202020204" pitchFamily="34" charset="0"/>
              <a:buChar char="•"/>
            </a:pPr>
            <a:r>
              <a:rPr lang="en-US" sz="2800" dirty="0"/>
              <a:t>No yearly or lifetime dollar </a:t>
            </a:r>
            <a:r>
              <a:rPr lang="en-US" sz="2800" dirty="0" smtClean="0"/>
              <a:t>limits, when services are in-network</a:t>
            </a:r>
          </a:p>
          <a:p>
            <a:pPr marL="465138" lvl="1" indent="-233363">
              <a:spcBef>
                <a:spcPts val="600"/>
              </a:spcBef>
              <a:buFont typeface="Arial" panose="020B0604020202020204" pitchFamily="34" charset="0"/>
              <a:buChar char="•"/>
            </a:pPr>
            <a:r>
              <a:rPr lang="en-US" sz="2800" dirty="0"/>
              <a:t>Must comply with “parity" </a:t>
            </a:r>
            <a:r>
              <a:rPr lang="en-US" sz="2800" dirty="0" smtClean="0"/>
              <a:t>protections</a:t>
            </a:r>
          </a:p>
          <a:p>
            <a:pPr marL="465138" lvl="1" indent="-233363">
              <a:spcBef>
                <a:spcPts val="600"/>
              </a:spcBef>
              <a:buFont typeface="Arial" panose="020B0604020202020204" pitchFamily="34" charset="0"/>
              <a:buChar char="•"/>
            </a:pPr>
            <a:r>
              <a:rPr lang="en-US" sz="2800" dirty="0"/>
              <a:t>Must not discriminate</a:t>
            </a:r>
            <a:endParaRPr lang="en-US" sz="2800" dirty="0" smtClean="0"/>
          </a:p>
          <a:p>
            <a:pPr>
              <a:spcBef>
                <a:spcPts val="600"/>
              </a:spcBef>
            </a:pPr>
            <a:endParaRPr lang="en-US"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394593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and Resources</a:t>
            </a:r>
          </a:p>
        </p:txBody>
      </p:sp>
      <p:pic>
        <p:nvPicPr>
          <p:cNvPr id="5" name="Picture 4" descr="picture of a lap top computer and a stack of books" title="Resources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690" y="876142"/>
            <a:ext cx="7282669" cy="5480208"/>
          </a:xfrm>
          <a:prstGeom prst="rect">
            <a:avLst/>
          </a:prstGeom>
        </p:spPr>
      </p:pic>
      <p:sp>
        <p:nvSpPr>
          <p:cNvPr id="3" name="Date Placeholder 2">
            <a:extLst>
              <a:ext uri="{FF2B5EF4-FFF2-40B4-BE49-F238E27FC236}">
                <a16:creationId xmlns:a16="http://schemas.microsoft.com/office/drawing/2014/main" xmlns="" id="{EE65AD23-8922-D94D-800B-4E71406353B4}"/>
              </a:ext>
            </a:extLst>
          </p:cNvPr>
          <p:cNvSpPr>
            <a:spLocks noGrp="1"/>
          </p:cNvSpPr>
          <p:nvPr>
            <p:ph type="dt" sz="half" idx="10"/>
          </p:nvPr>
        </p:nvSpPr>
        <p:spPr/>
        <p:txBody>
          <a:bodyPr/>
          <a:lstStyle/>
          <a:p>
            <a:r>
              <a:rPr lang="en-US" smtClean="0"/>
              <a:t>November 2020</a:t>
            </a:r>
            <a:endParaRPr lang="en-US" dirty="0"/>
          </a:p>
        </p:txBody>
      </p:sp>
      <p:sp>
        <p:nvSpPr>
          <p:cNvPr id="4" name="Footer Placeholder 3">
            <a:extLst>
              <a:ext uri="{FF2B5EF4-FFF2-40B4-BE49-F238E27FC236}">
                <a16:creationId xmlns:a16="http://schemas.microsoft.com/office/drawing/2014/main" xmlns="" id="{9D69BEAE-FC18-A042-B6FE-BDFB25BD5EAA}"/>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193328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CMS’ </a:t>
            </a:r>
            <a:r>
              <a:rPr lang="en-US" dirty="0"/>
              <a:t>Opioid Resources</a:t>
            </a:r>
          </a:p>
        </p:txBody>
      </p:sp>
      <p:pic>
        <p:nvPicPr>
          <p:cNvPr id="10" name="Picture 9" title="image of cms.gov opioid resources"/>
          <p:cNvPicPr>
            <a:picLocks noChangeAspect="1"/>
          </p:cNvPicPr>
          <p:nvPr/>
        </p:nvPicPr>
        <p:blipFill>
          <a:blip r:embed="rId3"/>
          <a:stretch>
            <a:fillRect/>
          </a:stretch>
        </p:blipFill>
        <p:spPr>
          <a:xfrm>
            <a:off x="2805930" y="1264056"/>
            <a:ext cx="6390823" cy="3869105"/>
          </a:xfrm>
          <a:prstGeom prst="rect">
            <a:avLst/>
          </a:prstGeom>
        </p:spPr>
      </p:pic>
      <p:sp>
        <p:nvSpPr>
          <p:cNvPr id="9" name="Content Placeholder 2"/>
          <p:cNvSpPr>
            <a:spLocks noGrp="1"/>
          </p:cNvSpPr>
          <p:nvPr>
            <p:ph idx="1"/>
          </p:nvPr>
        </p:nvSpPr>
        <p:spPr>
          <a:xfrm>
            <a:off x="2021306" y="5133161"/>
            <a:ext cx="8229600" cy="458789"/>
          </a:xfrm>
        </p:spPr>
        <p:txBody>
          <a:bodyPr>
            <a:normAutofit fontScale="77500" lnSpcReduction="20000"/>
          </a:bodyPr>
          <a:lstStyle/>
          <a:p>
            <a:pPr marL="0" indent="0">
              <a:buNone/>
            </a:pPr>
            <a:r>
              <a:rPr lang="en-US" u="sng" dirty="0" smtClean="0">
                <a:hlinkClick r:id="rId4"/>
              </a:rPr>
              <a:t>CMS.gov/about-cms/story-page/reducing-opioid-misuse.html</a:t>
            </a:r>
            <a:endParaRPr lang="en-US" dirty="0"/>
          </a:p>
          <a:p>
            <a:endParaRPr lang="en-US" dirty="0"/>
          </a:p>
        </p:txBody>
      </p:sp>
      <p:sp>
        <p:nvSpPr>
          <p:cNvPr id="4" name="TextBox 3"/>
          <p:cNvSpPr txBox="1"/>
          <p:nvPr/>
        </p:nvSpPr>
        <p:spPr>
          <a:xfrm>
            <a:off x="2021305" y="5574395"/>
            <a:ext cx="8863571" cy="861774"/>
          </a:xfrm>
          <a:prstGeom prst="rect">
            <a:avLst/>
          </a:prstGeom>
          <a:noFill/>
        </p:spPr>
        <p:txBody>
          <a:bodyPr wrap="square" rtlCol="0">
            <a:spAutoFit/>
          </a:bodyPr>
          <a:lstStyle/>
          <a:p>
            <a:r>
              <a:rPr lang="en-US" sz="2500" dirty="0" smtClean="0">
                <a:hlinkClick r:id="rId5"/>
              </a:rPr>
              <a:t>Medicaid.gov/</a:t>
            </a:r>
            <a:r>
              <a:rPr lang="en-US" sz="2500" dirty="0" err="1" smtClean="0">
                <a:hlinkClick r:id="rId5"/>
              </a:rPr>
              <a:t>medicaid</a:t>
            </a:r>
            <a:r>
              <a:rPr lang="en-US" sz="2500" dirty="0" smtClean="0">
                <a:hlinkClick r:id="rId5"/>
              </a:rPr>
              <a:t>/prescription-drugs/drug-utilization-review/combatting-opioid-misuse-and-abuse/index.html</a:t>
            </a:r>
            <a:r>
              <a:rPr lang="en-US" sz="2500" dirty="0" smtClean="0"/>
              <a:t> </a:t>
            </a:r>
            <a:endParaRPr lang="en-US" sz="2500"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603235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4906" y="-15096"/>
            <a:ext cx="11582400" cy="1020646"/>
          </a:xfrm>
        </p:spPr>
        <p:txBody>
          <a:bodyPr/>
          <a:lstStyle/>
          <a:p>
            <a:r>
              <a:rPr lang="en-US" dirty="0"/>
              <a:t>CMS Collaboration With Federal and Private Partners</a:t>
            </a:r>
          </a:p>
        </p:txBody>
      </p:sp>
      <p:sp>
        <p:nvSpPr>
          <p:cNvPr id="7" name="Rectangle 6"/>
          <p:cNvSpPr/>
          <p:nvPr/>
        </p:nvSpPr>
        <p:spPr>
          <a:xfrm>
            <a:off x="635218" y="1333916"/>
            <a:ext cx="11292088" cy="5801588"/>
          </a:xfrm>
          <a:prstGeom prst="rect">
            <a:avLst/>
          </a:prstGeom>
        </p:spPr>
        <p:txBody>
          <a:bodyPr wrap="square">
            <a:spAutoFit/>
          </a:bodyPr>
          <a:lstStyle/>
          <a:p>
            <a:pPr marL="228600" indent="-228600">
              <a:spcBef>
                <a:spcPts val="600"/>
              </a:spcBef>
              <a:buFont typeface="Wingdings" panose="05000000000000000000" pitchFamily="2" charset="2"/>
              <a:buChar char="§"/>
            </a:pPr>
            <a:r>
              <a:rPr lang="en-US" sz="2800" dirty="0"/>
              <a:t>C</a:t>
            </a:r>
            <a:r>
              <a:rPr lang="en-US" sz="2800" dirty="0" smtClean="0"/>
              <a:t>ollaboration </a:t>
            </a:r>
            <a:r>
              <a:rPr lang="en-US" sz="2800" dirty="0"/>
              <a:t>with SAMHSA on implementation of new Part B OTP benefit</a:t>
            </a:r>
            <a:endParaRPr lang="en-US" sz="2800" dirty="0" smtClean="0"/>
          </a:p>
          <a:p>
            <a:pPr marL="228600" indent="-228600">
              <a:spcBef>
                <a:spcPts val="600"/>
              </a:spcBef>
              <a:buFont typeface="Wingdings" panose="05000000000000000000" pitchFamily="2" charset="2"/>
              <a:buChar char="§"/>
            </a:pPr>
            <a:r>
              <a:rPr lang="en-US" sz="2800" dirty="0" smtClean="0"/>
              <a:t>“Informational </a:t>
            </a:r>
            <a:r>
              <a:rPr lang="en-US" sz="2800" dirty="0"/>
              <a:t>Bulletin on M</a:t>
            </a:r>
            <a:r>
              <a:rPr lang="en-US" sz="2800" dirty="0" smtClean="0"/>
              <a:t>edication-Assisted Treatment (MAT) </a:t>
            </a:r>
            <a:r>
              <a:rPr lang="en-US" sz="2800" dirty="0"/>
              <a:t>for Substance Use </a:t>
            </a:r>
            <a:r>
              <a:rPr lang="en-US" sz="2800" dirty="0" smtClean="0"/>
              <a:t>Disorders”</a:t>
            </a:r>
          </a:p>
          <a:p>
            <a:pPr marL="228600" indent="-228600">
              <a:spcBef>
                <a:spcPts val="600"/>
              </a:spcBef>
              <a:buFont typeface="Wingdings" panose="05000000000000000000" pitchFamily="2" charset="2"/>
              <a:buChar char="§"/>
            </a:pPr>
            <a:r>
              <a:rPr lang="en-US" sz="2800" dirty="0" smtClean="0"/>
              <a:t>Surgeon </a:t>
            </a:r>
            <a:r>
              <a:rPr lang="en-US" sz="2800" dirty="0"/>
              <a:t>General’s letter campaign </a:t>
            </a:r>
            <a:r>
              <a:rPr lang="en-US" sz="2800" dirty="0" smtClean="0"/>
              <a:t>on </a:t>
            </a:r>
            <a:r>
              <a:rPr lang="en-US" sz="2800" dirty="0"/>
              <a:t>the prescription drug </a:t>
            </a:r>
            <a:r>
              <a:rPr lang="en-US" sz="2800" dirty="0" smtClean="0"/>
              <a:t>crisis</a:t>
            </a:r>
            <a:endParaRPr lang="en-US" sz="2800" dirty="0"/>
          </a:p>
          <a:p>
            <a:pPr marL="228600" indent="-228600">
              <a:spcBef>
                <a:spcPts val="600"/>
              </a:spcBef>
              <a:buFont typeface="Wingdings" panose="05000000000000000000" pitchFamily="2" charset="2"/>
              <a:buChar char="§"/>
            </a:pPr>
            <a:r>
              <a:rPr lang="en-US" sz="2800" dirty="0" smtClean="0"/>
              <a:t>Centers for Disease Control and Prevention’s (CDC) “Guideline </a:t>
            </a:r>
            <a:r>
              <a:rPr lang="en-US" sz="2800" dirty="0"/>
              <a:t>for Prescribing Opioids for Chronic </a:t>
            </a:r>
            <a:r>
              <a:rPr lang="en-US" sz="2800" dirty="0" smtClean="0"/>
              <a:t>Pain” </a:t>
            </a:r>
          </a:p>
          <a:p>
            <a:pPr marL="228600" indent="-228600">
              <a:spcBef>
                <a:spcPts val="600"/>
              </a:spcBef>
              <a:buFont typeface="Wingdings" panose="05000000000000000000" pitchFamily="2" charset="2"/>
              <a:buChar char="§"/>
            </a:pPr>
            <a:r>
              <a:rPr lang="en-US" sz="2800" dirty="0" smtClean="0"/>
              <a:t>Discussions about </a:t>
            </a:r>
            <a:r>
              <a:rPr lang="en-US" sz="2800" dirty="0"/>
              <a:t>expanding the </a:t>
            </a:r>
            <a:r>
              <a:rPr lang="en-US" sz="2800" dirty="0" smtClean="0"/>
              <a:t>evidence base to </a:t>
            </a:r>
            <a:r>
              <a:rPr lang="en-US" sz="2800" dirty="0"/>
              <a:t>inform coverage determinations for alternative </a:t>
            </a:r>
            <a:r>
              <a:rPr lang="en-US" sz="2800" dirty="0" smtClean="0"/>
              <a:t>therapies</a:t>
            </a:r>
          </a:p>
          <a:p>
            <a:pPr marL="228600" indent="-228600">
              <a:spcBef>
                <a:spcPts val="600"/>
              </a:spcBef>
              <a:buFont typeface="Wingdings" panose="05000000000000000000" pitchFamily="2" charset="2"/>
              <a:buChar char="§"/>
            </a:pPr>
            <a:r>
              <a:rPr lang="en-US" sz="2800" dirty="0"/>
              <a:t>Healthcare Fraud Prevention Partnership (HFPP</a:t>
            </a:r>
            <a:r>
              <a:rPr lang="en-US" sz="2800" dirty="0" smtClean="0"/>
              <a:t>)</a:t>
            </a:r>
          </a:p>
          <a:p>
            <a:pPr marL="228600" indent="-228600">
              <a:spcBef>
                <a:spcPts val="600"/>
              </a:spcBef>
              <a:buFont typeface="Wingdings" panose="05000000000000000000" pitchFamily="2" charset="2"/>
              <a:buChar char="§"/>
            </a:pPr>
            <a:r>
              <a:rPr lang="en-US" sz="2800" dirty="0" smtClean="0"/>
              <a:t>Collaboration with SAMHSA </a:t>
            </a:r>
            <a:r>
              <a:rPr lang="en-US" sz="2800" dirty="0"/>
              <a:t>and the Agency for Healthcare Research and Quality (AHRQ) </a:t>
            </a:r>
            <a:r>
              <a:rPr lang="en-US" sz="2800" dirty="0" smtClean="0"/>
              <a:t>on Medicaid </a:t>
            </a:r>
            <a:r>
              <a:rPr lang="en-US" sz="2800" dirty="0"/>
              <a:t>provider capacity </a:t>
            </a:r>
            <a:r>
              <a:rPr lang="en-US" sz="2800" dirty="0" smtClean="0"/>
              <a:t>demonstrations</a:t>
            </a:r>
            <a:endParaRPr lang="en-US" sz="2800" dirty="0"/>
          </a:p>
          <a:p>
            <a:pPr marL="725488" lvl="1" indent="-342900">
              <a:spcBef>
                <a:spcPts val="600"/>
              </a:spcBef>
              <a:buFont typeface="Arial" panose="020B0604020202020204" pitchFamily="34" charset="0"/>
              <a:buChar char="•"/>
            </a:pPr>
            <a:endParaRPr lang="en-US" sz="2800"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101448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
        <p:nvSpPr>
          <p:cNvPr id="6" name="Title 5"/>
          <p:cNvSpPr>
            <a:spLocks noGrp="1"/>
          </p:cNvSpPr>
          <p:nvPr>
            <p:ph type="title"/>
          </p:nvPr>
        </p:nvSpPr>
        <p:spPr/>
        <p:txBody>
          <a:bodyPr/>
          <a:lstStyle/>
          <a:p>
            <a:r>
              <a:rPr lang="en-US" dirty="0"/>
              <a:t>U.S. Department of Health and Human Services (HHS) Opioid Resources</a:t>
            </a:r>
          </a:p>
        </p:txBody>
      </p:sp>
      <p:sp>
        <p:nvSpPr>
          <p:cNvPr id="7" name="Content Placeholder 2"/>
          <p:cNvSpPr>
            <a:spLocks noGrp="1"/>
          </p:cNvSpPr>
          <p:nvPr>
            <p:ph idx="1"/>
          </p:nvPr>
        </p:nvSpPr>
        <p:spPr>
          <a:xfrm>
            <a:off x="756919" y="1251286"/>
            <a:ext cx="11170387" cy="5454316"/>
          </a:xfrm>
        </p:spPr>
        <p:txBody>
          <a:bodyPr>
            <a:noAutofit/>
          </a:bodyPr>
          <a:lstStyle/>
          <a:p>
            <a:pPr>
              <a:lnSpc>
                <a:spcPct val="100000"/>
              </a:lnSpc>
              <a:spcBef>
                <a:spcPts val="600"/>
              </a:spcBef>
            </a:pPr>
            <a:r>
              <a:rPr lang="en-US" sz="2400" dirty="0" smtClean="0"/>
              <a:t>HHS </a:t>
            </a:r>
            <a:r>
              <a:rPr lang="en-US" sz="2400" dirty="0"/>
              <a:t>Opioids </a:t>
            </a:r>
            <a:r>
              <a:rPr lang="en-US" sz="2400" dirty="0" smtClean="0"/>
              <a:t>Initiative </a:t>
            </a:r>
            <a:r>
              <a:rPr lang="en-US" sz="2400" dirty="0" smtClean="0">
                <a:hlinkClick r:id="rId3"/>
              </a:rPr>
              <a:t>HHS.gov/opioids</a:t>
            </a:r>
            <a:endParaRPr lang="en-US" sz="2400" dirty="0" smtClean="0"/>
          </a:p>
          <a:p>
            <a:pPr>
              <a:lnSpc>
                <a:spcPct val="100000"/>
              </a:lnSpc>
              <a:spcBef>
                <a:spcPts val="600"/>
              </a:spcBef>
            </a:pPr>
            <a:r>
              <a:rPr lang="en-US" sz="2400" dirty="0" smtClean="0"/>
              <a:t>Substance Abuse &amp; Mental Health Services Administration </a:t>
            </a:r>
            <a:r>
              <a:rPr lang="en-US" sz="2400" dirty="0" smtClean="0">
                <a:hlinkClick r:id="rId4"/>
              </a:rPr>
              <a:t>SAMHSA.gov</a:t>
            </a:r>
            <a:endParaRPr lang="en-US" sz="2400" dirty="0" smtClean="0"/>
          </a:p>
          <a:p>
            <a:pPr>
              <a:lnSpc>
                <a:spcPct val="100000"/>
              </a:lnSpc>
              <a:spcBef>
                <a:spcPts val="600"/>
              </a:spcBef>
            </a:pPr>
            <a:r>
              <a:rPr lang="en-US" sz="2400" dirty="0" smtClean="0"/>
              <a:t>Centers </a:t>
            </a:r>
            <a:r>
              <a:rPr lang="en-US" sz="2400" dirty="0"/>
              <a:t>for Disease Control and </a:t>
            </a:r>
            <a:r>
              <a:rPr lang="en-US" sz="2400" dirty="0" smtClean="0"/>
              <a:t>Prevention </a:t>
            </a:r>
            <a:r>
              <a:rPr lang="en-US" sz="2400" dirty="0" smtClean="0">
                <a:hlinkClick r:id="rId5"/>
              </a:rPr>
              <a:t>CDC.gov/drugoverdose/opioids/index.html</a:t>
            </a:r>
            <a:endParaRPr lang="en-US" sz="2400" dirty="0" smtClean="0"/>
          </a:p>
          <a:p>
            <a:pPr marL="114426" indent="-114426">
              <a:lnSpc>
                <a:spcPct val="100000"/>
              </a:lnSpc>
              <a:spcBef>
                <a:spcPts val="600"/>
              </a:spcBef>
            </a:pPr>
            <a:r>
              <a:rPr lang="en-US" sz="2400" dirty="0" smtClean="0"/>
              <a:t>U.S</a:t>
            </a:r>
            <a:r>
              <a:rPr lang="en-US" sz="2400" dirty="0"/>
              <a:t>. Food and Drug </a:t>
            </a:r>
            <a:r>
              <a:rPr lang="en-US" sz="2400" dirty="0" smtClean="0"/>
              <a:t>Administration </a:t>
            </a:r>
          </a:p>
          <a:p>
            <a:pPr marL="0" indent="171450">
              <a:lnSpc>
                <a:spcPct val="100000"/>
              </a:lnSpc>
              <a:spcBef>
                <a:spcPts val="600"/>
              </a:spcBef>
              <a:buNone/>
            </a:pPr>
            <a:r>
              <a:rPr lang="en-US" sz="2400" dirty="0" smtClean="0">
                <a:hlinkClick r:id="rId6"/>
              </a:rPr>
              <a:t>FDA.gov/drugs/information-drug-class/opioid-medications</a:t>
            </a:r>
            <a:endParaRPr lang="en-US" sz="2400" dirty="0" smtClean="0"/>
          </a:p>
          <a:p>
            <a:pPr>
              <a:lnSpc>
                <a:spcPct val="100000"/>
              </a:lnSpc>
              <a:spcBef>
                <a:spcPts val="600"/>
              </a:spcBef>
            </a:pPr>
            <a:r>
              <a:rPr lang="en-US" sz="2400" dirty="0" smtClean="0"/>
              <a:t>National Institute on Drug Abuse                                                              </a:t>
            </a:r>
            <a:r>
              <a:rPr lang="en-US" sz="2400" dirty="0" smtClean="0">
                <a:hlinkClick r:id="rId7"/>
              </a:rPr>
              <a:t>Drugabuse.gov/publications/research-reports/prescription-drugs/opioids</a:t>
            </a:r>
            <a:endParaRPr lang="en-US" sz="2400" dirty="0" smtClean="0"/>
          </a:p>
          <a:p>
            <a:pPr>
              <a:lnSpc>
                <a:spcPct val="100000"/>
              </a:lnSpc>
              <a:spcBef>
                <a:spcPts val="600"/>
              </a:spcBef>
            </a:pPr>
            <a:r>
              <a:rPr lang="en-US" sz="2400" dirty="0" smtClean="0"/>
              <a:t>Health Resources &amp; Services Administration </a:t>
            </a:r>
            <a:r>
              <a:rPr lang="en-US" sz="2400" dirty="0" smtClean="0">
                <a:solidFill>
                  <a:srgbClr val="FF0000"/>
                </a:solidFill>
                <a:hlinkClick r:id="rId8"/>
              </a:rPr>
              <a:t>HRSA.gov/opioids</a:t>
            </a:r>
            <a:r>
              <a:rPr lang="en-US" sz="2400" dirty="0" smtClean="0">
                <a:solidFill>
                  <a:srgbClr val="FF0000"/>
                </a:solidFill>
              </a:rPr>
              <a:t> </a:t>
            </a:r>
          </a:p>
          <a:p>
            <a:pPr marL="236538" indent="-236538">
              <a:lnSpc>
                <a:spcPct val="100000"/>
              </a:lnSpc>
              <a:spcBef>
                <a:spcPts val="600"/>
              </a:spcBef>
            </a:pPr>
            <a:r>
              <a:rPr lang="en-US" sz="2400" dirty="0" smtClean="0"/>
              <a:t>Administration for Community Living (ACL) </a:t>
            </a:r>
            <a:r>
              <a:rPr lang="en-US" sz="2400" dirty="0" smtClean="0">
                <a:solidFill>
                  <a:srgbClr val="FF0000"/>
                </a:solidFill>
                <a:hlinkClick r:id="rId9"/>
              </a:rPr>
              <a:t>ACL.gov/search/</a:t>
            </a:r>
            <a:r>
              <a:rPr lang="en-US" sz="2400" dirty="0" err="1" smtClean="0">
                <a:solidFill>
                  <a:srgbClr val="FF0000"/>
                </a:solidFill>
                <a:hlinkClick r:id="rId9"/>
              </a:rPr>
              <a:t>node?keys</a:t>
            </a:r>
            <a:r>
              <a:rPr lang="en-US" sz="2400" dirty="0" smtClean="0">
                <a:solidFill>
                  <a:srgbClr val="FF0000"/>
                </a:solidFill>
                <a:hlinkClick r:id="rId9"/>
              </a:rPr>
              <a:t>=opioids</a:t>
            </a:r>
            <a:r>
              <a:rPr lang="en-US" sz="2400" dirty="0">
                <a:solidFill>
                  <a:srgbClr val="FF0000"/>
                </a:solidFill>
                <a:hlinkClick r:id="rId9"/>
              </a:rPr>
              <a:t>&amp;=</a:t>
            </a:r>
            <a:r>
              <a:rPr lang="en-US" sz="2400" dirty="0" smtClean="0">
                <a:solidFill>
                  <a:srgbClr val="FF0000"/>
                </a:solidFill>
                <a:hlinkClick r:id="rId9"/>
              </a:rPr>
              <a:t>Search</a:t>
            </a:r>
            <a:r>
              <a:rPr lang="en-US" sz="2400" dirty="0" smtClean="0">
                <a:solidFill>
                  <a:srgbClr val="FF0000"/>
                </a:solidFill>
              </a:rPr>
              <a:t> </a:t>
            </a:r>
          </a:p>
          <a:p>
            <a:pPr marL="236538" indent="-236538">
              <a:lnSpc>
                <a:spcPct val="100000"/>
              </a:lnSpc>
              <a:spcBef>
                <a:spcPts val="600"/>
              </a:spcBef>
            </a:pPr>
            <a:r>
              <a:rPr lang="en-US" sz="2400" dirty="0" smtClean="0"/>
              <a:t>Agency for Healthcare Research and Quality </a:t>
            </a:r>
            <a:r>
              <a:rPr lang="en-US" sz="2400" dirty="0" smtClean="0">
                <a:solidFill>
                  <a:srgbClr val="FF0000"/>
                </a:solidFill>
                <a:hlinkClick r:id="rId10"/>
              </a:rPr>
              <a:t>AHRQ.gov/topics/opioids.html</a:t>
            </a:r>
            <a:r>
              <a:rPr lang="en-US" sz="2400" dirty="0" smtClean="0">
                <a:solidFill>
                  <a:srgbClr val="FF0000"/>
                </a:solidFill>
              </a:rPr>
              <a:t> </a:t>
            </a:r>
          </a:p>
          <a:p>
            <a:pPr marL="0" indent="0">
              <a:spcBef>
                <a:spcPts val="600"/>
              </a:spcBef>
              <a:buNone/>
            </a:pPr>
            <a:endParaRPr lang="en-US" sz="2400" dirty="0"/>
          </a:p>
        </p:txBody>
      </p:sp>
    </p:spTree>
    <p:extLst>
      <p:ext uri="{BB962C8B-B14F-4D97-AF65-F5344CB8AC3E}">
        <p14:creationId xmlns:p14="http://schemas.microsoft.com/office/powerpoint/2010/main" val="545182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a:t>
            </a:r>
            <a:r>
              <a:rPr lang="en-US" dirty="0"/>
              <a:t>. Department of Health and Human Services (HHS) Combatting the </a:t>
            </a:r>
            <a:r>
              <a:rPr lang="en-US" dirty="0" smtClean="0"/>
              <a:t>Opioid </a:t>
            </a:r>
            <a:r>
              <a:rPr lang="en-US" dirty="0"/>
              <a:t>Crisis</a:t>
            </a:r>
          </a:p>
        </p:txBody>
      </p:sp>
      <p:pic>
        <p:nvPicPr>
          <p:cNvPr id="8" name="Picture 7" descr="This fact sheet includes the most recent facts about the opioids crisis." title="Fact Sheet: Combating the Opioid Crisis"/>
          <p:cNvPicPr>
            <a:picLocks noChangeAspect="1"/>
          </p:cNvPicPr>
          <p:nvPr/>
        </p:nvPicPr>
        <p:blipFill>
          <a:blip r:embed="rId3"/>
          <a:stretch>
            <a:fillRect/>
          </a:stretch>
        </p:blipFill>
        <p:spPr>
          <a:xfrm>
            <a:off x="2209800" y="1074405"/>
            <a:ext cx="3429566" cy="4227534"/>
          </a:xfrm>
          <a:prstGeom prst="rect">
            <a:avLst/>
          </a:prstGeom>
        </p:spPr>
      </p:pic>
      <p:pic>
        <p:nvPicPr>
          <p:cNvPr id="9" name="Picture 8" descr="This is an infographic with facts about the opioids crisis." title="Combating the Opioids Crisis"/>
          <p:cNvPicPr>
            <a:picLocks noChangeAspect="1"/>
          </p:cNvPicPr>
          <p:nvPr/>
        </p:nvPicPr>
        <p:blipFill>
          <a:blip r:embed="rId4"/>
          <a:stretch>
            <a:fillRect/>
          </a:stretch>
        </p:blipFill>
        <p:spPr>
          <a:xfrm>
            <a:off x="6714899" y="1094797"/>
            <a:ext cx="3227069" cy="4207142"/>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7" name="Content Placeholder 2"/>
          <p:cNvSpPr>
            <a:spLocks noGrp="1"/>
          </p:cNvSpPr>
          <p:nvPr>
            <p:ph idx="1"/>
          </p:nvPr>
        </p:nvSpPr>
        <p:spPr>
          <a:xfrm>
            <a:off x="2412987" y="5458629"/>
            <a:ext cx="7528981" cy="1253483"/>
          </a:xfrm>
        </p:spPr>
        <p:txBody>
          <a:bodyPr>
            <a:noAutofit/>
          </a:bodyPr>
          <a:lstStyle/>
          <a:p>
            <a:pPr marL="0" indent="0">
              <a:spcBef>
                <a:spcPts val="600"/>
              </a:spcBef>
              <a:buNone/>
            </a:pPr>
            <a:r>
              <a:rPr lang="en-US" sz="1600" dirty="0" smtClean="0"/>
              <a:t>Fact sheet </a:t>
            </a:r>
            <a:r>
              <a:rPr lang="en-US" sz="1600" u="sng" dirty="0" smtClean="0">
                <a:hlinkClick r:id="rId5"/>
              </a:rPr>
              <a:t>HHS.gov/sites/default/files/opioids-fact-sheet-april-2019.pdf</a:t>
            </a:r>
            <a:endParaRPr lang="en-US" sz="1600" dirty="0" smtClean="0"/>
          </a:p>
          <a:p>
            <a:pPr marL="0" indent="0">
              <a:spcBef>
                <a:spcPts val="600"/>
              </a:spcBef>
              <a:buNone/>
            </a:pPr>
            <a:r>
              <a:rPr lang="en-US" sz="1600" dirty="0" smtClean="0"/>
              <a:t>Infographic </a:t>
            </a:r>
            <a:r>
              <a:rPr lang="en-US" sz="1600" u="sng" dirty="0" smtClean="0">
                <a:hlinkClick r:id="rId6"/>
              </a:rPr>
              <a:t>HHS.gov/sites/default/files/opioids-infographic-april-2019.pdf</a:t>
            </a:r>
            <a:endParaRPr lang="en-US" sz="1600" dirty="0"/>
          </a:p>
          <a:p>
            <a:pPr marL="0" indent="0">
              <a:spcBef>
                <a:spcPts val="600"/>
              </a:spcBef>
              <a:buNone/>
            </a:pPr>
            <a:r>
              <a:rPr lang="en-US" sz="1600" i="1" u="sng" dirty="0" smtClean="0">
                <a:hlinkClick r:id="rId7"/>
              </a:rPr>
              <a:t>Watch </a:t>
            </a:r>
            <a:r>
              <a:rPr lang="en-US" sz="1600" i="1" u="sng" dirty="0">
                <a:hlinkClick r:id="rId7"/>
              </a:rPr>
              <a:t>HHS Secretary Azar explain the HHS 5-point plan for combating the opioid </a:t>
            </a:r>
            <a:r>
              <a:rPr lang="en-US" sz="1600" i="1" u="sng" dirty="0" smtClean="0">
                <a:hlinkClick r:id="rId7"/>
              </a:rPr>
              <a:t>crisis</a:t>
            </a:r>
            <a:endParaRPr lang="en-US" sz="1600"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101101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Substance Abuse &amp; Mental Health Services Administration (SAMHSA) Resources </a:t>
            </a:r>
          </a:p>
        </p:txBody>
      </p:sp>
      <p:pic>
        <p:nvPicPr>
          <p:cNvPr id="10" name="Picture 9" title="image of SAMHSA opioid resources"/>
          <p:cNvPicPr>
            <a:picLocks noChangeAspect="1"/>
          </p:cNvPicPr>
          <p:nvPr/>
        </p:nvPicPr>
        <p:blipFill>
          <a:blip r:embed="rId3"/>
          <a:stretch>
            <a:fillRect/>
          </a:stretch>
        </p:blipFill>
        <p:spPr>
          <a:xfrm>
            <a:off x="504825" y="1358585"/>
            <a:ext cx="3326946" cy="3669799"/>
          </a:xfrm>
          <a:prstGeom prst="rect">
            <a:avLst/>
          </a:prstGeom>
        </p:spPr>
      </p:pic>
      <p:pic>
        <p:nvPicPr>
          <p:cNvPr id="11" name="Picture 10" title="image of SAMHSA opioid overdose prevention toolkit"/>
          <p:cNvPicPr>
            <a:picLocks noChangeAspect="1"/>
          </p:cNvPicPr>
          <p:nvPr/>
        </p:nvPicPr>
        <p:blipFill>
          <a:blip r:embed="rId4"/>
          <a:stretch>
            <a:fillRect/>
          </a:stretch>
        </p:blipFill>
        <p:spPr>
          <a:xfrm>
            <a:off x="3980978" y="1358585"/>
            <a:ext cx="3248025" cy="4200525"/>
          </a:xfrm>
          <a:prstGeom prst="rect">
            <a:avLst/>
          </a:prstGeom>
        </p:spPr>
      </p:pic>
      <p:sp>
        <p:nvSpPr>
          <p:cNvPr id="7" name="TextBox 6"/>
          <p:cNvSpPr txBox="1"/>
          <p:nvPr/>
        </p:nvSpPr>
        <p:spPr>
          <a:xfrm>
            <a:off x="7590300" y="1028700"/>
            <a:ext cx="4151757" cy="4278094"/>
          </a:xfrm>
          <a:prstGeom prst="rect">
            <a:avLst/>
          </a:prstGeom>
          <a:noFill/>
        </p:spPr>
        <p:txBody>
          <a:bodyPr wrap="square" rtlCol="0">
            <a:spAutoFit/>
          </a:bodyPr>
          <a:lstStyle/>
          <a:p>
            <a:pPr marL="231775" indent="-231775">
              <a:spcBef>
                <a:spcPts val="600"/>
              </a:spcBef>
              <a:buFont typeface="Wingdings" panose="05000000000000000000" pitchFamily="2" charset="2"/>
              <a:buChar char="§"/>
            </a:pPr>
            <a:endParaRPr lang="en-US" sz="2800" dirty="0" smtClean="0"/>
          </a:p>
          <a:p>
            <a:pPr marL="231775" indent="-231775">
              <a:spcBef>
                <a:spcPts val="600"/>
              </a:spcBef>
              <a:buFont typeface="Wingdings" panose="05000000000000000000" pitchFamily="2" charset="2"/>
              <a:buChar char="§"/>
            </a:pPr>
            <a:r>
              <a:rPr lang="en-US" sz="2800" dirty="0" smtClean="0"/>
              <a:t>Opioid Overdose Prevention Toolkit</a:t>
            </a:r>
          </a:p>
          <a:p>
            <a:pPr marL="231775" indent="-231775">
              <a:spcBef>
                <a:spcPts val="600"/>
              </a:spcBef>
              <a:buFont typeface="Wingdings" panose="05000000000000000000" pitchFamily="2" charset="2"/>
              <a:buChar char="§"/>
            </a:pPr>
            <a:r>
              <a:rPr lang="en-US" sz="2800" dirty="0" smtClean="0"/>
              <a:t>Medications to treat opioid addition</a:t>
            </a:r>
          </a:p>
          <a:p>
            <a:pPr marL="231775" indent="-231775">
              <a:spcBef>
                <a:spcPts val="600"/>
              </a:spcBef>
              <a:buFont typeface="Wingdings" panose="05000000000000000000" pitchFamily="2" charset="2"/>
              <a:buChar char="§"/>
            </a:pPr>
            <a:r>
              <a:rPr lang="en-US" sz="2800" dirty="0" smtClean="0"/>
              <a:t>Opioid treatment program directory</a:t>
            </a:r>
          </a:p>
          <a:p>
            <a:pPr marL="231775" indent="-231775">
              <a:spcBef>
                <a:spcPts val="600"/>
              </a:spcBef>
              <a:buFont typeface="Wingdings" panose="05000000000000000000" pitchFamily="2" charset="2"/>
              <a:buChar char="§"/>
            </a:pPr>
            <a:r>
              <a:rPr lang="en-US" sz="2800" dirty="0" smtClean="0"/>
              <a:t>SAMHSA National Helpline</a:t>
            </a:r>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655575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Centers for Disease Control and Prevention (CDC) Resources for Providers</a:t>
            </a:r>
          </a:p>
        </p:txBody>
      </p:sp>
      <p:sp>
        <p:nvSpPr>
          <p:cNvPr id="10" name="TextBox 9"/>
          <p:cNvSpPr txBox="1"/>
          <p:nvPr/>
        </p:nvSpPr>
        <p:spPr>
          <a:xfrm>
            <a:off x="344906" y="1245155"/>
            <a:ext cx="5833090" cy="6386364"/>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600" dirty="0" smtClean="0"/>
              <a:t>Quick Reference for Healthcare Providers</a:t>
            </a:r>
          </a:p>
          <a:p>
            <a:pPr marL="231775" indent="-231775">
              <a:spcBef>
                <a:spcPts val="600"/>
              </a:spcBef>
              <a:buFont typeface="Wingdings" panose="05000000000000000000" pitchFamily="2" charset="2"/>
              <a:buChar char="§"/>
            </a:pPr>
            <a:r>
              <a:rPr lang="en-US" sz="2600" dirty="0" smtClean="0"/>
              <a:t>Urine Drug Testing</a:t>
            </a:r>
          </a:p>
          <a:p>
            <a:pPr marL="231775" indent="-231775">
              <a:spcBef>
                <a:spcPts val="600"/>
              </a:spcBef>
              <a:buFont typeface="Wingdings" panose="05000000000000000000" pitchFamily="2" charset="2"/>
              <a:buChar char="§"/>
            </a:pPr>
            <a:r>
              <a:rPr lang="en-US" sz="2600" dirty="0" smtClean="0"/>
              <a:t>Opioid Prescribing Guideline Mobile App</a:t>
            </a:r>
          </a:p>
          <a:p>
            <a:pPr marL="231775" indent="-231775">
              <a:spcBef>
                <a:spcPts val="600"/>
              </a:spcBef>
              <a:buFont typeface="Wingdings" panose="05000000000000000000" pitchFamily="2" charset="2"/>
              <a:buChar char="§"/>
            </a:pPr>
            <a:r>
              <a:rPr lang="en-US" sz="2600" dirty="0" smtClean="0"/>
              <a:t>Pharmacists’ Brochure</a:t>
            </a:r>
          </a:p>
          <a:p>
            <a:pPr marL="231775" indent="-231775">
              <a:spcBef>
                <a:spcPts val="600"/>
              </a:spcBef>
              <a:buFont typeface="Wingdings" panose="05000000000000000000" pitchFamily="2" charset="2"/>
              <a:buChar char="§"/>
            </a:pPr>
            <a:r>
              <a:rPr lang="en-US" sz="2600" dirty="0" smtClean="0"/>
              <a:t>Pocket Guide: Tapering</a:t>
            </a:r>
          </a:p>
          <a:p>
            <a:pPr marL="231775" indent="-231775">
              <a:spcBef>
                <a:spcPts val="600"/>
              </a:spcBef>
              <a:buFont typeface="Wingdings" panose="05000000000000000000" pitchFamily="2" charset="2"/>
              <a:buChar char="§"/>
            </a:pPr>
            <a:r>
              <a:rPr lang="en-US" sz="2600" dirty="0" smtClean="0"/>
              <a:t>Guideline for Prescribing Opioids for Chronic Pain: Recommendations</a:t>
            </a:r>
          </a:p>
          <a:p>
            <a:pPr marL="231775" indent="-231775">
              <a:spcBef>
                <a:spcPts val="600"/>
              </a:spcBef>
              <a:buFont typeface="Wingdings" panose="05000000000000000000" pitchFamily="2" charset="2"/>
              <a:buChar char="§"/>
            </a:pPr>
            <a:r>
              <a:rPr lang="en-US" sz="2600" dirty="0"/>
              <a:t>Checklist for Prescribing Opioids for Chronic Pain</a:t>
            </a:r>
          </a:p>
          <a:p>
            <a:pPr>
              <a:spcBef>
                <a:spcPts val="600"/>
              </a:spcBef>
            </a:pPr>
            <a:endParaRPr lang="en-US" sz="2600" dirty="0" smtClean="0"/>
          </a:p>
          <a:p>
            <a:pPr marL="231775" indent="-231775">
              <a:spcBef>
                <a:spcPts val="600"/>
              </a:spcBef>
              <a:buFont typeface="Wingdings" panose="05000000000000000000" pitchFamily="2" charset="2"/>
              <a:buChar char="§"/>
            </a:pPr>
            <a:endParaRPr lang="en-US" sz="2600" dirty="0" smtClean="0"/>
          </a:p>
          <a:p>
            <a:pPr marL="231775" indent="-231775">
              <a:spcBef>
                <a:spcPts val="600"/>
              </a:spcBef>
              <a:buFont typeface="Wingdings" panose="05000000000000000000" pitchFamily="2" charset="2"/>
              <a:buChar char="§"/>
            </a:pPr>
            <a:endParaRPr lang="en-US" sz="2600" dirty="0" smtClean="0"/>
          </a:p>
        </p:txBody>
      </p:sp>
      <p:sp>
        <p:nvSpPr>
          <p:cNvPr id="11" name="TextBox 10"/>
          <p:cNvSpPr txBox="1"/>
          <p:nvPr/>
        </p:nvSpPr>
        <p:spPr>
          <a:xfrm>
            <a:off x="6177996" y="1245154"/>
            <a:ext cx="5749310" cy="4555093"/>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600" dirty="0" smtClean="0"/>
              <a:t>Non-opioid Treatments for Chronic Pain</a:t>
            </a:r>
          </a:p>
          <a:p>
            <a:pPr marL="231775" indent="-231775">
              <a:spcBef>
                <a:spcPts val="600"/>
              </a:spcBef>
              <a:buFont typeface="Wingdings" panose="05000000000000000000" pitchFamily="2" charset="2"/>
              <a:buChar char="§"/>
            </a:pPr>
            <a:r>
              <a:rPr lang="en-US" sz="2600" dirty="0" smtClean="0"/>
              <a:t>Assessing Benefits and Harms of Opioid Therapy</a:t>
            </a:r>
          </a:p>
          <a:p>
            <a:pPr marL="231775" indent="-231775">
              <a:spcBef>
                <a:spcPts val="600"/>
              </a:spcBef>
              <a:buFont typeface="Wingdings" panose="05000000000000000000" pitchFamily="2" charset="2"/>
              <a:buChar char="§"/>
            </a:pPr>
            <a:r>
              <a:rPr lang="en-US" sz="2600" dirty="0" smtClean="0"/>
              <a:t>Calculating Dosage</a:t>
            </a:r>
          </a:p>
          <a:p>
            <a:pPr marL="231775" indent="-231775">
              <a:spcBef>
                <a:spcPts val="600"/>
              </a:spcBef>
              <a:buFont typeface="Wingdings" panose="05000000000000000000" pitchFamily="2" charset="2"/>
              <a:buChar char="§"/>
            </a:pPr>
            <a:r>
              <a:rPr lang="en-US" sz="2600" dirty="0" smtClean="0"/>
              <a:t>Prescription Drug Monitoring Programs (PDMP)</a:t>
            </a:r>
          </a:p>
          <a:p>
            <a:pPr marL="231775" indent="-231775">
              <a:spcBef>
                <a:spcPts val="600"/>
              </a:spcBef>
              <a:buFont typeface="Wingdings" panose="05000000000000000000" pitchFamily="2" charset="2"/>
              <a:buChar char="§"/>
            </a:pPr>
            <a:r>
              <a:rPr lang="en-US" sz="2600" dirty="0" smtClean="0"/>
              <a:t>Infographic</a:t>
            </a:r>
          </a:p>
          <a:p>
            <a:pPr marL="231775" indent="-231775">
              <a:spcBef>
                <a:spcPts val="600"/>
              </a:spcBef>
              <a:buFont typeface="Wingdings" panose="05000000000000000000" pitchFamily="2" charset="2"/>
              <a:buChar char="§"/>
            </a:pPr>
            <a:r>
              <a:rPr lang="en-US" sz="2600" dirty="0" smtClean="0"/>
              <a:t>Alcohol Screening and Brief Intervention</a:t>
            </a:r>
          </a:p>
          <a:p>
            <a:pPr marL="231775" indent="-231775">
              <a:spcBef>
                <a:spcPts val="600"/>
              </a:spcBef>
              <a:buFont typeface="Wingdings" panose="05000000000000000000" pitchFamily="2" charset="2"/>
              <a:buChar char="§"/>
            </a:pPr>
            <a:r>
              <a:rPr lang="en-US" sz="2600" dirty="0" smtClean="0"/>
              <a:t>Turn the Tide Pocket Guide</a:t>
            </a:r>
          </a:p>
        </p:txBody>
      </p:sp>
      <p:sp>
        <p:nvSpPr>
          <p:cNvPr id="9" name="TextBox 8"/>
          <p:cNvSpPr txBox="1"/>
          <p:nvPr/>
        </p:nvSpPr>
        <p:spPr>
          <a:xfrm>
            <a:off x="2515803" y="5894685"/>
            <a:ext cx="7240605" cy="461665"/>
          </a:xfrm>
          <a:prstGeom prst="rect">
            <a:avLst/>
          </a:prstGeom>
          <a:noFill/>
        </p:spPr>
        <p:txBody>
          <a:bodyPr wrap="square" rtlCol="0">
            <a:spAutoFit/>
          </a:bodyPr>
          <a:lstStyle/>
          <a:p>
            <a:r>
              <a:rPr lang="en-US" sz="2400" u="sng" dirty="0" smtClean="0">
                <a:hlinkClick r:id="rId3"/>
              </a:rPr>
              <a:t>CDC.gov/drugoverdose/prescribing/clinical-tools.html</a:t>
            </a:r>
            <a:endParaRPr lang="en-US" sz="2400"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97986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7A5FB7-624A-6D45-BB73-0C7AF9FBBF77}"/>
              </a:ext>
            </a:extLst>
          </p:cNvPr>
          <p:cNvSpPr>
            <a:spLocks noGrp="1"/>
          </p:cNvSpPr>
          <p:nvPr>
            <p:ph type="title"/>
          </p:nvPr>
        </p:nvSpPr>
        <p:spPr/>
        <p:txBody>
          <a:bodyPr/>
          <a:lstStyle/>
          <a:p>
            <a:r>
              <a:rPr lang="en-US" dirty="0"/>
              <a:t>Opioids Overview</a:t>
            </a:r>
          </a:p>
        </p:txBody>
      </p:sp>
      <p:sp>
        <p:nvSpPr>
          <p:cNvPr id="8" name="TextBox 7"/>
          <p:cNvSpPr txBox="1"/>
          <p:nvPr/>
        </p:nvSpPr>
        <p:spPr>
          <a:xfrm>
            <a:off x="515471" y="1189364"/>
            <a:ext cx="10260106" cy="5186035"/>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400" b="1" dirty="0" smtClean="0"/>
              <a:t>Prescription opioids </a:t>
            </a:r>
            <a:r>
              <a:rPr lang="en-US" sz="2400" dirty="0" smtClean="0"/>
              <a:t>can be prescribed to treat moderate to severe pain, but can also have serious risks and side effects. Examples include</a:t>
            </a:r>
          </a:p>
          <a:p>
            <a:pPr marL="465138" lvl="1" indent="-233363">
              <a:spcBef>
                <a:spcPts val="600"/>
              </a:spcBef>
              <a:buFont typeface="Arial" panose="020B0604020202020204" pitchFamily="34" charset="0"/>
              <a:buChar char="•"/>
            </a:pPr>
            <a:r>
              <a:rPr lang="en-US" sz="2000" dirty="0" smtClean="0"/>
              <a:t>Oxycodone (OxyContin)</a:t>
            </a:r>
          </a:p>
          <a:p>
            <a:pPr marL="465138" lvl="1" indent="-233363">
              <a:spcBef>
                <a:spcPts val="600"/>
              </a:spcBef>
              <a:buFont typeface="Arial" panose="020B0604020202020204" pitchFamily="34" charset="0"/>
              <a:buChar char="•"/>
            </a:pPr>
            <a:r>
              <a:rPr lang="en-US" sz="2000" dirty="0" smtClean="0"/>
              <a:t>Hydrocodone (Vicodin)</a:t>
            </a:r>
          </a:p>
          <a:p>
            <a:pPr marL="465138" lvl="1" indent="-233363">
              <a:spcBef>
                <a:spcPts val="600"/>
              </a:spcBef>
              <a:buFont typeface="Arial" panose="020B0604020202020204" pitchFamily="34" charset="0"/>
              <a:buChar char="•"/>
            </a:pPr>
            <a:r>
              <a:rPr lang="en-US" sz="2000" dirty="0" smtClean="0"/>
              <a:t>Morphine</a:t>
            </a:r>
          </a:p>
          <a:p>
            <a:pPr marL="465138" lvl="1" indent="-233363">
              <a:spcBef>
                <a:spcPts val="600"/>
              </a:spcBef>
              <a:buFont typeface="Arial" panose="020B0604020202020204" pitchFamily="34" charset="0"/>
              <a:buChar char="•"/>
            </a:pPr>
            <a:r>
              <a:rPr lang="en-US" sz="2000" dirty="0" smtClean="0"/>
              <a:t>Codeine</a:t>
            </a:r>
          </a:p>
          <a:p>
            <a:pPr marL="231775" indent="-231775">
              <a:spcBef>
                <a:spcPts val="600"/>
              </a:spcBef>
              <a:buFont typeface="Wingdings" panose="05000000000000000000" pitchFamily="2" charset="2"/>
              <a:buChar char="§"/>
            </a:pPr>
            <a:r>
              <a:rPr lang="en-US" sz="2400" b="1" dirty="0" smtClean="0"/>
              <a:t>Fentanyl</a:t>
            </a:r>
            <a:r>
              <a:rPr lang="en-US" sz="2400" dirty="0" smtClean="0"/>
              <a:t> is an</a:t>
            </a:r>
            <a:r>
              <a:rPr lang="en-US" sz="2400" dirty="0" smtClean="0">
                <a:solidFill>
                  <a:srgbClr val="FF0000"/>
                </a:solidFill>
              </a:rPr>
              <a:t> </a:t>
            </a:r>
            <a:r>
              <a:rPr lang="en-US" sz="2400" dirty="0" smtClean="0"/>
              <a:t>opioid </a:t>
            </a:r>
            <a:r>
              <a:rPr lang="en-US" sz="2400" dirty="0"/>
              <a:t>pain </a:t>
            </a:r>
            <a:r>
              <a:rPr lang="en-US" sz="2400" dirty="0" smtClean="0"/>
              <a:t>reliever</a:t>
            </a:r>
            <a:r>
              <a:rPr lang="en-US" sz="2400" b="1" dirty="0"/>
              <a:t> </a:t>
            </a:r>
            <a:r>
              <a:rPr lang="en-US" sz="2400" dirty="0" smtClean="0"/>
              <a:t>that is </a:t>
            </a:r>
            <a:r>
              <a:rPr lang="en-US" sz="2400" dirty="0"/>
              <a:t>m</a:t>
            </a:r>
            <a:r>
              <a:rPr lang="en-US" sz="2400" dirty="0" smtClean="0"/>
              <a:t>any times more powerful than other opioids and is approved for treating severe pain, like advanced cancer pain. It’s also illegally made and distributed.</a:t>
            </a:r>
          </a:p>
          <a:p>
            <a:pPr marL="231775" indent="-231775">
              <a:spcBef>
                <a:spcPts val="600"/>
              </a:spcBef>
              <a:buFont typeface="Wingdings" panose="05000000000000000000" pitchFamily="2" charset="2"/>
              <a:buChar char="§"/>
            </a:pPr>
            <a:r>
              <a:rPr lang="en-US" sz="2400" b="1" dirty="0" smtClean="0"/>
              <a:t>Methadone</a:t>
            </a:r>
            <a:r>
              <a:rPr lang="en-US" sz="2400" dirty="0" smtClean="0"/>
              <a:t> </a:t>
            </a:r>
            <a:r>
              <a:rPr lang="en-US" sz="2400" dirty="0"/>
              <a:t>is both an analgesic and a MAT drug.  </a:t>
            </a:r>
            <a:r>
              <a:rPr lang="en-US" sz="2400" dirty="0" smtClean="0"/>
              <a:t>It </a:t>
            </a:r>
            <a:r>
              <a:rPr lang="en-US" sz="2400" dirty="0"/>
              <a:t>should be used carefully due to the number of severe interactions and it’s disproportionate share of opioid-related overdose </a:t>
            </a:r>
            <a:r>
              <a:rPr lang="en-US" sz="2400" dirty="0" smtClean="0"/>
              <a:t>deaths</a:t>
            </a:r>
            <a:endParaRPr lang="en-US" sz="2400" dirty="0"/>
          </a:p>
          <a:p>
            <a:pPr marL="231775" indent="-231775">
              <a:spcBef>
                <a:spcPts val="600"/>
              </a:spcBef>
              <a:buFont typeface="Wingdings" panose="05000000000000000000" pitchFamily="2" charset="2"/>
              <a:buChar char="§"/>
            </a:pPr>
            <a:r>
              <a:rPr lang="en-US" sz="2400" b="1" dirty="0" smtClean="0"/>
              <a:t>Heroin</a:t>
            </a:r>
            <a:r>
              <a:rPr lang="en-US" sz="2400" dirty="0" smtClean="0"/>
              <a:t> is an illegal opioid.</a:t>
            </a:r>
          </a:p>
        </p:txBody>
      </p:sp>
      <p:sp>
        <p:nvSpPr>
          <p:cNvPr id="6" name="Date Placeholder 5">
            <a:extLst>
              <a:ext uri="{FF2B5EF4-FFF2-40B4-BE49-F238E27FC236}">
                <a16:creationId xmlns:a16="http://schemas.microsoft.com/office/drawing/2014/main" xmlns="" id="{24DFEBB1-81D0-C34F-ADEC-D0F887B655C6}"/>
              </a:ext>
            </a:extLst>
          </p:cNvPr>
          <p:cNvSpPr>
            <a:spLocks noGrp="1"/>
          </p:cNvSpPr>
          <p:nvPr>
            <p:ph type="dt" sz="half" idx="10"/>
          </p:nvPr>
        </p:nvSpPr>
        <p:spPr/>
        <p:txBody>
          <a:bodyPr/>
          <a:lstStyle/>
          <a:p>
            <a:r>
              <a:rPr lang="en-US" smtClean="0"/>
              <a:t>November 2020</a:t>
            </a:r>
            <a:endParaRPr lang="en-US" dirty="0"/>
          </a:p>
        </p:txBody>
      </p:sp>
      <p:sp>
        <p:nvSpPr>
          <p:cNvPr id="7" name="Footer Placeholder 6">
            <a:extLst>
              <a:ext uri="{FF2B5EF4-FFF2-40B4-BE49-F238E27FC236}">
                <a16:creationId xmlns:a16="http://schemas.microsoft.com/office/drawing/2014/main" xmlns="" id="{5A20AE4D-0D94-194C-9E1C-072CFE5BB361}"/>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61947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592667F-B6EB-F84A-95CF-1B156979F98A}"/>
              </a:ext>
            </a:extLst>
          </p:cNvPr>
          <p:cNvSpPr>
            <a:spLocks noGrp="1"/>
          </p:cNvSpPr>
          <p:nvPr>
            <p:ph type="title"/>
          </p:nvPr>
        </p:nvSpPr>
        <p:spPr/>
        <p:txBody>
          <a:bodyPr/>
          <a:lstStyle/>
          <a:p>
            <a:r>
              <a:rPr lang="en-US" dirty="0"/>
              <a:t>CMS National Training Program (NTP)</a:t>
            </a:r>
          </a:p>
        </p:txBody>
      </p:sp>
      <p:sp>
        <p:nvSpPr>
          <p:cNvPr id="7" name="Content Placeholder 4"/>
          <p:cNvSpPr txBox="1">
            <a:spLocks/>
          </p:cNvSpPr>
          <p:nvPr/>
        </p:nvSpPr>
        <p:spPr>
          <a:xfrm>
            <a:off x="1866142" y="1143000"/>
            <a:ext cx="9837234" cy="50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itchFamily="2" charset="2"/>
              <a:buNone/>
            </a:pPr>
            <a:r>
              <a:rPr lang="en-US" smtClean="0"/>
              <a:t>Stay connected. </a:t>
            </a:r>
          </a:p>
          <a:p>
            <a:pPr marL="0" indent="0">
              <a:lnSpc>
                <a:spcPct val="100000"/>
              </a:lnSpc>
              <a:spcBef>
                <a:spcPts val="600"/>
              </a:spcBef>
              <a:buFont typeface="Wingdings" pitchFamily="2" charset="2"/>
              <a:buNone/>
            </a:pPr>
            <a:endParaRPr lang="en-US" smtClean="0"/>
          </a:p>
          <a:p>
            <a:pPr marL="0" indent="0">
              <a:lnSpc>
                <a:spcPct val="100000"/>
              </a:lnSpc>
              <a:spcBef>
                <a:spcPts val="600"/>
              </a:spcBef>
              <a:buFont typeface="Wingdings" pitchFamily="2" charset="2"/>
              <a:buNone/>
            </a:pPr>
            <a:r>
              <a:rPr lang="en-US" smtClean="0"/>
              <a:t>Visit </a:t>
            </a:r>
            <a:r>
              <a:rPr lang="en-US" smtClean="0">
                <a:hlinkClick r:id="rId3"/>
              </a:rPr>
              <a:t>CMSnationaltrainingprogram.cms.gov</a:t>
            </a:r>
            <a:r>
              <a:rPr lang="en-US" smtClean="0"/>
              <a:t> to view NTP training materials and to subscribe to our email list. </a:t>
            </a:r>
          </a:p>
          <a:p>
            <a:pPr marL="0" indent="0">
              <a:lnSpc>
                <a:spcPct val="100000"/>
              </a:lnSpc>
              <a:spcBef>
                <a:spcPts val="600"/>
              </a:spcBef>
              <a:buFont typeface="Wingdings" pitchFamily="2" charset="2"/>
              <a:buNone/>
            </a:pPr>
            <a:endParaRPr lang="en-US" smtClean="0"/>
          </a:p>
          <a:p>
            <a:pPr marL="0" indent="0">
              <a:lnSpc>
                <a:spcPct val="100000"/>
              </a:lnSpc>
              <a:spcBef>
                <a:spcPts val="600"/>
              </a:spcBef>
              <a:buFont typeface="Wingdings" pitchFamily="2" charset="2"/>
              <a:buNone/>
            </a:pPr>
            <a:r>
              <a:rPr lang="en-US" smtClean="0"/>
              <a:t>Contact us at </a:t>
            </a:r>
            <a:r>
              <a:rPr lang="en-US" smtClean="0">
                <a:hlinkClick r:id="rId4"/>
              </a:rPr>
              <a:t>training@cms.hhs.gov</a:t>
            </a:r>
            <a:r>
              <a:rPr lang="en-US" smtClean="0"/>
              <a:t>.</a:t>
            </a:r>
            <a:endParaRPr lang="en-US"/>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427905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Opioids and Older Adults</a:t>
            </a:r>
          </a:p>
        </p:txBody>
      </p:sp>
      <p:sp>
        <p:nvSpPr>
          <p:cNvPr id="6" name="TextBox 5"/>
          <p:cNvSpPr txBox="1"/>
          <p:nvPr/>
        </p:nvSpPr>
        <p:spPr>
          <a:xfrm>
            <a:off x="838200" y="1186766"/>
            <a:ext cx="10203375" cy="4755148"/>
          </a:xfrm>
          <a:prstGeom prst="rect">
            <a:avLst/>
          </a:prstGeom>
          <a:noFill/>
        </p:spPr>
        <p:txBody>
          <a:bodyPr wrap="square" rtlCol="0">
            <a:spAutoFit/>
          </a:bodyPr>
          <a:lstStyle/>
          <a:p>
            <a:pPr marL="231775" indent="-231775">
              <a:spcBef>
                <a:spcPts val="600"/>
              </a:spcBef>
              <a:buFont typeface="Wingdings" panose="05000000000000000000" pitchFamily="2" charset="2"/>
              <a:buChar char="§"/>
            </a:pPr>
            <a:r>
              <a:rPr lang="en-US" sz="2400" dirty="0" smtClean="0"/>
              <a:t>Pain is one of the most common health problems for people older than 65 and is linked to less mobility, avoiding activity, falls, depression, anxiety, sleep disruption, and isolation</a:t>
            </a:r>
          </a:p>
          <a:p>
            <a:pPr marL="231775" indent="-231775">
              <a:spcBef>
                <a:spcPts val="600"/>
              </a:spcBef>
              <a:buFont typeface="Wingdings" panose="05000000000000000000" pitchFamily="2" charset="2"/>
              <a:buChar char="§"/>
            </a:pPr>
            <a:r>
              <a:rPr lang="en-US" sz="2400" dirty="0" smtClean="0"/>
              <a:t>Opioids can help some older adults remain independent—a key predictor of </a:t>
            </a:r>
            <a:r>
              <a:rPr lang="en-US" sz="2400" dirty="0"/>
              <a:t>health—and </a:t>
            </a:r>
            <a:r>
              <a:rPr lang="en-US" sz="2400" dirty="0" smtClean="0"/>
              <a:t>can effectively treat some debilitating pain that impacts function and quality of life</a:t>
            </a:r>
          </a:p>
          <a:p>
            <a:pPr marL="231775" indent="-231775">
              <a:spcBef>
                <a:spcPts val="600"/>
              </a:spcBef>
              <a:buFont typeface="Wingdings" panose="05000000000000000000" pitchFamily="2" charset="2"/>
              <a:buChar char="§"/>
            </a:pPr>
            <a:r>
              <a:rPr lang="en-US" sz="2400" dirty="0" smtClean="0"/>
              <a:t>Opioid use can pose certain health risks for older adults, including constipation, breathing issues, confusion, drug interactions, and increased fall risk</a:t>
            </a:r>
          </a:p>
          <a:p>
            <a:pPr marL="231775" indent="-231775">
              <a:spcBef>
                <a:spcPts val="600"/>
              </a:spcBef>
              <a:buFont typeface="Wingdings" panose="05000000000000000000" pitchFamily="2" charset="2"/>
              <a:buChar char="§"/>
            </a:pPr>
            <a:r>
              <a:rPr lang="en-US" sz="2400" dirty="0" smtClean="0"/>
              <a:t>Prescribers play a key role in weighing the benefits and risks of opioid use in their older patients</a:t>
            </a:r>
            <a:endParaRPr lang="en-US" sz="2400" dirty="0"/>
          </a:p>
          <a:p>
            <a:endParaRPr lang="en-US" sz="2400" dirty="0"/>
          </a:p>
        </p:txBody>
      </p:sp>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298879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Opioid Crisis</a:t>
            </a:r>
          </a:p>
        </p:txBody>
      </p:sp>
      <p:pic>
        <p:nvPicPr>
          <p:cNvPr id="5" name="Picture 4" descr="Opioids killed more than 47,000 in 2018, or over 130 people per day. 32% of all opioid overdose deaths involve a prescription opioid. To view the entire roadmap, go to CMS.gov/About-CMS/Agency-Information/Emergency/Downloads/Opioid-epidemic-roadmap.pdf.&#10;" title="Opioid Crisis"/>
          <p:cNvPicPr>
            <a:picLocks noChangeAspect="1"/>
          </p:cNvPicPr>
          <p:nvPr/>
        </p:nvPicPr>
        <p:blipFill>
          <a:blip r:embed="rId3"/>
          <a:stretch>
            <a:fillRect/>
          </a:stretch>
        </p:blipFill>
        <p:spPr>
          <a:xfrm>
            <a:off x="838200" y="2200509"/>
            <a:ext cx="10008908" cy="2371491"/>
          </a:xfrm>
          <a:prstGeom prst="rect">
            <a:avLst/>
          </a:prstGeom>
        </p:spPr>
      </p:pic>
      <p:sp>
        <p:nvSpPr>
          <p:cNvPr id="2" name="Date Placeholder 1"/>
          <p:cNvSpPr>
            <a:spLocks noGrp="1"/>
          </p:cNvSpPr>
          <p:nvPr>
            <p:ph type="dt" sz="half" idx="10"/>
          </p:nvPr>
        </p:nvSpPr>
        <p:spPr/>
        <p:txBody>
          <a:bodyPr/>
          <a:lstStyle/>
          <a:p>
            <a:r>
              <a:rPr lang="en-US" smtClean="0"/>
              <a:t>November 2020</a:t>
            </a:r>
            <a:endParaRPr lang="en-US" dirty="0"/>
          </a:p>
        </p:txBody>
      </p:sp>
      <p:sp>
        <p:nvSpPr>
          <p:cNvPr id="3" name="Footer Placeholder 2"/>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162376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C682B-3E8F-7F46-ACD1-9633BB0884BE}"/>
              </a:ext>
            </a:extLst>
          </p:cNvPr>
          <p:cNvSpPr>
            <a:spLocks noGrp="1"/>
          </p:cNvSpPr>
          <p:nvPr>
            <p:ph type="title"/>
          </p:nvPr>
        </p:nvSpPr>
        <p:spPr/>
        <p:txBody>
          <a:bodyPr/>
          <a:lstStyle/>
          <a:p>
            <a:r>
              <a:rPr lang="en-US" dirty="0"/>
              <a:t>Centers for Medicare and Medicaid Services (CMS) Roadmap Fighting the Opioid Crisis—Overview</a:t>
            </a:r>
          </a:p>
        </p:txBody>
      </p:sp>
      <p:pic>
        <p:nvPicPr>
          <p:cNvPr id="8" name="Picture 7" title="Fighting the opioid cris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460" y="1575650"/>
            <a:ext cx="3401290" cy="824334"/>
          </a:xfrm>
          <a:prstGeom prst="rect">
            <a:avLst/>
          </a:prstGeom>
        </p:spPr>
      </p:pic>
      <p:graphicFrame>
        <p:nvGraphicFramePr>
          <p:cNvPr id="6" name="Content Placeholder 8" descr="The CMS Roadmap: Actions To Address The Opioid Crisis summarizes the scope of the problem, key areas of focus, successes so far and plans to move forward. To view the entire roadmap, go to CMS.gov/About-CMS/Agency-Information/Emergency/Downloads/Opioid-epidemic-roadmap.pdf.&#10;&#10;" title="Fighting the opioid crisis overview"/>
          <p:cNvGraphicFramePr>
            <a:graphicFrameLocks noGrp="1"/>
          </p:cNvGraphicFramePr>
          <p:nvPr>
            <p:ph idx="1"/>
            <p:extLst>
              <p:ext uri="{D42A27DB-BD31-4B8C-83A1-F6EECF244321}">
                <p14:modId xmlns:p14="http://schemas.microsoft.com/office/powerpoint/2010/main" val="3021796702"/>
              </p:ext>
            </p:extLst>
          </p:nvPr>
        </p:nvGraphicFramePr>
        <p:xfrm>
          <a:off x="1755175" y="1589119"/>
          <a:ext cx="8761861" cy="3606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95281" y="4595602"/>
            <a:ext cx="8761861" cy="1200329"/>
          </a:xfrm>
          <a:prstGeom prst="rect">
            <a:avLst/>
          </a:prstGeom>
          <a:solidFill>
            <a:schemeClr val="accent1">
              <a:lumMod val="40000"/>
              <a:lumOff val="60000"/>
            </a:schemeClr>
          </a:solidFill>
          <a:ln>
            <a:solidFill>
              <a:schemeClr val="tx2"/>
            </a:solidFill>
          </a:ln>
          <a:effectLst>
            <a:softEdge rad="0"/>
          </a:effectLst>
        </p:spPr>
        <p:txBody>
          <a:bodyPr wrap="square" rtlCol="0">
            <a:spAutoFit/>
          </a:bodyPr>
          <a:lstStyle/>
          <a:p>
            <a:pPr>
              <a:lnSpc>
                <a:spcPct val="120000"/>
              </a:lnSpc>
            </a:pPr>
            <a:r>
              <a:rPr lang="en-US" sz="2000" dirty="0"/>
              <a:t>To </a:t>
            </a:r>
            <a:r>
              <a:rPr lang="en-US" sz="2000" dirty="0" smtClean="0"/>
              <a:t>view </a:t>
            </a:r>
            <a:r>
              <a:rPr lang="en-US" sz="2000" dirty="0"/>
              <a:t>the </a:t>
            </a:r>
            <a:r>
              <a:rPr lang="en-US" sz="2000" dirty="0" smtClean="0"/>
              <a:t>entire CMS Opioids Roadmap, </a:t>
            </a:r>
            <a:r>
              <a:rPr lang="en-US" sz="2000" dirty="0"/>
              <a:t>go </a:t>
            </a:r>
            <a:r>
              <a:rPr lang="en-US" sz="2000" dirty="0" smtClean="0"/>
              <a:t>to</a:t>
            </a:r>
          </a:p>
          <a:p>
            <a:pPr>
              <a:lnSpc>
                <a:spcPct val="120000"/>
              </a:lnSpc>
            </a:pPr>
            <a:r>
              <a:rPr lang="en-US" sz="2000" u="sng" dirty="0" smtClean="0">
                <a:hlinkClick r:id="rId9"/>
              </a:rPr>
              <a:t>CMS.gov/About-CMS/Agency-Information/Emergency/Downloads/Opioid-epidemic-roadmap.pdf</a:t>
            </a:r>
            <a:endParaRPr lang="en-US" sz="2000" dirty="0"/>
          </a:p>
        </p:txBody>
      </p:sp>
      <p:sp>
        <p:nvSpPr>
          <p:cNvPr id="3" name="Date Placeholder 2">
            <a:extLst>
              <a:ext uri="{FF2B5EF4-FFF2-40B4-BE49-F238E27FC236}">
                <a16:creationId xmlns:a16="http://schemas.microsoft.com/office/drawing/2014/main" xmlns="" id="{FB56857D-FC6E-5D4B-B42E-6C8087DDC92E}"/>
              </a:ext>
            </a:extLst>
          </p:cNvPr>
          <p:cNvSpPr>
            <a:spLocks noGrp="1"/>
          </p:cNvSpPr>
          <p:nvPr>
            <p:ph type="dt" sz="half" idx="10"/>
          </p:nvPr>
        </p:nvSpPr>
        <p:spPr/>
        <p:txBody>
          <a:bodyPr/>
          <a:lstStyle/>
          <a:p>
            <a:r>
              <a:rPr lang="en-US" smtClean="0"/>
              <a:t>November 2020</a:t>
            </a:r>
            <a:endParaRPr lang="en-US" dirty="0"/>
          </a:p>
        </p:txBody>
      </p:sp>
      <p:sp>
        <p:nvSpPr>
          <p:cNvPr id="4" name="Footer Placeholder 3">
            <a:extLst>
              <a:ext uri="{FF2B5EF4-FFF2-40B4-BE49-F238E27FC236}">
                <a16:creationId xmlns:a16="http://schemas.microsoft.com/office/drawing/2014/main" xmlns="" id="{2D7F6FC0-AD57-384B-94B4-E6D99D6D8CB1}"/>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0528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A634F1B-815C-ED43-9EFE-69E863133376}"/>
              </a:ext>
            </a:extLst>
          </p:cNvPr>
          <p:cNvSpPr>
            <a:spLocks noGrp="1"/>
          </p:cNvSpPr>
          <p:nvPr>
            <p:ph type="title"/>
          </p:nvPr>
        </p:nvSpPr>
        <p:spPr/>
        <p:txBody>
          <a:bodyPr/>
          <a:lstStyle/>
          <a:p>
            <a:r>
              <a:rPr lang="en-US" dirty="0"/>
              <a:t>Scope of the Problem</a:t>
            </a:r>
          </a:p>
        </p:txBody>
      </p:sp>
      <p:pic>
        <p:nvPicPr>
          <p:cNvPr id="4" name="Picture 3" descr="To view the entire roadmap, go to CMS.gov/About-CMS/Agency-Information/Emergency/Downloads/Opioid-epidemic-roadmap.pdf.&#10;" title="Scope of problem"/>
          <p:cNvPicPr>
            <a:picLocks noChangeAspect="1"/>
          </p:cNvPicPr>
          <p:nvPr/>
        </p:nvPicPr>
        <p:blipFill>
          <a:blip r:embed="rId3"/>
          <a:stretch>
            <a:fillRect/>
          </a:stretch>
        </p:blipFill>
        <p:spPr>
          <a:xfrm>
            <a:off x="582132" y="1404937"/>
            <a:ext cx="10318138" cy="4516178"/>
          </a:xfrm>
          <a:prstGeom prst="rect">
            <a:avLst/>
          </a:prstGeom>
        </p:spPr>
      </p:pic>
      <p:sp>
        <p:nvSpPr>
          <p:cNvPr id="2" name="Date Placeholder 1">
            <a:extLst>
              <a:ext uri="{FF2B5EF4-FFF2-40B4-BE49-F238E27FC236}">
                <a16:creationId xmlns:a16="http://schemas.microsoft.com/office/drawing/2014/main" xmlns="" id="{D40AA308-170A-754E-B46F-1322630245DF}"/>
              </a:ext>
            </a:extLst>
          </p:cNvPr>
          <p:cNvSpPr>
            <a:spLocks noGrp="1"/>
          </p:cNvSpPr>
          <p:nvPr>
            <p:ph type="dt" sz="half" idx="10"/>
          </p:nvPr>
        </p:nvSpPr>
        <p:spPr/>
        <p:txBody>
          <a:bodyPr/>
          <a:lstStyle/>
          <a:p>
            <a:r>
              <a:rPr lang="en-US" smtClean="0"/>
              <a:t>November 2020</a:t>
            </a:r>
            <a:endParaRPr lang="en-US" dirty="0"/>
          </a:p>
        </p:txBody>
      </p:sp>
      <p:sp>
        <p:nvSpPr>
          <p:cNvPr id="3" name="Footer Placeholder 2">
            <a:extLst>
              <a:ext uri="{FF2B5EF4-FFF2-40B4-BE49-F238E27FC236}">
                <a16:creationId xmlns:a16="http://schemas.microsoft.com/office/drawing/2014/main" xmlns="" id="{47C837F3-E991-8C4E-8A79-70566DDE0971}"/>
              </a:ext>
            </a:extLst>
          </p:cNvPr>
          <p:cNvSpPr>
            <a:spLocks noGrp="1"/>
          </p:cNvSpPr>
          <p:nvPr>
            <p:ph type="ftr" sz="quarter" idx="11"/>
          </p:nvPr>
        </p:nvSpPr>
        <p:spPr/>
        <p:txBody>
          <a:bodyPr/>
          <a:lstStyle/>
          <a:p>
            <a:r>
              <a:rPr lang="en-US" smtClean="0"/>
              <a:t>CMS' Actions to Address the Opioid Crisis</a:t>
            </a:r>
            <a:endParaRPr lang="en-US" dirty="0"/>
          </a:p>
        </p:txBody>
      </p:sp>
    </p:spTree>
    <p:extLst>
      <p:ext uri="{BB962C8B-B14F-4D97-AF65-F5344CB8AC3E}">
        <p14:creationId xmlns:p14="http://schemas.microsoft.com/office/powerpoint/2010/main" val="367010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7349&quot;&gt;&lt;object type=&quot;3&quot; unique_id=&quot;17350&quot;&gt;&lt;property id=&quot;20148&quot; value=&quot;5&quot;/&gt;&lt;property id=&quot;20300&quot; value=&quot;Slide 1 - &amp;quot;Module Title&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53&quot;&gt;&lt;property id=&quot;20148&quot; value=&quot;5&quot;/&gt;&lt;property id=&quot;20300&quot; value=&quot;Slide 4&quot;/&gt;&lt;property id=&quot;20307&quot; value=&quot;363&quot;/&gt;&lt;/object&gt;&lt;object type=&quot;3&quot; unique_id=&quot;17355&quot;&gt;&lt;property id=&quot;20148&quot; value=&quot;5&quot;/&gt;&lt;property id=&quot;20300&quot; value=&quot;Slide 5 - &amp;quot;Check Your Knowledge&amp;quot;&quot;/&gt;&lt;property id=&quot;20307&quot; value=&quot;371&quot;/&gt;&lt;/object&gt;&lt;object type=&quot;3&quot; unique_id=&quot;17356&quot;&gt;&lt;property id=&quot;20148&quot; value=&quot;5&quot;/&gt;&lt;property id=&quot;20300&quot; value=&quot;Slide 6&quot;/&gt;&lt;property id=&quot;20307&quot; value=&quot;365&quot;/&gt;&lt;/object&gt;&lt;object type=&quot;3&quot; unique_id=&quot;17358&quot;&gt;&lt;property id=&quot;20148&quot; value=&quot;5&quot;/&gt;&lt;property id=&quot;20300&quot; value=&quot;Slide 8 - &amp;quot;Check Your Knowledge&amp;quot;&quot;/&gt;&lt;property id=&quot;20307&quot; value=&quot;372&quot;/&gt;&lt;/object&gt;&lt;object type=&quot;3&quot; unique_id=&quot;17359&quot;&gt;&lt;property id=&quot;20148&quot; value=&quot;5&quot;/&gt;&lt;property id=&quot;20300&quot; value=&quot;Slide 9&quot;/&gt;&lt;property id=&quot;20307&quot; value=&quot;367&quot;/&gt;&lt;/object&gt;&lt;object type=&quot;3&quot; unique_id=&quot;17361&quot;&gt;&lt;property id=&quot;20148&quot; value=&quot;5&quot;/&gt;&lt;property id=&quot;20300&quot; value=&quot;Slide 10 - &amp;quot;Check Your Knowledge&amp;quot;&quot;/&gt;&lt;property id=&quot;20307&quot; value=&quot;373&quot;/&gt;&lt;/object&gt;&lt;object type=&quot;3&quot; unique_id=&quot;17362&quot;&gt;&lt;property id=&quot;20148&quot; value=&quot;5&quot;/&gt;&lt;property id=&quot;20300&quot; value=&quot;Slide 11&quot;/&gt;&lt;property id=&quot;20307&quot; value=&quot;369&quot;/&gt;&lt;/object&gt;&lt;object type=&quot;3&quot; unique_id=&quot;17364&quot;&gt;&lt;property id=&quot;20148&quot; value=&quot;5&quot;/&gt;&lt;property id=&quot;20300&quot; value=&quot;Slide 12 - &amp;quot;Check Your Knowledge&amp;quot;&quot;/&gt;&lt;property id=&quot;20307&quot; value=&quot;374&quot;/&gt;&lt;/object&gt;&lt;object type=&quot;3&quot; unique_id=&quot;17365&quot;&gt;&lt;property id=&quot;20148&quot; value=&quot;5&quot;/&gt;&lt;property id=&quot;20300&quot; value=&quot;Slide 13 - &amp;quot;Medicare Resources&amp;quot;&quot;/&gt;&lt;property id=&quot;20307&quot; value=&quot;375&quot;/&gt;&lt;/object&gt;&lt;object type=&quot;3&quot; unique_id=&quot;17366&quot;&gt;&lt;property id=&quot;20148&quot; value=&quot;5&quot;/&gt;&lt;property id=&quot;20300&quot; value=&quot;Slide 14 - &amp;quot;Medicare Products&amp;quot;&quot;/&gt;&lt;property id=&quot;20307&quot; value=&quot;377&quot;/&gt;&lt;/object&gt;&lt;object type=&quot;3&quot; unique_id=&quot;17367&quot;&gt;&lt;property id=&quot;20148&quot; value=&quot;5&quot;/&gt;&lt;property id=&quot;20300&quot; value=&quot;Slide 15 - &amp;quot;Acronyms&amp;quot;&quot;/&gt;&lt;property id=&quot;20307&quot; value=&quot;376&quot;/&gt;&lt;/object&gt;&lt;object type=&quot;3&quot; unique_id=&quot;17368&quot;&gt;&lt;property id=&quot;20148&quot; value=&quot;5&quot;/&gt;&lt;property id=&quot;20300&quot; value=&quot;Slide 16 - &amp;quot;CMS National Training Program (NTP)&amp;quot;&quot;/&gt;&lt;property id=&quot;20307&quot; value=&quot;362&quot;/&gt;&lt;/object&gt;&lt;object type=&quot;3&quot; unique_id=&quot;17432&quot;&gt;&lt;property id=&quot;20148&quot; value=&quot;5&quot;/&gt;&lt;property id=&quot;20300&quot; value=&quot;Slide 7&quot;/&gt;&lt;property id=&quot;20307&quot; value=&quot;383&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C0DE1157C2DF46BAB8A3479BCB90AE" ma:contentTypeVersion="17" ma:contentTypeDescription="Create a new document." ma:contentTypeScope="" ma:versionID="3a8fa6a7a46d5a3a4bc2d26d39fa8b87">
  <xsd:schema xmlns:xsd="http://www.w3.org/2001/XMLSchema" xmlns:xs="http://www.w3.org/2001/XMLSchema" xmlns:p="http://schemas.microsoft.com/office/2006/metadata/properties" xmlns:ns2="144ea41b-304c-4c03-99c4-debb02094f92" targetNamespace="http://schemas.microsoft.com/office/2006/metadata/properties" ma:root="true" ma:fieldsID="d9fe02a083fa1a1c2e54f8e0941629cd" ns2:_="">
    <xsd:import namespace="144ea41b-304c-4c03-99c4-debb02094f9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ea41b-304c-4c03-99c4-debb02094f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6a8e296-5f29-4af2-954b-0de0d1e1f8b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FCBD0B-1B36-4079-8868-B3A19DF95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ea41b-304c-4c03-99c4-debb02094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A72031-91F1-416F-80B4-9C79F8D953D2}">
  <ds:schemaRefs>
    <ds:schemaRef ds:uri="Microsoft.SharePoint.Taxonomy.ContentTypeSync"/>
  </ds:schemaRefs>
</ds:datastoreItem>
</file>

<file path=customXml/itemProps3.xml><?xml version="1.0" encoding="utf-8"?>
<ds:datastoreItem xmlns:ds="http://schemas.openxmlformats.org/officeDocument/2006/customXml" ds:itemID="{BEB40999-58B5-4031-AF61-CBFCF23B8142}">
  <ds:schemaRefs>
    <ds:schemaRef ds:uri="http://schemas.microsoft.com/sharepoint/v3/contenttype/forms"/>
  </ds:schemaRefs>
</ds:datastoreItem>
</file>

<file path=customXml/itemProps4.xml><?xml version="1.0" encoding="utf-8"?>
<ds:datastoreItem xmlns:ds="http://schemas.openxmlformats.org/officeDocument/2006/customXml" ds:itemID="{E3AA343D-3419-420D-898A-249038B5965E}">
  <ds:schemaRefs>
    <ds:schemaRef ds:uri="http://purl.org/dc/elements/1.1/"/>
    <ds:schemaRef ds:uri="http://schemas.microsoft.com/office/2006/metadata/properties"/>
    <ds:schemaRef ds:uri="144ea41b-304c-4c03-99c4-debb02094f9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13006</TotalTime>
  <Words>8539</Words>
  <Application>Microsoft Office PowerPoint</Application>
  <PresentationFormat>Widescreen</PresentationFormat>
  <Paragraphs>624</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vt:lpstr>
      <vt:lpstr>Courier New</vt:lpstr>
      <vt:lpstr>Wingdings</vt:lpstr>
      <vt:lpstr>Office Theme</vt:lpstr>
      <vt:lpstr>CMS’ Actions to  Address the Opioid Crisis </vt:lpstr>
      <vt:lpstr>Contents</vt:lpstr>
      <vt:lpstr>Session Objectives</vt:lpstr>
      <vt:lpstr>Introduction</vt:lpstr>
      <vt:lpstr>Opioids Overview</vt:lpstr>
      <vt:lpstr>Opioids and Older Adults</vt:lpstr>
      <vt:lpstr>Opioid Crisis</vt:lpstr>
      <vt:lpstr>Centers for Medicare and Medicaid Services (CMS) Roadmap Fighting the Opioid Crisis—Overview</vt:lpstr>
      <vt:lpstr>Scope of the Problem</vt:lpstr>
      <vt:lpstr>Key Areas of CMS Focus</vt:lpstr>
      <vt:lpstr>Medicare Successes So Far</vt:lpstr>
      <vt:lpstr>Medicaid Successes So Far</vt:lpstr>
      <vt:lpstr>CMS Ongoing Efforts</vt:lpstr>
      <vt:lpstr>Opioid-Related Services and Coverage</vt:lpstr>
      <vt:lpstr>Role of Payers in Responding to the Opioid Crisis</vt:lpstr>
      <vt:lpstr>Prevention: Department of Health and Human Services’ (HHS) Efforts to Address Pain</vt:lpstr>
      <vt:lpstr>Medicare and Opioids</vt:lpstr>
      <vt:lpstr>Medicare Part D Drug Safety Alerts</vt:lpstr>
      <vt:lpstr>Part D Prevention through Utilization Management</vt:lpstr>
      <vt:lpstr>New Medicare Acupuncture Benefit</vt:lpstr>
      <vt:lpstr>Other Medicare Efforts to  Address the Opioid Crisis through Prevention</vt:lpstr>
      <vt:lpstr>Other Medicare Efforts to  Address the Opioid Crisis through Prevention, continued</vt:lpstr>
      <vt:lpstr>Medicare Coverage— Substance Use Disorder (SUD) Treatment Services</vt:lpstr>
      <vt:lpstr>What is Medication-Assisted Treatment (MAT) </vt:lpstr>
      <vt:lpstr>Medicare Coverage —  Medication-Assisted Treatment (MAT)</vt:lpstr>
      <vt:lpstr>Opioid Treatment Program Benefit</vt:lpstr>
      <vt:lpstr>Medicare Part D Opioid  Prescribing Mapping Tool</vt:lpstr>
      <vt:lpstr>Medicaid/CHIP and Opioids</vt:lpstr>
      <vt:lpstr>Medicaid Pharmacy Program  Drug Use Management Strategies to aid Prevention</vt:lpstr>
      <vt:lpstr>Medicaid Drug Utilization Review (DUR) Annual Reports</vt:lpstr>
      <vt:lpstr>Medicaid Coverage of SUD Treatment</vt:lpstr>
      <vt:lpstr>Information about Medication-Assisted Treatment (MAT)</vt:lpstr>
      <vt:lpstr>Medicaid and CHIP Opportunities for States to Address  Mental Health and Substance Use Disorders (SUDs)</vt:lpstr>
      <vt:lpstr>Medicaid and CHIP Opportunities for States to Address  Mental Health and Substance Use Disorders (SUDs), continued</vt:lpstr>
      <vt:lpstr>Medicaid Initiatives to Strengthen Treatment Capacity</vt:lpstr>
      <vt:lpstr>Medicaid Initiatives to Strengthen Treatment Capacity, Section 1115 SUD Demonstrations</vt:lpstr>
      <vt:lpstr>Medicaid Initiatives to Strengthen Treatment Capacity, Maternal Opioid Misuse Model</vt:lpstr>
      <vt:lpstr>Transformed Medicaid Statistical Information System (T-MSIS) and the Substance Use Disorder (SUD) Data Book</vt:lpstr>
      <vt:lpstr>The Marketplace and Opioids</vt:lpstr>
      <vt:lpstr>The Marketplace — Utilization Management</vt:lpstr>
      <vt:lpstr>The Marketplace—Mental Health and  Substance Use Disorder (SUD) Coverage</vt:lpstr>
      <vt:lpstr>The Marketplace—Mental Health and  Substance Use Disorder (SUD) Coverage (continued)</vt:lpstr>
      <vt:lpstr>Additional Information and Resources</vt:lpstr>
      <vt:lpstr>CMS’ Opioid Resources</vt:lpstr>
      <vt:lpstr>CMS Collaboration With Federal and Private Partners</vt:lpstr>
      <vt:lpstr>U.S. Department of Health and Human Services (HHS) Opioid Resources</vt:lpstr>
      <vt:lpstr>U.S. Department of Health and Human Services (HHS) Combatting the Opioid Crisis</vt:lpstr>
      <vt:lpstr>Substance Abuse &amp; Mental Health Services Administration (SAMHSA) Resources </vt:lpstr>
      <vt:lpstr>Centers for Disease Control and Prevention (CDC) Resources for Providers</vt:lpstr>
      <vt:lpstr>CMS National Training Program (NTP)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Joseph Warden</cp:lastModifiedBy>
  <cp:revision>467</cp:revision>
  <cp:lastPrinted>2020-02-19T15:15:50Z</cp:lastPrinted>
  <dcterms:created xsi:type="dcterms:W3CDTF">2019-11-14T20:32:59Z</dcterms:created>
  <dcterms:modified xsi:type="dcterms:W3CDTF">2020-11-03T21:17:58Z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0x01010054C0DE1157C2DF46BAB8A3479BCB90AE</vt:lpwstr>
  </property>
  <property fmtid="{D5CDD505-2E9C-101B-9397-08002B2CF9AE}" pid="4" name="_AdHocReviewCycleID">
    <vt:i4>-1773604732</vt:i4>
  </property>
  <property fmtid="{D5CDD505-2E9C-101B-9397-08002B2CF9AE}" pid="5" name="_EmailSubject">
    <vt:lpwstr>Recheck: Opioids slides w roadmap 2020 FINAL 7.28.20 508.pptx</vt:lpwstr>
  </property>
  <property fmtid="{D5CDD505-2E9C-101B-9397-08002B2CF9AE}" pid="6" name="_AuthorEmail">
    <vt:lpwstr>Walter.Gutowski@cms.hhs.gov</vt:lpwstr>
  </property>
  <property fmtid="{D5CDD505-2E9C-101B-9397-08002B2CF9AE}" pid="7" name="_AuthorEmailDisplayName">
    <vt:lpwstr>Gutowski, Walter A. (CMS/OC)</vt:lpwstr>
  </property>
</Properties>
</file>