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notesSlides/notesSlide1.xml" ContentType="application/vnd.openxmlformats-officedocument.presentationml.notesSlide+xml"/>
  <Override PartName="/ppt/tags/tag50.xml" ContentType="application/vnd.openxmlformats-officedocument.presentationml.tags+xml"/>
  <Override PartName="/ppt/notesSlides/notesSlide2.xml" ContentType="application/vnd.openxmlformats-officedocument.presentationml.notesSlide+xml"/>
  <Override PartName="/ppt/tags/tag51.xml" ContentType="application/vnd.openxmlformats-officedocument.presentationml.tags+xml"/>
  <Override PartName="/ppt/notesSlides/notesSlide3.xml" ContentType="application/vnd.openxmlformats-officedocument.presentationml.notesSlide+xml"/>
  <Override PartName="/ppt/tags/tag52.xml" ContentType="application/vnd.openxmlformats-officedocument.presentationml.tags+xml"/>
  <Override PartName="/ppt/notesSlides/notesSlide4.xml" ContentType="application/vnd.openxmlformats-officedocument.presentationml.notesSlide+xml"/>
  <Override PartName="/ppt/tags/tag53.xml" ContentType="application/vnd.openxmlformats-officedocument.presentationml.tags+xml"/>
  <Override PartName="/ppt/notesSlides/notesSlide5.xml" ContentType="application/vnd.openxmlformats-officedocument.presentationml.notesSlide+xml"/>
  <Override PartName="/ppt/tags/tag54.xml" ContentType="application/vnd.openxmlformats-officedocument.presentationml.tags+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0.xml" ContentType="application/vnd.openxmlformats-officedocument.presentationml.notesSlide+xml"/>
  <Override PartName="/ppt/tags/tag60.xml" ContentType="application/vnd.openxmlformats-officedocument.presentationml.tags+xml"/>
  <Override PartName="/ppt/notesSlides/notesSlide11.xml" ContentType="application/vnd.openxmlformats-officedocument.presentationml.notesSlide+xml"/>
  <Override PartName="/ppt/tags/tag61.xml" ContentType="application/vnd.openxmlformats-officedocument.presentationml.tags+xml"/>
  <Override PartName="/ppt/notesSlides/notesSlide12.xml" ContentType="application/vnd.openxmlformats-officedocument.presentationml.notesSlide+xml"/>
  <Override PartName="/ppt/tags/tag62.xml" ContentType="application/vnd.openxmlformats-officedocument.presentationml.tags+xml"/>
  <Override PartName="/ppt/notesSlides/notesSlide13.xml" ContentType="application/vnd.openxmlformats-officedocument.presentationml.notesSlide+xml"/>
  <Override PartName="/ppt/tags/tag63.xml" ContentType="application/vnd.openxmlformats-officedocument.presentationml.tags+xml"/>
  <Override PartName="/ppt/notesSlides/notesSlide14.xml" ContentType="application/vnd.openxmlformats-officedocument.presentationml.notesSlide+xml"/>
  <Override PartName="/ppt/tags/tag64.xml" ContentType="application/vnd.openxmlformats-officedocument.presentationml.tags+xml"/>
  <Override PartName="/ppt/notesSlides/notesSlide15.xml" ContentType="application/vnd.openxmlformats-officedocument.presentationml.notesSlide+xml"/>
  <Override PartName="/ppt/tags/tag65.xml" ContentType="application/vnd.openxmlformats-officedocument.presentationml.tags+xml"/>
  <Override PartName="/ppt/notesSlides/notesSlide16.xml" ContentType="application/vnd.openxmlformats-officedocument.presentationml.notesSlide+xml"/>
  <Override PartName="/ppt/tags/tag66.xml" ContentType="application/vnd.openxmlformats-officedocument.presentationml.tags+xml"/>
  <Override PartName="/ppt/notesSlides/notesSlide17.xml" ContentType="application/vnd.openxmlformats-officedocument.presentationml.notesSlide+xml"/>
  <Override PartName="/ppt/tags/tag67.xml" ContentType="application/vnd.openxmlformats-officedocument.presentationml.tags+xml"/>
  <Override PartName="/ppt/notesSlides/notesSlide18.xml" ContentType="application/vnd.openxmlformats-officedocument.presentationml.notesSlide+xml"/>
  <Override PartName="/ppt/tags/tag68.xml" ContentType="application/vnd.openxmlformats-officedocument.presentationml.tags+xml"/>
  <Override PartName="/ppt/notesSlides/notesSlide19.xml" ContentType="application/vnd.openxmlformats-officedocument.presentationml.notesSlide+xml"/>
  <Override PartName="/ppt/tags/tag69.xml" ContentType="application/vnd.openxmlformats-officedocument.presentationml.tags+xml"/>
  <Override PartName="/ppt/notesSlides/notesSlide20.xml" ContentType="application/vnd.openxmlformats-officedocument.presentationml.notesSlide+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notesSlides/notesSlide22.xml" ContentType="application/vnd.openxmlformats-officedocument.presentationml.notesSlide+xml"/>
  <Override PartName="/ppt/tags/tag72.xml" ContentType="application/vnd.openxmlformats-officedocument.presentationml.tags+xml"/>
  <Override PartName="/ppt/notesSlides/notesSlide23.xml" ContentType="application/vnd.openxmlformats-officedocument.presentationml.notesSlide+xml"/>
  <Override PartName="/ppt/tags/tag73.xml" ContentType="application/vnd.openxmlformats-officedocument.presentationml.tags+xml"/>
  <Override PartName="/ppt/notesSlides/notesSlide24.xml" ContentType="application/vnd.openxmlformats-officedocument.presentationml.notesSlide+xml"/>
  <Override PartName="/ppt/tags/tag74.xml" ContentType="application/vnd.openxmlformats-officedocument.presentationml.tags+xml"/>
  <Override PartName="/ppt/notesSlides/notesSlide25.xml" ContentType="application/vnd.openxmlformats-officedocument.presentationml.notesSlide+xml"/>
  <Override PartName="/ppt/tags/tag75.xml" ContentType="application/vnd.openxmlformats-officedocument.presentationml.tags+xml"/>
  <Override PartName="/ppt/notesSlides/notesSlide26.xml" ContentType="application/vnd.openxmlformats-officedocument.presentationml.notesSlide+xml"/>
  <Override PartName="/ppt/tags/tag76.xml" ContentType="application/vnd.openxmlformats-officedocument.presentationml.tags+xml"/>
  <Override PartName="/ppt/notesSlides/notesSlide27.xml" ContentType="application/vnd.openxmlformats-officedocument.presentationml.notesSlide+xml"/>
  <Override PartName="/ppt/tags/tag77.xml" ContentType="application/vnd.openxmlformats-officedocument.presentationml.tags+xml"/>
  <Override PartName="/ppt/notesSlides/notesSlide28.xml" ContentType="application/vnd.openxmlformats-officedocument.presentationml.notesSlide+xml"/>
  <Override PartName="/ppt/tags/tag78.xml" ContentType="application/vnd.openxmlformats-officedocument.presentationml.tags+xml"/>
  <Override PartName="/ppt/notesSlides/notesSlide29.xml" ContentType="application/vnd.openxmlformats-officedocument.presentationml.notesSlide+xml"/>
  <Override PartName="/ppt/tags/tag79.xml" ContentType="application/vnd.openxmlformats-officedocument.presentationml.tags+xml"/>
  <Override PartName="/ppt/notesSlides/notesSlide30.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3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32.xml" ContentType="application/vnd.openxmlformats-officedocument.presentationml.notesSlide+xml"/>
  <Override PartName="/ppt/tags/tag84.xml" ContentType="application/vnd.openxmlformats-officedocument.presentationml.tags+xml"/>
  <Override PartName="/ppt/notesSlides/notesSlide33.xml" ContentType="application/vnd.openxmlformats-officedocument.presentationml.notesSlide+xml"/>
  <Override PartName="/ppt/tags/tag85.xml" ContentType="application/vnd.openxmlformats-officedocument.presentationml.tags+xml"/>
  <Override PartName="/ppt/notesSlides/notesSlide34.xml" ContentType="application/vnd.openxmlformats-officedocument.presentationml.notesSlide+xml"/>
  <Override PartName="/ppt/tags/tag86.xml" ContentType="application/vnd.openxmlformats-officedocument.presentationml.tags+xml"/>
  <Override PartName="/ppt/notesSlides/notesSlide35.xml" ContentType="application/vnd.openxmlformats-officedocument.presentationml.notesSlide+xml"/>
  <Override PartName="/ppt/tags/tag87.xml" ContentType="application/vnd.openxmlformats-officedocument.presentationml.tags+xml"/>
  <Override PartName="/ppt/notesSlides/notesSlide36.xml" ContentType="application/vnd.openxmlformats-officedocument.presentationml.notesSlide+xml"/>
  <Override PartName="/ppt/tags/tag88.xml" ContentType="application/vnd.openxmlformats-officedocument.presentationml.tags+xml"/>
  <Override PartName="/ppt/notesSlides/notesSlide37.xml" ContentType="application/vnd.openxmlformats-officedocument.presentationml.notesSlide+xml"/>
  <Override PartName="/ppt/tags/tag89.xml" ContentType="application/vnd.openxmlformats-officedocument.presentationml.tags+xml"/>
  <Override PartName="/ppt/notesSlides/notesSlide38.xml" ContentType="application/vnd.openxmlformats-officedocument.presentationml.notesSlide+xml"/>
  <Override PartName="/ppt/tags/tag90.xml" ContentType="application/vnd.openxmlformats-officedocument.presentationml.tags+xml"/>
  <Override PartName="/ppt/notesSlides/notesSlide39.xml" ContentType="application/vnd.openxmlformats-officedocument.presentationml.notesSlide+xml"/>
  <Override PartName="/ppt/tags/tag91.xml" ContentType="application/vnd.openxmlformats-officedocument.presentationml.tags+xml"/>
  <Override PartName="/ppt/notesSlides/notesSlide40.xml" ContentType="application/vnd.openxmlformats-officedocument.presentationml.notesSlide+xml"/>
  <Override PartName="/ppt/tags/tag92.xml" ContentType="application/vnd.openxmlformats-officedocument.presentationml.tags+xml"/>
  <Override PartName="/ppt/notesSlides/notesSlide41.xml" ContentType="application/vnd.openxmlformats-officedocument.presentationml.notesSlide+xml"/>
  <Override PartName="/ppt/tags/tag93.xml" ContentType="application/vnd.openxmlformats-officedocument.presentationml.tags+xml"/>
  <Override PartName="/ppt/notesSlides/notesSlide42.xml" ContentType="application/vnd.openxmlformats-officedocument.presentationml.notesSlide+xml"/>
  <Override PartName="/ppt/tags/tag94.xml" ContentType="application/vnd.openxmlformats-officedocument.presentationml.tags+xml"/>
  <Override PartName="/ppt/notesSlides/notesSlide43.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44.xml" ContentType="application/vnd.openxmlformats-officedocument.presentationml.notesSlide+xml"/>
  <Override PartName="/ppt/tags/tag97.xml" ContentType="application/vnd.openxmlformats-officedocument.presentationml.tags+xml"/>
  <Override PartName="/ppt/notesSlides/notesSlide45.xml" ContentType="application/vnd.openxmlformats-officedocument.presentationml.notesSlide+xml"/>
  <Override PartName="/ppt/tags/tag98.xml" ContentType="application/vnd.openxmlformats-officedocument.presentationml.tags+xml"/>
  <Override PartName="/ppt/notesSlides/notesSlide46.xml" ContentType="application/vnd.openxmlformats-officedocument.presentationml.notesSlide+xml"/>
  <Override PartName="/ppt/tags/tag99.xml" ContentType="application/vnd.openxmlformats-officedocument.presentationml.tags+xml"/>
  <Override PartName="/ppt/notesSlides/notesSlide47.xml" ContentType="application/vnd.openxmlformats-officedocument.presentationml.notesSlide+xml"/>
  <Override PartName="/ppt/tags/tag100.xml" ContentType="application/vnd.openxmlformats-officedocument.presentationml.tags+xml"/>
  <Override PartName="/ppt/notesSlides/notesSlide48.xml" ContentType="application/vnd.openxmlformats-officedocument.presentationml.notesSlide+xml"/>
  <Override PartName="/ppt/tags/tag101.xml" ContentType="application/vnd.openxmlformats-officedocument.presentationml.tags+xml"/>
  <Override PartName="/ppt/notesSlides/notesSlide49.xml" ContentType="application/vnd.openxmlformats-officedocument.presentationml.notesSlide+xml"/>
  <Override PartName="/ppt/tags/tag102.xml" ContentType="application/vnd.openxmlformats-officedocument.presentationml.tags+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4"/>
    <p:sldMasterId id="2147483734" r:id="rId5"/>
  </p:sldMasterIdLst>
  <p:notesMasterIdLst>
    <p:notesMasterId r:id="rId56"/>
  </p:notesMasterIdLst>
  <p:handoutMasterIdLst>
    <p:handoutMasterId r:id="rId57"/>
  </p:handoutMasterIdLst>
  <p:sldIdLst>
    <p:sldId id="359" r:id="rId6"/>
    <p:sldId id="479" r:id="rId7"/>
    <p:sldId id="378" r:id="rId8"/>
    <p:sldId id="363" r:id="rId9"/>
    <p:sldId id="472" r:id="rId10"/>
    <p:sldId id="379" r:id="rId11"/>
    <p:sldId id="424" r:id="rId12"/>
    <p:sldId id="385" r:id="rId13"/>
    <p:sldId id="387" r:id="rId14"/>
    <p:sldId id="371" r:id="rId15"/>
    <p:sldId id="365" r:id="rId16"/>
    <p:sldId id="473" r:id="rId17"/>
    <p:sldId id="389" r:id="rId18"/>
    <p:sldId id="388" r:id="rId19"/>
    <p:sldId id="391" r:id="rId20"/>
    <p:sldId id="394" r:id="rId21"/>
    <p:sldId id="392" r:id="rId22"/>
    <p:sldId id="393" r:id="rId23"/>
    <p:sldId id="396" r:id="rId24"/>
    <p:sldId id="395" r:id="rId25"/>
    <p:sldId id="415" r:id="rId26"/>
    <p:sldId id="411" r:id="rId27"/>
    <p:sldId id="399" r:id="rId28"/>
    <p:sldId id="477" r:id="rId29"/>
    <p:sldId id="484" r:id="rId30"/>
    <p:sldId id="400" r:id="rId31"/>
    <p:sldId id="401" r:id="rId32"/>
    <p:sldId id="414" r:id="rId33"/>
    <p:sldId id="480" r:id="rId34"/>
    <p:sldId id="475" r:id="rId35"/>
    <p:sldId id="381" r:id="rId36"/>
    <p:sldId id="402" r:id="rId37"/>
    <p:sldId id="367" r:id="rId38"/>
    <p:sldId id="474" r:id="rId39"/>
    <p:sldId id="382" r:id="rId40"/>
    <p:sldId id="403" r:id="rId41"/>
    <p:sldId id="485" r:id="rId42"/>
    <p:sldId id="407" r:id="rId43"/>
    <p:sldId id="417" r:id="rId44"/>
    <p:sldId id="405" r:id="rId45"/>
    <p:sldId id="413" r:id="rId46"/>
    <p:sldId id="481" r:id="rId47"/>
    <p:sldId id="482" r:id="rId48"/>
    <p:sldId id="373" r:id="rId49"/>
    <p:sldId id="375" r:id="rId50"/>
    <p:sldId id="412" r:id="rId51"/>
    <p:sldId id="384" r:id="rId52"/>
    <p:sldId id="376" r:id="rId53"/>
    <p:sldId id="483" r:id="rId54"/>
    <p:sldId id="362" r:id="rId55"/>
  </p:sldIdLst>
  <p:sldSz cx="12192000" cy="6858000"/>
  <p:notesSz cx="7315200" cy="96012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icia Lew" initials="AL" lastIdx="17" clrIdx="6">
    <p:extLst>
      <p:ext uri="{19B8F6BF-5375-455C-9EA6-DF929625EA0E}">
        <p15:presenceInfo xmlns:p15="http://schemas.microsoft.com/office/powerpoint/2012/main" userId="S-1-5-21-4095628063-3556742122-3606576086-224763" providerId="AD"/>
      </p:ext>
    </p:extLst>
  </p:cmAuthor>
  <p:cmAuthor id="1" name="Leslie Long" initials="LL" lastIdx="12" clrIdx="0">
    <p:extLst>
      <p:ext uri="{19B8F6BF-5375-455C-9EA6-DF929625EA0E}">
        <p15:presenceInfo xmlns:p15="http://schemas.microsoft.com/office/powerpoint/2012/main" userId="S-1-5-21-4095628063-3556742122-3606576086-120535" providerId="AD"/>
      </p:ext>
    </p:extLst>
  </p:cmAuthor>
  <p:cmAuthor id="8" name="Santana, David P. (CMS/OC)" initials="SDP(" lastIdx="9" clrIdx="7">
    <p:extLst>
      <p:ext uri="{19B8F6BF-5375-455C-9EA6-DF929625EA0E}">
        <p15:presenceInfo xmlns:p15="http://schemas.microsoft.com/office/powerpoint/2012/main" userId="S-1-5-21-4095628063-3556742122-3606576086-6751" providerId="AD"/>
      </p:ext>
    </p:extLst>
  </p:cmAuthor>
  <p:cmAuthor id="2" name="Carla McClure" initials="CM" lastIdx="39" clrIdx="1">
    <p:extLst>
      <p:ext uri="{19B8F6BF-5375-455C-9EA6-DF929625EA0E}">
        <p15:presenceInfo xmlns:p15="http://schemas.microsoft.com/office/powerpoint/2012/main" userId="Carla McClure" providerId="None"/>
      </p:ext>
    </p:extLst>
  </p:cmAuthor>
  <p:cmAuthor id="9" name="Doria Diacogiannis" initials="DD" lastIdx="2" clrIdx="8">
    <p:extLst>
      <p:ext uri="{19B8F6BF-5375-455C-9EA6-DF929625EA0E}">
        <p15:presenceInfo xmlns:p15="http://schemas.microsoft.com/office/powerpoint/2012/main" userId="S-1-5-21-4095628063-3556742122-3606576086-197501" providerId="AD"/>
      </p:ext>
    </p:extLst>
  </p:cmAuthor>
  <p:cmAuthor id="3" name="Chelsea Heffernan" initials="CH" lastIdx="10" clrIdx="2">
    <p:extLst>
      <p:ext uri="{19B8F6BF-5375-455C-9EA6-DF929625EA0E}">
        <p15:presenceInfo xmlns:p15="http://schemas.microsoft.com/office/powerpoint/2012/main" userId="S::CHeffernan@seiservices.com::7050c5c2-1bd2-4717-9519-2d7b917433fa" providerId="AD"/>
      </p:ext>
    </p:extLst>
  </p:cmAuthor>
  <p:cmAuthor id="10" name="Joseph Warden" initials="JW" lastIdx="3" clrIdx="9">
    <p:extLst>
      <p:ext uri="{19B8F6BF-5375-455C-9EA6-DF929625EA0E}">
        <p15:presenceInfo xmlns:p15="http://schemas.microsoft.com/office/powerpoint/2012/main" userId="S-1-5-21-4095628063-3556742122-3606576086-104789" providerId="AD"/>
      </p:ext>
    </p:extLst>
  </p:cmAuthor>
  <p:cmAuthor id="4" name="Carla McClure" initials="CM [2]" lastIdx="3" clrIdx="3">
    <p:extLst>
      <p:ext uri="{19B8F6BF-5375-455C-9EA6-DF929625EA0E}">
        <p15:presenceInfo xmlns:p15="http://schemas.microsoft.com/office/powerpoint/2012/main" userId="S::cmcclure@seiservices.com::fde6e194-4821-4e48-b273-ef3313c9dc98" providerId="AD"/>
      </p:ext>
    </p:extLst>
  </p:cmAuthor>
  <p:cmAuthor id="5" name="Mohamad Al-Issa" initials="MA" lastIdx="51" clrIdx="4">
    <p:extLst>
      <p:ext uri="{19B8F6BF-5375-455C-9EA6-DF929625EA0E}">
        <p15:presenceInfo xmlns:p15="http://schemas.microsoft.com/office/powerpoint/2012/main" userId="S-1-5-21-4095628063-3556742122-3606576086-234970" providerId="AD"/>
      </p:ext>
    </p:extLst>
  </p:cmAuthor>
  <p:cmAuthor id="6" name="Kathleen Bethke" initials="KB" lastIdx="1" clrIdx="5">
    <p:extLst>
      <p:ext uri="{19B8F6BF-5375-455C-9EA6-DF929625EA0E}">
        <p15:presenceInfo xmlns:p15="http://schemas.microsoft.com/office/powerpoint/2012/main" userId="S::kbethke@seiservices.com::597e6176-bd2f-46eb-aaca-c344fe83e2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4F81BD"/>
    <a:srgbClr val="8FAADC"/>
    <a:srgbClr val="FEC736"/>
    <a:srgbClr val="D3DFEE"/>
    <a:srgbClr val="C0DFFF"/>
    <a:srgbClr val="FFFFFF"/>
    <a:srgbClr val="E9EBF5"/>
    <a:srgbClr val="00B050"/>
    <a:srgbClr val="0755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84" autoAdjust="0"/>
    <p:restoredTop sz="96173" autoAdjust="0"/>
  </p:normalViewPr>
  <p:slideViewPr>
    <p:cSldViewPr snapToGrid="0" snapToObjects="1" showGuides="1">
      <p:cViewPr>
        <p:scale>
          <a:sx n="70" d="100"/>
          <a:sy n="70" d="100"/>
        </p:scale>
        <p:origin x="1392" y="75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76" d="100"/>
          <a:sy n="76" d="100"/>
        </p:scale>
        <p:origin x="390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48.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03/21/2024</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a:p>
        </p:txBody>
      </p:sp>
    </p:spTree>
    <p:custDataLst>
      <p:tags r:id="rId2"/>
    </p:custDataLst>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ms.gov/newsroom/media-inquiries"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Coordination-of-Benefits-and-Recovery/Workers-Compensation-Medicare-Set-Aside-Arrangements/WCMSA-Overview.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sa.gov/OP_Home/ssact/title18/1862.ht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pharmaceutical-assistance-program/#state-program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1517" y="3712464"/>
            <a:ext cx="6695345" cy="5049571"/>
          </a:xfrm>
        </p:spPr>
        <p:txBody>
          <a:bodyPr/>
          <a:lstStyle/>
          <a:p>
            <a:pPr marL="0" indent="0">
              <a:spcBef>
                <a:spcPts val="651"/>
              </a:spcBef>
              <a:spcAft>
                <a:spcPts val="600"/>
              </a:spcAft>
              <a:buNone/>
              <a:defRPr/>
            </a:pPr>
            <a:r>
              <a:rPr lang="en-US" sz="1100" b="1" dirty="0">
                <a:cs typeface="Arial" panose="020B0604020202020204" pitchFamily="34" charset="0"/>
              </a:rPr>
              <a:t>Presenter Notes</a:t>
            </a:r>
            <a:endParaRPr lang="en-US" sz="1100" dirty="0">
              <a:cs typeface="Arial" panose="020B0604020202020204" pitchFamily="34" charset="0"/>
            </a:endParaRPr>
          </a:p>
          <a:p>
            <a:pPr marL="123512" indent="-123512">
              <a:spcAft>
                <a:spcPts val="600"/>
              </a:spcAft>
              <a:buFont typeface="Wingdings,Sans-Serif"/>
              <a:buChar char="§"/>
              <a:defRPr/>
            </a:pPr>
            <a:r>
              <a:rPr lang="en-US" sz="1100" dirty="0">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Aft>
                <a:spcPts val="600"/>
              </a:spcAft>
              <a:buFont typeface="Wingdings,Sans-Serif"/>
              <a:buChar char="§"/>
              <a:defRPr/>
            </a:pPr>
            <a:r>
              <a:rPr lang="en-US" sz="1100" dirty="0">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sz="1100" u="sng" dirty="0">
                <a:cs typeface="Arial" panose="020B0604020202020204" pitchFamily="34" charset="0"/>
                <a:hlinkClick r:id="rId3"/>
              </a:rPr>
              <a:t>support.microsoft.com/en-us/office/start-the-presentation-and-see-your-notes-in-presenter-view-4de90e28-487e-435c-9401-eb49a3801257</a:t>
            </a:r>
            <a:endParaRPr lang="en-US" sz="1100" dirty="0">
              <a:cs typeface="Arial" panose="020B0604020202020204" pitchFamily="34" charset="0"/>
            </a:endParaRPr>
          </a:p>
          <a:p>
            <a:pPr marL="0" indent="0">
              <a:spcAft>
                <a:spcPts val="600"/>
              </a:spcAft>
              <a:buNone/>
              <a:defRPr/>
            </a:pPr>
            <a:r>
              <a:rPr lang="en-US" sz="1100" b="1" dirty="0">
                <a:cs typeface="Arial" panose="020B0604020202020204" pitchFamily="34" charset="0"/>
              </a:rPr>
              <a:t>Introduction to Module Content</a:t>
            </a:r>
            <a:endParaRPr lang="en-US" sz="1100" dirty="0">
              <a:cs typeface="Arial" panose="020B0604020202020204" pitchFamily="34" charset="0"/>
            </a:endParaRPr>
          </a:p>
          <a:p>
            <a:pPr marL="0" indent="0">
              <a:spcAft>
                <a:spcPts val="600"/>
              </a:spcAft>
              <a:buNone/>
              <a:defRPr/>
            </a:pPr>
            <a:r>
              <a:rPr lang="en-US" sz="1100" dirty="0">
                <a:solidFill>
                  <a:prstClr val="black"/>
                </a:solidFill>
                <a:cs typeface="Arial" panose="020B0604020202020204" pitchFamily="34" charset="0"/>
              </a:rPr>
              <a:t>“Coordination of Benefits (COB),” explains the different payers’ responsibilities when people have both Medicare and certain other types of health and/or prescription drug coverage. </a:t>
            </a:r>
            <a:endParaRPr lang="en-US" sz="1100" b="1" dirty="0">
              <a:solidFill>
                <a:prstClr val="black"/>
              </a:solidFill>
              <a:cs typeface="Arial" panose="020B0604020202020204" pitchFamily="34" charset="0"/>
            </a:endParaRPr>
          </a:p>
          <a:p>
            <a:pPr marL="0" indent="0">
              <a:spcAft>
                <a:spcPts val="600"/>
              </a:spcAft>
              <a:buNone/>
              <a:defRPr/>
            </a:pPr>
            <a:r>
              <a:rPr lang="en-US" sz="1100" b="1" dirty="0">
                <a:solidFill>
                  <a:prstClr val="black"/>
                </a:solidFill>
                <a:cs typeface="Arial" panose="020B0604020202020204" pitchFamily="34" charset="0"/>
              </a:rPr>
              <a:t>Disclaimer</a:t>
            </a:r>
            <a:endParaRPr lang="en-US" sz="1100" dirty="0">
              <a:solidFill>
                <a:prstClr val="black"/>
              </a:solidFill>
              <a:cs typeface="Arial" panose="020B0604020202020204" pitchFamily="34" charset="0"/>
            </a:endParaRPr>
          </a:p>
          <a:p>
            <a:pPr marL="0" indent="0">
              <a:spcAft>
                <a:spcPts val="600"/>
              </a:spcAft>
              <a:buNone/>
              <a:defRPr/>
            </a:pPr>
            <a:r>
              <a:rPr lang="en-US" sz="1100"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endParaRPr lang="en-US" sz="1100" dirty="0">
              <a:cs typeface="Arial" panose="020B0604020202020204" pitchFamily="34" charset="0"/>
            </a:endParaRPr>
          </a:p>
          <a:p>
            <a:pPr marL="0" indent="0">
              <a:spcAft>
                <a:spcPts val="600"/>
              </a:spcAft>
              <a:buNone/>
              <a:defRPr/>
            </a:pPr>
            <a:r>
              <a:rPr lang="en-US" sz="1100" dirty="0">
                <a:solidFill>
                  <a:prstClr val="black"/>
                </a:solidFill>
                <a:cs typeface="Arial" panose="020B0604020202020204" pitchFamily="34" charset="0"/>
              </a:rPr>
              <a:t>The information in this module was correct as of March 2024. To check for an updated version, visit </a:t>
            </a:r>
            <a:r>
              <a:rPr lang="en-US" sz="1100" dirty="0">
                <a:solidFill>
                  <a:prstClr val="black"/>
                </a:solidFill>
                <a:cs typeface="Arial" panose="020B0604020202020204" pitchFamily="34" charset="0"/>
                <a:hlinkClick r:id="rId4"/>
              </a:rPr>
              <a:t>CMSnationaltrainingprogram.cms.gov</a:t>
            </a:r>
            <a:r>
              <a:rPr lang="en-US" sz="1100" dirty="0">
                <a:solidFill>
                  <a:prstClr val="black"/>
                </a:solidFill>
                <a:cs typeface="Arial" panose="020B0604020202020204" pitchFamily="34" charset="0"/>
              </a:rPr>
              <a:t>. </a:t>
            </a:r>
            <a:r>
              <a:rPr lang="en-US" sz="1100" dirty="0">
                <a:cs typeface="Arial" panose="020B0604020202020204" pitchFamily="34" charset="0"/>
              </a:rPr>
              <a:t>The CMS National Training Program provides this information as a resource for our partners. </a:t>
            </a:r>
            <a:r>
              <a:rPr lang="en-US" sz="1100" dirty="0">
                <a:solidFill>
                  <a:prstClr val="black"/>
                </a:solidFill>
                <a:cs typeface="Arial" panose="020B0604020202020204" pitchFamily="34" charset="0"/>
              </a:rPr>
              <a:t>It’s not a legal document or intended for press purposes. The press can contact the CMS Press Office at </a:t>
            </a:r>
            <a:r>
              <a:rPr lang="en-US" sz="1100" dirty="0">
                <a:solidFill>
                  <a:prstClr val="black"/>
                </a:solidFill>
                <a:cs typeface="Arial" panose="020B0604020202020204" pitchFamily="34" charset="0"/>
                <a:hlinkClick r:id="rId5"/>
              </a:rPr>
              <a:t>CMS.gov/newsroom/media-inquiries</a:t>
            </a:r>
            <a:r>
              <a:rPr lang="en-US" sz="1100" dirty="0">
                <a:solidFill>
                  <a:prstClr val="black"/>
                </a:solidFill>
                <a:cs typeface="Arial" panose="020B0604020202020204" pitchFamily="34" charset="0"/>
              </a:rPr>
              <a:t>. Official Medicare Program legal guidance is contained in the relevant statutes, regulations, and rulings.</a:t>
            </a:r>
          </a:p>
          <a:p>
            <a:pPr marL="0" indent="0" defTabSz="966612">
              <a:spcAft>
                <a:spcPts val="600"/>
              </a:spcAft>
              <a:buNone/>
              <a:defRPr/>
            </a:pPr>
            <a:r>
              <a:rPr lang="en-US" sz="1100" dirty="0">
                <a:solidFill>
                  <a:prstClr val="black"/>
                </a:solidFill>
                <a:cs typeface="Arial" panose="020B0604020202020204" pitchFamily="34" charset="0"/>
              </a:rPr>
              <a:t>This communication was printed, published, or produced and disseminated at U.S. taxpayer expense.</a:t>
            </a:r>
          </a:p>
          <a:p>
            <a:pPr marL="0" indent="0" defTabSz="966612">
              <a:spcAft>
                <a:spcPts val="600"/>
              </a:spcAft>
              <a:buNone/>
              <a:defRPr/>
            </a:pPr>
            <a:r>
              <a:rPr lang="en-US" sz="1100" dirty="0"/>
              <a:t>Health Insurance Marketplace® </a:t>
            </a:r>
            <a:r>
              <a:rPr lang="en-US" sz="1100" dirty="0">
                <a:solidFill>
                  <a:prstClr val="black"/>
                </a:solidFill>
                <a:cs typeface="Arial" panose="020B0604020202020204" pitchFamily="34" charset="0"/>
              </a:rPr>
              <a:t>is a registered service mark of the U.S. Department of Health &amp; Human Services (HHS).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 Question 1</a:t>
            </a:r>
            <a:endParaRPr lang="en-US" dirty="0">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Medicaid is generally the primary payer if you have both Medicaid and Medicare coverage.</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True </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False</a:t>
            </a:r>
          </a:p>
          <a:p>
            <a:pPr marL="0" indent="0">
              <a:spcBef>
                <a:spcPts val="634"/>
              </a:spcBef>
              <a:spcAft>
                <a:spcPts val="600"/>
              </a:spcAft>
              <a:buNone/>
              <a:defRPr/>
            </a:pPr>
            <a:r>
              <a:rPr lang="en-US" b="1" dirty="0">
                <a:solidFill>
                  <a:prstClr val="black"/>
                </a:solidFill>
                <a:cs typeface="Arial" panose="020B0604020202020204" pitchFamily="34" charset="0"/>
              </a:rPr>
              <a:t>Answer: b. False</a:t>
            </a:r>
          </a:p>
          <a:p>
            <a:pPr marL="0" indent="0" defTabSz="966612">
              <a:spcBef>
                <a:spcPts val="634"/>
              </a:spcBef>
              <a:spcAft>
                <a:spcPts val="600"/>
              </a:spcAft>
              <a:buNone/>
              <a:defRPr/>
            </a:pPr>
            <a:r>
              <a:rPr lang="en-US" dirty="0">
                <a:solidFill>
                  <a:prstClr val="black"/>
                </a:solidFill>
                <a:cs typeface="Arial" panose="020B0604020202020204" pitchFamily="34" charset="0"/>
              </a:rPr>
              <a:t>Generally, Medicare pays first when you have both Medicaid and Medicare coverage—with no other coverage that may be primary to Medicare. </a:t>
            </a:r>
          </a:p>
        </p:txBody>
      </p:sp>
    </p:spTree>
    <p:extLst>
      <p:ext uri="{BB962C8B-B14F-4D97-AF65-F5344CB8AC3E}">
        <p14:creationId xmlns:p14="http://schemas.microsoft.com/office/powerpoint/2010/main" val="337264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2, “Medicare &amp; Other Types of Health Coverage,” explains possible health claims payers other than Medicare, and who pays first.</a:t>
            </a:r>
            <a:endParaRPr lang="en-US" dirty="0">
              <a:ea typeface="+mn-ea"/>
              <a:cs typeface="Arial" panose="020B060402020202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14300" indent="-114300">
              <a:spcAft>
                <a:spcPts val="600"/>
              </a:spcAft>
            </a:pPr>
            <a:r>
              <a:rPr lang="en-US" b="0" dirty="0">
                <a:cs typeface="Arial" panose="020B0604020202020204" pitchFamily="34" charset="0"/>
              </a:rPr>
              <a:t>Identify possible health claim payers </a:t>
            </a:r>
          </a:p>
          <a:p>
            <a:pPr marL="114300" indent="-114300">
              <a:spcAft>
                <a:spcPts val="600"/>
              </a:spcAft>
            </a:pPr>
            <a:r>
              <a:rPr lang="en-US" b="0" dirty="0">
                <a:cs typeface="Arial" panose="020B0604020202020204" pitchFamily="34" charset="0"/>
              </a:rPr>
              <a:t>Explain when Medicare pays first</a:t>
            </a:r>
          </a:p>
          <a:p>
            <a:pPr marL="114300" indent="-114300">
              <a:spcAft>
                <a:spcPts val="600"/>
              </a:spcAft>
            </a:pPr>
            <a:r>
              <a:rPr lang="en-US" b="0" dirty="0">
                <a:cs typeface="Arial" panose="020B0604020202020204" pitchFamily="34" charset="0"/>
              </a:rPr>
              <a:t>Explain Medicare and Health Insurance Marketplace coordination</a:t>
            </a:r>
          </a:p>
        </p:txBody>
      </p:sp>
    </p:spTree>
    <p:extLst>
      <p:ext uri="{BB962C8B-B14F-4D97-AF65-F5344CB8AC3E}">
        <p14:creationId xmlns:p14="http://schemas.microsoft.com/office/powerpoint/2010/main" val="140961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05805" cy="5314304"/>
          </a:xfrm>
        </p:spPr>
        <p:txBody>
          <a:bodyPr/>
          <a:lstStyle/>
          <a:p>
            <a:pPr marL="0" indent="0">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It’s important to know whether your medical costs are payable by other insurance payers first. This information helps health care providers figure out who to bill and how to file claims with Medicare. </a:t>
            </a:r>
            <a:endParaRPr lang="en-US" dirty="0">
              <a:ea typeface="+mn-ea"/>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There are many insurance benefits, and you could have many combinations of insurance coverage. Your particular combination will affect who pays and when. </a:t>
            </a:r>
          </a:p>
          <a:p>
            <a:pPr marL="0" indent="0" defTabSz="966612">
              <a:spcAft>
                <a:spcPts val="600"/>
              </a:spcAft>
              <a:buNone/>
              <a:defRPr/>
            </a:pPr>
            <a:r>
              <a:rPr lang="en-US" b="1" dirty="0">
                <a:solidFill>
                  <a:prstClr val="black"/>
                </a:solidFill>
                <a:cs typeface="Arial" panose="020B0604020202020204" pitchFamily="34" charset="0"/>
              </a:rPr>
              <a:t>Here’s a list of possible health claims payers other than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Medicaid</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Group Health Plan (GHP)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Retiree Group Health Plan</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No-Fault Insurance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Liability Insurance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Workers’ Compensation Insurance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Federal Black Lung Benefits Program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Consolidated Omnibus Budget Reconciliation Act (COBRA) continuation coverage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Veterans’ Coverage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TRICARE for Life</a:t>
            </a:r>
          </a:p>
          <a:p>
            <a:pPr marL="0" indent="0" defTabSz="966612">
              <a:spcAft>
                <a:spcPts val="600"/>
              </a:spcAft>
              <a:buNone/>
              <a:defRPr/>
            </a:pPr>
            <a:r>
              <a:rPr lang="en-US" dirty="0">
                <a:solidFill>
                  <a:prstClr val="black"/>
                </a:solidFill>
                <a:cs typeface="Arial" panose="020B0604020202020204" pitchFamily="34" charset="0"/>
              </a:rPr>
              <a:t>Depending on the type of additional insurance coverage you may have, Medicare may be the primary payer or secondary payer for your claim.</a:t>
            </a:r>
          </a:p>
        </p:txBody>
      </p:sp>
    </p:spTree>
    <p:extLst>
      <p:ext uri="{BB962C8B-B14F-4D97-AF65-F5344CB8AC3E}">
        <p14:creationId xmlns:p14="http://schemas.microsoft.com/office/powerpoint/2010/main" val="2425420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8"/>
            <a:ext cx="5852160" cy="4327714"/>
          </a:xfrm>
        </p:spPr>
        <p:txBody>
          <a:bodyPr/>
          <a:lstStyle/>
          <a:p>
            <a:pPr marL="0" indent="0">
              <a:spcBef>
                <a:spcPts val="664"/>
              </a:spcBef>
              <a:spcAft>
                <a:spcPts val="600"/>
              </a:spcAft>
              <a:buNone/>
              <a:defRPr/>
            </a:pPr>
            <a:r>
              <a:rPr lang="en-US" b="1" dirty="0">
                <a:cs typeface="Arial" panose="020B0604020202020204" pitchFamily="34" charset="0"/>
              </a:rPr>
              <a:t>This slide has animation.</a:t>
            </a: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125660" indent="-125660">
              <a:spcBef>
                <a:spcPts val="634"/>
              </a:spcBef>
              <a:spcAft>
                <a:spcPts val="600"/>
              </a:spcAft>
              <a:defRPr/>
            </a:pPr>
            <a:r>
              <a:rPr lang="en-US" dirty="0">
                <a:solidFill>
                  <a:prstClr val="black"/>
                </a:solidFill>
                <a:cs typeface="Arial" panose="020B0604020202020204" pitchFamily="34" charset="0"/>
              </a:rPr>
              <a:t>Medicaid is a joint federal and state program that helps pay medical costs for people and families who have limited income and resources and meet other requirements. If you meet certain conditions, Medicaid can also help you pay Medicare costs like premiums, deductibles, copayments, and/or coinsurance through the Medicare Savings Programs (MSPs). </a:t>
            </a:r>
            <a:endParaRPr lang="en-US" dirty="0">
              <a:cs typeface="Arial" panose="020B0604020202020204" pitchFamily="34" charset="0"/>
            </a:endParaRPr>
          </a:p>
          <a:p>
            <a:pPr marL="125660" indent="-125660">
              <a:spcBef>
                <a:spcPts val="634"/>
              </a:spcBef>
              <a:spcAft>
                <a:spcPts val="600"/>
              </a:spcAft>
              <a:defRPr/>
            </a:pPr>
            <a:r>
              <a:rPr lang="en-US" dirty="0">
                <a:solidFill>
                  <a:prstClr val="black"/>
                </a:solidFill>
                <a:cs typeface="Arial" panose="020B0604020202020204" pitchFamily="34" charset="0"/>
              </a:rPr>
              <a:t>Medicaid never pays first for services covered by Medicare. It only pays after Medicare has paid. </a:t>
            </a:r>
          </a:p>
          <a:p>
            <a:pPr marL="125660" indent="-125660">
              <a:spcBef>
                <a:spcPts val="634"/>
              </a:spcBef>
              <a:spcAft>
                <a:spcPts val="600"/>
              </a:spcAft>
              <a:defRPr/>
            </a:pPr>
            <a:r>
              <a:rPr lang="en-US" dirty="0">
                <a:solidFill>
                  <a:prstClr val="black"/>
                </a:solidFill>
                <a:cs typeface="Arial" panose="020B0604020202020204" pitchFamily="34" charset="0"/>
              </a:rPr>
              <a:t>In most cases, Medicaid is the payer of last resort—it pays after all other coverages have been exhausted.</a:t>
            </a:r>
            <a:endParaRPr lang="en-US" dirty="0">
              <a:cs typeface="Arial" panose="020B0604020202020204" pitchFamily="34" charset="0"/>
            </a:endParaRPr>
          </a:p>
        </p:txBody>
      </p:sp>
    </p:spTree>
    <p:extLst>
      <p:ext uri="{BB962C8B-B14F-4D97-AF65-F5344CB8AC3E}">
        <p14:creationId xmlns:p14="http://schemas.microsoft.com/office/powerpoint/2010/main" val="70920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64"/>
              </a:spcBef>
              <a:spcAft>
                <a:spcPts val="600"/>
              </a:spcAft>
              <a:buNone/>
              <a:tabLst>
                <a:tab pos="124183" algn="l"/>
              </a:tabLst>
              <a:defRPr/>
            </a:pPr>
            <a:r>
              <a:rPr lang="en-US" b="1" dirty="0">
                <a:cs typeface="Arial" panose="020B0604020202020204" pitchFamily="34" charset="0"/>
              </a:rPr>
              <a:t>This slide has animation.</a:t>
            </a:r>
          </a:p>
          <a:p>
            <a:pPr marL="0" lvl="1" defTabSz="966612">
              <a:spcAft>
                <a:spcPts val="600"/>
              </a:spcAft>
              <a:tabLst>
                <a:tab pos="124183" algn="l"/>
              </a:tabLst>
              <a:defRPr/>
            </a:pPr>
            <a:r>
              <a:rPr lang="en-US" b="1" dirty="0">
                <a:cs typeface="Arial" panose="020B0604020202020204" pitchFamily="34" charset="0"/>
              </a:rPr>
              <a:t>Presenter Notes</a:t>
            </a:r>
            <a:endParaRPr lang="en-US" dirty="0">
              <a:cs typeface="Arial" panose="020B0604020202020204" pitchFamily="34" charset="0"/>
            </a:endParaRPr>
          </a:p>
          <a:p>
            <a:pPr marL="0" lvl="1" defTabSz="966612">
              <a:spcAft>
                <a:spcPts val="600"/>
              </a:spcAft>
              <a:tabLst>
                <a:tab pos="124183" algn="l"/>
              </a:tabLst>
              <a:defRPr/>
            </a:pPr>
            <a:r>
              <a:rPr lang="en-US" dirty="0">
                <a:solidFill>
                  <a:prstClr val="black"/>
                </a:solidFill>
                <a:cs typeface="Arial" panose="020B0604020202020204" pitchFamily="34" charset="0"/>
              </a:rPr>
              <a:t>Coordination of benefits depends on whether you, your spouse or a family member is currently working or retired, and on the number of employees your current employer has.</a:t>
            </a:r>
            <a:endParaRPr lang="en-US" dirty="0">
              <a:cs typeface="Arial" panose="020B0604020202020204" pitchFamily="34" charset="0"/>
            </a:endParaRPr>
          </a:p>
          <a:p>
            <a:pPr marL="125660" lvl="1" indent="-125660"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Many employers and unions offer GHP coverage to current employees and/or retirees. In general, a GHP gives health coverage to employees and their families. For example, the Federal Employees Health Benefits (FEHB) Program plan is a type of GHP. You may also get group health coverage through the employer of a spouse or family member. If you have Medicare and you’re offered coverage under a GHP, usually you can choose to accept or reject the plan. The GHP may be a fee-for-service plan or a managed care plan, like a Health Maintenance Organization (HMO) or Preferred Provider Organization (PPO).</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Employers/unions may also arrange for their Medicare-eligible retirees, spouses, and dependents to get Medicare Advantage (Part C) managed health care and/or Medicare drug coverage (Part D) through employer group waiver plans.</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Businesses with 50 or fewer employees can offer Small Business Health Options Program (SHOP) plans from the Marketplace.</a:t>
            </a:r>
          </a:p>
        </p:txBody>
      </p:sp>
    </p:spTree>
    <p:extLst>
      <p:ext uri="{BB962C8B-B14F-4D97-AF65-F5344CB8AC3E}">
        <p14:creationId xmlns:p14="http://schemas.microsoft.com/office/powerpoint/2010/main" val="1111843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Medicare pays first if you have GHP coverage, and you’re:</a:t>
            </a:r>
            <a:endParaRPr lang="en-US" dirty="0">
              <a:ea typeface="+mn-ea"/>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65 or older and have retiree coverage.</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65 or older with GHP coverage through current active employment, either yours or your spouse’s, and the employer has fewer than 20 employees.</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Under 65, have Medicare due to a disability, and are covered by a GHP through current employment (either yours or a family member’s), and your/their employer has fewer than 100 employees.</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Eligible for Medicare due to End-Stage Renal Disease (ESRD) and have GHP coverage, either yours or your spouse’s, of as a dependent child and the 30-month coordination period has ended. If Medicare was your primary payer before the 30-month coordination period, Medicare will continue to be the primary insurance throughout the coordination period. </a:t>
            </a:r>
          </a:p>
        </p:txBody>
      </p:sp>
    </p:spTree>
    <p:extLst>
      <p:ext uri="{BB962C8B-B14F-4D97-AF65-F5344CB8AC3E}">
        <p14:creationId xmlns:p14="http://schemas.microsoft.com/office/powerpoint/2010/main" val="252057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600"/>
              </a:spcAft>
              <a:buNone/>
              <a:defRPr/>
            </a:pPr>
            <a:r>
              <a:rPr lang="en-US" b="1" dirty="0">
                <a:cs typeface="Arial" panose="020B0604020202020204" pitchFamily="34" charset="0"/>
              </a:rPr>
              <a:t>This slide has animation.</a:t>
            </a: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Medicare doesn’t usually pay for services when your Medicare record and/or claim indicates that other insurers may provide coverage. These issuers include:</a:t>
            </a:r>
            <a:endParaRPr lang="en-US" dirty="0">
              <a:ea typeface="+mn-ea"/>
              <a:cs typeface="Arial" panose="020B0604020202020204" pitchFamily="34" charset="0"/>
            </a:endParaRP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No-fault insurance</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Liability insurance (including self-insurance)</a:t>
            </a:r>
          </a:p>
          <a:p>
            <a:pPr marL="125861" lvl="1" indent="-125861" defTabSz="966612">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Workers’ compensation (work-related injury or illness)</a:t>
            </a:r>
          </a:p>
          <a:p>
            <a:pPr marL="125861" lvl="1" indent="-125861" defTabSz="966612">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Federal Black Lung Benefits Program (illness related to mining)</a:t>
            </a:r>
          </a:p>
        </p:txBody>
      </p:sp>
    </p:spTree>
    <p:extLst>
      <p:ext uri="{BB962C8B-B14F-4D97-AF65-F5344CB8AC3E}">
        <p14:creationId xmlns:p14="http://schemas.microsoft.com/office/powerpoint/2010/main" val="1628115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No-fault insurance may pay for health care services you get because you get injured or your property gets damaged in an accident, regardless of who’s at fault for causing the accident. Some types of no-fault insurance include:</a:t>
            </a:r>
            <a:endParaRPr lang="en-US" dirty="0">
              <a:ea typeface="+mn-ea"/>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Automobile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Homeowners</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Commercial insurance plans</a:t>
            </a:r>
          </a:p>
          <a:p>
            <a:pPr marL="0" indent="0" defTabSz="966612">
              <a:spcAft>
                <a:spcPts val="600"/>
              </a:spcAft>
              <a:buNone/>
              <a:defRPr/>
            </a:pPr>
            <a:r>
              <a:rPr lang="en-US" dirty="0">
                <a:solidFill>
                  <a:prstClr val="black"/>
                </a:solidFill>
                <a:cs typeface="Arial" panose="020B0604020202020204" pitchFamily="34" charset="0"/>
              </a:rPr>
              <a:t>Medicare is the secondary payer when no-fault insurance is available. Medicare generally won’t pay for medical expenses covered by no-fault insurance unless no-fault insurance benefits are exhausted or if an Ongoing Responsibility for Medicals (ORM) record is open in its database. However, Medicare may pay for medical expenses if the claim is denied for reasons other than not being a proper claim. Medicare may make payment only if the services are covered under Medicare. Also, if the no-fault insurance doesn’t pay promptly (within 120 days), Medicare may make a conditional payment for which Medicare has the right to seek recovery.</a:t>
            </a:r>
          </a:p>
          <a:p>
            <a:pPr marL="0" indent="0" defTabSz="966612">
              <a:spcAft>
                <a:spcPts val="600"/>
              </a:spcAft>
              <a:buNone/>
              <a:defRPr/>
            </a:pPr>
            <a:r>
              <a:rPr lang="en-US" dirty="0">
                <a:solidFill>
                  <a:prstClr val="black"/>
                </a:solidFill>
                <a:cs typeface="Arial" panose="020B0604020202020204" pitchFamily="34" charset="0"/>
              </a:rPr>
              <a:t>If the insurance company doesn’t pay the claim promptly (usually within 120 days), your doctor or other provider may bill Medicare. Medicare may make a conditional payment for services for which another payer is responsible, so you generally won't have to use your own money to pay the bill. If Medicare makes a conditional payment, and you get a settlement from an insurance company later, the conditional payment from your settlement needs to go to Medicare. You're responsible for making sure Medicare gets repaid for the conditional payment.</a:t>
            </a:r>
            <a:endParaRPr lang="en-US" dirty="0">
              <a:ea typeface="+mn-ea"/>
              <a:cs typeface="Arial" panose="020B0604020202020204" pitchFamily="34" charset="0"/>
            </a:endParaRPr>
          </a:p>
        </p:txBody>
      </p:sp>
    </p:spTree>
    <p:extLst>
      <p:ext uri="{BB962C8B-B14F-4D97-AF65-F5344CB8AC3E}">
        <p14:creationId xmlns:p14="http://schemas.microsoft.com/office/powerpoint/2010/main" val="55498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3453" y="3757506"/>
            <a:ext cx="6184231" cy="4917262"/>
          </a:xfrm>
        </p:spPr>
        <p:txBody>
          <a:bodyPr/>
          <a:lstStyle/>
          <a:p>
            <a:pPr marL="0" indent="0">
              <a:spcAft>
                <a:spcPts val="600"/>
              </a:spcAft>
              <a:buNone/>
              <a:defRPr/>
            </a:pPr>
            <a:r>
              <a:rPr lang="en-US" b="1" dirty="0">
                <a:cs typeface="Arial" panose="020B0604020202020204" pitchFamily="34" charset="0"/>
              </a:rPr>
              <a:t>This slide has animation.</a:t>
            </a: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Liability insurance is coverage that protects you against claims based on negligence, inappropriate action, or inaction that results in personal injury or damage to property. Liability insurance includes, but isn’t limited to:</a:t>
            </a:r>
            <a:endParaRPr lang="en-US" dirty="0">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Homeowners’</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Automobile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Product</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Malpractice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Uninsured/underinsured motorist</a:t>
            </a:r>
          </a:p>
          <a:p>
            <a:pPr marL="0" indent="0">
              <a:spcAft>
                <a:spcPts val="600"/>
              </a:spcAft>
              <a:buNone/>
              <a:defRPr/>
            </a:pPr>
            <a:r>
              <a:rPr lang="en-US" dirty="0">
                <a:solidFill>
                  <a:prstClr val="black"/>
                </a:solidFill>
                <a:cs typeface="Arial" panose="020B0604020202020204" pitchFamily="34" charset="0"/>
              </a:rPr>
              <a:t>Medicare is the secondary payer in cases where liability insurance is available. If health care professionals find that a liability insurer can pay for the services they gave you, they must attempt to collect from that insurer before billing Medicare. Providers must bill the liability insurer first, even though the liability insurer may not make a prompt payment. </a:t>
            </a:r>
            <a:endParaRPr lang="en-US" dirty="0">
              <a:ea typeface="+mn-ea"/>
              <a:cs typeface="Arial" panose="020B0604020202020204" pitchFamily="34" charset="0"/>
            </a:endParaRPr>
          </a:p>
          <a:p>
            <a:pPr marL="0" indent="0" fontAlgn="base">
              <a:spcAft>
                <a:spcPts val="600"/>
              </a:spcAft>
              <a:buNone/>
              <a:defRPr/>
            </a:pPr>
            <a:r>
              <a:rPr lang="en-US" dirty="0">
                <a:solidFill>
                  <a:prstClr val="black"/>
                </a:solidFill>
                <a:cs typeface="Arial" panose="020B0604020202020204" pitchFamily="34" charset="0"/>
              </a:rPr>
              <a:t>If the insurance company doesn’t pay the claim promptly (usually within 120 days), your doctor or other provider may bill Medicare. Medicare may make a conditional payment for services for which another payer is responsible, so you generally won't have to use your own money to pay the bill. If Medicare makes a conditional payment, and you get a settlement from an insurance company later, the Medicare conditional payment may need to be repaid from your settlement. You're responsible for making sure Medicare gets repaid for the conditional payment. </a:t>
            </a:r>
          </a:p>
        </p:txBody>
      </p:sp>
    </p:spTree>
    <p:extLst>
      <p:ext uri="{BB962C8B-B14F-4D97-AF65-F5344CB8AC3E}">
        <p14:creationId xmlns:p14="http://schemas.microsoft.com/office/powerpoint/2010/main" val="92364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a:spcAft>
                <a:spcPts val="600"/>
              </a:spcAft>
              <a:buNone/>
              <a:defRPr/>
            </a:pPr>
            <a:r>
              <a:rPr lang="en-US" b="1" dirty="0">
                <a:solidFill>
                  <a:prstClr val="black"/>
                </a:solidFill>
                <a:cs typeface="Arial" panose="020B0604020202020204" pitchFamily="34" charset="0"/>
              </a:rPr>
              <a:t>Presenter Notes</a:t>
            </a:r>
          </a:p>
          <a:p>
            <a:pPr marL="0" indent="0" defTabSz="966612">
              <a:spcAft>
                <a:spcPts val="600"/>
              </a:spcAft>
              <a:buNone/>
              <a:defRPr/>
            </a:pPr>
            <a:r>
              <a:rPr lang="en-US" dirty="0">
                <a:solidFill>
                  <a:prstClr val="black"/>
                </a:solidFill>
                <a:cs typeface="Arial" panose="020B0604020202020204" pitchFamily="34" charset="0"/>
              </a:rPr>
              <a:t>These materials are for information givers/trainers who are familiar with the Medicare Program, and who use the information for their presentations.</a:t>
            </a:r>
          </a:p>
          <a:p>
            <a:pPr marL="0" indent="0">
              <a:spcAft>
                <a:spcPts val="600"/>
              </a:spcAft>
              <a:buNone/>
              <a:defRPr/>
            </a:pPr>
            <a:r>
              <a:rPr lang="en-US" dirty="0">
                <a:solidFill>
                  <a:prstClr val="black"/>
                </a:solidFill>
                <a:cs typeface="Arial" panose="020B0604020202020204" pitchFamily="34" charset="0"/>
              </a:rPr>
              <a:t>The module consists of 44 slides and speaker’s notes and includes resource links and 4 check-your-knowledge questions. </a:t>
            </a:r>
          </a:p>
          <a:p>
            <a:pPr marL="0" indent="0" defTabSz="966612">
              <a:spcAft>
                <a:spcPts val="600"/>
              </a:spcAft>
              <a:buNone/>
              <a:defRPr/>
            </a:pPr>
            <a:r>
              <a:rPr lang="en-US" dirty="0">
                <a:solidFill>
                  <a:prstClr val="black"/>
                </a:solidFill>
                <a:cs typeface="Arial" panose="020B0604020202020204" pitchFamily="34" charset="0"/>
              </a:rPr>
              <a:t>It takes about 45 minutes to present. Allow approximately 15 more minutes for discussion, questions, and answers. You should consider adding more time for additional activities you want to include.</a:t>
            </a:r>
            <a:endParaRPr lang="en-US" dirty="0">
              <a:ea typeface="+mn-ea"/>
              <a:cs typeface="Arial" panose="020B0604020202020204" pitchFamily="34" charset="0"/>
            </a:endParaRPr>
          </a:p>
          <a:p>
            <a:pPr marL="0" indent="0">
              <a:spcAft>
                <a:spcPts val="600"/>
              </a:spcAft>
              <a:buNone/>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030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cs typeface="Arial" panose="020B0604020202020204" pitchFamily="34" charset="0"/>
              </a:rPr>
              <a:t>Workers’ compensation is a law or plan requiring employers to cover employees who get sick or injured on the job. Workers’ compensation plans cover most employees.</a:t>
            </a:r>
          </a:p>
          <a:p>
            <a:pPr marL="0" indent="0">
              <a:spcAft>
                <a:spcPts val="600"/>
              </a:spcAft>
              <a:buNone/>
              <a:defRPr/>
            </a:pPr>
            <a:r>
              <a:rPr lang="en-US" dirty="0">
                <a:cs typeface="Arial" panose="020B0604020202020204" pitchFamily="34" charset="0"/>
              </a:rPr>
              <a:t>If you have Medicare and get injured on the job, workers’ compensation pays first for health care items or services you got because of your work-related illness or injury. There can be a delay between when a bill is filed for the work-related illness or injury and when the state workers’ compensation insurance decides if they should pay the bill. Medicare can’t pay for items or services that workers’ compensation will pay for promptly (generally within 120 days). However, you should bill the workers’ compensation insurance first so Medicare can receive the reason for denial of the claim to Medicare for open non-ORM or non-Workers’ Compensation Medicare Set-Aside Arrangement (non-WCMSA) situations. This denial assists Medicare in making its decision to make a conditional payment.</a:t>
            </a:r>
          </a:p>
          <a:p>
            <a:pPr marL="0" indent="0">
              <a:spcAft>
                <a:spcPts val="600"/>
              </a:spcAft>
              <a:buNone/>
              <a:defRPr/>
            </a:pPr>
            <a:r>
              <a:rPr lang="en-US" dirty="0">
                <a:cs typeface="Arial" panose="020B0604020202020204" pitchFamily="34" charset="0"/>
              </a:rPr>
              <a:t>Medicare may make a conditional payment if the workers’ compensation insurance company denies payment for your medical bills pending a review of your claim (generally 120 days or longer).</a:t>
            </a:r>
          </a:p>
        </p:txBody>
      </p:sp>
    </p:spTree>
    <p:extLst>
      <p:ext uri="{BB962C8B-B14F-4D97-AF65-F5344CB8AC3E}">
        <p14:creationId xmlns:p14="http://schemas.microsoft.com/office/powerpoint/2010/main" val="4185679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Medicare generally won’t pay for an injury, illness, or disease covered by workers’ compensation. If workers’ compensation denies all or part of a claim on the grounds that it’s not covered by workers’ compensation, you may file a claim with Medicare. Medicare may pay the denied claim for a medical service or item otherwise payable by Medicare.</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Workers’ compensation claims can be resolved by settlements, judgments, awards, or other payments. </a:t>
            </a:r>
          </a:p>
          <a:p>
            <a:pPr marL="0" indent="0">
              <a:spcAft>
                <a:spcPts val="600"/>
              </a:spcAft>
              <a:buNone/>
              <a:defRPr/>
            </a:pPr>
            <a:r>
              <a:rPr lang="en-US" dirty="0">
                <a:cs typeface="Arial" panose="020B0604020202020204" pitchFamily="34" charset="0"/>
              </a:rPr>
              <a:t>If you think you have a work-related illness or injury, tell your employer, and file a workers’ compensation claim. You or your lawyer also need to call the Benefits Coordination &amp; Recovery Center (BCRC) at 1-855-798-2627 (TTY: 1-855-797-2627) as soon as you file your workers’ compensation claim.</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455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91680" y="3757507"/>
            <a:ext cx="5759450" cy="5641136"/>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A Workers’ Compensation Medicare Set-Aside Arrangement (WCMSA) is a financial agreement between Medicare and the Medicare beneficiary to take a portion of a workers’ compensation settlement to pay for future medical services related to the workers’ compensation injury, illness, or disease. </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You can only use money placed in your WCMSA for paying future medical and/or prescription drug expenses related to your work injury, illness, or disease, and only if the expense is for a treatment that Medicare would cover.</a:t>
            </a:r>
          </a:p>
          <a:p>
            <a:pPr marL="125660" indent="-125660" defTabSz="966612">
              <a:spcAft>
                <a:spcPts val="600"/>
              </a:spcAft>
              <a:buFont typeface="Wingdings"/>
              <a:buChar char="§"/>
              <a:defRPr/>
            </a:pPr>
            <a:r>
              <a:rPr lang="en-US" dirty="0">
                <a:solidFill>
                  <a:prstClr val="black"/>
                </a:solidFill>
                <a:cs typeface="Arial" panose="020B0604020202020204" pitchFamily="34" charset="0"/>
              </a:rPr>
              <a:t>You can't use the WCMSA to pay for any other work injury, care unrelated to workers’ compensation settlement, or any medical items or services that Medicare doesn't cover (like dental services).</a:t>
            </a:r>
          </a:p>
          <a:p>
            <a:pPr marL="125660" indent="-125660" defTabSz="966612">
              <a:spcAft>
                <a:spcPts val="600"/>
              </a:spcAft>
              <a:buFont typeface="Wingdings"/>
              <a:buChar char="§"/>
              <a:defRPr/>
            </a:pPr>
            <a:r>
              <a:rPr lang="en-US" dirty="0">
                <a:solidFill>
                  <a:prstClr val="black"/>
                </a:solidFill>
                <a:cs typeface="Arial" panose="020B0604020202020204" pitchFamily="34" charset="0"/>
              </a:rPr>
              <a:t>Medicare won’t make a conditional payment when an open WCMSA is in its Medicare database.</a:t>
            </a:r>
          </a:p>
          <a:p>
            <a:pPr marL="125660" indent="-125660" defTabSz="966612">
              <a:spcAft>
                <a:spcPts val="600"/>
              </a:spcAft>
              <a:buFont typeface="Wingdings"/>
              <a:buChar char="§"/>
              <a:defRPr/>
            </a:pPr>
            <a:r>
              <a:rPr lang="en-US" dirty="0">
                <a:solidFill>
                  <a:prstClr val="black"/>
                </a:solidFill>
                <a:cs typeface="Arial" panose="020B0604020202020204" pitchFamily="34" charset="0"/>
              </a:rPr>
              <a:t>If you’re not sure what type of services Medicare covers, contact your local Area Agency on Aging or State Health Insurance Assistance Program (SHIP) or call 1-800-MEDICARE (1-800-633-4227), before you use any of the money that was placed in your WCMSA account. TTY users can call 1-877-486-2048.</a:t>
            </a:r>
          </a:p>
          <a:p>
            <a:pPr marL="125660" indent="-125660" defTabSz="966612">
              <a:spcAft>
                <a:spcPts val="600"/>
              </a:spcAft>
              <a:buFont typeface="Wingdings"/>
              <a:buChar char="§"/>
              <a:defRPr/>
            </a:pPr>
            <a:r>
              <a:rPr lang="en-US" dirty="0">
                <a:solidFill>
                  <a:prstClr val="black"/>
                </a:solidFill>
                <a:cs typeface="Arial" panose="020B0604020202020204" pitchFamily="34" charset="0"/>
              </a:rPr>
              <a:t>After you use all of your WCMSA money appropriately, Medicare can start paying for Medicare-covered services related to your work-related injury, illness, or disease.</a:t>
            </a:r>
          </a:p>
          <a:p>
            <a:pPr marL="125660" indent="-125660" defTabSz="966612">
              <a:spcAft>
                <a:spcPts val="600"/>
              </a:spcAft>
              <a:buFont typeface="Wingdings"/>
              <a:buChar char="§"/>
              <a:defRPr/>
            </a:pPr>
            <a:r>
              <a:rPr lang="en-US" dirty="0">
                <a:solidFill>
                  <a:prstClr val="black"/>
                </a:solidFill>
                <a:cs typeface="Arial" panose="020B0604020202020204" pitchFamily="34" charset="0"/>
              </a:rPr>
              <a:t>Learn more about WCMSAs at </a:t>
            </a:r>
            <a:r>
              <a:rPr lang="en-US" dirty="0">
                <a:solidFill>
                  <a:prstClr val="black"/>
                </a:solidFill>
                <a:cs typeface="Arial" panose="020B0604020202020204" pitchFamily="34" charset="0"/>
                <a:hlinkClick r:id="rId3"/>
              </a:rPr>
              <a:t>CMS.gov/Medicare/Coordination-of-Benefits-and-Recovery/Workers-Compensation-Medicare-Set-Aside-Arrangements/WCMSA-Overview.html</a:t>
            </a:r>
            <a:r>
              <a:rPr lang="en-US" dirty="0">
                <a:solidFill>
                  <a:prstClr val="black"/>
                </a:solidFill>
                <a:cs typeface="Arial" panose="020B0604020202020204" pitchFamily="34" charset="0"/>
              </a:rPr>
              <a:t>.</a:t>
            </a:r>
          </a:p>
          <a:p>
            <a:pPr marL="125660" indent="-125660" defTabSz="966612">
              <a:spcAft>
                <a:spcPts val="600"/>
              </a:spcAft>
              <a:buFont typeface="Wingdings"/>
              <a:buChar char="§"/>
              <a:defRPr/>
            </a:pPr>
            <a:r>
              <a:rPr lang="en-US" dirty="0">
                <a:solidFill>
                  <a:prstClr val="black"/>
                </a:solidFill>
                <a:cs typeface="Arial" panose="020B0604020202020204" pitchFamily="34" charset="0"/>
              </a:rPr>
              <a:t>For more information, see Section 1862(b)(2) of the Social Security Act of 1954 (42 USC 1395y(b)(2)) at </a:t>
            </a:r>
            <a:r>
              <a:rPr lang="en-US" dirty="0">
                <a:solidFill>
                  <a:prstClr val="black"/>
                </a:solidFill>
                <a:cs typeface="Arial" panose="020B0604020202020204" pitchFamily="34" charset="0"/>
                <a:hlinkClick r:id="rId4"/>
              </a:rPr>
              <a:t>SSA.gov/OP_Home/ssact/title18/1862.htm</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319352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42486" y="3757507"/>
            <a:ext cx="6030227" cy="5144347"/>
          </a:xfrm>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Some people with Medicare can get medical benefits through the Federal Black Lung Benefits Program for services related to lung disease and other conditions caused by coal mining. Medicare doesn’t pay for health services covered under this program. Generally, black lung claims are considered workers’ compensation claims. All claims for services that relate to a diagnosis of black lung disease are referred to the Division of Coal Mine workers’ compensation in the U.S. Department of Labor (DOL). </a:t>
            </a:r>
            <a:endParaRPr lang="en-US" dirty="0">
              <a:ea typeface="+mn-ea"/>
              <a:cs typeface="Arial" panose="020B0604020202020204" pitchFamily="34" charset="0"/>
            </a:endParaRPr>
          </a:p>
          <a:p>
            <a:pPr marL="0" indent="0" defTabSz="966612">
              <a:spcAft>
                <a:spcPts val="600"/>
              </a:spcAft>
              <a:buNone/>
              <a:defRPr/>
            </a:pPr>
            <a:r>
              <a:rPr lang="en-US" b="1" dirty="0">
                <a:solidFill>
                  <a:prstClr val="black"/>
                </a:solidFill>
                <a:cs typeface="Arial" panose="020B0604020202020204" pitchFamily="34" charset="0"/>
              </a:rPr>
              <a:t>However, if the services aren’t related to black lung, Medicare will be the primary payer when all the following are true: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no other insurance primary to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eligible for and entitled to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The services you get are covered by Medicare</a:t>
            </a:r>
          </a:p>
          <a:p>
            <a:pPr marL="0" indent="0">
              <a:spcAft>
                <a:spcPts val="600"/>
              </a:spcAft>
              <a:buNone/>
              <a:defRPr/>
            </a:pPr>
            <a:r>
              <a:rPr lang="en-US" dirty="0">
                <a:solidFill>
                  <a:prstClr val="black"/>
                </a:solidFill>
                <a:cs typeface="Arial" panose="020B0604020202020204" pitchFamily="34" charset="0"/>
              </a:rPr>
              <a:t>If you get Federal Black Lung Benefits, you’re eligible for prescription drugs, inpatient and outpatient services, and doctors’ visits. In addition, home oxygen and other medical equipment, home nursing services, and pulmonary rehabilitation may be covered with a doctor’s prescription. </a:t>
            </a:r>
            <a:endParaRPr lang="en-US" dirty="0">
              <a:ea typeface="+mn-ea"/>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For more information, call the U.S. DOL at 1-800-638-7072. TTY users can call 1-877-889-5627.</a:t>
            </a:r>
          </a:p>
        </p:txBody>
      </p:sp>
    </p:spTree>
    <p:extLst>
      <p:ext uri="{BB962C8B-B14F-4D97-AF65-F5344CB8AC3E}">
        <p14:creationId xmlns:p14="http://schemas.microsoft.com/office/powerpoint/2010/main" val="434342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cs typeface="Arial" panose="020B0604020202020204" pitchFamily="34" charset="0"/>
              </a:rPr>
              <a:t>COBRA is a federal law that may allow you to temporarily keep employer or union health coverage after the employment ends or after you lose coverage as a dependent of the covered employee. This is called “continuation coverage.” </a:t>
            </a:r>
          </a:p>
          <a:p>
            <a:pPr marL="125660" indent="-125660">
              <a:spcAft>
                <a:spcPts val="600"/>
              </a:spcAft>
              <a:defRPr/>
            </a:pPr>
            <a:r>
              <a:rPr lang="en-US" dirty="0">
                <a:cs typeface="Arial" panose="020B0604020202020204" pitchFamily="34" charset="0"/>
              </a:rPr>
              <a:t>In general, COBRA only applies to employers with 20 or more employees.</a:t>
            </a:r>
          </a:p>
          <a:p>
            <a:pPr marL="125660" indent="-125660" defTabSz="966612">
              <a:spcAft>
                <a:spcPts val="600"/>
              </a:spcAft>
              <a:buFont typeface="Wingdings"/>
              <a:buChar char="§"/>
              <a:defRPr/>
            </a:pPr>
            <a:r>
              <a:rPr lang="en-US" dirty="0">
                <a:solidFill>
                  <a:prstClr val="black"/>
                </a:solidFill>
                <a:cs typeface="Arial" panose="020B0604020202020204" pitchFamily="34" charset="0"/>
              </a:rPr>
              <a:t>The law applies to private sector plans, and to state and local government-sponsored plans. It doesn’t apply to federal government-sponsored plans, the government of the District of Columbia, any territory or possession of the U.S., or certain church-related organizations. The FEHB Program is subject to similar temporary continuation-of-coverage provisions under the Federal Employees Health Benefits Amendments Act of 1988.</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COBRA coverage can begin due to certain events, like loss of employment or reduced working hours, divorce, death of an employee, or a child ceasing to be a dependent under the terms of the plan. For loss of employment or reduced working hours, COBRA coverage generally continues for 18 months. Certain disabled individuals and their non-disabled family members may qualify for an 11-month extension of coverage from 18–29 months. Other qualifying events call for continued coverage up to 36 months.</a:t>
            </a:r>
          </a:p>
          <a:p>
            <a:pPr marL="125660" indent="-125660" defTabSz="966612">
              <a:spcAft>
                <a:spcPts val="600"/>
              </a:spcAft>
              <a:buFont typeface="Wingdings"/>
              <a:buChar char="§"/>
              <a:defRPr/>
            </a:pPr>
            <a:r>
              <a:rPr lang="en-US" dirty="0">
                <a:solidFill>
                  <a:prstClr val="black"/>
                </a:solidFill>
                <a:cs typeface="Arial" panose="020B0604020202020204" pitchFamily="34" charset="0"/>
              </a:rPr>
              <a:t>GHP coverage for COBRA is usually more expensive than health coverage when you’re an active employee, since you pay both your part and the part of the premium your employer paid while you still worked. </a:t>
            </a:r>
          </a:p>
        </p:txBody>
      </p:sp>
    </p:spTree>
    <p:extLst>
      <p:ext uri="{BB962C8B-B14F-4D97-AF65-F5344CB8AC3E}">
        <p14:creationId xmlns:p14="http://schemas.microsoft.com/office/powerpoint/2010/main" val="3994069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If you’re 65 or older or have a disability, Medicare usually pays first before COBRA continuation coverage. However, Medicare pays second to the extent COBRA coverage overlaps the first 30 months of Medicare eligibility based on ESRD.</a:t>
            </a:r>
            <a:endParaRPr lang="en-US" dirty="0">
              <a:ea typeface="+mn-ea"/>
              <a:cs typeface="Arial" panose="020B0604020202020204" pitchFamily="34" charset="0"/>
            </a:endParaRPr>
          </a:p>
          <a:p>
            <a:pPr marL="125660" indent="-125660">
              <a:spcAft>
                <a:spcPts val="600"/>
              </a:spcAft>
              <a:defRPr/>
            </a:pPr>
            <a:r>
              <a:rPr lang="en-US" dirty="0">
                <a:solidFill>
                  <a:prstClr val="black"/>
                </a:solidFill>
                <a:cs typeface="Arial" panose="020B0604020202020204" pitchFamily="34" charset="0"/>
              </a:rPr>
              <a:t>Before electing COBRA coverage, you may find it helpful to talk with a SHIP counselor to understand your options better. For example, if you already have Medicare Part A (Hospital Insurance) and choose COBRA, but wait to sign up for Medicare Part B (Medical Insurance) until the last part of the 8-month Special Enrollment Period (SEP) following the end of employment, your employer can make you pay for services that Medicare would have covered if you had signed up for Part B earlier. You won’t qualify for a Medicare SEP if you only have COBRA. If you don't get Part B when you're first eligible, and you don’t qualify for an SEP, your monthly premium may go up 10% for each 12-month period you could've had Part B but didn't sign up.</a:t>
            </a:r>
          </a:p>
          <a:p>
            <a:pPr marL="125660" indent="-125660" defTabSz="966612">
              <a:spcAft>
                <a:spcPts val="600"/>
              </a:spcAft>
              <a:defRPr/>
            </a:pPr>
            <a:r>
              <a:rPr lang="en-US" dirty="0">
                <a:solidFill>
                  <a:prstClr val="black"/>
                </a:solidFill>
                <a:cs typeface="Arial" panose="020B0604020202020204" pitchFamily="34" charset="0"/>
              </a:rPr>
              <a:t>In some states, SHIP counselors can also give information about time frames on COBRA and Medicare Supplement Insurance (Medigap) policy guaranteed issue rights in a given state. Time frames may differ depending on state law.</a:t>
            </a:r>
          </a:p>
          <a:p>
            <a:pPr marL="125660" indent="-125660" defTabSz="966612">
              <a:spcAft>
                <a:spcPts val="600"/>
              </a:spcAft>
              <a:defRPr/>
            </a:pPr>
            <a:r>
              <a:rPr lang="en-US" dirty="0">
                <a:solidFill>
                  <a:prstClr val="black"/>
                </a:solidFill>
                <a:cs typeface="Arial" panose="020B0604020202020204" pitchFamily="34" charset="0"/>
              </a:rPr>
              <a:t>Medicare drug plans generally pay first before COBRA coverage for people 65 and older and for those who have a disability.</a:t>
            </a:r>
          </a:p>
          <a:p>
            <a:pPr marL="125660" indent="-125660" defTabSz="966612">
              <a:spcAft>
                <a:spcPts val="600"/>
              </a:spcAft>
              <a:defRPr/>
            </a:pPr>
            <a:r>
              <a:rPr lang="en-US" dirty="0">
                <a:solidFill>
                  <a:prstClr val="black"/>
                </a:solidFill>
                <a:cs typeface="Arial" panose="020B0604020202020204" pitchFamily="34" charset="0"/>
              </a:rPr>
              <a:t>If you have COBRA, ESRD, and Medicare drug coverage (Part D), Part D pays first for covered prescription drugs once you’re out of your 30-month coordination period.</a:t>
            </a:r>
          </a:p>
        </p:txBody>
      </p:sp>
    </p:spTree>
    <p:extLst>
      <p:ext uri="{BB962C8B-B14F-4D97-AF65-F5344CB8AC3E}">
        <p14:creationId xmlns:p14="http://schemas.microsoft.com/office/powerpoint/2010/main" val="2567869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125660" indent="-125660">
              <a:spcAft>
                <a:spcPts val="600"/>
              </a:spcAft>
              <a:defRPr/>
            </a:pPr>
            <a:r>
              <a:rPr lang="en-US" dirty="0">
                <a:solidFill>
                  <a:prstClr val="black"/>
                </a:solidFill>
                <a:cs typeface="Arial" panose="020B0604020202020204" pitchFamily="34" charset="0"/>
              </a:rPr>
              <a:t>If you have both Medicare and Veterans’ coverage, you can get health care treatment under either program. However, you must choose which benefit you’ll use each time you see a doctor or get health care. Medicare generally won’t pay for the same service that was covered by Veterans’ benefits. Additionally, Veterans’ benefits won’t pay for the same service that was covered by Medicare. </a:t>
            </a:r>
            <a:r>
              <a:rPr lang="en-US" dirty="0">
                <a:cs typeface="Arial" panose="020B0604020202020204" pitchFamily="34" charset="0"/>
              </a:rPr>
              <a:t>Medicare generally doesn’t pay secondary after the Department of Veterans Affairs (VA).</a:t>
            </a:r>
          </a:p>
          <a:p>
            <a:pPr marL="125660" indent="-125660" defTabSz="966612">
              <a:spcAft>
                <a:spcPts val="600"/>
              </a:spcAft>
              <a:buFont typeface="Wingdings"/>
              <a:buChar char="§"/>
              <a:defRPr/>
            </a:pPr>
            <a:r>
              <a:rPr lang="en-US" dirty="0">
                <a:solidFill>
                  <a:prstClr val="black"/>
                </a:solidFill>
                <a:cs typeface="Arial" panose="020B0604020202020204" pitchFamily="34" charset="0"/>
              </a:rPr>
              <a:t>To get VA services, you must get your health care at a VA facility or have the VA authorize services in a non-VA facility. Veterans could be subject to a penalty for enrolling late for Part B, even if they’re enrolled in VA health care. </a:t>
            </a:r>
          </a:p>
          <a:p>
            <a:pPr marL="125660" indent="-125660" defTabSz="966612">
              <a:spcAft>
                <a:spcPts val="600"/>
              </a:spcAft>
              <a:buFont typeface="Wingdings"/>
              <a:buChar char="§"/>
              <a:defRPr/>
            </a:pPr>
            <a:r>
              <a:rPr lang="en-US" dirty="0">
                <a:solidFill>
                  <a:prstClr val="black"/>
                </a:solidFill>
                <a:cs typeface="Arial" panose="020B0604020202020204" pitchFamily="34" charset="0"/>
              </a:rPr>
              <a:t>Veterans of the U.S. Armed Forces may be eligible for a broad range of programs and services provided by the VA. Eligibility for most VA benefits is based on the service member’s discharge from active military service under other than dishonorable conditions. Active service means full-time service, other than active duty for training, as a member of the Army, Navy, Air Force, Marine Corps, Coast Guard, or as a commissioned officer of the Public Health Service, Environmental Science Services Administration, or National Oceanic &amp; Atmospheric Administration.</a:t>
            </a:r>
          </a:p>
          <a:p>
            <a:pPr marL="125660" indent="-125660" defTabSz="966612">
              <a:spcAft>
                <a:spcPts val="600"/>
              </a:spcAft>
              <a:buFont typeface="Wingdings"/>
              <a:buChar char="§"/>
              <a:defRPr/>
            </a:pPr>
            <a:r>
              <a:rPr lang="en-US" dirty="0">
                <a:solidFill>
                  <a:prstClr val="black"/>
                </a:solidFill>
                <a:cs typeface="Arial" panose="020B0604020202020204" pitchFamily="34" charset="0"/>
              </a:rPr>
              <a:t>Enrolling in both VA coverage and Medicare can provide flexibility. For example, Veterans enrolled in both programs would have access to physicians (under Medicare Part A or Part B) and can obtain prescription drugs not on the VA formulary if prescribed by those physicians and filled at their local retail pharmacies (under Medicare Part D ).</a:t>
            </a:r>
          </a:p>
        </p:txBody>
      </p:sp>
    </p:spTree>
    <p:extLst>
      <p:ext uri="{BB962C8B-B14F-4D97-AF65-F5344CB8AC3E}">
        <p14:creationId xmlns:p14="http://schemas.microsoft.com/office/powerpoint/2010/main" val="3292908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285484"/>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TRICARE for Life (TFL) is expanded medical coverage for Medicare-eligible uniformed services retirees 65 or older, their eligible family members and survivors, and certain former spouses. </a:t>
            </a:r>
            <a:r>
              <a:rPr lang="en-US" dirty="0">
                <a:cs typeface="Arial" panose="020B0604020202020204" pitchFamily="34" charset="0"/>
              </a:rPr>
              <a:t>You must have Part A and Part B to get TFL benefits. </a:t>
            </a:r>
          </a:p>
          <a:p>
            <a:pPr marL="125660" indent="-125660">
              <a:spcAft>
                <a:spcPts val="600"/>
              </a:spcAft>
              <a:defRPr/>
            </a:pPr>
            <a:r>
              <a:rPr lang="en-US" dirty="0">
                <a:solidFill>
                  <a:prstClr val="black"/>
                </a:solidFill>
                <a:cs typeface="Arial" panose="020B0604020202020204" pitchFamily="34" charset="0"/>
              </a:rPr>
              <a:t>If you have Medicare and TFL, Medicare is your primary insurance. TFL acts as your secondary payer, minimizing your out-of-pocket expenses. </a:t>
            </a:r>
          </a:p>
          <a:p>
            <a:pPr marL="125660" indent="-125660">
              <a:spcAft>
                <a:spcPts val="600"/>
              </a:spcAft>
              <a:defRPr/>
            </a:pPr>
            <a:r>
              <a:rPr lang="en-US" dirty="0">
                <a:solidFill>
                  <a:prstClr val="black"/>
                </a:solidFill>
                <a:cs typeface="Arial" panose="020B0604020202020204" pitchFamily="34" charset="0"/>
              </a:rPr>
              <a:t>TFL benefits include covering Medicare’s coinsurance and deductibles. </a:t>
            </a:r>
          </a:p>
          <a:p>
            <a:pPr marL="125660" indent="-125660">
              <a:spcAft>
                <a:spcPts val="600"/>
              </a:spcAft>
              <a:defRPr/>
            </a:pPr>
            <a:r>
              <a:rPr lang="en-US" dirty="0">
                <a:solidFill>
                  <a:prstClr val="black"/>
                </a:solidFill>
                <a:cs typeface="Arial" panose="020B0604020202020204" pitchFamily="34" charset="0"/>
              </a:rPr>
              <a:t>Coordination of benefits situations concerning TRICARE should be handled like other GHPs. However, Medicare may pay secondary to TRICARE in situations where people who get Medicare are serving on active duty.</a:t>
            </a:r>
            <a:endParaRPr lang="en-US" dirty="0">
              <a:cs typeface="Arial" panose="020B0604020202020204" pitchFamily="34" charset="0"/>
            </a:endParaRPr>
          </a:p>
        </p:txBody>
      </p:sp>
    </p:spTree>
    <p:extLst>
      <p:ext uri="{BB962C8B-B14F-4D97-AF65-F5344CB8AC3E}">
        <p14:creationId xmlns:p14="http://schemas.microsoft.com/office/powerpoint/2010/main" val="357852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If you use a Medicare provider, the provider will file your claims with Medicare. Medicare pays its portion and electronically forwards the claim to the TFL claims processor. TFL pays the provider directly for TFL-covered services. </a:t>
            </a:r>
            <a:endParaRPr lang="en-US" dirty="0">
              <a:cs typeface="Arial" panose="020B0604020202020204" pitchFamily="34" charset="0"/>
            </a:endParaRPr>
          </a:p>
          <a:p>
            <a:pPr>
              <a:spcAft>
                <a:spcPts val="600"/>
              </a:spcAft>
              <a:defRPr/>
            </a:pPr>
            <a:r>
              <a:rPr lang="en-US" dirty="0">
                <a:solidFill>
                  <a:prstClr val="black"/>
                </a:solidFill>
                <a:cs typeface="Arial" panose="020B0604020202020204" pitchFamily="34" charset="0"/>
              </a:rPr>
              <a:t>For services covered by both Medicare and TFL, Medicare pays first and TFL pays the remaining coinsurance for TRICARE-covered services. </a:t>
            </a:r>
          </a:p>
          <a:p>
            <a:pPr>
              <a:spcAft>
                <a:spcPts val="600"/>
              </a:spcAft>
              <a:defRPr/>
            </a:pPr>
            <a:r>
              <a:rPr lang="en-US" dirty="0">
                <a:solidFill>
                  <a:prstClr val="black"/>
                </a:solidFill>
                <a:cs typeface="Arial" panose="020B0604020202020204" pitchFamily="34" charset="0"/>
              </a:rPr>
              <a:t>For services covered by TFL but not by Medicare, TFL pays first, and Medicare pays nothing. You must pay the TFL fiscal year deductible and cost shares. </a:t>
            </a:r>
          </a:p>
          <a:p>
            <a:pPr>
              <a:spcAft>
                <a:spcPts val="600"/>
              </a:spcAft>
              <a:defRPr/>
            </a:pPr>
            <a:r>
              <a:rPr lang="en-US" dirty="0">
                <a:solidFill>
                  <a:prstClr val="black"/>
                </a:solidFill>
                <a:cs typeface="Arial" panose="020B0604020202020204" pitchFamily="34" charset="0"/>
              </a:rPr>
              <a:t>For services covered by Medicare, but not by TFL, Medicare pays first and TFL pays nothing. You must pay the Medicare deductible and coinsurance. </a:t>
            </a:r>
          </a:p>
          <a:p>
            <a:pPr>
              <a:spcAft>
                <a:spcPts val="600"/>
              </a:spcAft>
              <a:defRPr/>
            </a:pPr>
            <a:r>
              <a:rPr lang="en-US" dirty="0">
                <a:solidFill>
                  <a:prstClr val="black"/>
                </a:solidFill>
                <a:cs typeface="Arial" panose="020B0604020202020204" pitchFamily="34" charset="0"/>
              </a:rPr>
              <a:t>For services not covered by Medicare or TFL, Medicare and TFL pay nothing, and you must pay the entire bill. </a:t>
            </a:r>
          </a:p>
          <a:p>
            <a:pPr>
              <a:spcAft>
                <a:spcPts val="600"/>
              </a:spcAft>
              <a:defRPr/>
            </a:pPr>
            <a:r>
              <a:rPr lang="en-US" dirty="0">
                <a:solidFill>
                  <a:prstClr val="black"/>
                </a:solidFill>
                <a:cs typeface="Arial" panose="020B0604020202020204" pitchFamily="34" charset="0"/>
              </a:rPr>
              <a:t>When you get services from a military hospital or any other federal provider, TFL will pay the bills. Medicare doesn’t usually pay for services you get from a federal provider or from another federal agency.</a:t>
            </a:r>
          </a:p>
          <a:p>
            <a:pPr>
              <a:spcAft>
                <a:spcPts val="6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2160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defRPr/>
            </a:pPr>
            <a:r>
              <a:rPr lang="en-US" dirty="0"/>
              <a:t>Medicare isn’t part of the Health Insurance Marketplace. If you have Medicare Part A, you don’t need to do anything related to the Marketplace. </a:t>
            </a:r>
          </a:p>
          <a:p>
            <a:pPr>
              <a:spcAft>
                <a:spcPts val="600"/>
              </a:spcAft>
              <a:defRPr/>
            </a:pPr>
            <a:r>
              <a:rPr lang="en-US" dirty="0">
                <a:solidFill>
                  <a:prstClr val="black"/>
                </a:solidFill>
                <a:cs typeface="Arial" panose="020B0604020202020204" pitchFamily="34" charset="0"/>
              </a:rPr>
              <a:t>If you have Medicare, it’s illegal for someone to knowingly sell you a Marketplace plan. </a:t>
            </a:r>
          </a:p>
          <a:p>
            <a:pPr>
              <a:spcAft>
                <a:spcPts val="600"/>
              </a:spcAft>
            </a:pPr>
            <a:r>
              <a:rPr lang="en-US" dirty="0"/>
              <a:t>Generally, there’s no coordination of benefits (COB) between Medicare and an individual Marketplace Qualified Health Plan (QHP) that you buy through the Health Insurance Marketplace, unless you’re enrolled in an employer-sponsored SHOP plan. The QHP isn’t secondary insurance, and it isn’t required to pay any costs toward your coverage if you have Medicare. </a:t>
            </a:r>
          </a:p>
          <a:p>
            <a:pPr>
              <a:spcAft>
                <a:spcPts val="600"/>
              </a:spcAft>
            </a:pPr>
            <a:r>
              <a:rPr lang="en-US" dirty="0">
                <a:solidFill>
                  <a:prstClr val="black"/>
                </a:solidFill>
                <a:cs typeface="Arial" panose="020B0604020202020204" pitchFamily="34" charset="0"/>
              </a:rPr>
              <a:t>Individuals enrolled in the SHOP in the Marketplace will have coordination of benefits because SHOP coverage is based on current employment. These individuals have GHP coverage and Medicare may pay primary or secondary as explained in slide 14. In addition, if these individuals consider delaying enrollment in Part B, they won’t get a late enrollment penalty because SHOP employer-sponsored coverage is based on current employment. Visit </a:t>
            </a:r>
            <a:r>
              <a:rPr lang="en-US" dirty="0">
                <a:solidFill>
                  <a:prstClr val="black"/>
                </a:solidFill>
                <a:cs typeface="Arial" panose="020B0604020202020204" pitchFamily="34" charset="0"/>
                <a:hlinkClick r:id="rId3"/>
              </a:rPr>
              <a:t>HealthCare.gov</a:t>
            </a:r>
            <a:r>
              <a:rPr lang="en-US" dirty="0">
                <a:solidFill>
                  <a:prstClr val="black"/>
                </a:solidFill>
                <a:cs typeface="Arial" panose="020B0604020202020204" pitchFamily="34" charset="0"/>
              </a:rPr>
              <a:t> for more information about the Marketplace.</a:t>
            </a:r>
            <a:endParaRPr lang="en-US" dirty="0"/>
          </a:p>
          <a:p>
            <a:pPr>
              <a:spcAft>
                <a:spcPts val="600"/>
              </a:spcAft>
            </a:pPr>
            <a:endParaRPr lang="en-US" dirty="0"/>
          </a:p>
        </p:txBody>
      </p:sp>
    </p:spTree>
    <p:extLst>
      <p:ext uri="{BB962C8B-B14F-4D97-AF65-F5344CB8AC3E}">
        <p14:creationId xmlns:p14="http://schemas.microsoft.com/office/powerpoint/2010/main" val="1878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b="1" dirty="0">
                <a:latin typeface="+mn-lt"/>
                <a:cs typeface="Arial"/>
              </a:rPr>
              <a:t>At the end of this session, you’ll be able to:</a:t>
            </a:r>
            <a:endParaRPr lang="en-US" dirty="0">
              <a:latin typeface="+mn-lt"/>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Explain health and drug coverage coordination </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Determine who pays first</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Identify where to get more information</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32933" y="3757506"/>
            <a:ext cx="6266725" cy="5193989"/>
          </a:xfrm>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You should consider several important factors when deciding whether to stay in a QHP after you enroll in Part A.</a:t>
            </a:r>
            <a:endParaRPr lang="en-US" dirty="0">
              <a:cs typeface="Arial" panose="020B0604020202020204" pitchFamily="34" charset="0"/>
            </a:endParaRPr>
          </a:p>
          <a:p>
            <a:pPr marL="125861" indent="-125861" defTabSz="966612">
              <a:spcAft>
                <a:spcPts val="600"/>
              </a:spcAft>
              <a:defRPr/>
            </a:pPr>
            <a:r>
              <a:rPr lang="en-US" dirty="0">
                <a:solidFill>
                  <a:prstClr val="black"/>
                </a:solidFill>
                <a:cs typeface="Arial" panose="020B0604020202020204" pitchFamily="34" charset="0"/>
              </a:rPr>
              <a:t>The QHP isn’t secondary insurance, and it isn’t required to pay any costs toward your coverage if you have Medicare.</a:t>
            </a:r>
          </a:p>
          <a:p>
            <a:pPr marL="125861" indent="-125861" defTabSz="966612">
              <a:spcAft>
                <a:spcPts val="600"/>
              </a:spcAft>
              <a:defRPr/>
            </a:pPr>
            <a:r>
              <a:rPr lang="en-US" dirty="0">
                <a:solidFill>
                  <a:prstClr val="black"/>
                </a:solidFill>
                <a:cs typeface="Arial" panose="020B0604020202020204" pitchFamily="34" charset="0"/>
              </a:rPr>
              <a:t>Individual Marketplace coverage isn’t employer-sponsored coverage, and it isn’t based on current employment. If you have individual Marketplace coverage and only enroll in Part A during your Medicare Initial Enrollment Period (IEP), you won’t be able to enroll in Part B later using an SEP. You’ll have to wait for the General Enrollment Period (GEP) (January 1–March 31 each year), and you’ll have to pay a lifetime Part B late enrollment penalty if you went without Part B for more than 12 months. </a:t>
            </a:r>
          </a:p>
          <a:p>
            <a:pPr marL="125861" indent="-125861" defTabSz="966612">
              <a:spcAft>
                <a:spcPts val="600"/>
              </a:spcAft>
              <a:defRPr/>
            </a:pPr>
            <a:r>
              <a:rPr lang="en-US" dirty="0">
                <a:solidFill>
                  <a:prstClr val="black"/>
                </a:solidFill>
                <a:cs typeface="Arial" panose="020B0604020202020204" pitchFamily="34" charset="0"/>
              </a:rPr>
              <a:t>Once your Part A coverage starts, any premium tax credits and cost-sharing reductions you may have qualified for through the Marketplace will stop. That’s because Part A is considered minimum essential coverage, not Part B. </a:t>
            </a:r>
          </a:p>
          <a:p>
            <a:pPr marL="120827" indent="-120827" defTabSz="966612">
              <a:spcAft>
                <a:spcPts val="600"/>
              </a:spcAft>
              <a:defRPr/>
            </a:pPr>
            <a:r>
              <a:rPr lang="en-US" dirty="0">
                <a:solidFill>
                  <a:prstClr val="black"/>
                </a:solidFill>
                <a:cs typeface="Arial" panose="020B0604020202020204" pitchFamily="34" charset="0"/>
              </a:rPr>
              <a:t>If you have to pay for Part A, you should compare your Medicare benefits and premiums with your Marketplace plan to see which one best meets your needs and budget.</a:t>
            </a:r>
          </a:p>
          <a:p>
            <a:pPr marL="241653" lvl="1" indent="-120827" defTabSz="966612">
              <a:spcBef>
                <a:spcPts val="0"/>
              </a:spcBef>
              <a:spcAft>
                <a:spcPts val="600"/>
              </a:spcAft>
              <a:buFont typeface="Arial" panose="020B0604020202020204" pitchFamily="34" charset="0"/>
              <a:buChar char="•"/>
              <a:tabLst>
                <a:tab pos="124183" algn="l"/>
              </a:tabLst>
              <a:defRPr/>
            </a:pPr>
            <a:r>
              <a:rPr lang="en-US" dirty="0">
                <a:solidFill>
                  <a:prstClr val="black"/>
                </a:solidFill>
                <a:cs typeface="Arial" panose="020B0604020202020204" pitchFamily="34" charset="0"/>
              </a:rPr>
              <a:t>You may have the option to stop Medicare coverage and continue your Marketplace coverage with premium tax credits, if otherwise eligible.</a:t>
            </a:r>
          </a:p>
          <a:p>
            <a:pPr marL="241653" lvl="1" indent="-120827" defTabSz="966612">
              <a:spcBef>
                <a:spcPts val="0"/>
              </a:spcBef>
              <a:spcAft>
                <a:spcPts val="600"/>
              </a:spcAft>
              <a:buFont typeface="Arial" panose="020B0604020202020204" pitchFamily="34" charset="0"/>
              <a:buChar char="•"/>
              <a:tabLst>
                <a:tab pos="124183" algn="l"/>
              </a:tabLst>
              <a:defRPr/>
            </a:pPr>
            <a:r>
              <a:rPr lang="en-US" dirty="0">
                <a:solidFill>
                  <a:prstClr val="black"/>
                </a:solidFill>
                <a:cs typeface="Arial" panose="020B0604020202020204" pitchFamily="34" charset="0"/>
              </a:rPr>
              <a:t>You may have to pay back all or some of your premium tax credits paid on your behalf for the months you were also enrolled in Part A, when you file your federal income tax.</a:t>
            </a:r>
          </a:p>
        </p:txBody>
      </p:sp>
    </p:spTree>
    <p:extLst>
      <p:ext uri="{BB962C8B-B14F-4D97-AF65-F5344CB8AC3E}">
        <p14:creationId xmlns:p14="http://schemas.microsoft.com/office/powerpoint/2010/main" val="4067659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 Question 2</a:t>
            </a:r>
            <a:endParaRPr lang="en-US" dirty="0">
              <a:cs typeface="Arial" panose="020B0604020202020204" pitchFamily="34" charset="0"/>
            </a:endParaRPr>
          </a:p>
          <a:p>
            <a:pPr marL="0" lvl="1" defTabSz="966612">
              <a:spcBef>
                <a:spcPts val="634"/>
              </a:spcBef>
              <a:spcAft>
                <a:spcPts val="600"/>
              </a:spcAft>
              <a:tabLst>
                <a:tab pos="124183" algn="l"/>
              </a:tabLst>
              <a:defRPr/>
            </a:pPr>
            <a:r>
              <a:rPr lang="en-US" dirty="0">
                <a:solidFill>
                  <a:prstClr val="black"/>
                </a:solidFill>
                <a:cs typeface="Arial" panose="020B0604020202020204" pitchFamily="34" charset="0"/>
              </a:rPr>
              <a:t>If you’re 65 or older and you have group health plan (GHP) retiree coverage, Medicare is the _____________.</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Secondary payer</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Primary payer</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Primary payer, but only if the retiree plan has over 100 enrollees</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Primary payer, but only if the retiree plan has over 20 enrollees</a:t>
            </a:r>
          </a:p>
          <a:p>
            <a:pPr marL="0" indent="0" defTabSz="966612">
              <a:spcBef>
                <a:spcPts val="634"/>
              </a:spcBef>
              <a:spcAft>
                <a:spcPts val="600"/>
              </a:spcAft>
              <a:buNone/>
              <a:defRPr/>
            </a:pPr>
            <a:r>
              <a:rPr lang="en-US" b="1" dirty="0">
                <a:solidFill>
                  <a:prstClr val="black"/>
                </a:solidFill>
                <a:cs typeface="Arial" panose="020B0604020202020204" pitchFamily="34" charset="0"/>
              </a:rPr>
              <a:t>Answer: b. Primary Payer</a:t>
            </a:r>
          </a:p>
          <a:p>
            <a:pPr marL="0" lvl="1" defTabSz="966612">
              <a:spcBef>
                <a:spcPts val="634"/>
              </a:spcBef>
              <a:spcAft>
                <a:spcPts val="600"/>
              </a:spcAft>
              <a:tabLst>
                <a:tab pos="124183" algn="l"/>
              </a:tabLst>
              <a:defRPr/>
            </a:pPr>
            <a:r>
              <a:rPr lang="en-US" dirty="0">
                <a:solidFill>
                  <a:prstClr val="black"/>
                </a:solidFill>
                <a:cs typeface="Arial" panose="020B0604020202020204" pitchFamily="34" charset="0"/>
              </a:rPr>
              <a:t>Medicare pays first if you have GHP retiree coverage and you’re 65 or older. Coordination of benefits between Medicare and retiree coverage doesn’t depend on the number of enrollees in the retiree plan. </a:t>
            </a:r>
          </a:p>
        </p:txBody>
      </p:sp>
    </p:spTree>
    <p:extLst>
      <p:ext uri="{BB962C8B-B14F-4D97-AF65-F5344CB8AC3E}">
        <p14:creationId xmlns:p14="http://schemas.microsoft.com/office/powerpoint/2010/main" val="3607463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 Question 3</a:t>
            </a:r>
            <a:endParaRPr lang="en-US" dirty="0">
              <a:cs typeface="Arial" panose="020B0604020202020204" pitchFamily="34" charset="0"/>
            </a:endParaRPr>
          </a:p>
          <a:p>
            <a:pPr marL="0" indent="0" defTabSz="966612">
              <a:spcBef>
                <a:spcPts val="634"/>
              </a:spcBef>
              <a:spcAft>
                <a:spcPts val="600"/>
              </a:spcAft>
              <a:buNone/>
              <a:defRPr/>
            </a:pPr>
            <a:r>
              <a:rPr lang="en-US" dirty="0">
                <a:solidFill>
                  <a:prstClr val="black"/>
                </a:solidFill>
                <a:cs typeface="Arial" panose="020B0604020202020204" pitchFamily="34" charset="0"/>
              </a:rPr>
              <a:t>Medicare coordinates with individual Marketplace Qualified Health Plans (QHPs) to determine if Medicare will be the primary payer.</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True</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False</a:t>
            </a:r>
          </a:p>
          <a:p>
            <a:pPr marL="0" indent="0" defTabSz="966612">
              <a:spcBef>
                <a:spcPts val="634"/>
              </a:spcBef>
              <a:spcAft>
                <a:spcPts val="600"/>
              </a:spcAft>
              <a:buNone/>
              <a:defRPr/>
            </a:pPr>
            <a:r>
              <a:rPr lang="en-US" b="1" dirty="0">
                <a:solidFill>
                  <a:prstClr val="black"/>
                </a:solidFill>
                <a:cs typeface="Arial" panose="020B0604020202020204" pitchFamily="34" charset="0"/>
              </a:rPr>
              <a:t>Answer: b. False</a:t>
            </a:r>
          </a:p>
          <a:p>
            <a:pPr marL="0" indent="0" defTabSz="966612">
              <a:spcBef>
                <a:spcPts val="634"/>
              </a:spcBef>
              <a:spcAft>
                <a:spcPts val="600"/>
              </a:spcAft>
              <a:buNone/>
              <a:defRPr/>
            </a:pPr>
            <a:r>
              <a:rPr lang="en-US" dirty="0">
                <a:solidFill>
                  <a:prstClr val="black"/>
                </a:solidFill>
                <a:cs typeface="Arial" panose="020B0604020202020204" pitchFamily="34" charset="0"/>
              </a:rPr>
              <a:t>Generally, there’s no coordination of benefits (COB) between Medicare and an individual Marketplace Qualified Health Plan (QHP) that you buy through the Health Insurance Marketplace, unless you’re enrolled in an employer-sponsored Small Business Health Options Program (SHOP) plan.</a:t>
            </a:r>
          </a:p>
        </p:txBody>
      </p:sp>
    </p:spTree>
    <p:extLst>
      <p:ext uri="{BB962C8B-B14F-4D97-AF65-F5344CB8AC3E}">
        <p14:creationId xmlns:p14="http://schemas.microsoft.com/office/powerpoint/2010/main" val="2185749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3, “Medicare Drug Coverage (Part D) Coordination of Benefits,” explains the following:</a:t>
            </a:r>
            <a:endParaRPr lang="en-US" dirty="0">
              <a:cs typeface="Arial" panose="020B0604020202020204" pitchFamily="34" charset="0"/>
            </a:endParaRP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Coordination of prescription drug benefits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Other possible payers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When Medicare drug coverage (Part D) pays first</a:t>
            </a:r>
          </a:p>
        </p:txBody>
      </p:sp>
    </p:spTree>
    <p:extLst>
      <p:ext uri="{BB962C8B-B14F-4D97-AF65-F5344CB8AC3E}">
        <p14:creationId xmlns:p14="http://schemas.microsoft.com/office/powerpoint/2010/main" val="4084720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14300" indent="-114300">
              <a:spcAft>
                <a:spcPts val="600"/>
              </a:spcAft>
            </a:pPr>
            <a:r>
              <a:rPr lang="en-US" b="0" dirty="0">
                <a:cs typeface="Arial" panose="020B0604020202020204" pitchFamily="34" charset="0"/>
              </a:rPr>
              <a:t>Identify possible drug coverage payers</a:t>
            </a:r>
          </a:p>
          <a:p>
            <a:pPr marL="114300" indent="-114300">
              <a:spcAft>
                <a:spcPts val="600"/>
              </a:spcAft>
            </a:pPr>
            <a:r>
              <a:rPr lang="en-US" b="0" dirty="0">
                <a:cs typeface="Arial" panose="020B0604020202020204" pitchFamily="34" charset="0"/>
              </a:rPr>
              <a:t>Explain important retiree drug coverage considerations</a:t>
            </a:r>
          </a:p>
          <a:p>
            <a:pPr marL="114300" indent="-114300">
              <a:spcAft>
                <a:spcPts val="600"/>
              </a:spcAft>
            </a:pPr>
            <a:r>
              <a:rPr lang="en-US" b="0" dirty="0">
                <a:cs typeface="Arial" panose="020B0604020202020204" pitchFamily="34" charset="0"/>
              </a:rPr>
              <a:t>Explain when Medicare drug coverage (Part D) pays first</a:t>
            </a:r>
          </a:p>
        </p:txBody>
      </p:sp>
    </p:spTree>
    <p:extLst>
      <p:ext uri="{BB962C8B-B14F-4D97-AF65-F5344CB8AC3E}">
        <p14:creationId xmlns:p14="http://schemas.microsoft.com/office/powerpoint/2010/main" val="2002133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17358" y="3757507"/>
            <a:ext cx="6232356" cy="5144347"/>
          </a:xfrm>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Coordination of prescription drug benefits ensures proper payment by Medicare drug coverage (Part D). Medicare Part D generally follows the same Medicare Secondary Payer rules reviewed in Lesson 2.</a:t>
            </a:r>
          </a:p>
          <a:p>
            <a:pPr marL="125660" indent="-125660">
              <a:spcAft>
                <a:spcPts val="600"/>
              </a:spcAft>
              <a:defRPr/>
            </a:pPr>
            <a:r>
              <a:rPr lang="en-US" dirty="0">
                <a:solidFill>
                  <a:prstClr val="black"/>
                </a:solidFill>
                <a:cs typeface="Arial" panose="020B0604020202020204" pitchFamily="34" charset="0"/>
              </a:rPr>
              <a:t>Whenever Medicare is primary, the Medicare drug coverage is billed and will pay first.</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When Medicare is the secondary payer, Medicare drug plans will generally deny primary claims. </a:t>
            </a:r>
          </a:p>
          <a:p>
            <a:pPr marL="125660" indent="-125660" defTabSz="966612">
              <a:spcAft>
                <a:spcPts val="600"/>
              </a:spcAft>
              <a:buFont typeface="Wingdings"/>
              <a:buChar char="§"/>
              <a:defRPr/>
            </a:pPr>
            <a:r>
              <a:rPr lang="en-US" dirty="0">
                <a:solidFill>
                  <a:prstClr val="black"/>
                </a:solidFill>
                <a:cs typeface="Arial" panose="020B0604020202020204" pitchFamily="34" charset="0"/>
              </a:rPr>
              <a:t>When Medicare is the secondary payer to a non-group health plan (non-GHP), or when a plan doesn’t know whether a covered drug is related to an injury, Medicare drug plans will usually make a conditional primary payment to ease the burden on you, unless certain situations apply. </a:t>
            </a:r>
          </a:p>
          <a:p>
            <a:pPr marL="125660" indent="-125660" defTabSz="966612">
              <a:spcAft>
                <a:spcPts val="600"/>
              </a:spcAft>
              <a:buFont typeface="Wingdings"/>
              <a:buChar char="§"/>
              <a:defRPr/>
            </a:pPr>
            <a:r>
              <a:rPr lang="en-US" dirty="0">
                <a:solidFill>
                  <a:prstClr val="black"/>
                </a:solidFill>
                <a:cs typeface="Arial" panose="020B0604020202020204" pitchFamily="34" charset="0"/>
              </a:rPr>
              <a:t>Medicare drug plan coverage won’t pay if it’s aware that you have workers’ compensation, Federal Black Lung Program benefits, or no-fault/liability coverage, and has previously established that a certain drug is being used exclusively to treat a related illness or injury. For example, when you refill a prescription previously paid for by workers’ compensation, the Medicare drug plan may deny primary payment and default to Medicare secondary payer. </a:t>
            </a:r>
          </a:p>
          <a:p>
            <a:pPr marL="125660" indent="-125660" defTabSz="966612">
              <a:spcAft>
                <a:spcPts val="600"/>
              </a:spcAft>
              <a:buFont typeface="Wingdings"/>
              <a:buChar char="§"/>
              <a:defRPr/>
            </a:pPr>
            <a:r>
              <a:rPr lang="en-US" dirty="0">
                <a:solidFill>
                  <a:prstClr val="black"/>
                </a:solidFill>
                <a:cs typeface="Arial" panose="020B0604020202020204" pitchFamily="34" charset="0"/>
              </a:rPr>
              <a:t>Conditional payments must be repaid to Medicare once a settlement, judgment, or award is reached. You should report the proposed settlement or update to Medicare by calling the Benefits Coordination &amp; Recovery Center (BCRC) at 1-855-798-2627 (TTY users can call 1-855-797-2627), or by mailing relevant documents to the BCRC at </a:t>
            </a:r>
            <a:r>
              <a:rPr lang="pl-PL" dirty="0">
                <a:solidFill>
                  <a:prstClr val="black"/>
                </a:solidFill>
                <a:cs typeface="Arial" panose="020B0604020202020204" pitchFamily="34" charset="0"/>
              </a:rPr>
              <a:t>P.O. Box 138832</a:t>
            </a:r>
            <a:r>
              <a:rPr lang="en-US" dirty="0">
                <a:solidFill>
                  <a:prstClr val="black"/>
                </a:solidFill>
                <a:cs typeface="Arial" panose="020B0604020202020204" pitchFamily="34" charset="0"/>
              </a:rPr>
              <a:t>, </a:t>
            </a:r>
            <a:r>
              <a:rPr lang="pl-PL" dirty="0">
                <a:solidFill>
                  <a:prstClr val="black"/>
                </a:solidFill>
                <a:cs typeface="Arial" panose="020B0604020202020204" pitchFamily="34" charset="0"/>
              </a:rPr>
              <a:t>Oklahoma City, OK 73113</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430857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9100" y="3733443"/>
            <a:ext cx="6543676" cy="5724882"/>
          </a:xfrm>
        </p:spPr>
        <p:txBody>
          <a:bodyPr/>
          <a:lstStyle/>
          <a:p>
            <a:pPr marL="0" indent="0">
              <a:spcAft>
                <a:spcPts val="600"/>
              </a:spcAft>
              <a:buNone/>
              <a:tabLst>
                <a:tab pos="672400" algn="r"/>
              </a:tabLst>
              <a:defRPr/>
            </a:pPr>
            <a:r>
              <a:rPr lang="en-US" b="1" dirty="0"/>
              <a:t>This slide has animation</a:t>
            </a:r>
            <a:r>
              <a:rPr lang="en-US" dirty="0"/>
              <a:t>.</a:t>
            </a:r>
            <a:endParaRPr lang="en-US" dirty="0">
              <a:cs typeface="Arial" panose="020B0604020202020204" pitchFamily="34" charset="0"/>
            </a:endParaRPr>
          </a:p>
          <a:p>
            <a:pPr marL="0" indent="0">
              <a:spcAft>
                <a:spcPts val="600"/>
              </a:spcAft>
              <a:buNone/>
              <a:tabLst>
                <a:tab pos="672400" algn="r"/>
              </a:tabLst>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tabLst>
                <a:tab pos="672400" algn="r"/>
              </a:tabLst>
              <a:defRPr/>
            </a:pPr>
            <a:r>
              <a:rPr lang="en-US" dirty="0">
                <a:solidFill>
                  <a:prstClr val="black"/>
                </a:solidFill>
                <a:cs typeface="Arial" panose="020B0604020202020204" pitchFamily="34" charset="0"/>
              </a:rPr>
              <a:t>Possible drug coverage payers include:</a:t>
            </a:r>
            <a:endParaRPr lang="en-US" dirty="0">
              <a:cs typeface="Arial" panose="020B0604020202020204" pitchFamily="34" charset="0"/>
            </a:endParaRP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Group Health Plans (GHPs)</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Retiree</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Active employment</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COBRA (</a:t>
            </a:r>
            <a:r>
              <a:rPr lang="en-US" dirty="0">
                <a:solidFill>
                  <a:prstClr val="black"/>
                </a:solidFill>
                <a:cs typeface="Arial" panose="020B0604020202020204" pitchFamily="34" charset="0"/>
              </a:rPr>
              <a:t>Consolidated Omnibus Budget Reconciliation Act) </a:t>
            </a:r>
            <a:r>
              <a:rPr lang="en-US" dirty="0">
                <a:solidFill>
                  <a:srgbClr val="000000"/>
                </a:solidFill>
                <a:ea typeface="MS PGothic"/>
                <a:cs typeface="Arial" panose="020B0604020202020204" pitchFamily="34" charset="0"/>
              </a:rPr>
              <a:t>continuation coverage</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State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Medicaid programs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State Pharmaceutical Assistance Programs (SPAPs)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AIDS Drug Assistance Programs (ADAPs)</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Federal</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Medicare Part A (Hospital Insurance) or Part B (Medical Insurance)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Federal Black Lung Program</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Indian Health Services (IHS)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Veterans’ benefits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TRICARE for Life (TFL) benefits</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Other</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No-Fault/Liability insurance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Workers’ compensation</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Patient Assistance Programs (PAPs)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Charities</a:t>
            </a:r>
          </a:p>
        </p:txBody>
      </p:sp>
    </p:spTree>
    <p:extLst>
      <p:ext uri="{BB962C8B-B14F-4D97-AF65-F5344CB8AC3E}">
        <p14:creationId xmlns:p14="http://schemas.microsoft.com/office/powerpoint/2010/main" val="475539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5909" y="3757506"/>
            <a:ext cx="6138718" cy="5374798"/>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Creditable coverage is coverage that’s expected to pay, on average, at least as much as Medicare’s standard drug coverage. Each year, your plan is required to notify you if your drug coverage is still creditable. If you lose creditable coverage, you’ll have a Special Enrollment Period (SEP) to get Medicare drug coverage. The SEP starts when you’re notified of the loss of creditable coverage and ends either 2 months after the notification or 2 months after the end of the coverage, whichever is later. Contact your GHP’s benefits administrator to find out how your plan works with Medicare drug coverage. When making a decision on whether to keep or drop coverage through an employer or union retirement plan, consider these important points:</a:t>
            </a:r>
            <a:endParaRPr lang="en-US" dirty="0">
              <a:cs typeface="Arial" panose="020B0604020202020204" pitchFamily="34" charset="0"/>
            </a:endParaRPr>
          </a:p>
          <a:p>
            <a:pPr marL="125525" lvl="1" indent="-125525"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Employer/union retirement plans may offer drug coverage comparable to Medicare drug coverage and often offer generous hospitalization and medical insurance for the entire family, which is particularly important for individuals who are chronically ill or have frequent hospitalizations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If you drop retiree group health coverage, you may not be able to get it back</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may not be able to drop your retiree prescription drug coverage to join a Medicare plan unless you also drop your retiree health (doctor and hospital) coverage. </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Family members covered by the same policy may also be affected, so any decision about drug coverage should consider the entire family’s health status and coverage needs</a:t>
            </a:r>
          </a:p>
          <a:p>
            <a:pPr marL="0" lvl="1" defTabSz="966612" eaLnBrk="0" hangingPunct="0">
              <a:spcBef>
                <a:spcPts val="0"/>
              </a:spcBef>
              <a:spcAft>
                <a:spcPts val="600"/>
              </a:spcAft>
              <a:tabLst>
                <a:tab pos="124183" algn="l"/>
              </a:tabLst>
              <a:defRPr/>
            </a:pPr>
            <a:r>
              <a:rPr lang="en-US" dirty="0">
                <a:solidFill>
                  <a:prstClr val="black"/>
                </a:solidFill>
                <a:cs typeface="Arial" panose="020B0604020202020204" pitchFamily="34" charset="0"/>
              </a:rPr>
              <a:t>People with Medicare who have employer or union retirement plans that cover prescription drugs must carefully consider their options. Your needs may vary from year to year based on factors like health status and financial considerations. Employer or union retirement plans may also vary their options each year. You'll get a notice of creditable coverage each year if you have drug coverage from an employer/union or other GHP.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962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This slide and the next ones describe when Medicare drug coverage pays first for medically necessary Part D-covered prescription drugs.</a:t>
            </a:r>
            <a:endParaRPr lang="en-US" dirty="0">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Medicare drug coverage usually pays first if you’re 65 or older and have retiree coverage.</a:t>
            </a:r>
          </a:p>
          <a:p>
            <a:pPr marL="0" indent="0" defTabSz="966612">
              <a:spcAft>
                <a:spcPts val="600"/>
              </a:spcAft>
              <a:buNone/>
              <a:defRPr/>
            </a:pPr>
            <a:r>
              <a:rPr lang="en-US" dirty="0">
                <a:solidFill>
                  <a:prstClr val="black"/>
                </a:solidFill>
                <a:cs typeface="Arial" panose="020B0604020202020204" pitchFamily="34" charset="0"/>
              </a:rPr>
              <a:t>If you have GHP coverage—Medicare drug coverage pays first if:</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65 or older; you or your covered spouse is still working; and you have Medicare</a:t>
            </a:r>
            <a:r>
              <a:rPr lang="en-US" b="1" dirty="0">
                <a:solidFill>
                  <a:prstClr val="black"/>
                </a:solidFill>
                <a:cs typeface="Arial" panose="020B0604020202020204" pitchFamily="34" charset="0"/>
              </a:rPr>
              <a:t> and have </a:t>
            </a:r>
            <a:r>
              <a:rPr lang="en-US" dirty="0">
                <a:solidFill>
                  <a:prstClr val="black"/>
                </a:solidFill>
                <a:cs typeface="Arial" panose="020B0604020202020204" pitchFamily="34" charset="0"/>
              </a:rPr>
              <a:t>GHP coverage from an employer with </a:t>
            </a:r>
            <a:r>
              <a:rPr lang="en-US" b="1" dirty="0">
                <a:solidFill>
                  <a:prstClr val="black"/>
                </a:solidFill>
                <a:cs typeface="Arial" panose="020B0604020202020204" pitchFamily="34" charset="0"/>
              </a:rPr>
              <a:t>fewer than 20</a:t>
            </a:r>
            <a:r>
              <a:rPr lang="en-US" dirty="0">
                <a:solidFill>
                  <a:prstClr val="black"/>
                </a:solidFill>
                <a:cs typeface="Arial" panose="020B0604020202020204" pitchFamily="34" charset="0"/>
              </a:rPr>
              <a:t> employees </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under 65 with Medicare due to disability and have GHP coverage—if the employer has </a:t>
            </a:r>
            <a:r>
              <a:rPr lang="en-US" b="1" dirty="0">
                <a:solidFill>
                  <a:prstClr val="black"/>
                </a:solidFill>
                <a:cs typeface="Arial" panose="020B0604020202020204" pitchFamily="34" charset="0"/>
              </a:rPr>
              <a:t>fewer than 100 </a:t>
            </a:r>
            <a:r>
              <a:rPr lang="en-US" dirty="0">
                <a:solidFill>
                  <a:prstClr val="black"/>
                </a:solidFill>
                <a:cs typeface="Arial" panose="020B0604020202020204" pitchFamily="34" charset="0"/>
              </a:rPr>
              <a:t>employees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eligible for Medicare due to End-Stage Renal Disease (ESRD) and have GHP coverage—</a:t>
            </a:r>
            <a:r>
              <a:rPr lang="en-US" b="1" dirty="0">
                <a:solidFill>
                  <a:prstClr val="black"/>
                </a:solidFill>
                <a:cs typeface="Arial" panose="020B0604020202020204" pitchFamily="34" charset="0"/>
              </a:rPr>
              <a:t>after</a:t>
            </a:r>
            <a:r>
              <a:rPr lang="en-US" dirty="0">
                <a:solidFill>
                  <a:prstClr val="black"/>
                </a:solidFill>
                <a:cs typeface="Arial" panose="020B0604020202020204" pitchFamily="34" charset="0"/>
              </a:rPr>
              <a:t> the 30-month coordination period ends, or if you had Medicare before you had ESRD and Medicare was the primary payer</a:t>
            </a:r>
          </a:p>
          <a:p>
            <a:pPr marL="0" indent="0" defTabSz="966612">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Federal Employees Health Benefits (FEHB) is a type of GHP. It covers participating current and retired federal employees and their family members. There’s usually not much benefit to having both drug coverage and FEHB coverage, unless you qualify for Extra Help. If you have both, and are retired, drug coverage would pay first.</a:t>
            </a:r>
          </a:p>
        </p:txBody>
      </p:sp>
    </p:spTree>
    <p:extLst>
      <p:ext uri="{BB962C8B-B14F-4D97-AF65-F5344CB8AC3E}">
        <p14:creationId xmlns:p14="http://schemas.microsoft.com/office/powerpoint/2010/main" val="2732365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endParaRPr lang="en-US" dirty="0">
              <a:cs typeface="Arial" panose="020B0604020202020204" pitchFamily="34" charset="0"/>
            </a:endParaRPr>
          </a:p>
          <a:p>
            <a:pPr marL="0" lvl="1">
              <a:spcAft>
                <a:spcPts val="600"/>
              </a:spcAft>
            </a:pPr>
            <a:r>
              <a:rPr lang="en-US" dirty="0">
                <a:cs typeface="Arial" panose="020B0604020202020204" pitchFamily="34" charset="0"/>
              </a:rPr>
              <a:t>If you have COBRA continuation coverage—Medicare drug coverage pays first:</a:t>
            </a:r>
          </a:p>
          <a:p>
            <a:pPr marL="125525" lvl="1" indent="-125525">
              <a:spcAft>
                <a:spcPts val="600"/>
              </a:spcAft>
              <a:buFont typeface="Wingdings,Sans-Serif"/>
              <a:buChar char="§"/>
            </a:pPr>
            <a:r>
              <a:rPr lang="en-US" dirty="0">
                <a:cs typeface="Arial" panose="020B0604020202020204" pitchFamily="34" charset="0"/>
              </a:rPr>
              <a:t>Generally, for people 65 and older as well as those under 65 who have Medicare due to disability</a:t>
            </a:r>
          </a:p>
          <a:p>
            <a:pPr marL="125525" lvl="1" indent="-125525">
              <a:spcAft>
                <a:spcPts val="600"/>
              </a:spcAft>
              <a:buFont typeface="Wingdings,Sans-Serif"/>
              <a:buChar char="§"/>
            </a:pPr>
            <a:r>
              <a:rPr lang="en-US" dirty="0">
                <a:cs typeface="Arial" panose="020B0604020202020204" pitchFamily="34" charset="0"/>
              </a:rPr>
              <a:t>If you’re eligible for Medicare due to ESRD—once your 30-month coordination period ends</a:t>
            </a:r>
          </a:p>
        </p:txBody>
      </p:sp>
    </p:spTree>
    <p:extLst>
      <p:ext uri="{BB962C8B-B14F-4D97-AF65-F5344CB8AC3E}">
        <p14:creationId xmlns:p14="http://schemas.microsoft.com/office/powerpoint/2010/main" val="4057332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solidFill>
                  <a:prstClr val="black"/>
                </a:solidFill>
                <a:cs typeface="Arial" panose="020B0604020202020204" pitchFamily="34" charset="0"/>
              </a:rPr>
              <a:t>Presenter Notes</a:t>
            </a:r>
            <a:endParaRPr lang="en-US" b="1"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1, “Coordination of Benefits Overview,” covers:</a:t>
            </a:r>
            <a:endParaRPr lang="en-US" dirty="0">
              <a:ea typeface="+mn-ea"/>
              <a:cs typeface="Arial" panose="020B0604020202020204" pitchFamily="34" charset="0"/>
            </a:endParaRPr>
          </a:p>
          <a:p>
            <a:pPr marL="125861" indent="-125861" defTabSz="966612">
              <a:spcAft>
                <a:spcPts val="600"/>
              </a:spcAft>
              <a:defRPr/>
            </a:pPr>
            <a:r>
              <a:rPr lang="en-US" dirty="0">
                <a:solidFill>
                  <a:prstClr val="black"/>
                </a:solidFill>
                <a:cs typeface="Arial" panose="020B0604020202020204" pitchFamily="34" charset="0"/>
              </a:rPr>
              <a:t>Coordination of benefits </a:t>
            </a:r>
          </a:p>
          <a:p>
            <a:pPr marL="125861" indent="-125861" defTabSz="966612">
              <a:spcAft>
                <a:spcPts val="600"/>
              </a:spcAft>
              <a:defRPr/>
            </a:pPr>
            <a:r>
              <a:rPr lang="en-US" dirty="0">
                <a:solidFill>
                  <a:prstClr val="black"/>
                </a:solidFill>
                <a:cs typeface="Arial" panose="020B0604020202020204" pitchFamily="34" charset="0"/>
              </a:rPr>
              <a:t>Medicare as the primary payer</a:t>
            </a:r>
          </a:p>
          <a:p>
            <a:pPr marL="125861" indent="-125861" defTabSz="966612">
              <a:spcAft>
                <a:spcPts val="600"/>
              </a:spcAft>
              <a:defRPr/>
            </a:pPr>
            <a:r>
              <a:rPr lang="en-US" dirty="0">
                <a:solidFill>
                  <a:prstClr val="black"/>
                </a:solidFill>
                <a:cs typeface="Arial" panose="020B0604020202020204" pitchFamily="34" charset="0"/>
              </a:rPr>
              <a:t>Medicare as the secondary payer</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18686" y="3744873"/>
            <a:ext cx="5852160" cy="5144347"/>
          </a:xfrm>
        </p:spPr>
        <p:txBody>
          <a:bodyPr/>
          <a:lstStyle/>
          <a:p>
            <a:pPr marL="0" indent="0">
              <a:spcAft>
                <a:spcPts val="600"/>
              </a:spcAft>
              <a:buNone/>
              <a:defRPr/>
            </a:pPr>
            <a:r>
              <a:rPr lang="en-US" b="1" dirty="0">
                <a:cs typeface="Arial" panose="020B0604020202020204" pitchFamily="34" charset="0"/>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dirty="0">
                <a:solidFill>
                  <a:prstClr val="black"/>
                </a:solidFill>
                <a:cs typeface="Arial" panose="020B0604020202020204" pitchFamily="34" charset="0"/>
              </a:rPr>
              <a:t>The </a:t>
            </a:r>
            <a:r>
              <a:rPr lang="en-US" sz="1200" b="1" dirty="0">
                <a:solidFill>
                  <a:prstClr val="black"/>
                </a:solidFill>
                <a:cs typeface="Arial" panose="020B0604020202020204" pitchFamily="34" charset="0"/>
              </a:rPr>
              <a:t>Federal Black Lung Program </a:t>
            </a:r>
            <a:r>
              <a:rPr lang="en-US" sz="1200" dirty="0">
                <a:solidFill>
                  <a:prstClr val="black"/>
                </a:solidFill>
                <a:cs typeface="Arial" panose="020B0604020202020204" pitchFamily="34" charset="0"/>
              </a:rPr>
              <a:t>covers people with lung disease from coal mining. If you get Federal Black Lung Program benefits, Medicare drug coverage won’t cover prescriptions related to lung disease and other conditions caused by coal mining. It will pay first for all other covered prescriptions.</a:t>
            </a:r>
          </a:p>
          <a:p>
            <a:pPr marL="0" indent="0" defTabSz="966612">
              <a:spcAft>
                <a:spcPts val="600"/>
              </a:spcAft>
              <a:buNone/>
              <a:defRPr/>
            </a:pPr>
            <a:r>
              <a:rPr lang="en-US" sz="1200" dirty="0">
                <a:solidFill>
                  <a:prstClr val="black"/>
                </a:solidFill>
                <a:cs typeface="Arial" panose="020B0604020202020204" pitchFamily="34" charset="0"/>
              </a:rPr>
              <a:t>The </a:t>
            </a:r>
            <a:r>
              <a:rPr lang="en-US" sz="1200" b="1" dirty="0">
                <a:solidFill>
                  <a:prstClr val="black"/>
                </a:solidFill>
                <a:cs typeface="Arial" panose="020B0604020202020204" pitchFamily="34" charset="0"/>
              </a:rPr>
              <a:t>Indian Health Service </a:t>
            </a:r>
            <a:r>
              <a:rPr lang="en-US" sz="1200" dirty="0">
                <a:solidFill>
                  <a:prstClr val="black"/>
                </a:solidFill>
                <a:cs typeface="Arial" panose="020B0604020202020204" pitchFamily="34" charset="0"/>
              </a:rPr>
              <a:t>(IHS) is the primary provider for the American Indian/Alaska Native (AI/AN) Medicare population. AI/AN people with Medicare can’t be charged any cost-sharing. IHS, Tribal, and Urban Indian (I/T/U) pharmacies—that is, a pharmacy operated by IHS, an Indian tribe or tribal organization, or an Urban Indian organization, all of which are defined in Section 4 of the Indian Health Care Improvement Act of 1976, 25 USC 1603—must waive any copayments or deductibles that would’ve been applied by a Medicare drug plan.</a:t>
            </a:r>
          </a:p>
          <a:p>
            <a:pPr marL="0" indent="0" defTabSz="966612">
              <a:spcAft>
                <a:spcPts val="600"/>
              </a:spcAft>
              <a:buNone/>
              <a:defRPr/>
            </a:pPr>
            <a:r>
              <a:rPr lang="en-US" sz="1200" dirty="0">
                <a:solidFill>
                  <a:prstClr val="black"/>
                </a:solidFill>
                <a:cs typeface="Arial" panose="020B0604020202020204" pitchFamily="34" charset="0"/>
              </a:rPr>
              <a:t>Many Indian health facilities participate in the Medicare drug program. If you get prescription drugs through an Indian health facility, you pay nothing, and your coverage won’t be interrupted. Coordination of benefits with IHS and tribes is tied to pharmacy network contracting. Regulations require all Medicare drug coverage sponsors to offer network contracts to all I/T/U pharmacies operating in their service area. Plans also must prove to Medicare that they offer AI/AN enrollees convenient access to I/T/U pharmacies. IHS qualifies as creditable coverage (meaning they’re as good as or better than the Medicare drug coverage benefit). People with IHS don’t need to enroll in a Medicare drug plan when they have the IHS pharmacy benefit. If they choose to enroll in a Medicare drug plan at a later date, they won’t be charged a Part D late enrollment penalty.</a:t>
            </a:r>
          </a:p>
          <a:p>
            <a:pPr marL="0" marR="0" lvl="0" indent="0" algn="l" defTabSz="914400" rtl="0" eaLnBrk="1" fontAlgn="auto" latinLnBrk="0" hangingPunct="1">
              <a:spcAft>
                <a:spcPts val="600"/>
              </a:spcAft>
              <a:buClrTx/>
              <a:buSzTx/>
              <a:buFont typeface="Wingdings" panose="05000000000000000000" pitchFamily="2" charset="2"/>
              <a:buNone/>
              <a:tabLst/>
              <a:defRPr/>
            </a:pPr>
            <a:endParaRPr lang="en-US" b="0" dirty="0">
              <a:cs typeface="Arial" panose="020B0604020202020204" pitchFamily="34" charset="0"/>
            </a:endParaRPr>
          </a:p>
        </p:txBody>
      </p:sp>
    </p:spTree>
    <p:extLst>
      <p:ext uri="{BB962C8B-B14F-4D97-AF65-F5344CB8AC3E}">
        <p14:creationId xmlns:p14="http://schemas.microsoft.com/office/powerpoint/2010/main" val="2422584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9760" y="3757505"/>
            <a:ext cx="6305884" cy="5502382"/>
          </a:xfrm>
        </p:spPr>
        <p:txBody>
          <a:bodyPr/>
          <a:lstStyle/>
          <a:p>
            <a:pPr marL="0" indent="0">
              <a:spcAft>
                <a:spcPts val="600"/>
              </a:spcAft>
              <a:buNone/>
              <a:defRPr/>
            </a:pPr>
            <a:r>
              <a:rPr lang="en-US" b="1" dirty="0">
                <a:solidFill>
                  <a:prstClr val="black"/>
                </a:solidFill>
                <a:cs typeface="Arial" panose="020B0604020202020204" pitchFamily="34" charset="0"/>
              </a:rPr>
              <a:t>Presenter Notes</a:t>
            </a:r>
            <a:endParaRPr lang="en-US" dirty="0">
              <a:solidFill>
                <a:prstClr val="black"/>
              </a:solidFill>
              <a:cs typeface="Arial" panose="020B0604020202020204" pitchFamily="34" charset="0"/>
            </a:endParaRPr>
          </a:p>
          <a:p>
            <a:pPr marL="0" indent="0" defTabSz="966612">
              <a:spcAft>
                <a:spcPts val="600"/>
              </a:spcAft>
              <a:buNone/>
              <a:defRPr/>
            </a:pPr>
            <a:r>
              <a:rPr lang="en-US" b="1" dirty="0">
                <a:solidFill>
                  <a:prstClr val="black"/>
                </a:solidFill>
                <a:cs typeface="Arial" panose="020B0604020202020204" pitchFamily="34" charset="0"/>
              </a:rPr>
              <a:t>Veterans Affairs (VA) benefits</a:t>
            </a:r>
            <a:r>
              <a:rPr lang="en-US" dirty="0">
                <a:solidFill>
                  <a:prstClr val="black"/>
                </a:solidFill>
                <a:cs typeface="Arial" panose="020B0604020202020204" pitchFamily="34" charset="0"/>
              </a:rPr>
              <a:t>, including prescription drug coverage, are separate and distinct from benefits provided under Medicare drug coverage. Legally, VA can’t bill Medicare. Although a person with Medicare may be eligible to get VA prescription drug benefits and enroll in a Medicare drug plan, he or she can’t use both benefits for a single prescription. VA prescriptions generally must be written by a VA physician and can only be filled in a VA facility or through VA’s Consolidated Mail Outpatient Pharmacy operations. The VA doesn’t fill prescriptions for drug coverage sponsors. Since VA and drug coverage benefits are separate and distinct, a veteran’s payment of a VA medication copayment doesn’t count toward his or her gross covered drug costs, or true out-of-pocket (</a:t>
            </a:r>
            <a:r>
              <a:rPr lang="en-US" dirty="0" err="1">
                <a:solidFill>
                  <a:prstClr val="black"/>
                </a:solidFill>
                <a:cs typeface="Arial" panose="020B0604020202020204" pitchFamily="34" charset="0"/>
              </a:rPr>
              <a:t>TrOOP</a:t>
            </a:r>
            <a:r>
              <a:rPr lang="en-US" dirty="0">
                <a:solidFill>
                  <a:prstClr val="black"/>
                </a:solidFill>
                <a:cs typeface="Arial" panose="020B0604020202020204" pitchFamily="34" charset="0"/>
              </a:rPr>
              <a:t>) costs, under his or her drug coverage benefit. Since VA prescription drug coverage is creditable coverage, you won’t face a penalty if you delay enrolling in a Medicare drug plan. However, if you receive less than full VA prescription drug benefits, you may benefit from enrollment in a Medicare drug plan—particularly if you’re eligible for Extra Help.</a:t>
            </a:r>
          </a:p>
          <a:p>
            <a:pPr marL="0" indent="0" defTabSz="966612">
              <a:spcAft>
                <a:spcPts val="600"/>
              </a:spcAft>
              <a:buNone/>
              <a:defRPr/>
            </a:pPr>
            <a:r>
              <a:rPr lang="en-US" b="1" dirty="0">
                <a:solidFill>
                  <a:prstClr val="black"/>
                </a:solidFill>
                <a:cs typeface="Arial" panose="020B0604020202020204" pitchFamily="34" charset="0"/>
              </a:rPr>
              <a:t>TRICARE for Life (TFL) coverage </a:t>
            </a:r>
            <a:r>
              <a:rPr lang="en-US" dirty="0">
                <a:solidFill>
                  <a:prstClr val="black"/>
                </a:solidFill>
                <a:cs typeface="Arial" panose="020B0604020202020204" pitchFamily="34" charset="0"/>
              </a:rPr>
              <a:t>includes prescription drug benefits. </a:t>
            </a:r>
            <a:r>
              <a:rPr lang="en-US" dirty="0"/>
              <a:t>TFL pays secondary to Medicare to the extent that a benefit is payable by both Medicare and TRICARE. TRICARE for Life’s pharmacy benefit wraps around Medicare drug coverage and will pay any beneficiary cost-sharing remaining, up through the cost sharing that beneficiary would have had otherwise paid under TRICARE. However, this applies only if an individual is enrolled in a Medicare drug plan, the drug is a covered Part D drug, the covered Part D drug is also covered by TRICARE, and the drug is obtained at a pharmacy participating in both the Medicare drug plan’s and TRICARE’s network. </a:t>
            </a:r>
            <a:endParaRPr lang="en-US" dirty="0">
              <a:solidFill>
                <a:prstClr val="black"/>
              </a:solidFill>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These benefits qualify as creditable coverage (meaning they’re as good as or better than the Medicare drug coverage benefit). People with TFL don’t need to enroll in a Medicare drug plan when they have the TFL pharmacy benefit. If they choose to enroll in a Medicare drug plan at a later date, they won’t be charged a Part D late enrollment penalty.</a:t>
            </a:r>
            <a:endParaRPr lang="en-US"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467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18686" y="3744873"/>
            <a:ext cx="5852160" cy="5338969"/>
          </a:xfrm>
        </p:spPr>
        <p:txBody>
          <a:bodyPr>
            <a:normAutofit/>
          </a:bodyPr>
          <a:lstStyle/>
          <a:p>
            <a:pPr marL="0" indent="0">
              <a:spcBef>
                <a:spcPts val="634"/>
              </a:spcBef>
              <a:spcAft>
                <a:spcPts val="600"/>
              </a:spcAft>
              <a:buNone/>
              <a:defRPr/>
            </a:pPr>
            <a:r>
              <a:rPr lang="en-US" b="1" dirty="0">
                <a:cs typeface="Arial" panose="020B0604020202020204" pitchFamily="34" charset="0"/>
              </a:rPr>
              <a:t>Presenter Notes</a:t>
            </a:r>
          </a:p>
          <a:p>
            <a:pPr marL="0" marR="0" lvl="0" indent="0" algn="l" defTabSz="914400" rtl="0" eaLnBrk="1" fontAlgn="auto" latinLnBrk="0" hangingPunct="1">
              <a:spcBef>
                <a:spcPts val="60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Under the Medicare Modernization Act (MMA), people with both </a:t>
            </a:r>
            <a:r>
              <a:rPr kumimoji="0" lang="en-US" sz="1200" b="1" i="0" u="none" strike="noStrike" kern="1200" cap="none" spc="0" normalizeH="0" baseline="0" noProof="0" dirty="0">
                <a:ln>
                  <a:noFill/>
                </a:ln>
                <a:solidFill>
                  <a:prstClr val="black"/>
                </a:solidFill>
                <a:effectLst/>
                <a:uLnTx/>
                <a:uFillTx/>
                <a:ea typeface="+mn-ea"/>
                <a:cs typeface="+mn-cs"/>
              </a:rPr>
              <a:t>Medicare and full Medicaid benefits</a:t>
            </a:r>
            <a:r>
              <a:rPr kumimoji="0" lang="en-US" sz="1200" b="0" i="0" u="none" strike="noStrike" kern="1200" cap="none" spc="0" normalizeH="0" baseline="0" noProof="0" dirty="0">
                <a:ln>
                  <a:noFill/>
                </a:ln>
                <a:solidFill>
                  <a:prstClr val="black"/>
                </a:solidFill>
                <a:effectLst/>
                <a:uLnTx/>
                <a:uFillTx/>
                <a:ea typeface="+mn-ea"/>
                <a:cs typeface="+mn-cs"/>
              </a:rPr>
              <a:t> get drug coverage from Medicare instead of Medicaid. States may choose to provide Medicaid coverage for drugs the MMA excludes from coverage under Medicare drug coverage (Part D). Some Medicare Special Needs Plans (SNPs) coordinate Medicare-covered services, including drug coverage, for people with both Medicare and Medicaid.</a:t>
            </a:r>
          </a:p>
          <a:p>
            <a:pPr marL="0" marR="0" indent="0">
              <a:spcBef>
                <a:spcPts val="0"/>
              </a:spcBef>
              <a:spcAft>
                <a:spcPts val="600"/>
              </a:spcAft>
              <a:buNone/>
            </a:pPr>
            <a:r>
              <a:rPr kumimoji="0" lang="en-US" sz="1200" b="0" i="0" u="none" strike="noStrike" kern="1200" cap="none" spc="0" normalizeH="0" baseline="0" noProof="0" dirty="0">
                <a:ln>
                  <a:noFill/>
                </a:ln>
                <a:solidFill>
                  <a:prstClr val="black"/>
                </a:solidFill>
                <a:effectLst/>
                <a:uLnTx/>
                <a:uFillTx/>
                <a:ea typeface="+mn-ea"/>
                <a:cs typeface="+mn-cs"/>
              </a:rPr>
              <a:t>If you get help from a </a:t>
            </a:r>
            <a:r>
              <a:rPr kumimoji="0" lang="en-US" sz="1200" b="1" i="0" u="none" strike="noStrike" kern="1200" cap="none" spc="0" normalizeH="0" baseline="0" noProof="0" dirty="0">
                <a:ln>
                  <a:noFill/>
                </a:ln>
                <a:solidFill>
                  <a:prstClr val="black"/>
                </a:solidFill>
                <a:effectLst/>
                <a:uLnTx/>
                <a:uFillTx/>
                <a:ea typeface="+mn-ea"/>
                <a:cs typeface="+mn-cs"/>
              </a:rPr>
              <a:t>State Pharmaceutical Assistance Program (SPAP)</a:t>
            </a:r>
            <a:r>
              <a:rPr kumimoji="0" lang="en-US" sz="1200" b="0" i="0" u="none" strike="noStrike" kern="1200" cap="none" spc="0" normalizeH="0" baseline="0" noProof="0" dirty="0">
                <a:ln>
                  <a:noFill/>
                </a:ln>
                <a:solidFill>
                  <a:prstClr val="black"/>
                </a:solidFill>
                <a:effectLst/>
                <a:uLnTx/>
                <a:uFillTx/>
                <a:ea typeface="+mn-ea"/>
                <a:cs typeface="+mn-cs"/>
              </a:rPr>
              <a:t>, Medicare pays first. The state may help pay your Part D costs for prescriptions, drug plan premium's and/or other drug costs. Find out if your state has a State Pharmaceutical Assistance Program </a:t>
            </a:r>
            <a:r>
              <a:rPr lang="en-US" dirty="0">
                <a:solidFill>
                  <a:prstClr val="black"/>
                </a:solidFill>
              </a:rPr>
              <a:t>by visiting </a:t>
            </a:r>
            <a:r>
              <a:rPr lang="en-US" dirty="0">
                <a:solidFill>
                  <a:prstClr val="black"/>
                </a:solidFill>
                <a:hlinkClick r:id="rId3"/>
              </a:rPr>
              <a:t>Medicare.gov/pharmaceutical-assistance-program/#state-programs</a:t>
            </a:r>
            <a:r>
              <a:rPr lang="en-US" dirty="0">
                <a:solidFill>
                  <a:srgbClr val="0563C1"/>
                </a:solidFill>
                <a:ea typeface="Calibri" panose="020F0502020204030204" pitchFamily="34" charset="0"/>
                <a:cs typeface="Times New Roman" panose="02020603050405020304" pitchFamily="18" charset="0"/>
              </a:rPr>
              <a:t>.</a:t>
            </a:r>
          </a:p>
          <a:p>
            <a:pPr marL="0" marR="0" indent="0">
              <a:spcBef>
                <a:spcPts val="0"/>
              </a:spcBef>
              <a:spcAft>
                <a:spcPts val="600"/>
              </a:spcAft>
              <a:buNone/>
            </a:pPr>
            <a:r>
              <a:rPr lang="en-US" b="1" dirty="0"/>
              <a:t>AIDS Drug Assistance Program (ADAP) </a:t>
            </a:r>
            <a:r>
              <a:rPr lang="en-US" dirty="0"/>
              <a:t>is a State-administered program authorized under Title II of the CARE Act that provides Food &amp; Drug Administration (FDA)-approved medications to low-income individuals with HIV disease who have limited or no coverage from private insurance or Medicaid. ADAPs are an integral component of the safety-net for HIV/AIDS patients because they fill coverage gaps in public and private insurance for critical HIV/AIDS drug treatments. If you get help from the ADAPs, Medicare pays first. Costs paid for by an ADAP counts toward a beneficiary’s </a:t>
            </a:r>
            <a:r>
              <a:rPr lang="en-US" dirty="0" err="1"/>
              <a:t>TrOOP</a:t>
            </a:r>
            <a:r>
              <a:rPr lang="en-US" dirty="0"/>
              <a:t>.</a:t>
            </a:r>
          </a:p>
        </p:txBody>
      </p:sp>
    </p:spTree>
    <p:extLst>
      <p:ext uri="{BB962C8B-B14F-4D97-AF65-F5344CB8AC3E}">
        <p14:creationId xmlns:p14="http://schemas.microsoft.com/office/powerpoint/2010/main" val="460534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4325" y="3744873"/>
            <a:ext cx="6696075" cy="5742027"/>
          </a:xfrm>
        </p:spPr>
        <p:txBody>
          <a:bodyPr>
            <a:normAutofit fontScale="92500"/>
          </a:bodyPr>
          <a:lstStyle/>
          <a:p>
            <a:pPr marL="0" indent="0">
              <a:lnSpc>
                <a:spcPct val="110000"/>
              </a:lnSpc>
              <a:spcBef>
                <a:spcPts val="634"/>
              </a:spcBef>
              <a:spcAft>
                <a:spcPts val="600"/>
              </a:spcAft>
              <a:buNone/>
              <a:defRPr/>
            </a:pPr>
            <a:r>
              <a:rPr lang="en-US" b="1" dirty="0">
                <a:cs typeface="Arial" panose="020B0604020202020204" pitchFamily="34" charset="0"/>
              </a:rPr>
              <a:t>Presenter Notes</a:t>
            </a: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black"/>
                </a:solidFill>
                <a:effectLst/>
                <a:uLnTx/>
                <a:uFillTx/>
              </a:rPr>
              <a:t>If you’re covered by </a:t>
            </a:r>
            <a:r>
              <a:rPr kumimoji="0" lang="en-US" b="1" i="0" u="none" strike="noStrike" kern="1200" cap="none" spc="0" normalizeH="0" baseline="0" noProof="0" dirty="0">
                <a:ln>
                  <a:noFill/>
                </a:ln>
                <a:solidFill>
                  <a:prstClr val="black"/>
                </a:solidFill>
                <a:effectLst/>
                <a:uLnTx/>
                <a:uFillTx/>
              </a:rPr>
              <a:t>no-fault/liability insurance</a:t>
            </a:r>
            <a:r>
              <a:rPr kumimoji="0" lang="en-US" b="0" i="0" u="none" strike="noStrike" kern="1200" cap="none" spc="0" normalizeH="0" baseline="0" noProof="0" dirty="0">
                <a:ln>
                  <a:noFill/>
                </a:ln>
                <a:solidFill>
                  <a:prstClr val="black"/>
                </a:solidFill>
                <a:effectLst/>
                <a:uLnTx/>
                <a:uFillTx/>
              </a:rPr>
              <a:t>, like an automobile accident, injury in a public place, or malpractice, Medicare pays first for prescriptions covered by Part D that aren’t related to the accident or injury.</a:t>
            </a:r>
            <a:endParaRPr lang="en-US" dirty="0">
              <a:ea typeface="Calibri" panose="020F0502020204030204" pitchFamily="34" charset="0"/>
              <a:cs typeface="Times New Roman" panose="02020603050405020304" pitchFamily="18" charset="0"/>
            </a:endParaRPr>
          </a:p>
          <a:p>
            <a:pPr marL="0" lvl="0" indent="0">
              <a:lnSpc>
                <a:spcPct val="110000"/>
              </a:lnSpc>
              <a:spcBef>
                <a:spcPts val="611"/>
              </a:spcBef>
              <a:spcAft>
                <a:spcPts val="600"/>
              </a:spcAft>
              <a:buNone/>
              <a:defRPr/>
            </a:pPr>
            <a:r>
              <a:rPr lang="en-US" b="1" dirty="0">
                <a:solidFill>
                  <a:prstClr val="black"/>
                </a:solidFill>
              </a:rPr>
              <a:t>Pharmaceutical Manufacturer-sponsored Patient Assistance Programs (PAPs) </a:t>
            </a:r>
            <a:r>
              <a:rPr lang="en-US" dirty="0">
                <a:solidFill>
                  <a:prstClr val="black"/>
                </a:solidFill>
              </a:rPr>
              <a:t>are considered separate from the Part D benefit. A person who is enrolled in a PAP, obtains a particular drug from the manufacturer and doesn’t use their Part D benefit for that drug. When a manufacturer provides a drug through a PAP, the Medicare drug plan no longer pays for the drug once the plan is notified that the enrollee is obtaining the drug through a PAP. If you get help from a manufacturer-sponsored</a:t>
            </a:r>
            <a:r>
              <a:rPr lang="en-US" b="1" dirty="0">
                <a:solidFill>
                  <a:prstClr val="black"/>
                </a:solidFill>
              </a:rPr>
              <a:t> </a:t>
            </a:r>
            <a:r>
              <a:rPr lang="en-US" dirty="0">
                <a:solidFill>
                  <a:prstClr val="black"/>
                </a:solidFill>
              </a:rPr>
              <a:t>PAP, that assistance won’t count toward your </a:t>
            </a:r>
            <a:r>
              <a:rPr lang="en-US" dirty="0" err="1">
                <a:solidFill>
                  <a:prstClr val="black"/>
                </a:solidFill>
              </a:rPr>
              <a:t>TrOOP</a:t>
            </a:r>
            <a:r>
              <a:rPr lang="en-US" dirty="0">
                <a:solidFill>
                  <a:prstClr val="black"/>
                </a:solidFill>
              </a:rPr>
              <a:t> costs. Medicare encourages PAPs to exchange eligibility files with Medicare so that Medicare drug plans are aware of your eligibility for PAP assistance and can set their computer system’s edits to show when you get the drugs for free under the PAP. PAPs may charge a small copayment when giving this in-kind assistance, and this amount may count toward </a:t>
            </a:r>
            <a:r>
              <a:rPr lang="en-US" dirty="0" err="1">
                <a:solidFill>
                  <a:prstClr val="black"/>
                </a:solidFill>
              </a:rPr>
              <a:t>TrOOP</a:t>
            </a:r>
            <a:r>
              <a:rPr lang="en-US" dirty="0">
                <a:solidFill>
                  <a:prstClr val="black"/>
                </a:solidFill>
              </a:rPr>
              <a:t>. You’ll need to submit a paper claim to the drug plan, along with copayment documentation.</a:t>
            </a:r>
          </a:p>
          <a:p>
            <a:pPr marL="0" lvl="0" indent="0">
              <a:lnSpc>
                <a:spcPct val="110000"/>
              </a:lnSpc>
              <a:spcBef>
                <a:spcPts val="611"/>
              </a:spcBef>
              <a:spcAft>
                <a:spcPts val="600"/>
              </a:spcAft>
              <a:buNone/>
              <a:defRPr/>
            </a:pPr>
            <a:r>
              <a:rPr lang="en-US" dirty="0">
                <a:solidFill>
                  <a:prstClr val="black"/>
                </a:solidFill>
              </a:rPr>
              <a:t>If you get help from a </a:t>
            </a:r>
            <a:r>
              <a:rPr lang="en-US" b="1" dirty="0">
                <a:solidFill>
                  <a:prstClr val="black"/>
                </a:solidFill>
              </a:rPr>
              <a:t>charitable program</a:t>
            </a:r>
            <a:r>
              <a:rPr lang="en-US" dirty="0">
                <a:solidFill>
                  <a:prstClr val="black"/>
                </a:solidFill>
              </a:rPr>
              <a:t>, you may present a retail ID card at the point of sale to get financial help. Charities that choose to participate in electronic data exchange can speed up the settlement of claims at the point of sale. Some charities require you to submit a paper claim and then send claims to the </a:t>
            </a:r>
            <a:r>
              <a:rPr lang="en-US" dirty="0" err="1">
                <a:solidFill>
                  <a:prstClr val="black"/>
                </a:solidFill>
              </a:rPr>
              <a:t>TrOOP</a:t>
            </a:r>
            <a:r>
              <a:rPr lang="en-US" dirty="0">
                <a:solidFill>
                  <a:prstClr val="black"/>
                </a:solidFill>
              </a:rPr>
              <a:t> contractor in a batch form so that the </a:t>
            </a:r>
            <a:r>
              <a:rPr lang="en-US" dirty="0" err="1">
                <a:solidFill>
                  <a:prstClr val="black"/>
                </a:solidFill>
              </a:rPr>
              <a:t>TrOOP</a:t>
            </a:r>
            <a:r>
              <a:rPr lang="en-US" dirty="0">
                <a:solidFill>
                  <a:prstClr val="black"/>
                </a:solidFill>
              </a:rPr>
              <a:t> costs can be calculated accurately. Any financial help a charity gives on your behalf will count toward the </a:t>
            </a:r>
            <a:r>
              <a:rPr lang="en-US" dirty="0" err="1">
                <a:solidFill>
                  <a:prstClr val="black"/>
                </a:solidFill>
              </a:rPr>
              <a:t>TrOOP</a:t>
            </a:r>
            <a:r>
              <a:rPr lang="en-US" dirty="0">
                <a:solidFill>
                  <a:prstClr val="black"/>
                </a:solidFill>
              </a:rPr>
              <a:t> catastrophic threshold, unless it’s a GHP, government-funded health program, or other third-party payment arrangement.</a:t>
            </a:r>
          </a:p>
          <a:p>
            <a:pPr marL="0" indent="0">
              <a:lnSpc>
                <a:spcPct val="110000"/>
              </a:lnSpc>
              <a:spcBef>
                <a:spcPts val="611"/>
              </a:spcBef>
              <a:spcAft>
                <a:spcPts val="600"/>
              </a:spcAft>
              <a:buNone/>
              <a:defRPr/>
            </a:pPr>
            <a:r>
              <a:rPr lang="en-US" dirty="0">
                <a:solidFill>
                  <a:prstClr val="black"/>
                </a:solidFill>
              </a:rPr>
              <a:t>If you’re covered under </a:t>
            </a:r>
            <a:r>
              <a:rPr lang="en-US" b="1" dirty="0">
                <a:solidFill>
                  <a:prstClr val="black"/>
                </a:solidFill>
              </a:rPr>
              <a:t>Workers’ Compensation</a:t>
            </a:r>
            <a:r>
              <a:rPr lang="en-US" dirty="0">
                <a:solidFill>
                  <a:prstClr val="black"/>
                </a:solidFill>
              </a:rPr>
              <a:t>, Medicare will pay first for covered prescriptions that aren’t related to the job-related illness or injury. Medicare drug plans will make a conditional primary payment to ease the burden on the policyholder, unless certain situations apply. The Medicare drug plan won’t pay if it’s aware that you have workers’ compensation, and has previously established that a certain drug is being used exclusively to treat a related illness or injury. For example, when you refill a prescription previously paid for by workers’ compensation, the Medicare drug plan may deny primary payment and default to Medicare secondary payer. The payment is conditional because it must be repaid to Medicare once a settlement, judgment, or award is reached. </a:t>
            </a:r>
          </a:p>
          <a:p>
            <a:pPr marL="0" lvl="0" indent="0">
              <a:lnSpc>
                <a:spcPct val="110000"/>
              </a:lnSpc>
              <a:spcBef>
                <a:spcPts val="611"/>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612359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defTabSz="999048">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185267" defTabSz="999048">
              <a:spcBef>
                <a:spcPts val="66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98004" indent="-119484" defTabSz="999048">
              <a:spcBef>
                <a:spcPts val="634"/>
              </a:spcBef>
              <a:spcAft>
                <a:spcPts val="600"/>
              </a:spcAft>
              <a:buNone/>
              <a:defRPr/>
            </a:pPr>
            <a:r>
              <a:rPr lang="en-US" dirty="0">
                <a:solidFill>
                  <a:prstClr val="black"/>
                </a:solidFill>
                <a:cs typeface="Arial" panose="020B0604020202020204" pitchFamily="34" charset="0"/>
              </a:rPr>
              <a:t>Check Your Knowledge: Question 4</a:t>
            </a:r>
            <a:endParaRPr lang="en-US" dirty="0">
              <a:ea typeface="+mn-ea"/>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If you have Consolidated Omnibus Budget Reconciliation Act (COBRA) continuation coverage and are eligible for Medicare due to End-Stage Renal Disease (ESRD), when does Medicare Part D pay first?</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During your 30-month coordination period</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Both during and after your 30-month coordination period</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When your 30-month coordination period ends</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None of the above</a:t>
            </a:r>
          </a:p>
          <a:p>
            <a:pPr marL="0" indent="0">
              <a:spcBef>
                <a:spcPts val="634"/>
              </a:spcBef>
              <a:spcAft>
                <a:spcPts val="600"/>
              </a:spcAft>
              <a:buNone/>
              <a:defRPr/>
            </a:pPr>
            <a:r>
              <a:rPr lang="en-US" b="1" dirty="0">
                <a:solidFill>
                  <a:prstClr val="black"/>
                </a:solidFill>
                <a:cs typeface="Arial" panose="020B0604020202020204" pitchFamily="34" charset="0"/>
              </a:rPr>
              <a:t>Answer: c. When your 30-month coordination period ends </a:t>
            </a:r>
          </a:p>
          <a:p>
            <a:pPr marL="0" indent="0">
              <a:spcBef>
                <a:spcPts val="634"/>
              </a:spcBef>
              <a:spcAft>
                <a:spcPts val="600"/>
              </a:spcAft>
              <a:buNone/>
              <a:defRPr/>
            </a:pPr>
            <a:r>
              <a:rPr lang="en-US" kern="100" dirty="0">
                <a:effectLst/>
                <a:ea typeface="Calibri" panose="020F0502020204030204" pitchFamily="34" charset="0"/>
                <a:cs typeface="Times New Roman" panose="02020603050405020304" pitchFamily="18" charset="0"/>
              </a:rPr>
              <a:t>If you have COBRA continuation coverage—Medicare drug coverage pays first:</a:t>
            </a:r>
          </a:p>
          <a:p>
            <a:pPr>
              <a:spcBef>
                <a:spcPts val="634"/>
              </a:spcBef>
              <a:spcAft>
                <a:spcPts val="600"/>
              </a:spcAft>
              <a:defRPr/>
            </a:pPr>
            <a:r>
              <a:rPr lang="en-US" kern="100" dirty="0">
                <a:effectLst/>
                <a:ea typeface="Calibri" panose="020F0502020204030204" pitchFamily="34" charset="0"/>
                <a:cs typeface="Times New Roman" panose="02020603050405020304" pitchFamily="18" charset="0"/>
              </a:rPr>
              <a:t>Generally, for people 65 and older, and those under 65 who have a disability</a:t>
            </a:r>
          </a:p>
          <a:p>
            <a:pPr>
              <a:spcBef>
                <a:spcPts val="634"/>
              </a:spcBef>
              <a:spcAft>
                <a:spcPts val="600"/>
              </a:spcAft>
              <a:defRPr/>
            </a:pPr>
            <a:r>
              <a:rPr lang="en-US" kern="100" dirty="0">
                <a:effectLst/>
                <a:ea typeface="Calibri" panose="020F0502020204030204" pitchFamily="34" charset="0"/>
                <a:cs typeface="Times New Roman" panose="02020603050405020304" pitchFamily="18" charset="0"/>
              </a:rPr>
              <a:t>If you’re eligible for Medicare due to ESRD—once your 30-month coordination period ends</a:t>
            </a:r>
          </a:p>
        </p:txBody>
      </p:sp>
    </p:spTree>
    <p:extLst>
      <p:ext uri="{BB962C8B-B14F-4D97-AF65-F5344CB8AC3E}">
        <p14:creationId xmlns:p14="http://schemas.microsoft.com/office/powerpoint/2010/main" val="1722448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51"/>
              </a:spcBef>
              <a:spcAft>
                <a:spcPts val="600"/>
              </a:spcAft>
              <a:buNone/>
            </a:pPr>
            <a:r>
              <a:rPr lang="en-US" dirty="0">
                <a:cs typeface="Arial" panose="020B0604020202020204" pitchFamily="34" charset="0"/>
              </a:rPr>
              <a:t>This slide (and the 2 that follow) provides information about additional resources and products. You may want to highlight those that are most relevant to your audience.</a:t>
            </a:r>
          </a:p>
          <a:p>
            <a:pPr marL="0" indent="0">
              <a:spcBef>
                <a:spcPts val="621"/>
              </a:spcBef>
              <a:spcAft>
                <a:spcPts val="600"/>
              </a:spcAft>
              <a:buNone/>
            </a:pPr>
            <a:r>
              <a:rPr lang="en-US" i="1" dirty="0">
                <a:cs typeface="Arial" panose="020B0604020202020204" pitchFamily="34" charset="0"/>
              </a:rPr>
              <a:t>Continued on next slide.</a:t>
            </a:r>
            <a:endParaRPr lang="en-US"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 </a:t>
            </a:r>
            <a:endParaRPr lang="en-US" dirty="0">
              <a:cs typeface="Arial" panose="020B0604020202020204" pitchFamily="34" charset="0"/>
            </a:endParaRPr>
          </a:p>
          <a:p>
            <a:pPr marL="0" indent="0">
              <a:spcAft>
                <a:spcPts val="600"/>
              </a:spcAft>
              <a:buNone/>
            </a:pPr>
            <a:r>
              <a:rPr lang="en-US" i="1" dirty="0">
                <a:cs typeface="Arial" panose="020B0604020202020204" pitchFamily="34" charset="0"/>
              </a:rPr>
              <a:t>See next slide for selected Medicare products.</a:t>
            </a:r>
            <a:endParaRPr lang="en-US" dirty="0">
              <a:cs typeface="Arial" panose="020B0604020202020204" pitchFamily="34" charset="0"/>
            </a:endParaRPr>
          </a:p>
        </p:txBody>
      </p:sp>
    </p:spTree>
    <p:extLst>
      <p:ext uri="{BB962C8B-B14F-4D97-AF65-F5344CB8AC3E}">
        <p14:creationId xmlns:p14="http://schemas.microsoft.com/office/powerpoint/2010/main" val="3531720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644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916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237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20650" indent="-120650">
              <a:spcAft>
                <a:spcPts val="600"/>
              </a:spcAft>
            </a:pPr>
            <a:r>
              <a:rPr lang="en-US" b="0" dirty="0">
                <a:cs typeface="Arial" panose="020B0604020202020204" pitchFamily="34" charset="0"/>
              </a:rPr>
              <a:t>Explain coordination of benefits and related terms</a:t>
            </a:r>
          </a:p>
          <a:p>
            <a:pPr marL="120650" indent="-120650">
              <a:spcAft>
                <a:spcPts val="600"/>
              </a:spcAft>
            </a:pPr>
            <a:r>
              <a:rPr lang="en-US" b="0" dirty="0">
                <a:cs typeface="Arial" panose="020B0604020202020204" pitchFamily="34" charset="0"/>
              </a:rPr>
              <a:t>Discuss guidelines on when Medicare is the primary or secondary payer on a claim </a:t>
            </a:r>
          </a:p>
          <a:p>
            <a:pPr marL="120650" indent="-120650">
              <a:spcAft>
                <a:spcPts val="600"/>
              </a:spcAft>
            </a:pPr>
            <a:r>
              <a:rPr lang="en-US" b="0" dirty="0">
                <a:cs typeface="Arial" panose="020B0604020202020204" pitchFamily="34" charset="0"/>
              </a:rPr>
              <a:t>Describe the Benefits Coordination &amp; Recovery Center (BCRC) and its role</a:t>
            </a:r>
          </a:p>
        </p:txBody>
      </p:sp>
    </p:spTree>
    <p:extLst>
      <p:ext uri="{BB962C8B-B14F-4D97-AF65-F5344CB8AC3E}">
        <p14:creationId xmlns:p14="http://schemas.microsoft.com/office/powerpoint/2010/main" val="1273858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a:t>
            </a:r>
          </a:p>
          <a:p>
            <a:pPr marL="0" indent="0">
              <a:spcAft>
                <a:spcPts val="600"/>
              </a:spcAft>
              <a:buNone/>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dirty="0">
                <a:cs typeface="Arial" panose="020B0604020202020204" pitchFamily="34" charset="0"/>
              </a:rPr>
              <a:t> to view NTP training materials and to subscribe to our email list. Contact us at training@cms.hhs.gov. </a:t>
            </a:r>
          </a:p>
        </p:txBody>
      </p:sp>
    </p:spTree>
    <p:extLst>
      <p:ext uri="{BB962C8B-B14F-4D97-AF65-F5344CB8AC3E}">
        <p14:creationId xmlns:p14="http://schemas.microsoft.com/office/powerpoint/2010/main" val="60956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sz="1200" b="1" dirty="0"/>
              <a:t>This slide has animation</a:t>
            </a:r>
            <a:r>
              <a:rPr lang="en-US" sz="1200" dirty="0"/>
              <a:t>.</a:t>
            </a:r>
            <a:endParaRPr lang="en-US" sz="1200" b="1" dirty="0">
              <a:cs typeface="Arial" panose="020B0604020202020204" pitchFamily="34" charset="0"/>
            </a:endParaRPr>
          </a:p>
          <a:p>
            <a:pPr marL="0" indent="0">
              <a:spcAft>
                <a:spcPts val="600"/>
              </a:spcAft>
              <a:buNone/>
              <a:defRPr/>
            </a:pPr>
            <a:r>
              <a:rPr lang="en-US" sz="1200" b="1" dirty="0">
                <a:cs typeface="Arial" panose="020B0604020202020204" pitchFamily="34" charset="0"/>
              </a:rPr>
              <a:t>Presenter Notes</a:t>
            </a:r>
            <a:endParaRPr lang="en-US" sz="1200" dirty="0">
              <a:cs typeface="Arial" panose="020B0604020202020204" pitchFamily="34" charset="0"/>
            </a:endParaRPr>
          </a:p>
          <a:p>
            <a:pPr marL="0" indent="0">
              <a:spcAft>
                <a:spcPts val="600"/>
              </a:spcAft>
              <a:buNone/>
              <a:defRPr/>
            </a:pPr>
            <a:r>
              <a:rPr lang="en-US" sz="1200" dirty="0">
                <a:solidFill>
                  <a:prstClr val="black"/>
                </a:solidFill>
                <a:cs typeface="Arial" panose="020B0604020202020204" pitchFamily="34" charset="0"/>
              </a:rPr>
              <a:t>If you have both Medicare and other health coverage and/or drug coverage, each type of coverage is called a “payer.” When there’s more than one payer, coordination of benefits rules determine who pays first. The primary payer pays what it owes on your bills first, up to the limits of its coverage, and then you or your provider submits the claim to the secondary payer if there are costs the primary payer didn’t cover. In many cases, your secondary insurer will receive the claim for secondary payment directly from Medicare. In some rare cases, there may also be a third payer. Medicare doesn’t automatically know if you have other coverage, unless it was reported and Medicare has record of other payers in its system. However, insurers must report to Medicare when they’re responsible to pay first on your medical claims. </a:t>
            </a:r>
            <a:endParaRPr lang="en-US" sz="1200" dirty="0">
              <a:ea typeface="+mn-ea"/>
              <a:cs typeface="Arial" panose="020B0604020202020204" pitchFamily="34" charset="0"/>
            </a:endParaRPr>
          </a:p>
          <a:p>
            <a:pPr marL="120650" indent="-120650">
              <a:spcAft>
                <a:spcPts val="600"/>
              </a:spcAft>
              <a:defRPr/>
            </a:pPr>
            <a:r>
              <a:rPr lang="en-US" sz="1200" dirty="0">
                <a:cs typeface="Arial" panose="020B0604020202020204" pitchFamily="34" charset="0"/>
              </a:rPr>
              <a:t>Medicare may be the primary payer or the secondary payer—it depends on the circumstances.</a:t>
            </a:r>
          </a:p>
          <a:p>
            <a:pPr marL="120650" indent="-120650">
              <a:spcAft>
                <a:spcPts val="600"/>
              </a:spcAft>
              <a:defRPr/>
            </a:pPr>
            <a:r>
              <a:rPr lang="en-US" sz="1200" dirty="0">
                <a:cs typeface="Arial" panose="020B0604020202020204" pitchFamily="34" charset="0"/>
              </a:rPr>
              <a:t>In some circumstances, Medicare may make no payment.</a:t>
            </a:r>
          </a:p>
          <a:p>
            <a:pPr marL="120650" indent="-120650">
              <a:spcAft>
                <a:spcPts val="600"/>
              </a:spcAft>
              <a:defRPr/>
            </a:pPr>
            <a:r>
              <a:rPr lang="en-US" sz="1200" dirty="0">
                <a:cs typeface="Arial" panose="020B0604020202020204" pitchFamily="34" charset="0"/>
              </a:rPr>
              <a:t>Tell your doctor and other providers if you have health coverage in addition to Medicare.</a:t>
            </a:r>
          </a:p>
        </p:txBody>
      </p:sp>
    </p:spTree>
    <p:extLst>
      <p:ext uri="{BB962C8B-B14F-4D97-AF65-F5344CB8AC3E}">
        <p14:creationId xmlns:p14="http://schemas.microsoft.com/office/powerpoint/2010/main" val="384378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00789" y="3757506"/>
            <a:ext cx="6641431" cy="5710344"/>
          </a:xfrm>
        </p:spPr>
        <p:txBody>
          <a:bodyPr/>
          <a:lstStyle/>
          <a:p>
            <a:pPr marL="0" indent="0">
              <a:spcBef>
                <a:spcPts val="664"/>
              </a:spcBef>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Medicare is the primary payer for most people with Medicare. This means Medicare pays first on health care claims. </a:t>
            </a:r>
            <a:endParaRPr lang="en-US" dirty="0">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Generally, Medicare pays first when:</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Medicare is your only source of medical, hospital, or drug coverage. </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a Medicare Supplement Insurance (Medigap) policy or other privately purchased insurance policy that isn’t related to current employment. A Medigap policy may cover amounts not fully covered by Medicare.</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both Medicaid and Medicare coverage—with no other coverage that may be primary to Medicare. </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retiree coverage, in most cases. To know how a plan works with Medicare, check the plan’s benefits booklet, or plan description provided by the employer or union, or call the benefits administrator.</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get health care services from the Indian Health Service (IHS).</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TRICARE For Life (TFL) and you’re retired from the uniformed services. </a:t>
            </a: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TRICARE is a health care plan for uniformed service members, military retirees, and their families. TFL provides expanded medical coverage to Medicare-eligible uniformed services retirees 65 or older, to their eligible family members and survivors, and to certain spouses.</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covered under the Consolidated Omnibus Budget Reconciliation Act (COBRA), like from an employer. The exception is during the 30-month coordination period for people with End-Stage Renal Disease (ESRD).</a:t>
            </a:r>
          </a:p>
        </p:txBody>
      </p:sp>
    </p:spTree>
    <p:extLst>
      <p:ext uri="{BB962C8B-B14F-4D97-AF65-F5344CB8AC3E}">
        <p14:creationId xmlns:p14="http://schemas.microsoft.com/office/powerpoint/2010/main" val="278846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64"/>
              </a:spcBef>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Medicare is the secondary payer when Medicare isn’t legally responsible for paying a claim first. </a:t>
            </a:r>
          </a:p>
          <a:p>
            <a:pPr marL="125660" indent="-125660">
              <a:spcBef>
                <a:spcPts val="634"/>
              </a:spcBef>
              <a:spcAft>
                <a:spcPts val="600"/>
              </a:spcAft>
              <a:defRPr/>
            </a:pPr>
            <a:r>
              <a:rPr lang="en-US" dirty="0">
                <a:solidFill>
                  <a:prstClr val="black"/>
                </a:solidFill>
                <a:cs typeface="Arial" panose="020B0604020202020204" pitchFamily="34" charset="0"/>
              </a:rPr>
              <a:t>When Medicare started providing coverage in 1966, it was the primary payer for all claims except for those covered by workers’ compensation, and Federal Black Lung benefits. </a:t>
            </a:r>
          </a:p>
          <a:p>
            <a:pPr marL="125660" indent="-125660">
              <a:spcBef>
                <a:spcPts val="634"/>
              </a:spcBef>
              <a:spcAft>
                <a:spcPts val="600"/>
              </a:spcAft>
              <a:defRPr/>
            </a:pPr>
            <a:r>
              <a:rPr lang="en-US" dirty="0">
                <a:solidFill>
                  <a:prstClr val="black"/>
                </a:solidFill>
                <a:cs typeface="Arial" panose="020B0604020202020204" pitchFamily="34" charset="0"/>
              </a:rPr>
              <a:t>In 1980, Congress passed legislation that made Medicare the secondary payer to certain primary plans in an effort to shift costs from Medicare to the other appropriate sources of payment.</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The Medicare secondary payer provisions have protected Medicare’s Trust Funds by making sure that Medicare doesn’t pay for services and items that certain health coverage is primarily responsible for paying. These provisions apply to situations when Medicare isn’t the person’s primary health insurance coverage, or in situations where another entity has been identified as the primary payer.</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Medicare saved $9.5 billion in fiscal year 2023 on claims where another insurer is the primary payer before Medicare.</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Detailed examples of when Medicare is the secondary payer are presented in the next lesson.</a:t>
            </a:r>
          </a:p>
        </p:txBody>
      </p:sp>
    </p:spTree>
    <p:extLst>
      <p:ext uri="{BB962C8B-B14F-4D97-AF65-F5344CB8AC3E}">
        <p14:creationId xmlns:p14="http://schemas.microsoft.com/office/powerpoint/2010/main" val="422479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11096" y="3662257"/>
            <a:ext cx="6230773" cy="5710343"/>
          </a:xfrm>
        </p:spPr>
        <p:txBody>
          <a:bodyPr/>
          <a:lstStyle/>
          <a:p>
            <a:pPr marL="0" indent="0">
              <a:spcBef>
                <a:spcPts val="664"/>
              </a:spcBef>
              <a:spcAft>
                <a:spcPts val="600"/>
              </a:spcAft>
              <a:buNone/>
              <a:defRPr/>
            </a:pPr>
            <a:r>
              <a:rPr lang="en-US" sz="1150" b="1" dirty="0">
                <a:cs typeface="Arial" panose="020B0604020202020204" pitchFamily="34" charset="0"/>
              </a:rPr>
              <a:t>This slide has animation.</a:t>
            </a:r>
          </a:p>
          <a:p>
            <a:pPr marL="0" indent="0">
              <a:spcBef>
                <a:spcPts val="634"/>
              </a:spcBef>
              <a:spcAft>
                <a:spcPts val="600"/>
              </a:spcAft>
              <a:buNone/>
              <a:defRPr/>
            </a:pPr>
            <a:r>
              <a:rPr lang="en-US" sz="1150" b="1" dirty="0">
                <a:cs typeface="Arial" panose="020B0604020202020204" pitchFamily="34" charset="0"/>
              </a:rPr>
              <a:t>Presenter Notes</a:t>
            </a:r>
            <a:endParaRPr lang="en-US" sz="1150" dirty="0">
              <a:cs typeface="Arial" panose="020B0604020202020204" pitchFamily="34" charset="0"/>
            </a:endParaRPr>
          </a:p>
          <a:p>
            <a:pPr marL="0" indent="0">
              <a:spcBef>
                <a:spcPts val="634"/>
              </a:spcBef>
              <a:spcAft>
                <a:spcPts val="600"/>
              </a:spcAft>
              <a:buNone/>
              <a:defRPr/>
            </a:pPr>
            <a:r>
              <a:rPr lang="en-US" sz="1150" b="1" dirty="0">
                <a:cs typeface="Arial" panose="020B0604020202020204" pitchFamily="34" charset="0"/>
              </a:rPr>
              <a:t>The Benefits Coordination &amp; Recovery Center (BCRC)</a:t>
            </a:r>
          </a:p>
          <a:p>
            <a:pPr marL="0" indent="0">
              <a:spcBef>
                <a:spcPts val="634"/>
              </a:spcBef>
              <a:spcAft>
                <a:spcPts val="600"/>
              </a:spcAft>
              <a:buNone/>
              <a:defRPr/>
            </a:pPr>
            <a:r>
              <a:rPr lang="en-US" sz="1150" b="1" dirty="0">
                <a:cs typeface="Arial" panose="020B0604020202020204" pitchFamily="34" charset="0"/>
              </a:rPr>
              <a:t>Determines who pays first </a:t>
            </a:r>
            <a:r>
              <a:rPr lang="en-US" sz="1150" dirty="0">
                <a:solidFill>
                  <a:prstClr val="black"/>
                </a:solidFill>
                <a:cs typeface="Arial" panose="020B0604020202020204" pitchFamily="34" charset="0"/>
              </a:rPr>
              <a:t>–</a:t>
            </a:r>
            <a:r>
              <a:rPr lang="en-US" sz="1150" dirty="0">
                <a:cs typeface="Arial" panose="020B0604020202020204" pitchFamily="34" charset="0"/>
              </a:rPr>
              <a:t> The BCRC acts on behalf of Medicare to collect and manage information on other types of insurance or coverage that a person with Medicare may have, and determines whether the coverage pays before or after Medicare. </a:t>
            </a:r>
          </a:p>
          <a:p>
            <a:pPr marL="0" indent="0">
              <a:spcBef>
                <a:spcPts val="634"/>
              </a:spcBef>
              <a:spcAft>
                <a:spcPts val="600"/>
              </a:spcAft>
              <a:buNone/>
              <a:defRPr/>
            </a:pPr>
            <a:r>
              <a:rPr lang="en-US" sz="1150" b="1" dirty="0">
                <a:cs typeface="Arial" panose="020B0604020202020204" pitchFamily="34" charset="0"/>
              </a:rPr>
              <a:t>Gets repayment </a:t>
            </a:r>
            <a:r>
              <a:rPr lang="en-US" sz="1150" dirty="0">
                <a:solidFill>
                  <a:prstClr val="black"/>
                </a:solidFill>
                <a:cs typeface="Arial" panose="020B0604020202020204" pitchFamily="34" charset="0"/>
              </a:rPr>
              <a:t>– </a:t>
            </a:r>
            <a:r>
              <a:rPr lang="en-US" sz="1150" dirty="0">
                <a:cs typeface="Arial" panose="020B0604020202020204" pitchFamily="34" charset="0"/>
              </a:rPr>
              <a:t>This contractor also acts on behalf of Medicare to get repayment when Medicare makes a conditional payment, and another payer is determined to be primary.</a:t>
            </a:r>
          </a:p>
          <a:p>
            <a:pPr marL="0" indent="0" defTabSz="966612">
              <a:spcBef>
                <a:spcPts val="634"/>
              </a:spcBef>
              <a:spcAft>
                <a:spcPts val="600"/>
              </a:spcAft>
              <a:buNone/>
              <a:defRPr/>
            </a:pPr>
            <a:r>
              <a:rPr lang="en-US" sz="1150" dirty="0">
                <a:solidFill>
                  <a:prstClr val="black"/>
                </a:solidFill>
                <a:cs typeface="Arial" panose="020B0604020202020204" pitchFamily="34" charset="0"/>
              </a:rPr>
              <a:t>The coordination of benefits process determines the correct primary payer. </a:t>
            </a:r>
          </a:p>
          <a:p>
            <a:pPr marL="0" indent="0" defTabSz="966612">
              <a:spcBef>
                <a:spcPts val="634"/>
              </a:spcBef>
              <a:spcAft>
                <a:spcPts val="600"/>
              </a:spcAft>
              <a:buNone/>
              <a:defRPr/>
            </a:pPr>
            <a:r>
              <a:rPr lang="en-US" sz="1150" b="1" dirty="0">
                <a:solidFill>
                  <a:prstClr val="black"/>
                </a:solidFill>
                <a:cs typeface="Arial" panose="020B0604020202020204" pitchFamily="34" charset="0"/>
              </a:rPr>
              <a:t>Medicare crossover process </a:t>
            </a:r>
            <a:r>
              <a:rPr lang="en-US" sz="1150" dirty="0">
                <a:solidFill>
                  <a:prstClr val="black"/>
                </a:solidFill>
                <a:cs typeface="Arial" panose="020B0604020202020204" pitchFamily="34" charset="0"/>
              </a:rPr>
              <a:t>– To help Medicare coordinate benefits with private insurance companies and other entities that pay after Medicare, the BCRC signs a Coordination of Benefits Agreement (COBA) with employer retiree plans, private insurance companies, and other entities, like Medicaid. Then these entities submit a bi-weekly or monthly eligibility file containing their covered members to the BCRC. The BCRC then makes this information available to Medicare’s Common Working File (CWF) which causes the transfer of Medicare Part A (Hospital Insurance) and Part B (Medical Insurance) Fee-for-Service claims to responsible payers. This process is commonly called the “Medicare crossover process,” and it happens on a daily basis. If there’s no agreement, the person with Medicare must coordinate secondary or supplemental payment of benefits with any other insurers he or she may have in addition to Medicare. In some cases, their provider may do this for them.</a:t>
            </a:r>
          </a:p>
          <a:p>
            <a:pPr marL="0" indent="0" defTabSz="966612">
              <a:spcBef>
                <a:spcPts val="634"/>
              </a:spcBef>
              <a:spcAft>
                <a:spcPts val="600"/>
              </a:spcAft>
              <a:buNone/>
              <a:defRPr/>
            </a:pPr>
            <a:r>
              <a:rPr lang="en-US" sz="1150" b="1" dirty="0">
                <a:solidFill>
                  <a:prstClr val="black"/>
                </a:solidFill>
                <a:cs typeface="Arial" panose="020B0604020202020204" pitchFamily="34" charset="0"/>
              </a:rPr>
              <a:t>Medicare Secondary Payer claims investigation </a:t>
            </a:r>
            <a:r>
              <a:rPr lang="en-US" sz="1150" dirty="0">
                <a:solidFill>
                  <a:prstClr val="black"/>
                </a:solidFill>
                <a:cs typeface="Arial" panose="020B0604020202020204" pitchFamily="34" charset="0"/>
              </a:rPr>
              <a:t>– The BCRC initiates an investigation when it learns that a person with Medicare has other insurance. The investigation determines which insurance pays first. Medicare Secondary Payer information-gathering activities identify Medicare Secondary Payer situations quickly, making sure responsible parties are making correct payments. When another insurer is primary to Medicare, the BCRC creates a Medicare Secondary Payer record on Medicare’s CWF to make sure Medicare pays secondary when appropriate.</a:t>
            </a:r>
          </a:p>
        </p:txBody>
      </p:sp>
    </p:spTree>
    <p:extLst>
      <p:ext uri="{BB962C8B-B14F-4D97-AF65-F5344CB8AC3E}">
        <p14:creationId xmlns:p14="http://schemas.microsoft.com/office/powerpoint/2010/main" val="1422553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March 2024</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dirty="0"/>
              <a:t>Coordination of Benefits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91106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4" name="Text Placeholder 3">
            <a:extLst>
              <a:ext uri="{FF2B5EF4-FFF2-40B4-BE49-F238E27FC236}">
                <a16:creationId xmlns:a16="http://schemas.microsoft.com/office/drawing/2014/main" id="{46534E48-B95A-3706-2ABB-7623D11DB30E}"/>
              </a:ext>
            </a:extLst>
          </p:cNvPr>
          <p:cNvSpPr>
            <a:spLocks noGrp="1"/>
          </p:cNvSpPr>
          <p:nvPr>
            <p:ph type="body" sz="quarter" idx="13"/>
          </p:nvPr>
        </p:nvSpPr>
        <p:spPr>
          <a:xfrm>
            <a:off x="1167677" y="1289049"/>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5" name="Text Placeholder 3">
            <a:extLst>
              <a:ext uri="{FF2B5EF4-FFF2-40B4-BE49-F238E27FC236}">
                <a16:creationId xmlns:a16="http://schemas.microsoft.com/office/drawing/2014/main" id="{40A715A9-5CC3-BFE2-9022-1DA281263CFD}"/>
              </a:ext>
            </a:extLst>
          </p:cNvPr>
          <p:cNvSpPr>
            <a:spLocks noGrp="1"/>
          </p:cNvSpPr>
          <p:nvPr>
            <p:ph type="body" sz="quarter" idx="14"/>
          </p:nvPr>
        </p:nvSpPr>
        <p:spPr>
          <a:xfrm>
            <a:off x="1167675" y="2261394"/>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6" name="Text Placeholder 3">
            <a:extLst>
              <a:ext uri="{FF2B5EF4-FFF2-40B4-BE49-F238E27FC236}">
                <a16:creationId xmlns:a16="http://schemas.microsoft.com/office/drawing/2014/main" id="{55C2458D-5F63-2571-5F21-30EEE0E4867F}"/>
              </a:ext>
            </a:extLst>
          </p:cNvPr>
          <p:cNvSpPr>
            <a:spLocks noGrp="1"/>
          </p:cNvSpPr>
          <p:nvPr>
            <p:ph type="body" sz="quarter" idx="15"/>
          </p:nvPr>
        </p:nvSpPr>
        <p:spPr>
          <a:xfrm>
            <a:off x="1167677" y="3250066"/>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7" name="Text Placeholder 3">
            <a:extLst>
              <a:ext uri="{FF2B5EF4-FFF2-40B4-BE49-F238E27FC236}">
                <a16:creationId xmlns:a16="http://schemas.microsoft.com/office/drawing/2014/main" id="{09D7EEAD-5CCD-C102-0BC3-F98AE4BC168A}"/>
              </a:ext>
            </a:extLst>
          </p:cNvPr>
          <p:cNvSpPr>
            <a:spLocks noGrp="1"/>
          </p:cNvSpPr>
          <p:nvPr>
            <p:ph type="body" sz="quarter" idx="16"/>
          </p:nvPr>
        </p:nvSpPr>
        <p:spPr>
          <a:xfrm>
            <a:off x="1167676" y="4203827"/>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8" name="Text Placeholder 3">
            <a:extLst>
              <a:ext uri="{FF2B5EF4-FFF2-40B4-BE49-F238E27FC236}">
                <a16:creationId xmlns:a16="http://schemas.microsoft.com/office/drawing/2014/main" id="{1BFAAF23-D056-4D26-A45F-3AF456D59876}"/>
              </a:ext>
            </a:extLst>
          </p:cNvPr>
          <p:cNvSpPr>
            <a:spLocks noGrp="1"/>
          </p:cNvSpPr>
          <p:nvPr>
            <p:ph type="body" sz="quarter" idx="17"/>
          </p:nvPr>
        </p:nvSpPr>
        <p:spPr>
          <a:xfrm>
            <a:off x="1167677" y="5231576"/>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3" name="Text Placeholder 3">
            <a:extLst>
              <a:ext uri="{FF2B5EF4-FFF2-40B4-BE49-F238E27FC236}">
                <a16:creationId xmlns:a16="http://schemas.microsoft.com/office/drawing/2014/main" id="{223D9BC4-7250-BAF3-FE92-D5395C993A0B}"/>
              </a:ext>
            </a:extLst>
          </p:cNvPr>
          <p:cNvSpPr>
            <a:spLocks noGrp="1"/>
          </p:cNvSpPr>
          <p:nvPr>
            <p:ph type="body" sz="quarter" idx="18"/>
          </p:nvPr>
        </p:nvSpPr>
        <p:spPr>
          <a:xfrm>
            <a:off x="6096000" y="1291517"/>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4" name="Text Placeholder 3">
            <a:extLst>
              <a:ext uri="{FF2B5EF4-FFF2-40B4-BE49-F238E27FC236}">
                <a16:creationId xmlns:a16="http://schemas.microsoft.com/office/drawing/2014/main" id="{BE50191A-9DBD-A283-DA86-40ACB142DB5D}"/>
              </a:ext>
            </a:extLst>
          </p:cNvPr>
          <p:cNvSpPr>
            <a:spLocks noGrp="1"/>
          </p:cNvSpPr>
          <p:nvPr>
            <p:ph type="body" sz="quarter" idx="19"/>
          </p:nvPr>
        </p:nvSpPr>
        <p:spPr>
          <a:xfrm>
            <a:off x="6096000" y="2193171"/>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5" name="Text Placeholder 3">
            <a:extLst>
              <a:ext uri="{FF2B5EF4-FFF2-40B4-BE49-F238E27FC236}">
                <a16:creationId xmlns:a16="http://schemas.microsoft.com/office/drawing/2014/main" id="{D891B172-560D-79C4-189E-2442AB8E83D0}"/>
              </a:ext>
            </a:extLst>
          </p:cNvPr>
          <p:cNvSpPr>
            <a:spLocks noGrp="1"/>
          </p:cNvSpPr>
          <p:nvPr>
            <p:ph type="body" sz="quarter" idx="20"/>
          </p:nvPr>
        </p:nvSpPr>
        <p:spPr>
          <a:xfrm>
            <a:off x="6095999" y="3155650"/>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6" name="Text Placeholder 3">
            <a:extLst>
              <a:ext uri="{FF2B5EF4-FFF2-40B4-BE49-F238E27FC236}">
                <a16:creationId xmlns:a16="http://schemas.microsoft.com/office/drawing/2014/main" id="{57F911C3-2F22-AC1A-A7BE-042BE2C580C4}"/>
              </a:ext>
            </a:extLst>
          </p:cNvPr>
          <p:cNvSpPr>
            <a:spLocks noGrp="1"/>
          </p:cNvSpPr>
          <p:nvPr>
            <p:ph type="body" sz="quarter" idx="21"/>
          </p:nvPr>
        </p:nvSpPr>
        <p:spPr>
          <a:xfrm>
            <a:off x="6096000" y="4118854"/>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7" name="Text Placeholder 3">
            <a:extLst>
              <a:ext uri="{FF2B5EF4-FFF2-40B4-BE49-F238E27FC236}">
                <a16:creationId xmlns:a16="http://schemas.microsoft.com/office/drawing/2014/main" id="{B1915341-B26E-D55D-082C-1C820F902CA5}"/>
              </a:ext>
            </a:extLst>
          </p:cNvPr>
          <p:cNvSpPr>
            <a:spLocks noGrp="1"/>
          </p:cNvSpPr>
          <p:nvPr>
            <p:ph type="body" sz="quarter" idx="22"/>
          </p:nvPr>
        </p:nvSpPr>
        <p:spPr>
          <a:xfrm>
            <a:off x="6096000" y="5200854"/>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99618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332444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BF801D5-2E5B-FDF2-9E6E-34B4C5C556DF}"/>
              </a:ext>
            </a:extLst>
          </p:cNvPr>
          <p:cNvSpPr>
            <a:spLocks noGrp="1"/>
          </p:cNvSpPr>
          <p:nvPr>
            <p:ph type="title"/>
          </p:nvPr>
        </p:nvSpPr>
        <p:spPr/>
        <p:txBody>
          <a:bodyPr/>
          <a:lstStyle/>
          <a:p>
            <a:r>
              <a:rPr lang="en-US"/>
              <a:t>Click to edit Master title style</a:t>
            </a:r>
          </a:p>
        </p:txBody>
      </p:sp>
      <p:sp>
        <p:nvSpPr>
          <p:cNvPr id="3" name="Text Placeholder 1">
            <a:extLst>
              <a:ext uri="{FF2B5EF4-FFF2-40B4-BE49-F238E27FC236}">
                <a16:creationId xmlns:a16="http://schemas.microsoft.com/office/drawing/2014/main" id="{14D0749C-57ED-7C75-4745-3A6223F4A751}"/>
              </a:ext>
            </a:extLst>
          </p:cNvPr>
          <p:cNvSpPr>
            <a:spLocks noGrp="1"/>
          </p:cNvSpPr>
          <p:nvPr>
            <p:ph type="body" sz="quarter" idx="13"/>
          </p:nvPr>
        </p:nvSpPr>
        <p:spPr>
          <a:xfrm>
            <a:off x="1196975" y="1647825"/>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Text Placeholder 2">
            <a:extLst>
              <a:ext uri="{FF2B5EF4-FFF2-40B4-BE49-F238E27FC236}">
                <a16:creationId xmlns:a16="http://schemas.microsoft.com/office/drawing/2014/main" id="{25FC914C-6F74-C676-38EF-FC6FECBAC1B3}"/>
              </a:ext>
            </a:extLst>
          </p:cNvPr>
          <p:cNvSpPr>
            <a:spLocks noGrp="1"/>
          </p:cNvSpPr>
          <p:nvPr>
            <p:ph type="body" sz="quarter" idx="14"/>
          </p:nvPr>
        </p:nvSpPr>
        <p:spPr>
          <a:xfrm>
            <a:off x="7201535" y="1647824"/>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ext Placeholder 3">
            <a:extLst>
              <a:ext uri="{FF2B5EF4-FFF2-40B4-BE49-F238E27FC236}">
                <a16:creationId xmlns:a16="http://schemas.microsoft.com/office/drawing/2014/main" id="{8F99FC0A-506B-784B-728C-EE93E847AE25}"/>
              </a:ext>
            </a:extLst>
          </p:cNvPr>
          <p:cNvSpPr>
            <a:spLocks noGrp="1"/>
          </p:cNvSpPr>
          <p:nvPr>
            <p:ph type="body" sz="quarter" idx="15"/>
          </p:nvPr>
        </p:nvSpPr>
        <p:spPr>
          <a:xfrm>
            <a:off x="1196974" y="3074806"/>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54A4F637-5658-C4C7-D49D-F0E8CBECC3C8}"/>
              </a:ext>
            </a:extLst>
          </p:cNvPr>
          <p:cNvSpPr>
            <a:spLocks noGrp="1"/>
          </p:cNvSpPr>
          <p:nvPr>
            <p:ph type="body" sz="quarter" idx="16"/>
          </p:nvPr>
        </p:nvSpPr>
        <p:spPr>
          <a:xfrm>
            <a:off x="7201534" y="3074806"/>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5">
            <a:extLst>
              <a:ext uri="{FF2B5EF4-FFF2-40B4-BE49-F238E27FC236}">
                <a16:creationId xmlns:a16="http://schemas.microsoft.com/office/drawing/2014/main" id="{317036B0-2E06-1458-AC7F-2599A442E74D}"/>
              </a:ext>
            </a:extLst>
          </p:cNvPr>
          <p:cNvSpPr>
            <a:spLocks noGrp="1"/>
          </p:cNvSpPr>
          <p:nvPr>
            <p:ph type="body" sz="quarter" idx="17"/>
          </p:nvPr>
        </p:nvSpPr>
        <p:spPr>
          <a:xfrm>
            <a:off x="1196973" y="4461147"/>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94A4B467-F158-A6EF-B54F-0C82954FDD76}"/>
              </a:ext>
            </a:extLst>
          </p:cNvPr>
          <p:cNvSpPr>
            <a:spLocks noGrp="1"/>
          </p:cNvSpPr>
          <p:nvPr>
            <p:ph type="body" sz="quarter" idx="18"/>
          </p:nvPr>
        </p:nvSpPr>
        <p:spPr>
          <a:xfrm>
            <a:off x="7201533" y="4461146"/>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Tree>
    <p:custDataLst>
      <p:tags r:id="rId1"/>
    </p:custDataLst>
    <p:extLst>
      <p:ext uri="{BB962C8B-B14F-4D97-AF65-F5344CB8AC3E}">
        <p14:creationId xmlns:p14="http://schemas.microsoft.com/office/powerpoint/2010/main" val="1624877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March 2024</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251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497128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1144732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96703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3678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11257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2132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March 2024</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981535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488432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46699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899516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1077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38317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30248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13856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4349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00240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909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1634457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55931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24253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5838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60190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0803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88032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49867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938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66071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5456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3052590" y="1402258"/>
            <a:ext cx="5181600" cy="1137912"/>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3052590" y="3072927"/>
            <a:ext cx="5181600" cy="1219373"/>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5" name="Content Placeholder 3">
            <a:extLst>
              <a:ext uri="{FF2B5EF4-FFF2-40B4-BE49-F238E27FC236}">
                <a16:creationId xmlns:a16="http://schemas.microsoft.com/office/drawing/2014/main" id="{14BE20E1-9C25-0EEA-DEAE-9553D3884253}"/>
              </a:ext>
            </a:extLst>
          </p:cNvPr>
          <p:cNvSpPr>
            <a:spLocks noGrp="1"/>
          </p:cNvSpPr>
          <p:nvPr>
            <p:ph sz="half" idx="13"/>
          </p:nvPr>
        </p:nvSpPr>
        <p:spPr>
          <a:xfrm>
            <a:off x="3052590" y="4740110"/>
            <a:ext cx="5181600" cy="1219373"/>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9774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7626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33440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3248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75150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31684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402654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2538845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4" name="Text Placeholder 3">
            <a:extLst>
              <a:ext uri="{FF2B5EF4-FFF2-40B4-BE49-F238E27FC236}">
                <a16:creationId xmlns:a16="http://schemas.microsoft.com/office/drawing/2014/main" id="{B4998CC5-A11A-E208-D72B-AFA0BB6EF7F0}"/>
              </a:ext>
            </a:extLst>
          </p:cNvPr>
          <p:cNvSpPr>
            <a:spLocks noGrp="1"/>
          </p:cNvSpPr>
          <p:nvPr>
            <p:ph type="body" sz="quarter" idx="13"/>
          </p:nvPr>
        </p:nvSpPr>
        <p:spPr>
          <a:xfrm>
            <a:off x="1333500" y="1387475"/>
            <a:ext cx="9066213"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E7D8208E-9F78-672D-3A76-F09A60C4C470}"/>
              </a:ext>
            </a:extLst>
          </p:cNvPr>
          <p:cNvSpPr>
            <a:spLocks noGrp="1"/>
          </p:cNvSpPr>
          <p:nvPr>
            <p:ph type="body" sz="quarter" idx="14"/>
          </p:nvPr>
        </p:nvSpPr>
        <p:spPr>
          <a:xfrm>
            <a:off x="1333499" y="3145372"/>
            <a:ext cx="2743201"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6" name="Text Placeholder 3">
            <a:extLst>
              <a:ext uri="{FF2B5EF4-FFF2-40B4-BE49-F238E27FC236}">
                <a16:creationId xmlns:a16="http://schemas.microsoft.com/office/drawing/2014/main" id="{F6FEDCC2-F169-2268-7180-5E6796BFEFE1}"/>
              </a:ext>
            </a:extLst>
          </p:cNvPr>
          <p:cNvSpPr>
            <a:spLocks noGrp="1"/>
          </p:cNvSpPr>
          <p:nvPr>
            <p:ph type="body" sz="quarter" idx="15"/>
          </p:nvPr>
        </p:nvSpPr>
        <p:spPr>
          <a:xfrm>
            <a:off x="4495005" y="3145372"/>
            <a:ext cx="2743201"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7" name="Text Placeholder 3">
            <a:extLst>
              <a:ext uri="{FF2B5EF4-FFF2-40B4-BE49-F238E27FC236}">
                <a16:creationId xmlns:a16="http://schemas.microsoft.com/office/drawing/2014/main" id="{5AF3882F-B4DE-C9C4-70E2-859909DB9E68}"/>
              </a:ext>
            </a:extLst>
          </p:cNvPr>
          <p:cNvSpPr>
            <a:spLocks noGrp="1"/>
          </p:cNvSpPr>
          <p:nvPr>
            <p:ph type="body" sz="quarter" idx="16"/>
          </p:nvPr>
        </p:nvSpPr>
        <p:spPr>
          <a:xfrm>
            <a:off x="7656511" y="3145372"/>
            <a:ext cx="2743201"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8" name="Text Placeholder 3">
            <a:extLst>
              <a:ext uri="{FF2B5EF4-FFF2-40B4-BE49-F238E27FC236}">
                <a16:creationId xmlns:a16="http://schemas.microsoft.com/office/drawing/2014/main" id="{C1F7A590-CF52-1CAD-07B9-8AC9A0620E4D}"/>
              </a:ext>
            </a:extLst>
          </p:cNvPr>
          <p:cNvSpPr>
            <a:spLocks noGrp="1"/>
          </p:cNvSpPr>
          <p:nvPr>
            <p:ph type="body" sz="quarter" idx="17"/>
          </p:nvPr>
        </p:nvSpPr>
        <p:spPr>
          <a:xfrm>
            <a:off x="1295399" y="4734343"/>
            <a:ext cx="9104314"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Tree>
    <p:custDataLst>
      <p:tags r:id="rId1"/>
    </p:custDataLst>
    <p:extLst>
      <p:ext uri="{BB962C8B-B14F-4D97-AF65-F5344CB8AC3E}">
        <p14:creationId xmlns:p14="http://schemas.microsoft.com/office/powerpoint/2010/main" val="3223740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6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4" name="Text Placeholder 3">
            <a:extLst>
              <a:ext uri="{FF2B5EF4-FFF2-40B4-BE49-F238E27FC236}">
                <a16:creationId xmlns:a16="http://schemas.microsoft.com/office/drawing/2014/main" id="{B4998CC5-A11A-E208-D72B-AFA0BB6EF7F0}"/>
              </a:ext>
            </a:extLst>
          </p:cNvPr>
          <p:cNvSpPr>
            <a:spLocks noGrp="1"/>
          </p:cNvSpPr>
          <p:nvPr>
            <p:ph type="body" sz="quarter" idx="13"/>
          </p:nvPr>
        </p:nvSpPr>
        <p:spPr>
          <a:xfrm>
            <a:off x="-4417595" y="-1414211"/>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E7D8208E-9F78-672D-3A76-F09A60C4C470}"/>
              </a:ext>
            </a:extLst>
          </p:cNvPr>
          <p:cNvSpPr>
            <a:spLocks noGrp="1"/>
          </p:cNvSpPr>
          <p:nvPr>
            <p:ph type="body" sz="quarter" idx="14"/>
          </p:nvPr>
        </p:nvSpPr>
        <p:spPr>
          <a:xfrm>
            <a:off x="-4417595" y="474454"/>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6" name="Text Placeholder 3">
            <a:extLst>
              <a:ext uri="{FF2B5EF4-FFF2-40B4-BE49-F238E27FC236}">
                <a16:creationId xmlns:a16="http://schemas.microsoft.com/office/drawing/2014/main" id="{F6FEDCC2-F169-2268-7180-5E6796BFEFE1}"/>
              </a:ext>
            </a:extLst>
          </p:cNvPr>
          <p:cNvSpPr>
            <a:spLocks noGrp="1"/>
          </p:cNvSpPr>
          <p:nvPr>
            <p:ph type="body" sz="quarter" idx="15"/>
          </p:nvPr>
        </p:nvSpPr>
        <p:spPr>
          <a:xfrm>
            <a:off x="-4417595" y="2321702"/>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7" name="Text Placeholder 3">
            <a:extLst>
              <a:ext uri="{FF2B5EF4-FFF2-40B4-BE49-F238E27FC236}">
                <a16:creationId xmlns:a16="http://schemas.microsoft.com/office/drawing/2014/main" id="{5AF3882F-B4DE-C9C4-70E2-859909DB9E68}"/>
              </a:ext>
            </a:extLst>
          </p:cNvPr>
          <p:cNvSpPr>
            <a:spLocks noGrp="1"/>
          </p:cNvSpPr>
          <p:nvPr>
            <p:ph type="body" sz="quarter" idx="16"/>
          </p:nvPr>
        </p:nvSpPr>
        <p:spPr>
          <a:xfrm>
            <a:off x="-4417595" y="4049295"/>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8" name="Text Placeholder 3">
            <a:extLst>
              <a:ext uri="{FF2B5EF4-FFF2-40B4-BE49-F238E27FC236}">
                <a16:creationId xmlns:a16="http://schemas.microsoft.com/office/drawing/2014/main" id="{C1F7A590-CF52-1CAD-07B9-8AC9A0620E4D}"/>
              </a:ext>
            </a:extLst>
          </p:cNvPr>
          <p:cNvSpPr>
            <a:spLocks noGrp="1"/>
          </p:cNvSpPr>
          <p:nvPr>
            <p:ph type="body" sz="quarter" idx="17"/>
          </p:nvPr>
        </p:nvSpPr>
        <p:spPr>
          <a:xfrm>
            <a:off x="-4417595" y="5776888"/>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3" name="Text Placeholder 3">
            <a:extLst>
              <a:ext uri="{FF2B5EF4-FFF2-40B4-BE49-F238E27FC236}">
                <a16:creationId xmlns:a16="http://schemas.microsoft.com/office/drawing/2014/main" id="{DB8B2BF8-398F-32E5-F4EE-08C08270C6BF}"/>
              </a:ext>
            </a:extLst>
          </p:cNvPr>
          <p:cNvSpPr>
            <a:spLocks noGrp="1"/>
          </p:cNvSpPr>
          <p:nvPr>
            <p:ph type="body" sz="quarter" idx="18"/>
          </p:nvPr>
        </p:nvSpPr>
        <p:spPr>
          <a:xfrm>
            <a:off x="-4417596" y="7902467"/>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64248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16836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4.jpe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ags" Target="../tags/tag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March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Coordination of Benefits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7"/>
    </p:custDataLst>
    <p:extLst>
      <p:ext uri="{BB962C8B-B14F-4D97-AF65-F5344CB8AC3E}">
        <p14:creationId xmlns:p14="http://schemas.microsoft.com/office/powerpoint/2010/main" val="1591965962"/>
      </p:ext>
    </p:extLst>
  </p:cSld>
  <p:clrMap bg1="lt1" tx1="dk1" bg2="lt2" tx2="dk2" accent1="accent1" accent2="accent2" accent3="accent3" accent4="accent4" accent5="accent5" accent6="accent6" hlink="hlink" folHlink="folHlink"/>
  <p:sldLayoutIdLst>
    <p:sldLayoutId id="2147483690" r:id="rId1"/>
    <p:sldLayoutId id="2147483696" r:id="rId2"/>
    <p:sldLayoutId id="2147483697" r:id="rId3"/>
    <p:sldLayoutId id="2147483768" r:id="rId4"/>
    <p:sldLayoutId id="2147483698" r:id="rId5"/>
    <p:sldLayoutId id="2147483699" r:id="rId6"/>
    <p:sldLayoutId id="2147483765" r:id="rId7"/>
    <p:sldLayoutId id="2147483767" r:id="rId8"/>
    <p:sldLayoutId id="2147483700" r:id="rId9"/>
    <p:sldLayoutId id="2147483764" r:id="rId10"/>
    <p:sldLayoutId id="2147483701" r:id="rId11"/>
    <p:sldLayoutId id="2147483766" r:id="rId12"/>
    <p:sldLayoutId id="2147483710" r:id="rId13"/>
    <p:sldLayoutId id="2147483733" r:id="rId14"/>
    <p:sldLayoutId id="2147483706" r:id="rId15"/>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206048462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4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6.xml"/><Relationship Id="rId1" Type="http://schemas.openxmlformats.org/officeDocument/2006/relationships/tags" Target="../tags/tag6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6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6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6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6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6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6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68.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69.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8.svg"/><Relationship Id="rId2" Type="http://schemas.openxmlformats.org/officeDocument/2006/relationships/slideLayout" Target="../slideLayouts/slideLayout3.xml"/><Relationship Id="rId1" Type="http://schemas.openxmlformats.org/officeDocument/2006/relationships/tags" Target="../tags/tag70.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71.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73.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7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76.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7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7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5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79.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8.xml"/><Relationship Id="rId1" Type="http://schemas.openxmlformats.org/officeDocument/2006/relationships/tags" Target="../tags/tag8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8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86.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8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8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8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9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ags" Target="../tags/tag5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9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9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9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9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hyperlink" Target="http://www.opm.gov/healthcare-insurance/healthcare/" TargetMode="External"/><Relationship Id="rId3" Type="http://schemas.openxmlformats.org/officeDocument/2006/relationships/notesSlide" Target="../notesSlides/notesSlide45.xml"/><Relationship Id="rId7" Type="http://schemas.openxmlformats.org/officeDocument/2006/relationships/hyperlink" Target="https://www.dol.gov/owcp/dcmwc/" TargetMode="External"/><Relationship Id="rId2" Type="http://schemas.openxmlformats.org/officeDocument/2006/relationships/slideLayout" Target="../slideLayouts/slideLayout9.xml"/><Relationship Id="rId1" Type="http://schemas.openxmlformats.org/officeDocument/2006/relationships/tags" Target="../tags/tag97.xml"/><Relationship Id="rId6" Type="http://schemas.openxmlformats.org/officeDocument/2006/relationships/hyperlink" Target="http://www.dol.gov/dol/topic/health-plans/cobra.htm" TargetMode="External"/><Relationship Id="rId5" Type="http://schemas.openxmlformats.org/officeDocument/2006/relationships/hyperlink" Target="http://www.cms.gov/" TargetMode="External"/><Relationship Id="rId4" Type="http://schemas.openxmlformats.org/officeDocument/2006/relationships/hyperlink" Target="https://www.medicare.gov/supplements-other-insurance/how-medicare-works-with-other-insuranc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benefits.va.gov/benefits/" TargetMode="External"/><Relationship Id="rId3" Type="http://schemas.openxmlformats.org/officeDocument/2006/relationships/notesSlide" Target="../notesSlides/notesSlide46.xml"/><Relationship Id="rId7" Type="http://schemas.openxmlformats.org/officeDocument/2006/relationships/hyperlink" Target="http://www.va.gov/opa/publications/benefits_book.asp" TargetMode="External"/><Relationship Id="rId2" Type="http://schemas.openxmlformats.org/officeDocument/2006/relationships/slideLayout" Target="../slideLayouts/slideLayout9.xml"/><Relationship Id="rId1" Type="http://schemas.openxmlformats.org/officeDocument/2006/relationships/tags" Target="../tags/tag98.xml"/><Relationship Id="rId6" Type="http://schemas.openxmlformats.org/officeDocument/2006/relationships/hyperlink" Target="http://www.tricare.mil/" TargetMode="External"/><Relationship Id="rId5" Type="http://schemas.openxmlformats.org/officeDocument/2006/relationships/hyperlink" Target="https://tricare.mil/Plans/Eligibility?sc_database=web" TargetMode="External"/><Relationship Id="rId4" Type="http://schemas.openxmlformats.org/officeDocument/2006/relationships/hyperlink" Target="http://www.rxassist.org/"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99.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10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xml"/><Relationship Id="rId1" Type="http://schemas.openxmlformats.org/officeDocument/2006/relationships/tags" Target="../tags/tag10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53.xml"/></Relationships>
</file>

<file path=ppt/slides/_rels/slide5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50.xml"/><Relationship Id="rId7" Type="http://schemas.openxmlformats.org/officeDocument/2006/relationships/image" Target="../media/image56.png"/><Relationship Id="rId2" Type="http://schemas.openxmlformats.org/officeDocument/2006/relationships/slideLayout" Target="../slideLayouts/slideLayout15.xml"/><Relationship Id="rId1" Type="http://schemas.openxmlformats.org/officeDocument/2006/relationships/tags" Target="../tags/tag102.xml"/><Relationship Id="rId6" Type="http://schemas.openxmlformats.org/officeDocument/2006/relationships/hyperlink" Target="mailto:training@cms.hhs.gov" TargetMode="External"/><Relationship Id="rId5" Type="http://schemas.openxmlformats.org/officeDocument/2006/relationships/image" Target="../media/image55.png"/><Relationship Id="rId4" Type="http://schemas.openxmlformats.org/officeDocument/2006/relationships/hyperlink" Target="https://cmsnationaltrainingprogram.cms.go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5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Coordination of Benefits (COB)</a:t>
            </a:r>
            <a:endParaRPr lang="en-US" dirty="0">
              <a:latin typeface="Calibri "/>
            </a:endParaRP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587" y="265486"/>
            <a:ext cx="9102826" cy="719643"/>
          </a:xfrm>
        </p:spPr>
        <p:txBody>
          <a:bodyPr>
            <a:normAutofit/>
          </a:bodyPr>
          <a:lstStyle/>
          <a:p>
            <a:pPr algn="ctr"/>
            <a:r>
              <a:rPr lang="en-US" sz="3000" dirty="0">
                <a:latin typeface="Arial Black"/>
              </a:rPr>
              <a:t>Check Your Knowledge: Question 1 </a:t>
            </a:r>
            <a:endParaRPr lang="en-US" sz="3000" dirty="0"/>
          </a:p>
        </p:txBody>
      </p:sp>
      <p:sp>
        <p:nvSpPr>
          <p:cNvPr id="9" name="Content Placeholder 8"/>
          <p:cNvSpPr>
            <a:spLocks noGrp="1"/>
          </p:cNvSpPr>
          <p:nvPr>
            <p:ph idx="4294967295"/>
          </p:nvPr>
        </p:nvSpPr>
        <p:spPr>
          <a:xfrm>
            <a:off x="1215933" y="1944346"/>
            <a:ext cx="9760134" cy="2779766"/>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sz="2400" b="1" dirty="0">
                <a:solidFill>
                  <a:srgbClr val="00529B"/>
                </a:solidFill>
                <a:latin typeface="Arial"/>
                <a:cs typeface="Arial"/>
              </a:rPr>
              <a:t>Medicaid is generally the primary payer if you have both Medicaid and Medicare coverage.</a:t>
            </a:r>
          </a:p>
          <a:p>
            <a:pPr marL="346075" lvl="0" indent="-346075"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True</a:t>
            </a:r>
          </a:p>
          <a:p>
            <a:pPr marL="346075" lvl="0" indent="-346075"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False</a:t>
            </a:r>
          </a:p>
        </p:txBody>
      </p:sp>
      <p:sp>
        <p:nvSpPr>
          <p:cNvPr id="6" name="GreenBox" descr="Green box highlighting &quot;B&quot; as the correct answer"/>
          <p:cNvSpPr/>
          <p:nvPr>
            <p:custDataLst>
              <p:tags r:id="rId2"/>
            </p:custDataLst>
          </p:nvPr>
        </p:nvSpPr>
        <p:spPr>
          <a:xfrm>
            <a:off x="1215933" y="3372374"/>
            <a:ext cx="1258819" cy="402672"/>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00B050"/>
              </a:solidFill>
            </a:endParaRPr>
          </a:p>
        </p:txBody>
      </p:sp>
      <p:sp>
        <p:nvSpPr>
          <p:cNvPr id="5" name="Slide Number Placeholder 4">
            <a:extLst>
              <a:ext uri="{FF2B5EF4-FFF2-40B4-BE49-F238E27FC236}">
                <a16:creationId xmlns:a16="http://schemas.microsoft.com/office/drawing/2014/main" id="{CD0F9DA8-5250-4539-8A4A-0CF0456B6795}"/>
              </a:ext>
            </a:extLst>
          </p:cNvPr>
          <p:cNvSpPr>
            <a:spLocks noGrp="1"/>
          </p:cNvSpPr>
          <p:nvPr>
            <p:ph type="sldNum" sz="quarter" idx="12"/>
          </p:nvPr>
        </p:nvSpPr>
        <p:spPr/>
        <p:txBody>
          <a:bodyPr/>
          <a:lstStyle/>
          <a:p>
            <a:pPr>
              <a:defRPr/>
            </a:pPr>
            <a:fld id="{11E79EF6-0C0E-43E6-8FB3-918BC522CC5A}" type="slidenum">
              <a:rPr lang="en-US" smtClean="0"/>
              <a:pPr>
                <a:defRPr/>
              </a:pPr>
              <a:t>10</a:t>
            </a:fld>
            <a:endParaRPr lang="en-US" dirty="0"/>
          </a:p>
        </p:txBody>
      </p:sp>
      <p:sp>
        <p:nvSpPr>
          <p:cNvPr id="4" name="Footer Placeholder 3">
            <a:extLst>
              <a:ext uri="{FF2B5EF4-FFF2-40B4-BE49-F238E27FC236}">
                <a16:creationId xmlns:a16="http://schemas.microsoft.com/office/drawing/2014/main" id="{31846F15-822F-4DA8-A952-E3915478B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B407-B323-0175-787C-AC684C763D7C}"/>
              </a:ext>
            </a:extLst>
          </p:cNvPr>
          <p:cNvSpPr>
            <a:spLocks noGrp="1"/>
          </p:cNvSpPr>
          <p:nvPr>
            <p:ph type="title"/>
          </p:nvPr>
        </p:nvSpPr>
        <p:spPr/>
        <p:txBody>
          <a:bodyPr>
            <a:normAutofit/>
          </a:bodyPr>
          <a:lstStyle/>
          <a:p>
            <a:pPr lvl="0">
              <a:lnSpc>
                <a:spcPct val="100000"/>
              </a:lnSpc>
              <a:spcBef>
                <a:spcPts val="0"/>
              </a:spcBef>
              <a:spcAft>
                <a:spcPts val="1200"/>
              </a:spcAft>
            </a:pPr>
            <a:r>
              <a:rPr lang="en-US" dirty="0">
                <a:latin typeface="Arial Black" panose="020B0A04020102020204" pitchFamily="34" charset="0"/>
                <a:ea typeface="+mn-ea"/>
                <a:cs typeface="Arial" panose="020B0604020202020204" pitchFamily="34" charset="0"/>
              </a:rPr>
              <a:t>Lesson 2</a:t>
            </a:r>
            <a:endParaRPr lang="en-US" dirty="0"/>
          </a:p>
        </p:txBody>
      </p:sp>
      <p:sp>
        <p:nvSpPr>
          <p:cNvPr id="5" name="Text Placeholder 4"/>
          <p:cNvSpPr>
            <a:spLocks noGrp="1"/>
          </p:cNvSpPr>
          <p:nvPr>
            <p:ph type="body" idx="1"/>
          </p:nvPr>
        </p:nvSpPr>
        <p:spPr/>
        <p:txBody>
          <a:bodyPr vert="horz" lIns="91440" tIns="45720" rIns="91440" bIns="45720" rtlCol="0" anchor="t">
            <a:normAutofit/>
          </a:bodyPr>
          <a:lstStyle/>
          <a:p>
            <a:pPr>
              <a:lnSpc>
                <a:spcPct val="100000"/>
              </a:lnSpc>
              <a:spcBef>
                <a:spcPts val="0"/>
              </a:spcBef>
              <a:spcAft>
                <a:spcPts val="1200"/>
              </a:spcAft>
            </a:pPr>
            <a:r>
              <a:rPr lang="en-US" cap="none" dirty="0">
                <a:latin typeface="Arial Black" panose="020B0A04020102020204" pitchFamily="34" charset="0"/>
                <a:cs typeface="Arial" panose="020B0604020202020204" pitchFamily="34" charset="0"/>
              </a:rPr>
              <a:t>Medicare &amp; Other Types </a:t>
            </a:r>
            <a:br>
              <a:rPr lang="en-US" cap="none" dirty="0">
                <a:latin typeface="Arial Black" panose="020B0A04020102020204" pitchFamily="34" charset="0"/>
                <a:cs typeface="Arial" panose="020B0604020202020204" pitchFamily="34" charset="0"/>
              </a:rPr>
            </a:br>
            <a:r>
              <a:rPr lang="en-US" cap="none" dirty="0">
                <a:latin typeface="Arial Black" panose="020B0A04020102020204" pitchFamily="34" charset="0"/>
                <a:cs typeface="Arial" panose="020B0604020202020204" pitchFamily="34" charset="0"/>
              </a:rPr>
              <a:t>of Health Coverage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2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1177383" y="1508125"/>
            <a:ext cx="9837234" cy="451924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Identify possible health claim payers </a:t>
            </a:r>
          </a:p>
          <a:p>
            <a:pPr marL="548640" indent="-274320">
              <a:lnSpc>
                <a:spcPct val="100000"/>
              </a:lnSpc>
              <a:spcBef>
                <a:spcPts val="0"/>
              </a:spcBef>
              <a:spcAft>
                <a:spcPts val="1200"/>
              </a:spcAft>
            </a:pPr>
            <a:r>
              <a:rPr lang="en-US" sz="2400" dirty="0">
                <a:solidFill>
                  <a:srgbClr val="00529B"/>
                </a:solidFill>
                <a:latin typeface="Arial"/>
                <a:cs typeface="Arial"/>
              </a:rPr>
              <a:t>Explain when Medicare pays first</a:t>
            </a:r>
          </a:p>
          <a:p>
            <a:pPr marL="548640" indent="-274320">
              <a:lnSpc>
                <a:spcPct val="100000"/>
              </a:lnSpc>
              <a:spcBef>
                <a:spcPts val="0"/>
              </a:spcBef>
              <a:spcAft>
                <a:spcPts val="1200"/>
              </a:spcAft>
            </a:pPr>
            <a:r>
              <a:rPr lang="en-US" sz="2400" dirty="0">
                <a:solidFill>
                  <a:srgbClr val="00529B"/>
                </a:solidFill>
                <a:latin typeface="Arial"/>
                <a:cs typeface="Arial"/>
              </a:rPr>
              <a:t>Explain Medicare and Health Insurance Marketplace coordination</a:t>
            </a:r>
          </a:p>
        </p:txBody>
      </p:sp>
      <p:sp>
        <p:nvSpPr>
          <p:cNvPr id="5" name="Slide Number Placeholder 4">
            <a:extLst>
              <a:ext uri="{FF2B5EF4-FFF2-40B4-BE49-F238E27FC236}">
                <a16:creationId xmlns:a16="http://schemas.microsoft.com/office/drawing/2014/main" id="{BFF357BB-EED5-2300-5D31-D9674D17093A}"/>
              </a:ext>
            </a:extLst>
          </p:cNvPr>
          <p:cNvSpPr>
            <a:spLocks noGrp="1"/>
          </p:cNvSpPr>
          <p:nvPr>
            <p:ph type="sldNum" sz="quarter" idx="12"/>
          </p:nvPr>
        </p:nvSpPr>
        <p:spPr/>
        <p:txBody>
          <a:bodyPr/>
          <a:lstStyle/>
          <a:p>
            <a:pPr>
              <a:defRPr/>
            </a:pPr>
            <a:fld id="{11E79EF6-0C0E-43E6-8FB3-918BC522CC5A}" type="slidenum">
              <a:rPr lang="en-US" smtClean="0"/>
              <a:pPr>
                <a:defRPr/>
              </a:pPr>
              <a:t>12</a:t>
            </a:fld>
            <a:endParaRPr lang="en-US" dirty="0"/>
          </a:p>
        </p:txBody>
      </p:sp>
      <p:sp>
        <p:nvSpPr>
          <p:cNvPr id="3" name="Footer Placeholder 2">
            <a:extLst>
              <a:ext uri="{FF2B5EF4-FFF2-40B4-BE49-F238E27FC236}">
                <a16:creationId xmlns:a16="http://schemas.microsoft.com/office/drawing/2014/main" id="{38548B13-1FD6-F2A1-0A1D-98EB9CA9FEDC}"/>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7BB46595-C828-7638-002A-06C0394FCF52}"/>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447875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Possible Payers Other than Medicare</a:t>
            </a:r>
          </a:p>
        </p:txBody>
      </p:sp>
      <p:grpSp>
        <p:nvGrpSpPr>
          <p:cNvPr id="21" name="Group 20">
            <a:extLst>
              <a:ext uri="{FF2B5EF4-FFF2-40B4-BE49-F238E27FC236}">
                <a16:creationId xmlns:a16="http://schemas.microsoft.com/office/drawing/2014/main" id="{DE2FDAB3-C649-790E-7BD5-20AA023A40EB}"/>
              </a:ext>
              <a:ext uri="{C183D7F6-B498-43B3-948B-1728B52AA6E4}">
                <adec:decorative xmlns:adec="http://schemas.microsoft.com/office/drawing/2017/decorative" val="1"/>
              </a:ext>
            </a:extLst>
          </p:cNvPr>
          <p:cNvGrpSpPr/>
          <p:nvPr/>
        </p:nvGrpSpPr>
        <p:grpSpPr>
          <a:xfrm>
            <a:off x="6669780" y="5195367"/>
            <a:ext cx="2714636" cy="1036217"/>
            <a:chOff x="6669780" y="5195367"/>
            <a:chExt cx="2714636" cy="1036217"/>
          </a:xfrm>
        </p:grpSpPr>
        <p:sp>
          <p:nvSpPr>
            <p:cNvPr id="326" name="Isosceles Triangle 325">
              <a:extLst>
                <a:ext uri="{FF2B5EF4-FFF2-40B4-BE49-F238E27FC236}">
                  <a16:creationId xmlns:a16="http://schemas.microsoft.com/office/drawing/2014/main" id="{F718E91A-04EC-4DFE-9AC8-AC53DFEE43B0}"/>
                </a:ext>
                <a:ext uri="{C183D7F6-B498-43B3-948B-1728B52AA6E4}">
                  <adec:decorative xmlns:adec="http://schemas.microsoft.com/office/drawing/2017/decorative" val="1"/>
                </a:ext>
              </a:extLst>
            </p:cNvPr>
            <p:cNvSpPr/>
            <p:nvPr/>
          </p:nvSpPr>
          <p:spPr bwMode="auto">
            <a:xfrm rot="10800000" flipH="1">
              <a:off x="6686768" y="610119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27" name="Rectangle 326">
              <a:extLst>
                <a:ext uri="{FF2B5EF4-FFF2-40B4-BE49-F238E27FC236}">
                  <a16:creationId xmlns:a16="http://schemas.microsoft.com/office/drawing/2014/main" id="{C74A1B3B-9466-461A-B299-3097D9B192C2}"/>
                </a:ext>
                <a:ext uri="{C183D7F6-B498-43B3-948B-1728B52AA6E4}">
                  <adec:decorative xmlns:adec="http://schemas.microsoft.com/office/drawing/2017/decorative" val="1"/>
                </a:ext>
              </a:extLst>
            </p:cNvPr>
            <p:cNvSpPr/>
            <p:nvPr/>
          </p:nvSpPr>
          <p:spPr bwMode="auto">
            <a:xfrm flipH="1">
              <a:off x="7046621" y="5195367"/>
              <a:ext cx="2337795"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28" name="Rectangle 327">
              <a:extLst>
                <a:ext uri="{FF2B5EF4-FFF2-40B4-BE49-F238E27FC236}">
                  <a16:creationId xmlns:a16="http://schemas.microsoft.com/office/drawing/2014/main" id="{4C856BA1-274F-477D-A8D8-1ECC882424DD}"/>
                </a:ext>
                <a:ext uri="{C183D7F6-B498-43B3-948B-1728B52AA6E4}">
                  <adec:decorative xmlns:adec="http://schemas.microsoft.com/office/drawing/2017/decorative" val="1"/>
                </a:ext>
              </a:extLst>
            </p:cNvPr>
            <p:cNvSpPr/>
            <p:nvPr/>
          </p:nvSpPr>
          <p:spPr bwMode="auto">
            <a:xfrm flipH="1">
              <a:off x="6669780" y="5195367"/>
              <a:ext cx="802518"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16" name="Group 15">
            <a:extLst>
              <a:ext uri="{FF2B5EF4-FFF2-40B4-BE49-F238E27FC236}">
                <a16:creationId xmlns:a16="http://schemas.microsoft.com/office/drawing/2014/main" id="{074CECDE-B17E-7E43-50A6-2E276028022A}"/>
              </a:ext>
              <a:ext uri="{C183D7F6-B498-43B3-948B-1728B52AA6E4}">
                <adec:decorative xmlns:adec="http://schemas.microsoft.com/office/drawing/2017/decorative" val="1"/>
              </a:ext>
            </a:extLst>
          </p:cNvPr>
          <p:cNvGrpSpPr/>
          <p:nvPr/>
        </p:nvGrpSpPr>
        <p:grpSpPr>
          <a:xfrm>
            <a:off x="2428597" y="5241087"/>
            <a:ext cx="2714635" cy="1036217"/>
            <a:chOff x="2428597" y="5241087"/>
            <a:chExt cx="2714635" cy="1036217"/>
          </a:xfrm>
        </p:grpSpPr>
        <p:sp>
          <p:nvSpPr>
            <p:cNvPr id="321" name="Isosceles Triangle 320">
              <a:extLst>
                <a:ext uri="{FF2B5EF4-FFF2-40B4-BE49-F238E27FC236}">
                  <a16:creationId xmlns:a16="http://schemas.microsoft.com/office/drawing/2014/main" id="{5307CE09-D2ED-4F39-9100-E240436781F9}"/>
                </a:ext>
                <a:ext uri="{C183D7F6-B498-43B3-948B-1728B52AA6E4}">
                  <adec:decorative xmlns:adec="http://schemas.microsoft.com/office/drawing/2017/decorative" val="1"/>
                </a:ext>
              </a:extLst>
            </p:cNvPr>
            <p:cNvSpPr/>
            <p:nvPr/>
          </p:nvSpPr>
          <p:spPr bwMode="auto">
            <a:xfrm rot="10800000" flipH="1">
              <a:off x="2445584" y="614691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22" name="Rectangle 321">
              <a:extLst>
                <a:ext uri="{FF2B5EF4-FFF2-40B4-BE49-F238E27FC236}">
                  <a16:creationId xmlns:a16="http://schemas.microsoft.com/office/drawing/2014/main" id="{5999E015-58E3-4D0A-86D4-F5AE45041E9E}"/>
                </a:ext>
                <a:ext uri="{C183D7F6-B498-43B3-948B-1728B52AA6E4}">
                  <adec:decorative xmlns:adec="http://schemas.microsoft.com/office/drawing/2017/decorative" val="1"/>
                </a:ext>
              </a:extLst>
            </p:cNvPr>
            <p:cNvSpPr/>
            <p:nvPr/>
          </p:nvSpPr>
          <p:spPr bwMode="auto">
            <a:xfrm flipH="1">
              <a:off x="2805437" y="5241087"/>
              <a:ext cx="2337795"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23" name="Rectangle 322">
              <a:extLst>
                <a:ext uri="{FF2B5EF4-FFF2-40B4-BE49-F238E27FC236}">
                  <a16:creationId xmlns:a16="http://schemas.microsoft.com/office/drawing/2014/main" id="{59EDF1C2-B85C-4B21-B0C0-F15327567DD2}"/>
                </a:ext>
                <a:ext uri="{C183D7F6-B498-43B3-948B-1728B52AA6E4}">
                  <adec:decorative xmlns:adec="http://schemas.microsoft.com/office/drawing/2017/decorative" val="1"/>
                </a:ext>
              </a:extLst>
            </p:cNvPr>
            <p:cNvSpPr/>
            <p:nvPr/>
          </p:nvSpPr>
          <p:spPr bwMode="auto">
            <a:xfrm flipH="1">
              <a:off x="2428597" y="5241087"/>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2" name="Group 21">
            <a:extLst>
              <a:ext uri="{FF2B5EF4-FFF2-40B4-BE49-F238E27FC236}">
                <a16:creationId xmlns:a16="http://schemas.microsoft.com/office/drawing/2014/main" id="{67EB41F8-AD28-FDF4-9EB1-702BC3812C8F}"/>
              </a:ext>
              <a:ext uri="{C183D7F6-B498-43B3-948B-1728B52AA6E4}">
                <adec:decorative xmlns:adec="http://schemas.microsoft.com/office/drawing/2017/decorative" val="1"/>
              </a:ext>
            </a:extLst>
          </p:cNvPr>
          <p:cNvGrpSpPr/>
          <p:nvPr/>
        </p:nvGrpSpPr>
        <p:grpSpPr>
          <a:xfrm>
            <a:off x="7041354" y="4169045"/>
            <a:ext cx="2722052" cy="1036217"/>
            <a:chOff x="7041354" y="4169045"/>
            <a:chExt cx="2722052" cy="1036217"/>
          </a:xfrm>
        </p:grpSpPr>
        <p:sp>
          <p:nvSpPr>
            <p:cNvPr id="316" name="Isosceles Triangle 315">
              <a:extLst>
                <a:ext uri="{FF2B5EF4-FFF2-40B4-BE49-F238E27FC236}">
                  <a16:creationId xmlns:a16="http://schemas.microsoft.com/office/drawing/2014/main" id="{8403D71B-3A0E-427F-9574-FB37E5B2C127}"/>
                </a:ext>
                <a:ext uri="{C183D7F6-B498-43B3-948B-1728B52AA6E4}">
                  <adec:decorative xmlns:adec="http://schemas.microsoft.com/office/drawing/2017/decorative" val="1"/>
                </a:ext>
              </a:extLst>
            </p:cNvPr>
            <p:cNvSpPr/>
            <p:nvPr/>
          </p:nvSpPr>
          <p:spPr bwMode="auto">
            <a:xfrm rot="10800000" flipH="1">
              <a:off x="7041354" y="5079635"/>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17" name="Rectangle 316">
              <a:extLst>
                <a:ext uri="{FF2B5EF4-FFF2-40B4-BE49-F238E27FC236}">
                  <a16:creationId xmlns:a16="http://schemas.microsoft.com/office/drawing/2014/main" id="{4B10E15D-0863-449F-844D-C21F0683700F}"/>
                </a:ext>
                <a:ext uri="{C183D7F6-B498-43B3-948B-1728B52AA6E4}">
                  <adec:decorative xmlns:adec="http://schemas.microsoft.com/office/drawing/2017/decorative" val="1"/>
                </a:ext>
              </a:extLst>
            </p:cNvPr>
            <p:cNvSpPr/>
            <p:nvPr/>
          </p:nvSpPr>
          <p:spPr bwMode="auto">
            <a:xfrm flipH="1">
              <a:off x="7425611" y="4169045"/>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18" name="Rectangle 317">
              <a:extLst>
                <a:ext uri="{FF2B5EF4-FFF2-40B4-BE49-F238E27FC236}">
                  <a16:creationId xmlns:a16="http://schemas.microsoft.com/office/drawing/2014/main" id="{07BD7C53-8EB9-407B-AAF0-85D098D9DEFD}"/>
                </a:ext>
                <a:ext uri="{C183D7F6-B498-43B3-948B-1728B52AA6E4}">
                  <adec:decorative xmlns:adec="http://schemas.microsoft.com/office/drawing/2017/decorative" val="1"/>
                </a:ext>
              </a:extLst>
            </p:cNvPr>
            <p:cNvSpPr/>
            <p:nvPr/>
          </p:nvSpPr>
          <p:spPr bwMode="auto">
            <a:xfrm flipH="1">
              <a:off x="7071996" y="4169045"/>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17" name="Group 16">
            <a:extLst>
              <a:ext uri="{FF2B5EF4-FFF2-40B4-BE49-F238E27FC236}">
                <a16:creationId xmlns:a16="http://schemas.microsoft.com/office/drawing/2014/main" id="{A288D914-ABE5-3FAC-3FA7-FC85AD800279}"/>
              </a:ext>
              <a:ext uri="{C183D7F6-B498-43B3-948B-1728B52AA6E4}">
                <adec:decorative xmlns:adec="http://schemas.microsoft.com/office/drawing/2017/decorative" val="1"/>
              </a:ext>
            </a:extLst>
          </p:cNvPr>
          <p:cNvGrpSpPr/>
          <p:nvPr/>
        </p:nvGrpSpPr>
        <p:grpSpPr>
          <a:xfrm>
            <a:off x="2830813" y="4203945"/>
            <a:ext cx="2691409" cy="1036217"/>
            <a:chOff x="2830813" y="4203945"/>
            <a:chExt cx="2691409" cy="1036217"/>
          </a:xfrm>
        </p:grpSpPr>
        <p:sp>
          <p:nvSpPr>
            <p:cNvPr id="311" name="Isosceles Triangle 310">
              <a:extLst>
                <a:ext uri="{FF2B5EF4-FFF2-40B4-BE49-F238E27FC236}">
                  <a16:creationId xmlns:a16="http://schemas.microsoft.com/office/drawing/2014/main" id="{672AF758-A552-481F-8F38-E6DEC52094D2}"/>
                </a:ext>
                <a:ext uri="{C183D7F6-B498-43B3-948B-1728B52AA6E4}">
                  <adec:decorative xmlns:adec="http://schemas.microsoft.com/office/drawing/2017/decorative" val="1"/>
                </a:ext>
              </a:extLst>
            </p:cNvPr>
            <p:cNvSpPr/>
            <p:nvPr/>
          </p:nvSpPr>
          <p:spPr bwMode="auto">
            <a:xfrm rot="10800000" flipH="1">
              <a:off x="2838270" y="5114535"/>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12" name="Rectangle 311">
              <a:extLst>
                <a:ext uri="{FF2B5EF4-FFF2-40B4-BE49-F238E27FC236}">
                  <a16:creationId xmlns:a16="http://schemas.microsoft.com/office/drawing/2014/main" id="{C0211D3E-1305-4A8D-93E4-72739320F9B0}"/>
                </a:ext>
                <a:ext uri="{C183D7F6-B498-43B3-948B-1728B52AA6E4}">
                  <adec:decorative xmlns:adec="http://schemas.microsoft.com/office/drawing/2017/decorative" val="1"/>
                </a:ext>
              </a:extLst>
            </p:cNvPr>
            <p:cNvSpPr/>
            <p:nvPr/>
          </p:nvSpPr>
          <p:spPr bwMode="auto">
            <a:xfrm flipH="1">
              <a:off x="3184427" y="4203945"/>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13" name="Rectangle 312">
              <a:extLst>
                <a:ext uri="{FF2B5EF4-FFF2-40B4-BE49-F238E27FC236}">
                  <a16:creationId xmlns:a16="http://schemas.microsoft.com/office/drawing/2014/main" id="{7D631FE4-C838-45C4-A23D-CF3DD778AB56}"/>
                </a:ext>
                <a:ext uri="{C183D7F6-B498-43B3-948B-1728B52AA6E4}">
                  <adec:decorative xmlns:adec="http://schemas.microsoft.com/office/drawing/2017/decorative" val="1"/>
                </a:ext>
              </a:extLst>
            </p:cNvPr>
            <p:cNvSpPr/>
            <p:nvPr/>
          </p:nvSpPr>
          <p:spPr bwMode="auto">
            <a:xfrm flipH="1">
              <a:off x="2830813" y="4203945"/>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3" name="Group 22">
            <a:extLst>
              <a:ext uri="{FF2B5EF4-FFF2-40B4-BE49-F238E27FC236}">
                <a16:creationId xmlns:a16="http://schemas.microsoft.com/office/drawing/2014/main" id="{92FF62B2-421B-36ED-F505-347EAA93A667}"/>
              </a:ext>
              <a:ext uri="{C183D7F6-B498-43B3-948B-1728B52AA6E4}">
                <adec:decorative xmlns:adec="http://schemas.microsoft.com/office/drawing/2017/decorative" val="1"/>
              </a:ext>
            </a:extLst>
          </p:cNvPr>
          <p:cNvGrpSpPr/>
          <p:nvPr/>
        </p:nvGrpSpPr>
        <p:grpSpPr>
          <a:xfrm>
            <a:off x="6669780" y="3166802"/>
            <a:ext cx="2714636" cy="1036217"/>
            <a:chOff x="6669780" y="3166802"/>
            <a:chExt cx="2714636" cy="1036217"/>
          </a:xfrm>
        </p:grpSpPr>
        <p:sp>
          <p:nvSpPr>
            <p:cNvPr id="306" name="Isosceles Triangle 305">
              <a:extLst>
                <a:ext uri="{FF2B5EF4-FFF2-40B4-BE49-F238E27FC236}">
                  <a16:creationId xmlns:a16="http://schemas.microsoft.com/office/drawing/2014/main" id="{F504EB2B-1B24-4553-84B0-8BAA2E90D3AD}"/>
                </a:ext>
                <a:ext uri="{C183D7F6-B498-43B3-948B-1728B52AA6E4}">
                  <adec:decorative xmlns:adec="http://schemas.microsoft.com/office/drawing/2017/decorative" val="1"/>
                </a:ext>
              </a:extLst>
            </p:cNvPr>
            <p:cNvSpPr/>
            <p:nvPr/>
          </p:nvSpPr>
          <p:spPr bwMode="auto">
            <a:xfrm rot="10800000" flipH="1">
              <a:off x="6686768" y="4072629"/>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07" name="Rectangle 306">
              <a:extLst>
                <a:ext uri="{FF2B5EF4-FFF2-40B4-BE49-F238E27FC236}">
                  <a16:creationId xmlns:a16="http://schemas.microsoft.com/office/drawing/2014/main" id="{D3A93BBD-B9BD-4EBA-B1CB-05FAC059BFA2}"/>
                </a:ext>
                <a:ext uri="{C183D7F6-B498-43B3-948B-1728B52AA6E4}">
                  <adec:decorative xmlns:adec="http://schemas.microsoft.com/office/drawing/2017/decorative" val="1"/>
                </a:ext>
              </a:extLst>
            </p:cNvPr>
            <p:cNvSpPr/>
            <p:nvPr/>
          </p:nvSpPr>
          <p:spPr bwMode="auto">
            <a:xfrm flipH="1">
              <a:off x="7046621" y="3166802"/>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08" name="Rectangle 307">
              <a:extLst>
                <a:ext uri="{FF2B5EF4-FFF2-40B4-BE49-F238E27FC236}">
                  <a16:creationId xmlns:a16="http://schemas.microsoft.com/office/drawing/2014/main" id="{BCC1F207-0C4C-4A7F-86EE-8C3C96F10607}"/>
                </a:ext>
                <a:ext uri="{C183D7F6-B498-43B3-948B-1728B52AA6E4}">
                  <adec:decorative xmlns:adec="http://schemas.microsoft.com/office/drawing/2017/decorative" val="1"/>
                </a:ext>
              </a:extLst>
            </p:cNvPr>
            <p:cNvSpPr/>
            <p:nvPr/>
          </p:nvSpPr>
          <p:spPr bwMode="auto">
            <a:xfrm flipH="1">
              <a:off x="6669780" y="3166802"/>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18" name="Group 17">
            <a:extLst>
              <a:ext uri="{FF2B5EF4-FFF2-40B4-BE49-F238E27FC236}">
                <a16:creationId xmlns:a16="http://schemas.microsoft.com/office/drawing/2014/main" id="{05FC166E-7BC4-F49A-892E-820CAE73373E}"/>
              </a:ext>
              <a:ext uri="{C183D7F6-B498-43B3-948B-1728B52AA6E4}">
                <adec:decorative xmlns:adec="http://schemas.microsoft.com/office/drawing/2017/decorative" val="1"/>
              </a:ext>
            </a:extLst>
          </p:cNvPr>
          <p:cNvGrpSpPr/>
          <p:nvPr/>
        </p:nvGrpSpPr>
        <p:grpSpPr>
          <a:xfrm>
            <a:off x="2428597" y="3166802"/>
            <a:ext cx="2714635" cy="1036217"/>
            <a:chOff x="2428597" y="3166802"/>
            <a:chExt cx="2714635" cy="1036217"/>
          </a:xfrm>
        </p:grpSpPr>
        <p:sp>
          <p:nvSpPr>
            <p:cNvPr id="301" name="Isosceles Triangle 300">
              <a:extLst>
                <a:ext uri="{FF2B5EF4-FFF2-40B4-BE49-F238E27FC236}">
                  <a16:creationId xmlns:a16="http://schemas.microsoft.com/office/drawing/2014/main" id="{08A586D5-F571-4B6D-A7B4-D55C125F1AEF}"/>
                </a:ext>
                <a:ext uri="{C183D7F6-B498-43B3-948B-1728B52AA6E4}">
                  <adec:decorative xmlns:adec="http://schemas.microsoft.com/office/drawing/2017/decorative" val="1"/>
                </a:ext>
              </a:extLst>
            </p:cNvPr>
            <p:cNvSpPr/>
            <p:nvPr/>
          </p:nvSpPr>
          <p:spPr bwMode="auto">
            <a:xfrm rot="10800000" flipH="1">
              <a:off x="2445584" y="4072629"/>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02" name="Rectangle 301">
              <a:extLst>
                <a:ext uri="{FF2B5EF4-FFF2-40B4-BE49-F238E27FC236}">
                  <a16:creationId xmlns:a16="http://schemas.microsoft.com/office/drawing/2014/main" id="{FEC1C203-C013-433F-8D5D-5290129E1C68}"/>
                </a:ext>
                <a:ext uri="{C183D7F6-B498-43B3-948B-1728B52AA6E4}">
                  <adec:decorative xmlns:adec="http://schemas.microsoft.com/office/drawing/2017/decorative" val="1"/>
                </a:ext>
              </a:extLst>
            </p:cNvPr>
            <p:cNvSpPr/>
            <p:nvPr/>
          </p:nvSpPr>
          <p:spPr bwMode="auto">
            <a:xfrm flipH="1">
              <a:off x="2805437" y="3166802"/>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03" name="Rectangle 302">
              <a:extLst>
                <a:ext uri="{FF2B5EF4-FFF2-40B4-BE49-F238E27FC236}">
                  <a16:creationId xmlns:a16="http://schemas.microsoft.com/office/drawing/2014/main" id="{AADDDDC7-0AAD-43F6-906B-CF9409626B34}"/>
                </a:ext>
                <a:ext uri="{C183D7F6-B498-43B3-948B-1728B52AA6E4}">
                  <adec:decorative xmlns:adec="http://schemas.microsoft.com/office/drawing/2017/decorative" val="1"/>
                </a:ext>
              </a:extLst>
            </p:cNvPr>
            <p:cNvSpPr/>
            <p:nvPr/>
          </p:nvSpPr>
          <p:spPr bwMode="auto">
            <a:xfrm flipH="1">
              <a:off x="2428597" y="3166802"/>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4" name="Group 23">
            <a:extLst>
              <a:ext uri="{FF2B5EF4-FFF2-40B4-BE49-F238E27FC236}">
                <a16:creationId xmlns:a16="http://schemas.microsoft.com/office/drawing/2014/main" id="{00DEA412-D671-295A-51F2-C3AA515EAAF8}"/>
              </a:ext>
              <a:ext uri="{C183D7F6-B498-43B3-948B-1728B52AA6E4}">
                <adec:decorative xmlns:adec="http://schemas.microsoft.com/office/drawing/2017/decorative" val="1"/>
              </a:ext>
            </a:extLst>
          </p:cNvPr>
          <p:cNvGrpSpPr/>
          <p:nvPr/>
        </p:nvGrpSpPr>
        <p:grpSpPr>
          <a:xfrm>
            <a:off x="7071996" y="2129659"/>
            <a:ext cx="2691410" cy="1036217"/>
            <a:chOff x="7071996" y="2129659"/>
            <a:chExt cx="2691410" cy="1036217"/>
          </a:xfrm>
        </p:grpSpPr>
        <p:sp>
          <p:nvSpPr>
            <p:cNvPr id="296" name="Isosceles Triangle 295">
              <a:extLst>
                <a:ext uri="{FF2B5EF4-FFF2-40B4-BE49-F238E27FC236}">
                  <a16:creationId xmlns:a16="http://schemas.microsoft.com/office/drawing/2014/main" id="{04E41441-0BFB-47B1-ACB1-96156F54BDE1}"/>
                </a:ext>
                <a:ext uri="{C183D7F6-B498-43B3-948B-1728B52AA6E4}">
                  <adec:decorative xmlns:adec="http://schemas.microsoft.com/office/drawing/2017/decorative" val="1"/>
                </a:ext>
              </a:extLst>
            </p:cNvPr>
            <p:cNvSpPr/>
            <p:nvPr/>
          </p:nvSpPr>
          <p:spPr bwMode="auto">
            <a:xfrm rot="10800000" flipH="1">
              <a:off x="7079454" y="3040249"/>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97" name="Rectangle 296">
              <a:extLst>
                <a:ext uri="{FF2B5EF4-FFF2-40B4-BE49-F238E27FC236}">
                  <a16:creationId xmlns:a16="http://schemas.microsoft.com/office/drawing/2014/main" id="{3D73922D-A616-4695-A615-8847865E74E9}"/>
                </a:ext>
                <a:ext uri="{C183D7F6-B498-43B3-948B-1728B52AA6E4}">
                  <adec:decorative xmlns:adec="http://schemas.microsoft.com/office/drawing/2017/decorative" val="1"/>
                </a:ext>
              </a:extLst>
            </p:cNvPr>
            <p:cNvSpPr/>
            <p:nvPr/>
          </p:nvSpPr>
          <p:spPr bwMode="auto">
            <a:xfrm flipH="1">
              <a:off x="7425611" y="2129659"/>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98" name="Rectangle 297">
              <a:extLst>
                <a:ext uri="{FF2B5EF4-FFF2-40B4-BE49-F238E27FC236}">
                  <a16:creationId xmlns:a16="http://schemas.microsoft.com/office/drawing/2014/main" id="{6CFA4ED6-7CA8-4D5D-8CDD-CA5982ED143C}"/>
                </a:ext>
                <a:ext uri="{C183D7F6-B498-43B3-948B-1728B52AA6E4}">
                  <adec:decorative xmlns:adec="http://schemas.microsoft.com/office/drawing/2017/decorative" val="1"/>
                </a:ext>
              </a:extLst>
            </p:cNvPr>
            <p:cNvSpPr/>
            <p:nvPr/>
          </p:nvSpPr>
          <p:spPr bwMode="auto">
            <a:xfrm flipH="1">
              <a:off x="7071996" y="2129659"/>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19" name="Group 18">
            <a:extLst>
              <a:ext uri="{FF2B5EF4-FFF2-40B4-BE49-F238E27FC236}">
                <a16:creationId xmlns:a16="http://schemas.microsoft.com/office/drawing/2014/main" id="{ED45AC47-7326-6870-3527-073BC86FBD38}"/>
              </a:ext>
              <a:ext uri="{C183D7F6-B498-43B3-948B-1728B52AA6E4}">
                <adec:decorative xmlns:adec="http://schemas.microsoft.com/office/drawing/2017/decorative" val="1"/>
              </a:ext>
            </a:extLst>
          </p:cNvPr>
          <p:cNvGrpSpPr/>
          <p:nvPr/>
        </p:nvGrpSpPr>
        <p:grpSpPr>
          <a:xfrm>
            <a:off x="2830813" y="2129659"/>
            <a:ext cx="2691409" cy="1036217"/>
            <a:chOff x="2830813" y="2129659"/>
            <a:chExt cx="2691409" cy="1036217"/>
          </a:xfrm>
        </p:grpSpPr>
        <p:sp>
          <p:nvSpPr>
            <p:cNvPr id="291" name="Isosceles Triangle 290">
              <a:extLst>
                <a:ext uri="{FF2B5EF4-FFF2-40B4-BE49-F238E27FC236}">
                  <a16:creationId xmlns:a16="http://schemas.microsoft.com/office/drawing/2014/main" id="{CCA36717-C48E-4D3B-BDB8-A3B54EC18E99}"/>
                </a:ext>
                <a:ext uri="{C183D7F6-B498-43B3-948B-1728B52AA6E4}">
                  <adec:decorative xmlns:adec="http://schemas.microsoft.com/office/drawing/2017/decorative" val="1"/>
                </a:ext>
              </a:extLst>
            </p:cNvPr>
            <p:cNvSpPr/>
            <p:nvPr/>
          </p:nvSpPr>
          <p:spPr bwMode="auto">
            <a:xfrm rot="10800000" flipH="1">
              <a:off x="2847800" y="3035486"/>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92" name="Rectangle 291">
              <a:extLst>
                <a:ext uri="{FF2B5EF4-FFF2-40B4-BE49-F238E27FC236}">
                  <a16:creationId xmlns:a16="http://schemas.microsoft.com/office/drawing/2014/main" id="{165A7FA1-E0DD-4172-84EA-6BEBE81BDBC5}"/>
                </a:ext>
                <a:ext uri="{C183D7F6-B498-43B3-948B-1728B52AA6E4}">
                  <adec:decorative xmlns:adec="http://schemas.microsoft.com/office/drawing/2017/decorative" val="1"/>
                </a:ext>
              </a:extLst>
            </p:cNvPr>
            <p:cNvSpPr/>
            <p:nvPr/>
          </p:nvSpPr>
          <p:spPr bwMode="auto">
            <a:xfrm flipH="1">
              <a:off x="3184427" y="2129659"/>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93" name="Rectangle 292">
              <a:extLst>
                <a:ext uri="{FF2B5EF4-FFF2-40B4-BE49-F238E27FC236}">
                  <a16:creationId xmlns:a16="http://schemas.microsoft.com/office/drawing/2014/main" id="{11A3C136-C45C-48F5-AC6A-BA59291B80E1}"/>
                </a:ext>
                <a:ext uri="{C183D7F6-B498-43B3-948B-1728B52AA6E4}">
                  <adec:decorative xmlns:adec="http://schemas.microsoft.com/office/drawing/2017/decorative" val="1"/>
                </a:ext>
              </a:extLst>
            </p:cNvPr>
            <p:cNvSpPr/>
            <p:nvPr/>
          </p:nvSpPr>
          <p:spPr bwMode="auto">
            <a:xfrm flipH="1">
              <a:off x="2830813" y="2129659"/>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5" name="Group 24">
            <a:extLst>
              <a:ext uri="{FF2B5EF4-FFF2-40B4-BE49-F238E27FC236}">
                <a16:creationId xmlns:a16="http://schemas.microsoft.com/office/drawing/2014/main" id="{20EEF4AF-5AB1-AFB2-A73B-F2A68D4CB4F2}"/>
              </a:ext>
              <a:ext uri="{C183D7F6-B498-43B3-948B-1728B52AA6E4}">
                <adec:decorative xmlns:adec="http://schemas.microsoft.com/office/drawing/2017/decorative" val="1"/>
              </a:ext>
            </a:extLst>
          </p:cNvPr>
          <p:cNvGrpSpPr/>
          <p:nvPr/>
        </p:nvGrpSpPr>
        <p:grpSpPr>
          <a:xfrm>
            <a:off x="6669780" y="1092516"/>
            <a:ext cx="2714637" cy="1036217"/>
            <a:chOff x="6669780" y="1092516"/>
            <a:chExt cx="2714637" cy="1036217"/>
          </a:xfrm>
        </p:grpSpPr>
        <p:sp>
          <p:nvSpPr>
            <p:cNvPr id="286" name="Isosceles Triangle 285">
              <a:extLst>
                <a:ext uri="{FF2B5EF4-FFF2-40B4-BE49-F238E27FC236}">
                  <a16:creationId xmlns:a16="http://schemas.microsoft.com/office/drawing/2014/main" id="{63E28AD1-CB47-4549-B6B4-08D248848C44}"/>
                </a:ext>
                <a:ext uri="{C183D7F6-B498-43B3-948B-1728B52AA6E4}">
                  <adec:decorative xmlns:adec="http://schemas.microsoft.com/office/drawing/2017/decorative" val="1"/>
                </a:ext>
              </a:extLst>
            </p:cNvPr>
            <p:cNvSpPr/>
            <p:nvPr/>
          </p:nvSpPr>
          <p:spPr bwMode="auto">
            <a:xfrm rot="10800000" flipH="1">
              <a:off x="6686768" y="199834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87" name="Rectangle 286">
              <a:extLst>
                <a:ext uri="{FF2B5EF4-FFF2-40B4-BE49-F238E27FC236}">
                  <a16:creationId xmlns:a16="http://schemas.microsoft.com/office/drawing/2014/main" id="{72F0BBDD-867D-4F7B-8FA1-A1E55B1EFF78}"/>
                </a:ext>
                <a:ext uri="{C183D7F6-B498-43B3-948B-1728B52AA6E4}">
                  <adec:decorative xmlns:adec="http://schemas.microsoft.com/office/drawing/2017/decorative" val="1"/>
                </a:ext>
              </a:extLst>
            </p:cNvPr>
            <p:cNvSpPr/>
            <p:nvPr/>
          </p:nvSpPr>
          <p:spPr bwMode="auto">
            <a:xfrm flipH="1">
              <a:off x="7046623" y="1092516"/>
              <a:ext cx="2337794"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288" name="Rectangle 287">
              <a:extLst>
                <a:ext uri="{FF2B5EF4-FFF2-40B4-BE49-F238E27FC236}">
                  <a16:creationId xmlns:a16="http://schemas.microsoft.com/office/drawing/2014/main" id="{8EBAC9C1-E5EF-4470-9F45-BEEF7FEA96E9}"/>
                </a:ext>
                <a:ext uri="{C183D7F6-B498-43B3-948B-1728B52AA6E4}">
                  <adec:decorative xmlns:adec="http://schemas.microsoft.com/office/drawing/2017/decorative" val="1"/>
                </a:ext>
              </a:extLst>
            </p:cNvPr>
            <p:cNvSpPr/>
            <p:nvPr/>
          </p:nvSpPr>
          <p:spPr bwMode="auto">
            <a:xfrm flipH="1">
              <a:off x="6669780" y="1092516"/>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20" name="Group 19">
            <a:extLst>
              <a:ext uri="{FF2B5EF4-FFF2-40B4-BE49-F238E27FC236}">
                <a16:creationId xmlns:a16="http://schemas.microsoft.com/office/drawing/2014/main" id="{1D457A14-8965-992F-1622-0E299B55EA70}"/>
              </a:ext>
              <a:ext uri="{C183D7F6-B498-43B3-948B-1728B52AA6E4}">
                <adec:decorative xmlns:adec="http://schemas.microsoft.com/office/drawing/2017/decorative" val="1"/>
              </a:ext>
            </a:extLst>
          </p:cNvPr>
          <p:cNvGrpSpPr/>
          <p:nvPr/>
        </p:nvGrpSpPr>
        <p:grpSpPr>
          <a:xfrm>
            <a:off x="2428595" y="1092516"/>
            <a:ext cx="2714636" cy="1036217"/>
            <a:chOff x="2428595" y="1092516"/>
            <a:chExt cx="2714636" cy="1036217"/>
          </a:xfrm>
        </p:grpSpPr>
        <p:sp>
          <p:nvSpPr>
            <p:cNvPr id="281" name="Isosceles Triangle 280">
              <a:extLst>
                <a:ext uri="{FF2B5EF4-FFF2-40B4-BE49-F238E27FC236}">
                  <a16:creationId xmlns:a16="http://schemas.microsoft.com/office/drawing/2014/main" id="{06CA059D-CB33-40FD-B3B1-FB0A0C6109F8}"/>
                </a:ext>
                <a:ext uri="{C183D7F6-B498-43B3-948B-1728B52AA6E4}">
                  <adec:decorative xmlns:adec="http://schemas.microsoft.com/office/drawing/2017/decorative" val="1"/>
                </a:ext>
              </a:extLst>
            </p:cNvPr>
            <p:cNvSpPr/>
            <p:nvPr/>
          </p:nvSpPr>
          <p:spPr bwMode="auto">
            <a:xfrm rot="10800000" flipH="1">
              <a:off x="2445582" y="199834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82" name="Rectangle 281">
              <a:extLst>
                <a:ext uri="{FF2B5EF4-FFF2-40B4-BE49-F238E27FC236}">
                  <a16:creationId xmlns:a16="http://schemas.microsoft.com/office/drawing/2014/main" id="{614D881F-08D2-4CA1-85D8-C0FF2A2FFFA0}"/>
                </a:ext>
                <a:ext uri="{C183D7F6-B498-43B3-948B-1728B52AA6E4}">
                  <adec:decorative xmlns:adec="http://schemas.microsoft.com/office/drawing/2017/decorative" val="1"/>
                </a:ext>
              </a:extLst>
            </p:cNvPr>
            <p:cNvSpPr/>
            <p:nvPr/>
          </p:nvSpPr>
          <p:spPr bwMode="auto">
            <a:xfrm flipH="1">
              <a:off x="2805437" y="1092516"/>
              <a:ext cx="2337794"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83" name="Rectangle 282">
              <a:extLst>
                <a:ext uri="{FF2B5EF4-FFF2-40B4-BE49-F238E27FC236}">
                  <a16:creationId xmlns:a16="http://schemas.microsoft.com/office/drawing/2014/main" id="{3303073B-2976-49E0-860A-5700F78E1275}"/>
                </a:ext>
                <a:ext uri="{C183D7F6-B498-43B3-948B-1728B52AA6E4}">
                  <adec:decorative xmlns:adec="http://schemas.microsoft.com/office/drawing/2017/decorative" val="1"/>
                </a:ext>
              </a:extLst>
            </p:cNvPr>
            <p:cNvSpPr/>
            <p:nvPr/>
          </p:nvSpPr>
          <p:spPr bwMode="auto">
            <a:xfrm flipH="1">
              <a:off x="2428595" y="1092516"/>
              <a:ext cx="802518"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6" name="Text Placeholder 5">
            <a:extLst>
              <a:ext uri="{FF2B5EF4-FFF2-40B4-BE49-F238E27FC236}">
                <a16:creationId xmlns:a16="http://schemas.microsoft.com/office/drawing/2014/main" id="{CB6A9762-A7C6-55C1-0F3A-43C0FBE538DA}"/>
              </a:ext>
            </a:extLst>
          </p:cNvPr>
          <p:cNvSpPr>
            <a:spLocks noGrp="1"/>
          </p:cNvSpPr>
          <p:nvPr>
            <p:ph type="body" sz="quarter" idx="13"/>
          </p:nvPr>
        </p:nvSpPr>
        <p:spPr>
          <a:xfrm>
            <a:off x="3264748" y="1225969"/>
            <a:ext cx="1828800" cy="779463"/>
          </a:xfr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Medicaid</a:t>
            </a:r>
          </a:p>
        </p:txBody>
      </p:sp>
      <p:sp>
        <p:nvSpPr>
          <p:cNvPr id="7" name="Text Placeholder 6">
            <a:extLst>
              <a:ext uri="{FF2B5EF4-FFF2-40B4-BE49-F238E27FC236}">
                <a16:creationId xmlns:a16="http://schemas.microsoft.com/office/drawing/2014/main" id="{7C031B92-9DC3-8FEA-7F57-B5809BAF7E47}"/>
              </a:ext>
            </a:extLst>
          </p:cNvPr>
          <p:cNvSpPr>
            <a:spLocks noGrp="1"/>
          </p:cNvSpPr>
          <p:nvPr>
            <p:ph type="body" sz="quarter" idx="14"/>
          </p:nvPr>
        </p:nvSpPr>
        <p:spPr>
          <a:xfrm>
            <a:off x="3642651" y="2260786"/>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Group Health Plan</a:t>
            </a:r>
          </a:p>
        </p:txBody>
      </p:sp>
      <p:sp>
        <p:nvSpPr>
          <p:cNvPr id="8" name="Text Placeholder 7">
            <a:extLst>
              <a:ext uri="{FF2B5EF4-FFF2-40B4-BE49-F238E27FC236}">
                <a16:creationId xmlns:a16="http://schemas.microsoft.com/office/drawing/2014/main" id="{0A75E553-2C72-FBD0-0128-B4F937B11E9D}"/>
              </a:ext>
            </a:extLst>
          </p:cNvPr>
          <p:cNvSpPr>
            <a:spLocks noGrp="1"/>
          </p:cNvSpPr>
          <p:nvPr>
            <p:ph type="body" sz="quarter" idx="15"/>
          </p:nvPr>
        </p:nvSpPr>
        <p:spPr>
          <a:xfrm>
            <a:off x="3264748" y="3335154"/>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Retiree Group Health Plan</a:t>
            </a:r>
          </a:p>
        </p:txBody>
      </p:sp>
      <p:sp>
        <p:nvSpPr>
          <p:cNvPr id="9" name="Text Placeholder 8">
            <a:extLst>
              <a:ext uri="{FF2B5EF4-FFF2-40B4-BE49-F238E27FC236}">
                <a16:creationId xmlns:a16="http://schemas.microsoft.com/office/drawing/2014/main" id="{E75B7663-F89A-4727-7A0D-320534A28674}"/>
              </a:ext>
            </a:extLst>
          </p:cNvPr>
          <p:cNvSpPr>
            <a:spLocks noGrp="1"/>
          </p:cNvSpPr>
          <p:nvPr>
            <p:ph type="body" sz="quarter" idx="16"/>
          </p:nvPr>
        </p:nvSpPr>
        <p:spPr>
          <a:xfrm>
            <a:off x="3647169" y="4396589"/>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No-Fault Insurance</a:t>
            </a:r>
          </a:p>
        </p:txBody>
      </p:sp>
      <p:sp>
        <p:nvSpPr>
          <p:cNvPr id="10" name="Text Placeholder 9">
            <a:extLst>
              <a:ext uri="{FF2B5EF4-FFF2-40B4-BE49-F238E27FC236}">
                <a16:creationId xmlns:a16="http://schemas.microsoft.com/office/drawing/2014/main" id="{1CB0FE76-E548-FAA7-4D37-51CA9A9C549B}"/>
              </a:ext>
            </a:extLst>
          </p:cNvPr>
          <p:cNvSpPr>
            <a:spLocks noGrp="1"/>
          </p:cNvSpPr>
          <p:nvPr>
            <p:ph type="body" sz="quarter" idx="17"/>
          </p:nvPr>
        </p:nvSpPr>
        <p:spPr>
          <a:xfrm>
            <a:off x="3272773" y="5455097"/>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Liability Insurance</a:t>
            </a:r>
          </a:p>
        </p:txBody>
      </p:sp>
      <p:sp>
        <p:nvSpPr>
          <p:cNvPr id="11" name="Text Placeholder 10">
            <a:extLst>
              <a:ext uri="{FF2B5EF4-FFF2-40B4-BE49-F238E27FC236}">
                <a16:creationId xmlns:a16="http://schemas.microsoft.com/office/drawing/2014/main" id="{659F4E91-0DCA-503D-D0F0-38C5ADE4CAC1}"/>
              </a:ext>
            </a:extLst>
          </p:cNvPr>
          <p:cNvSpPr>
            <a:spLocks noGrp="1"/>
          </p:cNvSpPr>
          <p:nvPr>
            <p:ph type="body" sz="quarter" idx="18"/>
          </p:nvPr>
        </p:nvSpPr>
        <p:spPr>
          <a:xfrm>
            <a:off x="7502100" y="1302162"/>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Workers’ Compensation</a:t>
            </a:r>
          </a:p>
        </p:txBody>
      </p:sp>
      <p:sp>
        <p:nvSpPr>
          <p:cNvPr id="12" name="Text Placeholder 11">
            <a:extLst>
              <a:ext uri="{FF2B5EF4-FFF2-40B4-BE49-F238E27FC236}">
                <a16:creationId xmlns:a16="http://schemas.microsoft.com/office/drawing/2014/main" id="{14BD378A-F4A2-9863-B385-61A44525CCFD}"/>
              </a:ext>
            </a:extLst>
          </p:cNvPr>
          <p:cNvSpPr>
            <a:spLocks noGrp="1"/>
          </p:cNvSpPr>
          <p:nvPr>
            <p:ph type="body" sz="quarter" idx="19"/>
          </p:nvPr>
        </p:nvSpPr>
        <p:spPr>
          <a:xfrm>
            <a:off x="7874514" y="2225149"/>
            <a:ext cx="1888892"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Federal Black Lung Benefits Program</a:t>
            </a:r>
          </a:p>
        </p:txBody>
      </p:sp>
      <p:sp>
        <p:nvSpPr>
          <p:cNvPr id="13" name="Text Placeholder 12">
            <a:extLst>
              <a:ext uri="{FF2B5EF4-FFF2-40B4-BE49-F238E27FC236}">
                <a16:creationId xmlns:a16="http://schemas.microsoft.com/office/drawing/2014/main" id="{83C17134-B70B-B209-4651-F36261B34F72}"/>
              </a:ext>
            </a:extLst>
          </p:cNvPr>
          <p:cNvSpPr>
            <a:spLocks noGrp="1"/>
          </p:cNvSpPr>
          <p:nvPr>
            <p:ph type="body" sz="quarter" idx="20"/>
          </p:nvPr>
        </p:nvSpPr>
        <p:spPr>
          <a:xfrm>
            <a:off x="7513957" y="3326400"/>
            <a:ext cx="1828800" cy="779463"/>
          </a:xfr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COBRA</a:t>
            </a:r>
          </a:p>
        </p:txBody>
      </p:sp>
      <p:sp>
        <p:nvSpPr>
          <p:cNvPr id="14" name="Text Placeholder 13">
            <a:extLst>
              <a:ext uri="{FF2B5EF4-FFF2-40B4-BE49-F238E27FC236}">
                <a16:creationId xmlns:a16="http://schemas.microsoft.com/office/drawing/2014/main" id="{F1E36E15-096B-86CA-E02C-F073DCB24033}"/>
              </a:ext>
            </a:extLst>
          </p:cNvPr>
          <p:cNvSpPr>
            <a:spLocks noGrp="1"/>
          </p:cNvSpPr>
          <p:nvPr>
            <p:ph type="body" sz="quarter" idx="21"/>
          </p:nvPr>
        </p:nvSpPr>
        <p:spPr>
          <a:xfrm>
            <a:off x="7899889" y="4384313"/>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Veterans’ Coverage</a:t>
            </a:r>
          </a:p>
        </p:txBody>
      </p:sp>
      <p:sp>
        <p:nvSpPr>
          <p:cNvPr id="15" name="Text Placeholder 14">
            <a:extLst>
              <a:ext uri="{FF2B5EF4-FFF2-40B4-BE49-F238E27FC236}">
                <a16:creationId xmlns:a16="http://schemas.microsoft.com/office/drawing/2014/main" id="{68D3362D-5451-0C9C-1F03-63DA17E6E968}"/>
              </a:ext>
            </a:extLst>
          </p:cNvPr>
          <p:cNvSpPr>
            <a:spLocks noGrp="1"/>
          </p:cNvSpPr>
          <p:nvPr>
            <p:ph type="body" sz="quarter" idx="22"/>
          </p:nvPr>
        </p:nvSpPr>
        <p:spPr>
          <a:xfrm>
            <a:off x="7674248" y="5410160"/>
            <a:ext cx="1508217"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TRICARE for Life</a:t>
            </a:r>
          </a:p>
        </p:txBody>
      </p:sp>
      <p:sp>
        <p:nvSpPr>
          <p:cNvPr id="3" name="Slide Number Placeholder 2">
            <a:extLst>
              <a:ext uri="{FF2B5EF4-FFF2-40B4-BE49-F238E27FC236}">
                <a16:creationId xmlns:a16="http://schemas.microsoft.com/office/drawing/2014/main" id="{9B2AAF65-75EE-4130-9029-DCE398231474}"/>
              </a:ext>
            </a:extLst>
          </p:cNvPr>
          <p:cNvSpPr>
            <a:spLocks noGrp="1"/>
          </p:cNvSpPr>
          <p:nvPr>
            <p:ph type="sldNum" sz="quarter" idx="12"/>
          </p:nvPr>
        </p:nvSpPr>
        <p:spPr/>
        <p:txBody>
          <a:bodyPr/>
          <a:lstStyle/>
          <a:p>
            <a:pPr>
              <a:defRPr/>
            </a:pPr>
            <a:fld id="{11E79EF6-0C0E-43E6-8FB3-918BC522CC5A}" type="slidenum">
              <a:rPr lang="en-US" smtClean="0"/>
              <a:pPr>
                <a:defRPr/>
              </a:pPr>
              <a:t>13</a:t>
            </a:fld>
            <a:endParaRPr lang="en-US" dirty="0"/>
          </a:p>
        </p:txBody>
      </p:sp>
      <p:sp>
        <p:nvSpPr>
          <p:cNvPr id="5" name="Footer Placeholder 4">
            <a:extLst>
              <a:ext uri="{FF2B5EF4-FFF2-40B4-BE49-F238E27FC236}">
                <a16:creationId xmlns:a16="http://schemas.microsoft.com/office/drawing/2014/main" id="{418E0878-DD85-49FC-9198-45E846E21862}"/>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53BD78C8-4FED-4A6C-B319-E1F94A3676BF}"/>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6218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1"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 calcmode="lin" valueType="num">
                                      <p:cBhvr additive="base">
                                        <p:cTn id="3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additive="base">
                                        <p:cTn id="4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49" fill="hold">
                            <p:stCondLst>
                              <p:cond delay="2500"/>
                            </p:stCondLst>
                            <p:childTnLst>
                              <p:par>
                                <p:cTn id="50" presetID="2" presetClass="entr" presetSubtype="1" fill="hold" grpId="0" nodeType="after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 calcmode="lin" valueType="num">
                                      <p:cBhvr additive="base">
                                        <p:cTn id="5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1" fill="hold" grpId="0" nodeType="after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 calcmode="lin" valueType="num">
                                      <p:cBhvr additive="base">
                                        <p:cTn id="6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grpId="0" nodeType="afterEffect">
                                  <p:stCondLst>
                                    <p:cond delay="0"/>
                                  </p:stCondLst>
                                  <p:childTnLst>
                                    <p:set>
                                      <p:cBhvr>
                                        <p:cTn id="69" dur="1" fill="hold">
                                          <p:stCondLst>
                                            <p:cond delay="0"/>
                                          </p:stCondLst>
                                        </p:cTn>
                                        <p:tgtEl>
                                          <p:spTgt spid="13">
                                            <p:txEl>
                                              <p:pRg st="0" end="0"/>
                                            </p:txEl>
                                          </p:spTgt>
                                        </p:tgtEl>
                                        <p:attrNameLst>
                                          <p:attrName>style.visibility</p:attrName>
                                        </p:attrNameLst>
                                      </p:cBhvr>
                                      <p:to>
                                        <p:strVal val="visible"/>
                                      </p:to>
                                    </p:set>
                                    <p:anim calcmode="lin" valueType="num">
                                      <p:cBhvr additive="base">
                                        <p:cTn id="7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3">
                                            <p:txEl>
                                              <p:pRg st="0" end="0"/>
                                            </p:txEl>
                                          </p:spTgt>
                                        </p:tgtEl>
                                        <p:attrNameLst>
                                          <p:attrName>ppt_y</p:attrName>
                                        </p:attrNameLst>
                                      </p:cBhvr>
                                      <p:tavLst>
                                        <p:tav tm="0">
                                          <p:val>
                                            <p:strVal val="0-#ppt_h/2"/>
                                          </p:val>
                                        </p:tav>
                                        <p:tav tm="100000">
                                          <p:val>
                                            <p:strVal val="#ppt_y"/>
                                          </p:val>
                                        </p:tav>
                                      </p:tavLst>
                                    </p:anim>
                                  </p:childTnLst>
                                </p:cTn>
                              </p:par>
                              <p:par>
                                <p:cTn id="72" presetID="2" presetClass="entr" presetSubtype="1"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0-#ppt_h/2"/>
                                          </p:val>
                                        </p:tav>
                                        <p:tav tm="100000">
                                          <p:val>
                                            <p:strVal val="#ppt_y"/>
                                          </p:val>
                                        </p:tav>
                                      </p:tavLst>
                                    </p:anim>
                                  </p:childTnLst>
                                </p:cTn>
                              </p:par>
                            </p:childTnLst>
                          </p:cTn>
                        </p:par>
                        <p:par>
                          <p:cTn id="76" fill="hold">
                            <p:stCondLst>
                              <p:cond delay="4000"/>
                            </p:stCondLst>
                            <p:childTnLst>
                              <p:par>
                                <p:cTn id="77" presetID="2" presetClass="entr" presetSubtype="1"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12">
                                            <p:txEl>
                                              <p:pRg st="0" end="0"/>
                                            </p:txEl>
                                          </p:spTgt>
                                        </p:tgtEl>
                                        <p:attrNameLst>
                                          <p:attrName>style.visibility</p:attrName>
                                        </p:attrNameLst>
                                      </p:cBhvr>
                                      <p:to>
                                        <p:strVal val="visible"/>
                                      </p:to>
                                    </p:set>
                                    <p:anim calcmode="lin" valueType="num">
                                      <p:cBhvr additive="base">
                                        <p:cTn id="8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2">
                                            <p:txEl>
                                              <p:pRg st="0" end="0"/>
                                            </p:txEl>
                                          </p:spTgt>
                                        </p:tgtEl>
                                        <p:attrNameLst>
                                          <p:attrName>ppt_y</p:attrName>
                                        </p:attrNameLst>
                                      </p:cBhvr>
                                      <p:tavLst>
                                        <p:tav tm="0">
                                          <p:val>
                                            <p:strVal val="0-#ppt_h/2"/>
                                          </p:val>
                                        </p:tav>
                                        <p:tav tm="100000">
                                          <p:val>
                                            <p:strVal val="#ppt_y"/>
                                          </p:val>
                                        </p:tav>
                                      </p:tavLst>
                                    </p:anim>
                                  </p:childTnLst>
                                </p:cTn>
                              </p:par>
                            </p:childTnLst>
                          </p:cTn>
                        </p:par>
                        <p:par>
                          <p:cTn id="85" fill="hold">
                            <p:stCondLst>
                              <p:cond delay="4500"/>
                            </p:stCondLst>
                            <p:childTnLst>
                              <p:par>
                                <p:cTn id="86" presetID="2" presetClass="entr" presetSubtype="1" fill="hold"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additive="base">
                                        <p:cTn id="88" dur="500" fill="hold"/>
                                        <p:tgtEl>
                                          <p:spTgt spid="25"/>
                                        </p:tgtEl>
                                        <p:attrNameLst>
                                          <p:attrName>ppt_x</p:attrName>
                                        </p:attrNameLst>
                                      </p:cBhvr>
                                      <p:tavLst>
                                        <p:tav tm="0">
                                          <p:val>
                                            <p:strVal val="#ppt_x"/>
                                          </p:val>
                                        </p:tav>
                                        <p:tav tm="100000">
                                          <p:val>
                                            <p:strVal val="#ppt_x"/>
                                          </p:val>
                                        </p:tav>
                                      </p:tavLst>
                                    </p:anim>
                                    <p:anim calcmode="lin" valueType="num">
                                      <p:cBhvr additive="base">
                                        <p:cTn id="89" dur="500" fill="hold"/>
                                        <p:tgtEl>
                                          <p:spTgt spid="25"/>
                                        </p:tgtEl>
                                        <p:attrNameLst>
                                          <p:attrName>ppt_y</p:attrName>
                                        </p:attrNameLst>
                                      </p:cBhvr>
                                      <p:tavLst>
                                        <p:tav tm="0">
                                          <p:val>
                                            <p:strVal val="0-#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11">
                                            <p:txEl>
                                              <p:pRg st="0" end="0"/>
                                            </p:txEl>
                                          </p:spTgt>
                                        </p:tgtEl>
                                        <p:attrNameLst>
                                          <p:attrName>style.visibility</p:attrName>
                                        </p:attrNameLst>
                                      </p:cBhvr>
                                      <p:to>
                                        <p:strVal val="visible"/>
                                      </p:to>
                                    </p:set>
                                    <p:anim calcmode="lin" valueType="num">
                                      <p:cBhvr additive="base">
                                        <p:cTn id="9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P spid="10" grpId="0" build="p"/>
      <p:bldP spid="11" grpId="0" build="p"/>
      <p:bldP spid="12" grpId="0" build="p"/>
      <p:bldP spid="13" grpId="0" build="p"/>
      <p:bldP spid="14" grpId="0" build="p"/>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82567" y="1523885"/>
            <a:ext cx="9837234" cy="5021042"/>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Joint federal and state program that helps to pay:</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Medical costs for individuals and families with limited income and resources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Medicare costs—premiums, deductibles, copayments, and/or coinsurance</a:t>
            </a:r>
          </a:p>
          <a:p>
            <a:pPr marL="463550" lvl="1" indent="0" defTabSz="685800">
              <a:lnSpc>
                <a:spcPct val="100000"/>
              </a:lnSpc>
              <a:spcBef>
                <a:spcPts val="0"/>
              </a:spcBef>
              <a:spcAft>
                <a:spcPts val="1200"/>
              </a:spcAft>
              <a:buNone/>
            </a:pPr>
            <a:r>
              <a:rPr lang="en-US" sz="2800" dirty="0">
                <a:solidFill>
                  <a:srgbClr val="00529B"/>
                </a:solidFill>
              </a:rPr>
              <a:t>Never pays first for services covered by Medicare</a:t>
            </a:r>
          </a:p>
          <a:p>
            <a:pPr marL="463550" lvl="0" indent="0" defTabSz="685800">
              <a:lnSpc>
                <a:spcPct val="100000"/>
              </a:lnSpc>
              <a:spcBef>
                <a:spcPts val="0"/>
              </a:spcBef>
              <a:spcAft>
                <a:spcPts val="1200"/>
              </a:spcAft>
              <a:buNone/>
            </a:pPr>
            <a:r>
              <a:rPr lang="en-US" sz="2800" dirty="0">
                <a:solidFill>
                  <a:srgbClr val="00529B"/>
                </a:solidFill>
              </a:rPr>
              <a:t>Is the payer of last resort in most cases</a:t>
            </a:r>
          </a:p>
        </p:txBody>
      </p:sp>
      <p:sp>
        <p:nvSpPr>
          <p:cNvPr id="4" name="Title 3"/>
          <p:cNvSpPr>
            <a:spLocks noGrp="1"/>
          </p:cNvSpPr>
          <p:nvPr>
            <p:ph type="title"/>
          </p:nvPr>
        </p:nvSpPr>
        <p:spPr/>
        <p:txBody>
          <a:bodyPr>
            <a:normAutofit/>
          </a:bodyPr>
          <a:lstStyle/>
          <a:p>
            <a:r>
              <a:rPr lang="en-US" sz="3000" dirty="0"/>
              <a:t>Medicaid</a:t>
            </a:r>
          </a:p>
        </p:txBody>
      </p:sp>
      <p:sp>
        <p:nvSpPr>
          <p:cNvPr id="9" name="Freeform: Shape 8">
            <a:extLst>
              <a:ext uri="{FF2B5EF4-FFF2-40B4-BE49-F238E27FC236}">
                <a16:creationId xmlns:a16="http://schemas.microsoft.com/office/drawing/2014/main" id="{DA24D0D5-7DCF-4C95-BA4A-E13A37AF8CF7}"/>
              </a:ext>
              <a:ext uri="{C183D7F6-B498-43B3-948B-1728B52AA6E4}">
                <adec:decorative xmlns:adec="http://schemas.microsoft.com/office/drawing/2017/decorative" val="1"/>
              </a:ext>
            </a:extLst>
          </p:cNvPr>
          <p:cNvSpPr>
            <a:spLocks noChangeAspect="1"/>
          </p:cNvSpPr>
          <p:nvPr/>
        </p:nvSpPr>
        <p:spPr>
          <a:xfrm>
            <a:off x="1085983" y="446450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73C43C8-D81A-40D4-994D-F9AA1E37201A}"/>
              </a:ext>
              <a:ext uri="{C183D7F6-B498-43B3-948B-1728B52AA6E4}">
                <adec:decorative xmlns:adec="http://schemas.microsoft.com/office/drawing/2017/decorative" val="1"/>
              </a:ext>
            </a:extLst>
          </p:cNvPr>
          <p:cNvSpPr>
            <a:spLocks noChangeAspect="1"/>
          </p:cNvSpPr>
          <p:nvPr/>
        </p:nvSpPr>
        <p:spPr>
          <a:xfrm>
            <a:off x="1087596" y="3914990"/>
            <a:ext cx="457200" cy="45720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13AE1B0B-79B7-83E3-8FC9-3D6D7B41E3E9}"/>
              </a:ext>
            </a:extLst>
          </p:cNvPr>
          <p:cNvSpPr>
            <a:spLocks noGrp="1"/>
          </p:cNvSpPr>
          <p:nvPr>
            <p:ph type="dt" sz="half" idx="10"/>
          </p:nvPr>
        </p:nvSpPr>
        <p:spPr/>
        <p:txBody>
          <a:bodyPr/>
          <a:lstStyle/>
          <a:p>
            <a:r>
              <a:rPr lang="en-US"/>
              <a:t>March 2024</a:t>
            </a:r>
            <a:endParaRPr lang="en-US" dirty="0"/>
          </a:p>
        </p:txBody>
      </p:sp>
      <p:sp>
        <p:nvSpPr>
          <p:cNvPr id="3" name="Footer Placeholder 2">
            <a:extLst>
              <a:ext uri="{FF2B5EF4-FFF2-40B4-BE49-F238E27FC236}">
                <a16:creationId xmlns:a16="http://schemas.microsoft.com/office/drawing/2014/main" id="{8FC8A10A-A38A-76E3-6946-BC2A65E1C4FB}"/>
              </a:ext>
            </a:extLst>
          </p:cNvPr>
          <p:cNvSpPr>
            <a:spLocks noGrp="1"/>
          </p:cNvSpPr>
          <p:nvPr>
            <p:ph type="ftr" sz="quarter" idx="11"/>
          </p:nvPr>
        </p:nvSpPr>
        <p:spPr/>
        <p:txBody>
          <a:bodyPr/>
          <a:lstStyle/>
          <a:p>
            <a:r>
              <a:rPr lang="en-US"/>
              <a:t>Coordination of Benefits</a:t>
            </a:r>
            <a:endParaRPr lang="en-US" dirty="0"/>
          </a:p>
        </p:txBody>
      </p:sp>
      <p:sp>
        <p:nvSpPr>
          <p:cNvPr id="6" name="Slide Number Placeholder 5">
            <a:extLst>
              <a:ext uri="{FF2B5EF4-FFF2-40B4-BE49-F238E27FC236}">
                <a16:creationId xmlns:a16="http://schemas.microsoft.com/office/drawing/2014/main" id="{C6AA2C13-939E-9A5C-57B9-AE247AA48EA1}"/>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dirty="0"/>
          </a:p>
        </p:txBody>
      </p:sp>
    </p:spTree>
    <p:custDataLst>
      <p:tags r:id="rId1"/>
    </p:custDataLst>
    <p:extLst>
      <p:ext uri="{BB962C8B-B14F-4D97-AF65-F5344CB8AC3E}">
        <p14:creationId xmlns:p14="http://schemas.microsoft.com/office/powerpoint/2010/main" val="1957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Employer Group Health Plans (GHPs)</a:t>
            </a:r>
          </a:p>
        </p:txBody>
      </p:sp>
      <p:sp>
        <p:nvSpPr>
          <p:cNvPr id="6" name="Content Placeholder 5">
            <a:extLst>
              <a:ext uri="{FF2B5EF4-FFF2-40B4-BE49-F238E27FC236}">
                <a16:creationId xmlns:a16="http://schemas.microsoft.com/office/drawing/2014/main" id="{0807EE97-A63E-73D4-E2BB-34ED233FADA4}"/>
              </a:ext>
            </a:extLst>
          </p:cNvPr>
          <p:cNvSpPr>
            <a:spLocks noGrp="1"/>
          </p:cNvSpPr>
          <p:nvPr>
            <p:ph idx="1"/>
          </p:nvPr>
        </p:nvSpPr>
        <p:spPr>
          <a:xfrm>
            <a:off x="1085335" y="1279934"/>
            <a:ext cx="9837234" cy="4058185"/>
          </a:xfrm>
        </p:spPr>
        <p:txBody>
          <a:bodyPr/>
          <a:lstStyle/>
          <a:p>
            <a:pPr marL="0" lvl="0" indent="0">
              <a:lnSpc>
                <a:spcPct val="100000"/>
              </a:lnSpc>
              <a:spcBef>
                <a:spcPts val="0"/>
              </a:spcBef>
              <a:spcAft>
                <a:spcPts val="1200"/>
              </a:spcAft>
              <a:buClrTx/>
              <a:buNone/>
            </a:pPr>
            <a:r>
              <a:rPr lang="en-US" sz="2800" b="1" dirty="0">
                <a:solidFill>
                  <a:srgbClr val="00529B"/>
                </a:solidFill>
              </a:rPr>
              <a:t>Coverage offered by many employers and unions to current employees and their families, and/or retirees</a:t>
            </a:r>
          </a:p>
          <a:p>
            <a:pPr marL="548640" lvl="0" indent="-274320">
              <a:lnSpc>
                <a:spcPct val="100000"/>
              </a:lnSpc>
              <a:spcBef>
                <a:spcPts val="0"/>
              </a:spcBef>
              <a:spcAft>
                <a:spcPts val="1200"/>
              </a:spcAft>
              <a:buClrTx/>
            </a:pPr>
            <a:r>
              <a:rPr lang="en-US" sz="2400" b="1" dirty="0">
                <a:solidFill>
                  <a:srgbClr val="00529B"/>
                </a:solidFill>
              </a:rPr>
              <a:t>Plan Types</a:t>
            </a:r>
            <a:r>
              <a:rPr lang="en-US" sz="2400" dirty="0">
                <a:solidFill>
                  <a:srgbClr val="00529B"/>
                </a:solidFill>
              </a:rPr>
              <a:t>: Fee-for-service, managed care</a:t>
            </a:r>
          </a:p>
          <a:p>
            <a:pPr marL="548640" lvl="0" indent="-274320">
              <a:lnSpc>
                <a:spcPct val="100000"/>
              </a:lnSpc>
              <a:spcBef>
                <a:spcPts val="0"/>
              </a:spcBef>
              <a:spcAft>
                <a:spcPts val="1200"/>
              </a:spcAft>
              <a:buClrTx/>
            </a:pPr>
            <a:r>
              <a:rPr lang="en-US" sz="2400" b="1" dirty="0">
                <a:solidFill>
                  <a:srgbClr val="00529B"/>
                </a:solidFill>
              </a:rPr>
              <a:t>Employee Decision</a:t>
            </a:r>
            <a:r>
              <a:rPr lang="en-US" sz="2400" dirty="0">
                <a:solidFill>
                  <a:srgbClr val="00529B"/>
                </a:solidFill>
              </a:rPr>
              <a:t>: Employees usually can choose to keep or reject</a:t>
            </a:r>
          </a:p>
          <a:p>
            <a:pPr marL="548640" lvl="0" indent="-274320">
              <a:lnSpc>
                <a:spcPct val="100000"/>
              </a:lnSpc>
              <a:spcBef>
                <a:spcPts val="0"/>
              </a:spcBef>
              <a:spcAft>
                <a:spcPts val="1200"/>
              </a:spcAft>
              <a:buClrTx/>
            </a:pPr>
            <a:r>
              <a:rPr lang="en-US" sz="2400" b="1" dirty="0">
                <a:solidFill>
                  <a:srgbClr val="00529B"/>
                </a:solidFill>
              </a:rPr>
              <a:t>Businesses with 50 or fewer employees</a:t>
            </a:r>
            <a:r>
              <a:rPr lang="en-US" sz="2400" dirty="0">
                <a:solidFill>
                  <a:srgbClr val="00529B"/>
                </a:solidFill>
              </a:rPr>
              <a:t>: Can offer Small Business Health Options Program (SHOP) plans from the Marketplace</a:t>
            </a:r>
            <a:endParaRPr lang="en-US" dirty="0"/>
          </a:p>
        </p:txBody>
      </p:sp>
      <p:sp>
        <p:nvSpPr>
          <p:cNvPr id="5" name="Slide Number Placeholder 4">
            <a:extLst>
              <a:ext uri="{FF2B5EF4-FFF2-40B4-BE49-F238E27FC236}">
                <a16:creationId xmlns:a16="http://schemas.microsoft.com/office/drawing/2014/main" id="{996E44FF-2F54-45F5-B016-391C741A7E68}"/>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dirty="0"/>
          </a:p>
        </p:txBody>
      </p:sp>
      <p:sp>
        <p:nvSpPr>
          <p:cNvPr id="3" name="Footer Placeholder 2">
            <a:extLst>
              <a:ext uri="{FF2B5EF4-FFF2-40B4-BE49-F238E27FC236}">
                <a16:creationId xmlns:a16="http://schemas.microsoft.com/office/drawing/2014/main" id="{59C16AC8-56A6-4535-8B5F-622C59145D25}"/>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223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Group Health Plans (GHPs) &amp; Medicare</a:t>
            </a:r>
          </a:p>
        </p:txBody>
      </p:sp>
      <p:graphicFrame>
        <p:nvGraphicFramePr>
          <p:cNvPr id="6" name="Content Placeholder 6" descr="Chart information included in speakers' notes." title="When Medicare Pays First for People with Employer Group Health Plans"/>
          <p:cNvGraphicFramePr>
            <a:graphicFrameLocks/>
          </p:cNvGraphicFramePr>
          <p:nvPr>
            <p:extLst>
              <p:ext uri="{D42A27DB-BD31-4B8C-83A1-F6EECF244321}">
                <p14:modId xmlns:p14="http://schemas.microsoft.com/office/powerpoint/2010/main" val="3756277659"/>
              </p:ext>
            </p:extLst>
          </p:nvPr>
        </p:nvGraphicFramePr>
        <p:xfrm>
          <a:off x="998220" y="1301204"/>
          <a:ext cx="10195560" cy="4255591"/>
        </p:xfrm>
        <a:graphic>
          <a:graphicData uri="http://schemas.openxmlformats.org/drawingml/2006/table">
            <a:tbl>
              <a:tblPr firstRow="1" bandRow="1">
                <a:tableStyleId>{5FD0F851-EC5A-4D38-B0AD-8093EC10F338}</a:tableStyleId>
              </a:tblPr>
              <a:tblGrid>
                <a:gridCol w="5506097">
                  <a:extLst>
                    <a:ext uri="{9D8B030D-6E8A-4147-A177-3AD203B41FA5}">
                      <a16:colId xmlns:a16="http://schemas.microsoft.com/office/drawing/2014/main" val="20000"/>
                    </a:ext>
                  </a:extLst>
                </a:gridCol>
                <a:gridCol w="4689463">
                  <a:extLst>
                    <a:ext uri="{9D8B030D-6E8A-4147-A177-3AD203B41FA5}">
                      <a16:colId xmlns:a16="http://schemas.microsoft.com/office/drawing/2014/main" val="20001"/>
                    </a:ext>
                  </a:extLst>
                </a:gridCol>
              </a:tblGrid>
              <a:tr h="345682">
                <a:tc>
                  <a:txBody>
                    <a:bodyPr/>
                    <a:lstStyle/>
                    <a:p>
                      <a:pPr marL="117475" marR="0" indent="0" algn="l">
                        <a:lnSpc>
                          <a:spcPct val="100000"/>
                        </a:lnSpc>
                        <a:spcBef>
                          <a:spcPts val="0"/>
                        </a:spcBef>
                        <a:spcAft>
                          <a:spcPts val="0"/>
                        </a:spcAft>
                      </a:pPr>
                      <a:r>
                        <a:rPr lang="en-US" sz="2200" dirty="0">
                          <a:solidFill>
                            <a:srgbClr val="00529B"/>
                          </a:solidFill>
                        </a:rPr>
                        <a:t>If You’re: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Medicare Pays First?</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0"/>
                  </a:ext>
                </a:extLst>
              </a:tr>
              <a:tr h="778889">
                <a:tc>
                  <a:txBody>
                    <a:bodyPr/>
                    <a:lstStyle/>
                    <a:p>
                      <a:pPr marL="114300" marR="0" lvl="0" indent="0">
                        <a:lnSpc>
                          <a:spcPct val="100000"/>
                        </a:lnSpc>
                        <a:spcBef>
                          <a:spcPts val="0"/>
                        </a:spcBef>
                        <a:spcAft>
                          <a:spcPts val="0"/>
                        </a:spcAft>
                        <a:buFont typeface="+mj-lt"/>
                        <a:buNone/>
                      </a:pPr>
                      <a:r>
                        <a:rPr lang="en-US" sz="2200" dirty="0">
                          <a:solidFill>
                            <a:srgbClr val="00529B"/>
                          </a:solidFill>
                        </a:rPr>
                        <a:t>65 or older and have retiree coverage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gn="l" defTabSz="914400" rtl="0" eaLnBrk="1" latinLnBrk="0" hangingPunct="1">
                        <a:lnSpc>
                          <a:spcPct val="100000"/>
                        </a:lnSpc>
                        <a:spcBef>
                          <a:spcPts val="0"/>
                        </a:spcBef>
                        <a:spcAft>
                          <a:spcPts val="0"/>
                        </a:spcAft>
                        <a:tabLst/>
                      </a:pPr>
                      <a:r>
                        <a:rPr lang="en-US" sz="2200" kern="1200" dirty="0">
                          <a:solidFill>
                            <a:srgbClr val="00529B"/>
                          </a:solidFill>
                          <a:latin typeface="+mn-lt"/>
                          <a:ea typeface="+mn-ea"/>
                          <a:cs typeface="+mn-cs"/>
                        </a:rPr>
                        <a:t>Medicare pays primary to retiree coverage</a:t>
                      </a:r>
                    </a:p>
                  </a:txBody>
                  <a:tcPr marL="51435" marR="51435" marT="0" marB="0"/>
                </a:tc>
                <a:extLst>
                  <a:ext uri="{0D108BD9-81ED-4DB2-BD59-A6C34878D82A}">
                    <a16:rowId xmlns:a16="http://schemas.microsoft.com/office/drawing/2014/main" val="10001"/>
                  </a:ext>
                </a:extLst>
              </a:tr>
              <a:tr h="966159">
                <a:tc>
                  <a:txBody>
                    <a:bodyPr/>
                    <a:lstStyle/>
                    <a:p>
                      <a:pPr marL="114300" marR="0" lvl="0" indent="0">
                        <a:lnSpc>
                          <a:spcPct val="100000"/>
                        </a:lnSpc>
                        <a:spcBef>
                          <a:spcPts val="0"/>
                        </a:spcBef>
                        <a:spcAft>
                          <a:spcPts val="0"/>
                        </a:spcAft>
                        <a:buFont typeface="+mj-lt"/>
                        <a:buNone/>
                      </a:pPr>
                      <a:r>
                        <a:rPr lang="en-US" sz="2200" dirty="0">
                          <a:solidFill>
                            <a:srgbClr val="00529B"/>
                          </a:solidFill>
                        </a:rPr>
                        <a:t>65 or older with GHP coverage through current employment (yours or your spouse’s) </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If the employer has fewer than</a:t>
                      </a:r>
                    </a:p>
                    <a:p>
                      <a:pPr marL="0" marR="0" lvl="0">
                        <a:lnSpc>
                          <a:spcPct val="100000"/>
                        </a:lnSpc>
                        <a:spcBef>
                          <a:spcPts val="0"/>
                        </a:spcBef>
                        <a:spcAft>
                          <a:spcPts val="0"/>
                        </a:spcAft>
                        <a:buNone/>
                      </a:pPr>
                      <a:r>
                        <a:rPr lang="en-US" sz="2200" dirty="0">
                          <a:solidFill>
                            <a:srgbClr val="00529B"/>
                          </a:solidFill>
                        </a:rPr>
                        <a:t>20 employees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2"/>
                  </a:ext>
                </a:extLst>
              </a:tr>
              <a:tr h="1094822">
                <a:tc>
                  <a:txBody>
                    <a:bodyPr/>
                    <a:lstStyle/>
                    <a:p>
                      <a:pPr marL="114300" marR="0" lvl="0" indent="0">
                        <a:lnSpc>
                          <a:spcPct val="100000"/>
                        </a:lnSpc>
                        <a:spcBef>
                          <a:spcPts val="0"/>
                        </a:spcBef>
                        <a:spcAft>
                          <a:spcPts val="0"/>
                        </a:spcAft>
                        <a:buFont typeface="+mj-lt"/>
                        <a:buNone/>
                      </a:pPr>
                      <a:r>
                        <a:rPr lang="en-US" sz="2200" dirty="0">
                          <a:solidFill>
                            <a:srgbClr val="00529B"/>
                          </a:solidFill>
                        </a:rPr>
                        <a:t>Under 65 with Medicare due to a disability and have GHP coverage through current employment (yours or a family member’s)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If the employer has fewer than </a:t>
                      </a:r>
                    </a:p>
                    <a:p>
                      <a:pPr marL="0" marR="0" lvl="0">
                        <a:lnSpc>
                          <a:spcPct val="100000"/>
                        </a:lnSpc>
                        <a:spcBef>
                          <a:spcPts val="0"/>
                        </a:spcBef>
                        <a:spcAft>
                          <a:spcPts val="0"/>
                        </a:spcAft>
                        <a:buNone/>
                      </a:pPr>
                      <a:r>
                        <a:rPr lang="en-US" sz="2200" dirty="0">
                          <a:solidFill>
                            <a:srgbClr val="00529B"/>
                          </a:solidFill>
                        </a:rPr>
                        <a:t>100 employees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3"/>
                  </a:ext>
                </a:extLst>
              </a:tr>
              <a:tr h="1070039">
                <a:tc>
                  <a:txBody>
                    <a:bodyPr/>
                    <a:lstStyle/>
                    <a:p>
                      <a:pPr marL="114300" marR="0" lvl="0" indent="0">
                        <a:lnSpc>
                          <a:spcPct val="100000"/>
                        </a:lnSpc>
                        <a:spcBef>
                          <a:spcPts val="0"/>
                        </a:spcBef>
                        <a:spcAft>
                          <a:spcPts val="0"/>
                        </a:spcAft>
                        <a:buFont typeface="+mj-lt"/>
                        <a:buNone/>
                      </a:pPr>
                      <a:r>
                        <a:rPr lang="en-US" sz="2200" dirty="0">
                          <a:solidFill>
                            <a:srgbClr val="00529B"/>
                          </a:solidFill>
                        </a:rPr>
                        <a:t>Eligible for Medicare due to End-Stage</a:t>
                      </a:r>
                      <a:r>
                        <a:rPr lang="en-US" sz="2200" baseline="0" dirty="0">
                          <a:solidFill>
                            <a:srgbClr val="00529B"/>
                          </a:solidFill>
                        </a:rPr>
                        <a:t> Renal Disease (</a:t>
                      </a:r>
                      <a:r>
                        <a:rPr lang="en-US" sz="2200" dirty="0">
                          <a:solidFill>
                            <a:srgbClr val="00529B"/>
                          </a:solidFill>
                        </a:rPr>
                        <a:t>ESRD) and you have GHP coverage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When the 30-month coordination period ends, or if you had Medicare primary</a:t>
                      </a:r>
                      <a:r>
                        <a:rPr lang="en-US" sz="2200" baseline="0" dirty="0">
                          <a:solidFill>
                            <a:srgbClr val="00529B"/>
                          </a:solidFill>
                        </a:rPr>
                        <a:t> </a:t>
                      </a:r>
                      <a:r>
                        <a:rPr lang="en-US" sz="2200" dirty="0">
                          <a:solidFill>
                            <a:srgbClr val="00529B"/>
                          </a:solidFill>
                        </a:rPr>
                        <a:t>before you had ESRD</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4"/>
                  </a:ext>
                </a:extLst>
              </a:tr>
            </a:tbl>
          </a:graphicData>
        </a:graphic>
      </p:graphicFrame>
      <p:sp>
        <p:nvSpPr>
          <p:cNvPr id="7" name="Slide Number Placeholder 6">
            <a:extLst>
              <a:ext uri="{FF2B5EF4-FFF2-40B4-BE49-F238E27FC236}">
                <a16:creationId xmlns:a16="http://schemas.microsoft.com/office/drawing/2014/main" id="{B76C8C39-F4D6-E597-1380-7FD2D01A13DB}"/>
              </a:ext>
            </a:extLst>
          </p:cNvPr>
          <p:cNvSpPr>
            <a:spLocks noGrp="1"/>
          </p:cNvSpPr>
          <p:nvPr>
            <p:ph type="sldNum" sz="quarter" idx="12"/>
          </p:nvPr>
        </p:nvSpPr>
        <p:spPr/>
        <p:txBody>
          <a:bodyPr/>
          <a:lstStyle/>
          <a:p>
            <a:pPr>
              <a:defRPr/>
            </a:pPr>
            <a:fld id="{11E79EF6-0C0E-43E6-8FB3-918BC522CC5A}" type="slidenum">
              <a:rPr lang="en-US" smtClean="0"/>
              <a:pPr>
                <a:defRPr/>
              </a:pPr>
              <a:t>16</a:t>
            </a:fld>
            <a:endParaRPr lang="en-US" dirty="0"/>
          </a:p>
        </p:txBody>
      </p:sp>
      <p:sp>
        <p:nvSpPr>
          <p:cNvPr id="5" name="Footer Placeholder 4">
            <a:extLst>
              <a:ext uri="{FF2B5EF4-FFF2-40B4-BE49-F238E27FC236}">
                <a16:creationId xmlns:a16="http://schemas.microsoft.com/office/drawing/2014/main" id="{C2802CF4-F171-2D8C-F6EE-CA5FD8515A39}"/>
              </a:ext>
            </a:extLst>
          </p:cNvPr>
          <p:cNvSpPr>
            <a:spLocks noGrp="1"/>
          </p:cNvSpPr>
          <p:nvPr>
            <p:ph type="ftr" sz="quarter" idx="11"/>
          </p:nvPr>
        </p:nvSpPr>
        <p:spPr/>
        <p:txBody>
          <a:bodyPr/>
          <a:lstStyle/>
          <a:p>
            <a:r>
              <a:rPr lang="en-US"/>
              <a:t>Coordination of Benefits</a:t>
            </a:r>
            <a:endParaRPr lang="en-US" dirty="0"/>
          </a:p>
        </p:txBody>
      </p:sp>
      <p:sp>
        <p:nvSpPr>
          <p:cNvPr id="3" name="Date Placeholder 2">
            <a:extLst>
              <a:ext uri="{FF2B5EF4-FFF2-40B4-BE49-F238E27FC236}">
                <a16:creationId xmlns:a16="http://schemas.microsoft.com/office/drawing/2014/main" id="{E6421B46-A2DA-267D-F153-3EFEC5AED83A}"/>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71027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01624"/>
          </a:xfrm>
        </p:spPr>
        <p:txBody>
          <a:bodyPr>
            <a:normAutofit/>
          </a:bodyPr>
          <a:lstStyle/>
          <a:p>
            <a:r>
              <a:rPr lang="en-US" sz="3000" dirty="0"/>
              <a:t>Non-Group Health Plans</a:t>
            </a:r>
          </a:p>
        </p:txBody>
      </p:sp>
      <p:sp>
        <p:nvSpPr>
          <p:cNvPr id="16" name="Text Placeholder 19">
            <a:extLst>
              <a:ext uri="{FF2B5EF4-FFF2-40B4-BE49-F238E27FC236}">
                <a16:creationId xmlns:a16="http://schemas.microsoft.com/office/drawing/2014/main" id="{CBA8645C-3178-40F6-BBD2-C09FA6B81871}"/>
              </a:ext>
            </a:extLst>
          </p:cNvPr>
          <p:cNvSpPr>
            <a:spLocks noGrp="1"/>
          </p:cNvSpPr>
          <p:nvPr>
            <p:ph type="body" idx="1"/>
          </p:nvPr>
        </p:nvSpPr>
        <p:spPr>
          <a:xfrm>
            <a:off x="842964" y="1360449"/>
            <a:ext cx="10512424" cy="3936379"/>
          </a:xfrm>
        </p:spPr>
        <p:txBody>
          <a:bodyPr anchor="t">
            <a:normAutofit/>
          </a:bodyPr>
          <a:lstStyle/>
          <a:p>
            <a:pPr>
              <a:lnSpc>
                <a:spcPct val="100000"/>
              </a:lnSpc>
              <a:spcBef>
                <a:spcPts val="0"/>
              </a:spcBef>
              <a:spcAft>
                <a:spcPts val="1200"/>
              </a:spcAft>
            </a:pPr>
            <a:r>
              <a:rPr lang="en-US" sz="2800" dirty="0">
                <a:solidFill>
                  <a:srgbClr val="00529B"/>
                </a:solidFill>
              </a:rPr>
              <a:t>Medicare doesn’t usually pay for services when other insurers may provide coverage, including:</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No-fault insurance </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Liability insurance</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Workers’ compensation</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Federal Black Lung Benefits Program</a:t>
            </a:r>
            <a:endParaRPr lang="en-US" dirty="0"/>
          </a:p>
        </p:txBody>
      </p:sp>
      <p:sp>
        <p:nvSpPr>
          <p:cNvPr id="5" name="Slide Number Placeholder 4">
            <a:extLst>
              <a:ext uri="{FF2B5EF4-FFF2-40B4-BE49-F238E27FC236}">
                <a16:creationId xmlns:a16="http://schemas.microsoft.com/office/drawing/2014/main" id="{8574C9AC-EBE7-4205-8957-0D369A51DF3F}"/>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dirty="0"/>
          </a:p>
        </p:txBody>
      </p:sp>
      <p:sp>
        <p:nvSpPr>
          <p:cNvPr id="3" name="Footer Placeholder 2">
            <a:extLst>
              <a:ext uri="{FF2B5EF4-FFF2-40B4-BE49-F238E27FC236}">
                <a16:creationId xmlns:a16="http://schemas.microsoft.com/office/drawing/2014/main" id="{4760624A-121A-4956-90B5-F3EA213D47B6}"/>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679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No-Fault Insurance</a:t>
            </a:r>
          </a:p>
        </p:txBody>
      </p:sp>
      <p:sp>
        <p:nvSpPr>
          <p:cNvPr id="12" name="Content Placeholder 11">
            <a:extLst>
              <a:ext uri="{FF2B5EF4-FFF2-40B4-BE49-F238E27FC236}">
                <a16:creationId xmlns:a16="http://schemas.microsoft.com/office/drawing/2014/main" id="{CD829DBB-32B0-FBCE-B5A7-164EAD2535E4}"/>
              </a:ext>
            </a:extLst>
          </p:cNvPr>
          <p:cNvSpPr>
            <a:spLocks noGrp="1"/>
          </p:cNvSpPr>
          <p:nvPr>
            <p:ph sz="half" idx="1"/>
          </p:nvPr>
        </p:nvSpPr>
        <p:spPr>
          <a:xfrm>
            <a:off x="1311800" y="1735634"/>
            <a:ext cx="2871216" cy="3749040"/>
          </a:xfrm>
          <a:prstGeom prst="roundRect">
            <a:avLst/>
          </a:prstGeom>
          <a:ln w="38100">
            <a:solidFill>
              <a:srgbClr val="4F81BD"/>
            </a:solidFill>
          </a:ln>
        </p:spPr>
        <p:txBody>
          <a:bodyPr tIns="2103120">
            <a:noAutofit/>
          </a:bodyPr>
          <a:lstStyle/>
          <a:p>
            <a:pPr marL="0" lvl="0" indent="0" algn="ctr" defTabSz="685800">
              <a:lnSpc>
                <a:spcPct val="100000"/>
              </a:lnSpc>
              <a:spcBef>
                <a:spcPts val="600"/>
              </a:spcBef>
              <a:buClrTx/>
              <a:buNone/>
              <a:defRPr/>
            </a:pPr>
            <a:r>
              <a:rPr lang="en-US" sz="2000" dirty="0"/>
              <a:t>Includes automobile, homeowners, and commercial insurance plans</a:t>
            </a:r>
          </a:p>
        </p:txBody>
      </p:sp>
      <p:sp>
        <p:nvSpPr>
          <p:cNvPr id="3" name="Text Placeholder 2">
            <a:extLst>
              <a:ext uri="{FF2B5EF4-FFF2-40B4-BE49-F238E27FC236}">
                <a16:creationId xmlns:a16="http://schemas.microsoft.com/office/drawing/2014/main" id="{17B7A78C-0E7C-8B2E-8D06-2EC61E9E1221}"/>
              </a:ext>
            </a:extLst>
          </p:cNvPr>
          <p:cNvSpPr>
            <a:spLocks noGrp="1"/>
          </p:cNvSpPr>
          <p:nvPr>
            <p:ph sz="half" idx="2"/>
          </p:nvPr>
        </p:nvSpPr>
        <p:spPr>
          <a:xfrm>
            <a:off x="4719576" y="1735634"/>
            <a:ext cx="2871216" cy="3749040"/>
          </a:xfrm>
          <a:prstGeom prst="roundRect">
            <a:avLst/>
          </a:prstGeom>
          <a:ln w="38100">
            <a:solidFill>
              <a:srgbClr val="4F81BD"/>
            </a:solidFill>
          </a:ln>
        </p:spPr>
        <p:txBody>
          <a:bodyPr tIns="2103120">
            <a:noAutofit/>
          </a:bodyPr>
          <a:lstStyle/>
          <a:p>
            <a:pPr marL="0" lvl="0" indent="0" algn="ctr" defTabSz="685800">
              <a:lnSpc>
                <a:spcPct val="100000"/>
              </a:lnSpc>
              <a:spcBef>
                <a:spcPts val="600"/>
              </a:spcBef>
              <a:buClrTx/>
              <a:buNone/>
              <a:defRPr/>
            </a:pPr>
            <a:r>
              <a:rPr lang="en-US" sz="2000" dirty="0"/>
              <a:t>May pay regardless of who’s at fault</a:t>
            </a:r>
          </a:p>
        </p:txBody>
      </p:sp>
      <p:sp>
        <p:nvSpPr>
          <p:cNvPr id="6" name="Text Placeholder 5">
            <a:extLst>
              <a:ext uri="{FF2B5EF4-FFF2-40B4-BE49-F238E27FC236}">
                <a16:creationId xmlns:a16="http://schemas.microsoft.com/office/drawing/2014/main" id="{F5D52D84-0C68-CBB8-0C4E-05109C37A054}"/>
              </a:ext>
            </a:extLst>
          </p:cNvPr>
          <p:cNvSpPr>
            <a:spLocks noGrp="1"/>
          </p:cNvSpPr>
          <p:nvPr>
            <p:ph sz="half" idx="13"/>
          </p:nvPr>
        </p:nvSpPr>
        <p:spPr>
          <a:xfrm>
            <a:off x="8095681" y="1735634"/>
            <a:ext cx="2871216" cy="3749040"/>
          </a:xfrm>
          <a:prstGeom prst="roundRect">
            <a:avLst/>
          </a:prstGeom>
          <a:ln w="38100">
            <a:solidFill>
              <a:srgbClr val="4F81BD"/>
            </a:solidFill>
          </a:ln>
        </p:spPr>
        <p:txBody>
          <a:bodyPr tIns="2103120">
            <a:noAutofit/>
          </a:bodyPr>
          <a:lstStyle/>
          <a:p>
            <a:pPr marL="0" lvl="0" indent="0" algn="ctr" defTabSz="685800">
              <a:lnSpc>
                <a:spcPct val="100000"/>
              </a:lnSpc>
              <a:spcBef>
                <a:spcPts val="600"/>
              </a:spcBef>
              <a:buClrTx/>
              <a:buNone/>
              <a:defRPr/>
            </a:pPr>
            <a:r>
              <a:rPr lang="en-US" sz="2000" dirty="0"/>
              <a:t>Medicare may make a conditional payment</a:t>
            </a:r>
          </a:p>
        </p:txBody>
      </p:sp>
      <p:pic>
        <p:nvPicPr>
          <p:cNvPr id="18" name="Picture 17">
            <a:extLst>
              <a:ext uri="{FF2B5EF4-FFF2-40B4-BE49-F238E27FC236}">
                <a16:creationId xmlns:a16="http://schemas.microsoft.com/office/drawing/2014/main" id="{9B7E9825-74DA-420F-87EA-6564F9800FF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94235" y="2019985"/>
            <a:ext cx="2825496" cy="1771111"/>
          </a:xfrm>
          <a:prstGeom prst="rect">
            <a:avLst/>
          </a:prstGeom>
          <a:ln>
            <a:noFill/>
          </a:ln>
          <a:effectLst>
            <a:softEdge rad="112500"/>
          </a:effectLst>
        </p:spPr>
      </p:pic>
      <p:pic>
        <p:nvPicPr>
          <p:cNvPr id="22" name="Picture 21">
            <a:extLst>
              <a:ext uri="{FF2B5EF4-FFF2-40B4-BE49-F238E27FC236}">
                <a16:creationId xmlns:a16="http://schemas.microsoft.com/office/drawing/2014/main" id="{408C7BC2-FCC8-45F0-B028-401D13904AF6}"/>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36926" y="2019985"/>
            <a:ext cx="2825496" cy="1780055"/>
          </a:xfrm>
          <a:prstGeom prst="rect">
            <a:avLst/>
          </a:prstGeom>
          <a:ln>
            <a:noFill/>
          </a:ln>
          <a:effectLst>
            <a:softEdge rad="112500"/>
          </a:effectLst>
        </p:spPr>
      </p:pic>
      <p:pic>
        <p:nvPicPr>
          <p:cNvPr id="20" name="Picture 19">
            <a:extLst>
              <a:ext uri="{FF2B5EF4-FFF2-40B4-BE49-F238E27FC236}">
                <a16:creationId xmlns:a16="http://schemas.microsoft.com/office/drawing/2014/main" id="{2F6DC922-EF10-4D8B-84A9-495B392776F4}"/>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76754" y="2011041"/>
            <a:ext cx="2827338" cy="1788999"/>
          </a:xfrm>
          <a:prstGeom prst="rect">
            <a:avLst/>
          </a:prstGeom>
          <a:ln>
            <a:noFill/>
          </a:ln>
          <a:effectLst>
            <a:softEdge rad="112500"/>
          </a:effectLst>
        </p:spPr>
      </p:pic>
      <p:sp>
        <p:nvSpPr>
          <p:cNvPr id="16" name="Slide Number Placeholder 15">
            <a:extLst>
              <a:ext uri="{FF2B5EF4-FFF2-40B4-BE49-F238E27FC236}">
                <a16:creationId xmlns:a16="http://schemas.microsoft.com/office/drawing/2014/main" id="{89C940A4-62EC-9C60-AC44-6AA208DDC82B}"/>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dirty="0"/>
          </a:p>
        </p:txBody>
      </p:sp>
      <p:sp>
        <p:nvSpPr>
          <p:cNvPr id="14" name="Footer Placeholder 13">
            <a:extLst>
              <a:ext uri="{FF2B5EF4-FFF2-40B4-BE49-F238E27FC236}">
                <a16:creationId xmlns:a16="http://schemas.microsoft.com/office/drawing/2014/main" id="{1637C337-6619-CD69-4F47-52A752E28ECA}"/>
              </a:ext>
            </a:extLst>
          </p:cNvPr>
          <p:cNvSpPr>
            <a:spLocks noGrp="1"/>
          </p:cNvSpPr>
          <p:nvPr>
            <p:ph type="ftr" sz="quarter" idx="11"/>
          </p:nvPr>
        </p:nvSpPr>
        <p:spPr/>
        <p:txBody>
          <a:bodyPr/>
          <a:lstStyle/>
          <a:p>
            <a:r>
              <a:rPr lang="en-US"/>
              <a:t>Coordination of Benefits</a:t>
            </a:r>
            <a:endParaRPr lang="en-US" dirty="0"/>
          </a:p>
        </p:txBody>
      </p:sp>
      <p:sp>
        <p:nvSpPr>
          <p:cNvPr id="13" name="Date Placeholder 12">
            <a:extLst>
              <a:ext uri="{FF2B5EF4-FFF2-40B4-BE49-F238E27FC236}">
                <a16:creationId xmlns:a16="http://schemas.microsoft.com/office/drawing/2014/main" id="{A6B5A652-5C07-A10B-792D-731AC4FB18A5}"/>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2888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Liability Insurance</a:t>
            </a:r>
          </a:p>
        </p:txBody>
      </p:sp>
      <p:sp>
        <p:nvSpPr>
          <p:cNvPr id="2" name="Content Placeholder 1">
            <a:extLst>
              <a:ext uri="{FF2B5EF4-FFF2-40B4-BE49-F238E27FC236}">
                <a16:creationId xmlns:a16="http://schemas.microsoft.com/office/drawing/2014/main" id="{709F3B55-7453-347E-12A7-5AD25D6C9507}"/>
              </a:ext>
            </a:extLst>
          </p:cNvPr>
          <p:cNvSpPr>
            <a:spLocks noGrp="1"/>
          </p:cNvSpPr>
          <p:nvPr>
            <p:ph sz="half" idx="1"/>
          </p:nvPr>
        </p:nvSpPr>
        <p:spPr>
          <a:xfrm>
            <a:off x="5014598" y="1764180"/>
            <a:ext cx="5729602" cy="1367246"/>
          </a:xfrm>
        </p:spPr>
        <p:txBody>
          <a:bodyPr>
            <a:normAutofit lnSpcReduction="10000"/>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529B"/>
                </a:solidFill>
                <a:effectLst/>
                <a:uLnTx/>
                <a:uFillTx/>
              </a:rPr>
              <a:t>Protects you against claims for potential wrongdoings, like negligence</a:t>
            </a:r>
          </a:p>
        </p:txBody>
      </p:sp>
      <p:sp>
        <p:nvSpPr>
          <p:cNvPr id="3" name="Content Placeholder 2">
            <a:extLst>
              <a:ext uri="{FF2B5EF4-FFF2-40B4-BE49-F238E27FC236}">
                <a16:creationId xmlns:a16="http://schemas.microsoft.com/office/drawing/2014/main" id="{415233D2-C12B-AB7A-9030-7F2E84D1C88D}"/>
              </a:ext>
            </a:extLst>
          </p:cNvPr>
          <p:cNvSpPr>
            <a:spLocks noGrp="1"/>
          </p:cNvSpPr>
          <p:nvPr>
            <p:ph sz="half" idx="2"/>
          </p:nvPr>
        </p:nvSpPr>
        <p:spPr>
          <a:xfrm>
            <a:off x="5014598" y="4150288"/>
            <a:ext cx="5729602" cy="1710152"/>
          </a:xfrm>
        </p:spPr>
        <p:txBody>
          <a:bodyPr>
            <a:normAutofit lnSpcReduction="10000"/>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529B"/>
                </a:solidFill>
                <a:effectLst/>
                <a:uLnTx/>
                <a:uFillTx/>
              </a:rPr>
              <a:t>Medicare may make a conditional payment to pay the bill, and then will recover the payment</a:t>
            </a:r>
          </a:p>
        </p:txBody>
      </p:sp>
      <p:sp>
        <p:nvSpPr>
          <p:cNvPr id="13" name="Rectangle: Rounded Corners 12">
            <a:extLst>
              <a:ext uri="{FF2B5EF4-FFF2-40B4-BE49-F238E27FC236}">
                <a16:creationId xmlns:a16="http://schemas.microsoft.com/office/drawing/2014/main" id="{D7D34C57-0458-44C8-973A-979A67312573}"/>
              </a:ext>
              <a:ext uri="{C183D7F6-B498-43B3-948B-1728B52AA6E4}">
                <adec:decorative xmlns:adec="http://schemas.microsoft.com/office/drawing/2017/decorative" val="1"/>
              </a:ext>
            </a:extLst>
          </p:cNvPr>
          <p:cNvSpPr/>
          <p:nvPr/>
        </p:nvSpPr>
        <p:spPr>
          <a:xfrm>
            <a:off x="1977866" y="1378237"/>
            <a:ext cx="2609480" cy="205076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19058D12-5C89-4F8F-9F3A-0208ACAE73EA}"/>
              </a:ext>
              <a:ext uri="{C183D7F6-B498-43B3-948B-1728B52AA6E4}">
                <adec:decorative xmlns:adec="http://schemas.microsoft.com/office/drawing/2017/decorative" val="1"/>
              </a:ext>
            </a:extLst>
          </p:cNvPr>
          <p:cNvSpPr/>
          <p:nvPr/>
        </p:nvSpPr>
        <p:spPr>
          <a:xfrm>
            <a:off x="1977866" y="3775361"/>
            <a:ext cx="2609480" cy="204825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660B0B5D-1674-4112-A00C-844C8D5FC60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8196" y="3775361"/>
            <a:ext cx="1984248" cy="1984248"/>
          </a:xfrm>
          <a:prstGeom prst="rect">
            <a:avLst/>
          </a:prstGeom>
        </p:spPr>
      </p:pic>
      <p:pic>
        <p:nvPicPr>
          <p:cNvPr id="8" name="Picture 7">
            <a:extLst>
              <a:ext uri="{FF2B5EF4-FFF2-40B4-BE49-F238E27FC236}">
                <a16:creationId xmlns:a16="http://schemas.microsoft.com/office/drawing/2014/main" id="{B03CA885-ED19-404E-8987-F56B0E284E7B}"/>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05118" y="1548148"/>
            <a:ext cx="1750404" cy="1799310"/>
          </a:xfrm>
          <a:prstGeom prst="rect">
            <a:avLst/>
          </a:prstGeom>
        </p:spPr>
      </p:pic>
      <p:sp>
        <p:nvSpPr>
          <p:cNvPr id="7" name="Slide Number Placeholder 6">
            <a:extLst>
              <a:ext uri="{FF2B5EF4-FFF2-40B4-BE49-F238E27FC236}">
                <a16:creationId xmlns:a16="http://schemas.microsoft.com/office/drawing/2014/main" id="{6B898DD4-A44E-5F1B-197B-6C7436BCAC11}"/>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dirty="0"/>
          </a:p>
        </p:txBody>
      </p:sp>
      <p:sp>
        <p:nvSpPr>
          <p:cNvPr id="6" name="Footer Placeholder 5">
            <a:extLst>
              <a:ext uri="{FF2B5EF4-FFF2-40B4-BE49-F238E27FC236}">
                <a16:creationId xmlns:a16="http://schemas.microsoft.com/office/drawing/2014/main" id="{53DCF825-9495-2D9F-A7EA-B930913BC718}"/>
              </a:ext>
            </a:extLst>
          </p:cNvPr>
          <p:cNvSpPr>
            <a:spLocks noGrp="1"/>
          </p:cNvSpPr>
          <p:nvPr>
            <p:ph type="ftr" sz="quarter" idx="11"/>
          </p:nvPr>
        </p:nvSpPr>
        <p:spPr/>
        <p:txBody>
          <a:bodyPr/>
          <a:lstStyle/>
          <a:p>
            <a:r>
              <a:rPr lang="en-US"/>
              <a:t>Coordination of Benefits</a:t>
            </a:r>
            <a:endParaRPr lang="en-US" dirty="0"/>
          </a:p>
        </p:txBody>
      </p:sp>
      <p:sp>
        <p:nvSpPr>
          <p:cNvPr id="5" name="Date Placeholder 4">
            <a:extLst>
              <a:ext uri="{FF2B5EF4-FFF2-40B4-BE49-F238E27FC236}">
                <a16:creationId xmlns:a16="http://schemas.microsoft.com/office/drawing/2014/main" id="{379D3CCA-216B-561A-7ACB-8F7A83D2ED0A}"/>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88921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Table of Contents</a:t>
            </a:r>
          </a:p>
        </p:txBody>
      </p:sp>
      <p:sp>
        <p:nvSpPr>
          <p:cNvPr id="6" name="Content Placeholder 2"/>
          <p:cNvSpPr>
            <a:spLocks noGrp="1"/>
          </p:cNvSpPr>
          <p:nvPr>
            <p:ph type="body" sz="quarter" idx="13"/>
          </p:nvPr>
        </p:nvSpPr>
        <p:spPr>
          <a:xfrm>
            <a:off x="884550" y="1746913"/>
            <a:ext cx="10837757" cy="4436173"/>
          </a:xfrm>
        </p:spPr>
        <p:txBody>
          <a:bodyPr>
            <a:noAutofit/>
          </a:bodyPr>
          <a:lstStyle/>
          <a:p>
            <a:pPr>
              <a:spcBef>
                <a:spcPts val="0"/>
              </a:spcBef>
              <a:spcAft>
                <a:spcPts val="1200"/>
              </a:spcAft>
            </a:pPr>
            <a:r>
              <a:rPr lang="en-US" sz="2400" b="1" dirty="0">
                <a:solidFill>
                  <a:srgbClr val="00529B"/>
                </a:solidFill>
              </a:rPr>
              <a:t>Lesson 1</a:t>
            </a:r>
            <a:r>
              <a:rPr lang="en-US" sz="2400" dirty="0">
                <a:solidFill>
                  <a:srgbClr val="00529B"/>
                </a:solidFill>
              </a:rPr>
              <a:t>:</a:t>
            </a:r>
            <a:r>
              <a:rPr lang="en-US" sz="2400" b="1" dirty="0">
                <a:solidFill>
                  <a:srgbClr val="00529B"/>
                </a:solidFill>
              </a:rPr>
              <a:t> </a:t>
            </a:r>
            <a:r>
              <a:rPr lang="en-US" sz="2400" dirty="0">
                <a:solidFill>
                  <a:srgbClr val="00529B"/>
                </a:solidFill>
              </a:rPr>
              <a:t>Coordination of Benefits Overview……..........................4–10</a:t>
            </a:r>
          </a:p>
          <a:p>
            <a:pPr>
              <a:spcBef>
                <a:spcPts val="0"/>
              </a:spcBef>
              <a:spcAft>
                <a:spcPts val="1200"/>
              </a:spcAft>
            </a:pPr>
            <a:r>
              <a:rPr lang="en-US" sz="2400" b="1" dirty="0">
                <a:solidFill>
                  <a:srgbClr val="00529B"/>
                </a:solidFill>
              </a:rPr>
              <a:t>Lesson 2</a:t>
            </a:r>
            <a:r>
              <a:rPr lang="en-US" sz="2400" dirty="0">
                <a:solidFill>
                  <a:srgbClr val="00529B"/>
                </a:solidFill>
              </a:rPr>
              <a:t>:</a:t>
            </a:r>
            <a:r>
              <a:rPr lang="en-US" sz="2400" b="1" dirty="0">
                <a:solidFill>
                  <a:srgbClr val="00529B"/>
                </a:solidFill>
              </a:rPr>
              <a:t> </a:t>
            </a:r>
            <a:r>
              <a:rPr lang="en-US" sz="2400" dirty="0">
                <a:solidFill>
                  <a:srgbClr val="00529B"/>
                </a:solidFill>
              </a:rPr>
              <a:t>Medicare and Other Types of Health Coverage.............11–32</a:t>
            </a:r>
          </a:p>
          <a:p>
            <a:pPr marL="1476375" indent="-1751013">
              <a:spcBef>
                <a:spcPts val="0"/>
              </a:spcBef>
              <a:spcAft>
                <a:spcPts val="1200"/>
              </a:spcAft>
            </a:pPr>
            <a:r>
              <a:rPr lang="en-US" sz="2400" b="1" dirty="0">
                <a:solidFill>
                  <a:srgbClr val="00529B"/>
                </a:solidFill>
              </a:rPr>
              <a:t>Lesson 3</a:t>
            </a:r>
            <a:r>
              <a:rPr lang="en-US" sz="2400" dirty="0">
                <a:solidFill>
                  <a:srgbClr val="00529B"/>
                </a:solidFill>
              </a:rPr>
              <a:t>: Medicare Drug Coverage (Part D) Coordination of Benefits...........................................................................33–44</a:t>
            </a:r>
          </a:p>
          <a:p>
            <a:pPr>
              <a:spcBef>
                <a:spcPts val="0"/>
              </a:spcBef>
              <a:spcAft>
                <a:spcPts val="1200"/>
              </a:spcAft>
              <a:tabLst>
                <a:tab pos="1550988" algn="l"/>
              </a:tabLst>
            </a:pPr>
            <a:r>
              <a:rPr lang="en-US" sz="2400" b="1" dirty="0">
                <a:solidFill>
                  <a:srgbClr val="00529B"/>
                </a:solidFill>
              </a:rPr>
              <a:t>Appendices</a:t>
            </a:r>
            <a:r>
              <a:rPr lang="en-US" sz="2400" dirty="0">
                <a:solidFill>
                  <a:srgbClr val="00529B"/>
                </a:solidFill>
              </a:rPr>
              <a:t>……………………………………………………………..45–48</a:t>
            </a:r>
          </a:p>
          <a:p>
            <a:pPr indent="290513">
              <a:spcBef>
                <a:spcPts val="0"/>
              </a:spcBef>
              <a:spcAft>
                <a:spcPts val="1200"/>
              </a:spcAft>
              <a:tabLst>
                <a:tab pos="1550988" algn="l"/>
              </a:tabLst>
            </a:pPr>
            <a:r>
              <a:rPr lang="en-US" sz="2400" dirty="0">
                <a:solidFill>
                  <a:srgbClr val="00529B"/>
                </a:solidFill>
              </a:rPr>
              <a:t>Coordination of Benefits Resource Guide.....................................45–46</a:t>
            </a:r>
          </a:p>
          <a:p>
            <a:pPr indent="290513">
              <a:spcBef>
                <a:spcPts val="0"/>
              </a:spcBef>
              <a:spcAft>
                <a:spcPts val="1200"/>
              </a:spcAft>
            </a:pPr>
            <a:r>
              <a:rPr lang="en-US" sz="2400" dirty="0">
                <a:solidFill>
                  <a:srgbClr val="00529B"/>
                </a:solidFill>
              </a:rPr>
              <a:t>Coordination of Benefits-related Medicare Products.....................47</a:t>
            </a:r>
          </a:p>
          <a:p>
            <a:pPr indent="290513">
              <a:spcBef>
                <a:spcPts val="0"/>
              </a:spcBef>
              <a:spcAft>
                <a:spcPts val="1200"/>
              </a:spcAft>
            </a:pPr>
            <a:r>
              <a:rPr lang="en-US" sz="2400" dirty="0">
                <a:solidFill>
                  <a:srgbClr val="00529B"/>
                </a:solidFill>
              </a:rPr>
              <a:t>Acronyms.......................................................................................48–49</a:t>
            </a:r>
          </a:p>
        </p:txBody>
      </p:sp>
      <p:sp>
        <p:nvSpPr>
          <p:cNvPr id="4" name="Slide Number Placeholder 3">
            <a:extLst>
              <a:ext uri="{FF2B5EF4-FFF2-40B4-BE49-F238E27FC236}">
                <a16:creationId xmlns:a16="http://schemas.microsoft.com/office/drawing/2014/main" id="{15C62C84-5696-476A-9E04-62804C7FF5C3}"/>
              </a:ext>
            </a:extLst>
          </p:cNvPr>
          <p:cNvSpPr>
            <a:spLocks noGrp="1"/>
          </p:cNvSpPr>
          <p:nvPr>
            <p:ph type="sldNum" sz="quarter" idx="12"/>
          </p:nvPr>
        </p:nvSpPr>
        <p:spPr/>
        <p:txBody>
          <a:bodyPr/>
          <a:lstStyle/>
          <a:p>
            <a:pPr>
              <a:defRPr/>
            </a:pPr>
            <a:fld id="{11E79EF6-0C0E-43E6-8FB3-918BC522CC5A}" type="slidenum">
              <a:rPr lang="en-US" smtClean="0"/>
              <a:pPr>
                <a:defRPr/>
              </a:pPr>
              <a:t>2</a:t>
            </a:fld>
            <a:endParaRPr lang="en-US" dirty="0"/>
          </a:p>
        </p:txBody>
      </p:sp>
      <p:sp>
        <p:nvSpPr>
          <p:cNvPr id="3" name="Footer Placeholder 2">
            <a:extLst>
              <a:ext uri="{FF2B5EF4-FFF2-40B4-BE49-F238E27FC236}">
                <a16:creationId xmlns:a16="http://schemas.microsoft.com/office/drawing/2014/main" id="{78A7BBD6-0D59-4AFA-B55A-28ABA6B07A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59773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7854"/>
          </a:xfrm>
        </p:spPr>
        <p:txBody>
          <a:bodyPr>
            <a:normAutofit/>
          </a:bodyPr>
          <a:lstStyle/>
          <a:p>
            <a:r>
              <a:rPr lang="en-US" sz="3000" dirty="0"/>
              <a:t>Workers’ Compensation</a:t>
            </a:r>
          </a:p>
        </p:txBody>
      </p:sp>
      <p:sp>
        <p:nvSpPr>
          <p:cNvPr id="5" name="Content Placeholder 4"/>
          <p:cNvSpPr>
            <a:spLocks noGrp="1"/>
          </p:cNvSpPr>
          <p:nvPr>
            <p:ph sz="half" idx="1"/>
          </p:nvPr>
        </p:nvSpPr>
        <p:spPr>
          <a:xfrm>
            <a:off x="709097" y="1703749"/>
            <a:ext cx="5561073" cy="3782651"/>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sz="2800" b="1" dirty="0">
                <a:solidFill>
                  <a:srgbClr val="00529B"/>
                </a:solidFill>
              </a:rPr>
              <a:t>Requires employers to cover employees who get sick or injured on the job:</a:t>
            </a:r>
          </a:p>
          <a:p>
            <a:pPr marL="548640" lvl="0" indent="-274320" defTabSz="685800">
              <a:lnSpc>
                <a:spcPct val="100000"/>
              </a:lnSpc>
              <a:spcBef>
                <a:spcPts val="0"/>
              </a:spcBef>
              <a:spcAft>
                <a:spcPts val="1200"/>
              </a:spcAft>
            </a:pPr>
            <a:r>
              <a:rPr lang="en-US" sz="2400" dirty="0">
                <a:solidFill>
                  <a:srgbClr val="00529B"/>
                </a:solidFill>
              </a:rPr>
              <a:t>If you have Medicare and get injured on the job, workers’ compensation pays first</a:t>
            </a:r>
          </a:p>
          <a:p>
            <a:pPr marL="548640" lvl="0" indent="-274320" defTabSz="685800">
              <a:lnSpc>
                <a:spcPct val="100000"/>
              </a:lnSpc>
              <a:spcBef>
                <a:spcPts val="0"/>
              </a:spcBef>
              <a:spcAft>
                <a:spcPts val="1200"/>
              </a:spcAft>
            </a:pPr>
            <a:r>
              <a:rPr lang="en-US" sz="2400" dirty="0">
                <a:solidFill>
                  <a:srgbClr val="00529B"/>
                </a:solidFill>
                <a:latin typeface="Arial"/>
                <a:cs typeface="Arial"/>
              </a:rPr>
              <a:t>Medicare may make a conditional payment, in some cases</a:t>
            </a:r>
          </a:p>
        </p:txBody>
      </p:sp>
      <p:pic>
        <p:nvPicPr>
          <p:cNvPr id="8" name="Picture 7">
            <a:extLst>
              <a:ext uri="{FF2B5EF4-FFF2-40B4-BE49-F238E27FC236}">
                <a16:creationId xmlns:a16="http://schemas.microsoft.com/office/drawing/2014/main" id="{A75A2121-F5C5-45B5-9286-638625704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28062" y="1910127"/>
            <a:ext cx="5054841" cy="3369894"/>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F66A2556-A9B9-4DDA-A19A-03FBBA053FCF}"/>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dirty="0"/>
          </a:p>
        </p:txBody>
      </p:sp>
      <p:sp>
        <p:nvSpPr>
          <p:cNvPr id="3" name="Footer Placeholder 2">
            <a:extLst>
              <a:ext uri="{FF2B5EF4-FFF2-40B4-BE49-F238E27FC236}">
                <a16:creationId xmlns:a16="http://schemas.microsoft.com/office/drawing/2014/main" id="{62387AC6-7BB9-4A84-8B88-33783EFD8627}"/>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7308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34E606-F29E-4878-97A1-D3852E322D8B}"/>
              </a:ext>
            </a:extLst>
          </p:cNvPr>
          <p:cNvSpPr>
            <a:spLocks noGrp="1"/>
          </p:cNvSpPr>
          <p:nvPr>
            <p:ph type="title"/>
          </p:nvPr>
        </p:nvSpPr>
        <p:spPr/>
        <p:txBody>
          <a:bodyPr>
            <a:normAutofit/>
          </a:bodyPr>
          <a:lstStyle/>
          <a:p>
            <a:r>
              <a:rPr lang="en-US" sz="3000" dirty="0"/>
              <a:t>Workers’ Compensation (continued)</a:t>
            </a:r>
          </a:p>
        </p:txBody>
      </p:sp>
      <p:sp>
        <p:nvSpPr>
          <p:cNvPr id="2" name="Content Placeholder 1">
            <a:extLst>
              <a:ext uri="{FF2B5EF4-FFF2-40B4-BE49-F238E27FC236}">
                <a16:creationId xmlns:a16="http://schemas.microsoft.com/office/drawing/2014/main" id="{D6FAAFED-ADEE-0F24-BBDE-ACE4E6B5143C}"/>
              </a:ext>
            </a:extLst>
          </p:cNvPr>
          <p:cNvSpPr>
            <a:spLocks noGrp="1"/>
          </p:cNvSpPr>
          <p:nvPr>
            <p:ph sz="half" idx="1"/>
          </p:nvPr>
        </p:nvSpPr>
        <p:spPr>
          <a:xfrm>
            <a:off x="2287819" y="1593375"/>
            <a:ext cx="3383280" cy="4343400"/>
          </a:xfrm>
          <a:prstGeom prst="roundRect">
            <a:avLst/>
          </a:prstGeom>
          <a:ln w="38100">
            <a:solidFill>
              <a:schemeClr val="accent1"/>
            </a:solidFill>
          </a:ln>
        </p:spPr>
        <p:txBody>
          <a:bodyPr tIns="1920240">
            <a:normAutofit lnSpcReduction="10000"/>
          </a:bodyPr>
          <a:lstStyle/>
          <a:p>
            <a:pPr marL="0" lvl="0" indent="0" algn="ctr" defTabSz="685800">
              <a:lnSpc>
                <a:spcPct val="100000"/>
              </a:lnSpc>
              <a:spcBef>
                <a:spcPts val="0"/>
              </a:spcBef>
              <a:spcAft>
                <a:spcPts val="600"/>
              </a:spcAft>
              <a:buClrTx/>
              <a:buNone/>
            </a:pPr>
            <a:r>
              <a:rPr lang="en-US" sz="2400" dirty="0">
                <a:solidFill>
                  <a:srgbClr val="00529B"/>
                </a:solidFill>
                <a:latin typeface="Calibri" panose="020F0502020204030204"/>
                <a:cs typeface="+mn-cs"/>
              </a:rPr>
              <a:t>If your workers’ compensation claim is denied, you may file a claim with Medicare</a:t>
            </a:r>
          </a:p>
        </p:txBody>
      </p:sp>
      <p:sp>
        <p:nvSpPr>
          <p:cNvPr id="3" name="Content Placeholder 2">
            <a:extLst>
              <a:ext uri="{FF2B5EF4-FFF2-40B4-BE49-F238E27FC236}">
                <a16:creationId xmlns:a16="http://schemas.microsoft.com/office/drawing/2014/main" id="{0152DE12-92EC-F92C-FEB3-3ECBCE772F2C}"/>
              </a:ext>
            </a:extLst>
          </p:cNvPr>
          <p:cNvSpPr>
            <a:spLocks noGrp="1"/>
          </p:cNvSpPr>
          <p:nvPr>
            <p:ph sz="half" idx="2"/>
          </p:nvPr>
        </p:nvSpPr>
        <p:spPr>
          <a:xfrm>
            <a:off x="6405402" y="1465118"/>
            <a:ext cx="3383280" cy="4343400"/>
          </a:xfrm>
          <a:prstGeom prst="roundRect">
            <a:avLst/>
          </a:prstGeom>
          <a:ln w="38100">
            <a:solidFill>
              <a:schemeClr val="accent1"/>
            </a:solidFill>
          </a:ln>
        </p:spPr>
        <p:txBody>
          <a:bodyPr tIns="1920240">
            <a:normAutofit lnSpcReduction="10000"/>
          </a:bodyPr>
          <a:lstStyle/>
          <a:p>
            <a:pPr marL="0" lvl="0" indent="0" algn="ctr" defTabSz="685800">
              <a:lnSpc>
                <a:spcPct val="100000"/>
              </a:lnSpc>
              <a:spcBef>
                <a:spcPts val="0"/>
              </a:spcBef>
              <a:spcAft>
                <a:spcPts val="600"/>
              </a:spcAft>
              <a:buClrTx/>
              <a:buNone/>
            </a:pPr>
            <a:r>
              <a:rPr lang="en-US" sz="2400" dirty="0">
                <a:solidFill>
                  <a:srgbClr val="00529B"/>
                </a:solidFill>
              </a:rPr>
              <a:t>Workers’ compensation claims can be resolved by settlements, judgments, awards, or other payments</a:t>
            </a:r>
          </a:p>
        </p:txBody>
      </p:sp>
      <p:pic>
        <p:nvPicPr>
          <p:cNvPr id="12" name="Graphic 11">
            <a:extLst>
              <a:ext uri="{FF2B5EF4-FFF2-40B4-BE49-F238E27FC236}">
                <a16:creationId xmlns:a16="http://schemas.microsoft.com/office/drawing/2014/main" id="{7515DCB1-1083-4D98-B659-D2C09CDCB4E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2106" y="1915103"/>
            <a:ext cx="1909872" cy="1909872"/>
          </a:xfrm>
          <a:prstGeom prst="rect">
            <a:avLst/>
          </a:prstGeom>
        </p:spPr>
      </p:pic>
      <p:pic>
        <p:nvPicPr>
          <p:cNvPr id="11" name="Graphic 10">
            <a:extLst>
              <a:ext uri="{FF2B5EF4-FFF2-40B4-BE49-F238E27FC236}">
                <a16:creationId xmlns:a16="http://schemas.microsoft.com/office/drawing/2014/main" id="{21F63B7F-96E7-49DF-93DE-A2F0C055B76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7467" y="1593375"/>
            <a:ext cx="1983984" cy="1983984"/>
          </a:xfrm>
          <a:prstGeom prst="rect">
            <a:avLst/>
          </a:prstGeom>
        </p:spPr>
      </p:pic>
      <p:sp>
        <p:nvSpPr>
          <p:cNvPr id="13" name="Slide Number Placeholder 12">
            <a:extLst>
              <a:ext uri="{FF2B5EF4-FFF2-40B4-BE49-F238E27FC236}">
                <a16:creationId xmlns:a16="http://schemas.microsoft.com/office/drawing/2014/main" id="{0ED4FB17-512A-864C-26EE-C72A38785F1F}"/>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dirty="0"/>
          </a:p>
        </p:txBody>
      </p:sp>
      <p:sp>
        <p:nvSpPr>
          <p:cNvPr id="6" name="Footer Placeholder 5">
            <a:extLst>
              <a:ext uri="{FF2B5EF4-FFF2-40B4-BE49-F238E27FC236}">
                <a16:creationId xmlns:a16="http://schemas.microsoft.com/office/drawing/2014/main" id="{C374A600-45B0-0087-1A4B-333D52D6EF84}"/>
              </a:ext>
            </a:extLst>
          </p:cNvPr>
          <p:cNvSpPr>
            <a:spLocks noGrp="1"/>
          </p:cNvSpPr>
          <p:nvPr>
            <p:ph type="ftr" sz="quarter" idx="11"/>
          </p:nvPr>
        </p:nvSpPr>
        <p:spPr/>
        <p:txBody>
          <a:bodyPr/>
          <a:lstStyle/>
          <a:p>
            <a:r>
              <a:rPr lang="en-US"/>
              <a:t>Coordination of Benefits</a:t>
            </a:r>
            <a:endParaRPr lang="en-US" dirty="0"/>
          </a:p>
        </p:txBody>
      </p:sp>
      <p:sp>
        <p:nvSpPr>
          <p:cNvPr id="5" name="Date Placeholder 4">
            <a:extLst>
              <a:ext uri="{FF2B5EF4-FFF2-40B4-BE49-F238E27FC236}">
                <a16:creationId xmlns:a16="http://schemas.microsoft.com/office/drawing/2014/main" id="{558EBBBA-3B98-F594-A93B-1E2ECE7BE58E}"/>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61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4361"/>
          </a:xfrm>
        </p:spPr>
        <p:txBody>
          <a:bodyPr>
            <a:normAutofit/>
          </a:bodyPr>
          <a:lstStyle/>
          <a:p>
            <a:r>
              <a:rPr lang="en-US" sz="2800" dirty="0"/>
              <a:t>Workers’ Compensation Medicare Set-Aside </a:t>
            </a:r>
            <a:br>
              <a:rPr lang="en-US" sz="2800" dirty="0"/>
            </a:br>
            <a:r>
              <a:rPr lang="en-US" sz="2800" dirty="0"/>
              <a:t>Arrangement (WCMSA)</a:t>
            </a:r>
          </a:p>
        </p:txBody>
      </p:sp>
      <p:sp>
        <p:nvSpPr>
          <p:cNvPr id="5" name="Content Placeholder 4"/>
          <p:cNvSpPr>
            <a:spLocks noGrp="1"/>
          </p:cNvSpPr>
          <p:nvPr>
            <p:ph sz="half" idx="1"/>
          </p:nvPr>
        </p:nvSpPr>
        <p:spPr>
          <a:xfrm>
            <a:off x="810632" y="1920955"/>
            <a:ext cx="5495693" cy="3917138"/>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Settlement funds set aside to pay for future medical or prescription drug services related to your work injury, illness, or disease</a:t>
            </a:r>
          </a:p>
          <a:p>
            <a:pPr marL="548640" lvl="0" indent="-274320" defTabSz="685800">
              <a:lnSpc>
                <a:spcPct val="100000"/>
              </a:lnSpc>
              <a:spcBef>
                <a:spcPts val="0"/>
              </a:spcBef>
              <a:spcAft>
                <a:spcPts val="1200"/>
              </a:spcAft>
            </a:pPr>
            <a:r>
              <a:rPr lang="en-US" sz="2000" dirty="0">
                <a:solidFill>
                  <a:srgbClr val="00529B"/>
                </a:solidFill>
              </a:rPr>
              <a:t>Only used for Medicare-covered services</a:t>
            </a:r>
          </a:p>
          <a:p>
            <a:pPr marL="548640" lvl="0" indent="-274320" defTabSz="685800">
              <a:lnSpc>
                <a:spcPct val="100000"/>
              </a:lnSpc>
              <a:spcBef>
                <a:spcPts val="0"/>
              </a:spcBef>
              <a:spcAft>
                <a:spcPts val="1200"/>
              </a:spcAft>
            </a:pPr>
            <a:r>
              <a:rPr lang="en-US" sz="2000" dirty="0">
                <a:solidFill>
                  <a:srgbClr val="00529B"/>
                </a:solidFill>
              </a:rPr>
              <a:t>Medicare pays for Medicare-covered services after WCMSA funds are used up</a:t>
            </a:r>
          </a:p>
        </p:txBody>
      </p:sp>
      <p:pic>
        <p:nvPicPr>
          <p:cNvPr id="8" name="Picture 7">
            <a:extLst>
              <a:ext uri="{FF2B5EF4-FFF2-40B4-BE49-F238E27FC236}">
                <a16:creationId xmlns:a16="http://schemas.microsoft.com/office/drawing/2014/main" id="{7C92D7D9-6AC4-47E2-97E4-26D439F82DC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34925" y="1934531"/>
            <a:ext cx="4818875" cy="3212583"/>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5F284C78-3F54-4A4B-9869-BC975C8AE4E3}"/>
              </a:ext>
            </a:extLst>
          </p:cNvPr>
          <p:cNvSpPr>
            <a:spLocks noGrp="1"/>
          </p:cNvSpPr>
          <p:nvPr>
            <p:ph type="sldNum" sz="quarter" idx="12"/>
          </p:nvPr>
        </p:nvSpPr>
        <p:spPr/>
        <p:txBody>
          <a:bodyPr/>
          <a:lstStyle/>
          <a:p>
            <a:pPr>
              <a:defRPr/>
            </a:pPr>
            <a:fld id="{11E79EF6-0C0E-43E6-8FB3-918BC522CC5A}" type="slidenum">
              <a:rPr lang="en-US" smtClean="0"/>
              <a:pPr>
                <a:defRPr/>
              </a:pPr>
              <a:t>22</a:t>
            </a:fld>
            <a:endParaRPr lang="en-US" dirty="0"/>
          </a:p>
        </p:txBody>
      </p:sp>
      <p:sp>
        <p:nvSpPr>
          <p:cNvPr id="3" name="Footer Placeholder 2">
            <a:extLst>
              <a:ext uri="{FF2B5EF4-FFF2-40B4-BE49-F238E27FC236}">
                <a16:creationId xmlns:a16="http://schemas.microsoft.com/office/drawing/2014/main" id="{2CFA7146-100E-47CC-BAB3-B5DC2EA4E91D}"/>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8687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Federal Black Lung Benefits Program</a:t>
            </a:r>
          </a:p>
        </p:txBody>
      </p:sp>
      <p:sp>
        <p:nvSpPr>
          <p:cNvPr id="5" name="Content Placeholder 4"/>
          <p:cNvSpPr>
            <a:spLocks noGrp="1"/>
          </p:cNvSpPr>
          <p:nvPr>
            <p:ph sz="half" idx="1"/>
          </p:nvPr>
        </p:nvSpPr>
        <p:spPr>
          <a:xfrm>
            <a:off x="5572152" y="2304446"/>
            <a:ext cx="5781648" cy="2249105"/>
          </a:xfrm>
        </p:spPr>
        <p:txBody>
          <a:bodyPr>
            <a:normAutofit/>
          </a:bodyPr>
          <a:lstStyle/>
          <a:p>
            <a:pPr marL="548640" lvl="0" indent="-274320" defTabSz="685800">
              <a:lnSpc>
                <a:spcPct val="100000"/>
              </a:lnSpc>
              <a:spcBef>
                <a:spcPts val="0"/>
              </a:spcBef>
              <a:spcAft>
                <a:spcPts val="1200"/>
              </a:spcAft>
            </a:pPr>
            <a:r>
              <a:rPr lang="en-US" sz="2400" dirty="0">
                <a:solidFill>
                  <a:srgbClr val="00529B"/>
                </a:solidFill>
              </a:rPr>
              <a:t>Pays first for health care services related to lung disease and other conditions caused by coal mining </a:t>
            </a:r>
          </a:p>
          <a:p>
            <a:pPr marL="548640" lvl="0" indent="-274320" defTabSz="685800">
              <a:lnSpc>
                <a:spcPct val="100000"/>
              </a:lnSpc>
              <a:spcBef>
                <a:spcPts val="0"/>
              </a:spcBef>
              <a:spcAft>
                <a:spcPts val="1200"/>
              </a:spcAft>
            </a:pPr>
            <a:r>
              <a:rPr lang="en-US" sz="2400" dirty="0">
                <a:solidFill>
                  <a:srgbClr val="00529B"/>
                </a:solidFill>
              </a:rPr>
              <a:t>Black lung claims are considered workers’ compensation claims</a:t>
            </a:r>
          </a:p>
        </p:txBody>
      </p:sp>
      <p:pic>
        <p:nvPicPr>
          <p:cNvPr id="11" name="Content Placeholder 10">
            <a:extLst>
              <a:ext uri="{FF2B5EF4-FFF2-40B4-BE49-F238E27FC236}">
                <a16:creationId xmlns:a16="http://schemas.microsoft.com/office/drawing/2014/main" id="{DB23C60C-A72B-4742-BF55-EE72E910CAB1}"/>
              </a:ext>
              <a:ext uri="{C183D7F6-B498-43B3-948B-1728B52AA6E4}">
                <adec:decorative xmlns:adec="http://schemas.microsoft.com/office/drawing/2017/decorative" val="1"/>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538176" y="1825345"/>
            <a:ext cx="5181600" cy="345475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6B77AD17-FB1F-4571-BE35-3F6347DB029F}"/>
              </a:ext>
            </a:extLst>
          </p:cNvPr>
          <p:cNvSpPr>
            <a:spLocks noGrp="1"/>
          </p:cNvSpPr>
          <p:nvPr>
            <p:ph type="sldNum" sz="quarter" idx="12"/>
          </p:nvPr>
        </p:nvSpPr>
        <p:spPr/>
        <p:txBody>
          <a:bodyPr/>
          <a:lstStyle/>
          <a:p>
            <a:pPr>
              <a:defRPr/>
            </a:pPr>
            <a:fld id="{11E79EF6-0C0E-43E6-8FB3-918BC522CC5A}" type="slidenum">
              <a:rPr lang="en-US" smtClean="0"/>
              <a:pPr>
                <a:defRPr/>
              </a:pPr>
              <a:t>23</a:t>
            </a:fld>
            <a:endParaRPr lang="en-US" dirty="0"/>
          </a:p>
        </p:txBody>
      </p:sp>
      <p:sp>
        <p:nvSpPr>
          <p:cNvPr id="3" name="Footer Placeholder 2">
            <a:extLst>
              <a:ext uri="{FF2B5EF4-FFF2-40B4-BE49-F238E27FC236}">
                <a16:creationId xmlns:a16="http://schemas.microsoft.com/office/drawing/2014/main" id="{ADCB8E64-3488-41AF-AC94-AE6975ECFBA8}"/>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4823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4380"/>
          </a:xfrm>
        </p:spPr>
        <p:txBody>
          <a:bodyPr>
            <a:normAutofit/>
          </a:bodyPr>
          <a:lstStyle/>
          <a:p>
            <a:r>
              <a:rPr lang="en-US" sz="2800" dirty="0"/>
              <a:t>Consolidated Omnibus Budget Reconciliation Act </a:t>
            </a:r>
            <a:br>
              <a:rPr lang="en-US" sz="2800" dirty="0"/>
            </a:br>
            <a:r>
              <a:rPr lang="en-US" sz="2800" dirty="0"/>
              <a:t>(COBRA) </a:t>
            </a:r>
          </a:p>
        </p:txBody>
      </p:sp>
      <p:sp>
        <p:nvSpPr>
          <p:cNvPr id="9" name="Text Placeholder 8">
            <a:extLst>
              <a:ext uri="{FF2B5EF4-FFF2-40B4-BE49-F238E27FC236}">
                <a16:creationId xmlns:a16="http://schemas.microsoft.com/office/drawing/2014/main" id="{DC6FA00B-05D2-4E77-8077-E2B85D4F73D1}"/>
              </a:ext>
            </a:extLst>
          </p:cNvPr>
          <p:cNvSpPr>
            <a:spLocks noGrp="1"/>
          </p:cNvSpPr>
          <p:nvPr>
            <p:ph type="body" idx="1"/>
          </p:nvPr>
        </p:nvSpPr>
        <p:spPr>
          <a:xfrm>
            <a:off x="838200" y="1465117"/>
            <a:ext cx="10028419" cy="3936381"/>
          </a:xfrm>
        </p:spPr>
        <p:txBody>
          <a:bodyPr anchor="t">
            <a:noAutofit/>
          </a:bodyPr>
          <a:lstStyle/>
          <a:p>
            <a:pPr>
              <a:lnSpc>
                <a:spcPct val="100000"/>
              </a:lnSpc>
              <a:spcBef>
                <a:spcPts val="0"/>
              </a:spcBef>
              <a:spcAft>
                <a:spcPts val="1200"/>
              </a:spcAft>
            </a:pPr>
            <a:r>
              <a:rPr lang="en-US" dirty="0">
                <a:solidFill>
                  <a:srgbClr val="00529B"/>
                </a:solidFill>
              </a:rPr>
              <a:t>May allow you to temporarily keep employer/union health coverage after employment ends or after you lose coverage as a dependent of the covered employee</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Employer Size: </a:t>
            </a:r>
            <a:r>
              <a:rPr lang="en-US" sz="2000" b="0" dirty="0">
                <a:solidFill>
                  <a:srgbClr val="00529B"/>
                </a:solidFill>
              </a:rPr>
              <a:t>Only applies to </a:t>
            </a:r>
            <a:br>
              <a:rPr lang="en-US" sz="2000" b="0" dirty="0">
                <a:solidFill>
                  <a:srgbClr val="00529B"/>
                </a:solidFill>
              </a:rPr>
            </a:br>
            <a:r>
              <a:rPr lang="en-US" sz="2000" b="0" dirty="0">
                <a:solidFill>
                  <a:srgbClr val="00529B"/>
                </a:solidFill>
              </a:rPr>
              <a:t>employers with 20 or more employees </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Qualifying Events: </a:t>
            </a:r>
            <a:r>
              <a:rPr lang="en-US" sz="2000" b="0" dirty="0">
                <a:solidFill>
                  <a:srgbClr val="00529B"/>
                </a:solidFill>
              </a:rPr>
              <a:t>Coverage can only </a:t>
            </a:r>
            <a:br>
              <a:rPr lang="en-US" sz="2000" b="0" dirty="0">
                <a:solidFill>
                  <a:srgbClr val="00529B"/>
                </a:solidFill>
              </a:rPr>
            </a:br>
            <a:r>
              <a:rPr lang="en-US" sz="2000" b="0" dirty="0">
                <a:solidFill>
                  <a:srgbClr val="00529B"/>
                </a:solidFill>
              </a:rPr>
              <a:t>begin when coverage is lost due to certain</a:t>
            </a:r>
            <a:br>
              <a:rPr lang="en-US" sz="2000" b="0" dirty="0">
                <a:solidFill>
                  <a:srgbClr val="00529B"/>
                </a:solidFill>
              </a:rPr>
            </a:br>
            <a:r>
              <a:rPr lang="en-US" sz="2000" b="0" dirty="0">
                <a:solidFill>
                  <a:srgbClr val="00529B"/>
                </a:solidFill>
              </a:rPr>
              <a:t>specific events</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Premium Payment: </a:t>
            </a:r>
            <a:r>
              <a:rPr lang="en-US" sz="2000" b="0" dirty="0">
                <a:solidFill>
                  <a:srgbClr val="00529B"/>
                </a:solidFill>
              </a:rPr>
              <a:t>You must pay the </a:t>
            </a:r>
            <a:br>
              <a:rPr lang="en-US" sz="2000" b="0" dirty="0">
                <a:solidFill>
                  <a:srgbClr val="00529B"/>
                </a:solidFill>
              </a:rPr>
            </a:br>
            <a:r>
              <a:rPr lang="en-US" sz="2000" b="0" dirty="0">
                <a:solidFill>
                  <a:srgbClr val="00529B"/>
                </a:solidFill>
              </a:rPr>
              <a:t>entire insurance premium</a:t>
            </a:r>
            <a:endParaRPr lang="en-US" sz="2600" b="0" dirty="0">
              <a:solidFill>
                <a:srgbClr val="00529B"/>
              </a:solidFill>
            </a:endParaRPr>
          </a:p>
        </p:txBody>
      </p:sp>
      <p:pic>
        <p:nvPicPr>
          <p:cNvPr id="8" name="Picture 7">
            <a:extLst>
              <a:ext uri="{FF2B5EF4-FFF2-40B4-BE49-F238E27FC236}">
                <a16:creationId xmlns:a16="http://schemas.microsoft.com/office/drawing/2014/main" id="{AFB3F1AE-4F35-4CA2-A05C-D80E16BF149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97942" y="2682361"/>
            <a:ext cx="4379163" cy="2719137"/>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7BC89CA3-8A65-4ECA-9AE5-5C384B10895A}"/>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dirty="0"/>
          </a:p>
        </p:txBody>
      </p:sp>
      <p:sp>
        <p:nvSpPr>
          <p:cNvPr id="3" name="Footer Placeholder 2">
            <a:extLst>
              <a:ext uri="{FF2B5EF4-FFF2-40B4-BE49-F238E27FC236}">
                <a16:creationId xmlns:a16="http://schemas.microsoft.com/office/drawing/2014/main" id="{AE725DD0-28A8-4969-A5B8-AACD25813D56}"/>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3967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 Consolidated Omnibus Budget </a:t>
            </a:r>
            <a:br>
              <a:rPr lang="en-US" sz="2800" dirty="0"/>
            </a:br>
            <a:r>
              <a:rPr lang="en-US" sz="2800" dirty="0"/>
              <a:t>Reconciliation Act (COBRA) (continued)</a:t>
            </a:r>
          </a:p>
        </p:txBody>
      </p:sp>
      <p:cxnSp>
        <p:nvCxnSpPr>
          <p:cNvPr id="29" name="Straight Connector 28">
            <a:extLst>
              <a:ext uri="{FF2B5EF4-FFF2-40B4-BE49-F238E27FC236}">
                <a16:creationId xmlns:a16="http://schemas.microsoft.com/office/drawing/2014/main" id="{2EC8E1C2-EE94-4809-AC59-19093140AF40}"/>
              </a:ext>
              <a:ext uri="{C183D7F6-B498-43B3-948B-1728B52AA6E4}">
                <adec:decorative xmlns:adec="http://schemas.microsoft.com/office/drawing/2017/decorative" val="1"/>
              </a:ext>
            </a:extLst>
          </p:cNvPr>
          <p:cNvCxnSpPr>
            <a:cxnSpLocks/>
          </p:cNvCxnSpPr>
          <p:nvPr/>
        </p:nvCxnSpPr>
        <p:spPr>
          <a:xfrm flipH="1">
            <a:off x="5648171" y="1719393"/>
            <a:ext cx="39020" cy="3949187"/>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49C7B82-E30C-4FF3-862D-D559DF1B6945}"/>
              </a:ext>
              <a:ext uri="{C183D7F6-B498-43B3-948B-1728B52AA6E4}">
                <adec:decorative xmlns:adec="http://schemas.microsoft.com/office/drawing/2017/decorative" val="1"/>
              </a:ext>
            </a:extLst>
          </p:cNvPr>
          <p:cNvCxnSpPr>
            <a:cxnSpLocks/>
          </p:cNvCxnSpPr>
          <p:nvPr/>
        </p:nvCxnSpPr>
        <p:spPr>
          <a:xfrm flipH="1">
            <a:off x="1908046" y="1718949"/>
            <a:ext cx="39020" cy="3949187"/>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56808F-CA2F-43EE-86EA-261EF7BEB3E2}"/>
              </a:ext>
              <a:ext uri="{C183D7F6-B498-43B3-948B-1728B52AA6E4}">
                <adec:decorative xmlns:adec="http://schemas.microsoft.com/office/drawing/2017/decorative" val="1"/>
              </a:ext>
            </a:extLst>
          </p:cNvPr>
          <p:cNvCxnSpPr>
            <a:cxnSpLocks/>
          </p:cNvCxnSpPr>
          <p:nvPr/>
        </p:nvCxnSpPr>
        <p:spPr>
          <a:xfrm flipH="1">
            <a:off x="10468182" y="1702538"/>
            <a:ext cx="48123" cy="3936721"/>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482DD-8795-4BCE-870A-2BDBA8243114}"/>
              </a:ext>
              <a:ext uri="{C183D7F6-B498-43B3-948B-1728B52AA6E4}">
                <adec:decorative xmlns:adec="http://schemas.microsoft.com/office/drawing/2017/decorative" val="1"/>
              </a:ext>
            </a:extLst>
          </p:cNvPr>
          <p:cNvCxnSpPr>
            <a:cxnSpLocks/>
          </p:cNvCxnSpPr>
          <p:nvPr/>
        </p:nvCxnSpPr>
        <p:spPr>
          <a:xfrm flipH="1">
            <a:off x="5847589" y="1702096"/>
            <a:ext cx="48123" cy="3936721"/>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55ACC188-03B1-41BA-B655-515A5ECC0FD7}"/>
              </a:ext>
              <a:ext uri="{C183D7F6-B498-43B3-948B-1728B52AA6E4}">
                <adec:decorative xmlns:adec="http://schemas.microsoft.com/office/drawing/2017/decorative" val="1"/>
              </a:ext>
            </a:extLst>
          </p:cNvPr>
          <p:cNvSpPr/>
          <p:nvPr/>
        </p:nvSpPr>
        <p:spPr>
          <a:xfrm rot="16200000">
            <a:off x="8025962" y="3465537"/>
            <a:ext cx="268413" cy="4616119"/>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D0DE357-CE71-4AE6-A61E-FB705A709D49}"/>
              </a:ext>
              <a:ext uri="{C183D7F6-B498-43B3-948B-1728B52AA6E4}">
                <adec:decorative xmlns:adec="http://schemas.microsoft.com/office/drawing/2017/decorative" val="1"/>
              </a:ext>
            </a:extLst>
          </p:cNvPr>
          <p:cNvSpPr/>
          <p:nvPr/>
        </p:nvSpPr>
        <p:spPr>
          <a:xfrm>
            <a:off x="1589718" y="2056634"/>
            <a:ext cx="4347409" cy="1460593"/>
          </a:xfrm>
          <a:prstGeom prst="roundRect">
            <a:avLst/>
          </a:prstGeom>
          <a:solidFill>
            <a:srgbClr val="C0D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206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A1D7CAF-1E29-499D-9261-3769E13B8403}"/>
              </a:ext>
              <a:ext uri="{C183D7F6-B498-43B3-948B-1728B52AA6E4}">
                <adec:decorative xmlns:adec="http://schemas.microsoft.com/office/drawing/2017/decorative" val="1"/>
              </a:ext>
            </a:extLst>
          </p:cNvPr>
          <p:cNvSpPr/>
          <p:nvPr/>
        </p:nvSpPr>
        <p:spPr>
          <a:xfrm>
            <a:off x="5652182" y="1856978"/>
            <a:ext cx="5089358" cy="1864895"/>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spcBef>
                <a:spcPts val="600"/>
              </a:spcBef>
            </a:pPr>
            <a:endParaRPr lang="en-US" sz="24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6EE66DB5-8A74-4315-B9FA-D11C7150D706}"/>
              </a:ext>
              <a:ext uri="{C183D7F6-B498-43B3-948B-1728B52AA6E4}">
                <adec:decorative xmlns:adec="http://schemas.microsoft.com/office/drawing/2017/decorative" val="1"/>
              </a:ext>
            </a:extLst>
          </p:cNvPr>
          <p:cNvSpPr/>
          <p:nvPr/>
        </p:nvSpPr>
        <p:spPr>
          <a:xfrm>
            <a:off x="1585707" y="4059946"/>
            <a:ext cx="4351421" cy="1460593"/>
          </a:xfrm>
          <a:prstGeom prst="roundRect">
            <a:avLst/>
          </a:prstGeom>
          <a:solidFill>
            <a:srgbClr val="C0D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2400" dirty="0">
              <a:solidFill>
                <a:srgbClr val="002060"/>
              </a:solidFill>
              <a:latin typeface="Arial" panose="020B0604020202020204" pitchFamily="34" charset="0"/>
              <a:ea typeface="Calibri"/>
              <a:cs typeface="Arial" panose="020B0604020202020204" pitchFamily="34" charset="0"/>
            </a:endParaRPr>
          </a:p>
        </p:txBody>
      </p:sp>
      <p:sp>
        <p:nvSpPr>
          <p:cNvPr id="12" name="Rectangle: Rounded Corners 11">
            <a:extLst>
              <a:ext uri="{FF2B5EF4-FFF2-40B4-BE49-F238E27FC236}">
                <a16:creationId xmlns:a16="http://schemas.microsoft.com/office/drawing/2014/main" id="{F54EC48F-CCC8-4566-AF6E-20F248D28B96}"/>
              </a:ext>
              <a:ext uri="{C183D7F6-B498-43B3-948B-1728B52AA6E4}">
                <adec:decorative xmlns:adec="http://schemas.microsoft.com/office/drawing/2017/decorative" val="1"/>
              </a:ext>
            </a:extLst>
          </p:cNvPr>
          <p:cNvSpPr/>
          <p:nvPr/>
        </p:nvSpPr>
        <p:spPr>
          <a:xfrm>
            <a:off x="5648171" y="3848959"/>
            <a:ext cx="5089358" cy="1864895"/>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lvl="0">
              <a:spcBef>
                <a:spcPts val="600"/>
              </a:spcBef>
            </a:pPr>
            <a:endParaRPr lang="en-US" sz="2400" dirty="0">
              <a:latin typeface="Arial" panose="020B0604020202020204" pitchFamily="34" charset="0"/>
              <a:ea typeface="Calibri"/>
              <a:cs typeface="Arial" panose="020B0604020202020204" pitchFamily="34" charset="0"/>
            </a:endParaRPr>
          </a:p>
        </p:txBody>
      </p:sp>
      <p:sp>
        <p:nvSpPr>
          <p:cNvPr id="14" name="Left Bracket 13">
            <a:extLst>
              <a:ext uri="{FF2B5EF4-FFF2-40B4-BE49-F238E27FC236}">
                <a16:creationId xmlns:a16="http://schemas.microsoft.com/office/drawing/2014/main" id="{04A969D5-94E7-415B-928F-B57E1B41C9FD}"/>
              </a:ext>
              <a:ext uri="{C183D7F6-B498-43B3-948B-1728B52AA6E4}">
                <adec:decorative xmlns:adec="http://schemas.microsoft.com/office/drawing/2017/decorative" val="1"/>
              </a:ext>
            </a:extLst>
          </p:cNvPr>
          <p:cNvSpPr/>
          <p:nvPr/>
        </p:nvSpPr>
        <p:spPr>
          <a:xfrm rot="5400000">
            <a:off x="7995359" y="-805901"/>
            <a:ext cx="425773" cy="4616119"/>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Left Bracket 26">
            <a:extLst>
              <a:ext uri="{FF2B5EF4-FFF2-40B4-BE49-F238E27FC236}">
                <a16:creationId xmlns:a16="http://schemas.microsoft.com/office/drawing/2014/main" id="{A080E0F2-6EF6-4FA5-AD84-24FF9D36B7D2}"/>
              </a:ext>
              <a:ext uri="{C183D7F6-B498-43B3-948B-1728B52AA6E4}">
                <adec:decorative xmlns:adec="http://schemas.microsoft.com/office/drawing/2017/decorative" val="1"/>
              </a:ext>
            </a:extLst>
          </p:cNvPr>
          <p:cNvSpPr/>
          <p:nvPr/>
        </p:nvSpPr>
        <p:spPr>
          <a:xfrm rot="5400000">
            <a:off x="3602158" y="-353094"/>
            <a:ext cx="427121" cy="3742944"/>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Left Bracket 27">
            <a:extLst>
              <a:ext uri="{FF2B5EF4-FFF2-40B4-BE49-F238E27FC236}">
                <a16:creationId xmlns:a16="http://schemas.microsoft.com/office/drawing/2014/main" id="{211A863F-B183-4145-9F5F-8D17963F1D59}"/>
              </a:ext>
              <a:ext uri="{C183D7F6-B498-43B3-948B-1728B52AA6E4}">
                <adec:decorative xmlns:adec="http://schemas.microsoft.com/office/drawing/2017/decorative" val="1"/>
              </a:ext>
            </a:extLst>
          </p:cNvPr>
          <p:cNvSpPr/>
          <p:nvPr/>
        </p:nvSpPr>
        <p:spPr>
          <a:xfrm rot="16200000">
            <a:off x="3642104" y="3923919"/>
            <a:ext cx="269263" cy="3742944"/>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98CEE2F3-635A-DB86-EA01-5479FF546416}"/>
              </a:ext>
            </a:extLst>
          </p:cNvPr>
          <p:cNvGraphicFramePr>
            <a:graphicFrameLocks noGrp="1"/>
          </p:cNvGraphicFramePr>
          <p:nvPr>
            <p:ph idx="1"/>
            <p:extLst>
              <p:ext uri="{D42A27DB-BD31-4B8C-83A1-F6EECF244321}">
                <p14:modId xmlns:p14="http://schemas.microsoft.com/office/powerpoint/2010/main" val="337044372"/>
              </p:ext>
            </p:extLst>
          </p:nvPr>
        </p:nvGraphicFramePr>
        <p:xfrm>
          <a:off x="1905263" y="1369418"/>
          <a:ext cx="8293618" cy="4335291"/>
        </p:xfrm>
        <a:graphic>
          <a:graphicData uri="http://schemas.openxmlformats.org/drawingml/2006/table">
            <a:tbl>
              <a:tblPr firstRow="1" bandRow="1">
                <a:tableStyleId>{2D5ABB26-0587-4C30-8999-92F81FD0307C}</a:tableStyleId>
              </a:tblPr>
              <a:tblGrid>
                <a:gridCol w="3784337">
                  <a:extLst>
                    <a:ext uri="{9D8B030D-6E8A-4147-A177-3AD203B41FA5}">
                      <a16:colId xmlns:a16="http://schemas.microsoft.com/office/drawing/2014/main" val="2399304891"/>
                    </a:ext>
                  </a:extLst>
                </a:gridCol>
                <a:gridCol w="4509281">
                  <a:extLst>
                    <a:ext uri="{9D8B030D-6E8A-4147-A177-3AD203B41FA5}">
                      <a16:colId xmlns:a16="http://schemas.microsoft.com/office/drawing/2014/main" val="3787384298"/>
                    </a:ext>
                  </a:extLst>
                </a:gridCol>
              </a:tblGrid>
              <a:tr h="5319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529B"/>
                          </a:solidFill>
                          <a:latin typeface="Arial" panose="020B0604020202020204" pitchFamily="34" charset="0"/>
                          <a:cs typeface="Arial" panose="020B0604020202020204" pitchFamily="34" charset="0"/>
                        </a:rPr>
                        <a:t>Medicare Pays First:</a:t>
                      </a:r>
                    </a:p>
                  </a:txBody>
                  <a:tcPr anchor="ctr">
                    <a:lnB w="12700" cap="flat" cmpd="sng" algn="ctr">
                      <a:noFill/>
                      <a:prstDash val="solid"/>
                      <a:round/>
                      <a:headEnd type="none" w="med" len="med"/>
                      <a:tailEnd type="none" w="med" len="med"/>
                    </a:lnB>
                  </a:tcPr>
                </a:tc>
                <a:tc>
                  <a:txBody>
                    <a:bodyPr/>
                    <a:lstStyle/>
                    <a:p>
                      <a:pPr algn="ctr"/>
                      <a:r>
                        <a:rPr lang="en-US" sz="2400" b="1" dirty="0">
                          <a:solidFill>
                            <a:srgbClr val="00529B"/>
                          </a:solidFill>
                          <a:latin typeface="Arial" panose="020B0604020202020204" pitchFamily="34" charset="0"/>
                          <a:cs typeface="Arial" panose="020B0604020202020204" pitchFamily="34" charset="0"/>
                        </a:rPr>
                        <a:t>If You:</a:t>
                      </a:r>
                    </a:p>
                  </a:txBody>
                  <a:tcPr marL="365760" anchor="ctr"/>
                </a:tc>
                <a:extLst>
                  <a:ext uri="{0D108BD9-81ED-4DB2-BD59-A6C34878D82A}">
                    <a16:rowId xmlns:a16="http://schemas.microsoft.com/office/drawing/2014/main" val="916739393"/>
                  </a:ext>
                </a:extLst>
              </a:tr>
              <a:tr h="18671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latin typeface="Arial" panose="020B0604020202020204" pitchFamily="34" charset="0"/>
                          <a:cs typeface="Arial" panose="020B0604020202020204" pitchFamily="34" charset="0"/>
                        </a:rPr>
                        <a:t>In most cases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Are 65 or older or have a disability and have COBRA continuation coverage</a:t>
                      </a:r>
                    </a:p>
                  </a:txBody>
                  <a:tcPr marL="365760" anchor="ctr">
                    <a:lnL w="12700" cap="flat" cmpd="sng" algn="ctr">
                      <a:noFill/>
                      <a:prstDash val="solid"/>
                      <a:round/>
                      <a:headEnd type="none" w="med" len="med"/>
                      <a:tailEnd type="none" w="med" len="med"/>
                    </a:lnL>
                  </a:tcPr>
                </a:tc>
                <a:extLst>
                  <a:ext uri="{0D108BD9-81ED-4DB2-BD59-A6C34878D82A}">
                    <a16:rowId xmlns:a16="http://schemas.microsoft.com/office/drawing/2014/main" val="1919143993"/>
                  </a:ext>
                </a:extLst>
              </a:tr>
              <a:tr h="19361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latin typeface="Arial" panose="020B0604020202020204" pitchFamily="34" charset="0"/>
                          <a:cs typeface="Arial" panose="020B0604020202020204" pitchFamily="34" charset="0"/>
                        </a:rPr>
                        <a:t>When your 30-month coordination period ends</a:t>
                      </a:r>
                      <a:endParaRPr lang="en-US" sz="2400" dirty="0">
                        <a:solidFill>
                          <a:srgbClr val="00529B"/>
                        </a:solidFill>
                        <a:latin typeface="Arial" panose="020B0604020202020204" pitchFamily="34" charset="0"/>
                        <a:ea typeface="Calibri"/>
                        <a:cs typeface="Arial" panose="020B0604020202020204" pitchFamily="34" charset="0"/>
                      </a:endParaRPr>
                    </a:p>
                  </a:txBody>
                  <a:tcPr anchor="ctr">
                    <a:lnT w="12700" cap="flat" cmpd="sng" algn="ctr">
                      <a:no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Have COBRA</a:t>
                      </a:r>
                      <a:r>
                        <a:rPr lang="en-US" sz="2400" b="1"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continuation coverage and are eligible for Medicare due to ESRD </a:t>
                      </a:r>
                      <a:endParaRPr lang="en-US" sz="2400" dirty="0">
                        <a:solidFill>
                          <a:schemeClr val="bg1"/>
                        </a:solidFill>
                        <a:latin typeface="Arial" panose="020B0604020202020204" pitchFamily="34" charset="0"/>
                        <a:ea typeface="Calibri"/>
                        <a:cs typeface="Arial" panose="020B0604020202020204" pitchFamily="34" charset="0"/>
                      </a:endParaRPr>
                    </a:p>
                  </a:txBody>
                  <a:tcPr marL="365760" anchor="ctr"/>
                </a:tc>
                <a:extLst>
                  <a:ext uri="{0D108BD9-81ED-4DB2-BD59-A6C34878D82A}">
                    <a16:rowId xmlns:a16="http://schemas.microsoft.com/office/drawing/2014/main" val="4179266583"/>
                  </a:ext>
                </a:extLst>
              </a:tr>
            </a:tbl>
          </a:graphicData>
        </a:graphic>
      </p:graphicFrame>
      <p:sp>
        <p:nvSpPr>
          <p:cNvPr id="6" name="Slide Number Placeholder 5">
            <a:extLst>
              <a:ext uri="{FF2B5EF4-FFF2-40B4-BE49-F238E27FC236}">
                <a16:creationId xmlns:a16="http://schemas.microsoft.com/office/drawing/2014/main" id="{9E891005-7C5F-43D0-BBA7-56106BFB2F5E}"/>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dirty="0"/>
          </a:p>
        </p:txBody>
      </p:sp>
      <p:sp>
        <p:nvSpPr>
          <p:cNvPr id="3" name="Footer Placeholder 2">
            <a:extLst>
              <a:ext uri="{FF2B5EF4-FFF2-40B4-BE49-F238E27FC236}">
                <a16:creationId xmlns:a16="http://schemas.microsoft.com/office/drawing/2014/main" id="{E11EA7DF-5EF0-4C91-A2B9-6415A79C06CA}"/>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024672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Veterans’ Coverage</a:t>
            </a:r>
          </a:p>
        </p:txBody>
      </p:sp>
      <p:sp>
        <p:nvSpPr>
          <p:cNvPr id="2" name="Text Placeholder 1">
            <a:extLst>
              <a:ext uri="{FF2B5EF4-FFF2-40B4-BE49-F238E27FC236}">
                <a16:creationId xmlns:a16="http://schemas.microsoft.com/office/drawing/2014/main" id="{8B0DD505-D540-3685-B88D-62BBABDD8C61}"/>
              </a:ext>
            </a:extLst>
          </p:cNvPr>
          <p:cNvSpPr>
            <a:spLocks noGrp="1"/>
          </p:cNvSpPr>
          <p:nvPr>
            <p:ph type="body" sz="quarter" idx="13"/>
          </p:nvPr>
        </p:nvSpPr>
        <p:spPr>
          <a:xfrm>
            <a:off x="1526949" y="1387475"/>
            <a:ext cx="8503920" cy="1280160"/>
          </a:xfrm>
          <a:prstGeom prst="roundRect">
            <a:avLst/>
          </a:prstGeom>
          <a:ln w="38100">
            <a:solidFill>
              <a:srgbClr val="FFC000"/>
            </a:solidFill>
          </a:ln>
        </p:spPr>
        <p:txBody>
          <a:bodyPr anchor="ctr"/>
          <a:lstStyle/>
          <a:p>
            <a:pPr marL="0" lvl="0" indent="0" algn="ctr" defTabSz="685800">
              <a:lnSpc>
                <a:spcPct val="100000"/>
              </a:lnSpc>
              <a:spcBef>
                <a:spcPts val="0"/>
              </a:spcBef>
              <a:spcAft>
                <a:spcPts val="600"/>
              </a:spcAft>
              <a:buClrTx/>
              <a:buNone/>
            </a:pPr>
            <a:r>
              <a:rPr lang="en-US" sz="2400" b="1" dirty="0"/>
              <a:t>If you have Medicare and Veterans’ benefits,</a:t>
            </a:r>
          </a:p>
          <a:p>
            <a:pPr marL="0" lvl="0" indent="0" algn="ctr" defTabSz="685800">
              <a:lnSpc>
                <a:spcPct val="100000"/>
              </a:lnSpc>
              <a:spcBef>
                <a:spcPts val="0"/>
              </a:spcBef>
              <a:spcAft>
                <a:spcPts val="600"/>
              </a:spcAft>
              <a:buClrTx/>
              <a:buNone/>
            </a:pPr>
            <a:r>
              <a:rPr lang="en-US" sz="2400" dirty="0"/>
              <a:t>you can get treatment under either program</a:t>
            </a:r>
          </a:p>
        </p:txBody>
      </p:sp>
      <p:sp>
        <p:nvSpPr>
          <p:cNvPr id="3" name="Text Placeholder 2">
            <a:extLst>
              <a:ext uri="{FF2B5EF4-FFF2-40B4-BE49-F238E27FC236}">
                <a16:creationId xmlns:a16="http://schemas.microsoft.com/office/drawing/2014/main" id="{80F3B6E8-5216-90A4-BB69-CA838B2A15B8}"/>
              </a:ext>
            </a:extLst>
          </p:cNvPr>
          <p:cNvSpPr>
            <a:spLocks noGrp="1"/>
          </p:cNvSpPr>
          <p:nvPr>
            <p:ph type="body" sz="quarter" idx="14"/>
          </p:nvPr>
        </p:nvSpPr>
        <p:spPr>
          <a:xfrm>
            <a:off x="1526949" y="3015482"/>
            <a:ext cx="8503920" cy="1280160"/>
          </a:xfrm>
          <a:prstGeom prst="roundRect">
            <a:avLst/>
          </a:prstGeom>
          <a:ln w="38100">
            <a:solidFill>
              <a:srgbClr val="FFC000"/>
            </a:solidFill>
          </a:ln>
        </p:spPr>
        <p:txBody>
          <a:bodyPr anchor="ctr"/>
          <a:lstStyle/>
          <a:p>
            <a:pPr marL="0" lvl="0" indent="0" algn="ctr" defTabSz="685800">
              <a:lnSpc>
                <a:spcPct val="100000"/>
              </a:lnSpc>
              <a:spcBef>
                <a:spcPts val="0"/>
              </a:spcBef>
              <a:spcAft>
                <a:spcPts val="600"/>
              </a:spcAft>
              <a:buClrTx/>
              <a:buNone/>
            </a:pPr>
            <a:r>
              <a:rPr lang="en-US" sz="2400" b="1" dirty="0"/>
              <a:t>Medicare pays when </a:t>
            </a:r>
            <a:r>
              <a:rPr lang="en-US" sz="2400" dirty="0"/>
              <a:t>you choose to get your benefits from non-Veterans Affairs (VA) providers</a:t>
            </a:r>
          </a:p>
        </p:txBody>
      </p:sp>
      <p:sp>
        <p:nvSpPr>
          <p:cNvPr id="7" name="Text Placeholder 3">
            <a:extLst>
              <a:ext uri="{FF2B5EF4-FFF2-40B4-BE49-F238E27FC236}">
                <a16:creationId xmlns:a16="http://schemas.microsoft.com/office/drawing/2014/main" id="{2D41B292-E3F8-67F0-23D8-CA2E893C439F}"/>
              </a:ext>
            </a:extLst>
          </p:cNvPr>
          <p:cNvSpPr>
            <a:spLocks noGrp="1"/>
          </p:cNvSpPr>
          <p:nvPr>
            <p:ph type="body" sz="quarter" idx="17"/>
          </p:nvPr>
        </p:nvSpPr>
        <p:spPr>
          <a:xfrm>
            <a:off x="1526949" y="4643490"/>
            <a:ext cx="8503920" cy="1280160"/>
          </a:xfrm>
          <a:prstGeom prst="roundRect">
            <a:avLst/>
          </a:prstGeom>
          <a:ln w="38100">
            <a:solidFill>
              <a:srgbClr val="FFC000"/>
            </a:solidFill>
          </a:ln>
        </p:spPr>
        <p:txBody>
          <a:bodyPr anchor="ctr"/>
          <a:lstStyle/>
          <a:p>
            <a:pPr marL="0" lvl="0" indent="0" algn="ctr" defTabSz="685800">
              <a:lnSpc>
                <a:spcPct val="100000"/>
              </a:lnSpc>
              <a:spcBef>
                <a:spcPts val="0"/>
              </a:spcBef>
              <a:spcAft>
                <a:spcPts val="600"/>
              </a:spcAft>
              <a:buClrTx/>
              <a:buNone/>
            </a:pPr>
            <a:r>
              <a:rPr lang="en-US" sz="2400" b="1" dirty="0"/>
              <a:t>To get the VA to pay for services,</a:t>
            </a:r>
            <a:r>
              <a:rPr lang="en-US" sz="2400" dirty="0"/>
              <a:t> you must go to a VA facility or have the VA authorize services in a non-VA facility</a:t>
            </a:r>
          </a:p>
        </p:txBody>
      </p:sp>
      <p:sp>
        <p:nvSpPr>
          <p:cNvPr id="9" name="Slide Number Placeholder 8">
            <a:extLst>
              <a:ext uri="{FF2B5EF4-FFF2-40B4-BE49-F238E27FC236}">
                <a16:creationId xmlns:a16="http://schemas.microsoft.com/office/drawing/2014/main" id="{A4AEEEAA-9F94-3429-A652-483BA79ABD1E}"/>
              </a:ext>
            </a:extLst>
          </p:cNvPr>
          <p:cNvSpPr>
            <a:spLocks noGrp="1"/>
          </p:cNvSpPr>
          <p:nvPr>
            <p:ph type="sldNum" sz="quarter" idx="12"/>
          </p:nvPr>
        </p:nvSpPr>
        <p:spPr/>
        <p:txBody>
          <a:bodyPr/>
          <a:lstStyle/>
          <a:p>
            <a:pPr>
              <a:defRPr/>
            </a:pPr>
            <a:fld id="{11E79EF6-0C0E-43E6-8FB3-918BC522CC5A}" type="slidenum">
              <a:rPr lang="en-US" smtClean="0"/>
              <a:pPr>
                <a:defRPr/>
              </a:pPr>
              <a:t>26</a:t>
            </a:fld>
            <a:endParaRPr lang="en-US" dirty="0"/>
          </a:p>
        </p:txBody>
      </p:sp>
      <p:sp>
        <p:nvSpPr>
          <p:cNvPr id="10" name="Footer Placeholder 9">
            <a:extLst>
              <a:ext uri="{FF2B5EF4-FFF2-40B4-BE49-F238E27FC236}">
                <a16:creationId xmlns:a16="http://schemas.microsoft.com/office/drawing/2014/main" id="{20C395FC-5E24-B6E8-828B-1F4B3A7C70B8}"/>
              </a:ext>
            </a:extLst>
          </p:cNvPr>
          <p:cNvSpPr>
            <a:spLocks noGrp="1"/>
          </p:cNvSpPr>
          <p:nvPr>
            <p:ph type="ftr" sz="quarter" idx="11"/>
          </p:nvPr>
        </p:nvSpPr>
        <p:spPr/>
        <p:txBody>
          <a:bodyPr/>
          <a:lstStyle/>
          <a:p>
            <a:r>
              <a:rPr lang="en-US"/>
              <a:t>Coordination of Benefits</a:t>
            </a:r>
            <a:endParaRPr lang="en-US" dirty="0"/>
          </a:p>
        </p:txBody>
      </p:sp>
      <p:sp>
        <p:nvSpPr>
          <p:cNvPr id="8" name="Date Placeholder 7">
            <a:extLst>
              <a:ext uri="{FF2B5EF4-FFF2-40B4-BE49-F238E27FC236}">
                <a16:creationId xmlns:a16="http://schemas.microsoft.com/office/drawing/2014/main" id="{3BF3F8B3-F256-396F-9B99-6230367B036A}"/>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0210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3" grpId="0" uiExpand="1" animBg="1"/>
      <p:bldP spid="7" grpId="0" uiExpan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36348"/>
          </a:xfrm>
        </p:spPr>
        <p:txBody>
          <a:bodyPr>
            <a:normAutofit/>
          </a:bodyPr>
          <a:lstStyle/>
          <a:p>
            <a:r>
              <a:rPr lang="en-US" sz="3000" dirty="0"/>
              <a:t>TRICARE for Life Coverage (TFL)</a:t>
            </a:r>
          </a:p>
        </p:txBody>
      </p:sp>
      <p:sp>
        <p:nvSpPr>
          <p:cNvPr id="8" name="Text Placeholder 7">
            <a:extLst>
              <a:ext uri="{FF2B5EF4-FFF2-40B4-BE49-F238E27FC236}">
                <a16:creationId xmlns:a16="http://schemas.microsoft.com/office/drawing/2014/main" id="{7628BF33-8134-4A47-8534-8BB3D84A4167}"/>
              </a:ext>
            </a:extLst>
          </p:cNvPr>
          <p:cNvSpPr>
            <a:spLocks noGrp="1"/>
          </p:cNvSpPr>
          <p:nvPr>
            <p:ph type="body" idx="1"/>
          </p:nvPr>
        </p:nvSpPr>
        <p:spPr>
          <a:xfrm>
            <a:off x="842964" y="1036348"/>
            <a:ext cx="10512424" cy="1325187"/>
          </a:xfrm>
        </p:spPr>
        <p:txBody>
          <a:bodyPr>
            <a:noAutofit/>
          </a:bodyPr>
          <a:lstStyle/>
          <a:p>
            <a:pPr>
              <a:lnSpc>
                <a:spcPct val="100000"/>
              </a:lnSpc>
              <a:spcBef>
                <a:spcPts val="0"/>
              </a:spcBef>
              <a:spcAft>
                <a:spcPts val="1200"/>
              </a:spcAft>
            </a:pPr>
            <a:r>
              <a:rPr lang="en-US" dirty="0">
                <a:solidFill>
                  <a:srgbClr val="00529B"/>
                </a:solidFill>
              </a:rPr>
              <a:t>Medical coverage for Medicare-eligible uniformed services retirees 65 or older, their eligible family members and survivors, and certain former spouses</a:t>
            </a:r>
            <a:endParaRPr lang="en-US" dirty="0"/>
          </a:p>
        </p:txBody>
      </p:sp>
      <p:sp>
        <p:nvSpPr>
          <p:cNvPr id="5" name="Content Placeholder 4"/>
          <p:cNvSpPr>
            <a:spLocks noGrp="1"/>
          </p:cNvSpPr>
          <p:nvPr>
            <p:ph sz="half" idx="2"/>
          </p:nvPr>
        </p:nvSpPr>
        <p:spPr>
          <a:xfrm>
            <a:off x="5779698" y="2585640"/>
            <a:ext cx="5316670" cy="2968969"/>
          </a:xfrm>
        </p:spPr>
        <p:txBody>
          <a:bodyPr>
            <a:normAutofit/>
          </a:bodyPr>
          <a:lstStyle/>
          <a:p>
            <a:pPr marL="548640" lvl="0" indent="-274320" defTabSz="685800">
              <a:lnSpc>
                <a:spcPct val="100000"/>
              </a:lnSpc>
              <a:spcBef>
                <a:spcPts val="0"/>
              </a:spcBef>
              <a:spcAft>
                <a:spcPts val="1200"/>
              </a:spcAft>
            </a:pPr>
            <a:r>
              <a:rPr lang="en-US" sz="2000" b="1" dirty="0">
                <a:solidFill>
                  <a:srgbClr val="00529B"/>
                </a:solidFill>
              </a:rPr>
              <a:t>Must have </a:t>
            </a:r>
            <a:r>
              <a:rPr lang="en-US" sz="2000" dirty="0">
                <a:solidFill>
                  <a:srgbClr val="00529B"/>
                </a:solidFill>
              </a:rPr>
              <a:t>Medicare Part A (Hospital Insurance) and Part B (Medical Insurance)</a:t>
            </a:r>
          </a:p>
          <a:p>
            <a:pPr marL="548640" lvl="0" indent="-274320" defTabSz="685800">
              <a:lnSpc>
                <a:spcPct val="100000"/>
              </a:lnSpc>
              <a:spcBef>
                <a:spcPts val="0"/>
              </a:spcBef>
              <a:spcAft>
                <a:spcPts val="1200"/>
              </a:spcAft>
            </a:pPr>
            <a:r>
              <a:rPr lang="en-US" sz="2000" b="1" dirty="0">
                <a:solidFill>
                  <a:srgbClr val="00529B"/>
                </a:solidFill>
              </a:rPr>
              <a:t>If you have Medicare and TFL,</a:t>
            </a:r>
            <a:r>
              <a:rPr lang="en-US" sz="2000" dirty="0">
                <a:solidFill>
                  <a:srgbClr val="00529B"/>
                </a:solidFill>
              </a:rPr>
              <a:t> Medicare is your primary insurance</a:t>
            </a:r>
          </a:p>
          <a:p>
            <a:pPr marL="548640" lvl="0" indent="-274320" defTabSz="685800">
              <a:lnSpc>
                <a:spcPct val="100000"/>
              </a:lnSpc>
              <a:spcBef>
                <a:spcPts val="0"/>
              </a:spcBef>
              <a:spcAft>
                <a:spcPts val="1200"/>
              </a:spcAft>
            </a:pPr>
            <a:r>
              <a:rPr lang="en-US" sz="2000" b="1" dirty="0">
                <a:solidFill>
                  <a:srgbClr val="00529B"/>
                </a:solidFill>
              </a:rPr>
              <a:t>TFL benefits </a:t>
            </a:r>
            <a:r>
              <a:rPr lang="en-US" sz="2000" dirty="0">
                <a:solidFill>
                  <a:srgbClr val="00529B"/>
                </a:solidFill>
              </a:rPr>
              <a:t>include covering Medicare’s coinsurance and deductibles</a:t>
            </a:r>
            <a:endParaRPr lang="en-US" dirty="0"/>
          </a:p>
        </p:txBody>
      </p:sp>
      <p:pic>
        <p:nvPicPr>
          <p:cNvPr id="11" name="Picture 10">
            <a:extLst>
              <a:ext uri="{FF2B5EF4-FFF2-40B4-BE49-F238E27FC236}">
                <a16:creationId xmlns:a16="http://schemas.microsoft.com/office/drawing/2014/main" id="{E22F083A-44C9-48B7-A68F-63E214EE2CF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1352" y="2505075"/>
            <a:ext cx="4707672" cy="3130101"/>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E9140453-A5BA-46BD-A27A-6DC4E28D35CF}"/>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dirty="0"/>
          </a:p>
        </p:txBody>
      </p:sp>
      <p:sp>
        <p:nvSpPr>
          <p:cNvPr id="3" name="Footer Placeholder 2">
            <a:extLst>
              <a:ext uri="{FF2B5EF4-FFF2-40B4-BE49-F238E27FC236}">
                <a16:creationId xmlns:a16="http://schemas.microsoft.com/office/drawing/2014/main" id="{1EB99D4E-E36D-42C0-AC48-1A1205075403}"/>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3458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554ED-01B7-40F8-8AF8-69F822F804DF}"/>
              </a:ext>
            </a:extLst>
          </p:cNvPr>
          <p:cNvSpPr>
            <a:spLocks noGrp="1"/>
          </p:cNvSpPr>
          <p:nvPr>
            <p:ph type="title"/>
          </p:nvPr>
        </p:nvSpPr>
        <p:spPr/>
        <p:txBody>
          <a:bodyPr>
            <a:normAutofit/>
          </a:bodyPr>
          <a:lstStyle/>
          <a:p>
            <a:r>
              <a:rPr lang="en-US" sz="3000" dirty="0"/>
              <a:t>TRICARE for Life Coverage (TFL) (continued)</a:t>
            </a:r>
          </a:p>
        </p:txBody>
      </p:sp>
      <p:graphicFrame>
        <p:nvGraphicFramePr>
          <p:cNvPr id="6" name="Table 5">
            <a:extLst>
              <a:ext uri="{FF2B5EF4-FFF2-40B4-BE49-F238E27FC236}">
                <a16:creationId xmlns:a16="http://schemas.microsoft.com/office/drawing/2014/main" id="{997FA9C0-37D7-4A77-B2FA-84E45B7AFC88}"/>
              </a:ext>
            </a:extLst>
          </p:cNvPr>
          <p:cNvGraphicFramePr>
            <a:graphicFrameLocks noGrp="1"/>
          </p:cNvGraphicFramePr>
          <p:nvPr>
            <p:extLst>
              <p:ext uri="{D42A27DB-BD31-4B8C-83A1-F6EECF244321}">
                <p14:modId xmlns:p14="http://schemas.microsoft.com/office/powerpoint/2010/main" val="3636347745"/>
              </p:ext>
            </p:extLst>
          </p:nvPr>
        </p:nvGraphicFramePr>
        <p:xfrm>
          <a:off x="1011421" y="1572838"/>
          <a:ext cx="10117785" cy="4158476"/>
        </p:xfrm>
        <a:graphic>
          <a:graphicData uri="http://schemas.openxmlformats.org/drawingml/2006/table">
            <a:tbl>
              <a:tblPr firstRow="1" bandRow="1">
                <a:tableStyleId>{5FD0F851-EC5A-4D38-B0AD-8093EC10F338}</a:tableStyleId>
              </a:tblPr>
              <a:tblGrid>
                <a:gridCol w="6401712">
                  <a:extLst>
                    <a:ext uri="{9D8B030D-6E8A-4147-A177-3AD203B41FA5}">
                      <a16:colId xmlns:a16="http://schemas.microsoft.com/office/drawing/2014/main" val="984640479"/>
                    </a:ext>
                  </a:extLst>
                </a:gridCol>
                <a:gridCol w="3716073">
                  <a:extLst>
                    <a:ext uri="{9D8B030D-6E8A-4147-A177-3AD203B41FA5}">
                      <a16:colId xmlns:a16="http://schemas.microsoft.com/office/drawing/2014/main" val="560238784"/>
                    </a:ext>
                  </a:extLst>
                </a:gridCol>
              </a:tblGrid>
              <a:tr h="567430">
                <a:tc>
                  <a:txBody>
                    <a:bodyPr/>
                    <a:lstStyle/>
                    <a:p>
                      <a:r>
                        <a:rPr lang="en-US" sz="2800" dirty="0">
                          <a:solidFill>
                            <a:srgbClr val="00529B"/>
                          </a:solidFill>
                          <a:latin typeface="+mn-lt"/>
                          <a:cs typeface="Arial" panose="020B0604020202020204" pitchFamily="34" charset="0"/>
                        </a:rPr>
                        <a:t>If types of services are…</a:t>
                      </a:r>
                      <a:endParaRPr lang="en-US" sz="2800" b="1" dirty="0">
                        <a:solidFill>
                          <a:srgbClr val="00529B"/>
                        </a:solidFill>
                        <a:latin typeface="+mn-lt"/>
                        <a:cs typeface="Arial" panose="020B0604020202020204" pitchFamily="34" charset="0"/>
                      </a:endParaRPr>
                    </a:p>
                  </a:txBody>
                  <a:tcPr/>
                </a:tc>
                <a:tc>
                  <a:txBody>
                    <a:bodyPr/>
                    <a:lstStyle/>
                    <a:p>
                      <a:r>
                        <a:rPr lang="en-US" sz="2800" dirty="0">
                          <a:solidFill>
                            <a:srgbClr val="00529B"/>
                          </a:solidFill>
                          <a:latin typeface="+mn-lt"/>
                          <a:cs typeface="Arial" panose="020B0604020202020204" pitchFamily="34" charset="0"/>
                        </a:rPr>
                        <a:t>Primary payer is…</a:t>
                      </a:r>
                      <a:endParaRPr lang="en-US" sz="2800" b="1"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3632986587"/>
                  </a:ext>
                </a:extLst>
              </a:tr>
              <a:tr h="567430">
                <a:tc>
                  <a:txBody>
                    <a:bodyPr/>
                    <a:lstStyle/>
                    <a:p>
                      <a:r>
                        <a:rPr lang="en-US" sz="2800" dirty="0">
                          <a:solidFill>
                            <a:srgbClr val="00529B"/>
                          </a:solidFill>
                          <a:latin typeface="+mn-lt"/>
                          <a:cs typeface="Arial" panose="020B0604020202020204" pitchFamily="34" charset="0"/>
                        </a:rPr>
                        <a:t>Covered by Medicare and TFL</a:t>
                      </a:r>
                      <a:endParaRPr lang="en-US" sz="2800" b="0" dirty="0">
                        <a:solidFill>
                          <a:srgbClr val="00529B"/>
                        </a:solidFill>
                        <a:latin typeface="+mn-lt"/>
                        <a:cs typeface="Arial" panose="020B0604020202020204" pitchFamily="34" charset="0"/>
                      </a:endParaRPr>
                    </a:p>
                  </a:txBody>
                  <a:tcPr/>
                </a:tc>
                <a:tc>
                  <a:txBody>
                    <a:bodyPr/>
                    <a:lstStyle/>
                    <a:p>
                      <a:r>
                        <a:rPr lang="en-US" sz="2800" dirty="0">
                          <a:solidFill>
                            <a:srgbClr val="00529B"/>
                          </a:solidFill>
                          <a:latin typeface="+mn-lt"/>
                          <a:cs typeface="Arial" panose="020B0604020202020204" pitchFamily="34" charset="0"/>
                        </a:rPr>
                        <a:t>Medicare</a:t>
                      </a:r>
                      <a:endParaRPr lang="en-US" sz="2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2705700737"/>
                  </a:ext>
                </a:extLst>
              </a:tr>
              <a:tr h="566928">
                <a:tc>
                  <a:txBody>
                    <a:bodyPr/>
                    <a:lstStyle/>
                    <a:p>
                      <a:r>
                        <a:rPr lang="en-US" sz="2800" dirty="0">
                          <a:solidFill>
                            <a:srgbClr val="00529B"/>
                          </a:solidFill>
                          <a:latin typeface="+mn-lt"/>
                          <a:cs typeface="Arial" panose="020B0604020202020204" pitchFamily="34" charset="0"/>
                        </a:rPr>
                        <a:t>Covered by TFL, but not Medicare</a:t>
                      </a:r>
                    </a:p>
                  </a:txBody>
                  <a:tcPr/>
                </a:tc>
                <a:tc>
                  <a:txBody>
                    <a:bodyPr/>
                    <a:lstStyle/>
                    <a:p>
                      <a:r>
                        <a:rPr lang="en-US" sz="2800" dirty="0">
                          <a:solidFill>
                            <a:srgbClr val="00529B"/>
                          </a:solidFill>
                          <a:latin typeface="+mn-lt"/>
                          <a:cs typeface="Arial" panose="020B0604020202020204" pitchFamily="34" charset="0"/>
                        </a:rPr>
                        <a:t>TFL</a:t>
                      </a:r>
                    </a:p>
                  </a:txBody>
                  <a:tcPr/>
                </a:tc>
                <a:extLst>
                  <a:ext uri="{0D108BD9-81ED-4DB2-BD59-A6C34878D82A}">
                    <a16:rowId xmlns:a16="http://schemas.microsoft.com/office/drawing/2014/main" val="811165551"/>
                  </a:ext>
                </a:extLst>
              </a:tr>
              <a:tr h="566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529B"/>
                          </a:solidFill>
                          <a:latin typeface="+mn-lt"/>
                          <a:cs typeface="Arial" panose="020B0604020202020204" pitchFamily="34" charset="0"/>
                        </a:rPr>
                        <a:t>Covered by Medicare, but not TFL</a:t>
                      </a:r>
                    </a:p>
                  </a:txBody>
                  <a:tcPr/>
                </a:tc>
                <a:tc>
                  <a:txBody>
                    <a:bodyPr/>
                    <a:lstStyle/>
                    <a:p>
                      <a:r>
                        <a:rPr lang="en-US" sz="2800" dirty="0">
                          <a:solidFill>
                            <a:srgbClr val="00529B"/>
                          </a:solidFill>
                          <a:latin typeface="+mn-lt"/>
                          <a:cs typeface="Arial" panose="020B0604020202020204" pitchFamily="34" charset="0"/>
                        </a:rPr>
                        <a:t>Medicare</a:t>
                      </a:r>
                    </a:p>
                  </a:txBody>
                  <a:tcPr/>
                </a:tc>
                <a:extLst>
                  <a:ext uri="{0D108BD9-81ED-4DB2-BD59-A6C34878D82A}">
                    <a16:rowId xmlns:a16="http://schemas.microsoft.com/office/drawing/2014/main" val="3104166511"/>
                  </a:ext>
                </a:extLst>
              </a:tr>
              <a:tr h="566928">
                <a:tc>
                  <a:txBody>
                    <a:bodyPr/>
                    <a:lstStyle/>
                    <a:p>
                      <a:r>
                        <a:rPr lang="en-US" sz="2800" dirty="0">
                          <a:solidFill>
                            <a:srgbClr val="00529B"/>
                          </a:solidFill>
                          <a:latin typeface="+mn-lt"/>
                          <a:cs typeface="Arial" panose="020B0604020202020204" pitchFamily="34" charset="0"/>
                        </a:rPr>
                        <a:t>Not covered by Medicare or TFL</a:t>
                      </a:r>
                    </a:p>
                  </a:txBody>
                  <a:tcPr/>
                </a:tc>
                <a:tc>
                  <a:txBody>
                    <a:bodyPr/>
                    <a:lstStyle/>
                    <a:p>
                      <a:r>
                        <a:rPr lang="en-US" sz="2800" dirty="0">
                          <a:solidFill>
                            <a:srgbClr val="00529B"/>
                          </a:solidFill>
                          <a:latin typeface="+mn-lt"/>
                          <a:cs typeface="Arial" panose="020B0604020202020204" pitchFamily="34" charset="0"/>
                        </a:rPr>
                        <a:t>You must pay the entire bill</a:t>
                      </a:r>
                    </a:p>
                  </a:txBody>
                  <a:tcPr/>
                </a:tc>
                <a:extLst>
                  <a:ext uri="{0D108BD9-81ED-4DB2-BD59-A6C34878D82A}">
                    <a16:rowId xmlns:a16="http://schemas.microsoft.com/office/drawing/2014/main" val="2751087909"/>
                  </a:ext>
                </a:extLst>
              </a:tr>
              <a:tr h="566928">
                <a:tc>
                  <a:txBody>
                    <a:bodyPr/>
                    <a:lstStyle/>
                    <a:p>
                      <a:r>
                        <a:rPr lang="en-US" sz="2800" dirty="0">
                          <a:solidFill>
                            <a:srgbClr val="00529B"/>
                          </a:solidFill>
                          <a:latin typeface="+mn-lt"/>
                          <a:cs typeface="Arial" panose="020B0604020202020204" pitchFamily="34" charset="0"/>
                        </a:rPr>
                        <a:t>Provided in military hospital or federal provider</a:t>
                      </a:r>
                    </a:p>
                  </a:txBody>
                  <a:tcPr/>
                </a:tc>
                <a:tc>
                  <a:txBody>
                    <a:bodyPr/>
                    <a:lstStyle/>
                    <a:p>
                      <a:r>
                        <a:rPr lang="en-US" sz="2800" dirty="0">
                          <a:solidFill>
                            <a:srgbClr val="00529B"/>
                          </a:solidFill>
                          <a:latin typeface="+mn-lt"/>
                          <a:cs typeface="Arial" panose="020B0604020202020204" pitchFamily="34" charset="0"/>
                        </a:rPr>
                        <a:t>TFL</a:t>
                      </a:r>
                    </a:p>
                  </a:txBody>
                  <a:tcPr/>
                </a:tc>
                <a:extLst>
                  <a:ext uri="{0D108BD9-81ED-4DB2-BD59-A6C34878D82A}">
                    <a16:rowId xmlns:a16="http://schemas.microsoft.com/office/drawing/2014/main" val="474840646"/>
                  </a:ext>
                </a:extLst>
              </a:tr>
            </a:tbl>
          </a:graphicData>
        </a:graphic>
      </p:graphicFrame>
      <p:sp>
        <p:nvSpPr>
          <p:cNvPr id="7" name="Slide Number Placeholder 6">
            <a:extLst>
              <a:ext uri="{FF2B5EF4-FFF2-40B4-BE49-F238E27FC236}">
                <a16:creationId xmlns:a16="http://schemas.microsoft.com/office/drawing/2014/main" id="{8140CE7E-9312-17B9-95D0-674B5681A9AA}"/>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dirty="0"/>
          </a:p>
        </p:txBody>
      </p:sp>
      <p:sp>
        <p:nvSpPr>
          <p:cNvPr id="5" name="Footer Placeholder 4">
            <a:extLst>
              <a:ext uri="{FF2B5EF4-FFF2-40B4-BE49-F238E27FC236}">
                <a16:creationId xmlns:a16="http://schemas.microsoft.com/office/drawing/2014/main" id="{EBDBA85C-6A0B-6C5D-AC81-CCFC60B0229C}"/>
              </a:ext>
            </a:extLst>
          </p:cNvPr>
          <p:cNvSpPr>
            <a:spLocks noGrp="1"/>
          </p:cNvSpPr>
          <p:nvPr>
            <p:ph type="ftr" sz="quarter" idx="11"/>
          </p:nvPr>
        </p:nvSpPr>
        <p:spPr/>
        <p:txBody>
          <a:bodyPr/>
          <a:lstStyle/>
          <a:p>
            <a:r>
              <a:rPr lang="en-US"/>
              <a:t>Coordination of Benefits</a:t>
            </a:r>
            <a:endParaRPr lang="en-US" dirty="0"/>
          </a:p>
        </p:txBody>
      </p:sp>
      <p:sp>
        <p:nvSpPr>
          <p:cNvPr id="3" name="Date Placeholder 2">
            <a:extLst>
              <a:ext uri="{FF2B5EF4-FFF2-40B4-BE49-F238E27FC236}">
                <a16:creationId xmlns:a16="http://schemas.microsoft.com/office/drawing/2014/main" id="{E6534C6F-D91B-1877-CF43-139CD8E1D4E2}"/>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94338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Medicare &amp; the Health Insurance Marketplace</a:t>
            </a:r>
            <a:endParaRPr lang="en-US" sz="3000" baseline="30000" dirty="0">
              <a:latin typeface="Arial Black"/>
            </a:endParaRPr>
          </a:p>
        </p:txBody>
      </p:sp>
      <p:sp>
        <p:nvSpPr>
          <p:cNvPr id="2" name="Content Placeholder 1">
            <a:extLst>
              <a:ext uri="{FF2B5EF4-FFF2-40B4-BE49-F238E27FC236}">
                <a16:creationId xmlns:a16="http://schemas.microsoft.com/office/drawing/2014/main" id="{262E9C21-EAD1-28DB-01A1-09B6562A3BE6}"/>
              </a:ext>
            </a:extLst>
          </p:cNvPr>
          <p:cNvSpPr>
            <a:spLocks noGrp="1"/>
          </p:cNvSpPr>
          <p:nvPr>
            <p:ph idx="1"/>
          </p:nvPr>
        </p:nvSpPr>
        <p:spPr>
          <a:xfrm>
            <a:off x="1177383" y="1393050"/>
            <a:ext cx="9837234" cy="5021042"/>
          </a:xfrm>
        </p:spPr>
        <p:txBody>
          <a:bodyPr/>
          <a:lstStyle/>
          <a:p>
            <a:pPr marL="274320" lvl="0" indent="-274320" defTabSz="685800">
              <a:lnSpc>
                <a:spcPct val="100000"/>
              </a:lnSpc>
              <a:spcBef>
                <a:spcPts val="0"/>
              </a:spcBef>
              <a:spcAft>
                <a:spcPts val="1200"/>
              </a:spcAft>
              <a:buClrTx/>
            </a:pPr>
            <a:r>
              <a:rPr lang="en-US" sz="2800" dirty="0">
                <a:solidFill>
                  <a:srgbClr val="00529B"/>
                </a:solidFill>
              </a:rPr>
              <a:t>Medicare isn’t part of the Marketplace</a:t>
            </a:r>
          </a:p>
          <a:p>
            <a:pPr marL="274320" lvl="0" indent="-274320" defTabSz="685800">
              <a:lnSpc>
                <a:spcPct val="100000"/>
              </a:lnSpc>
              <a:spcBef>
                <a:spcPts val="0"/>
              </a:spcBef>
              <a:spcAft>
                <a:spcPts val="1200"/>
              </a:spcAft>
              <a:buClrTx/>
            </a:pPr>
            <a:r>
              <a:rPr lang="en-US" sz="2800" dirty="0">
                <a:solidFill>
                  <a:srgbClr val="00529B"/>
                </a:solidFill>
              </a:rPr>
              <a:t>If you have Medicare, it’s illegal for someone to knowingly sell you a Marketplace plan</a:t>
            </a:r>
          </a:p>
          <a:p>
            <a:pPr marL="274320" lvl="0" indent="-274320" defTabSz="685800">
              <a:lnSpc>
                <a:spcPct val="100000"/>
              </a:lnSpc>
              <a:spcBef>
                <a:spcPts val="0"/>
              </a:spcBef>
              <a:spcAft>
                <a:spcPts val="1200"/>
              </a:spcAft>
              <a:buClrTx/>
            </a:pPr>
            <a:r>
              <a:rPr lang="en-US" sz="2800" dirty="0">
                <a:solidFill>
                  <a:srgbClr val="00529B"/>
                </a:solidFill>
              </a:rPr>
              <a:t>Generally, there’s no coordination of benefits between Marketplace plans and Medicare, unless you’re enrolled in an employer-sponsored Small Business Health Options Program (SHOP)</a:t>
            </a:r>
          </a:p>
          <a:p>
            <a:pPr marL="274320" lvl="0" indent="-274320" defTabSz="685800">
              <a:lnSpc>
                <a:spcPct val="100000"/>
              </a:lnSpc>
              <a:spcBef>
                <a:spcPts val="0"/>
              </a:spcBef>
              <a:spcAft>
                <a:spcPts val="1200"/>
              </a:spcAft>
              <a:buClrTx/>
            </a:pPr>
            <a:r>
              <a:rPr lang="en-US" sz="2800" dirty="0">
                <a:solidFill>
                  <a:srgbClr val="00529B"/>
                </a:solidFill>
              </a:rPr>
              <a:t>There is coordination of benefits between SHOP and Medicare</a:t>
            </a:r>
            <a:endParaRPr lang="en-US" sz="2800" b="1" baseline="30000" dirty="0">
              <a:solidFill>
                <a:srgbClr val="00529B"/>
              </a:solidFill>
            </a:endParaRPr>
          </a:p>
        </p:txBody>
      </p:sp>
      <p:sp>
        <p:nvSpPr>
          <p:cNvPr id="6" name="Slide Number Placeholder 5">
            <a:extLst>
              <a:ext uri="{FF2B5EF4-FFF2-40B4-BE49-F238E27FC236}">
                <a16:creationId xmlns:a16="http://schemas.microsoft.com/office/drawing/2014/main" id="{5ADBEEE9-9111-52A2-3DE2-672460FCC3F7}"/>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dirty="0"/>
          </a:p>
        </p:txBody>
      </p:sp>
      <p:sp>
        <p:nvSpPr>
          <p:cNvPr id="5" name="Footer Placeholder 4">
            <a:extLst>
              <a:ext uri="{FF2B5EF4-FFF2-40B4-BE49-F238E27FC236}">
                <a16:creationId xmlns:a16="http://schemas.microsoft.com/office/drawing/2014/main" id="{DA40F191-D0A8-9108-558B-87AF2DF11CEC}"/>
              </a:ext>
            </a:extLst>
          </p:cNvPr>
          <p:cNvSpPr>
            <a:spLocks noGrp="1"/>
          </p:cNvSpPr>
          <p:nvPr>
            <p:ph type="ftr" sz="quarter" idx="11"/>
          </p:nvPr>
        </p:nvSpPr>
        <p:spPr/>
        <p:txBody>
          <a:bodyPr/>
          <a:lstStyle/>
          <a:p>
            <a:r>
              <a:rPr lang="en-US"/>
              <a:t>Coordination of Benefits</a:t>
            </a:r>
            <a:endParaRPr lang="en-US" dirty="0"/>
          </a:p>
        </p:txBody>
      </p:sp>
      <p:sp>
        <p:nvSpPr>
          <p:cNvPr id="3" name="Date Placeholder 2">
            <a:extLst>
              <a:ext uri="{FF2B5EF4-FFF2-40B4-BE49-F238E27FC236}">
                <a16:creationId xmlns:a16="http://schemas.microsoft.com/office/drawing/2014/main" id="{68580EE9-8506-79EA-6388-D0CB995CA973}"/>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39431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1AB2BF-6731-EA4E-6039-C4243759D2B1}"/>
              </a:ext>
            </a:extLst>
          </p:cNvPr>
          <p:cNvSpPr>
            <a:spLocks noGrp="1"/>
          </p:cNvSpPr>
          <p:nvPr>
            <p:ph idx="1"/>
          </p:nvPr>
        </p:nvSpPr>
        <p:spPr>
          <a:xfrm>
            <a:off x="1177383" y="1512277"/>
            <a:ext cx="9837234" cy="4634872"/>
          </a:xfrm>
        </p:spPr>
        <p:txBody>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At the end of this session, you’ll be able to: </a:t>
            </a:r>
            <a:endParaRPr lang="en-US" sz="2800" b="1" dirty="0">
              <a:solidFill>
                <a:srgbClr val="00529B"/>
              </a:solidFill>
            </a:endParaRPr>
          </a:p>
          <a:p>
            <a:pPr marL="548640" indent="-274320" defTabSz="685800">
              <a:lnSpc>
                <a:spcPct val="100000"/>
              </a:lnSpc>
              <a:spcBef>
                <a:spcPts val="0"/>
              </a:spcBef>
              <a:spcAft>
                <a:spcPts val="1200"/>
              </a:spcAft>
            </a:pPr>
            <a:r>
              <a:rPr lang="en-US" sz="2400" dirty="0">
                <a:solidFill>
                  <a:srgbClr val="00529B"/>
                </a:solidFill>
              </a:rPr>
              <a:t>Explain health and drug coverage coordination</a:t>
            </a:r>
          </a:p>
          <a:p>
            <a:pPr marL="548640" indent="-274320" defTabSz="685800">
              <a:lnSpc>
                <a:spcPct val="100000"/>
              </a:lnSpc>
              <a:spcBef>
                <a:spcPts val="0"/>
              </a:spcBef>
              <a:spcAft>
                <a:spcPts val="1200"/>
              </a:spcAft>
            </a:pPr>
            <a:r>
              <a:rPr lang="en-US" sz="2400" dirty="0">
                <a:solidFill>
                  <a:srgbClr val="00529B"/>
                </a:solidFill>
              </a:rPr>
              <a:t>Determine who pays first</a:t>
            </a:r>
          </a:p>
          <a:p>
            <a:pPr marL="548640" indent="-274320" defTabSz="685800">
              <a:lnSpc>
                <a:spcPct val="100000"/>
              </a:lnSpc>
              <a:spcBef>
                <a:spcPts val="0"/>
              </a:spcBef>
              <a:spcAft>
                <a:spcPts val="1200"/>
              </a:spcAft>
            </a:pPr>
            <a:r>
              <a:rPr lang="en-US" sz="2400" dirty="0">
                <a:solidFill>
                  <a:srgbClr val="00529B"/>
                </a:solidFill>
              </a:rPr>
              <a:t>Identify where to get more information</a:t>
            </a:r>
            <a:endParaRPr lang="en-US" dirty="0"/>
          </a:p>
        </p:txBody>
      </p:sp>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Session Objectives</a:t>
            </a:r>
          </a:p>
        </p:txBody>
      </p:sp>
      <p:sp>
        <p:nvSpPr>
          <p:cNvPr id="6" name="Slide Number Placeholder 5">
            <a:extLst>
              <a:ext uri="{FF2B5EF4-FFF2-40B4-BE49-F238E27FC236}">
                <a16:creationId xmlns:a16="http://schemas.microsoft.com/office/drawing/2014/main" id="{55698222-89A5-4488-A94E-8867AE2E7511}"/>
              </a:ext>
            </a:extLst>
          </p:cNvPr>
          <p:cNvSpPr>
            <a:spLocks noGrp="1"/>
          </p:cNvSpPr>
          <p:nvPr>
            <p:ph type="sldNum" sz="quarter" idx="12"/>
          </p:nvPr>
        </p:nvSpPr>
        <p:spPr/>
        <p:txBody>
          <a:bodyPr/>
          <a:lstStyle/>
          <a:p>
            <a:pPr>
              <a:defRPr/>
            </a:pPr>
            <a:fld id="{11E79EF6-0C0E-43E6-8FB3-918BC522CC5A}" type="slidenum">
              <a:rPr lang="en-US" smtClean="0"/>
              <a:pPr>
                <a:defRPr/>
              </a:pPr>
              <a:t>3</a:t>
            </a:fld>
            <a:endParaRPr lang="en-US" dirty="0"/>
          </a:p>
        </p:txBody>
      </p:sp>
      <p:sp>
        <p:nvSpPr>
          <p:cNvPr id="5" name="Footer Placeholder 4">
            <a:extLst>
              <a:ext uri="{FF2B5EF4-FFF2-40B4-BE49-F238E27FC236}">
                <a16:creationId xmlns:a16="http://schemas.microsoft.com/office/drawing/2014/main" id="{90A8B192-3F45-F67D-1DB2-D821F83819AC}"/>
              </a:ext>
            </a:extLst>
          </p:cNvPr>
          <p:cNvSpPr>
            <a:spLocks noGrp="1"/>
          </p:cNvSpPr>
          <p:nvPr>
            <p:ph type="ftr" sz="quarter" idx="11"/>
          </p:nvPr>
        </p:nvSpPr>
        <p:spPr/>
        <p:txBody>
          <a:bodyPr/>
          <a:lstStyle/>
          <a:p>
            <a:r>
              <a:rPr lang="en-US"/>
              <a:t>Coordination of Benefits</a:t>
            </a:r>
            <a:endParaRPr lang="en-US" dirty="0"/>
          </a:p>
        </p:txBody>
      </p:sp>
      <p:sp>
        <p:nvSpPr>
          <p:cNvPr id="4" name="Date Placeholder 3">
            <a:extLst>
              <a:ext uri="{FF2B5EF4-FFF2-40B4-BE49-F238E27FC236}">
                <a16:creationId xmlns:a16="http://schemas.microsoft.com/office/drawing/2014/main" id="{242C837A-9CFA-948A-4C5C-1C2DD0BCFC3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Other Medicare &amp; Marketplace Considerations</a:t>
            </a:r>
          </a:p>
        </p:txBody>
      </p:sp>
      <p:sp>
        <p:nvSpPr>
          <p:cNvPr id="5" name="Text Placeholder 4">
            <a:extLst>
              <a:ext uri="{FF2B5EF4-FFF2-40B4-BE49-F238E27FC236}">
                <a16:creationId xmlns:a16="http://schemas.microsoft.com/office/drawing/2014/main" id="{65008FCF-4F50-FE92-98BC-0F0E10CCF565}"/>
              </a:ext>
            </a:extLst>
          </p:cNvPr>
          <p:cNvSpPr>
            <a:spLocks noGrp="1"/>
          </p:cNvSpPr>
          <p:nvPr>
            <p:ph type="body" sz="quarter" idx="13"/>
          </p:nvPr>
        </p:nvSpPr>
        <p:spPr>
          <a:xfrm>
            <a:off x="644019" y="1643081"/>
            <a:ext cx="3840480" cy="1243584"/>
          </a:xfrm>
          <a:prstGeom prst="roundRect">
            <a:avLst/>
          </a:prstGeom>
          <a:ln w="38100"/>
        </p:spPr>
        <p:txBody>
          <a:bodyPr anchor="ctr">
            <a:normAutofit/>
          </a:bodyPr>
          <a:lstStyle/>
          <a:p>
            <a:pPr marL="0" lvl="0" indent="0">
              <a:lnSpc>
                <a:spcPct val="100000"/>
              </a:lnSpc>
              <a:spcBef>
                <a:spcPts val="0"/>
              </a:spcBef>
              <a:spcAft>
                <a:spcPts val="600"/>
              </a:spcAft>
              <a:buClrTx/>
              <a:buNone/>
              <a:defRPr/>
            </a:pPr>
            <a:r>
              <a:rPr lang="en-US" sz="1800" b="1" dirty="0">
                <a:solidFill>
                  <a:srgbClr val="2F5597"/>
                </a:solidFill>
              </a:rPr>
              <a:t>What if you don’t enroll in </a:t>
            </a:r>
            <a:br>
              <a:rPr lang="en-US" sz="1800" b="1" dirty="0">
                <a:solidFill>
                  <a:srgbClr val="2F5597"/>
                </a:solidFill>
              </a:rPr>
            </a:br>
            <a:r>
              <a:rPr lang="en-US" sz="1800" b="1" dirty="0">
                <a:solidFill>
                  <a:srgbClr val="2F5597"/>
                </a:solidFill>
              </a:rPr>
              <a:t>Part B during your Medicare Initial Enrollment Period (IEP)?</a:t>
            </a:r>
          </a:p>
        </p:txBody>
      </p:sp>
      <p:sp>
        <p:nvSpPr>
          <p:cNvPr id="6" name="Text Placeholder 5">
            <a:extLst>
              <a:ext uri="{FF2B5EF4-FFF2-40B4-BE49-F238E27FC236}">
                <a16:creationId xmlns:a16="http://schemas.microsoft.com/office/drawing/2014/main" id="{34DAC285-FB4B-3BD4-A4F3-717299C6ADC5}"/>
              </a:ext>
            </a:extLst>
          </p:cNvPr>
          <p:cNvSpPr>
            <a:spLocks noGrp="1"/>
          </p:cNvSpPr>
          <p:nvPr>
            <p:ph type="body" sz="quarter" idx="14"/>
          </p:nvPr>
        </p:nvSpPr>
        <p:spPr>
          <a:xfrm>
            <a:off x="4913091" y="1643081"/>
            <a:ext cx="6858000" cy="1243584"/>
          </a:xfrm>
          <a:prstGeom prst="roundRect">
            <a:avLst/>
          </a:prstGeom>
          <a:ln w="38100">
            <a:solidFill>
              <a:srgbClr val="FFC000"/>
            </a:solidFill>
          </a:ln>
        </p:spPr>
        <p:txBody>
          <a:bodyPr anchor="ctr">
            <a:normAutofit/>
          </a:bodyPr>
          <a:lstStyle/>
          <a:p>
            <a:pPr marL="297180" lvl="2" indent="0">
              <a:lnSpc>
                <a:spcPct val="100000"/>
              </a:lnSpc>
              <a:spcBef>
                <a:spcPts val="0"/>
              </a:spcBef>
              <a:spcAft>
                <a:spcPts val="600"/>
              </a:spcAft>
              <a:buNone/>
              <a:defRPr/>
            </a:pPr>
            <a:r>
              <a:rPr lang="en-US" sz="1800" dirty="0">
                <a:ea typeface="Calibri" panose="020F0502020204030204" pitchFamily="34" charset="0"/>
              </a:rPr>
              <a:t>You may pay a lifetime Part B late enrollment penalty </a:t>
            </a:r>
            <a:r>
              <a:rPr lang="en-US" sz="1800" b="1" dirty="0">
                <a:ea typeface="Calibri" panose="020F0502020204030204" pitchFamily="34" charset="0"/>
              </a:rPr>
              <a:t>if you don’t enroll in Part B during your IEP</a:t>
            </a:r>
          </a:p>
        </p:txBody>
      </p:sp>
      <p:sp>
        <p:nvSpPr>
          <p:cNvPr id="8" name="Text Placeholder 7">
            <a:extLst>
              <a:ext uri="{FF2B5EF4-FFF2-40B4-BE49-F238E27FC236}">
                <a16:creationId xmlns:a16="http://schemas.microsoft.com/office/drawing/2014/main" id="{A3E06CB7-5317-8022-6BB2-290C8F38DFB2}"/>
              </a:ext>
            </a:extLst>
          </p:cNvPr>
          <p:cNvSpPr>
            <a:spLocks noGrp="1"/>
          </p:cNvSpPr>
          <p:nvPr>
            <p:ph type="body" sz="quarter" idx="15"/>
          </p:nvPr>
        </p:nvSpPr>
        <p:spPr>
          <a:xfrm>
            <a:off x="644019" y="3074624"/>
            <a:ext cx="3840480" cy="1243584"/>
          </a:xfrm>
          <a:prstGeom prst="roundRect">
            <a:avLst/>
          </a:prstGeom>
          <a:ln w="38100"/>
        </p:spPr>
        <p:txBody>
          <a:bodyPr anchor="ctr"/>
          <a:lstStyle/>
          <a:p>
            <a:pPr marL="0" lvl="0" indent="0">
              <a:lnSpc>
                <a:spcPct val="100000"/>
              </a:lnSpc>
              <a:spcBef>
                <a:spcPts val="0"/>
              </a:spcBef>
              <a:spcAft>
                <a:spcPts val="600"/>
              </a:spcAft>
              <a:buClrTx/>
              <a:buNone/>
              <a:defRPr/>
            </a:pPr>
            <a:r>
              <a:rPr lang="en-US" sz="1800" b="1" dirty="0">
                <a:solidFill>
                  <a:srgbClr val="2F5597"/>
                </a:solidFill>
              </a:rPr>
              <a:t>What happens once your </a:t>
            </a:r>
            <a:br>
              <a:rPr lang="en-US" sz="1800" b="1" dirty="0">
                <a:solidFill>
                  <a:srgbClr val="2F5597"/>
                </a:solidFill>
              </a:rPr>
            </a:br>
            <a:r>
              <a:rPr lang="en-US" sz="1800" b="1" dirty="0">
                <a:solidFill>
                  <a:srgbClr val="2F5597"/>
                </a:solidFill>
              </a:rPr>
              <a:t>Part A coverage starts?</a:t>
            </a:r>
          </a:p>
        </p:txBody>
      </p:sp>
      <p:sp>
        <p:nvSpPr>
          <p:cNvPr id="9" name="Text Placeholder 8">
            <a:extLst>
              <a:ext uri="{FF2B5EF4-FFF2-40B4-BE49-F238E27FC236}">
                <a16:creationId xmlns:a16="http://schemas.microsoft.com/office/drawing/2014/main" id="{084579F8-A1A8-C040-2512-F3269C470655}"/>
              </a:ext>
            </a:extLst>
          </p:cNvPr>
          <p:cNvSpPr>
            <a:spLocks noGrp="1"/>
          </p:cNvSpPr>
          <p:nvPr>
            <p:ph type="body" sz="quarter" idx="16"/>
          </p:nvPr>
        </p:nvSpPr>
        <p:spPr>
          <a:xfrm>
            <a:off x="4913091" y="3057844"/>
            <a:ext cx="6858000" cy="1243584"/>
          </a:xfrm>
          <a:prstGeom prst="roundRect">
            <a:avLst/>
          </a:prstGeom>
          <a:ln w="38100">
            <a:solidFill>
              <a:srgbClr val="FFC000"/>
            </a:solidFill>
          </a:ln>
        </p:spPr>
        <p:txBody>
          <a:bodyPr anchor="ctr">
            <a:normAutofit/>
          </a:bodyPr>
          <a:lstStyle/>
          <a:p>
            <a:pPr marL="297180" lvl="2" indent="0">
              <a:lnSpc>
                <a:spcPct val="100000"/>
              </a:lnSpc>
              <a:spcBef>
                <a:spcPts val="0"/>
              </a:spcBef>
              <a:spcAft>
                <a:spcPts val="600"/>
              </a:spcAft>
              <a:buNone/>
              <a:defRPr/>
            </a:pPr>
            <a:r>
              <a:rPr lang="en-US" sz="1800" dirty="0">
                <a:ea typeface="Calibri" panose="020F0502020204030204" pitchFamily="34" charset="0"/>
              </a:rPr>
              <a:t>Marketplace premium tax credits and cost-sharing reductions will stop </a:t>
            </a:r>
            <a:r>
              <a:rPr lang="en-US" sz="1800" b="1" dirty="0">
                <a:ea typeface="Calibri" panose="020F0502020204030204" pitchFamily="34" charset="0"/>
              </a:rPr>
              <a:t>once your Part A coverage starts</a:t>
            </a:r>
          </a:p>
        </p:txBody>
      </p:sp>
      <p:sp>
        <p:nvSpPr>
          <p:cNvPr id="10" name="Text Placeholder 9">
            <a:extLst>
              <a:ext uri="{FF2B5EF4-FFF2-40B4-BE49-F238E27FC236}">
                <a16:creationId xmlns:a16="http://schemas.microsoft.com/office/drawing/2014/main" id="{18A672A0-EE7B-433F-0A5B-9A02581BF302}"/>
              </a:ext>
            </a:extLst>
          </p:cNvPr>
          <p:cNvSpPr>
            <a:spLocks noGrp="1"/>
          </p:cNvSpPr>
          <p:nvPr>
            <p:ph type="body" sz="quarter" idx="17"/>
          </p:nvPr>
        </p:nvSpPr>
        <p:spPr>
          <a:xfrm>
            <a:off x="644019" y="4506166"/>
            <a:ext cx="3840480" cy="1243584"/>
          </a:xfrm>
          <a:prstGeom prst="roundRect">
            <a:avLst/>
          </a:prstGeom>
          <a:ln w="38100"/>
        </p:spPr>
        <p:txBody>
          <a:bodyPr anchor="ctr"/>
          <a:lstStyle/>
          <a:p>
            <a:pPr marL="0" lvl="0" indent="0">
              <a:lnSpc>
                <a:spcPct val="100000"/>
              </a:lnSpc>
              <a:spcBef>
                <a:spcPts val="0"/>
              </a:spcBef>
              <a:spcAft>
                <a:spcPts val="600"/>
              </a:spcAft>
              <a:buClrTx/>
              <a:buNone/>
              <a:defRPr/>
            </a:pPr>
            <a:r>
              <a:rPr lang="en-US" sz="1800" b="1" dirty="0">
                <a:solidFill>
                  <a:srgbClr val="2F5597"/>
                </a:solidFill>
              </a:rPr>
              <a:t>What if you have to pay for </a:t>
            </a:r>
            <a:br>
              <a:rPr lang="en-US" sz="1800" b="1" dirty="0">
                <a:solidFill>
                  <a:srgbClr val="2F5597"/>
                </a:solidFill>
              </a:rPr>
            </a:br>
            <a:r>
              <a:rPr lang="en-US" sz="1800" b="1" dirty="0">
                <a:solidFill>
                  <a:srgbClr val="2F5597"/>
                </a:solidFill>
              </a:rPr>
              <a:t>Part A?</a:t>
            </a:r>
          </a:p>
        </p:txBody>
      </p:sp>
      <p:sp>
        <p:nvSpPr>
          <p:cNvPr id="11" name="Text Placeholder 10">
            <a:extLst>
              <a:ext uri="{FF2B5EF4-FFF2-40B4-BE49-F238E27FC236}">
                <a16:creationId xmlns:a16="http://schemas.microsoft.com/office/drawing/2014/main" id="{4DB35CA1-7F20-CD84-A179-43D8AA1D5C17}"/>
              </a:ext>
            </a:extLst>
          </p:cNvPr>
          <p:cNvSpPr>
            <a:spLocks noGrp="1"/>
          </p:cNvSpPr>
          <p:nvPr>
            <p:ph type="body" sz="quarter" idx="18"/>
          </p:nvPr>
        </p:nvSpPr>
        <p:spPr>
          <a:xfrm>
            <a:off x="4913091" y="4534861"/>
            <a:ext cx="6858000" cy="1243584"/>
          </a:xfrm>
          <a:prstGeom prst="roundRect">
            <a:avLst/>
          </a:prstGeom>
          <a:ln w="38100">
            <a:solidFill>
              <a:srgbClr val="FFC000"/>
            </a:solidFill>
          </a:ln>
        </p:spPr>
        <p:txBody>
          <a:bodyPr anchor="ctr">
            <a:normAutofit/>
          </a:bodyPr>
          <a:lstStyle/>
          <a:p>
            <a:pPr marL="297180" lvl="2" indent="0">
              <a:lnSpc>
                <a:spcPct val="100000"/>
              </a:lnSpc>
              <a:spcBef>
                <a:spcPts val="0"/>
              </a:spcBef>
              <a:spcAft>
                <a:spcPts val="600"/>
              </a:spcAft>
              <a:buNone/>
              <a:defRPr/>
            </a:pPr>
            <a:r>
              <a:rPr lang="en-US" sz="1800" b="1" dirty="0"/>
              <a:t>If you have to pay for Part A, </a:t>
            </a:r>
            <a:r>
              <a:rPr lang="en-US" sz="1800" dirty="0"/>
              <a:t>you should compare your Medicare benefits and premiums with your Marketplace plan to see which one best meets your needs and budget</a:t>
            </a:r>
          </a:p>
        </p:txBody>
      </p:sp>
      <p:pic>
        <p:nvPicPr>
          <p:cNvPr id="12" name="Picture 11">
            <a:extLst>
              <a:ext uri="{FF2B5EF4-FFF2-40B4-BE49-F238E27FC236}">
                <a16:creationId xmlns:a16="http://schemas.microsoft.com/office/drawing/2014/main" id="{8D3284EB-6306-27DB-1FE0-D49708F16C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43491" y="1798488"/>
            <a:ext cx="256054" cy="932769"/>
          </a:xfrm>
          <a:prstGeom prst="rect">
            <a:avLst/>
          </a:prstGeom>
        </p:spPr>
      </p:pic>
      <p:pic>
        <p:nvPicPr>
          <p:cNvPr id="13" name="Picture 12">
            <a:extLst>
              <a:ext uri="{FF2B5EF4-FFF2-40B4-BE49-F238E27FC236}">
                <a16:creationId xmlns:a16="http://schemas.microsoft.com/office/drawing/2014/main" id="{27474792-7909-6ACD-035A-667AF01231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43491" y="3230031"/>
            <a:ext cx="256054" cy="932769"/>
          </a:xfrm>
          <a:prstGeom prst="rect">
            <a:avLst/>
          </a:prstGeom>
        </p:spPr>
      </p:pic>
      <p:pic>
        <p:nvPicPr>
          <p:cNvPr id="14" name="Picture 13">
            <a:extLst>
              <a:ext uri="{FF2B5EF4-FFF2-40B4-BE49-F238E27FC236}">
                <a16:creationId xmlns:a16="http://schemas.microsoft.com/office/drawing/2014/main" id="{A4944F12-756F-1852-9934-294272EDB5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43491" y="4674967"/>
            <a:ext cx="256054" cy="932769"/>
          </a:xfrm>
          <a:prstGeom prst="rect">
            <a:avLst/>
          </a:prstGeom>
        </p:spPr>
      </p:pic>
      <p:sp>
        <p:nvSpPr>
          <p:cNvPr id="7" name="Slide Number Placeholder 6">
            <a:extLst>
              <a:ext uri="{FF2B5EF4-FFF2-40B4-BE49-F238E27FC236}">
                <a16:creationId xmlns:a16="http://schemas.microsoft.com/office/drawing/2014/main" id="{3C169D48-F21F-4AAF-91FF-2CFFF38D07BF}"/>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dirty="0"/>
          </a:p>
        </p:txBody>
      </p:sp>
      <p:sp>
        <p:nvSpPr>
          <p:cNvPr id="3" name="Footer Placeholder 2">
            <a:extLst>
              <a:ext uri="{FF2B5EF4-FFF2-40B4-BE49-F238E27FC236}">
                <a16:creationId xmlns:a16="http://schemas.microsoft.com/office/drawing/2014/main" id="{41E173CE-84B2-47EA-AEEF-0831F03BBCBC}"/>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7649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bg/>
                                          </p:spTgt>
                                        </p:tgtEl>
                                        <p:attrNameLst>
                                          <p:attrName>style.visibility</p:attrName>
                                        </p:attrNameLst>
                                      </p:cBhvr>
                                      <p:to>
                                        <p:strVal val="visible"/>
                                      </p:to>
                                    </p:set>
                                    <p:animEffect transition="in" filter="wipe(left)">
                                      <p:cBhvr>
                                        <p:cTn id="41" dur="500"/>
                                        <p:tgtEl>
                                          <p:spTgt spid="1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animBg="1"/>
      <p:bldP spid="8" grpId="0" animBg="1"/>
      <p:bldP spid="9" grpId="0" build="p" animBg="1"/>
      <p:bldP spid="10" grpId="0" uiExpand="1" animBg="1"/>
      <p:bldP spid="11"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1368" y="259225"/>
            <a:ext cx="8929554" cy="719643"/>
          </a:xfrm>
        </p:spPr>
        <p:txBody>
          <a:bodyPr>
            <a:normAutofit/>
          </a:bodyPr>
          <a:lstStyle/>
          <a:p>
            <a:pPr algn="ctr"/>
            <a:r>
              <a:rPr lang="en-US" sz="3000" dirty="0">
                <a:latin typeface="Arial Black"/>
              </a:rPr>
              <a:t>Check Your Knowledge: Question 2 </a:t>
            </a:r>
            <a:endParaRPr lang="en-US" sz="3000" dirty="0"/>
          </a:p>
        </p:txBody>
      </p:sp>
      <p:sp>
        <p:nvSpPr>
          <p:cNvPr id="5" name="Content Placeholder 4"/>
          <p:cNvSpPr>
            <a:spLocks noGrp="1"/>
          </p:cNvSpPr>
          <p:nvPr>
            <p:ph idx="4294967295"/>
          </p:nvPr>
        </p:nvSpPr>
        <p:spPr>
          <a:xfrm>
            <a:off x="1037229" y="1720148"/>
            <a:ext cx="10438631" cy="4465320"/>
          </a:xfrm>
        </p:spPr>
        <p:txBody>
          <a:bodyPr>
            <a:normAutofit/>
          </a:bodyPr>
          <a:lstStyle/>
          <a:p>
            <a:pPr marL="0" lvl="0" indent="0" defTabSz="685800">
              <a:lnSpc>
                <a:spcPct val="100000"/>
              </a:lnSpc>
              <a:spcBef>
                <a:spcPts val="1200"/>
              </a:spcBef>
              <a:buNone/>
            </a:pPr>
            <a:r>
              <a:rPr lang="en-US" sz="2200" b="1" dirty="0">
                <a:solidFill>
                  <a:srgbClr val="00529B"/>
                </a:solidFill>
              </a:rPr>
              <a:t>If you’re 65 or older and you have group health plan (GHP) retiree coverage, Medicare is the _____________.</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Secondary payer</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Primary payer</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Primary payer, but only if the retiree plan has over 100 enrollees</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Primary payer, but only if the retiree plan has over 20 enrollees</a:t>
            </a:r>
            <a:endParaRPr lang="en-US" sz="2400" dirty="0">
              <a:solidFill>
                <a:srgbClr val="00529B"/>
              </a:solidFill>
            </a:endParaRPr>
          </a:p>
        </p:txBody>
      </p:sp>
      <p:sp>
        <p:nvSpPr>
          <p:cNvPr id="6" name="GreenBox" descr="Green box highlighting &quot;B&quot; as the correct answer"/>
          <p:cNvSpPr/>
          <p:nvPr>
            <p:custDataLst>
              <p:tags r:id="rId2"/>
            </p:custDataLst>
          </p:nvPr>
        </p:nvSpPr>
        <p:spPr>
          <a:xfrm>
            <a:off x="866267" y="3060724"/>
            <a:ext cx="2865261" cy="468162"/>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6">
            <a:extLst>
              <a:ext uri="{FF2B5EF4-FFF2-40B4-BE49-F238E27FC236}">
                <a16:creationId xmlns:a16="http://schemas.microsoft.com/office/drawing/2014/main" id="{16BE36AA-CB72-468F-945D-41BB5B73BA1D}"/>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dirty="0"/>
          </a:p>
        </p:txBody>
      </p:sp>
      <p:sp>
        <p:nvSpPr>
          <p:cNvPr id="3" name="Footer Placeholder 2">
            <a:extLst>
              <a:ext uri="{FF2B5EF4-FFF2-40B4-BE49-F238E27FC236}">
                <a16:creationId xmlns:a16="http://schemas.microsoft.com/office/drawing/2014/main" id="{DA24DCA2-4087-4536-BEB9-6FED10A2EB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9128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0227" y="258188"/>
            <a:ext cx="8933688" cy="719643"/>
          </a:xfrm>
        </p:spPr>
        <p:txBody>
          <a:bodyPr>
            <a:normAutofit/>
          </a:bodyPr>
          <a:lstStyle/>
          <a:p>
            <a:pPr algn="ctr"/>
            <a:r>
              <a:rPr lang="en-US" sz="3000" dirty="0">
                <a:latin typeface="Arial Black"/>
              </a:rPr>
              <a:t>Check Your Knowledge: Question 3 </a:t>
            </a:r>
            <a:endParaRPr lang="en-US" sz="3000" dirty="0"/>
          </a:p>
        </p:txBody>
      </p:sp>
      <p:sp>
        <p:nvSpPr>
          <p:cNvPr id="5" name="Content Placeholder 4"/>
          <p:cNvSpPr>
            <a:spLocks noGrp="1"/>
          </p:cNvSpPr>
          <p:nvPr>
            <p:ph idx="4294967295"/>
          </p:nvPr>
        </p:nvSpPr>
        <p:spPr>
          <a:xfrm>
            <a:off x="1009271" y="1991742"/>
            <a:ext cx="10173458" cy="3489960"/>
          </a:xfrm>
        </p:spPr>
        <p:txBody>
          <a:bodyPr>
            <a:normAutofit/>
          </a:bodyPr>
          <a:lstStyle/>
          <a:p>
            <a:pPr marL="0" indent="0">
              <a:lnSpc>
                <a:spcPct val="100000"/>
              </a:lnSpc>
              <a:spcBef>
                <a:spcPts val="1200"/>
              </a:spcBef>
              <a:buFont typeface="Wingdings" pitchFamily="2" charset="2"/>
              <a:buNone/>
            </a:pPr>
            <a:r>
              <a:rPr lang="en-US" sz="2200" b="1" dirty="0">
                <a:solidFill>
                  <a:srgbClr val="00529B"/>
                </a:solidFill>
              </a:rPr>
              <a:t>Medicare coordinates with individual Marketplace Qualified Health Plans (QHPs) to determine if Medicare will be the primary payer.</a:t>
            </a:r>
          </a:p>
          <a:p>
            <a:pPr marL="346075" indent="-346075">
              <a:lnSpc>
                <a:spcPct val="100000"/>
              </a:lnSpc>
              <a:spcBef>
                <a:spcPts val="1200"/>
              </a:spcBef>
              <a:buFont typeface="Wingdings" pitchFamily="2" charset="2"/>
              <a:buAutoNum type="alphaLcPeriod"/>
            </a:pPr>
            <a:r>
              <a:rPr lang="en-US" sz="2400" dirty="0">
                <a:solidFill>
                  <a:srgbClr val="00529B"/>
                </a:solidFill>
              </a:rPr>
              <a:t>True</a:t>
            </a:r>
          </a:p>
          <a:p>
            <a:pPr marL="346075" indent="-346075">
              <a:lnSpc>
                <a:spcPct val="100000"/>
              </a:lnSpc>
              <a:spcBef>
                <a:spcPts val="1200"/>
              </a:spcBef>
              <a:buFont typeface="Wingdings" pitchFamily="2" charset="2"/>
              <a:buAutoNum type="alphaLcPeriod"/>
            </a:pPr>
            <a:r>
              <a:rPr lang="en-US" sz="2400" dirty="0">
                <a:solidFill>
                  <a:srgbClr val="00529B"/>
                </a:solidFill>
              </a:rPr>
              <a:t>False</a:t>
            </a:r>
          </a:p>
        </p:txBody>
      </p:sp>
      <p:sp>
        <p:nvSpPr>
          <p:cNvPr id="6" name="GreenBox" descr="Green box highlighting &quot;B&quot; as the correct answer"/>
          <p:cNvSpPr/>
          <p:nvPr>
            <p:custDataLst>
              <p:tags r:id="rId2"/>
            </p:custDataLst>
          </p:nvPr>
        </p:nvSpPr>
        <p:spPr>
          <a:xfrm>
            <a:off x="1009271" y="3311329"/>
            <a:ext cx="1487021" cy="430305"/>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6">
            <a:extLst>
              <a:ext uri="{FF2B5EF4-FFF2-40B4-BE49-F238E27FC236}">
                <a16:creationId xmlns:a16="http://schemas.microsoft.com/office/drawing/2014/main" id="{C89EA6C0-AC13-4D36-B5B5-6F090F4F2891}"/>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dirty="0"/>
          </a:p>
        </p:txBody>
      </p:sp>
      <p:sp>
        <p:nvSpPr>
          <p:cNvPr id="3" name="Footer Placeholder 2">
            <a:extLst>
              <a:ext uri="{FF2B5EF4-FFF2-40B4-BE49-F238E27FC236}">
                <a16:creationId xmlns:a16="http://schemas.microsoft.com/office/drawing/2014/main" id="{91CF898F-03A1-4E31-B332-F9A69B7B95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22411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r>
              <a:rPr lang="en-US" cap="none" dirty="0">
                <a:latin typeface="Arial Black" panose="020B0A04020102020204" pitchFamily="34" charset="0"/>
              </a:rPr>
              <a:t>Medicare Drug Coverage (Part D) Coordination of Benefits </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3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1177383" y="1665026"/>
            <a:ext cx="9837234" cy="4499015"/>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Identify possible drug coverage payers</a:t>
            </a:r>
          </a:p>
          <a:p>
            <a:pPr marL="548640" indent="-274320">
              <a:lnSpc>
                <a:spcPct val="100000"/>
              </a:lnSpc>
              <a:spcBef>
                <a:spcPts val="0"/>
              </a:spcBef>
              <a:spcAft>
                <a:spcPts val="1200"/>
              </a:spcAft>
            </a:pPr>
            <a:r>
              <a:rPr lang="en-US" sz="2400" dirty="0">
                <a:solidFill>
                  <a:srgbClr val="00529B"/>
                </a:solidFill>
                <a:latin typeface="Arial"/>
                <a:cs typeface="Arial"/>
              </a:rPr>
              <a:t>Explain important retiree drug coverage considerations</a:t>
            </a:r>
          </a:p>
          <a:p>
            <a:pPr marL="548640" indent="-274320">
              <a:lnSpc>
                <a:spcPct val="100000"/>
              </a:lnSpc>
              <a:spcBef>
                <a:spcPts val="0"/>
              </a:spcBef>
              <a:spcAft>
                <a:spcPts val="1200"/>
              </a:spcAft>
            </a:pPr>
            <a:r>
              <a:rPr lang="en-US" sz="2400" dirty="0">
                <a:solidFill>
                  <a:srgbClr val="00529B"/>
                </a:solidFill>
                <a:latin typeface="Arial"/>
                <a:cs typeface="Arial"/>
              </a:rPr>
              <a:t>Explain when Medicare drug coverage (Part D) pays first</a:t>
            </a:r>
          </a:p>
        </p:txBody>
      </p:sp>
      <p:sp>
        <p:nvSpPr>
          <p:cNvPr id="5" name="Slide Number Placeholder 4">
            <a:extLst>
              <a:ext uri="{FF2B5EF4-FFF2-40B4-BE49-F238E27FC236}">
                <a16:creationId xmlns:a16="http://schemas.microsoft.com/office/drawing/2014/main" id="{953AB80F-6DCA-7935-A1A2-AC78CC07947F}"/>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dirty="0"/>
          </a:p>
        </p:txBody>
      </p:sp>
      <p:sp>
        <p:nvSpPr>
          <p:cNvPr id="3" name="Footer Placeholder 2">
            <a:extLst>
              <a:ext uri="{FF2B5EF4-FFF2-40B4-BE49-F238E27FC236}">
                <a16:creationId xmlns:a16="http://schemas.microsoft.com/office/drawing/2014/main" id="{CE56A1C2-F64C-CD5C-0D85-AB4BFE8C02FA}"/>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BA3D50E1-BDE6-5F4B-78A8-E8F87353A4DF}"/>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90666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Coordination of Prescription Drug Benefits</a:t>
            </a:r>
          </a:p>
        </p:txBody>
      </p:sp>
      <p:sp>
        <p:nvSpPr>
          <p:cNvPr id="13" name="Content Placeholder 12">
            <a:extLst>
              <a:ext uri="{FF2B5EF4-FFF2-40B4-BE49-F238E27FC236}">
                <a16:creationId xmlns:a16="http://schemas.microsoft.com/office/drawing/2014/main" id="{DA80CD73-5165-4A6D-8B15-475CD056FDFB}"/>
              </a:ext>
            </a:extLst>
          </p:cNvPr>
          <p:cNvSpPr>
            <a:spLocks noGrp="1"/>
          </p:cNvSpPr>
          <p:nvPr>
            <p:ph sz="half" idx="2"/>
          </p:nvPr>
        </p:nvSpPr>
        <p:spPr>
          <a:xfrm>
            <a:off x="5838593" y="1548184"/>
            <a:ext cx="6108993" cy="4306516"/>
          </a:xfrm>
        </p:spPr>
        <p:txBody>
          <a:bodyPr>
            <a:normAutofit fontScale="92500" lnSpcReduction="10000"/>
          </a:bodyPr>
          <a:lstStyle/>
          <a:p>
            <a:pPr marL="0" lvl="0" indent="0" defTabSz="685800">
              <a:lnSpc>
                <a:spcPct val="110000"/>
              </a:lnSpc>
              <a:spcBef>
                <a:spcPts val="0"/>
              </a:spcBef>
              <a:spcAft>
                <a:spcPts val="1200"/>
              </a:spcAft>
              <a:buClrTx/>
              <a:buNone/>
              <a:defRPr/>
            </a:pPr>
            <a:r>
              <a:rPr lang="en-US" sz="2800" b="1" dirty="0">
                <a:solidFill>
                  <a:srgbClr val="00529B"/>
                </a:solidFill>
              </a:rPr>
              <a:t>Ensures proper payment by Medicare drug coverage (Part D)</a:t>
            </a:r>
            <a:endParaRPr kumimoji="0" lang="en-US" sz="2800" b="1" i="0" u="none" strike="noStrike" kern="1200" cap="none" spc="0" normalizeH="0" baseline="0" noProof="0" dirty="0">
              <a:ln>
                <a:noFill/>
              </a:ln>
              <a:solidFill>
                <a:srgbClr val="00529B"/>
              </a:solidFill>
              <a:effectLst/>
              <a:uLnTx/>
              <a:uFillTx/>
            </a:endParaRPr>
          </a:p>
          <a:p>
            <a:pPr marL="548640" lvl="0" indent="-274320" defTabSz="685800">
              <a:lnSpc>
                <a:spcPct val="110000"/>
              </a:lnSpc>
              <a:spcBef>
                <a:spcPts val="0"/>
              </a:spcBef>
              <a:spcAft>
                <a:spcPts val="1200"/>
              </a:spcAft>
              <a:buClrTx/>
              <a:defRPr/>
            </a:pPr>
            <a:r>
              <a:rPr lang="en-US" sz="2400" dirty="0">
                <a:solidFill>
                  <a:schemeClr val="accent1">
                    <a:lumMod val="75000"/>
                  </a:schemeClr>
                </a:solidFill>
              </a:rPr>
              <a:t>Whenever Medicare is primary, the Medicare drug coverage is billed and will pay first</a:t>
            </a:r>
            <a:endParaRPr kumimoji="0" lang="en-US" sz="2400" b="0" i="0" u="none" strike="noStrike" kern="1200" cap="none" spc="0" normalizeH="0" baseline="0" noProof="0" dirty="0">
              <a:ln>
                <a:noFill/>
              </a:ln>
              <a:solidFill>
                <a:schemeClr val="accent1">
                  <a:lumMod val="75000"/>
                </a:schemeClr>
              </a:solidFill>
              <a:effectLst/>
              <a:uLnTx/>
              <a:uFillTx/>
            </a:endParaRPr>
          </a:p>
          <a:p>
            <a:pPr marL="548640" marR="0" lvl="0" indent="-274320" algn="l" defTabSz="685800" rtl="0" eaLnBrk="1" fontAlgn="auto" latinLnBrk="0" hangingPunct="1">
              <a:lnSpc>
                <a:spcPct val="110000"/>
              </a:lnSpc>
              <a:spcBef>
                <a:spcPts val="0"/>
              </a:spcBef>
              <a:spcAft>
                <a:spcPts val="1200"/>
              </a:spcAft>
              <a:buClrTx/>
              <a:buSzTx/>
              <a:tabLst/>
              <a:defRPr/>
            </a:pPr>
            <a:r>
              <a:rPr kumimoji="0" lang="en-US" sz="2400" b="0" i="0" u="none" strike="noStrike" kern="1200" cap="none" spc="0" normalizeH="0" baseline="0" noProof="0" dirty="0">
                <a:ln>
                  <a:noFill/>
                </a:ln>
                <a:solidFill>
                  <a:srgbClr val="00529B"/>
                </a:solidFill>
                <a:effectLst/>
                <a:uLnTx/>
                <a:uFillTx/>
              </a:rPr>
              <a:t>If Medicare is the secondary payer Medicare drug </a:t>
            </a:r>
            <a:r>
              <a:rPr lang="en-US" sz="2400" dirty="0">
                <a:solidFill>
                  <a:srgbClr val="00529B"/>
                </a:solidFill>
              </a:rPr>
              <a:t>coverage</a:t>
            </a:r>
            <a:r>
              <a:rPr kumimoji="0" lang="en-US" sz="2400" b="0" i="0" u="none" strike="noStrike" kern="1200" cap="none" spc="0" normalizeH="0" baseline="0" noProof="0" dirty="0">
                <a:ln>
                  <a:noFill/>
                </a:ln>
                <a:solidFill>
                  <a:srgbClr val="00529B"/>
                </a:solidFill>
                <a:effectLst/>
                <a:uLnTx/>
                <a:uFillTx/>
              </a:rPr>
              <a:t> will generally deny primary claims</a:t>
            </a:r>
          </a:p>
          <a:p>
            <a:pPr marL="548640" marR="0" lvl="0" indent="-274320" algn="l" defTabSz="685800" rtl="0" eaLnBrk="1" fontAlgn="auto" latinLnBrk="0" hangingPunct="1">
              <a:lnSpc>
                <a:spcPct val="110000"/>
              </a:lnSpc>
              <a:spcBef>
                <a:spcPts val="0"/>
              </a:spcBef>
              <a:spcAft>
                <a:spcPts val="1200"/>
              </a:spcAft>
              <a:buClrTx/>
              <a:buSzTx/>
              <a:tabLst/>
              <a:defRPr/>
            </a:pPr>
            <a:r>
              <a:rPr kumimoji="0" lang="en-US" sz="2400" b="0" i="0" u="none" strike="noStrike" kern="1200" cap="none" spc="0" normalizeH="0" baseline="0" noProof="0" dirty="0">
                <a:ln>
                  <a:noFill/>
                </a:ln>
                <a:solidFill>
                  <a:srgbClr val="00529B"/>
                </a:solidFill>
                <a:effectLst/>
                <a:uLnTx/>
                <a:uFillTx/>
              </a:rPr>
              <a:t>Medicare drug </a:t>
            </a:r>
            <a:r>
              <a:rPr lang="en-US" sz="2400" dirty="0">
                <a:solidFill>
                  <a:srgbClr val="00529B"/>
                </a:solidFill>
              </a:rPr>
              <a:t>coverage</a:t>
            </a:r>
            <a:r>
              <a:rPr kumimoji="0" lang="en-US" sz="2400" b="0" i="0" u="none" strike="noStrike" kern="1200" cap="none" spc="0" normalizeH="0" baseline="0" noProof="0" dirty="0">
                <a:ln>
                  <a:noFill/>
                </a:ln>
                <a:solidFill>
                  <a:srgbClr val="00529B"/>
                </a:solidFill>
                <a:effectLst/>
                <a:uLnTx/>
                <a:uFillTx/>
              </a:rPr>
              <a:t> may make a conditional primary payment in some cases</a:t>
            </a:r>
          </a:p>
        </p:txBody>
      </p:sp>
      <p:pic>
        <p:nvPicPr>
          <p:cNvPr id="9" name="Picture 8">
            <a:extLst>
              <a:ext uri="{FF2B5EF4-FFF2-40B4-BE49-F238E27FC236}">
                <a16:creationId xmlns:a16="http://schemas.microsoft.com/office/drawing/2014/main" id="{F1BBA112-84C4-4190-B359-9573879DC41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7411" y="1953885"/>
            <a:ext cx="5143500" cy="3429000"/>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446FC47B-7479-4D1D-A7FD-4105F5405B00}"/>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dirty="0"/>
          </a:p>
        </p:txBody>
      </p:sp>
      <p:sp>
        <p:nvSpPr>
          <p:cNvPr id="3" name="Footer Placeholder 2">
            <a:extLst>
              <a:ext uri="{FF2B5EF4-FFF2-40B4-BE49-F238E27FC236}">
                <a16:creationId xmlns:a16="http://schemas.microsoft.com/office/drawing/2014/main" id="{A566E1ED-439F-4AD4-8C2E-79FDF1B5F1CF}"/>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597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cs typeface="Arial" charset="0"/>
              </a:rPr>
              <a:t>Possible Drug Coverage Payers</a:t>
            </a:r>
            <a:endParaRPr lang="en-US" sz="3000" dirty="0">
              <a:latin typeface="Arial Black" panose="020B0A04020102020204" pitchFamily="34" charset="0"/>
            </a:endParaRPr>
          </a:p>
        </p:txBody>
      </p:sp>
      <p:sp>
        <p:nvSpPr>
          <p:cNvPr id="6" name="Text Placeholder 1">
            <a:extLst>
              <a:ext uri="{FF2B5EF4-FFF2-40B4-BE49-F238E27FC236}">
                <a16:creationId xmlns:a16="http://schemas.microsoft.com/office/drawing/2014/main" id="{7913C38C-A350-4D41-B44E-71E9E350CC17}"/>
              </a:ext>
            </a:extLst>
          </p:cNvPr>
          <p:cNvSpPr>
            <a:spLocks noGrp="1"/>
          </p:cNvSpPr>
          <p:nvPr>
            <p:ph type="body" sz="quarter" idx="13"/>
          </p:nvPr>
        </p:nvSpPr>
        <p:spPr>
          <a:xfrm>
            <a:off x="1534883" y="1294402"/>
            <a:ext cx="4586520" cy="2562055"/>
          </a:xfrm>
        </p:spPr>
        <p:txBody>
          <a:bodyPr/>
          <a:lstStyle/>
          <a:p>
            <a:pPr marL="0" lvl="1" indent="0">
              <a:lnSpc>
                <a:spcPct val="100000"/>
              </a:lnSpc>
              <a:spcBef>
                <a:spcPts val="0"/>
              </a:spcBef>
              <a:spcAft>
                <a:spcPts val="1200"/>
              </a:spcAft>
              <a:buNone/>
              <a:defRPr/>
            </a:pPr>
            <a:r>
              <a:rPr lang="en-US" sz="2000" b="1" dirty="0">
                <a:ea typeface="Calibri" panose="020F0502020204030204" pitchFamily="34" charset="0"/>
              </a:rPr>
              <a:t>Group Health Plans (GHPs)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Retiree</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Active employment</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COBRA (Consolidated Omnibus Budget Reconciliation Act) continuation coverage</a:t>
            </a:r>
          </a:p>
        </p:txBody>
      </p:sp>
      <p:sp>
        <p:nvSpPr>
          <p:cNvPr id="7" name="Text Placeholder 2">
            <a:extLst>
              <a:ext uri="{FF2B5EF4-FFF2-40B4-BE49-F238E27FC236}">
                <a16:creationId xmlns:a16="http://schemas.microsoft.com/office/drawing/2014/main" id="{F4AF6988-0751-3D87-D053-767618D21F00}"/>
              </a:ext>
            </a:extLst>
          </p:cNvPr>
          <p:cNvSpPr>
            <a:spLocks noGrp="1"/>
          </p:cNvSpPr>
          <p:nvPr>
            <p:ph type="body" sz="quarter" idx="14"/>
          </p:nvPr>
        </p:nvSpPr>
        <p:spPr>
          <a:xfrm>
            <a:off x="6121402" y="1294403"/>
            <a:ext cx="5257786" cy="2562054"/>
          </a:xfrm>
        </p:spPr>
        <p:txBody>
          <a:bodyPr>
            <a:normAutofit lnSpcReduction="10000"/>
          </a:bodyPr>
          <a:lstStyle/>
          <a:p>
            <a:pPr marL="0" lvl="1" indent="0">
              <a:lnSpc>
                <a:spcPct val="100000"/>
              </a:lnSpc>
              <a:spcBef>
                <a:spcPts val="0"/>
              </a:spcBef>
              <a:spcAft>
                <a:spcPts val="1200"/>
              </a:spcAft>
              <a:buNone/>
              <a:defRPr/>
            </a:pPr>
            <a:r>
              <a:rPr lang="en-US" sz="2000" b="1" dirty="0">
                <a:ea typeface="Calibri" panose="020F0502020204030204" pitchFamily="34" charset="0"/>
              </a:rPr>
              <a:t>Federal</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Medicare Part A (Hospital Insurance) or Part B (Medical Insurance)</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Federal Black Lung Program</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Indian Health Services (IHS)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Veterans’ benefits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TRICARE for Life (TFL) benefits</a:t>
            </a:r>
            <a:endParaRPr lang="en-US" sz="1400" dirty="0">
              <a:latin typeface="Arial" panose="020B0604020202020204" pitchFamily="34" charset="0"/>
              <a:ea typeface="Calibri" panose="020F050202020403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77100B8F-FB6F-CBF8-BF8E-A6377796D39A}"/>
              </a:ext>
            </a:extLst>
          </p:cNvPr>
          <p:cNvSpPr>
            <a:spLocks noGrp="1"/>
          </p:cNvSpPr>
          <p:nvPr>
            <p:ph type="body" sz="quarter" idx="15"/>
          </p:nvPr>
        </p:nvSpPr>
        <p:spPr>
          <a:xfrm>
            <a:off x="1546378" y="3880911"/>
            <a:ext cx="4549622" cy="2124091"/>
          </a:xfrm>
        </p:spPr>
        <p:txBody>
          <a:bodyPr/>
          <a:lstStyle/>
          <a:p>
            <a:pPr marL="0" lvl="1" indent="0">
              <a:lnSpc>
                <a:spcPct val="100000"/>
              </a:lnSpc>
              <a:spcBef>
                <a:spcPts val="0"/>
              </a:spcBef>
              <a:spcAft>
                <a:spcPts val="1200"/>
              </a:spcAft>
              <a:buNone/>
              <a:defRPr/>
            </a:pPr>
            <a:r>
              <a:rPr lang="en-US" sz="2000" b="1" dirty="0"/>
              <a:t>State</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cs typeface="Arial" panose="020B0604020202020204" pitchFamily="34" charset="0"/>
              </a:rPr>
              <a:t>Medicaid programs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cs typeface="Arial" panose="020B0604020202020204" pitchFamily="34" charset="0"/>
              </a:rPr>
              <a:t>State Pharmaceutical Assistance Programs (SPAPs)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AIDS Drug Assistance Programs (ADAPs)</a:t>
            </a:r>
          </a:p>
        </p:txBody>
      </p:sp>
      <p:sp>
        <p:nvSpPr>
          <p:cNvPr id="17" name="Text Placeholder 4">
            <a:extLst>
              <a:ext uri="{FF2B5EF4-FFF2-40B4-BE49-F238E27FC236}">
                <a16:creationId xmlns:a16="http://schemas.microsoft.com/office/drawing/2014/main" id="{C95F9A78-64BB-5455-4999-300E8C78211F}"/>
              </a:ext>
            </a:extLst>
          </p:cNvPr>
          <p:cNvSpPr>
            <a:spLocks noGrp="1"/>
          </p:cNvSpPr>
          <p:nvPr>
            <p:ph type="body" sz="quarter" idx="17"/>
          </p:nvPr>
        </p:nvSpPr>
        <p:spPr>
          <a:xfrm>
            <a:off x="6146804" y="3866272"/>
            <a:ext cx="5206993" cy="2138727"/>
          </a:xfrm>
        </p:spPr>
        <p:txBody>
          <a:bodyPr/>
          <a:lstStyle/>
          <a:p>
            <a:pPr marL="0" lvl="1" indent="0">
              <a:lnSpc>
                <a:spcPct val="100000"/>
              </a:lnSpc>
              <a:spcBef>
                <a:spcPts val="0"/>
              </a:spcBef>
              <a:spcAft>
                <a:spcPts val="1200"/>
              </a:spcAft>
              <a:buNone/>
              <a:defRPr/>
            </a:pPr>
            <a:r>
              <a:rPr lang="en-US" sz="2000" b="1" dirty="0">
                <a:ea typeface="Calibri" panose="020F0502020204030204" pitchFamily="34" charset="0"/>
              </a:rPr>
              <a:t>Other</a:t>
            </a:r>
            <a:endParaRPr lang="en-US" sz="1800" b="1" dirty="0">
              <a:ea typeface="Calibri" panose="020F0502020204030204" pitchFamily="34" charset="0"/>
            </a:endParaRP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No-Fault/Liability</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cs typeface="Arial" panose="020B0604020202020204" pitchFamily="34" charset="0"/>
              </a:rPr>
              <a:t>Workers’ Compensation</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Charities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Patient Assistance Programs (PAPs)</a:t>
            </a:r>
          </a:p>
        </p:txBody>
      </p:sp>
      <p:sp>
        <p:nvSpPr>
          <p:cNvPr id="8" name="Rectangle: Rounded Corners 7">
            <a:extLst>
              <a:ext uri="{FF2B5EF4-FFF2-40B4-BE49-F238E27FC236}">
                <a16:creationId xmlns:a16="http://schemas.microsoft.com/office/drawing/2014/main" id="{A121A492-386B-4830-9A74-DE4C1863D8DE}"/>
              </a:ext>
              <a:ext uri="{C183D7F6-B498-43B3-948B-1728B52AA6E4}">
                <adec:decorative xmlns:adec="http://schemas.microsoft.com/office/drawing/2017/decorative" val="1"/>
              </a:ext>
            </a:extLst>
          </p:cNvPr>
          <p:cNvSpPr/>
          <p:nvPr/>
        </p:nvSpPr>
        <p:spPr>
          <a:xfrm>
            <a:off x="1364343" y="1104715"/>
            <a:ext cx="9989457" cy="4900288"/>
          </a:xfrm>
          <a:prstGeom prst="roundRect">
            <a:avLst>
              <a:gd name="adj" fmla="val 12571"/>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D2DDCA5-0913-4F13-83C0-8A372D099D34}"/>
              </a:ext>
              <a:ext uri="{C183D7F6-B498-43B3-948B-1728B52AA6E4}">
                <adec:decorative xmlns:adec="http://schemas.microsoft.com/office/drawing/2017/decorative" val="1"/>
              </a:ext>
            </a:extLst>
          </p:cNvPr>
          <p:cNvCxnSpPr>
            <a:cxnSpLocks/>
          </p:cNvCxnSpPr>
          <p:nvPr/>
        </p:nvCxnSpPr>
        <p:spPr>
          <a:xfrm>
            <a:off x="1364343" y="3856458"/>
            <a:ext cx="9989457" cy="0"/>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8CF94D-9924-4091-807B-FBC114ED6187}"/>
              </a:ext>
              <a:ext uri="{C183D7F6-B498-43B3-948B-1728B52AA6E4}">
                <adec:decorative xmlns:adec="http://schemas.microsoft.com/office/drawing/2017/decorative" val="1"/>
              </a:ext>
            </a:extLst>
          </p:cNvPr>
          <p:cNvCxnSpPr/>
          <p:nvPr/>
        </p:nvCxnSpPr>
        <p:spPr>
          <a:xfrm>
            <a:off x="6121402" y="1104715"/>
            <a:ext cx="0" cy="4900288"/>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ADD5922-E65F-47AC-9303-C181526BE4DF}"/>
              </a:ext>
            </a:extLst>
          </p:cNvPr>
          <p:cNvSpPr>
            <a:spLocks noGrp="1"/>
          </p:cNvSpPr>
          <p:nvPr>
            <p:ph type="sldNum" sz="quarter" idx="12"/>
          </p:nvPr>
        </p:nvSpPr>
        <p:spPr/>
        <p:txBody>
          <a:bodyPr/>
          <a:lstStyle/>
          <a:p>
            <a:pPr>
              <a:defRPr/>
            </a:pPr>
            <a:fld id="{11E79EF6-0C0E-43E6-8FB3-918BC522CC5A}" type="slidenum">
              <a:rPr lang="en-US" smtClean="0"/>
              <a:pPr>
                <a:defRPr/>
              </a:pPr>
              <a:t>36</a:t>
            </a:fld>
            <a:endParaRPr lang="en-US" dirty="0"/>
          </a:p>
        </p:txBody>
      </p:sp>
      <p:sp>
        <p:nvSpPr>
          <p:cNvPr id="3" name="Footer Placeholder 2">
            <a:extLst>
              <a:ext uri="{FF2B5EF4-FFF2-40B4-BE49-F238E27FC236}">
                <a16:creationId xmlns:a16="http://schemas.microsoft.com/office/drawing/2014/main" id="{305E3162-4CD3-4EF1-AEB4-4420AF1E67F3}"/>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8765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p:bldP spid="7" grpId="0" uiExpand="1"/>
      <p:bldP spid="9" grpId="0" uiExpand="1"/>
      <p:bldP spid="17" grpId="0" uiExpand="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Important Retiree Drug Coverage Considerations</a:t>
            </a:r>
          </a:p>
        </p:txBody>
      </p:sp>
      <p:sp>
        <p:nvSpPr>
          <p:cNvPr id="5" name="Content Placeholder 4"/>
          <p:cNvSpPr>
            <a:spLocks noGrp="1"/>
          </p:cNvSpPr>
          <p:nvPr>
            <p:ph type="body" sz="quarter" idx="13"/>
          </p:nvPr>
        </p:nvSpPr>
        <p:spPr>
          <a:xfrm>
            <a:off x="838200" y="1265772"/>
            <a:ext cx="4746587" cy="1944616"/>
          </a:xfrm>
        </p:spPr>
        <p:txBody>
          <a:bodyPr>
            <a:normAutofit/>
          </a:bodyPr>
          <a:lstStyle/>
          <a:p>
            <a:pPr marL="273050" indent="-273050" defTabSz="685800">
              <a:lnSpc>
                <a:spcPct val="110000"/>
              </a:lnSpc>
              <a:spcBef>
                <a:spcPts val="0"/>
              </a:spcBef>
              <a:spcAft>
                <a:spcPts val="1200"/>
              </a:spcAft>
            </a:pPr>
            <a:r>
              <a:rPr lang="en-US" sz="2400" dirty="0">
                <a:solidFill>
                  <a:srgbClr val="00529B"/>
                </a:solidFill>
              </a:rPr>
              <a:t>If you lose your creditable drug coverage, you’ll get a Special Enrollment Period (SEP) to get Medicare drug coverage</a:t>
            </a:r>
          </a:p>
        </p:txBody>
      </p:sp>
      <p:sp>
        <p:nvSpPr>
          <p:cNvPr id="6" name="Text Placeholder 5">
            <a:extLst>
              <a:ext uri="{FF2B5EF4-FFF2-40B4-BE49-F238E27FC236}">
                <a16:creationId xmlns:a16="http://schemas.microsoft.com/office/drawing/2014/main" id="{CF86F1F2-8EA8-26C8-BBC3-0C44B6E54751}"/>
              </a:ext>
            </a:extLst>
          </p:cNvPr>
          <p:cNvSpPr>
            <a:spLocks noGrp="1"/>
          </p:cNvSpPr>
          <p:nvPr>
            <p:ph type="body" sz="quarter" idx="14"/>
          </p:nvPr>
        </p:nvSpPr>
        <p:spPr>
          <a:xfrm>
            <a:off x="6434448" y="1265772"/>
            <a:ext cx="5216532" cy="2434548"/>
          </a:xfrm>
        </p:spPr>
        <p:txBody>
          <a:bodyPr>
            <a:normAutofit fontScale="92500"/>
          </a:bodyPr>
          <a:lstStyle/>
          <a:p>
            <a:pPr defTabSz="685800">
              <a:lnSpc>
                <a:spcPct val="110000"/>
              </a:lnSpc>
              <a:spcBef>
                <a:spcPts val="0"/>
              </a:spcBef>
              <a:spcAft>
                <a:spcPts val="600"/>
              </a:spcAft>
              <a:buClrTx/>
              <a:defRPr/>
            </a:pPr>
            <a:r>
              <a:rPr kumimoji="0" lang="en-US" b="0" i="0" u="none" strike="noStrike" kern="1200" cap="none" spc="0" normalizeH="0" baseline="0" noProof="0" dirty="0">
                <a:ln>
                  <a:noFill/>
                </a:ln>
                <a:solidFill>
                  <a:srgbClr val="00529B"/>
                </a:solidFill>
                <a:effectLst/>
                <a:uLnTx/>
                <a:uFillTx/>
              </a:rPr>
              <a:t>People who drop retiree drug coverage may:</a:t>
            </a:r>
          </a:p>
          <a:p>
            <a:pPr marL="548640" lvl="1" indent="-274320" defTabSz="685800">
              <a:lnSpc>
                <a:spcPct val="110000"/>
              </a:lnSpc>
              <a:spcBef>
                <a:spcPts val="0"/>
              </a:spcBef>
              <a:spcAft>
                <a:spcPts val="600"/>
              </a:spcAft>
              <a:defRPr/>
            </a:pPr>
            <a:r>
              <a:rPr kumimoji="0" lang="en-US" sz="2000" b="0" i="0" u="none" strike="noStrike" kern="1200" cap="none" spc="0" normalizeH="0" baseline="0" noProof="0" dirty="0">
                <a:ln>
                  <a:noFill/>
                </a:ln>
                <a:solidFill>
                  <a:srgbClr val="00529B"/>
                </a:solidFill>
                <a:effectLst/>
                <a:uLnTx/>
                <a:uFillTx/>
              </a:rPr>
              <a:t>Be required to drop their health coverage</a:t>
            </a:r>
          </a:p>
          <a:p>
            <a:pPr marL="548640" lvl="1" indent="-274320" defTabSz="685800">
              <a:lnSpc>
                <a:spcPct val="110000"/>
              </a:lnSpc>
              <a:spcBef>
                <a:spcPts val="0"/>
              </a:spcBef>
              <a:spcAft>
                <a:spcPts val="600"/>
              </a:spcAft>
              <a:defRPr/>
            </a:pPr>
            <a:r>
              <a:rPr kumimoji="0" lang="en-US" sz="2000" b="0" i="0" u="none" strike="noStrike" kern="1200" cap="none" spc="0" normalizeH="0" baseline="0" noProof="0" dirty="0">
                <a:ln>
                  <a:noFill/>
                </a:ln>
                <a:solidFill>
                  <a:srgbClr val="00529B"/>
                </a:solidFill>
                <a:effectLst/>
                <a:uLnTx/>
                <a:uFillTx/>
              </a:rPr>
              <a:t>Not be able to get it back</a:t>
            </a:r>
          </a:p>
          <a:p>
            <a:pPr marL="548640" lvl="1" indent="-274320" defTabSz="685800">
              <a:lnSpc>
                <a:spcPct val="110000"/>
              </a:lnSpc>
              <a:spcBef>
                <a:spcPts val="0"/>
              </a:spcBef>
              <a:spcAft>
                <a:spcPts val="600"/>
              </a:spcAft>
              <a:defRPr/>
            </a:pPr>
            <a:r>
              <a:rPr kumimoji="0" lang="en-US" sz="2000" b="0" i="0" u="none" strike="noStrike" kern="1200" cap="none" spc="0" normalizeH="0" baseline="0" noProof="0" dirty="0">
                <a:ln>
                  <a:noFill/>
                </a:ln>
                <a:solidFill>
                  <a:srgbClr val="00529B"/>
                </a:solidFill>
                <a:effectLst/>
                <a:uLnTx/>
                <a:uFillTx/>
              </a:rPr>
              <a:t>Cause family members to lose their coverage</a:t>
            </a:r>
          </a:p>
        </p:txBody>
      </p:sp>
      <p:sp>
        <p:nvSpPr>
          <p:cNvPr id="8" name="Text Placeholder 7">
            <a:extLst>
              <a:ext uri="{FF2B5EF4-FFF2-40B4-BE49-F238E27FC236}">
                <a16:creationId xmlns:a16="http://schemas.microsoft.com/office/drawing/2014/main" id="{012F6267-0C06-EB0F-6E70-EE9AF97D244A}"/>
              </a:ext>
            </a:extLst>
          </p:cNvPr>
          <p:cNvSpPr>
            <a:spLocks noGrp="1"/>
          </p:cNvSpPr>
          <p:nvPr>
            <p:ph type="body" sz="quarter" idx="15"/>
          </p:nvPr>
        </p:nvSpPr>
        <p:spPr>
          <a:xfrm>
            <a:off x="911655" y="3778927"/>
            <a:ext cx="10368690" cy="715085"/>
          </a:xfrm>
        </p:spPr>
        <p:txBody>
          <a:bodyPr>
            <a:norm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529B"/>
                </a:solidFill>
                <a:effectLst/>
                <a:uLnTx/>
                <a:uFillTx/>
              </a:rPr>
              <a:t>Most retiree plans offer creditable coverage for the entire family</a:t>
            </a:r>
          </a:p>
        </p:txBody>
      </p:sp>
      <p:sp>
        <p:nvSpPr>
          <p:cNvPr id="11" name="Text Placeholder 10">
            <a:extLst>
              <a:ext uri="{FF2B5EF4-FFF2-40B4-BE49-F238E27FC236}">
                <a16:creationId xmlns:a16="http://schemas.microsoft.com/office/drawing/2014/main" id="{568B8CBD-A4A1-2705-2EDC-AA027B6ECD61}"/>
              </a:ext>
            </a:extLst>
          </p:cNvPr>
          <p:cNvSpPr>
            <a:spLocks noGrp="1"/>
          </p:cNvSpPr>
          <p:nvPr>
            <p:ph type="body" sz="quarter" idx="16"/>
          </p:nvPr>
        </p:nvSpPr>
        <p:spPr>
          <a:xfrm>
            <a:off x="1042020" y="4468850"/>
            <a:ext cx="3337560" cy="1490472"/>
          </a:xfrm>
          <a:prstGeom prst="roundRect">
            <a:avLst/>
          </a:prstGeom>
          <a:ln w="38100">
            <a:solidFill>
              <a:srgbClr val="FFC000"/>
            </a:solidFill>
          </a:ln>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rPr>
              <a:t>You’ll get a yearly notice if you have drug coverage from an employer/union or other GHP</a:t>
            </a:r>
          </a:p>
        </p:txBody>
      </p:sp>
      <p:sp>
        <p:nvSpPr>
          <p:cNvPr id="15" name="Text Placeholder 14">
            <a:extLst>
              <a:ext uri="{FF2B5EF4-FFF2-40B4-BE49-F238E27FC236}">
                <a16:creationId xmlns:a16="http://schemas.microsoft.com/office/drawing/2014/main" id="{B2DDB1E8-4DE3-4A52-1FA0-E416706E31F8}"/>
              </a:ext>
            </a:extLst>
          </p:cNvPr>
          <p:cNvSpPr>
            <a:spLocks noGrp="1"/>
          </p:cNvSpPr>
          <p:nvPr>
            <p:ph type="body" sz="quarter" idx="17"/>
          </p:nvPr>
        </p:nvSpPr>
        <p:spPr>
          <a:xfrm>
            <a:off x="4677720" y="4468850"/>
            <a:ext cx="3337560" cy="1490472"/>
          </a:xfrm>
          <a:prstGeom prst="roundRect">
            <a:avLst/>
          </a:prstGeom>
          <a:ln w="38100">
            <a:solidFill>
              <a:srgbClr val="FFC000"/>
            </a:solidFill>
          </a:ln>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rPr>
              <a:t>This notice lets you know if your drug coverage is “creditable”</a:t>
            </a:r>
          </a:p>
        </p:txBody>
      </p:sp>
      <p:sp>
        <p:nvSpPr>
          <p:cNvPr id="16" name="Text Placeholder 15">
            <a:extLst>
              <a:ext uri="{FF2B5EF4-FFF2-40B4-BE49-F238E27FC236}">
                <a16:creationId xmlns:a16="http://schemas.microsoft.com/office/drawing/2014/main" id="{2BA6AE54-318A-F201-1C31-FD541876E310}"/>
              </a:ext>
            </a:extLst>
          </p:cNvPr>
          <p:cNvSpPr>
            <a:spLocks noGrp="1"/>
          </p:cNvSpPr>
          <p:nvPr>
            <p:ph type="body" sz="quarter" idx="18"/>
          </p:nvPr>
        </p:nvSpPr>
        <p:spPr>
          <a:xfrm>
            <a:off x="8313420" y="4468850"/>
            <a:ext cx="3337560" cy="1490472"/>
          </a:xfrm>
          <a:prstGeom prst="roundRect">
            <a:avLst/>
          </a:prstGeom>
          <a:ln w="38100">
            <a:solidFill>
              <a:srgbClr val="FFC000"/>
            </a:solidFill>
          </a:ln>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rPr>
              <a:t>Talk to your benefits administrator for more information</a:t>
            </a:r>
          </a:p>
        </p:txBody>
      </p:sp>
      <p:sp>
        <p:nvSpPr>
          <p:cNvPr id="7" name="Slide Number Placeholder 6">
            <a:extLst>
              <a:ext uri="{FF2B5EF4-FFF2-40B4-BE49-F238E27FC236}">
                <a16:creationId xmlns:a16="http://schemas.microsoft.com/office/drawing/2014/main" id="{D6FE83FB-BE8C-4370-A3E9-BFA63EFC1F8E}"/>
              </a:ext>
            </a:extLst>
          </p:cNvPr>
          <p:cNvSpPr>
            <a:spLocks noGrp="1"/>
          </p:cNvSpPr>
          <p:nvPr>
            <p:ph type="sldNum" sz="quarter" idx="12"/>
          </p:nvPr>
        </p:nvSpPr>
        <p:spPr/>
        <p:txBody>
          <a:bodyPr/>
          <a:lstStyle/>
          <a:p>
            <a:pPr>
              <a:defRPr/>
            </a:pPr>
            <a:fld id="{11E79EF6-0C0E-43E6-8FB3-918BC522CC5A}" type="slidenum">
              <a:rPr lang="en-US" smtClean="0"/>
              <a:pPr>
                <a:defRPr/>
              </a:pPr>
              <a:t>37</a:t>
            </a:fld>
            <a:endParaRPr lang="en-US" dirty="0"/>
          </a:p>
        </p:txBody>
      </p:sp>
      <p:sp>
        <p:nvSpPr>
          <p:cNvPr id="3" name="Footer Placeholder 2">
            <a:extLst>
              <a:ext uri="{FF2B5EF4-FFF2-40B4-BE49-F238E27FC236}">
                <a16:creationId xmlns:a16="http://schemas.microsoft.com/office/drawing/2014/main" id="{B891B3AC-4110-4CBC-8248-1176FEA28617}"/>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0670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1" grpId="0" uiExpand="1" animBg="1"/>
      <p:bldP spid="15" grpId="0" uiExpand="1" animBg="1"/>
      <p:bldP spid="16" grpId="0" uiExpan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lstStyle/>
          <a:p>
            <a:r>
              <a:rPr lang="en-US" sz="2800" dirty="0"/>
              <a:t>Coordination of Drug Benefits with Medicare Drug Coverage (Part D)</a:t>
            </a:r>
            <a:r>
              <a:rPr lang="en-US" sz="3000" dirty="0"/>
              <a:t> </a:t>
            </a:r>
            <a:r>
              <a:rPr lang="en-US" sz="2000" dirty="0"/>
              <a:t>(1 of 6)</a:t>
            </a:r>
          </a:p>
        </p:txBody>
      </p:sp>
      <p:graphicFrame>
        <p:nvGraphicFramePr>
          <p:cNvPr id="8" name="Content Placeholder 7" descr="Table displaying resources related to the coordination of benefits topic." title="Coordination of Benefits--Resource Guide">
            <a:extLst>
              <a:ext uri="{FF2B5EF4-FFF2-40B4-BE49-F238E27FC236}">
                <a16:creationId xmlns:a16="http://schemas.microsoft.com/office/drawing/2014/main" id="{2B42AF94-00DC-4458-96FB-669CA2D057B0}"/>
              </a:ext>
            </a:extLst>
          </p:cNvPr>
          <p:cNvGraphicFramePr>
            <a:graphicFrameLocks/>
          </p:cNvGraphicFramePr>
          <p:nvPr>
            <p:extLst>
              <p:ext uri="{D42A27DB-BD31-4B8C-83A1-F6EECF244321}">
                <p14:modId xmlns:p14="http://schemas.microsoft.com/office/powerpoint/2010/main" val="2791213856"/>
              </p:ext>
            </p:extLst>
          </p:nvPr>
        </p:nvGraphicFramePr>
        <p:xfrm>
          <a:off x="1162608" y="1242646"/>
          <a:ext cx="10061164" cy="5209534"/>
        </p:xfrm>
        <a:graphic>
          <a:graphicData uri="http://schemas.openxmlformats.org/drawingml/2006/table">
            <a:tbl>
              <a:tblPr firstRow="1" bandRow="1">
                <a:tableStyleId>{5FD0F851-EC5A-4D38-B0AD-8093EC10F338}</a:tableStyleId>
              </a:tblPr>
              <a:tblGrid>
                <a:gridCol w="2386054">
                  <a:extLst>
                    <a:ext uri="{9D8B030D-6E8A-4147-A177-3AD203B41FA5}">
                      <a16:colId xmlns:a16="http://schemas.microsoft.com/office/drawing/2014/main" val="20000"/>
                    </a:ext>
                  </a:extLst>
                </a:gridCol>
                <a:gridCol w="3837555">
                  <a:extLst>
                    <a:ext uri="{9D8B030D-6E8A-4147-A177-3AD203B41FA5}">
                      <a16:colId xmlns:a16="http://schemas.microsoft.com/office/drawing/2014/main" val="20001"/>
                    </a:ext>
                  </a:extLst>
                </a:gridCol>
                <a:gridCol w="3837555">
                  <a:extLst>
                    <a:ext uri="{9D8B030D-6E8A-4147-A177-3AD203B41FA5}">
                      <a16:colId xmlns:a16="http://schemas.microsoft.com/office/drawing/2014/main" val="155795955"/>
                    </a:ext>
                  </a:extLst>
                </a:gridCol>
              </a:tblGrid>
              <a:tr h="53679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Situation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784596">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kern="1200" dirty="0">
                          <a:solidFill>
                            <a:srgbClr val="00529B"/>
                          </a:solidFill>
                          <a:effectLst/>
                          <a:latin typeface="+mn-lt"/>
                          <a:ea typeface="+mn-ea"/>
                          <a:cs typeface="+mn-cs"/>
                        </a:rPr>
                        <a:t>Retiree Coverage</a:t>
                      </a: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65 or older and have retiree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l" defTabSz="914400" rtl="0" eaLnBrk="1" latinLnBrk="0" hangingPunct="1">
                        <a:lnSpc>
                          <a:spcPct val="100000"/>
                        </a:lnSpc>
                        <a:spcBef>
                          <a:spcPts val="600"/>
                        </a:spcBef>
                        <a:spcAft>
                          <a:spcPts val="0"/>
                        </a:spcAft>
                      </a:pPr>
                      <a:r>
                        <a:rPr lang="en-US" sz="2000" kern="1200" dirty="0">
                          <a:solidFill>
                            <a:srgbClr val="00529B"/>
                          </a:solidFill>
                          <a:effectLst/>
                          <a:latin typeface="+mn-lt"/>
                          <a:ea typeface="+mn-ea"/>
                          <a:cs typeface="+mn-cs"/>
                        </a:rPr>
                        <a:t>Yes</a:t>
                      </a:r>
                    </a:p>
                  </a:txBody>
                  <a:tcPr marL="68580" marR="68580" marT="0" marB="0"/>
                </a:tc>
                <a:extLst>
                  <a:ext uri="{0D108BD9-81ED-4DB2-BD59-A6C34878D82A}">
                    <a16:rowId xmlns:a16="http://schemas.microsoft.com/office/drawing/2014/main" val="10001"/>
                  </a:ext>
                </a:extLst>
              </a:tr>
              <a:tr h="1300611">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Group Health Plan (GHP)</a:t>
                      </a:r>
                      <a:endParaRPr lang="en-US" sz="2000" dirty="0">
                        <a:solidFill>
                          <a:srgbClr val="00529B"/>
                        </a:solidFill>
                        <a:effectLst/>
                        <a:latin typeface="Arial" panose="020B0604020202020204" pitchFamily="34" charset="0"/>
                        <a:ea typeface="Calibri"/>
                        <a:cs typeface="Arial" panose="020B0604020202020204" pitchFamily="34" charset="0"/>
                      </a:endParaRPr>
                    </a:p>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65 or older with GHP coverage through current active employment (yours or your spouse’s)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If the employer has fewer than 20 employees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r h="1353521">
                <a:tc>
                  <a:txBody>
                    <a:bodyPr/>
                    <a:lstStyle/>
                    <a:p>
                      <a:pPr marL="0" marR="0">
                        <a:lnSpc>
                          <a:spcPct val="100000"/>
                        </a:lnSpc>
                        <a:spcBef>
                          <a:spcPts val="600"/>
                        </a:spcBef>
                        <a:spcAft>
                          <a:spcPts val="0"/>
                        </a:spcAft>
                      </a:pPr>
                      <a:r>
                        <a:rPr lang="en-US" sz="2000" dirty="0">
                          <a:solidFill>
                            <a:srgbClr val="00529B"/>
                          </a:solidFill>
                          <a:effectLst/>
                        </a:rPr>
                        <a:t> </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under 65 with Medicare due to disability and have GHP coverage through current employment (yours or a family member’s)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If the employer has fewer than 100 employees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3"/>
                  </a:ext>
                </a:extLst>
              </a:tr>
              <a:tr h="1234011">
                <a:tc>
                  <a:txBody>
                    <a:bodyPr/>
                    <a:lstStyle/>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eligible for Medicare due to End-Stage Renal Disease (ESRD) and you have GHP coverage</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When the 30-month coordination period ends, or if you had Medicare before you had ESRD and Medicare was the primary payer</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2765724214"/>
                  </a:ext>
                </a:extLst>
              </a:tr>
            </a:tbl>
          </a:graphicData>
        </a:graphic>
      </p:graphicFrame>
      <p:sp>
        <p:nvSpPr>
          <p:cNvPr id="4" name="Slide Number Placeholder 3">
            <a:extLst>
              <a:ext uri="{FF2B5EF4-FFF2-40B4-BE49-F238E27FC236}">
                <a16:creationId xmlns:a16="http://schemas.microsoft.com/office/drawing/2014/main" id="{8088D851-7122-46C5-B326-BFF0B07A8FEB}"/>
              </a:ext>
            </a:extLst>
          </p:cNvPr>
          <p:cNvSpPr>
            <a:spLocks noGrp="1"/>
          </p:cNvSpPr>
          <p:nvPr>
            <p:ph type="sldNum" sz="quarter" idx="12"/>
          </p:nvPr>
        </p:nvSpPr>
        <p:spPr/>
        <p:txBody>
          <a:bodyPr/>
          <a:lstStyle/>
          <a:p>
            <a:pPr>
              <a:defRPr/>
            </a:pPr>
            <a:fld id="{11E79EF6-0C0E-43E6-8FB3-918BC522CC5A}" type="slidenum">
              <a:rPr lang="en-US" smtClean="0"/>
              <a:pPr>
                <a:defRPr/>
              </a:pPr>
              <a:t>38</a:t>
            </a:fld>
            <a:endParaRPr lang="en-US" dirty="0"/>
          </a:p>
        </p:txBody>
      </p:sp>
      <p:sp>
        <p:nvSpPr>
          <p:cNvPr id="3" name="Footer Placeholder 2">
            <a:extLst>
              <a:ext uri="{FF2B5EF4-FFF2-40B4-BE49-F238E27FC236}">
                <a16:creationId xmlns:a16="http://schemas.microsoft.com/office/drawing/2014/main" id="{2F23AFEA-2EA4-404C-91E9-2BB32BB22C4E}"/>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471274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A75BD-8024-4F28-BD0F-87EFCA6ECC84}"/>
              </a:ext>
            </a:extLst>
          </p:cNvPr>
          <p:cNvSpPr>
            <a:spLocks noGrp="1"/>
          </p:cNvSpPr>
          <p:nvPr>
            <p:ph type="title"/>
          </p:nvPr>
        </p:nvSpPr>
        <p:spPr/>
        <p:txBody>
          <a:bodyPr/>
          <a:lstStyle/>
          <a:p>
            <a:r>
              <a:rPr lang="en-US" sz="2800" dirty="0"/>
              <a:t>Coordination of Drug Benefits with Medicare Drug Coverage </a:t>
            </a:r>
            <a:br>
              <a:rPr lang="en-US" sz="2800" dirty="0"/>
            </a:br>
            <a:r>
              <a:rPr lang="en-US" sz="2800" dirty="0"/>
              <a:t>(Part D) </a:t>
            </a:r>
            <a:r>
              <a:rPr lang="en-US" sz="2000" dirty="0"/>
              <a:t>(2 of 6)</a:t>
            </a:r>
            <a:endParaRPr lang="en-US" dirty="0"/>
          </a:p>
        </p:txBody>
      </p:sp>
      <p:graphicFrame>
        <p:nvGraphicFramePr>
          <p:cNvPr id="11" name="Content Placeholder 7" descr="Table displaying resources related to the coordination of benefits topic." title="Coordination of Benefits--Resource Guide">
            <a:extLst>
              <a:ext uri="{FF2B5EF4-FFF2-40B4-BE49-F238E27FC236}">
                <a16:creationId xmlns:a16="http://schemas.microsoft.com/office/drawing/2014/main" id="{84046603-175B-4A1D-BCC5-BCA2AC316E68}"/>
              </a:ext>
            </a:extLst>
          </p:cNvPr>
          <p:cNvGraphicFramePr>
            <a:graphicFrameLocks/>
          </p:cNvGraphicFramePr>
          <p:nvPr>
            <p:extLst>
              <p:ext uri="{D42A27DB-BD31-4B8C-83A1-F6EECF244321}">
                <p14:modId xmlns:p14="http://schemas.microsoft.com/office/powerpoint/2010/main" val="2057076731"/>
              </p:ext>
            </p:extLst>
          </p:nvPr>
        </p:nvGraphicFramePr>
        <p:xfrm>
          <a:off x="1065418" y="1569719"/>
          <a:ext cx="10061164" cy="3057631"/>
        </p:xfrm>
        <a:graphic>
          <a:graphicData uri="http://schemas.openxmlformats.org/drawingml/2006/table">
            <a:tbl>
              <a:tblPr firstRow="1" bandRow="1">
                <a:tableStyleId>{5FD0F851-EC5A-4D38-B0AD-8093EC10F338}</a:tableStyleId>
              </a:tblPr>
              <a:tblGrid>
                <a:gridCol w="2386054">
                  <a:extLst>
                    <a:ext uri="{9D8B030D-6E8A-4147-A177-3AD203B41FA5}">
                      <a16:colId xmlns:a16="http://schemas.microsoft.com/office/drawing/2014/main" val="20000"/>
                    </a:ext>
                  </a:extLst>
                </a:gridCol>
                <a:gridCol w="3837555">
                  <a:extLst>
                    <a:ext uri="{9D8B030D-6E8A-4147-A177-3AD203B41FA5}">
                      <a16:colId xmlns:a16="http://schemas.microsoft.com/office/drawing/2014/main" val="20001"/>
                    </a:ext>
                  </a:extLst>
                </a:gridCol>
                <a:gridCol w="3837555">
                  <a:extLst>
                    <a:ext uri="{9D8B030D-6E8A-4147-A177-3AD203B41FA5}">
                      <a16:colId xmlns:a16="http://schemas.microsoft.com/office/drawing/2014/main" val="155795955"/>
                    </a:ext>
                  </a:extLst>
                </a:gridCol>
              </a:tblGrid>
              <a:tr h="52825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Situation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178069">
                <a:tc>
                  <a:txBody>
                    <a:bodyPr/>
                    <a:lstStyle/>
                    <a:p>
                      <a:pPr marL="0" marR="0">
                        <a:lnSpc>
                          <a:spcPct val="100000"/>
                        </a:lnSpc>
                        <a:spcBef>
                          <a:spcPts val="600"/>
                        </a:spcBef>
                        <a:spcAft>
                          <a:spcPts val="0"/>
                        </a:spcAft>
                      </a:pPr>
                      <a:r>
                        <a:rPr lang="en-US" sz="2000" dirty="0">
                          <a:solidFill>
                            <a:srgbClr val="00529B"/>
                          </a:solidFill>
                          <a:effectLst/>
                        </a:rPr>
                        <a:t>COBRA continuation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8890" marR="0" indent="8890">
                        <a:lnSpc>
                          <a:spcPct val="100000"/>
                        </a:lnSpc>
                        <a:spcBef>
                          <a:spcPts val="0"/>
                        </a:spcBef>
                        <a:spcAft>
                          <a:spcPts val="600"/>
                        </a:spcAft>
                      </a:pPr>
                      <a:r>
                        <a:rPr lang="en-US" sz="2000" dirty="0">
                          <a:solidFill>
                            <a:srgbClr val="00529B"/>
                          </a:solidFill>
                          <a:effectLst/>
                        </a:rPr>
                        <a:t>You’re 65 or older as well as if you’re under 65 and have Medicare due to disability</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In most cases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1351307">
                <a:tc>
                  <a:txBody>
                    <a:bodyPr/>
                    <a:lstStyle/>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0"/>
                        </a:spcBef>
                        <a:spcAft>
                          <a:spcPts val="600"/>
                        </a:spcAft>
                      </a:pPr>
                      <a:r>
                        <a:rPr lang="en-US" sz="2000" dirty="0">
                          <a:solidFill>
                            <a:srgbClr val="00529B"/>
                          </a:solidFill>
                          <a:effectLst/>
                        </a:rPr>
                        <a:t>You have COBRA continuation coverage and are eligible for Medicare due to ESRD</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When your 30-month coordination period ends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287423CB-7B8B-48BB-8A90-89E85B1D5C6A}"/>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dirty="0"/>
          </a:p>
        </p:txBody>
      </p:sp>
      <p:sp>
        <p:nvSpPr>
          <p:cNvPr id="3" name="Footer Placeholder 2">
            <a:extLst>
              <a:ext uri="{FF2B5EF4-FFF2-40B4-BE49-F238E27FC236}">
                <a16:creationId xmlns:a16="http://schemas.microsoft.com/office/drawing/2014/main" id="{A981CAEC-947B-4145-870E-B12AA2BF0946}"/>
              </a:ext>
            </a:extLst>
          </p:cNvPr>
          <p:cNvSpPr>
            <a:spLocks noGrp="1"/>
          </p:cNvSpPr>
          <p:nvPr>
            <p:ph type="ftr" sz="quarter" idx="11"/>
          </p:nvPr>
        </p:nvSpPr>
        <p:spPr/>
        <p:txBody>
          <a:bodyPr/>
          <a:lstStyle/>
          <a:p>
            <a:r>
              <a:rPr lang="en-US"/>
              <a:t>Coordination of Benefits</a:t>
            </a:r>
            <a:endParaRPr lang="en-US" dirty="0"/>
          </a:p>
        </p:txBody>
      </p:sp>
      <p:sp>
        <p:nvSpPr>
          <p:cNvPr id="8" name="Date Placeholder 1">
            <a:extLst>
              <a:ext uri="{FF2B5EF4-FFF2-40B4-BE49-F238E27FC236}">
                <a16:creationId xmlns:a16="http://schemas.microsoft.com/office/drawing/2014/main" id="{D3AE712F-1B57-43AC-88E8-FDE81D6ECE1F}"/>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5113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F0DC-71FF-C59A-6AAD-1B4C1ACAEF9E}"/>
              </a:ext>
            </a:extLst>
          </p:cNvPr>
          <p:cNvSpPr>
            <a:spLocks noGrp="1"/>
          </p:cNvSpPr>
          <p:nvPr>
            <p:ph type="title"/>
          </p:nvPr>
        </p:nvSpPr>
        <p:spPr/>
        <p:txBody>
          <a:bodyPr>
            <a:normAutofit/>
          </a:bodyPr>
          <a:lstStyle/>
          <a:p>
            <a:pPr lvl="0">
              <a:lnSpc>
                <a:spcPct val="100000"/>
              </a:lnSpc>
              <a:spcBef>
                <a:spcPts val="0"/>
              </a:spcBef>
              <a:spcAft>
                <a:spcPts val="1200"/>
              </a:spcAft>
            </a:pPr>
            <a:r>
              <a:rPr lang="en-US" dirty="0">
                <a:ea typeface="+mn-ea"/>
              </a:rPr>
              <a:t>Lesson 1</a:t>
            </a:r>
            <a:endParaRPr lang="en-US" dirty="0"/>
          </a:p>
        </p:txBody>
      </p:sp>
      <p:sp>
        <p:nvSpPr>
          <p:cNvPr id="5" name="Text Placeholder 4"/>
          <p:cNvSpPr>
            <a:spLocks noGrp="1"/>
          </p:cNvSpPr>
          <p:nvPr>
            <p:ph type="body" idx="1"/>
          </p:nvPr>
        </p:nvSpPr>
        <p:spPr/>
        <p:txBody>
          <a:bodyPr/>
          <a:lstStyle/>
          <a:p>
            <a:r>
              <a:rPr lang="en-US" cap="none" dirty="0"/>
              <a:t>Coordination of Benefits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(3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587186447"/>
              </p:ext>
            </p:extLst>
          </p:nvPr>
        </p:nvGraphicFramePr>
        <p:xfrm>
          <a:off x="1271849" y="1667485"/>
          <a:ext cx="9648302" cy="2130792"/>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814994">
                <a:tc>
                  <a:txBody>
                    <a:bodyPr/>
                    <a:lstStyle/>
                    <a:p>
                      <a:pPr marL="0" marR="0">
                        <a:lnSpc>
                          <a:spcPct val="100000"/>
                        </a:lnSpc>
                        <a:spcBef>
                          <a:spcPts val="600"/>
                        </a:spcBef>
                        <a:spcAft>
                          <a:spcPts val="0"/>
                        </a:spcAft>
                      </a:pPr>
                      <a:r>
                        <a:rPr lang="en-US" sz="2000" dirty="0">
                          <a:solidFill>
                            <a:srgbClr val="00529B"/>
                          </a:solidFill>
                          <a:effectLst/>
                        </a:rPr>
                        <a:t>Federal Black Lung Program</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a:t>
                      </a:r>
                      <a:r>
                        <a:rPr lang="en-US" sz="2000" baseline="0" dirty="0">
                          <a:solidFill>
                            <a:srgbClr val="00529B"/>
                          </a:solidFill>
                          <a:effectLst/>
                        </a:rPr>
                        <a:t> f</a:t>
                      </a:r>
                      <a:r>
                        <a:rPr lang="en-US" sz="2000" dirty="0">
                          <a:solidFill>
                            <a:srgbClr val="00529B"/>
                          </a:solidFill>
                          <a:effectLst/>
                        </a:rPr>
                        <a:t>or prescription drugs </a:t>
                      </a:r>
                      <a:r>
                        <a:rPr lang="en-US" sz="2000" b="1" dirty="0">
                          <a:solidFill>
                            <a:srgbClr val="00529B"/>
                          </a:solidFill>
                          <a:effectLst/>
                        </a:rPr>
                        <a:t>not</a:t>
                      </a:r>
                      <a:r>
                        <a:rPr lang="en-US" sz="2000" dirty="0">
                          <a:solidFill>
                            <a:srgbClr val="00529B"/>
                          </a:solidFill>
                          <a:effectLst/>
                        </a:rPr>
                        <a:t> related to lung disease and other conditions caused by coal mining.</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1"/>
                  </a:ext>
                </a:extLst>
              </a:tr>
              <a:tr h="785446">
                <a:tc>
                  <a:txBody>
                    <a:bodyPr/>
                    <a:lstStyle/>
                    <a:p>
                      <a:pPr marL="0" marR="0">
                        <a:lnSpc>
                          <a:spcPct val="100000"/>
                        </a:lnSpc>
                        <a:spcBef>
                          <a:spcPts val="600"/>
                        </a:spcBef>
                        <a:spcAft>
                          <a:spcPts val="0"/>
                        </a:spcAft>
                      </a:pPr>
                      <a:r>
                        <a:rPr lang="en-US" sz="2000" dirty="0">
                          <a:solidFill>
                            <a:srgbClr val="00529B"/>
                          </a:solidFill>
                          <a:effectLst/>
                        </a:rPr>
                        <a:t>Indian Health Service</a:t>
                      </a:r>
                      <a:r>
                        <a:rPr lang="en-US" sz="2000" baseline="0" dirty="0">
                          <a:solidFill>
                            <a:srgbClr val="00529B"/>
                          </a:solidFill>
                          <a:effectLst/>
                        </a:rPr>
                        <a:t> (</a:t>
                      </a:r>
                      <a:r>
                        <a:rPr lang="en-US" sz="2000" dirty="0">
                          <a:solidFill>
                            <a:srgbClr val="00529B"/>
                          </a:solidFill>
                          <a:effectLst/>
                        </a:rPr>
                        <a:t>IHS)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a:t>
                      </a:r>
                      <a:r>
                        <a:rPr lang="en-US" sz="2000" baseline="0" dirty="0">
                          <a:solidFill>
                            <a:srgbClr val="00529B"/>
                          </a:solidFill>
                          <a:effectLst/>
                        </a:rPr>
                        <a:t> e</a:t>
                      </a:r>
                      <a:r>
                        <a:rPr lang="en-US" sz="2000" dirty="0">
                          <a:solidFill>
                            <a:srgbClr val="00529B"/>
                          </a:solidFill>
                          <a:effectLst/>
                        </a:rPr>
                        <a:t>ven if you get your drugs from IHS, Tribal, or Urban Indian clinics.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dirty="0"/>
          </a:p>
        </p:txBody>
      </p:sp>
      <p:sp>
        <p:nvSpPr>
          <p:cNvPr id="3" name="Footer Placeholder 2">
            <a:extLst>
              <a:ext uri="{FF2B5EF4-FFF2-40B4-BE49-F238E27FC236}">
                <a16:creationId xmlns:a16="http://schemas.microsoft.com/office/drawing/2014/main" id="{7B64A8E9-D588-4CAD-9882-5456CAA91A3C}"/>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038282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13355"/>
            <a:ext cx="12192000" cy="901045"/>
          </a:xfrm>
        </p:spPr>
        <p:txBody>
          <a:bodyPr>
            <a:normAutofit fontScale="90000"/>
          </a:bodyPr>
          <a:lstStyle/>
          <a:p>
            <a:r>
              <a:rPr lang="en-US" sz="3100" dirty="0"/>
              <a:t>Coordination of Drug Benefits with Medicare Drug Coverage (Part D)</a:t>
            </a:r>
            <a:r>
              <a:rPr lang="en-US" sz="3000" dirty="0"/>
              <a:t> </a:t>
            </a:r>
            <a:r>
              <a:rPr lang="en-US" sz="2200" dirty="0"/>
              <a:t>(4 of 6)</a:t>
            </a:r>
            <a:endParaRPr lang="en-US" sz="2000" dirty="0"/>
          </a:p>
        </p:txBody>
      </p:sp>
      <p:graphicFrame>
        <p:nvGraphicFramePr>
          <p:cNvPr id="9" name="Content Placeholder 7" descr="Table displaying resources related to the coordination of benefits topic." title="Coordination of Benefits--Resource Guide">
            <a:extLst>
              <a:ext uri="{FF2B5EF4-FFF2-40B4-BE49-F238E27FC236}">
                <a16:creationId xmlns:a16="http://schemas.microsoft.com/office/drawing/2014/main" id="{D724C51A-CB8B-43C3-8A18-C881A033E333}"/>
              </a:ext>
            </a:extLst>
          </p:cNvPr>
          <p:cNvGraphicFramePr>
            <a:graphicFrameLocks/>
          </p:cNvGraphicFramePr>
          <p:nvPr>
            <p:extLst>
              <p:ext uri="{D42A27DB-BD31-4B8C-83A1-F6EECF244321}">
                <p14:modId xmlns:p14="http://schemas.microsoft.com/office/powerpoint/2010/main" val="134443856"/>
              </p:ext>
            </p:extLst>
          </p:nvPr>
        </p:nvGraphicFramePr>
        <p:xfrm>
          <a:off x="1271849" y="1482961"/>
          <a:ext cx="9648302" cy="1941671"/>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813206">
                <a:tc>
                  <a:txBody>
                    <a:bodyPr/>
                    <a:lstStyle/>
                    <a:p>
                      <a:pPr marL="0" marR="0">
                        <a:lnSpc>
                          <a:spcPct val="100000"/>
                        </a:lnSpc>
                        <a:spcBef>
                          <a:spcPts val="600"/>
                        </a:spcBef>
                        <a:spcAft>
                          <a:spcPts val="0"/>
                        </a:spcAft>
                      </a:pPr>
                      <a:r>
                        <a:rPr lang="en-US" sz="2000" dirty="0">
                          <a:solidFill>
                            <a:srgbClr val="00529B"/>
                          </a:solidFill>
                          <a:effectLst/>
                        </a:rPr>
                        <a:t>Veterans Affairs</a:t>
                      </a:r>
                      <a:r>
                        <a:rPr lang="en-US" sz="2000" baseline="0" dirty="0">
                          <a:solidFill>
                            <a:srgbClr val="00529B"/>
                          </a:solidFill>
                          <a:effectLst/>
                        </a:rPr>
                        <a:t> (VA)</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There’s no coordination of benefits. A prescription must be covered solely by either the VA or Medicare.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1"/>
                  </a:ext>
                </a:extLst>
              </a:tr>
              <a:tr h="598113">
                <a:tc>
                  <a:txBody>
                    <a:bodyPr/>
                    <a:lstStyle/>
                    <a:p>
                      <a:pPr marL="0" marR="0">
                        <a:lnSpc>
                          <a:spcPct val="100000"/>
                        </a:lnSpc>
                        <a:spcBef>
                          <a:spcPts val="600"/>
                        </a:spcBef>
                        <a:spcAft>
                          <a:spcPts val="0"/>
                        </a:spcAft>
                      </a:pPr>
                      <a:r>
                        <a:rPr lang="en-US" sz="2000" dirty="0">
                          <a:solidFill>
                            <a:srgbClr val="00529B"/>
                          </a:solidFill>
                          <a:effectLst/>
                        </a:rPr>
                        <a:t>TRICARE for Life (TFL)</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spc="-40" baseline="0" dirty="0">
                          <a:solidFill>
                            <a:srgbClr val="00529B"/>
                          </a:solidFill>
                          <a:effectLst/>
                        </a:rPr>
                        <a:t>Yes.</a:t>
                      </a:r>
                      <a:endParaRPr lang="en-US" sz="2000" spc="-40" baseline="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059152E4-432E-4B57-83A5-6E28AF8B259B}"/>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dirty="0"/>
          </a:p>
        </p:txBody>
      </p:sp>
      <p:sp>
        <p:nvSpPr>
          <p:cNvPr id="3" name="Footer Placeholder 2">
            <a:extLst>
              <a:ext uri="{FF2B5EF4-FFF2-40B4-BE49-F238E27FC236}">
                <a16:creationId xmlns:a16="http://schemas.microsoft.com/office/drawing/2014/main" id="{78AD1C74-85D5-452E-82B1-D6BE3C592611}"/>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442828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(5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4106414769"/>
              </p:ext>
            </p:extLst>
          </p:nvPr>
        </p:nvGraphicFramePr>
        <p:xfrm>
          <a:off x="1271849" y="1483208"/>
          <a:ext cx="9648302" cy="3606748"/>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034440">
                <a:tc>
                  <a:txBody>
                    <a:bodyPr/>
                    <a:lstStyle/>
                    <a:p>
                      <a:pPr marL="0" marR="0">
                        <a:lnSpc>
                          <a:spcPct val="100000"/>
                        </a:lnSpc>
                        <a:spcBef>
                          <a:spcPts val="600"/>
                        </a:spcBef>
                        <a:spcAft>
                          <a:spcPts val="0"/>
                        </a:spcAft>
                      </a:pPr>
                      <a:r>
                        <a:rPr lang="en-US" sz="2000" dirty="0">
                          <a:solidFill>
                            <a:srgbClr val="00529B"/>
                          </a:solidFill>
                          <a:effectLst/>
                        </a:rPr>
                        <a:t>State Medicaid Programs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 for all Part D-covered drugs. States may provide Medicaid coverage of drugs excluded from Part D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3726366114"/>
                  </a:ext>
                </a:extLst>
              </a:tr>
              <a:tr h="1020978">
                <a:tc>
                  <a:txBody>
                    <a:bodyPr/>
                    <a:lstStyle/>
                    <a:p>
                      <a:pPr marL="0" marR="0">
                        <a:lnSpc>
                          <a:spcPct val="100000"/>
                        </a:lnSpc>
                        <a:spcBef>
                          <a:spcPts val="600"/>
                        </a:spcBef>
                        <a:spcAft>
                          <a:spcPts val="0"/>
                        </a:spcAft>
                      </a:pPr>
                      <a:r>
                        <a:rPr lang="en-US" sz="2000" dirty="0">
                          <a:solidFill>
                            <a:srgbClr val="00529B"/>
                          </a:solidFill>
                          <a:effectLst/>
                        </a:rPr>
                        <a:t>State Pharmaceutical Assistance Programs (SPAPs)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 The state may help pay some Part D</a:t>
                      </a:r>
                      <a:r>
                        <a:rPr lang="en-US" sz="2000" baseline="0" dirty="0">
                          <a:solidFill>
                            <a:srgbClr val="00529B"/>
                          </a:solidFill>
                          <a:effectLst/>
                        </a:rPr>
                        <a:t> </a:t>
                      </a:r>
                      <a:r>
                        <a:rPr lang="en-US" sz="2000" dirty="0">
                          <a:solidFill>
                            <a:srgbClr val="00529B"/>
                          </a:solidFill>
                          <a:effectLst/>
                        </a:rPr>
                        <a:t>costs</a:t>
                      </a:r>
                      <a:r>
                        <a:rPr lang="en-US" sz="2000" baseline="0" dirty="0">
                          <a:solidFill>
                            <a:srgbClr val="00529B"/>
                          </a:solidFill>
                          <a:effectLst/>
                        </a:rPr>
                        <a:t> </a:t>
                      </a:r>
                      <a:r>
                        <a:rPr kumimoji="0" lang="en-US" sz="2000" u="none" strike="noStrike" kern="1200" cap="none" spc="0" normalizeH="0" baseline="0" noProof="0" dirty="0">
                          <a:ln>
                            <a:noFill/>
                          </a:ln>
                          <a:solidFill>
                            <a:srgbClr val="00529B"/>
                          </a:solidFill>
                          <a:effectLst/>
                          <a:uLnTx/>
                          <a:uFillTx/>
                        </a:rPr>
                        <a:t>for drugs</a:t>
                      </a:r>
                      <a:r>
                        <a:rPr lang="en-US" sz="2000" baseline="0" dirty="0">
                          <a:solidFill>
                            <a:srgbClr val="00529B"/>
                          </a:solidFill>
                          <a:effectLst/>
                        </a:rPr>
                        <a:t>, deductibles, and copayments.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3"/>
                  </a:ext>
                </a:extLst>
              </a:tr>
              <a:tr h="1020978">
                <a:tc>
                  <a:txBody>
                    <a:bodyPr/>
                    <a:lstStyle/>
                    <a:p>
                      <a:pPr marL="0" marR="0">
                        <a:lnSpc>
                          <a:spcPct val="100000"/>
                        </a:lnSpc>
                        <a:spcBef>
                          <a:spcPts val="600"/>
                        </a:spcBef>
                        <a:spcAft>
                          <a:spcPts val="0"/>
                        </a:spcAft>
                      </a:pPr>
                      <a:r>
                        <a:rPr lang="en-US" sz="2000" b="0" dirty="0">
                          <a:solidFill>
                            <a:srgbClr val="00529B"/>
                          </a:solidFill>
                        </a:rPr>
                        <a:t>AIDS Drug Assistance Program (ADAP)</a:t>
                      </a:r>
                      <a:endParaRPr lang="en-US" sz="2000" b="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latin typeface="+mn-lt"/>
                          <a:ea typeface="Calibri"/>
                          <a:cs typeface="Arial" panose="020B0604020202020204" pitchFamily="34" charset="0"/>
                        </a:rPr>
                        <a:t>Yes, for Part D-covered drugs.</a:t>
                      </a:r>
                    </a:p>
                  </a:txBody>
                  <a:tcPr marL="63282" marR="63282" marT="0" marB="0"/>
                </a:tc>
                <a:extLst>
                  <a:ext uri="{0D108BD9-81ED-4DB2-BD59-A6C34878D82A}">
                    <a16:rowId xmlns:a16="http://schemas.microsoft.com/office/drawing/2014/main" val="3755263143"/>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dirty="0"/>
          </a:p>
        </p:txBody>
      </p:sp>
      <p:sp>
        <p:nvSpPr>
          <p:cNvPr id="3" name="Footer Placeholder 2">
            <a:extLst>
              <a:ext uri="{FF2B5EF4-FFF2-40B4-BE49-F238E27FC236}">
                <a16:creationId xmlns:a16="http://schemas.microsoft.com/office/drawing/2014/main" id="{AF6D523E-6391-4C34-8A94-60D1F3AC63A4}"/>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972609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(6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2143562138"/>
              </p:ext>
            </p:extLst>
          </p:nvPr>
        </p:nvGraphicFramePr>
        <p:xfrm>
          <a:off x="1271849" y="1194668"/>
          <a:ext cx="9648302" cy="4699392"/>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020978">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No-fault/Liability Insurance</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For prescriptions covered by drug coverage not related to the accident or injury.</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2365735468"/>
                  </a:ext>
                </a:extLst>
              </a:tr>
              <a:tr h="1162324">
                <a:tc>
                  <a:txBody>
                    <a:bodyPr/>
                    <a:lstStyle/>
                    <a:p>
                      <a:pPr marL="0" marR="0">
                        <a:lnSpc>
                          <a:spcPct val="100000"/>
                        </a:lnSpc>
                        <a:spcBef>
                          <a:spcPts val="600"/>
                        </a:spcBef>
                        <a:spcAft>
                          <a:spcPts val="0"/>
                        </a:spcAft>
                      </a:pPr>
                      <a:r>
                        <a:rPr lang="en-US" sz="2000" dirty="0">
                          <a:solidFill>
                            <a:srgbClr val="00529B"/>
                          </a:solidFill>
                          <a:effectLst/>
                        </a:rPr>
                        <a:t>Pharmaceutical Manufacturer-sponsored Patient Assistance Program (PAP)</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tc>
                  <a:txBody>
                    <a:bodyPr/>
                    <a:lstStyle/>
                    <a:p>
                      <a:pPr marL="0" marR="0">
                        <a:lnSpc>
                          <a:spcPct val="100000"/>
                        </a:lnSpc>
                        <a:spcBef>
                          <a:spcPts val="600"/>
                        </a:spcBef>
                        <a:spcAft>
                          <a:spcPts val="1000"/>
                        </a:spcAft>
                      </a:pPr>
                      <a:r>
                        <a:rPr lang="en-US" sz="2000" dirty="0">
                          <a:solidFill>
                            <a:srgbClr val="00529B"/>
                          </a:solidFill>
                          <a:effectLst/>
                        </a:rPr>
                        <a:t>For prescriptions covered by drug coverage that aren’t provided through the PAP. Medicare drug plans don’t pay claims for drugs provided by a PAP.</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extLst>
                  <a:ext uri="{0D108BD9-81ED-4DB2-BD59-A6C34878D82A}">
                    <a16:rowId xmlns:a16="http://schemas.microsoft.com/office/drawing/2014/main" val="2765724214"/>
                  </a:ext>
                </a:extLst>
              </a:tr>
              <a:tr h="766538">
                <a:tc>
                  <a:txBody>
                    <a:bodyPr/>
                    <a:lstStyle/>
                    <a:p>
                      <a:pPr marL="0" marR="0">
                        <a:lnSpc>
                          <a:spcPct val="100000"/>
                        </a:lnSpc>
                        <a:spcBef>
                          <a:spcPts val="600"/>
                        </a:spcBef>
                        <a:spcAft>
                          <a:spcPts val="0"/>
                        </a:spcAft>
                      </a:pPr>
                      <a:r>
                        <a:rPr lang="en-US" sz="2000" dirty="0">
                          <a:solidFill>
                            <a:srgbClr val="00529B"/>
                          </a:solidFill>
                          <a:effectLst/>
                        </a:rPr>
                        <a:t>Charities</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Yes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3644273684"/>
                  </a:ext>
                </a:extLst>
              </a:tr>
              <a:tr h="1046002">
                <a:tc>
                  <a:txBody>
                    <a:bodyPr/>
                    <a:lstStyle/>
                    <a:p>
                      <a:pPr marL="0" marR="0">
                        <a:lnSpc>
                          <a:spcPct val="100000"/>
                        </a:lnSpc>
                        <a:spcBef>
                          <a:spcPts val="600"/>
                        </a:spcBef>
                        <a:spcAft>
                          <a:spcPts val="1000"/>
                        </a:spcAft>
                      </a:pPr>
                      <a:r>
                        <a:rPr lang="en-US" sz="2000" dirty="0">
                          <a:solidFill>
                            <a:srgbClr val="00529B"/>
                          </a:solidFill>
                          <a:effectLst/>
                        </a:rPr>
                        <a:t>Workers’ Compensation</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tc>
                  <a:txBody>
                    <a:bodyPr/>
                    <a:lstStyle/>
                    <a:p>
                      <a:pPr marL="0" marR="0">
                        <a:lnSpc>
                          <a:spcPct val="100000"/>
                        </a:lnSpc>
                        <a:spcBef>
                          <a:spcPts val="600"/>
                        </a:spcBef>
                        <a:spcAft>
                          <a:spcPts val="1000"/>
                        </a:spcAft>
                      </a:pPr>
                      <a:r>
                        <a:rPr lang="en-US" sz="2000" dirty="0">
                          <a:solidFill>
                            <a:srgbClr val="00529B"/>
                          </a:solidFill>
                          <a:effectLst/>
                        </a:rPr>
                        <a:t>For prescriptions other than those for the job-related illness or injury. Medicare may make a conditional payment for prescriptions that are for a job-related illness or injury.</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extLst>
                  <a:ext uri="{0D108BD9-81ED-4DB2-BD59-A6C34878D82A}">
                    <a16:rowId xmlns:a16="http://schemas.microsoft.com/office/drawing/2014/main" val="1600402927"/>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dirty="0"/>
          </a:p>
        </p:txBody>
      </p:sp>
      <p:sp>
        <p:nvSpPr>
          <p:cNvPr id="3" name="Footer Placeholder 2">
            <a:extLst>
              <a:ext uri="{FF2B5EF4-FFF2-40B4-BE49-F238E27FC236}">
                <a16:creationId xmlns:a16="http://schemas.microsoft.com/office/drawing/2014/main" id="{1957DE4E-D95D-48FC-A5A1-89A4099BE199}"/>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999790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13" y="307472"/>
            <a:ext cx="9470574" cy="719643"/>
          </a:xfrm>
        </p:spPr>
        <p:txBody>
          <a:bodyPr>
            <a:normAutofit/>
          </a:bodyPr>
          <a:lstStyle/>
          <a:p>
            <a:pPr algn="ctr"/>
            <a:r>
              <a:rPr lang="en-US" sz="3000" dirty="0">
                <a:latin typeface="Arial Black"/>
              </a:rPr>
              <a:t>Check Your Knowledge: Question 4</a:t>
            </a:r>
          </a:p>
        </p:txBody>
      </p:sp>
      <p:sp>
        <p:nvSpPr>
          <p:cNvPr id="9" name="Content Placeholder 8"/>
          <p:cNvSpPr>
            <a:spLocks noGrp="1"/>
          </p:cNvSpPr>
          <p:nvPr>
            <p:ph type="body" sz="quarter" idx="4294967295"/>
          </p:nvPr>
        </p:nvSpPr>
        <p:spPr>
          <a:xfrm>
            <a:off x="1015621" y="1723291"/>
            <a:ext cx="10579893" cy="4273013"/>
          </a:xfrm>
        </p:spPr>
        <p:txBody>
          <a:bodyPr>
            <a:normAutofit/>
          </a:bodyPr>
          <a:lstStyle/>
          <a:p>
            <a:pPr marL="0" lvl="0" indent="0">
              <a:lnSpc>
                <a:spcPct val="100000"/>
              </a:lnSpc>
              <a:spcBef>
                <a:spcPts val="1200"/>
              </a:spcBef>
              <a:spcAft>
                <a:spcPts val="600"/>
              </a:spcAft>
              <a:buNone/>
              <a:defRPr/>
            </a:pPr>
            <a:r>
              <a:rPr lang="en-US" sz="2200" b="1" dirty="0">
                <a:solidFill>
                  <a:srgbClr val="00529B"/>
                </a:solidFill>
              </a:rPr>
              <a:t>If you have Consolidated Omnibus Budget Reconciliation Act (COBRA) continuation coverage and are eligible for Medicare due to End-Stage Renal Disease (ESRD), when does Medicare Part D pay first?</a:t>
            </a:r>
          </a:p>
          <a:p>
            <a:pPr marL="346075" lvl="0" indent="-346075">
              <a:lnSpc>
                <a:spcPct val="100000"/>
              </a:lnSpc>
              <a:spcBef>
                <a:spcPts val="600"/>
              </a:spcBef>
              <a:spcAft>
                <a:spcPts val="600"/>
              </a:spcAft>
              <a:buFontTx/>
              <a:buAutoNum type="alphaLcPeriod"/>
              <a:defRPr/>
            </a:pPr>
            <a:r>
              <a:rPr lang="en-US" sz="2200" dirty="0">
                <a:solidFill>
                  <a:srgbClr val="00529B"/>
                </a:solidFill>
              </a:rPr>
              <a:t>During your 30-month coordination period</a:t>
            </a:r>
          </a:p>
          <a:p>
            <a:pPr marL="346075" lvl="0" indent="-346075">
              <a:lnSpc>
                <a:spcPct val="100000"/>
              </a:lnSpc>
              <a:spcBef>
                <a:spcPts val="600"/>
              </a:spcBef>
              <a:spcAft>
                <a:spcPts val="600"/>
              </a:spcAft>
              <a:buFontTx/>
              <a:buAutoNum type="alphaLcPeriod"/>
              <a:defRPr/>
            </a:pPr>
            <a:r>
              <a:rPr lang="en-US" sz="2200" dirty="0">
                <a:solidFill>
                  <a:srgbClr val="00529B"/>
                </a:solidFill>
              </a:rPr>
              <a:t>Both during and after your 30-month coordination period</a:t>
            </a:r>
          </a:p>
          <a:p>
            <a:pPr marL="346075" lvl="0" indent="-346075">
              <a:lnSpc>
                <a:spcPct val="100000"/>
              </a:lnSpc>
              <a:spcBef>
                <a:spcPts val="600"/>
              </a:spcBef>
              <a:spcAft>
                <a:spcPts val="600"/>
              </a:spcAft>
              <a:buFontTx/>
              <a:buAutoNum type="alphaLcPeriod"/>
              <a:defRPr/>
            </a:pPr>
            <a:r>
              <a:rPr lang="en-US" sz="2200" dirty="0">
                <a:solidFill>
                  <a:srgbClr val="00529B"/>
                </a:solidFill>
              </a:rPr>
              <a:t>When your 30-month coordination period ends</a:t>
            </a:r>
          </a:p>
          <a:p>
            <a:pPr marL="346075" lvl="0" indent="-346075">
              <a:lnSpc>
                <a:spcPct val="100000"/>
              </a:lnSpc>
              <a:spcBef>
                <a:spcPts val="600"/>
              </a:spcBef>
              <a:spcAft>
                <a:spcPts val="600"/>
              </a:spcAft>
              <a:buFontTx/>
              <a:buAutoNum type="alphaLcPeriod"/>
              <a:defRPr/>
            </a:pPr>
            <a:r>
              <a:rPr lang="en-US" sz="2200" dirty="0">
                <a:solidFill>
                  <a:srgbClr val="00529B"/>
                </a:solidFill>
              </a:rPr>
              <a:t>None of the above</a:t>
            </a:r>
          </a:p>
        </p:txBody>
      </p:sp>
      <p:sp>
        <p:nvSpPr>
          <p:cNvPr id="6" name="GreenBox" descr="Green box highlighting &quot;C&quot; as the correct answer"/>
          <p:cNvSpPr/>
          <p:nvPr>
            <p:custDataLst>
              <p:tags r:id="rId2"/>
            </p:custDataLst>
          </p:nvPr>
        </p:nvSpPr>
        <p:spPr>
          <a:xfrm>
            <a:off x="936449" y="3888826"/>
            <a:ext cx="6596466" cy="394924"/>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prstClr val="white"/>
              </a:solidFill>
            </a:endParaRPr>
          </a:p>
        </p:txBody>
      </p:sp>
      <p:sp>
        <p:nvSpPr>
          <p:cNvPr id="5" name="Slide Number Placeholder 4">
            <a:extLst>
              <a:ext uri="{FF2B5EF4-FFF2-40B4-BE49-F238E27FC236}">
                <a16:creationId xmlns:a16="http://schemas.microsoft.com/office/drawing/2014/main" id="{93F4A4CC-8FF0-4028-9796-276583538E7E}"/>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dirty="0"/>
          </a:p>
        </p:txBody>
      </p:sp>
      <p:sp>
        <p:nvSpPr>
          <p:cNvPr id="4" name="Footer Placeholder 3">
            <a:extLst>
              <a:ext uri="{FF2B5EF4-FFF2-40B4-BE49-F238E27FC236}">
                <a16:creationId xmlns:a16="http://schemas.microsoft.com/office/drawing/2014/main" id="{C59512D3-B8E3-48D5-8A87-947A78D965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Arial Black"/>
              </a:rPr>
              <a:t>Coordination of Benefits: Resource Guide</a:t>
            </a:r>
          </a:p>
        </p:txBody>
      </p:sp>
      <p:graphicFrame>
        <p:nvGraphicFramePr>
          <p:cNvPr id="5" name="Content Placeholder 7" descr="Table displaying resources related to the coordination of benefits topic." title="Coordination of Benefits--Resource Guide"/>
          <p:cNvGraphicFramePr>
            <a:graphicFrameLocks/>
          </p:cNvGraphicFramePr>
          <p:nvPr>
            <p:extLst>
              <p:ext uri="{D42A27DB-BD31-4B8C-83A1-F6EECF244321}">
                <p14:modId xmlns:p14="http://schemas.microsoft.com/office/powerpoint/2010/main" val="197329771"/>
              </p:ext>
            </p:extLst>
          </p:nvPr>
        </p:nvGraphicFramePr>
        <p:xfrm>
          <a:off x="1272540" y="1220636"/>
          <a:ext cx="9646920" cy="5148072"/>
        </p:xfrm>
        <a:graphic>
          <a:graphicData uri="http://schemas.openxmlformats.org/drawingml/2006/table">
            <a:tbl>
              <a:tblPr firstRow="1" bandRow="1">
                <a:tableStyleId>{5FD0F851-EC5A-4D38-B0AD-8093EC10F338}</a:tableStyleId>
              </a:tblPr>
              <a:tblGrid>
                <a:gridCol w="3698510">
                  <a:extLst>
                    <a:ext uri="{9D8B030D-6E8A-4147-A177-3AD203B41FA5}">
                      <a16:colId xmlns:a16="http://schemas.microsoft.com/office/drawing/2014/main" val="20000"/>
                    </a:ext>
                  </a:extLst>
                </a:gridCol>
                <a:gridCol w="5948410">
                  <a:extLst>
                    <a:ext uri="{9D8B030D-6E8A-4147-A177-3AD203B41FA5}">
                      <a16:colId xmlns:a16="http://schemas.microsoft.com/office/drawing/2014/main" val="20001"/>
                    </a:ext>
                  </a:extLst>
                </a:gridCol>
              </a:tblGrid>
              <a:tr h="174242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u="none" strike="noStrike" kern="1200" cap="none" spc="0" normalizeH="0" baseline="0" noProof="0" dirty="0">
                          <a:ln>
                            <a:noFill/>
                          </a:ln>
                          <a:solidFill>
                            <a:srgbClr val="00529B"/>
                          </a:solidFill>
                          <a:effectLst/>
                          <a:uLnTx/>
                          <a:uFillTx/>
                        </a:rPr>
                        <a:t>Centers for Medicare &amp; Medicaid Services (CMS)</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Call 1-800-633-4227 (1-800-MEDICARE); </a:t>
                      </a:r>
                      <a:br>
                        <a:rPr kumimoji="0" lang="en-US" sz="1800" b="0" u="none" strike="noStrike" kern="1200" cap="none" spc="0" normalizeH="0" baseline="0" noProof="0" dirty="0">
                          <a:ln>
                            <a:noFill/>
                          </a:ln>
                          <a:solidFill>
                            <a:srgbClr val="00529B"/>
                          </a:solidFill>
                          <a:effectLst/>
                          <a:uLnTx/>
                          <a:uFillTx/>
                        </a:rPr>
                      </a:br>
                      <a:r>
                        <a:rPr kumimoji="0" lang="en-US" sz="1800" b="0" u="none" strike="noStrike" kern="1200" cap="none" spc="0" normalizeH="0" baseline="0" noProof="0" dirty="0">
                          <a:ln>
                            <a:noFill/>
                          </a:ln>
                          <a:solidFill>
                            <a:srgbClr val="00529B"/>
                          </a:solidFill>
                          <a:effectLst/>
                          <a:uLnTx/>
                          <a:uFillTx/>
                        </a:rPr>
                        <a:t>TTY: 1-877-486-2048</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800" b="0" dirty="0">
                          <a:solidFill>
                            <a:srgbClr val="00529B"/>
                          </a:solidFill>
                          <a:hlinkClick r:id="rId4">
                            <a:extLst>
                              <a:ext uri="{A12FA001-AC4F-418D-AE19-62706E023703}">
                                <ahyp:hlinkClr xmlns:ahyp="http://schemas.microsoft.com/office/drawing/2018/hyperlinkcolor" val="tx"/>
                              </a:ext>
                            </a:extLst>
                          </a:hlinkClick>
                        </a:rPr>
                        <a:t>Medicare.gov/supplements-other-insurance/how-</a:t>
                      </a:r>
                      <a:r>
                        <a:rPr lang="en-US" sz="1800" b="0" dirty="0" err="1">
                          <a:solidFill>
                            <a:srgbClr val="00529B"/>
                          </a:solidFill>
                          <a:hlinkClick r:id="rId4">
                            <a:extLst>
                              <a:ext uri="{A12FA001-AC4F-418D-AE19-62706E023703}">
                                <ahyp:hlinkClr xmlns:ahyp="http://schemas.microsoft.com/office/drawing/2018/hyperlinkcolor" val="tx"/>
                              </a:ext>
                            </a:extLst>
                          </a:hlinkClick>
                        </a:rPr>
                        <a:t>medicare</a:t>
                      </a:r>
                      <a:r>
                        <a:rPr lang="en-US" sz="1800" b="0" dirty="0">
                          <a:solidFill>
                            <a:srgbClr val="00529B"/>
                          </a:solidFill>
                          <a:hlinkClick r:id="rId4">
                            <a:extLst>
                              <a:ext uri="{A12FA001-AC4F-418D-AE19-62706E023703}">
                                <ahyp:hlinkClr xmlns:ahyp="http://schemas.microsoft.com/office/drawing/2018/hyperlinkcolor" val="tx"/>
                              </a:ext>
                            </a:extLst>
                          </a:hlinkClick>
                        </a:rPr>
                        <a:t>-works-with-other-insurance</a:t>
                      </a:r>
                      <a:endParaRPr lang="en-US" sz="1800" b="0" dirty="0">
                        <a:solidFill>
                          <a:srgbClr val="00529B"/>
                        </a:solidFill>
                      </a:endParaRP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CMS.gov</a:t>
                      </a:r>
                      <a:r>
                        <a:rPr kumimoji="0" lang="en-US" sz="1800" b="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831611">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u="none" strike="noStrike" kern="1200" cap="none" spc="-40" normalizeH="0" baseline="0" noProof="0" dirty="0">
                          <a:ln>
                            <a:noFill/>
                          </a:ln>
                          <a:solidFill>
                            <a:srgbClr val="00529B"/>
                          </a:solidFill>
                          <a:effectLst/>
                          <a:uLnTx/>
                          <a:uFillTx/>
                        </a:rPr>
                        <a:t>Benefits Coordination &amp; Recovery Center (BCRC)</a:t>
                      </a:r>
                      <a:endParaRPr kumimoji="0" lang="en-US" sz="1800" b="0" i="0" u="none" strike="noStrike" kern="1200" cap="none" spc="-4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1-855-798-2627; TTY</a:t>
                      </a:r>
                      <a:r>
                        <a:rPr kumimoji="0" lang="en-US" sz="1800" u="none" strike="noStrike" kern="1200" cap="none" spc="0" normalizeH="0" baseline="0" noProof="0">
                          <a:ln>
                            <a:noFill/>
                          </a:ln>
                          <a:solidFill>
                            <a:srgbClr val="00529B"/>
                          </a:solidFill>
                          <a:effectLst/>
                          <a:uLnTx/>
                          <a:uFillTx/>
                        </a:rPr>
                        <a:t>: 1-855-797-2627 </a:t>
                      </a:r>
                      <a:br>
                        <a:rPr kumimoji="0" lang="en-US" sz="1800" u="none" strike="noStrike" kern="1200" cap="none" spc="0" normalizeH="0" baseline="0" noProof="0" dirty="0">
                          <a:ln>
                            <a:noFill/>
                          </a:ln>
                          <a:solidFill>
                            <a:srgbClr val="00529B"/>
                          </a:solidFill>
                          <a:effectLst/>
                          <a:uLnTx/>
                          <a:uFillTx/>
                        </a:rPr>
                      </a:br>
                      <a:r>
                        <a:rPr kumimoji="0" lang="en-US" sz="1800" u="none" strike="noStrike" kern="1200" cap="none" spc="0" normalizeH="0" baseline="0" noProof="0" dirty="0">
                          <a:ln>
                            <a:noFill/>
                          </a:ln>
                          <a:solidFill>
                            <a:srgbClr val="00529B"/>
                          </a:solidFill>
                          <a:effectLst/>
                          <a:uLnTx/>
                          <a:uFillTx/>
                        </a:rPr>
                        <a:t>Mail: P.O. Box 138832 Oklahoma City, OK 73113</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r h="138601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u="none" strike="noStrike" kern="1200" cap="none" spc="0" normalizeH="0" baseline="0" noProof="0" dirty="0">
                          <a:ln>
                            <a:noFill/>
                          </a:ln>
                          <a:solidFill>
                            <a:srgbClr val="00529B"/>
                          </a:solidFill>
                          <a:effectLst/>
                          <a:uLnTx/>
                          <a:uFillTx/>
                        </a:rPr>
                        <a:t>U.S. Department of Labor</a:t>
                      </a:r>
                    </a:p>
                    <a:p>
                      <a:pPr marL="28575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COBRA</a:t>
                      </a:r>
                    </a:p>
                    <a:p>
                      <a:pPr marL="28575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Black Lung Program</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1‑866-4-USA-DOL (1‑866‑487-2365); </a:t>
                      </a:r>
                      <a:br>
                        <a:rPr kumimoji="0" lang="en-US" sz="1800" u="none" strike="noStrike" kern="1200" cap="none" spc="0" normalizeH="0" baseline="0" noProof="0" dirty="0">
                          <a:ln>
                            <a:noFill/>
                          </a:ln>
                          <a:solidFill>
                            <a:srgbClr val="00529B"/>
                          </a:solidFill>
                          <a:effectLst/>
                          <a:uLnTx/>
                          <a:uFillTx/>
                        </a:rPr>
                      </a:br>
                      <a:r>
                        <a:rPr kumimoji="0" lang="en-US" sz="1800" u="none" strike="noStrike" kern="1200" cap="none" spc="0" normalizeH="0" baseline="0" noProof="0" dirty="0">
                          <a:ln>
                            <a:noFill/>
                          </a:ln>
                          <a:solidFill>
                            <a:srgbClr val="00529B"/>
                          </a:solidFill>
                          <a:effectLst/>
                          <a:uLnTx/>
                          <a:uFillTx/>
                        </a:rPr>
                        <a:t>TTY: 1-877-889-5627</a:t>
                      </a: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DOL.gov/</a:t>
                      </a:r>
                      <a:r>
                        <a:rPr kumimoji="0" lang="en-US" sz="1800" u="none" strike="noStrike" kern="1200" cap="none" spc="0" normalizeH="0" baseline="0" noProof="0" dirty="0" err="1">
                          <a:ln>
                            <a:noFill/>
                          </a:ln>
                          <a:solidFill>
                            <a:srgbClr val="00529B"/>
                          </a:solidFill>
                          <a:effectLst/>
                          <a:uLnTx/>
                          <a:uFillTx/>
                          <a:hlinkClick r:id="rId6">
                            <a:extLst>
                              <a:ext uri="{A12FA001-AC4F-418D-AE19-62706E023703}">
                                <ahyp:hlinkClr xmlns:ahyp="http://schemas.microsoft.com/office/drawing/2018/hyperlinkcolor" val="tx"/>
                              </a:ext>
                            </a:extLst>
                          </a:hlinkClick>
                        </a:rPr>
                        <a:t>dol</a:t>
                      </a: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/topic/health-plans/cobra.htm</a:t>
                      </a:r>
                      <a:endParaRPr kumimoji="0" lang="en-US" sz="1800" u="none"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DOL.gov/</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owcp</a:t>
                      </a: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dcmwc</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1188017">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529B"/>
                          </a:solidFill>
                          <a:effectLst/>
                          <a:uLnTx/>
                          <a:uFillTx/>
                        </a:rPr>
                        <a:t>Office of Personnel Management (Federal Employees Health Benefits Program (FEHB))</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OPM.gov/healthcare-insurance/healthcare</a:t>
                      </a:r>
                      <a:r>
                        <a:rPr kumimoji="0" lang="en-US" sz="180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7" name="Slide Number Placeholder 6">
            <a:extLst>
              <a:ext uri="{FF2B5EF4-FFF2-40B4-BE49-F238E27FC236}">
                <a16:creationId xmlns:a16="http://schemas.microsoft.com/office/drawing/2014/main" id="{D020AAF4-2285-4C26-84C9-FE66C10E52E2}"/>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dirty="0"/>
          </a:p>
        </p:txBody>
      </p:sp>
      <p:sp>
        <p:nvSpPr>
          <p:cNvPr id="3" name="Footer Placeholder 2">
            <a:extLst>
              <a:ext uri="{FF2B5EF4-FFF2-40B4-BE49-F238E27FC236}">
                <a16:creationId xmlns:a16="http://schemas.microsoft.com/office/drawing/2014/main" id="{217C590D-74F9-4127-BF32-653130D1D294}"/>
              </a:ext>
            </a:extLst>
          </p:cNvPr>
          <p:cNvSpPr>
            <a:spLocks noGrp="1"/>
          </p:cNvSpPr>
          <p:nvPr>
            <p:ph type="ftr" sz="quarter" idx="11"/>
          </p:nvPr>
        </p:nvSpPr>
        <p:spPr/>
        <p:txBody>
          <a:bodyPr/>
          <a:lstStyle/>
          <a:p>
            <a:r>
              <a:rPr lang="en-US"/>
              <a:t>Coordination of Benefits</a:t>
            </a:r>
            <a:endParaRPr lang="en-US" dirty="0"/>
          </a:p>
        </p:txBody>
      </p:sp>
      <p:sp>
        <p:nvSpPr>
          <p:cNvPr id="4" name="Date Placeholder 3"/>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96" y="169494"/>
            <a:ext cx="11620407" cy="666848"/>
          </a:xfrm>
        </p:spPr>
        <p:txBody>
          <a:bodyPr>
            <a:normAutofit/>
          </a:bodyPr>
          <a:lstStyle/>
          <a:p>
            <a:r>
              <a:rPr lang="en-US" sz="3000" dirty="0">
                <a:latin typeface="Arial Black"/>
              </a:rPr>
              <a:t>Coordination of Benefits: Resource Guide (continued)</a:t>
            </a:r>
          </a:p>
        </p:txBody>
      </p:sp>
      <p:graphicFrame>
        <p:nvGraphicFramePr>
          <p:cNvPr id="7" name="Content Placeholder 7" descr="Table displaying resources related to the coordination of benefits topic." title="Coordination of Benefits--Resource Guide">
            <a:extLst>
              <a:ext uri="{FF2B5EF4-FFF2-40B4-BE49-F238E27FC236}">
                <a16:creationId xmlns:a16="http://schemas.microsoft.com/office/drawing/2014/main" id="{F6FEDCBA-9A5F-4564-B3A4-71F93EC30E9C}"/>
              </a:ext>
            </a:extLst>
          </p:cNvPr>
          <p:cNvGraphicFramePr>
            <a:graphicFrameLocks/>
          </p:cNvGraphicFramePr>
          <p:nvPr>
            <p:extLst>
              <p:ext uri="{D42A27DB-BD31-4B8C-83A1-F6EECF244321}">
                <p14:modId xmlns:p14="http://schemas.microsoft.com/office/powerpoint/2010/main" val="898603328"/>
              </p:ext>
            </p:extLst>
          </p:nvPr>
        </p:nvGraphicFramePr>
        <p:xfrm>
          <a:off x="1272540" y="1323980"/>
          <a:ext cx="9646920" cy="3873142"/>
        </p:xfrm>
        <a:graphic>
          <a:graphicData uri="http://schemas.openxmlformats.org/drawingml/2006/table">
            <a:tbl>
              <a:tblPr firstRow="1" bandRow="1">
                <a:tableStyleId>{5FD0F851-EC5A-4D38-B0AD-8093EC10F338}</a:tableStyleId>
              </a:tblPr>
              <a:tblGrid>
                <a:gridCol w="3698510">
                  <a:extLst>
                    <a:ext uri="{9D8B030D-6E8A-4147-A177-3AD203B41FA5}">
                      <a16:colId xmlns:a16="http://schemas.microsoft.com/office/drawing/2014/main" val="20000"/>
                    </a:ext>
                  </a:extLst>
                </a:gridCol>
                <a:gridCol w="5948410">
                  <a:extLst>
                    <a:ext uri="{9D8B030D-6E8A-4147-A177-3AD203B41FA5}">
                      <a16:colId xmlns:a16="http://schemas.microsoft.com/office/drawing/2014/main" val="20001"/>
                    </a:ext>
                  </a:extLst>
                </a:gridCol>
              </a:tblGrid>
              <a:tr h="1234791">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529B"/>
                          </a:solidFill>
                          <a:effectLst/>
                          <a:uLnTx/>
                          <a:uFillTx/>
                        </a:rPr>
                        <a:t>Patient Assistance Program Center</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rxassist.org</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0"/>
                  </a:ext>
                </a:extLst>
              </a:tr>
              <a:tr h="589331">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Medicare/TRICARE Benefit Overview</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tricare.mil/Plans/</a:t>
                      </a:r>
                      <a:r>
                        <a:rPr kumimoji="0" lang="en-US" sz="1800" u="sng" strike="noStrike" kern="1200" cap="none" spc="0" normalizeH="0" baseline="0" noProof="0" dirty="0" err="1">
                          <a:ln>
                            <a:noFill/>
                          </a:ln>
                          <a:solidFill>
                            <a:srgbClr val="00529B"/>
                          </a:solidFill>
                          <a:effectLst/>
                          <a:uLnTx/>
                          <a:uFillTx/>
                          <a:hlinkClick r:id="rId5">
                            <a:extLst>
                              <a:ext uri="{A12FA001-AC4F-418D-AE19-62706E023703}">
                                <ahyp:hlinkClr xmlns:ahyp="http://schemas.microsoft.com/office/drawing/2018/hyperlinkcolor" val="tx"/>
                              </a:ext>
                            </a:extLst>
                          </a:hlinkClick>
                        </a:rPr>
                        <a:t>Eligibility?sc_database</a:t>
                      </a:r>
                      <a:r>
                        <a:rPr kumimoji="0" lang="en-US" sz="180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=web</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r h="98222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TRICARE</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tricare.mil</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1024477">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Department of Veterans Affairs </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1-800-827-1000; TTY: 1-800-829-4833</a:t>
                      </a:r>
                    </a:p>
                    <a:p>
                      <a:pPr marL="233363" marR="0" lvl="0" indent="-2333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VA.gov/</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opa</a:t>
                      </a: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/publications/benefits_book.asp</a:t>
                      </a:r>
                      <a:endParaRPr kumimoji="0" lang="en-US" sz="1800" u="none"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00529B"/>
                          </a:solidFill>
                          <a:effectLst/>
                          <a:hlinkClick r:id="rId8">
                            <a:extLst>
                              <a:ext uri="{A12FA001-AC4F-418D-AE19-62706E023703}">
                                <ahyp:hlinkClr xmlns:ahyp="http://schemas.microsoft.com/office/drawing/2018/hyperlinkcolor" val="tx"/>
                              </a:ext>
                            </a:extLst>
                          </a:hlinkClick>
                        </a:rPr>
                        <a:t>benefits.VA.gov/benefits</a:t>
                      </a:r>
                      <a:endParaRPr lang="en-US" sz="1800" b="0" u="sng"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4332C145-A4BE-483E-A908-B96B5DD52022}"/>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dirty="0"/>
          </a:p>
        </p:txBody>
      </p:sp>
      <p:sp>
        <p:nvSpPr>
          <p:cNvPr id="3" name="Footer Placeholder 2">
            <a:extLst>
              <a:ext uri="{FF2B5EF4-FFF2-40B4-BE49-F238E27FC236}">
                <a16:creationId xmlns:a16="http://schemas.microsoft.com/office/drawing/2014/main" id="{B851E261-24AA-4CC6-A8AD-BD0690159061}"/>
              </a:ext>
            </a:extLst>
          </p:cNvPr>
          <p:cNvSpPr>
            <a:spLocks noGrp="1"/>
          </p:cNvSpPr>
          <p:nvPr>
            <p:ph type="ftr" sz="quarter" idx="11"/>
          </p:nvPr>
        </p:nvSpPr>
        <p:spPr/>
        <p:txBody>
          <a:bodyPr/>
          <a:lstStyle/>
          <a:p>
            <a:r>
              <a:rPr lang="en-US"/>
              <a:t>Coordination of Benefits</a:t>
            </a:r>
            <a:endParaRPr lang="en-US" dirty="0"/>
          </a:p>
        </p:txBody>
      </p:sp>
      <p:sp>
        <p:nvSpPr>
          <p:cNvPr id="4" name="Date Placeholder 3"/>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683358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Arial Black"/>
              </a:rPr>
              <a:t>Coordination of Benefits: Medicare Products</a:t>
            </a:r>
          </a:p>
        </p:txBody>
      </p:sp>
      <p:sp>
        <p:nvSpPr>
          <p:cNvPr id="5" name="Content Placeholder 4">
            <a:extLst>
              <a:ext uri="{FF2B5EF4-FFF2-40B4-BE49-F238E27FC236}">
                <a16:creationId xmlns:a16="http://schemas.microsoft.com/office/drawing/2014/main" id="{770F057C-B4AC-7C14-9705-EAD47C6455D0}"/>
              </a:ext>
            </a:extLst>
          </p:cNvPr>
          <p:cNvSpPr>
            <a:spLocks noGrp="1"/>
          </p:cNvSpPr>
          <p:nvPr>
            <p:ph sz="half" idx="1"/>
          </p:nvPr>
        </p:nvSpPr>
        <p:spPr>
          <a:xfrm>
            <a:off x="960936" y="1589713"/>
            <a:ext cx="10379311" cy="1137912"/>
          </a:xfrm>
        </p:spPr>
        <p:txBody>
          <a:bodyPr>
            <a:normAutofit/>
          </a:bodyPr>
          <a:lstStyle/>
          <a:p>
            <a:pPr marL="0" lvl="0" indent="0">
              <a:lnSpc>
                <a:spcPct val="100000"/>
              </a:lnSpc>
              <a:spcBef>
                <a:spcPts val="0"/>
              </a:spcBef>
              <a:spcAft>
                <a:spcPts val="1200"/>
              </a:spcAft>
              <a:buClrTx/>
              <a:buNone/>
            </a:pPr>
            <a:r>
              <a:rPr lang="en-US" sz="2000" b="1" dirty="0"/>
              <a:t>To review the Medicare products listed in this table and other helpful products, </a:t>
            </a:r>
            <a:br>
              <a:rPr lang="en-US" sz="2000" b="1" dirty="0"/>
            </a:br>
            <a:r>
              <a:rPr lang="en-US" sz="2000" b="1" dirty="0"/>
              <a:t>visit </a:t>
            </a:r>
            <a:r>
              <a:rPr lang="en-US" sz="2000" b="1" u="sng" dirty="0">
                <a:hlinkClick r:id="rId4">
                  <a:extLst>
                    <a:ext uri="{A12FA001-AC4F-418D-AE19-62706E023703}">
                      <ahyp:hlinkClr xmlns:ahyp="http://schemas.microsoft.com/office/drawing/2018/hyperlinkcolor" val="tx"/>
                    </a:ext>
                  </a:extLst>
                </a:hlinkClick>
              </a:rPr>
              <a:t>Medicare.gov/publications</a:t>
            </a:r>
            <a:r>
              <a:rPr lang="en-US" sz="2000" b="1" dirty="0"/>
              <a:t> and search by keyword or product number.</a:t>
            </a:r>
          </a:p>
        </p:txBody>
      </p:sp>
      <p:graphicFrame>
        <p:nvGraphicFramePr>
          <p:cNvPr id="11" name="Table 10" descr="Table listing Medicare products related to Medicare rights and protections." title="Medicare Products">
            <a:extLst>
              <a:ext uri="{FF2B5EF4-FFF2-40B4-BE49-F238E27FC236}">
                <a16:creationId xmlns:a16="http://schemas.microsoft.com/office/drawing/2014/main" id="{BAA1B89A-1E68-F6D7-6AF2-F4A55CC23F79}"/>
              </a:ext>
            </a:extLst>
          </p:cNvPr>
          <p:cNvGraphicFramePr>
            <a:graphicFrameLocks noGrp="1"/>
          </p:cNvGraphicFramePr>
          <p:nvPr>
            <p:extLst>
              <p:ext uri="{D42A27DB-BD31-4B8C-83A1-F6EECF244321}">
                <p14:modId xmlns:p14="http://schemas.microsoft.com/office/powerpoint/2010/main" val="1439259762"/>
              </p:ext>
            </p:extLst>
          </p:nvPr>
        </p:nvGraphicFramePr>
        <p:xfrm>
          <a:off x="960936" y="2620284"/>
          <a:ext cx="9837234" cy="210312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2000" b="1" u="none" strike="noStrike" kern="1200" cap="none" spc="0" normalizeH="0" baseline="0" noProof="0" dirty="0">
                          <a:ln>
                            <a:noFill/>
                          </a:ln>
                          <a:solidFill>
                            <a:srgbClr val="00529B"/>
                          </a:solidFill>
                          <a:effectLst/>
                          <a:uLnTx/>
                          <a:uFillTx/>
                        </a:rPr>
                        <a:t>“Medicare &amp; Other Health Benefits: Your Guide to Who Pays First”</a:t>
                      </a:r>
                      <a:endPar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mj-lt"/>
                        <a:buNone/>
                        <a:tabLst/>
                        <a:defRPr/>
                      </a:pPr>
                      <a:endParaRPr kumimoji="0" lang="en-US" sz="2000" b="1" u="none" strike="noStrike" kern="1200" cap="none" spc="0" normalizeH="0" baseline="0" noProof="0" dirty="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529B"/>
                          </a:solidFill>
                          <a:effectLst/>
                          <a:uLnTx/>
                          <a:uFillTx/>
                        </a:rPr>
                        <a:t>CMS Product No. 02179</a:t>
                      </a:r>
                    </a:p>
                    <a:p>
                      <a:endParaRPr lang="en-US" sz="2000" b="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2000" b="1" u="none" strike="noStrike" kern="1200" cap="none" spc="0" normalizeH="0" baseline="0" noProof="0" dirty="0">
                          <a:ln>
                            <a:noFill/>
                          </a:ln>
                          <a:solidFill>
                            <a:srgbClr val="00529B"/>
                          </a:solidFill>
                          <a:effectLst/>
                          <a:uLnTx/>
                          <a:uFillTx/>
                          <a:latin typeface="Calibri" panose="020F0502020204030204"/>
                          <a:ea typeface="+mn-ea"/>
                          <a:cs typeface="+mn-cs"/>
                        </a:rPr>
                        <a:t>“Medicare &amp; You” </a:t>
                      </a:r>
                      <a:r>
                        <a:rPr lang="en-US" sz="2000" b="1" u="none" strike="noStrike" kern="1200" cap="none" spc="0" normalizeH="0" baseline="0" noProof="0" dirty="0">
                          <a:ln>
                            <a:noFill/>
                          </a:ln>
                          <a:solidFill>
                            <a:srgbClr val="00529B"/>
                          </a:solidFill>
                          <a:effectLst/>
                          <a:uLnTx/>
                          <a:uFillTx/>
                          <a:latin typeface="Calibri" panose="020F0502020204030204"/>
                          <a:ea typeface="+mn-ea"/>
                          <a:cs typeface="+mn-cs"/>
                        </a:rPr>
                        <a:t>handbook</a:t>
                      </a:r>
                      <a:endParaRPr kumimoji="0" lang="en-US" sz="2000" b="1"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2000" b="0" u="none" strike="noStrike" kern="1200" cap="none" spc="0" normalizeH="0" baseline="0" noProof="0" dirty="0">
                          <a:ln>
                            <a:noFill/>
                          </a:ln>
                          <a:solidFill>
                            <a:srgbClr val="00529B"/>
                          </a:solidFill>
                          <a:effectLst/>
                          <a:uLnTx/>
                          <a:uFillTx/>
                          <a:latin typeface="Calibri" panose="020F0502020204030204"/>
                          <a:ea typeface="+mn-ea"/>
                          <a:cs typeface="+mn-cs"/>
                        </a:rPr>
                        <a:t>CMS Product No. 10050</a:t>
                      </a:r>
                      <a:endParaRPr lang="en-US" sz="2000" b="0" kern="1200" dirty="0">
                        <a:solidFill>
                          <a:srgbClr val="00529B"/>
                        </a:solidFill>
                        <a:latin typeface="Calibri" panose="020F0502020204030204"/>
                        <a:ea typeface="+mn-ea"/>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48640">
                <a:tc>
                  <a: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2000" b="1" u="none" strike="noStrike" kern="1200" cap="none" spc="0" normalizeH="0" baseline="0" noProof="0" dirty="0">
                          <a:ln>
                            <a:noFill/>
                          </a:ln>
                          <a:solidFill>
                            <a:srgbClr val="00529B"/>
                          </a:solidFill>
                          <a:effectLst/>
                          <a:uLnTx/>
                          <a:uFillTx/>
                          <a:latin typeface="+mn-lt"/>
                          <a:ea typeface="+mn-ea"/>
                          <a:cs typeface="+mn-cs"/>
                        </a:rPr>
                        <a:t>“</a:t>
                      </a:r>
                      <a:r>
                        <a:rPr lang="en-US" sz="2000" b="1" dirty="0">
                          <a:solidFill>
                            <a:srgbClr val="00529B"/>
                          </a:solidFill>
                          <a:latin typeface="+mn-lt"/>
                        </a:rPr>
                        <a:t>Coordination of Benefits: Getting Started</a:t>
                      </a:r>
                      <a:r>
                        <a:rPr kumimoji="0" lang="en-US" sz="2000" b="1" u="none" strike="noStrike" kern="1200" cap="none" spc="0" normalizeH="0" baseline="0" noProof="0" dirty="0">
                          <a:ln>
                            <a:noFill/>
                          </a:ln>
                          <a:solidFill>
                            <a:srgbClr val="00529B"/>
                          </a:solidFill>
                          <a:effectLst/>
                          <a:uLnTx/>
                          <a:uFillTx/>
                          <a:latin typeface="+mn-lt"/>
                          <a:ea typeface="+mn-ea"/>
                          <a:cs typeface="+mn-cs"/>
                        </a:rPr>
                        <a:t>”</a:t>
                      </a:r>
                      <a:endParaRPr lang="en-US" sz="2000" b="1" dirty="0">
                        <a:solidFill>
                          <a:srgbClr val="00529B"/>
                        </a:solidFill>
                        <a:latin typeface="+mn-lt"/>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529B"/>
                          </a:solidFill>
                          <a:latin typeface="+mn-lt"/>
                        </a:rPr>
                        <a:t>CMS Product No.</a:t>
                      </a:r>
                      <a:r>
                        <a:rPr lang="en-US" sz="2000" dirty="0">
                          <a:solidFill>
                            <a:srgbClr val="00529B"/>
                          </a:solidFill>
                          <a:effectLst/>
                          <a:latin typeface="+mn-lt"/>
                        </a:rPr>
                        <a:t> 11546</a:t>
                      </a:r>
                      <a:endParaRPr lang="en-US" sz="2000" dirty="0">
                        <a:solidFill>
                          <a:srgbClr val="00529B"/>
                        </a:solidFill>
                        <a:latin typeface="+mn-lt"/>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727969704"/>
                  </a:ext>
                </a:extLst>
              </a:tr>
            </a:tbl>
          </a:graphicData>
        </a:graphic>
      </p:graphicFrame>
      <p:sp>
        <p:nvSpPr>
          <p:cNvPr id="7" name="Content Placeholder 6">
            <a:extLst>
              <a:ext uri="{FF2B5EF4-FFF2-40B4-BE49-F238E27FC236}">
                <a16:creationId xmlns:a16="http://schemas.microsoft.com/office/drawing/2014/main" id="{DFC13CF3-CC07-DE7B-B950-655910EAED09}"/>
              </a:ext>
            </a:extLst>
          </p:cNvPr>
          <p:cNvSpPr>
            <a:spLocks noGrp="1"/>
          </p:cNvSpPr>
          <p:nvPr>
            <p:ph sz="half" idx="13"/>
          </p:nvPr>
        </p:nvSpPr>
        <p:spPr>
          <a:xfrm>
            <a:off x="960936" y="5045526"/>
            <a:ext cx="10379311" cy="820431"/>
          </a:xfrm>
        </p:spPr>
        <p:txBody>
          <a:bodyPr/>
          <a:lstStyle/>
          <a:p>
            <a:pPr marL="0" lvl="0" indent="0" defTabSz="685800">
              <a:lnSpc>
                <a:spcPct val="100000"/>
              </a:lnSpc>
              <a:spcBef>
                <a:spcPts val="0"/>
              </a:spcBef>
              <a:spcAft>
                <a:spcPts val="1200"/>
              </a:spcAft>
              <a:buClrTx/>
              <a:buNone/>
              <a:defRPr/>
            </a:pPr>
            <a:r>
              <a:rPr lang="en-US" sz="2000" dirty="0">
                <a:ea typeface="Calibri"/>
              </a:rPr>
              <a:t>To order multiple copies (partners only), visit </a:t>
            </a:r>
            <a:r>
              <a:rPr lang="en-US" sz="2000" dirty="0">
                <a:ea typeface="Calibri"/>
                <a:hlinkClick r:id="rId5">
                  <a:extLst>
                    <a:ext uri="{A12FA001-AC4F-418D-AE19-62706E023703}">
                      <ahyp:hlinkClr xmlns:ahyp="http://schemas.microsoft.com/office/drawing/2018/hyperlinkcolor" val="tx"/>
                    </a:ext>
                  </a:extLst>
                </a:hlinkClick>
              </a:rPr>
              <a:t>Productordering.cms.hhs.gov</a:t>
            </a:r>
            <a:r>
              <a:rPr lang="en-US" sz="2000" dirty="0">
                <a:ea typeface="Calibri"/>
              </a:rPr>
              <a:t>. You must register your organization.</a:t>
            </a:r>
            <a:endParaRPr lang="en-US" sz="2000" dirty="0"/>
          </a:p>
        </p:txBody>
      </p:sp>
      <p:sp>
        <p:nvSpPr>
          <p:cNvPr id="8" name="Slide Number Placeholder 7">
            <a:extLst>
              <a:ext uri="{FF2B5EF4-FFF2-40B4-BE49-F238E27FC236}">
                <a16:creationId xmlns:a16="http://schemas.microsoft.com/office/drawing/2014/main" id="{BD4255F2-CAE6-44AA-ADD5-D87B8CD78903}"/>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dirty="0"/>
          </a:p>
        </p:txBody>
      </p:sp>
      <p:sp>
        <p:nvSpPr>
          <p:cNvPr id="3" name="Footer Placeholder 2">
            <a:extLst>
              <a:ext uri="{FF2B5EF4-FFF2-40B4-BE49-F238E27FC236}">
                <a16:creationId xmlns:a16="http://schemas.microsoft.com/office/drawing/2014/main" id="{38C20241-A5E1-4C18-8C72-721B5B0EEEE8}"/>
              </a:ext>
            </a:extLst>
          </p:cNvPr>
          <p:cNvSpPr>
            <a:spLocks noGrp="1"/>
          </p:cNvSpPr>
          <p:nvPr>
            <p:ph type="ftr" sz="quarter" idx="11"/>
          </p:nvPr>
        </p:nvSpPr>
        <p:spPr/>
        <p:txBody>
          <a:bodyPr/>
          <a:lstStyle/>
          <a:p>
            <a:r>
              <a:rPr lang="en-US"/>
              <a:t>Coordination of Benefits</a:t>
            </a:r>
            <a:endParaRPr lang="en-US" dirty="0"/>
          </a:p>
        </p:txBody>
      </p:sp>
      <p:sp>
        <p:nvSpPr>
          <p:cNvPr id="4" name="Date Placeholder 3"/>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621"/>
            <a:ext cx="10515600" cy="692465"/>
          </a:xfrm>
        </p:spPr>
        <p:txBody>
          <a:bodyPr>
            <a:normAutofit/>
          </a:bodyPr>
          <a:lstStyle/>
          <a:p>
            <a:r>
              <a:rPr lang="en-US" sz="3000" dirty="0"/>
              <a:t>Acronyms (AD–PA)</a:t>
            </a:r>
          </a:p>
        </p:txBody>
      </p:sp>
      <p:sp>
        <p:nvSpPr>
          <p:cNvPr id="6" name="Content Placeholder 2"/>
          <p:cNvSpPr>
            <a:spLocks noGrp="1"/>
          </p:cNvSpPr>
          <p:nvPr>
            <p:ph type="body" sz="quarter" idx="4294967295"/>
          </p:nvPr>
        </p:nvSpPr>
        <p:spPr>
          <a:xfrm>
            <a:off x="617220" y="1200492"/>
            <a:ext cx="10957560" cy="4972050"/>
          </a:xfrm>
        </p:spPr>
        <p:txBody>
          <a:bodyPr numCol="2">
            <a:noAutofit/>
          </a:bodyPr>
          <a:lstStyle/>
          <a:p>
            <a:pPr marL="0" indent="0">
              <a:lnSpc>
                <a:spcPct val="100000"/>
              </a:lnSpc>
              <a:spcBef>
                <a:spcPts val="0"/>
              </a:spcBef>
              <a:spcAft>
                <a:spcPts val="1200"/>
              </a:spcAft>
              <a:buNone/>
            </a:pPr>
            <a:r>
              <a:rPr lang="en-US" sz="1800" b="1" dirty="0">
                <a:solidFill>
                  <a:srgbClr val="00529B"/>
                </a:solidFill>
              </a:rPr>
              <a:t>ADAPs </a:t>
            </a:r>
            <a:r>
              <a:rPr lang="en-US" sz="1800" dirty="0">
                <a:solidFill>
                  <a:srgbClr val="00529B"/>
                </a:solidFill>
              </a:rPr>
              <a:t>AIDS Drug Assistance Programs </a:t>
            </a:r>
          </a:p>
          <a:p>
            <a:pPr marL="0" indent="0">
              <a:lnSpc>
                <a:spcPct val="100000"/>
              </a:lnSpc>
              <a:spcBef>
                <a:spcPts val="0"/>
              </a:spcBef>
              <a:spcAft>
                <a:spcPts val="1200"/>
              </a:spcAft>
              <a:buNone/>
            </a:pPr>
            <a:r>
              <a:rPr lang="en-US" sz="1800" b="1" dirty="0">
                <a:solidFill>
                  <a:srgbClr val="00529B"/>
                </a:solidFill>
              </a:rPr>
              <a:t>AI/AN</a:t>
            </a:r>
            <a:r>
              <a:rPr lang="en-US" sz="1800" dirty="0">
                <a:solidFill>
                  <a:srgbClr val="00529B"/>
                </a:solidFill>
              </a:rPr>
              <a:t> American Indian/Alaska Native </a:t>
            </a:r>
          </a:p>
          <a:p>
            <a:pPr marL="0" indent="0">
              <a:lnSpc>
                <a:spcPct val="100000"/>
              </a:lnSpc>
              <a:spcBef>
                <a:spcPts val="0"/>
              </a:spcBef>
              <a:spcAft>
                <a:spcPts val="1200"/>
              </a:spcAft>
              <a:buNone/>
            </a:pPr>
            <a:r>
              <a:rPr lang="en-US" sz="1800" b="1" dirty="0">
                <a:solidFill>
                  <a:srgbClr val="00529B"/>
                </a:solidFill>
              </a:rPr>
              <a:t>BCRC</a:t>
            </a:r>
            <a:r>
              <a:rPr lang="en-US" sz="1800" dirty="0">
                <a:solidFill>
                  <a:srgbClr val="00529B"/>
                </a:solidFill>
              </a:rPr>
              <a:t> Benefits Coordination &amp; Recovery Center </a:t>
            </a:r>
          </a:p>
          <a:p>
            <a:pPr marL="0" indent="0">
              <a:lnSpc>
                <a:spcPct val="100000"/>
              </a:lnSpc>
              <a:spcBef>
                <a:spcPts val="0"/>
              </a:spcBef>
              <a:spcAft>
                <a:spcPts val="1200"/>
              </a:spcAft>
              <a:buNone/>
            </a:pPr>
            <a:r>
              <a:rPr lang="en-US" sz="1800" b="1" dirty="0">
                <a:solidFill>
                  <a:srgbClr val="00529B"/>
                </a:solidFill>
              </a:rPr>
              <a:t>CMS</a:t>
            </a:r>
            <a:r>
              <a:rPr lang="en-US" sz="1800" dirty="0">
                <a:solidFill>
                  <a:srgbClr val="00529B"/>
                </a:solidFill>
              </a:rPr>
              <a:t> Centers for Medicare &amp; Medicaid Services </a:t>
            </a:r>
          </a:p>
          <a:p>
            <a:pPr marL="0" indent="0">
              <a:lnSpc>
                <a:spcPct val="100000"/>
              </a:lnSpc>
              <a:spcBef>
                <a:spcPts val="0"/>
              </a:spcBef>
              <a:spcAft>
                <a:spcPts val="1200"/>
              </a:spcAft>
              <a:buNone/>
            </a:pPr>
            <a:r>
              <a:rPr lang="en-US" sz="1800" b="1" dirty="0">
                <a:solidFill>
                  <a:srgbClr val="00529B"/>
                </a:solidFill>
              </a:rPr>
              <a:t>COB</a:t>
            </a:r>
            <a:r>
              <a:rPr lang="en-US" sz="1800" dirty="0">
                <a:solidFill>
                  <a:srgbClr val="00529B"/>
                </a:solidFill>
              </a:rPr>
              <a:t> Coordination of Benefits</a:t>
            </a:r>
          </a:p>
          <a:p>
            <a:pPr marL="0" indent="0">
              <a:lnSpc>
                <a:spcPct val="100000"/>
              </a:lnSpc>
              <a:spcBef>
                <a:spcPts val="0"/>
              </a:spcBef>
              <a:spcAft>
                <a:spcPts val="1200"/>
              </a:spcAft>
              <a:buNone/>
            </a:pPr>
            <a:r>
              <a:rPr lang="en-US" sz="1800" b="1" dirty="0">
                <a:solidFill>
                  <a:srgbClr val="00529B"/>
                </a:solidFill>
              </a:rPr>
              <a:t>COBA</a:t>
            </a:r>
            <a:r>
              <a:rPr lang="en-US" sz="1800" dirty="0">
                <a:solidFill>
                  <a:srgbClr val="00529B"/>
                </a:solidFill>
              </a:rPr>
              <a:t> Coordination of Benefits Agreement</a:t>
            </a:r>
          </a:p>
          <a:p>
            <a:pPr marL="0" indent="0">
              <a:lnSpc>
                <a:spcPct val="100000"/>
              </a:lnSpc>
              <a:spcBef>
                <a:spcPts val="0"/>
              </a:spcBef>
              <a:spcAft>
                <a:spcPts val="1200"/>
              </a:spcAft>
              <a:buNone/>
            </a:pPr>
            <a:r>
              <a:rPr lang="en-US" sz="1800" b="1" dirty="0">
                <a:solidFill>
                  <a:srgbClr val="00529B"/>
                </a:solidFill>
              </a:rPr>
              <a:t>COBRA </a:t>
            </a:r>
            <a:r>
              <a:rPr lang="en-US" sz="1800" dirty="0">
                <a:solidFill>
                  <a:srgbClr val="00529B"/>
                </a:solidFill>
              </a:rPr>
              <a:t>Consolidated Omnibus Budget </a:t>
            </a:r>
            <a:br>
              <a:rPr lang="en-US" sz="1800" dirty="0">
                <a:solidFill>
                  <a:srgbClr val="00529B"/>
                </a:solidFill>
              </a:rPr>
            </a:br>
            <a:r>
              <a:rPr lang="en-US" sz="1800" dirty="0">
                <a:solidFill>
                  <a:srgbClr val="00529B"/>
                </a:solidFill>
              </a:rPr>
              <a:t>Reconciliation Act </a:t>
            </a:r>
          </a:p>
          <a:p>
            <a:pPr marL="0" indent="0">
              <a:lnSpc>
                <a:spcPct val="100000"/>
              </a:lnSpc>
              <a:spcBef>
                <a:spcPts val="0"/>
              </a:spcBef>
              <a:spcAft>
                <a:spcPts val="1200"/>
              </a:spcAft>
              <a:buNone/>
            </a:pPr>
            <a:r>
              <a:rPr lang="en-US" sz="1800" b="1" dirty="0">
                <a:solidFill>
                  <a:srgbClr val="00529B"/>
                </a:solidFill>
              </a:rPr>
              <a:t>CWF </a:t>
            </a:r>
            <a:r>
              <a:rPr lang="en-US" sz="1800" dirty="0">
                <a:solidFill>
                  <a:srgbClr val="00529B"/>
                </a:solidFill>
              </a:rPr>
              <a:t>Common Working File</a:t>
            </a:r>
          </a:p>
          <a:p>
            <a:pPr marL="0" indent="0">
              <a:lnSpc>
                <a:spcPct val="100000"/>
              </a:lnSpc>
              <a:spcBef>
                <a:spcPts val="0"/>
              </a:spcBef>
              <a:spcAft>
                <a:spcPts val="1200"/>
              </a:spcAft>
              <a:buNone/>
            </a:pPr>
            <a:r>
              <a:rPr lang="en-US" sz="1800" b="1" dirty="0">
                <a:solidFill>
                  <a:srgbClr val="00529B"/>
                </a:solidFill>
              </a:rPr>
              <a:t>DOL </a:t>
            </a:r>
            <a:r>
              <a:rPr lang="en-US" sz="1800" dirty="0">
                <a:solidFill>
                  <a:srgbClr val="00529B"/>
                </a:solidFill>
              </a:rPr>
              <a:t>Department of Labor </a:t>
            </a:r>
          </a:p>
          <a:p>
            <a:pPr marL="0" indent="0">
              <a:lnSpc>
                <a:spcPct val="100000"/>
              </a:lnSpc>
              <a:spcBef>
                <a:spcPts val="0"/>
              </a:spcBef>
              <a:spcAft>
                <a:spcPts val="1200"/>
              </a:spcAft>
              <a:buNone/>
            </a:pPr>
            <a:r>
              <a:rPr lang="en-US" sz="1800" b="1" dirty="0">
                <a:solidFill>
                  <a:srgbClr val="00529B"/>
                </a:solidFill>
              </a:rPr>
              <a:t>ESRD</a:t>
            </a:r>
            <a:r>
              <a:rPr lang="en-US" sz="1800" dirty="0">
                <a:solidFill>
                  <a:srgbClr val="00529B"/>
                </a:solidFill>
              </a:rPr>
              <a:t> End-Stage Renal Disease </a:t>
            </a:r>
          </a:p>
          <a:p>
            <a:pPr marL="0" indent="0">
              <a:lnSpc>
                <a:spcPct val="100000"/>
              </a:lnSpc>
              <a:spcBef>
                <a:spcPts val="0"/>
              </a:spcBef>
              <a:spcAft>
                <a:spcPts val="1200"/>
              </a:spcAft>
              <a:buNone/>
            </a:pPr>
            <a:r>
              <a:rPr lang="en-US" sz="1800" b="1" dirty="0">
                <a:solidFill>
                  <a:srgbClr val="00529B"/>
                </a:solidFill>
              </a:rPr>
              <a:t>FDA</a:t>
            </a:r>
            <a:r>
              <a:rPr lang="en-US" sz="1800" dirty="0">
                <a:solidFill>
                  <a:srgbClr val="00529B"/>
                </a:solidFill>
              </a:rPr>
              <a:t> Food &amp; Drug Administration </a:t>
            </a:r>
          </a:p>
          <a:p>
            <a:pPr marL="0" indent="0">
              <a:lnSpc>
                <a:spcPct val="100000"/>
              </a:lnSpc>
              <a:spcBef>
                <a:spcPts val="0"/>
              </a:spcBef>
              <a:spcAft>
                <a:spcPts val="1200"/>
              </a:spcAft>
              <a:buNone/>
            </a:pPr>
            <a:r>
              <a:rPr lang="en-US" sz="1800" b="1" dirty="0">
                <a:solidFill>
                  <a:srgbClr val="00529B"/>
                </a:solidFill>
              </a:rPr>
              <a:t>FEHB</a:t>
            </a:r>
            <a:r>
              <a:rPr lang="en-US" sz="1800" dirty="0">
                <a:solidFill>
                  <a:srgbClr val="00529B"/>
                </a:solidFill>
              </a:rPr>
              <a:t> Federal Employees Health Benefits</a:t>
            </a:r>
          </a:p>
          <a:p>
            <a:pPr marL="0" indent="0">
              <a:lnSpc>
                <a:spcPct val="100000"/>
              </a:lnSpc>
              <a:spcBef>
                <a:spcPts val="0"/>
              </a:spcBef>
              <a:spcAft>
                <a:spcPts val="1200"/>
              </a:spcAft>
              <a:buNone/>
            </a:pPr>
            <a:r>
              <a:rPr lang="en-US" sz="1800" b="1" dirty="0">
                <a:solidFill>
                  <a:srgbClr val="00529B"/>
                </a:solidFill>
              </a:rPr>
              <a:t>GEP</a:t>
            </a:r>
            <a:r>
              <a:rPr lang="en-US" sz="1800" dirty="0">
                <a:solidFill>
                  <a:srgbClr val="00529B"/>
                </a:solidFill>
              </a:rPr>
              <a:t> General Enrollment Period </a:t>
            </a:r>
          </a:p>
          <a:p>
            <a:pPr marL="0" indent="0">
              <a:lnSpc>
                <a:spcPct val="100000"/>
              </a:lnSpc>
              <a:spcBef>
                <a:spcPts val="0"/>
              </a:spcBef>
              <a:spcAft>
                <a:spcPts val="1200"/>
              </a:spcAft>
              <a:buNone/>
            </a:pPr>
            <a:r>
              <a:rPr lang="en-US" sz="1800" b="1" dirty="0">
                <a:solidFill>
                  <a:srgbClr val="00529B"/>
                </a:solidFill>
              </a:rPr>
              <a:t>GHP</a:t>
            </a:r>
            <a:r>
              <a:rPr lang="en-US" sz="1800" dirty="0">
                <a:solidFill>
                  <a:srgbClr val="00529B"/>
                </a:solidFill>
              </a:rPr>
              <a:t> Group Health Plan </a:t>
            </a:r>
          </a:p>
          <a:p>
            <a:pPr marL="0" indent="0">
              <a:lnSpc>
                <a:spcPct val="100000"/>
              </a:lnSpc>
              <a:spcBef>
                <a:spcPts val="0"/>
              </a:spcBef>
              <a:spcAft>
                <a:spcPts val="1200"/>
              </a:spcAft>
              <a:buNone/>
            </a:pPr>
            <a:r>
              <a:rPr lang="en-US" sz="1800" b="1" dirty="0">
                <a:solidFill>
                  <a:srgbClr val="00529B"/>
                </a:solidFill>
              </a:rPr>
              <a:t>HMO</a:t>
            </a:r>
            <a:r>
              <a:rPr lang="en-US" sz="1800" dirty="0">
                <a:solidFill>
                  <a:srgbClr val="00529B"/>
                </a:solidFill>
              </a:rPr>
              <a:t> Health Maintenance Organization </a:t>
            </a:r>
          </a:p>
          <a:p>
            <a:pPr marL="0" indent="0">
              <a:lnSpc>
                <a:spcPct val="100000"/>
              </a:lnSpc>
              <a:spcBef>
                <a:spcPts val="0"/>
              </a:spcBef>
              <a:spcAft>
                <a:spcPts val="1200"/>
              </a:spcAft>
              <a:buNone/>
            </a:pPr>
            <a:r>
              <a:rPr lang="en-US" sz="1800" b="1" dirty="0">
                <a:solidFill>
                  <a:srgbClr val="00529B"/>
                </a:solidFill>
              </a:rPr>
              <a:t>IEP</a:t>
            </a:r>
            <a:r>
              <a:rPr lang="en-US" sz="1800" dirty="0">
                <a:solidFill>
                  <a:srgbClr val="00529B"/>
                </a:solidFill>
              </a:rPr>
              <a:t> Initial Enrollment Period </a:t>
            </a:r>
          </a:p>
          <a:p>
            <a:pPr marL="0" indent="0">
              <a:lnSpc>
                <a:spcPct val="100000"/>
              </a:lnSpc>
              <a:spcBef>
                <a:spcPts val="0"/>
              </a:spcBef>
              <a:spcAft>
                <a:spcPts val="1200"/>
              </a:spcAft>
              <a:buNone/>
            </a:pPr>
            <a:r>
              <a:rPr lang="en-US" sz="1800" b="1" dirty="0">
                <a:solidFill>
                  <a:srgbClr val="00529B"/>
                </a:solidFill>
              </a:rPr>
              <a:t>IHS</a:t>
            </a:r>
            <a:r>
              <a:rPr lang="en-US" sz="1800" dirty="0">
                <a:solidFill>
                  <a:srgbClr val="00529B"/>
                </a:solidFill>
              </a:rPr>
              <a:t> Indian Health Service </a:t>
            </a:r>
          </a:p>
          <a:p>
            <a:pPr marL="0" indent="0">
              <a:lnSpc>
                <a:spcPct val="100000"/>
              </a:lnSpc>
              <a:spcBef>
                <a:spcPts val="0"/>
              </a:spcBef>
              <a:spcAft>
                <a:spcPts val="1200"/>
              </a:spcAft>
              <a:buNone/>
            </a:pPr>
            <a:r>
              <a:rPr lang="en-US" sz="1800" b="1" dirty="0">
                <a:solidFill>
                  <a:srgbClr val="00529B"/>
                </a:solidFill>
              </a:rPr>
              <a:t>I/T/U</a:t>
            </a:r>
            <a:r>
              <a:rPr lang="en-US" sz="1800" dirty="0">
                <a:solidFill>
                  <a:srgbClr val="00529B"/>
                </a:solidFill>
              </a:rPr>
              <a:t> Indian Health Service, Tribal, and </a:t>
            </a:r>
            <a:br>
              <a:rPr lang="en-US" sz="1800" dirty="0">
                <a:solidFill>
                  <a:srgbClr val="00529B"/>
                </a:solidFill>
              </a:rPr>
            </a:br>
            <a:r>
              <a:rPr lang="en-US" sz="1800" dirty="0">
                <a:solidFill>
                  <a:srgbClr val="00529B"/>
                </a:solidFill>
              </a:rPr>
              <a:t>Urban Indian</a:t>
            </a:r>
          </a:p>
          <a:p>
            <a:pPr marL="0" indent="0">
              <a:lnSpc>
                <a:spcPct val="100000"/>
              </a:lnSpc>
              <a:spcBef>
                <a:spcPts val="0"/>
              </a:spcBef>
              <a:spcAft>
                <a:spcPts val="1200"/>
              </a:spcAft>
              <a:buNone/>
            </a:pPr>
            <a:r>
              <a:rPr lang="en-US" sz="1800" b="1" dirty="0">
                <a:solidFill>
                  <a:srgbClr val="00529B"/>
                </a:solidFill>
              </a:rPr>
              <a:t>MMA</a:t>
            </a:r>
            <a:r>
              <a:rPr lang="en-US" sz="1800" dirty="0">
                <a:solidFill>
                  <a:srgbClr val="00529B"/>
                </a:solidFill>
              </a:rPr>
              <a:t> Medicare Modernization Act </a:t>
            </a:r>
          </a:p>
          <a:p>
            <a:pPr marL="0" indent="0">
              <a:lnSpc>
                <a:spcPct val="100000"/>
              </a:lnSpc>
              <a:spcBef>
                <a:spcPts val="0"/>
              </a:spcBef>
              <a:spcAft>
                <a:spcPts val="1200"/>
              </a:spcAft>
              <a:buNone/>
            </a:pPr>
            <a:r>
              <a:rPr lang="en-US" sz="1800" b="1" dirty="0">
                <a:solidFill>
                  <a:srgbClr val="00529B"/>
                </a:solidFill>
              </a:rPr>
              <a:t>MSPs</a:t>
            </a:r>
            <a:r>
              <a:rPr lang="en-US" sz="1800" dirty="0">
                <a:solidFill>
                  <a:srgbClr val="00529B"/>
                </a:solidFill>
              </a:rPr>
              <a:t> Medicare Savings Programs</a:t>
            </a:r>
          </a:p>
          <a:p>
            <a:pPr marL="0" indent="0">
              <a:lnSpc>
                <a:spcPct val="100000"/>
              </a:lnSpc>
              <a:spcBef>
                <a:spcPts val="0"/>
              </a:spcBef>
              <a:spcAft>
                <a:spcPts val="1200"/>
              </a:spcAft>
              <a:buNone/>
            </a:pPr>
            <a:r>
              <a:rPr lang="en-US" sz="1800" b="1" dirty="0">
                <a:solidFill>
                  <a:srgbClr val="00529B"/>
                </a:solidFill>
              </a:rPr>
              <a:t>NTP</a:t>
            </a:r>
            <a:r>
              <a:rPr lang="en-US" sz="1800" dirty="0">
                <a:solidFill>
                  <a:srgbClr val="00529B"/>
                </a:solidFill>
              </a:rPr>
              <a:t> National Training Program </a:t>
            </a:r>
          </a:p>
          <a:p>
            <a:pPr marL="0" indent="0">
              <a:lnSpc>
                <a:spcPct val="100000"/>
              </a:lnSpc>
              <a:spcBef>
                <a:spcPts val="0"/>
              </a:spcBef>
              <a:spcAft>
                <a:spcPts val="1200"/>
              </a:spcAft>
              <a:buNone/>
            </a:pPr>
            <a:r>
              <a:rPr lang="en-US" sz="1800" b="1" dirty="0">
                <a:solidFill>
                  <a:srgbClr val="00529B"/>
                </a:solidFill>
              </a:rPr>
              <a:t>PAP</a:t>
            </a:r>
            <a:r>
              <a:rPr lang="en-US" sz="1800" dirty="0">
                <a:solidFill>
                  <a:srgbClr val="00529B"/>
                </a:solidFill>
              </a:rPr>
              <a:t> Patient Assistance Program </a:t>
            </a:r>
          </a:p>
        </p:txBody>
      </p:sp>
      <p:cxnSp>
        <p:nvCxnSpPr>
          <p:cNvPr id="9" name="Straight Connector 8">
            <a:extLst>
              <a:ext uri="{FF2B5EF4-FFF2-40B4-BE49-F238E27FC236}">
                <a16:creationId xmlns:a16="http://schemas.microsoft.com/office/drawing/2014/main" id="{1A72C98A-AB9B-40F9-AC86-6F2748FE1233}"/>
              </a:ext>
              <a:ext uri="{C183D7F6-B498-43B3-948B-1728B52AA6E4}">
                <adec:decorative xmlns:adec="http://schemas.microsoft.com/office/drawing/2017/decorative" val="1"/>
              </a:ext>
            </a:extLst>
          </p:cNvPr>
          <p:cNvCxnSpPr/>
          <p:nvPr/>
        </p:nvCxnSpPr>
        <p:spPr>
          <a:xfrm>
            <a:off x="5786203" y="1200492"/>
            <a:ext cx="0" cy="482555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473EF82-0A5E-4399-ADBF-16C9EE5367F2}"/>
              </a:ext>
            </a:extLst>
          </p:cNvPr>
          <p:cNvSpPr>
            <a:spLocks noGrp="1"/>
          </p:cNvSpPr>
          <p:nvPr>
            <p:ph type="sldNum" sz="quarter" idx="12"/>
          </p:nvPr>
        </p:nvSpPr>
        <p:spPr/>
        <p:txBody>
          <a:bodyPr/>
          <a:lstStyle/>
          <a:p>
            <a:pPr>
              <a:defRPr/>
            </a:pPr>
            <a:fld id="{11E79EF6-0C0E-43E6-8FB3-918BC522CC5A}" type="slidenum">
              <a:rPr lang="en-US" smtClean="0"/>
              <a:pPr>
                <a:defRPr/>
              </a:pPr>
              <a:t>48</a:t>
            </a:fld>
            <a:endParaRPr lang="en-US" dirty="0"/>
          </a:p>
        </p:txBody>
      </p:sp>
      <p:sp>
        <p:nvSpPr>
          <p:cNvPr id="4" name="Footer Placeholder 3">
            <a:extLst>
              <a:ext uri="{FF2B5EF4-FFF2-40B4-BE49-F238E27FC236}">
                <a16:creationId xmlns:a16="http://schemas.microsoft.com/office/drawing/2014/main" id="{11844032-2AFF-4DB8-9EB4-7E4759B0D1BF}"/>
              </a:ext>
            </a:extLst>
          </p:cNvPr>
          <p:cNvSpPr>
            <a:spLocks noGrp="1"/>
          </p:cNvSpPr>
          <p:nvPr>
            <p:ph type="ftr" sz="quarter" idx="11"/>
          </p:nvPr>
        </p:nvSpPr>
        <p:spPr/>
        <p:txBody>
          <a:bodyPr/>
          <a:lstStyle/>
          <a:p>
            <a:r>
              <a:rPr lang="en-US"/>
              <a:t>Coordination of Benefits</a:t>
            </a:r>
            <a:endParaRPr lang="en-US" dirty="0"/>
          </a:p>
        </p:txBody>
      </p:sp>
      <p:sp>
        <p:nvSpPr>
          <p:cNvPr id="3" name="Date Placeholder 2"/>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621"/>
            <a:ext cx="10515600" cy="692465"/>
          </a:xfrm>
        </p:spPr>
        <p:txBody>
          <a:bodyPr>
            <a:normAutofit/>
          </a:bodyPr>
          <a:lstStyle/>
          <a:p>
            <a:r>
              <a:rPr lang="en-US" sz="3000" dirty="0"/>
              <a:t>Acronyms (PP–WC)</a:t>
            </a:r>
          </a:p>
        </p:txBody>
      </p:sp>
      <p:sp>
        <p:nvSpPr>
          <p:cNvPr id="6" name="Content Placeholder 2"/>
          <p:cNvSpPr>
            <a:spLocks noGrp="1"/>
          </p:cNvSpPr>
          <p:nvPr>
            <p:ph type="body" sz="quarter" idx="4294967295"/>
          </p:nvPr>
        </p:nvSpPr>
        <p:spPr>
          <a:xfrm>
            <a:off x="617220" y="1339403"/>
            <a:ext cx="10957560" cy="3205301"/>
          </a:xfrm>
        </p:spPr>
        <p:txBody>
          <a:bodyPr numCol="2">
            <a:noAutofit/>
          </a:bodyPr>
          <a:lstStyle/>
          <a:p>
            <a:pPr marL="0" indent="0">
              <a:lnSpc>
                <a:spcPct val="100000"/>
              </a:lnSpc>
              <a:spcBef>
                <a:spcPts val="0"/>
              </a:spcBef>
              <a:spcAft>
                <a:spcPts val="1200"/>
              </a:spcAft>
              <a:buNone/>
            </a:pPr>
            <a:r>
              <a:rPr lang="en-US" sz="1800" b="1" dirty="0">
                <a:solidFill>
                  <a:srgbClr val="00529B"/>
                </a:solidFill>
              </a:rPr>
              <a:t>PPO</a:t>
            </a:r>
            <a:r>
              <a:rPr lang="en-US" sz="1800" dirty="0">
                <a:solidFill>
                  <a:srgbClr val="00529B"/>
                </a:solidFill>
              </a:rPr>
              <a:t> Preferred Provider Organization </a:t>
            </a:r>
          </a:p>
          <a:p>
            <a:pPr marL="0" indent="0">
              <a:lnSpc>
                <a:spcPct val="100000"/>
              </a:lnSpc>
              <a:spcBef>
                <a:spcPts val="0"/>
              </a:spcBef>
              <a:spcAft>
                <a:spcPts val="1200"/>
              </a:spcAft>
              <a:buNone/>
            </a:pPr>
            <a:r>
              <a:rPr lang="en-US" sz="1800" b="1" dirty="0">
                <a:solidFill>
                  <a:srgbClr val="00529B"/>
                </a:solidFill>
              </a:rPr>
              <a:t>QHP</a:t>
            </a:r>
            <a:r>
              <a:rPr lang="en-US" sz="1800" dirty="0">
                <a:solidFill>
                  <a:srgbClr val="00529B"/>
                </a:solidFill>
              </a:rPr>
              <a:t> Qualified Health Plan </a:t>
            </a:r>
          </a:p>
          <a:p>
            <a:pPr marL="0" indent="0">
              <a:lnSpc>
                <a:spcPct val="100000"/>
              </a:lnSpc>
              <a:spcBef>
                <a:spcPts val="0"/>
              </a:spcBef>
              <a:spcAft>
                <a:spcPts val="1200"/>
              </a:spcAft>
              <a:buNone/>
            </a:pPr>
            <a:r>
              <a:rPr lang="en-US" sz="1800" b="1" dirty="0">
                <a:solidFill>
                  <a:srgbClr val="00529B"/>
                </a:solidFill>
              </a:rPr>
              <a:t>SEP</a:t>
            </a:r>
            <a:r>
              <a:rPr lang="en-US" sz="1800" dirty="0">
                <a:solidFill>
                  <a:srgbClr val="00529B"/>
                </a:solidFill>
              </a:rPr>
              <a:t> Special Enrollment Period </a:t>
            </a:r>
          </a:p>
          <a:p>
            <a:pPr marL="0" indent="0">
              <a:lnSpc>
                <a:spcPct val="100000"/>
              </a:lnSpc>
              <a:spcBef>
                <a:spcPts val="0"/>
              </a:spcBef>
              <a:spcAft>
                <a:spcPts val="1200"/>
              </a:spcAft>
              <a:buNone/>
            </a:pPr>
            <a:r>
              <a:rPr lang="en-US" sz="1800" b="1" dirty="0">
                <a:solidFill>
                  <a:srgbClr val="00529B"/>
                </a:solidFill>
              </a:rPr>
              <a:t>SHIP</a:t>
            </a:r>
            <a:r>
              <a:rPr lang="en-US" sz="1800" dirty="0">
                <a:solidFill>
                  <a:srgbClr val="00529B"/>
                </a:solidFill>
              </a:rPr>
              <a:t> State Health Insurance Assistance Programs </a:t>
            </a:r>
          </a:p>
          <a:p>
            <a:pPr marL="0" indent="0">
              <a:lnSpc>
                <a:spcPct val="100000"/>
              </a:lnSpc>
              <a:spcBef>
                <a:spcPts val="0"/>
              </a:spcBef>
              <a:spcAft>
                <a:spcPts val="1200"/>
              </a:spcAft>
              <a:buNone/>
            </a:pPr>
            <a:r>
              <a:rPr lang="en-US" sz="1800" b="1" dirty="0">
                <a:solidFill>
                  <a:srgbClr val="00529B"/>
                </a:solidFill>
                <a:latin typeface="Arial"/>
                <a:cs typeface="Arial"/>
              </a:rPr>
              <a:t>SHOP</a:t>
            </a:r>
            <a:r>
              <a:rPr lang="en-US" sz="1800" dirty="0">
                <a:solidFill>
                  <a:srgbClr val="00529B"/>
                </a:solidFill>
                <a:latin typeface="Arial"/>
                <a:cs typeface="Arial"/>
              </a:rPr>
              <a:t> Small Business Health Options Program </a:t>
            </a:r>
          </a:p>
          <a:p>
            <a:pPr marL="0" indent="0">
              <a:lnSpc>
                <a:spcPct val="100000"/>
              </a:lnSpc>
              <a:spcBef>
                <a:spcPts val="0"/>
              </a:spcBef>
              <a:spcAft>
                <a:spcPts val="1200"/>
              </a:spcAft>
              <a:buNone/>
            </a:pPr>
            <a:r>
              <a:rPr lang="en-US" sz="1800" b="1" dirty="0">
                <a:solidFill>
                  <a:srgbClr val="00529B"/>
                </a:solidFill>
              </a:rPr>
              <a:t>SNP</a:t>
            </a:r>
            <a:r>
              <a:rPr lang="en-US" sz="1800" dirty="0">
                <a:solidFill>
                  <a:srgbClr val="00529B"/>
                </a:solidFill>
              </a:rPr>
              <a:t> Special Needs Plan</a:t>
            </a:r>
            <a:endParaRPr lang="en-US" sz="1800" b="1" dirty="0">
              <a:solidFill>
                <a:srgbClr val="00529B"/>
              </a:solidFill>
            </a:endParaRPr>
          </a:p>
          <a:p>
            <a:pPr marL="0" indent="0">
              <a:lnSpc>
                <a:spcPct val="100000"/>
              </a:lnSpc>
              <a:spcBef>
                <a:spcPts val="0"/>
              </a:spcBef>
              <a:spcAft>
                <a:spcPts val="1200"/>
              </a:spcAft>
              <a:buNone/>
            </a:pPr>
            <a:r>
              <a:rPr lang="en-US" sz="1800" b="1" dirty="0">
                <a:solidFill>
                  <a:srgbClr val="00529B"/>
                </a:solidFill>
              </a:rPr>
              <a:t>SPAP</a:t>
            </a:r>
            <a:r>
              <a:rPr lang="en-US" sz="1800" dirty="0">
                <a:solidFill>
                  <a:srgbClr val="00529B"/>
                </a:solidFill>
              </a:rPr>
              <a:t> State Pharmaceutical Assistance </a:t>
            </a:r>
            <a:br>
              <a:rPr lang="en-US" sz="1800" dirty="0">
                <a:solidFill>
                  <a:srgbClr val="00529B"/>
                </a:solidFill>
              </a:rPr>
            </a:br>
            <a:r>
              <a:rPr lang="en-US" sz="1800" dirty="0">
                <a:solidFill>
                  <a:srgbClr val="00529B"/>
                </a:solidFill>
              </a:rPr>
              <a:t>Programs</a:t>
            </a:r>
            <a:endParaRPr lang="en-US" sz="1800" b="1" dirty="0">
              <a:solidFill>
                <a:srgbClr val="00529B"/>
              </a:solidFill>
            </a:endParaRPr>
          </a:p>
          <a:p>
            <a:pPr marL="0" indent="0">
              <a:lnSpc>
                <a:spcPct val="100000"/>
              </a:lnSpc>
              <a:spcBef>
                <a:spcPts val="0"/>
              </a:spcBef>
              <a:spcAft>
                <a:spcPts val="1200"/>
              </a:spcAft>
              <a:buNone/>
            </a:pPr>
            <a:r>
              <a:rPr lang="en-US" sz="1800" b="1" dirty="0">
                <a:solidFill>
                  <a:srgbClr val="00529B"/>
                </a:solidFill>
              </a:rPr>
              <a:t>TFL</a:t>
            </a:r>
            <a:r>
              <a:rPr lang="en-US" sz="1800" dirty="0">
                <a:solidFill>
                  <a:srgbClr val="00529B"/>
                </a:solidFill>
              </a:rPr>
              <a:t> TRICARE for Life </a:t>
            </a:r>
          </a:p>
          <a:p>
            <a:pPr marL="0" indent="0">
              <a:lnSpc>
                <a:spcPct val="100000"/>
              </a:lnSpc>
              <a:spcBef>
                <a:spcPts val="0"/>
              </a:spcBef>
              <a:spcAft>
                <a:spcPts val="1200"/>
              </a:spcAft>
              <a:buNone/>
            </a:pPr>
            <a:r>
              <a:rPr lang="en-US" sz="1800" b="1" dirty="0" err="1">
                <a:solidFill>
                  <a:srgbClr val="00529B"/>
                </a:solidFill>
              </a:rPr>
              <a:t>TrOOP</a:t>
            </a:r>
            <a:r>
              <a:rPr lang="en-US" sz="1800" dirty="0">
                <a:solidFill>
                  <a:srgbClr val="00529B"/>
                </a:solidFill>
              </a:rPr>
              <a:t> True Out-Of-Pocket </a:t>
            </a:r>
          </a:p>
          <a:p>
            <a:pPr marL="0" indent="0">
              <a:lnSpc>
                <a:spcPct val="100000"/>
              </a:lnSpc>
              <a:spcBef>
                <a:spcPts val="0"/>
              </a:spcBef>
              <a:spcAft>
                <a:spcPts val="1200"/>
              </a:spcAft>
              <a:buNone/>
            </a:pPr>
            <a:r>
              <a:rPr lang="en-US" sz="1800" b="1" dirty="0">
                <a:solidFill>
                  <a:srgbClr val="00529B"/>
                </a:solidFill>
              </a:rPr>
              <a:t>VA</a:t>
            </a:r>
            <a:r>
              <a:rPr lang="en-US" sz="1800" dirty="0">
                <a:solidFill>
                  <a:srgbClr val="00529B"/>
                </a:solidFill>
              </a:rPr>
              <a:t> Veterans Affairs </a:t>
            </a:r>
          </a:p>
          <a:p>
            <a:pPr marL="0" indent="0">
              <a:lnSpc>
                <a:spcPct val="100000"/>
              </a:lnSpc>
              <a:spcBef>
                <a:spcPts val="0"/>
              </a:spcBef>
              <a:spcAft>
                <a:spcPts val="1200"/>
              </a:spcAft>
              <a:buNone/>
            </a:pPr>
            <a:r>
              <a:rPr lang="en-US" sz="1800" b="1" dirty="0">
                <a:solidFill>
                  <a:srgbClr val="00529B"/>
                </a:solidFill>
              </a:rPr>
              <a:t>WCMSA</a:t>
            </a:r>
            <a:r>
              <a:rPr lang="en-US" sz="1800" dirty="0">
                <a:solidFill>
                  <a:srgbClr val="00529B"/>
                </a:solidFill>
              </a:rPr>
              <a:t> Workers’ Compensation Medicare </a:t>
            </a:r>
            <a:br>
              <a:rPr lang="en-US" sz="1800" dirty="0">
                <a:solidFill>
                  <a:srgbClr val="00529B"/>
                </a:solidFill>
              </a:rPr>
            </a:br>
            <a:r>
              <a:rPr lang="en-US" sz="1800" dirty="0">
                <a:solidFill>
                  <a:srgbClr val="00529B"/>
                </a:solidFill>
              </a:rPr>
              <a:t>Set-Aide Arrangement </a:t>
            </a:r>
          </a:p>
        </p:txBody>
      </p:sp>
      <p:cxnSp>
        <p:nvCxnSpPr>
          <p:cNvPr id="9" name="Straight Connector 8">
            <a:extLst>
              <a:ext uri="{FF2B5EF4-FFF2-40B4-BE49-F238E27FC236}">
                <a16:creationId xmlns:a16="http://schemas.microsoft.com/office/drawing/2014/main" id="{1A72C98A-AB9B-40F9-AC86-6F2748FE1233}"/>
              </a:ext>
              <a:ext uri="{C183D7F6-B498-43B3-948B-1728B52AA6E4}">
                <adec:decorative xmlns:adec="http://schemas.microsoft.com/office/drawing/2017/decorative" val="1"/>
              </a:ext>
            </a:extLst>
          </p:cNvPr>
          <p:cNvCxnSpPr>
            <a:cxnSpLocks/>
          </p:cNvCxnSpPr>
          <p:nvPr/>
        </p:nvCxnSpPr>
        <p:spPr>
          <a:xfrm>
            <a:off x="5966507" y="1200492"/>
            <a:ext cx="0" cy="347472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473EF82-0A5E-4399-ADBF-16C9EE5367F2}"/>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dirty="0"/>
          </a:p>
        </p:txBody>
      </p:sp>
      <p:sp>
        <p:nvSpPr>
          <p:cNvPr id="4" name="Footer Placeholder 3">
            <a:extLst>
              <a:ext uri="{FF2B5EF4-FFF2-40B4-BE49-F238E27FC236}">
                <a16:creationId xmlns:a16="http://schemas.microsoft.com/office/drawing/2014/main" id="{11844032-2AFF-4DB8-9EB4-7E4759B0D1BF}"/>
              </a:ext>
            </a:extLst>
          </p:cNvPr>
          <p:cNvSpPr>
            <a:spLocks noGrp="1"/>
          </p:cNvSpPr>
          <p:nvPr>
            <p:ph type="ftr" sz="quarter" idx="11"/>
          </p:nvPr>
        </p:nvSpPr>
        <p:spPr/>
        <p:txBody>
          <a:bodyPr/>
          <a:lstStyle/>
          <a:p>
            <a:r>
              <a:rPr lang="en-US"/>
              <a:t>Coordination of Benefits</a:t>
            </a:r>
            <a:endParaRPr lang="en-US" dirty="0"/>
          </a:p>
        </p:txBody>
      </p:sp>
      <p:sp>
        <p:nvSpPr>
          <p:cNvPr id="3" name="Date Placeholder 2"/>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1348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1177383" y="1371600"/>
            <a:ext cx="9837234" cy="4536831"/>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coordination of benefits and related terms</a:t>
            </a:r>
          </a:p>
          <a:p>
            <a:pPr marL="548640" indent="-274320">
              <a:lnSpc>
                <a:spcPct val="100000"/>
              </a:lnSpc>
              <a:spcBef>
                <a:spcPts val="0"/>
              </a:spcBef>
              <a:spcAft>
                <a:spcPts val="1200"/>
              </a:spcAft>
            </a:pPr>
            <a:r>
              <a:rPr lang="en-US" sz="2400" dirty="0">
                <a:solidFill>
                  <a:srgbClr val="00529B"/>
                </a:solidFill>
                <a:latin typeface="Arial"/>
                <a:cs typeface="Arial"/>
              </a:rPr>
              <a:t>Discuss guidelines on when Medicare is the primary or secondary payer on a claim </a:t>
            </a:r>
          </a:p>
          <a:p>
            <a:pPr marL="548640" indent="-274320">
              <a:lnSpc>
                <a:spcPct val="100000"/>
              </a:lnSpc>
              <a:spcBef>
                <a:spcPts val="0"/>
              </a:spcBef>
              <a:spcAft>
                <a:spcPts val="1200"/>
              </a:spcAft>
            </a:pPr>
            <a:r>
              <a:rPr lang="en-US" sz="2400" dirty="0">
                <a:solidFill>
                  <a:srgbClr val="00529B"/>
                </a:solidFill>
                <a:latin typeface="Arial"/>
                <a:cs typeface="Arial"/>
              </a:rPr>
              <a:t>Describe the Benefits Coordination &amp; Recovery Center (BCRC) and its role</a:t>
            </a:r>
          </a:p>
        </p:txBody>
      </p:sp>
      <p:sp>
        <p:nvSpPr>
          <p:cNvPr id="2" name="Slide Number Placeholder 1">
            <a:extLst>
              <a:ext uri="{FF2B5EF4-FFF2-40B4-BE49-F238E27FC236}">
                <a16:creationId xmlns:a16="http://schemas.microsoft.com/office/drawing/2014/main" id="{FACC8C88-8908-4FE4-A224-FDD250259099}"/>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dirty="0"/>
          </a:p>
        </p:txBody>
      </p:sp>
      <p:sp>
        <p:nvSpPr>
          <p:cNvPr id="3" name="Footer Placeholder 2">
            <a:extLst>
              <a:ext uri="{FF2B5EF4-FFF2-40B4-BE49-F238E27FC236}">
                <a16:creationId xmlns:a16="http://schemas.microsoft.com/office/drawing/2014/main" id="{CAF9DCD0-FED7-40ED-8E29-59CA51E674F2}"/>
              </a:ext>
            </a:extLst>
          </p:cNvPr>
          <p:cNvSpPr>
            <a:spLocks noGrp="1"/>
          </p:cNvSpPr>
          <p:nvPr>
            <p:ph type="ftr" sz="quarter" idx="11"/>
          </p:nvPr>
        </p:nvSpPr>
        <p:spPr/>
        <p:txBody>
          <a:bodyPr/>
          <a:lstStyle/>
          <a:p>
            <a:r>
              <a:rPr lang="en-US"/>
              <a:t>Coordination of Benefits</a:t>
            </a:r>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97328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19" name="Content Placeholder 4">
            <a:extLst>
              <a:ext uri="{FF2B5EF4-FFF2-40B4-BE49-F238E27FC236}">
                <a16:creationId xmlns:a16="http://schemas.microsoft.com/office/drawing/2014/main" id="{3461AF7E-05BE-42AA-B054-AD03BB0204CD}"/>
              </a:ext>
            </a:extLst>
          </p:cNvPr>
          <p:cNvSpPr txBox="1">
            <a:spLocks/>
          </p:cNvSpPr>
          <p:nvPr/>
        </p:nvSpPr>
        <p:spPr>
          <a:xfrm>
            <a:off x="1009490" y="390143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lnSpc>
                <a:spcPct val="100000"/>
              </a:lnSpc>
              <a:spcBef>
                <a:spcPts val="0"/>
              </a:spcBef>
              <a:spcAft>
                <a:spcPts val="600"/>
              </a:spcAft>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83FE9AA4-1FEC-424F-84DE-FED14AC5DA7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218" y="1828993"/>
            <a:ext cx="2371550" cy="1774090"/>
          </a:xfrm>
          <a:prstGeom prst="rect">
            <a:avLst/>
          </a:prstGeom>
        </p:spPr>
      </p:pic>
      <p:sp>
        <p:nvSpPr>
          <p:cNvPr id="17" name="TextBox 16">
            <a:extLst>
              <a:ext uri="{FF2B5EF4-FFF2-40B4-BE49-F238E27FC236}">
                <a16:creationId xmlns:a16="http://schemas.microsoft.com/office/drawing/2014/main" id="{DAD32C83-BAA5-4F4C-8EA5-3FD5D80A7585}"/>
              </a:ext>
            </a:extLst>
          </p:cNvPr>
          <p:cNvSpPr txBox="1"/>
          <p:nvPr/>
        </p:nvSpPr>
        <p:spPr>
          <a:xfrm>
            <a:off x="7135805" y="3842739"/>
            <a:ext cx="3298121" cy="1277273"/>
          </a:xfrm>
          <a:prstGeom prst="rect">
            <a:avLst/>
          </a:prstGeom>
          <a:noFill/>
        </p:spPr>
        <p:txBody>
          <a:bodyPr wrap="square" rtlCol="0">
            <a:spAutoFit/>
          </a:bodyPr>
          <a:lstStyle/>
          <a:p>
            <a:pPr lvl="0" algn="ctr">
              <a:spcAft>
                <a:spcPts val="600"/>
              </a:spcAft>
            </a:pP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20AF589-0834-4959-88F1-5268489F25B4}"/>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408703"/>
            <a:ext cx="2863263" cy="2863263"/>
          </a:xfrm>
          <a:prstGeom prst="rect">
            <a:avLst/>
          </a:prstGeom>
        </p:spPr>
      </p:pic>
      <p:sp>
        <p:nvSpPr>
          <p:cNvPr id="4" name="Slide Number Placeholder 3">
            <a:extLst>
              <a:ext uri="{FF2B5EF4-FFF2-40B4-BE49-F238E27FC236}">
                <a16:creationId xmlns:a16="http://schemas.microsoft.com/office/drawing/2014/main" id="{AD28297B-AEFD-46B3-B43D-3CF8791DE3F0}"/>
              </a:ext>
            </a:extLst>
          </p:cNvPr>
          <p:cNvSpPr>
            <a:spLocks noGrp="1"/>
          </p:cNvSpPr>
          <p:nvPr>
            <p:ph type="sldNum" sz="quarter" idx="12"/>
          </p:nvPr>
        </p:nvSpPr>
        <p:spPr/>
        <p:txBody>
          <a:bodyPr/>
          <a:lstStyle/>
          <a:p>
            <a:pPr>
              <a:defRPr/>
            </a:pPr>
            <a:fld id="{11E79EF6-0C0E-43E6-8FB3-918BC522CC5A}" type="slidenum">
              <a:rPr lang="en-US" smtClean="0"/>
              <a:pPr>
                <a:defRPr/>
              </a:pPr>
              <a:t>50</a:t>
            </a:fld>
            <a:endParaRPr lang="en-US" dirty="0"/>
          </a:p>
        </p:txBody>
      </p:sp>
      <p:sp>
        <p:nvSpPr>
          <p:cNvPr id="5" name="Footer Placeholder 4">
            <a:extLst>
              <a:ext uri="{FF2B5EF4-FFF2-40B4-BE49-F238E27FC236}">
                <a16:creationId xmlns:a16="http://schemas.microsoft.com/office/drawing/2014/main" id="{424BD165-C34F-45C1-9548-1C2AA167F06A}"/>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Coordination of Benefits Overview</a:t>
            </a:r>
          </a:p>
        </p:txBody>
      </p:sp>
      <p:sp>
        <p:nvSpPr>
          <p:cNvPr id="5" name="Content Placeholder 4"/>
          <p:cNvSpPr>
            <a:spLocks noGrp="1"/>
          </p:cNvSpPr>
          <p:nvPr>
            <p:ph type="body" sz="quarter" idx="13"/>
          </p:nvPr>
        </p:nvSpPr>
        <p:spPr>
          <a:xfrm>
            <a:off x="969697" y="1331212"/>
            <a:ext cx="10553700" cy="1787210"/>
          </a:xfrm>
        </p:spPr>
        <p:txBody>
          <a:bodyPr vert="horz" lIns="91440" tIns="45720" rIns="91440" bIns="45720" rtlCol="0">
            <a:normAutofit/>
          </a:bodyPr>
          <a:lstStyle/>
          <a:p>
            <a:pPr marL="274320" lvl="0" indent="-274320" defTabSz="685800">
              <a:lnSpc>
                <a:spcPct val="100000"/>
              </a:lnSpc>
              <a:spcBef>
                <a:spcPts val="0"/>
              </a:spcBef>
              <a:spcAft>
                <a:spcPts val="1200"/>
              </a:spcAft>
              <a:buClrTx/>
            </a:pPr>
            <a:r>
              <a:rPr lang="en-US" sz="2800" b="1" dirty="0"/>
              <a:t>Payer: </a:t>
            </a:r>
            <a:r>
              <a:rPr lang="en-US" sz="2800" dirty="0"/>
              <a:t>What each type of health insurance coverage is called</a:t>
            </a:r>
          </a:p>
          <a:p>
            <a:pPr marL="274320" lvl="0" indent="-274320" defTabSz="685800">
              <a:lnSpc>
                <a:spcPct val="100000"/>
              </a:lnSpc>
              <a:spcBef>
                <a:spcPts val="0"/>
              </a:spcBef>
              <a:spcAft>
                <a:spcPts val="1200"/>
              </a:spcAft>
              <a:buClrTx/>
            </a:pPr>
            <a:r>
              <a:rPr lang="en-US" sz="2800" b="1" dirty="0"/>
              <a:t>Coordination of benefits: </a:t>
            </a:r>
            <a:r>
              <a:rPr lang="en-US" sz="2800" dirty="0"/>
              <a:t>Rules that determine who pays first, second, and (in some cases) third</a:t>
            </a:r>
          </a:p>
        </p:txBody>
      </p:sp>
      <p:sp>
        <p:nvSpPr>
          <p:cNvPr id="6" name="Text Placeholder 5">
            <a:extLst>
              <a:ext uri="{FF2B5EF4-FFF2-40B4-BE49-F238E27FC236}">
                <a16:creationId xmlns:a16="http://schemas.microsoft.com/office/drawing/2014/main" id="{C2672D66-F0F8-97E0-47A8-5B8F298BCFC4}"/>
              </a:ext>
            </a:extLst>
          </p:cNvPr>
          <p:cNvSpPr>
            <a:spLocks noGrp="1"/>
          </p:cNvSpPr>
          <p:nvPr>
            <p:ph type="body" sz="quarter" idx="14"/>
          </p:nvPr>
        </p:nvSpPr>
        <p:spPr>
          <a:xfrm>
            <a:off x="969697" y="3179965"/>
            <a:ext cx="3108960" cy="1554480"/>
          </a:xfrm>
          <a:prstGeom prst="roundRect">
            <a:avLst/>
          </a:prstGeom>
          <a:ln w="38100"/>
        </p:spPr>
        <p:style>
          <a:lnRef idx="2">
            <a:schemeClr val="accent4"/>
          </a:lnRef>
          <a:fillRef idx="1">
            <a:schemeClr val="lt1"/>
          </a:fillRef>
          <a:effectRef idx="0">
            <a:schemeClr val="accent4"/>
          </a:effectRef>
          <a:fontRef idx="minor">
            <a:schemeClr val="dk1"/>
          </a:fontRef>
        </p:style>
        <p:txBody>
          <a:bodyPr anchor="ctr"/>
          <a:lstStyle/>
          <a:p>
            <a:pPr marL="0" lvl="0" indent="0" algn="ctr" defTabSz="685800">
              <a:lnSpc>
                <a:spcPct val="100000"/>
              </a:lnSpc>
              <a:spcBef>
                <a:spcPts val="600"/>
              </a:spcBef>
              <a:buClrTx/>
              <a:buNone/>
            </a:pPr>
            <a:r>
              <a:rPr lang="en-US" sz="2800" b="1" dirty="0">
                <a:latin typeface="Calibri" panose="020F0502020204030204"/>
                <a:cs typeface="+mn-cs"/>
              </a:rPr>
              <a:t>Primary Payer</a:t>
            </a:r>
            <a:endParaRPr lang="en-US" sz="2800" dirty="0">
              <a:latin typeface="Calibri" panose="020F0502020204030204"/>
              <a:cs typeface="+mn-cs"/>
            </a:endParaRPr>
          </a:p>
        </p:txBody>
      </p:sp>
      <p:sp>
        <p:nvSpPr>
          <p:cNvPr id="8" name="Text Placeholder 7">
            <a:extLst>
              <a:ext uri="{FF2B5EF4-FFF2-40B4-BE49-F238E27FC236}">
                <a16:creationId xmlns:a16="http://schemas.microsoft.com/office/drawing/2014/main" id="{B1696963-4E56-FC64-4110-3E58E6DB95A8}"/>
              </a:ext>
            </a:extLst>
          </p:cNvPr>
          <p:cNvSpPr>
            <a:spLocks noGrp="1"/>
          </p:cNvSpPr>
          <p:nvPr>
            <p:ph type="body" sz="quarter" idx="15"/>
          </p:nvPr>
        </p:nvSpPr>
        <p:spPr>
          <a:xfrm>
            <a:off x="4561548" y="3179965"/>
            <a:ext cx="3108960" cy="1554480"/>
          </a:xfrm>
          <a:prstGeom prst="roundRect">
            <a:avLst/>
          </a:prstGeom>
          <a:ln w="38100"/>
        </p:spPr>
        <p:style>
          <a:lnRef idx="2">
            <a:schemeClr val="accent4"/>
          </a:lnRef>
          <a:fillRef idx="1">
            <a:schemeClr val="lt1"/>
          </a:fillRef>
          <a:effectRef idx="0">
            <a:schemeClr val="accent4"/>
          </a:effectRef>
          <a:fontRef idx="minor">
            <a:schemeClr val="dk1"/>
          </a:fontRef>
        </p:style>
        <p:txBody>
          <a:bodyPr anchor="ctr"/>
          <a:lstStyle/>
          <a:p>
            <a:pPr marL="0" lvl="0" indent="0" algn="ctr" defTabSz="685800">
              <a:lnSpc>
                <a:spcPct val="100000"/>
              </a:lnSpc>
              <a:spcBef>
                <a:spcPts val="600"/>
              </a:spcBef>
              <a:buClrTx/>
              <a:buNone/>
            </a:pPr>
            <a:r>
              <a:rPr lang="en-US" sz="2800" b="1" dirty="0">
                <a:latin typeface="Calibri" panose="020F0502020204030204"/>
                <a:cs typeface="+mn-cs"/>
              </a:rPr>
              <a:t>Secondary Payer</a:t>
            </a:r>
            <a:endParaRPr lang="en-US" sz="2800" dirty="0">
              <a:latin typeface="Calibri" panose="020F0502020204030204"/>
              <a:cs typeface="+mn-cs"/>
            </a:endParaRPr>
          </a:p>
        </p:txBody>
      </p:sp>
      <p:sp>
        <p:nvSpPr>
          <p:cNvPr id="12" name="Text Placeholder 11">
            <a:extLst>
              <a:ext uri="{FF2B5EF4-FFF2-40B4-BE49-F238E27FC236}">
                <a16:creationId xmlns:a16="http://schemas.microsoft.com/office/drawing/2014/main" id="{AAB7B59D-9BDD-E1D1-AB70-8A3068B573B4}"/>
              </a:ext>
            </a:extLst>
          </p:cNvPr>
          <p:cNvSpPr>
            <a:spLocks noGrp="1"/>
          </p:cNvSpPr>
          <p:nvPr>
            <p:ph type="body" sz="quarter" idx="16"/>
          </p:nvPr>
        </p:nvSpPr>
        <p:spPr>
          <a:xfrm>
            <a:off x="8153400" y="3179965"/>
            <a:ext cx="3108960" cy="1554480"/>
          </a:xfrm>
          <a:prstGeom prst="roundRect">
            <a:avLst/>
          </a:prstGeom>
          <a:ln w="38100"/>
        </p:spPr>
        <p:style>
          <a:lnRef idx="2">
            <a:schemeClr val="accent4"/>
          </a:lnRef>
          <a:fillRef idx="1">
            <a:schemeClr val="lt1"/>
          </a:fillRef>
          <a:effectRef idx="0">
            <a:schemeClr val="accent4"/>
          </a:effectRef>
          <a:fontRef idx="minor">
            <a:schemeClr val="dk1"/>
          </a:fontRef>
        </p:style>
        <p:txBody>
          <a:bodyPr anchor="ctr"/>
          <a:lstStyle/>
          <a:p>
            <a:pPr marL="0" lvl="0" indent="0" algn="ctr" defTabSz="685800">
              <a:lnSpc>
                <a:spcPct val="100000"/>
              </a:lnSpc>
              <a:spcBef>
                <a:spcPts val="600"/>
              </a:spcBef>
              <a:buClrTx/>
              <a:buNone/>
            </a:pPr>
            <a:r>
              <a:rPr lang="en-US" sz="2800" b="1" dirty="0">
                <a:latin typeface="Calibri" panose="020F0502020204030204"/>
                <a:cs typeface="+mn-cs"/>
              </a:rPr>
              <a:t>Third Payer</a:t>
            </a:r>
            <a:endParaRPr lang="en-US" sz="2800" dirty="0">
              <a:latin typeface="Calibri" panose="020F0502020204030204"/>
              <a:cs typeface="+mn-cs"/>
            </a:endParaRPr>
          </a:p>
        </p:txBody>
      </p:sp>
      <p:sp>
        <p:nvSpPr>
          <p:cNvPr id="10" name="Text Placeholder 9">
            <a:extLst>
              <a:ext uri="{FF2B5EF4-FFF2-40B4-BE49-F238E27FC236}">
                <a16:creationId xmlns:a16="http://schemas.microsoft.com/office/drawing/2014/main" id="{4FA8882A-54EE-2A23-F810-8A83A4ED4966}"/>
              </a:ext>
            </a:extLst>
          </p:cNvPr>
          <p:cNvSpPr>
            <a:spLocks noGrp="1"/>
          </p:cNvSpPr>
          <p:nvPr>
            <p:ph type="body" sz="quarter" idx="17"/>
          </p:nvPr>
        </p:nvSpPr>
        <p:spPr>
          <a:xfrm>
            <a:off x="969697" y="5214076"/>
            <a:ext cx="9104314" cy="625423"/>
          </a:xfrm>
        </p:spPr>
        <p:txBody>
          <a:bodyPr>
            <a:normAutofit/>
          </a:bodyPr>
          <a:lstStyle/>
          <a:p>
            <a:pPr marL="274320" indent="-274320">
              <a:lnSpc>
                <a:spcPct val="100000"/>
              </a:lnSpc>
              <a:spcBef>
                <a:spcPts val="0"/>
              </a:spcBef>
              <a:spcAft>
                <a:spcPts val="1200"/>
              </a:spcAft>
            </a:pPr>
            <a:r>
              <a:rPr lang="en-US" sz="2800" dirty="0"/>
              <a:t>Medicare may be the primary or secondary payer</a:t>
            </a:r>
          </a:p>
        </p:txBody>
      </p:sp>
      <p:sp>
        <p:nvSpPr>
          <p:cNvPr id="7" name="Slide Number Placeholder 6">
            <a:extLst>
              <a:ext uri="{FF2B5EF4-FFF2-40B4-BE49-F238E27FC236}">
                <a16:creationId xmlns:a16="http://schemas.microsoft.com/office/drawing/2014/main" id="{9C84F819-D873-46AC-887F-5E7FD7E2F8EE}"/>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dirty="0"/>
          </a:p>
        </p:txBody>
      </p:sp>
      <p:sp>
        <p:nvSpPr>
          <p:cNvPr id="3" name="Footer Placeholder 2">
            <a:extLst>
              <a:ext uri="{FF2B5EF4-FFF2-40B4-BE49-F238E27FC236}">
                <a16:creationId xmlns:a16="http://schemas.microsoft.com/office/drawing/2014/main" id="{AE1E61DE-2F01-46AC-921E-43C961923EDB}"/>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620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8" grpId="0" animBg="1"/>
      <p:bldP spid="12" grpId="0" animBg="1"/>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is the Primary Payer</a:t>
            </a:r>
          </a:p>
        </p:txBody>
      </p:sp>
      <p:sp>
        <p:nvSpPr>
          <p:cNvPr id="6" name="Content Placeholder 5">
            <a:extLst>
              <a:ext uri="{FF2B5EF4-FFF2-40B4-BE49-F238E27FC236}">
                <a16:creationId xmlns:a16="http://schemas.microsoft.com/office/drawing/2014/main" id="{BC268F35-B0DD-9E48-DFF6-EB28241AA55A}"/>
              </a:ext>
            </a:extLst>
          </p:cNvPr>
          <p:cNvSpPr>
            <a:spLocks noGrp="1"/>
          </p:cNvSpPr>
          <p:nvPr>
            <p:ph idx="1"/>
          </p:nvPr>
        </p:nvSpPr>
        <p:spPr>
          <a:xfrm>
            <a:off x="1177382" y="1205739"/>
            <a:ext cx="10176417" cy="5021042"/>
          </a:xfrm>
        </p:spPr>
        <p:txBody>
          <a:bodyPr>
            <a:normAutofit/>
          </a:bodyPr>
          <a:lstStyle/>
          <a:p>
            <a:pPr marL="274320" indent="-274320" defTabSz="685800">
              <a:lnSpc>
                <a:spcPct val="110000"/>
              </a:lnSpc>
              <a:spcBef>
                <a:spcPts val="600"/>
              </a:spcBef>
              <a:spcAft>
                <a:spcPts val="1200"/>
              </a:spcAft>
              <a:buClrTx/>
              <a:defRPr/>
            </a:pPr>
            <a:r>
              <a:rPr kumimoji="0" lang="en-US" b="0" i="0" u="none" strike="noStrike" kern="1200" cap="none" spc="0" normalizeH="0" baseline="0" noProof="0" dirty="0">
                <a:ln>
                  <a:noFill/>
                </a:ln>
                <a:solidFill>
                  <a:srgbClr val="4472C4">
                    <a:lumMod val="75000"/>
                  </a:srgbClr>
                </a:solidFill>
                <a:effectLst/>
                <a:uLnTx/>
                <a:uFillTx/>
              </a:rPr>
              <a:t>If Medicare is your only insurance; or</a:t>
            </a:r>
          </a:p>
          <a:p>
            <a:pPr marL="274320" indent="-274320" defTabSz="685800">
              <a:lnSpc>
                <a:spcPct val="110000"/>
              </a:lnSpc>
              <a:spcBef>
                <a:spcPts val="600"/>
              </a:spcBef>
              <a:spcAft>
                <a:spcPts val="1200"/>
              </a:spcAft>
              <a:buClrTx/>
              <a:defRPr/>
            </a:pPr>
            <a:r>
              <a:rPr kumimoji="0" lang="en-US" b="0" i="0" u="none" strike="noStrike" kern="1200" cap="none" spc="0" normalizeH="0" baseline="0" noProof="0" dirty="0">
                <a:ln>
                  <a:noFill/>
                </a:ln>
                <a:solidFill>
                  <a:srgbClr val="4472C4">
                    <a:lumMod val="75000"/>
                  </a:srgbClr>
                </a:solidFill>
                <a:effectLst/>
                <a:uLnTx/>
                <a:uFillTx/>
              </a:rPr>
              <a:t>If you have other coverage from:</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A Medicare Supplement Insurance (Medigap) policy</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Medicaid </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Retiree benefits</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The Indian Health Service (IHS)</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TRICARE for Life (TFL) and you’re retired from the uniformed services</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Consolidated Omnibus Budget Reconciliation Act (COBRA) coverage</a:t>
            </a:r>
          </a:p>
        </p:txBody>
      </p:sp>
      <p:sp>
        <p:nvSpPr>
          <p:cNvPr id="5" name="Slide Number Placeholder 4">
            <a:extLst>
              <a:ext uri="{FF2B5EF4-FFF2-40B4-BE49-F238E27FC236}">
                <a16:creationId xmlns:a16="http://schemas.microsoft.com/office/drawing/2014/main" id="{EDDC8B39-BD3A-43B4-B82B-3D692DABF945}"/>
              </a:ext>
            </a:extLst>
          </p:cNvPr>
          <p:cNvSpPr>
            <a:spLocks noGrp="1"/>
          </p:cNvSpPr>
          <p:nvPr>
            <p:ph type="sldNum" sz="quarter" idx="12"/>
          </p:nvPr>
        </p:nvSpPr>
        <p:spPr/>
        <p:txBody>
          <a:bodyPr/>
          <a:lstStyle/>
          <a:p>
            <a:pPr>
              <a:defRPr/>
            </a:pPr>
            <a:fld id="{11E79EF6-0C0E-43E6-8FB3-918BC522CC5A}" type="slidenum">
              <a:rPr lang="en-US" smtClean="0"/>
              <a:pPr>
                <a:defRPr/>
              </a:pPr>
              <a:t>7</a:t>
            </a:fld>
            <a:endParaRPr lang="en-US" dirty="0"/>
          </a:p>
        </p:txBody>
      </p:sp>
      <p:sp>
        <p:nvSpPr>
          <p:cNvPr id="2" name="Date Placeholder 1"/>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endParaRPr lang="en-US" sz="12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65F08D57-19BD-4AA3-8C2C-B57B46E26147}"/>
              </a:ext>
            </a:extLst>
          </p:cNvPr>
          <p:cNvSpPr>
            <a:spLocks noGrp="1"/>
          </p:cNvSpPr>
          <p:nvPr>
            <p:ph type="ftr" sz="quarter" idx="11"/>
          </p:nvPr>
        </p:nvSpPr>
        <p:spPr/>
        <p:txBody>
          <a:bodyPr/>
          <a:lstStyle/>
          <a:p>
            <a:r>
              <a:rPr lang="en-US"/>
              <a:t>Coordination of Benefits</a:t>
            </a:r>
            <a:endParaRPr lang="en-US" dirty="0"/>
          </a:p>
        </p:txBody>
      </p:sp>
    </p:spTree>
    <p:custDataLst>
      <p:tags r:id="rId1"/>
    </p:custDataLst>
    <p:extLst>
      <p:ext uri="{BB962C8B-B14F-4D97-AF65-F5344CB8AC3E}">
        <p14:creationId xmlns:p14="http://schemas.microsoft.com/office/powerpoint/2010/main" val="37357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50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50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50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50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Secondary Payer</a:t>
            </a:r>
          </a:p>
        </p:txBody>
      </p:sp>
      <p:sp>
        <p:nvSpPr>
          <p:cNvPr id="3" name="Text Placeholder 2">
            <a:extLst>
              <a:ext uri="{FF2B5EF4-FFF2-40B4-BE49-F238E27FC236}">
                <a16:creationId xmlns:a16="http://schemas.microsoft.com/office/drawing/2014/main" id="{D97400E6-F645-E2F5-E52F-A61E1710802B}"/>
              </a:ext>
            </a:extLst>
          </p:cNvPr>
          <p:cNvSpPr>
            <a:spLocks noGrp="1"/>
          </p:cNvSpPr>
          <p:nvPr>
            <p:ph type="body" sz="quarter" idx="14"/>
          </p:nvPr>
        </p:nvSpPr>
        <p:spPr>
          <a:xfrm>
            <a:off x="1369810" y="1662561"/>
            <a:ext cx="2926080" cy="3931920"/>
          </a:xfrm>
          <a:prstGeom prst="roundRect">
            <a:avLst/>
          </a:prstGeom>
          <a:ln w="38100">
            <a:solidFill>
              <a:schemeClr val="accent1"/>
            </a:solidFill>
          </a:ln>
        </p:spPr>
        <p:txBody>
          <a:bodyPr tIns="2286000" anchor="t"/>
          <a:lstStyle/>
          <a:p>
            <a:pPr marL="0" lvl="0" indent="0" algn="ctr" defTabSz="685800">
              <a:lnSpc>
                <a:spcPct val="100000"/>
              </a:lnSpc>
              <a:spcBef>
                <a:spcPts val="0"/>
              </a:spcBef>
              <a:spcAft>
                <a:spcPts val="1200"/>
              </a:spcAft>
              <a:buClrTx/>
              <a:buNone/>
            </a:pPr>
            <a:r>
              <a:rPr lang="en-US" sz="2000" dirty="0"/>
              <a:t>When Medicare isn’t legally responsible for paying a claim first</a:t>
            </a:r>
          </a:p>
        </p:txBody>
      </p:sp>
      <p:pic>
        <p:nvPicPr>
          <p:cNvPr id="13" name="Picture 12">
            <a:extLst>
              <a:ext uri="{FF2B5EF4-FFF2-40B4-BE49-F238E27FC236}">
                <a16:creationId xmlns:a16="http://schemas.microsoft.com/office/drawing/2014/main" id="{9BDE1B85-89EC-4577-B709-012BFCCB9AA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24674" y="2011680"/>
            <a:ext cx="2871216" cy="1914144"/>
          </a:xfrm>
          <a:prstGeom prst="rect">
            <a:avLst/>
          </a:prstGeom>
          <a:ln>
            <a:noFill/>
          </a:ln>
          <a:effectLst>
            <a:softEdge rad="112500"/>
          </a:effectLst>
        </p:spPr>
      </p:pic>
      <p:sp>
        <p:nvSpPr>
          <p:cNvPr id="5" name="Text Placeholder 4">
            <a:extLst>
              <a:ext uri="{FF2B5EF4-FFF2-40B4-BE49-F238E27FC236}">
                <a16:creationId xmlns:a16="http://schemas.microsoft.com/office/drawing/2014/main" id="{FE62A08B-8BE2-A1CA-187D-BD383B3C34C4}"/>
              </a:ext>
            </a:extLst>
          </p:cNvPr>
          <p:cNvSpPr>
            <a:spLocks noGrp="1"/>
          </p:cNvSpPr>
          <p:nvPr>
            <p:ph type="body" sz="quarter" idx="15"/>
          </p:nvPr>
        </p:nvSpPr>
        <p:spPr>
          <a:xfrm>
            <a:off x="4562029" y="1662561"/>
            <a:ext cx="2926080" cy="3931920"/>
          </a:xfrm>
          <a:prstGeom prst="roundRect">
            <a:avLst/>
          </a:prstGeom>
          <a:ln w="38100">
            <a:solidFill>
              <a:schemeClr val="accent1"/>
            </a:solidFill>
          </a:ln>
        </p:spPr>
        <p:txBody>
          <a:bodyPr tIns="2286000" anchor="t"/>
          <a:lstStyle/>
          <a:p>
            <a:pPr marL="0" lvl="0" indent="0" algn="ctr" defTabSz="685800">
              <a:lnSpc>
                <a:spcPct val="100000"/>
              </a:lnSpc>
              <a:spcBef>
                <a:spcPts val="0"/>
              </a:spcBef>
              <a:spcAft>
                <a:spcPts val="1200"/>
              </a:spcAft>
              <a:buClrTx/>
              <a:buNone/>
            </a:pPr>
            <a:r>
              <a:rPr lang="en-US" sz="2000" dirty="0"/>
              <a:t>Legislation to protect the Medicare Trust Fund </a:t>
            </a:r>
          </a:p>
          <a:p>
            <a:pPr marL="0" lvl="0" indent="0" algn="ctr" defTabSz="685800">
              <a:lnSpc>
                <a:spcPct val="100000"/>
              </a:lnSpc>
              <a:spcBef>
                <a:spcPts val="0"/>
              </a:spcBef>
              <a:spcAft>
                <a:spcPts val="1200"/>
              </a:spcAft>
              <a:buClrTx/>
              <a:buNone/>
            </a:pPr>
            <a:r>
              <a:rPr lang="en-US" sz="1300" dirty="0"/>
              <a:t>Saves about $9.7 Billion annually</a:t>
            </a:r>
          </a:p>
        </p:txBody>
      </p:sp>
      <p:pic>
        <p:nvPicPr>
          <p:cNvPr id="17" name="Picture 16">
            <a:extLst>
              <a:ext uri="{FF2B5EF4-FFF2-40B4-BE49-F238E27FC236}">
                <a16:creationId xmlns:a16="http://schemas.microsoft.com/office/drawing/2014/main" id="{03332403-021E-4F33-A7F5-CFC008E00A1E}"/>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89461" y="2014728"/>
            <a:ext cx="2871216" cy="1914144"/>
          </a:xfrm>
          <a:prstGeom prst="rect">
            <a:avLst/>
          </a:prstGeom>
          <a:ln>
            <a:noFill/>
          </a:ln>
          <a:effectLst>
            <a:softEdge rad="112500"/>
          </a:effectLst>
        </p:spPr>
      </p:pic>
      <p:sp>
        <p:nvSpPr>
          <p:cNvPr id="6" name="Text Placeholder 5">
            <a:extLst>
              <a:ext uri="{FF2B5EF4-FFF2-40B4-BE49-F238E27FC236}">
                <a16:creationId xmlns:a16="http://schemas.microsoft.com/office/drawing/2014/main" id="{AE9FE0E4-31EE-C60F-35AB-6AAD4E2BEDC8}"/>
              </a:ext>
            </a:extLst>
          </p:cNvPr>
          <p:cNvSpPr>
            <a:spLocks noGrp="1"/>
          </p:cNvSpPr>
          <p:nvPr>
            <p:ph type="body" sz="quarter" idx="16"/>
          </p:nvPr>
        </p:nvSpPr>
        <p:spPr>
          <a:xfrm>
            <a:off x="7754248" y="1662561"/>
            <a:ext cx="2926080" cy="3931920"/>
          </a:xfrm>
          <a:prstGeom prst="roundRect">
            <a:avLst/>
          </a:prstGeom>
          <a:ln w="38100">
            <a:solidFill>
              <a:schemeClr val="accent1"/>
            </a:solidFill>
          </a:ln>
        </p:spPr>
        <p:txBody>
          <a:bodyPr tIns="2286000" anchor="t"/>
          <a:lstStyle/>
          <a:p>
            <a:pPr marL="0" lvl="0" indent="0" algn="ctr" defTabSz="685800">
              <a:lnSpc>
                <a:spcPct val="100000"/>
              </a:lnSpc>
              <a:spcBef>
                <a:spcPts val="0"/>
              </a:spcBef>
              <a:spcAft>
                <a:spcPts val="1200"/>
              </a:spcAft>
              <a:buClrTx/>
              <a:buNone/>
            </a:pPr>
            <a:r>
              <a:rPr lang="en-US" sz="2000" dirty="0"/>
              <a:t>Ensure Medicare doesn’t pay when another insurer should pay first</a:t>
            </a:r>
          </a:p>
        </p:txBody>
      </p:sp>
      <p:pic>
        <p:nvPicPr>
          <p:cNvPr id="15" name="Picture 14">
            <a:extLst>
              <a:ext uri="{FF2B5EF4-FFF2-40B4-BE49-F238E27FC236}">
                <a16:creationId xmlns:a16="http://schemas.microsoft.com/office/drawing/2014/main" id="{3082055E-1855-4FCA-82D4-0805D57D7E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38649" y="2014728"/>
            <a:ext cx="2866644" cy="1911096"/>
          </a:xfrm>
          <a:prstGeom prst="rect">
            <a:avLst/>
          </a:prstGeom>
          <a:ln>
            <a:noFill/>
          </a:ln>
          <a:effectLst>
            <a:softEdge rad="112500"/>
          </a:effectLst>
        </p:spPr>
      </p:pic>
      <p:sp>
        <p:nvSpPr>
          <p:cNvPr id="19" name="Slide Number Placeholder 18">
            <a:extLst>
              <a:ext uri="{FF2B5EF4-FFF2-40B4-BE49-F238E27FC236}">
                <a16:creationId xmlns:a16="http://schemas.microsoft.com/office/drawing/2014/main" id="{E0362AFA-CBB6-9FAA-ABD9-321B623F3E6E}"/>
              </a:ext>
            </a:extLst>
          </p:cNvPr>
          <p:cNvSpPr>
            <a:spLocks noGrp="1"/>
          </p:cNvSpPr>
          <p:nvPr>
            <p:ph type="sldNum" sz="quarter" idx="12"/>
          </p:nvPr>
        </p:nvSpPr>
        <p:spPr/>
        <p:txBody>
          <a:bodyPr/>
          <a:lstStyle/>
          <a:p>
            <a:pPr>
              <a:defRPr/>
            </a:pPr>
            <a:fld id="{11E79EF6-0C0E-43E6-8FB3-918BC522CC5A}" type="slidenum">
              <a:rPr lang="en-US" smtClean="0"/>
              <a:pPr>
                <a:defRPr/>
              </a:pPr>
              <a:t>8</a:t>
            </a:fld>
            <a:endParaRPr lang="en-US" dirty="0"/>
          </a:p>
        </p:txBody>
      </p:sp>
      <p:sp>
        <p:nvSpPr>
          <p:cNvPr id="18" name="Footer Placeholder 17">
            <a:extLst>
              <a:ext uri="{FF2B5EF4-FFF2-40B4-BE49-F238E27FC236}">
                <a16:creationId xmlns:a16="http://schemas.microsoft.com/office/drawing/2014/main" id="{638252FE-FE6D-6D48-9C16-6F7F9122EFD6}"/>
              </a:ext>
            </a:extLst>
          </p:cNvPr>
          <p:cNvSpPr>
            <a:spLocks noGrp="1"/>
          </p:cNvSpPr>
          <p:nvPr>
            <p:ph type="ftr" sz="quarter" idx="11"/>
          </p:nvPr>
        </p:nvSpPr>
        <p:spPr/>
        <p:txBody>
          <a:bodyPr/>
          <a:lstStyle/>
          <a:p>
            <a:r>
              <a:rPr lang="en-US"/>
              <a:t>Coordination of Benefits</a:t>
            </a:r>
            <a:endParaRPr lang="en-US" dirty="0"/>
          </a:p>
        </p:txBody>
      </p:sp>
      <p:sp>
        <p:nvSpPr>
          <p:cNvPr id="16" name="Date Placeholder 15">
            <a:extLst>
              <a:ext uri="{FF2B5EF4-FFF2-40B4-BE49-F238E27FC236}">
                <a16:creationId xmlns:a16="http://schemas.microsoft.com/office/drawing/2014/main" id="{EB8AF113-7112-5CA9-B55B-711FCC0A3620}"/>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15608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animBg="1"/>
      <p:bldP spid="6" grpId="0" uiExpan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7256" y="0"/>
            <a:ext cx="10937488" cy="918506"/>
          </a:xfrm>
        </p:spPr>
        <p:txBody>
          <a:bodyPr>
            <a:normAutofit/>
          </a:bodyPr>
          <a:lstStyle/>
          <a:p>
            <a:r>
              <a:rPr lang="en-US" sz="3000" dirty="0"/>
              <a:t>Benefits Coordination &amp; Recovery Center (BCRC)</a:t>
            </a:r>
          </a:p>
        </p:txBody>
      </p:sp>
      <p:sp>
        <p:nvSpPr>
          <p:cNvPr id="5" name="Content Placeholder 4"/>
          <p:cNvSpPr>
            <a:spLocks noGrp="1"/>
          </p:cNvSpPr>
          <p:nvPr>
            <p:ph sz="half" idx="1"/>
          </p:nvPr>
        </p:nvSpPr>
        <p:spPr>
          <a:xfrm>
            <a:off x="5878780" y="1680317"/>
            <a:ext cx="5463639" cy="4015819"/>
          </a:xfrm>
        </p:spPr>
        <p:txBody>
          <a:bodyPr>
            <a:noAutofit/>
          </a:bodyPr>
          <a:lstStyle/>
          <a:p>
            <a:pPr marL="346075" indent="-346075" defTabSz="685800">
              <a:lnSpc>
                <a:spcPct val="100000"/>
              </a:lnSpc>
              <a:spcBef>
                <a:spcPts val="0"/>
              </a:spcBef>
              <a:spcAft>
                <a:spcPts val="1200"/>
              </a:spcAft>
            </a:pPr>
            <a:r>
              <a:rPr lang="en-US" dirty="0">
                <a:solidFill>
                  <a:srgbClr val="00529B"/>
                </a:solidFill>
              </a:rPr>
              <a:t>Determines whether Medicare pays first</a:t>
            </a:r>
          </a:p>
          <a:p>
            <a:pPr marL="346075" indent="-346075" defTabSz="685800">
              <a:lnSpc>
                <a:spcPct val="100000"/>
              </a:lnSpc>
              <a:spcBef>
                <a:spcPts val="0"/>
              </a:spcBef>
              <a:spcAft>
                <a:spcPts val="1200"/>
              </a:spcAft>
            </a:pPr>
            <a:r>
              <a:rPr lang="en-US" dirty="0">
                <a:solidFill>
                  <a:srgbClr val="00529B"/>
                </a:solidFill>
              </a:rPr>
              <a:t>Gets repayment when Medicare makes a conditional payment</a:t>
            </a:r>
          </a:p>
          <a:p>
            <a:pPr marL="346075" indent="-346075" defTabSz="685800">
              <a:lnSpc>
                <a:spcPct val="100000"/>
              </a:lnSpc>
              <a:spcBef>
                <a:spcPts val="0"/>
              </a:spcBef>
              <a:spcAft>
                <a:spcPts val="1200"/>
              </a:spcAft>
            </a:pPr>
            <a:r>
              <a:rPr lang="en-US" dirty="0">
                <a:solidFill>
                  <a:srgbClr val="00529B"/>
                </a:solidFill>
              </a:rPr>
              <a:t>Conducts the Medicare crossover process</a:t>
            </a:r>
          </a:p>
          <a:p>
            <a:pPr marL="346075" indent="-346075" defTabSz="685800">
              <a:lnSpc>
                <a:spcPct val="100000"/>
              </a:lnSpc>
              <a:spcBef>
                <a:spcPts val="0"/>
              </a:spcBef>
              <a:spcAft>
                <a:spcPts val="1200"/>
              </a:spcAft>
            </a:pPr>
            <a:r>
              <a:rPr lang="en-US" dirty="0">
                <a:solidFill>
                  <a:srgbClr val="00529B"/>
                </a:solidFill>
              </a:rPr>
              <a:t>Initiates Medicare Secondary Payer claims investigation</a:t>
            </a:r>
          </a:p>
        </p:txBody>
      </p:sp>
      <p:pic>
        <p:nvPicPr>
          <p:cNvPr id="8" name="Picture 7">
            <a:extLst>
              <a:ext uri="{FF2B5EF4-FFF2-40B4-BE49-F238E27FC236}">
                <a16:creationId xmlns:a16="http://schemas.microsoft.com/office/drawing/2014/main" id="{E5F3398A-73D4-4ED9-AFF5-DDF4D5F4A39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5972" y="1874308"/>
            <a:ext cx="4842267" cy="323253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0D60EFDB-70C5-4D06-88D4-91141175BDFA}"/>
              </a:ext>
            </a:extLst>
          </p:cNvPr>
          <p:cNvSpPr>
            <a:spLocks noGrp="1"/>
          </p:cNvSpPr>
          <p:nvPr>
            <p:ph type="sldNum" sz="quarter" idx="12"/>
          </p:nvPr>
        </p:nvSpPr>
        <p:spPr/>
        <p:txBody>
          <a:bodyPr/>
          <a:lstStyle/>
          <a:p>
            <a:pPr>
              <a:defRPr/>
            </a:pPr>
            <a:fld id="{11E79EF6-0C0E-43E6-8FB3-918BC522CC5A}" type="slidenum">
              <a:rPr lang="en-US" smtClean="0"/>
              <a:pPr>
                <a:defRPr/>
              </a:pPr>
              <a:t>9</a:t>
            </a:fld>
            <a:endParaRPr lang="en-US" dirty="0"/>
          </a:p>
        </p:txBody>
      </p:sp>
      <p:sp>
        <p:nvSpPr>
          <p:cNvPr id="3" name="Footer Placeholder 2">
            <a:extLst>
              <a:ext uri="{FF2B5EF4-FFF2-40B4-BE49-F238E27FC236}">
                <a16:creationId xmlns:a16="http://schemas.microsoft.com/office/drawing/2014/main" id="{4BF49560-4310-446B-B79E-3FF309C551C4}"/>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05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1_OFFICE THEME" val="PRGYCeJe"/>
  <p:tag name="ARTICULATE_DESIGN_ID_OFFICE THEME" val="Taw9MAaF"/>
  <p:tag name="ARTICULATE_PROJECT_OPEN" val="0"/>
  <p:tag name="ARTICULATE_SLIDE_COUNT" val="5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E9F67E-CDC4-4C50-BC88-1218C0D66DCB}">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B1D7C5-F0A9-4DDF-B232-084D4C5E518F}">
  <ds:schemaRefs>
    <ds:schemaRef ds:uri="http://schemas.microsoft.com/sharepoint/v3/contenttype/forms"/>
  </ds:schemaRefs>
</ds:datastoreItem>
</file>

<file path=customXml/itemProps3.xml><?xml version="1.0" encoding="utf-8"?>
<ds:datastoreItem xmlns:ds="http://schemas.openxmlformats.org/officeDocument/2006/customXml" ds:itemID="{CD1E459D-8FB6-4A3D-9917-41A0943A0C34}">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schemas.microsoft.com/office/2006/metadata/properties"/>
    <ds:schemaRef ds:uri="f10d27d4-cb4b-47d3-9f3b-886ddac8491f"/>
    <ds:schemaRef ds:uri="2f988a62-6330-4bf6-856a-0a838bb88c3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37644</TotalTime>
  <Words>11281</Words>
  <Application>Microsoft Office PowerPoint</Application>
  <PresentationFormat>Widescreen</PresentationFormat>
  <Paragraphs>820</Paragraphs>
  <Slides>50</Slides>
  <Notes>50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50</vt:i4>
      </vt:variant>
    </vt:vector>
  </HeadingPairs>
  <TitlesOfParts>
    <vt:vector size="59" baseType="lpstr">
      <vt:lpstr>Arial</vt:lpstr>
      <vt:lpstr>Arial Black</vt:lpstr>
      <vt:lpstr>Calibri</vt:lpstr>
      <vt:lpstr>Calibri </vt:lpstr>
      <vt:lpstr>Courier New</vt:lpstr>
      <vt:lpstr>Wingdings</vt:lpstr>
      <vt:lpstr>Wingdings,Sans-Serif</vt:lpstr>
      <vt:lpstr>1_Office Theme</vt:lpstr>
      <vt:lpstr>Office Theme</vt:lpstr>
      <vt:lpstr>Coordination of Benefits (COB)</vt:lpstr>
      <vt:lpstr>Table of Contents</vt:lpstr>
      <vt:lpstr>Session Objectives</vt:lpstr>
      <vt:lpstr>Lesson 1</vt:lpstr>
      <vt:lpstr>Lesson 1 Objectives </vt:lpstr>
      <vt:lpstr>Coordination of Benefits Overview</vt:lpstr>
      <vt:lpstr>Medicare is the Primary Payer</vt:lpstr>
      <vt:lpstr>Medicare Secondary Payer</vt:lpstr>
      <vt:lpstr>Benefits Coordination &amp; Recovery Center (BCRC)</vt:lpstr>
      <vt:lpstr>Check Your Knowledge: Question 1 </vt:lpstr>
      <vt:lpstr>Lesson 2</vt:lpstr>
      <vt:lpstr>Lesson 2 Objectives </vt:lpstr>
      <vt:lpstr>Possible Payers Other than Medicare</vt:lpstr>
      <vt:lpstr>Medicaid</vt:lpstr>
      <vt:lpstr>Employer Group Health Plans (GHPs)</vt:lpstr>
      <vt:lpstr>Group Health Plans (GHPs) &amp; Medicare</vt:lpstr>
      <vt:lpstr>Non-Group Health Plans</vt:lpstr>
      <vt:lpstr>No-Fault Insurance</vt:lpstr>
      <vt:lpstr>Liability Insurance</vt:lpstr>
      <vt:lpstr>Workers’ Compensation</vt:lpstr>
      <vt:lpstr>Workers’ Compensation (continued)</vt:lpstr>
      <vt:lpstr>Workers’ Compensation Medicare Set-Aside  Arrangement (WCMSA)</vt:lpstr>
      <vt:lpstr>Federal Black Lung Benefits Program</vt:lpstr>
      <vt:lpstr>Consolidated Omnibus Budget Reconciliation Act  (COBRA) </vt:lpstr>
      <vt:lpstr> Consolidated Omnibus Budget  Reconciliation Act (COBRA) (continued)</vt:lpstr>
      <vt:lpstr>Veterans’ Coverage</vt:lpstr>
      <vt:lpstr>TRICARE for Life Coverage (TFL)</vt:lpstr>
      <vt:lpstr>TRICARE for Life Coverage (TFL) (continued)</vt:lpstr>
      <vt:lpstr>Medicare &amp; the Health Insurance Marketplace</vt:lpstr>
      <vt:lpstr>Other Medicare &amp; Marketplace Considerations</vt:lpstr>
      <vt:lpstr>Check Your Knowledge: Question 2 </vt:lpstr>
      <vt:lpstr>Check Your Knowledge: Question 3 </vt:lpstr>
      <vt:lpstr>Lesson 3</vt:lpstr>
      <vt:lpstr>Lesson 3 Objectives </vt:lpstr>
      <vt:lpstr>Coordination of Prescription Drug Benefits</vt:lpstr>
      <vt:lpstr>Possible Drug Coverage Payers</vt:lpstr>
      <vt:lpstr>Important Retiree Drug Coverage Considerations</vt:lpstr>
      <vt:lpstr>Coordination of Drug Benefits with Medicare Drug Coverage (Part D) (1 of 6)</vt:lpstr>
      <vt:lpstr>Coordination of Drug Benefits with Medicare Drug Coverage  (Part D) (2 of 6)</vt:lpstr>
      <vt:lpstr>Coordination of Drug Benefits with Medicare Drug Coverage (Part D) (3 of 6)</vt:lpstr>
      <vt:lpstr>Coordination of Drug Benefits with Medicare Drug Coverage (Part D) (4 of 6)</vt:lpstr>
      <vt:lpstr>Coordination of Drug Benefits with Medicare Drug Coverage (Part D) (5 of 6)</vt:lpstr>
      <vt:lpstr>Coordination of Drug Benefits with Medicare Drug Coverage (Part D) (6 of 6)</vt:lpstr>
      <vt:lpstr>Check Your Knowledge: Question 4</vt:lpstr>
      <vt:lpstr>Coordination of Benefits: Resource Guide</vt:lpstr>
      <vt:lpstr>Coordination of Benefits: Resource Guide (continued)</vt:lpstr>
      <vt:lpstr>Coordination of Benefits: Medicare Products</vt:lpstr>
      <vt:lpstr>Acronyms (AD–PA)</vt:lpstr>
      <vt:lpstr>Acronyms (PP–WC)</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Al-Issa, Mohamad (CMS/OC)</cp:lastModifiedBy>
  <cp:revision>957</cp:revision>
  <cp:lastPrinted>2023-12-19T20:07:00Z</cp:lastPrinted>
  <dcterms:created xsi:type="dcterms:W3CDTF">2019-11-14T20:32:59Z</dcterms:created>
  <dcterms:modified xsi:type="dcterms:W3CDTF">2024-03-21T13:42:14Z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03B7E4D9-4ACA-4EE8-826B-FC2451DFAC9D</vt:lpwstr>
  </property>
  <property fmtid="{D5CDD505-2E9C-101B-9397-08002B2CF9AE}" pid="4" name="ArticulatePath">
    <vt:lpwstr>2021_CoordinationofBenefits_Refresh_10-5</vt:lpwstr>
  </property>
</Properties>
</file>