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notesSlides/notesSlide1.xml" ContentType="application/vnd.openxmlformats-officedocument.presentationml.notesSlide+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notesSlides/notesSlide3.xml" ContentType="application/vnd.openxmlformats-officedocument.presentationml.notesSlide+xml"/>
  <Override PartName="/ppt/tags/tag53.xml" ContentType="application/vnd.openxmlformats-officedocument.presentationml.tags+xml"/>
  <Override PartName="/ppt/notesSlides/notesSlide4.xml" ContentType="application/vnd.openxmlformats-officedocument.presentationml.notesSlide+xml"/>
  <Override PartName="/ppt/tags/tag54.xml" ContentType="application/vnd.openxmlformats-officedocument.presentationml.tags+xml"/>
  <Override PartName="/ppt/notesSlides/notesSlide5.xml" ContentType="application/vnd.openxmlformats-officedocument.presentationml.notesSlide+xml"/>
  <Override PartName="/ppt/tags/tag55.xml" ContentType="application/vnd.openxmlformats-officedocument.presentationml.tags+xml"/>
  <Override PartName="/ppt/notesSlides/notesSlide6.xml" ContentType="application/vnd.openxmlformats-officedocument.presentationml.notesSlide+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notesSlides/notesSlide9.xml" ContentType="application/vnd.openxmlformats-officedocument.presentationml.notesSlide+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notesSlides/notesSlide12.xml" ContentType="application/vnd.openxmlformats-officedocument.presentationml.notesSlide+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notesSlides/notesSlide14.xml" ContentType="application/vnd.openxmlformats-officedocument.presentationml.notesSlide+xml"/>
  <Override PartName="/ppt/tags/tag65.xml" ContentType="application/vnd.openxmlformats-officedocument.presentationml.tags+xml"/>
  <Override PartName="/ppt/notesSlides/notesSlide15.xml" ContentType="application/vnd.openxmlformats-officedocument.presentationml.notesSlide+xml"/>
  <Override PartName="/ppt/comments/modernComment_1E8_323BE077.xml" ContentType="application/vnd.ms-powerpoint.comment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Override PartName="/ppt/notesSlides/notesSlide19.xml" ContentType="application/vnd.openxmlformats-officedocument.presentationml.notesSlide+xml"/>
  <Override PartName="/ppt/tags/tag70.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notesSlides/notesSlide23.xml" ContentType="application/vnd.openxmlformats-officedocument.presentationml.notesSlide+xml"/>
  <Override PartName="/ppt/tags/tag74.xml" ContentType="application/vnd.openxmlformats-officedocument.presentationml.tags+xml"/>
  <Override PartName="/ppt/notesSlides/notesSlide24.xml" ContentType="application/vnd.openxmlformats-officedocument.presentationml.notesSlide+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notesSlides/notesSlide26.xml" ContentType="application/vnd.openxmlformats-officedocument.presentationml.notesSlide+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notesSlides/notesSlide28.xml" ContentType="application/vnd.openxmlformats-officedocument.presentationml.notesSlide+xml"/>
  <Override PartName="/ppt/tags/tag79.xml" ContentType="application/vnd.openxmlformats-officedocument.presentationml.tags+xml"/>
  <Override PartName="/ppt/notesSlides/notesSlide29.xml" ContentType="application/vnd.openxmlformats-officedocument.presentationml.notesSlide+xml"/>
  <Override PartName="/ppt/tags/tag80.xml" ContentType="application/vnd.openxmlformats-officedocument.presentationml.tags+xml"/>
  <Override PartName="/ppt/notesSlides/notesSlide30.xml" ContentType="application/vnd.openxmlformats-officedocument.presentationml.notesSlide+xml"/>
  <Override PartName="/ppt/tags/tag81.xml" ContentType="application/vnd.openxmlformats-officedocument.presentationml.tags+xml"/>
  <Override PartName="/ppt/notesSlides/notesSlide31.xml" ContentType="application/vnd.openxmlformats-officedocument.presentationml.notesSlide+xml"/>
  <Override PartName="/ppt/tags/tag82.xml" ContentType="application/vnd.openxmlformats-officedocument.presentationml.tags+xml"/>
  <Override PartName="/ppt/notesSlides/notesSlide3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3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34.xml" ContentType="application/vnd.openxmlformats-officedocument.presentationml.notesSlide+xml"/>
  <Override PartName="/ppt/tags/tag87.xml" ContentType="application/vnd.openxmlformats-officedocument.presentationml.tags+xml"/>
  <Override PartName="/ppt/notesSlides/notesSlide35.xml" ContentType="application/vnd.openxmlformats-officedocument.presentationml.notesSlide+xml"/>
  <Override PartName="/ppt/tags/tag88.xml" ContentType="application/vnd.openxmlformats-officedocument.presentationml.tags+xml"/>
  <Override PartName="/ppt/notesSlides/notesSlide36.xml" ContentType="application/vnd.openxmlformats-officedocument.presentationml.notesSlide+xml"/>
  <Override PartName="/ppt/tags/tag89.xml" ContentType="application/vnd.openxmlformats-officedocument.presentationml.tags+xml"/>
  <Override PartName="/ppt/notesSlides/notesSlide37.xml" ContentType="application/vnd.openxmlformats-officedocument.presentationml.notesSlide+xml"/>
  <Override PartName="/ppt/tags/tag90.xml" ContentType="application/vnd.openxmlformats-officedocument.presentationml.tags+xml"/>
  <Override PartName="/ppt/notesSlides/notesSlide38.xml" ContentType="application/vnd.openxmlformats-officedocument.presentationml.notesSlide+xml"/>
  <Override PartName="/ppt/tags/tag91.xml" ContentType="application/vnd.openxmlformats-officedocument.presentationml.tags+xml"/>
  <Override PartName="/ppt/notesSlides/notesSlide39.xml" ContentType="application/vnd.openxmlformats-officedocument.presentationml.notesSlide+xml"/>
  <Override PartName="/ppt/tags/tag92.xml" ContentType="application/vnd.openxmlformats-officedocument.presentationml.tags+xml"/>
  <Override PartName="/ppt/notesSlides/notesSlide40.xml" ContentType="application/vnd.openxmlformats-officedocument.presentationml.notesSlide+xml"/>
  <Override PartName="/ppt/tags/tag93.xml" ContentType="application/vnd.openxmlformats-officedocument.presentationml.tags+xml"/>
  <Override PartName="/ppt/notesSlides/notesSlide41.xml" ContentType="application/vnd.openxmlformats-officedocument.presentationml.notesSlide+xml"/>
  <Override PartName="/ppt/tags/tag94.xml" ContentType="application/vnd.openxmlformats-officedocument.presentationml.tags+xml"/>
  <Override PartName="/ppt/notesSlides/notesSlide42.xml" ContentType="application/vnd.openxmlformats-officedocument.presentationml.notesSlide+xml"/>
  <Override PartName="/ppt/tags/tag95.xml" ContentType="application/vnd.openxmlformats-officedocument.presentationml.tags+xml"/>
  <Override PartName="/ppt/notesSlides/notesSlide43.xml" ContentType="application/vnd.openxmlformats-officedocument.presentationml.notesSlide+xml"/>
  <Override PartName="/ppt/tags/tag96.xml" ContentType="application/vnd.openxmlformats-officedocument.presentationml.tags+xml"/>
  <Override PartName="/ppt/notesSlides/notesSlide44.xml" ContentType="application/vnd.openxmlformats-officedocument.presentationml.notesSlide+xml"/>
  <Override PartName="/ppt/tags/tag97.xml" ContentType="application/vnd.openxmlformats-officedocument.presentationml.tags+xml"/>
  <Override PartName="/ppt/notesSlides/notesSlide4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46.xml" ContentType="application/vnd.openxmlformats-officedocument.presentationml.notesSlide+xml"/>
  <Override PartName="/ppt/tags/tag100.xml" ContentType="application/vnd.openxmlformats-officedocument.presentationml.tags+xml"/>
  <Override PartName="/ppt/notesSlides/notesSlide47.xml" ContentType="application/vnd.openxmlformats-officedocument.presentationml.notesSlide+xml"/>
  <Override PartName="/ppt/tags/tag101.xml" ContentType="application/vnd.openxmlformats-officedocument.presentationml.tags+xml"/>
  <Override PartName="/ppt/notesSlides/notesSlide48.xml" ContentType="application/vnd.openxmlformats-officedocument.presentationml.notesSlide+xml"/>
  <Override PartName="/ppt/tags/tag102.xml" ContentType="application/vnd.openxmlformats-officedocument.presentationml.tags+xml"/>
  <Override PartName="/ppt/notesSlides/notesSlide49.xml" ContentType="application/vnd.openxmlformats-officedocument.presentationml.notesSlide+xml"/>
  <Override PartName="/ppt/tags/tag103.xml" ContentType="application/vnd.openxmlformats-officedocument.presentationml.tags+xml"/>
  <Override PartName="/ppt/notesSlides/notesSlide50.xml" ContentType="application/vnd.openxmlformats-officedocument.presentationml.notesSlide+xml"/>
  <Override PartName="/ppt/tags/tag104.xml" ContentType="application/vnd.openxmlformats-officedocument.presentationml.tags+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34" r:id="rId5"/>
  </p:sldMasterIdLst>
  <p:notesMasterIdLst>
    <p:notesMasterId r:id="rId57"/>
  </p:notesMasterIdLst>
  <p:handoutMasterIdLst>
    <p:handoutMasterId r:id="rId58"/>
  </p:handoutMasterIdLst>
  <p:sldIdLst>
    <p:sldId id="359" r:id="rId6"/>
    <p:sldId id="479" r:id="rId7"/>
    <p:sldId id="378" r:id="rId8"/>
    <p:sldId id="363" r:id="rId9"/>
    <p:sldId id="472" r:id="rId10"/>
    <p:sldId id="379" r:id="rId11"/>
    <p:sldId id="424" r:id="rId12"/>
    <p:sldId id="385" r:id="rId13"/>
    <p:sldId id="387" r:id="rId14"/>
    <p:sldId id="489" r:id="rId15"/>
    <p:sldId id="371" r:id="rId16"/>
    <p:sldId id="365" r:id="rId17"/>
    <p:sldId id="473" r:id="rId18"/>
    <p:sldId id="389" r:id="rId19"/>
    <p:sldId id="488" r:id="rId20"/>
    <p:sldId id="391" r:id="rId21"/>
    <p:sldId id="394" r:id="rId22"/>
    <p:sldId id="392" r:id="rId23"/>
    <p:sldId id="393" r:id="rId24"/>
    <p:sldId id="396" r:id="rId25"/>
    <p:sldId id="395" r:id="rId26"/>
    <p:sldId id="415" r:id="rId27"/>
    <p:sldId id="411" r:id="rId28"/>
    <p:sldId id="399" r:id="rId29"/>
    <p:sldId id="490" r:id="rId30"/>
    <p:sldId id="484" r:id="rId31"/>
    <p:sldId id="400" r:id="rId32"/>
    <p:sldId id="491" r:id="rId33"/>
    <p:sldId id="401" r:id="rId34"/>
    <p:sldId id="414" r:id="rId35"/>
    <p:sldId id="480" r:id="rId36"/>
    <p:sldId id="475" r:id="rId37"/>
    <p:sldId id="381" r:id="rId38"/>
    <p:sldId id="402" r:id="rId39"/>
    <p:sldId id="367" r:id="rId40"/>
    <p:sldId id="474" r:id="rId41"/>
    <p:sldId id="382" r:id="rId42"/>
    <p:sldId id="404" r:id="rId43"/>
    <p:sldId id="485" r:id="rId44"/>
    <p:sldId id="407" r:id="rId45"/>
    <p:sldId id="417" r:id="rId46"/>
    <p:sldId id="405" r:id="rId47"/>
    <p:sldId id="413" r:id="rId48"/>
    <p:sldId id="481" r:id="rId49"/>
    <p:sldId id="482" r:id="rId50"/>
    <p:sldId id="373" r:id="rId51"/>
    <p:sldId id="375" r:id="rId52"/>
    <p:sldId id="412" r:id="rId53"/>
    <p:sldId id="384" r:id="rId54"/>
    <p:sldId id="376" r:id="rId55"/>
    <p:sldId id="362" r:id="rId56"/>
  </p:sldIdLst>
  <p:sldSz cx="12192000" cy="6858000"/>
  <p:notesSz cx="7315200" cy="96012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icia Lew" initials="AL" lastIdx="17" clrIdx="6">
    <p:extLst>
      <p:ext uri="{19B8F6BF-5375-455C-9EA6-DF929625EA0E}">
        <p15:presenceInfo xmlns:p15="http://schemas.microsoft.com/office/powerpoint/2012/main" userId="S-1-5-21-4095628063-3556742122-3606576086-224763" providerId="AD"/>
      </p:ext>
    </p:extLst>
  </p:cmAuthor>
  <p:cmAuthor id="1" name="Leslie Long" initials="LL" lastIdx="12" clrIdx="0">
    <p:extLst>
      <p:ext uri="{19B8F6BF-5375-455C-9EA6-DF929625EA0E}">
        <p15:presenceInfo xmlns:p15="http://schemas.microsoft.com/office/powerpoint/2012/main" userId="S-1-5-21-4095628063-3556742122-3606576086-120535" providerId="AD"/>
      </p:ext>
    </p:extLst>
  </p:cmAuthor>
  <p:cmAuthor id="8" name="Santana, David P. (CMS/OC)" initials="SDP(" lastIdx="9" clrIdx="7">
    <p:extLst>
      <p:ext uri="{19B8F6BF-5375-455C-9EA6-DF929625EA0E}">
        <p15:presenceInfo xmlns:p15="http://schemas.microsoft.com/office/powerpoint/2012/main" userId="S-1-5-21-4095628063-3556742122-3606576086-6751" providerId="AD"/>
      </p:ext>
    </p:extLst>
  </p:cmAuthor>
  <p:cmAuthor id="2" name="Carla McClure" initials="CM" lastIdx="39" clrIdx="1">
    <p:extLst>
      <p:ext uri="{19B8F6BF-5375-455C-9EA6-DF929625EA0E}">
        <p15:presenceInfo xmlns:p15="http://schemas.microsoft.com/office/powerpoint/2012/main" userId="Carla McClure" providerId="None"/>
      </p:ext>
    </p:extLst>
  </p:cmAuthor>
  <p:cmAuthor id="9" name="Doria Diacogiannis" initials="DD" lastIdx="2" clrIdx="8">
    <p:extLst>
      <p:ext uri="{19B8F6BF-5375-455C-9EA6-DF929625EA0E}">
        <p15:presenceInfo xmlns:p15="http://schemas.microsoft.com/office/powerpoint/2012/main" userId="S-1-5-21-4095628063-3556742122-3606576086-197501" providerId="AD"/>
      </p:ext>
    </p:extLst>
  </p:cmAuthor>
  <p:cmAuthor id="3" name="Chelsea Heffernan" initials="CH" lastIdx="10" clrIdx="2">
    <p:extLst>
      <p:ext uri="{19B8F6BF-5375-455C-9EA6-DF929625EA0E}">
        <p15:presenceInfo xmlns:p15="http://schemas.microsoft.com/office/powerpoint/2012/main" userId="S::CHeffernan@seiservices.com::7050c5c2-1bd2-4717-9519-2d7b917433fa" providerId="AD"/>
      </p:ext>
    </p:extLst>
  </p:cmAuthor>
  <p:cmAuthor id="10" name="Joseph Warden" initials="JW" lastIdx="3" clrIdx="9">
    <p:extLst>
      <p:ext uri="{19B8F6BF-5375-455C-9EA6-DF929625EA0E}">
        <p15:presenceInfo xmlns:p15="http://schemas.microsoft.com/office/powerpoint/2012/main" userId="S-1-5-21-4095628063-3556742122-3606576086-104789" providerId="AD"/>
      </p:ext>
    </p:extLst>
  </p:cmAuthor>
  <p:cmAuthor id="4" name="Carla McClure" initials="CM [2]" lastIdx="3" clrIdx="3">
    <p:extLst>
      <p:ext uri="{19B8F6BF-5375-455C-9EA6-DF929625EA0E}">
        <p15:presenceInfo xmlns:p15="http://schemas.microsoft.com/office/powerpoint/2012/main" userId="S::cmcclure@seiservices.com::fde6e194-4821-4e48-b273-ef3313c9dc98" providerId="AD"/>
      </p:ext>
    </p:extLst>
  </p:cmAuthor>
  <p:cmAuthor id="5" name="Mohamad Al-Issa" initials="MA" lastIdx="51" clrIdx="4">
    <p:extLst>
      <p:ext uri="{19B8F6BF-5375-455C-9EA6-DF929625EA0E}">
        <p15:presenceInfo xmlns:p15="http://schemas.microsoft.com/office/powerpoint/2012/main" userId="S-1-5-21-4095628063-3556742122-3606576086-234970" providerId="AD"/>
      </p:ext>
    </p:extLst>
  </p:cmAuthor>
  <p:cmAuthor id="6" name="Kathleen Bethke" initials="KB" lastIdx="1" clrIdx="5">
    <p:extLst>
      <p:ext uri="{19B8F6BF-5375-455C-9EA6-DF929625EA0E}">
        <p15:presenceInfo xmlns:p15="http://schemas.microsoft.com/office/powerpoint/2012/main" userId="S::kbethke@seiservices.com::597e6176-bd2f-46eb-aaca-c344fe83e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4F81BD"/>
    <a:srgbClr val="8FAADC"/>
    <a:srgbClr val="FEC736"/>
    <a:srgbClr val="D3DFEE"/>
    <a:srgbClr val="C0DFFF"/>
    <a:srgbClr val="FFFFFF"/>
    <a:srgbClr val="E9EBF5"/>
    <a:srgbClr val="00B050"/>
    <a:srgbClr val="075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51" autoAdjust="0"/>
    <p:restoredTop sz="59080" autoAdjust="0"/>
  </p:normalViewPr>
  <p:slideViewPr>
    <p:cSldViewPr snapToGrid="0" snapToObjects="1" showGuides="1">
      <p:cViewPr varScale="1">
        <p:scale>
          <a:sx n="65" d="100"/>
          <a:sy n="65" d="100"/>
        </p:scale>
        <p:origin x="1668" y="72"/>
      </p:cViewPr>
      <p:guideLst>
        <p:guide orient="horz" pos="2160"/>
        <p:guide pos="3840"/>
      </p:guideLst>
    </p:cSldViewPr>
  </p:slideViewPr>
  <p:outlineViewPr>
    <p:cViewPr>
      <p:scale>
        <a:sx n="33" d="100"/>
        <a:sy n="33" d="100"/>
      </p:scale>
      <p:origin x="0" y="-28938"/>
    </p:cViewPr>
  </p:outlineViewPr>
  <p:notesTextViewPr>
    <p:cViewPr>
      <p:scale>
        <a:sx n="3" d="2"/>
        <a:sy n="3" d="2"/>
      </p:scale>
      <p:origin x="0" y="-1110"/>
    </p:cViewPr>
  </p:notesTextViewPr>
  <p:sorterViewPr>
    <p:cViewPr>
      <p:scale>
        <a:sx n="90" d="100"/>
        <a:sy n="90" d="100"/>
      </p:scale>
      <p:origin x="0" y="-1632"/>
    </p:cViewPr>
  </p:sorterViewPr>
  <p:notesViewPr>
    <p:cSldViewPr snapToGrid="0" snapToObjects="1" showGuides="1">
      <p:cViewPr varScale="1">
        <p:scale>
          <a:sx n="80" d="100"/>
          <a:sy n="80" d="100"/>
        </p:scale>
        <p:origin x="388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modernComment_1E8_323BE077.xml><?xml version="1.0" encoding="utf-8"?>
<p188:cmLst xmlns:a="http://schemas.openxmlformats.org/drawingml/2006/main" xmlns:r="http://schemas.openxmlformats.org/officeDocument/2006/relationships" xmlns:p188="http://schemas.microsoft.com/office/powerpoint/2018/8/main">
  <p188:cm id="{E2998405-D6DC-4B92-8694-353F96F7D429}" authorId="{CCCC8F19-39AD-B18B-9B58-995A2B5BC83A}" created="2025-02-04T21:35:08.123">
    <pc:sldMkLst xmlns:pc="http://schemas.microsoft.com/office/powerpoint/2013/main/command">
      <pc:docMk/>
      <pc:sldMk cId="842784887" sldId="488"/>
    </pc:sldMkLst>
    <p188:txBody>
      <a:bodyPr/>
      <a:lstStyle/>
      <a:p>
        <a:r>
          <a:rPr lang="en-US"/>
          <a:t>New slide design from Mohamad, per my email.</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tags" Target="../tags/tag49.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03/25/2025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custDataLst>
      <p:tags r:id="rId2"/>
    </p:custDataLst>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medicare/coordination-benefits-recovery/workers-comp-set-aside-arrangemen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edicare.gov/pharmaceutical-assistance-program/#state-program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1517" y="3712464"/>
            <a:ext cx="6695345" cy="5049571"/>
          </a:xfrm>
        </p:spPr>
        <p:txBody>
          <a:bodyPr/>
          <a:lstStyle/>
          <a:p>
            <a:pPr marL="0" indent="0">
              <a:spcBef>
                <a:spcPts val="651"/>
              </a:spcBef>
              <a:spcAft>
                <a:spcPts val="600"/>
              </a:spcAft>
              <a:buNone/>
              <a:defRPr/>
            </a:pPr>
            <a:r>
              <a:rPr lang="en-US" sz="1100" b="1" dirty="0">
                <a:cs typeface="Arial" panose="020B0604020202020204" pitchFamily="34" charset="0"/>
              </a:rPr>
              <a:t>Presenter Notes</a:t>
            </a:r>
            <a:endParaRPr lang="en-US" sz="1100" dirty="0">
              <a:cs typeface="Arial" panose="020B0604020202020204" pitchFamily="34" charset="0"/>
            </a:endParaRPr>
          </a:p>
          <a:p>
            <a:pPr marL="123512" indent="-123512">
              <a:spcAft>
                <a:spcPts val="600"/>
              </a:spcAft>
              <a:buFont typeface="Wingdings,Sans-Serif"/>
              <a:buChar char="§"/>
              <a:defRPr/>
            </a:pPr>
            <a:r>
              <a:rPr lang="en-US" sz="110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Aft>
                <a:spcPts val="600"/>
              </a:spcAft>
              <a:buFont typeface="Wingdings,Sans-Serif"/>
              <a:buChar char="§"/>
              <a:defRPr/>
            </a:pPr>
            <a:r>
              <a:rPr lang="en-US" sz="110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100" u="sng" dirty="0">
                <a:cs typeface="Arial" panose="020B0604020202020204" pitchFamily="34" charset="0"/>
                <a:hlinkClick r:id="rId3"/>
              </a:rPr>
              <a:t>support.microsoft.com/en-us/office/start-the-presentation-and-see-your-notes-in-presenter-view-4de90e28-487e-435c-9401-eb49a3801257</a:t>
            </a:r>
            <a:endParaRPr lang="en-US" sz="1100" dirty="0">
              <a:cs typeface="Arial" panose="020B0604020202020204" pitchFamily="34" charset="0"/>
            </a:endParaRPr>
          </a:p>
          <a:p>
            <a:pPr marL="0" indent="0">
              <a:spcAft>
                <a:spcPts val="600"/>
              </a:spcAft>
              <a:buNone/>
              <a:defRPr/>
            </a:pPr>
            <a:r>
              <a:rPr lang="en-US" sz="1100" b="1" dirty="0">
                <a:cs typeface="Arial" panose="020B0604020202020204" pitchFamily="34" charset="0"/>
              </a:rPr>
              <a:t>Introduction to Module Content</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“Coordination of Benefits (COB),” explains the different payers’ responsibilities when people have both Medicare and certain other types of health and/or prescription drug coverage. </a:t>
            </a:r>
            <a:endParaRPr lang="en-US" sz="1100" b="1" dirty="0">
              <a:solidFill>
                <a:prstClr val="black"/>
              </a:solidFill>
              <a:cs typeface="Arial" panose="020B0604020202020204" pitchFamily="34" charset="0"/>
            </a:endParaRPr>
          </a:p>
          <a:p>
            <a:pPr marL="0" indent="0">
              <a:spcAft>
                <a:spcPts val="600"/>
              </a:spcAft>
              <a:buNone/>
              <a:defRPr/>
            </a:pPr>
            <a:r>
              <a:rPr lang="en-US" sz="1100" b="1" dirty="0">
                <a:solidFill>
                  <a:prstClr val="black"/>
                </a:solidFill>
                <a:cs typeface="Arial" panose="020B0604020202020204" pitchFamily="34" charset="0"/>
              </a:rPr>
              <a:t>Disclaimer</a:t>
            </a:r>
            <a:endParaRPr lang="en-US" sz="1100" dirty="0">
              <a:solidFill>
                <a:prstClr val="black"/>
              </a:solidFill>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The information in this module was correct as of March 2025. To check for an updated version, visit </a:t>
            </a:r>
            <a:r>
              <a:rPr lang="en-US" sz="1100" dirty="0">
                <a:solidFill>
                  <a:prstClr val="black"/>
                </a:solidFill>
                <a:cs typeface="Arial" panose="020B0604020202020204" pitchFamily="34" charset="0"/>
                <a:hlinkClick r:id="rId4"/>
              </a:rPr>
              <a:t>CMSnationaltrainingprogram.cms.gov</a:t>
            </a:r>
            <a:r>
              <a:rPr lang="en-US" sz="1100" dirty="0">
                <a:solidFill>
                  <a:prstClr val="black"/>
                </a:solidFill>
                <a:cs typeface="Arial" panose="020B0604020202020204" pitchFamily="34" charset="0"/>
              </a:rPr>
              <a:t>. </a:t>
            </a:r>
            <a:r>
              <a:rPr lang="en-US" sz="1100" dirty="0">
                <a:cs typeface="Arial" panose="020B0604020202020204" pitchFamily="34" charset="0"/>
              </a:rPr>
              <a:t>The CMS National Training Program provides this information as a resource for our partners. </a:t>
            </a:r>
            <a:r>
              <a:rPr lang="en-US" sz="1100" dirty="0">
                <a:solidFill>
                  <a:prstClr val="black"/>
                </a:solidFill>
                <a:cs typeface="Arial" panose="020B0604020202020204" pitchFamily="34" charset="0"/>
              </a:rPr>
              <a:t>It’s not a legal document or intended for press purposes. The press can contact the CMS Press Office at </a:t>
            </a:r>
            <a:r>
              <a:rPr lang="en-US" sz="1100" dirty="0">
                <a:solidFill>
                  <a:prstClr val="black"/>
                </a:solidFill>
                <a:cs typeface="Arial" panose="020B0604020202020204" pitchFamily="34" charset="0"/>
                <a:hlinkClick r:id="rId5"/>
              </a:rPr>
              <a:t>CMS.gov/newsroom/media-inquiries</a:t>
            </a:r>
            <a:r>
              <a:rPr lang="en-US" sz="1100" dirty="0">
                <a:solidFill>
                  <a:prstClr val="black"/>
                </a:solidFill>
                <a:cs typeface="Arial" panose="020B0604020202020204" pitchFamily="34" charset="0"/>
              </a:rPr>
              <a:t>. Official Medicare Program legal guidance is contained in the relevant statutes, regulations, and rulings.</a:t>
            </a:r>
          </a:p>
          <a:p>
            <a:pPr marL="0" indent="0" defTabSz="966612">
              <a:spcAft>
                <a:spcPts val="600"/>
              </a:spcAft>
              <a:buNone/>
              <a:defRPr/>
            </a:pPr>
            <a:r>
              <a:rPr lang="en-US" sz="1100" dirty="0">
                <a:solidFill>
                  <a:prstClr val="black"/>
                </a:solidFill>
                <a:cs typeface="Arial" panose="020B0604020202020204" pitchFamily="34" charset="0"/>
              </a:rPr>
              <a:t>This communication was printed, published, or produced and disseminated at U.S. taxpayer expense.</a:t>
            </a:r>
          </a:p>
          <a:p>
            <a:pPr marL="0" indent="0" defTabSz="966612">
              <a:spcAft>
                <a:spcPts val="600"/>
              </a:spcAft>
              <a:buNone/>
              <a:defRPr/>
            </a:pPr>
            <a:r>
              <a:rPr lang="en-US" sz="1100" dirty="0"/>
              <a:t>Health Insurance Marketplace® </a:t>
            </a:r>
            <a:r>
              <a:rPr lang="en-US" sz="1100" dirty="0">
                <a:solidFill>
                  <a:prstClr val="black"/>
                </a:solidFill>
                <a:cs typeface="Arial" panose="020B0604020202020204" pitchFamily="34" charset="0"/>
              </a:rPr>
              <a:t>is a registered service mark of the U.S. Department of </a:t>
            </a:r>
            <a:r>
              <a:rPr lang="en-US" sz="1100">
                <a:solidFill>
                  <a:prstClr val="black"/>
                </a:solidFill>
                <a:cs typeface="Arial" panose="020B0604020202020204" pitchFamily="34" charset="0"/>
              </a:rPr>
              <a:t>Health and </a:t>
            </a:r>
            <a:r>
              <a:rPr lang="en-US" sz="1100" dirty="0">
                <a:solidFill>
                  <a:prstClr val="black"/>
                </a:solidFill>
                <a:cs typeface="Arial" panose="020B0604020202020204" pitchFamily="34" charset="0"/>
              </a:rPr>
              <a:t>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D95B-799E-99AE-01B7-B0262BB9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0AD53-4265-4B23-1B22-6E52C78C67C5}"/>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E8281F1F-F4BB-A477-4F68-A0A89B073BB5}"/>
              </a:ext>
            </a:extLst>
          </p:cNvPr>
          <p:cNvSpPr>
            <a:spLocks noGrp="1"/>
          </p:cNvSpPr>
          <p:nvPr>
            <p:ph type="body" idx="1"/>
          </p:nvPr>
        </p:nvSpPr>
        <p:spPr>
          <a:xfrm>
            <a:off x="372979" y="3662257"/>
            <a:ext cx="6605337" cy="5938943"/>
          </a:xfrm>
        </p:spPr>
        <p:txBody>
          <a:bodyPr/>
          <a:lstStyle/>
          <a:p>
            <a:pPr marL="0" indent="0">
              <a:spcBef>
                <a:spcPts val="634"/>
              </a:spcBef>
              <a:spcAft>
                <a:spcPts val="600"/>
              </a:spcAft>
              <a:buNone/>
              <a:defRPr/>
            </a:pPr>
            <a:r>
              <a:rPr lang="en-US" sz="1800" b="1" dirty="0">
                <a:effectLst/>
                <a:latin typeface="Calibri" panose="020F0502020204030204" pitchFamily="34" charset="0"/>
                <a:ea typeface="Calibri" panose="020F0502020204030204" pitchFamily="34" charset="0"/>
              </a:rPr>
              <a:t>Presenter</a:t>
            </a:r>
            <a:r>
              <a:rPr lang="en-US" sz="1800" b="1" spc="-45" dirty="0">
                <a:effectLst/>
                <a:latin typeface="Calibri" panose="020F0502020204030204" pitchFamily="34" charset="0"/>
                <a:ea typeface="Calibri" panose="020F0502020204030204" pitchFamily="34" charset="0"/>
              </a:rPr>
              <a:t> </a:t>
            </a:r>
            <a:r>
              <a:rPr lang="en-US" sz="1800" b="1" spc="-10" dirty="0">
                <a:effectLst/>
                <a:latin typeface="Calibri" panose="020F0502020204030204" pitchFamily="34" charset="0"/>
                <a:ea typeface="Calibri" panose="020F0502020204030204" pitchFamily="34" charset="0"/>
              </a:rPr>
              <a:t>Notes</a:t>
            </a:r>
            <a:endParaRPr lang="en-US" sz="1150" b="1" dirty="0">
              <a:cs typeface="Arial" panose="020B0604020202020204" pitchFamily="34" charset="0"/>
            </a:endParaRPr>
          </a:p>
          <a:p>
            <a:pPr marL="0" indent="0">
              <a:spcBef>
                <a:spcPts val="634"/>
              </a:spcBef>
              <a:spcAft>
                <a:spcPts val="600"/>
              </a:spcAft>
              <a:buNone/>
              <a:defRPr/>
            </a:pPr>
            <a:r>
              <a:rPr lang="en-US" sz="1150" b="1" dirty="0">
                <a:cs typeface="Arial" panose="020B0604020202020204" pitchFamily="34" charset="0"/>
              </a:rPr>
              <a:t>The Benefits Coordination &amp; Recovery Center (BCRC)</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crossover process</a:t>
            </a:r>
            <a:r>
              <a:rPr lang="en-US" sz="1100" dirty="0">
                <a:solidFill>
                  <a:prstClr val="black"/>
                </a:solidFill>
                <a:cs typeface="Arial" panose="020B0604020202020204" pitchFamily="34" charset="0"/>
              </a:rPr>
              <a:t>—</a:t>
            </a:r>
            <a:r>
              <a:rPr lang="en-US" sz="1150" dirty="0">
                <a:solidFill>
                  <a:prstClr val="black"/>
                </a:solidFill>
                <a:cs typeface="Arial" panose="020B0604020202020204" pitchFamily="34" charset="0"/>
              </a:rPr>
              <a:t>Helps Medicare coordinate benefits with private insurance companies and other entities that pay after Medicare. The BCRC signs a Coordination of Benefits Agreement (COBA) with employer retiree plans, private insurance companies, and other entities, like Medicaid. Then these entities submit a bi-weekly or monthly eligibility file containing their covered members to the BCRC. The BCRC then makes this information available to Medicare’s Common Working File (CWF) which causes the transfer of Medicare Part A (Hospital Insurance) and Part B (Medical Insurance) Fee-for-Service claims to responsible payers. This process is commonly called the “Medicare crossover process,” and it happens on a daily basis. If there’s no agreement, the person with Medicare must coordinate secondary or supplemental payment of benefits with any other insurers he or she may have in addition to Medicare. In some cases, their provider may do this for them.</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Secondary Payer claims investigation</a:t>
            </a:r>
            <a:r>
              <a:rPr lang="en-US" sz="1200" dirty="0">
                <a:solidFill>
                  <a:prstClr val="black"/>
                </a:solidFill>
                <a:cs typeface="Arial" panose="020B0604020202020204" pitchFamily="34" charset="0"/>
              </a:rPr>
              <a:t>—</a:t>
            </a:r>
            <a:r>
              <a:rPr lang="en-US" sz="1150" dirty="0">
                <a:solidFill>
                  <a:prstClr val="black"/>
                </a:solidFill>
                <a:cs typeface="Arial" panose="020B0604020202020204" pitchFamily="34" charset="0"/>
              </a:rPr>
              <a:t>The BCRC initiates an investigation when it learns that a person with Medicare has other insurance. The investigation determines which insurance pays first. Medicare Secondary Payer information-gathering activities identify Medicare Secondary Payer situations quickly, ensuring that responsible parties are making correct payments. When another insurer is primary to Medicare, the BCRC creates a Medicare Secondary Payer record on Medicare’s CWF to make sure Medicare pays second when appropriate.</a:t>
            </a:r>
          </a:p>
        </p:txBody>
      </p:sp>
    </p:spTree>
    <p:extLst>
      <p:ext uri="{BB962C8B-B14F-4D97-AF65-F5344CB8AC3E}">
        <p14:creationId xmlns:p14="http://schemas.microsoft.com/office/powerpoint/2010/main" val="101643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1</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Medicaid is generally the primary payer if you have both Medicaid and Medicare coverage only.</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 </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Medicare pays first when you have both Medicaid and Medicare coverage—with no other coverage that may be primary to Medicare. </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2, “Medicare &amp; Other Types of Health Coverage,” explains possible health claims payers other than Medicare, and who pays first.</a:t>
            </a:r>
            <a:endParaRPr lang="en-US" dirty="0">
              <a:ea typeface="+mn-ea"/>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health insurance claim payers </a:t>
            </a:r>
          </a:p>
          <a:p>
            <a:pPr marL="114300" indent="-114300">
              <a:spcAft>
                <a:spcPts val="600"/>
              </a:spcAft>
            </a:pPr>
            <a:r>
              <a:rPr lang="en-US" b="0" dirty="0">
                <a:cs typeface="Arial" panose="020B0604020202020204" pitchFamily="34" charset="0"/>
              </a:rPr>
              <a:t>Explain when Medicare pays first</a:t>
            </a:r>
          </a:p>
          <a:p>
            <a:pPr marL="114300" indent="-114300">
              <a:spcAft>
                <a:spcPts val="600"/>
              </a:spcAft>
            </a:pPr>
            <a:r>
              <a:rPr lang="en-US" b="0" dirty="0">
                <a:cs typeface="Arial" panose="020B0604020202020204" pitchFamily="34" charset="0"/>
              </a:rPr>
              <a:t>Explain the lack of coordination between Medicare and the individual Health Insurance Marketplace</a:t>
            </a:r>
          </a:p>
        </p:txBody>
      </p:sp>
    </p:spTree>
    <p:extLst>
      <p:ext uri="{BB962C8B-B14F-4D97-AF65-F5344CB8AC3E}">
        <p14:creationId xmlns:p14="http://schemas.microsoft.com/office/powerpoint/2010/main" val="140961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05805" cy="5314304"/>
          </a:xfrm>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It’s important to know whether your medical costs are payable by other insurance payers first. This information helps health care providers figure out who to bill and how to file claims with Medicare.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 combination of different health plans in coordination with Medicare will determine if Medicare is the primary or secondary payer. </a:t>
            </a:r>
          </a:p>
          <a:p>
            <a:pPr marL="0" indent="0" defTabSz="966612">
              <a:spcAft>
                <a:spcPts val="600"/>
              </a:spcAft>
              <a:buNone/>
              <a:defRPr/>
            </a:pPr>
            <a:r>
              <a:rPr lang="en-US" b="1" dirty="0">
                <a:solidFill>
                  <a:prstClr val="black"/>
                </a:solidFill>
                <a:cs typeface="Arial" panose="020B0604020202020204" pitchFamily="34" charset="0"/>
              </a:rPr>
              <a:t>Here’s a list of possible health claims payers other than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Medicaid</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Group Health Plan (GHP)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Retiree Group Health Plan</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Insurance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(non-GHP)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Consolidated Omnibus Budget Reconciliation Act (COBRA) continuation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Veterans’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TRICARE for Life</a:t>
            </a:r>
          </a:p>
          <a:p>
            <a:pPr marL="0" indent="0" defTabSz="966612">
              <a:spcAft>
                <a:spcPts val="600"/>
              </a:spcAft>
              <a:buNone/>
              <a:defRPr/>
            </a:pPr>
            <a:r>
              <a:rPr lang="en-US" dirty="0">
                <a:solidFill>
                  <a:prstClr val="black"/>
                </a:solidFill>
                <a:cs typeface="Arial" panose="020B0604020202020204" pitchFamily="34" charset="0"/>
              </a:rPr>
              <a:t>Depending on the type of additional insurance coverage you may have, Medicare may be the primary payer or secondary payer for your claim.</a:t>
            </a:r>
          </a:p>
        </p:txBody>
      </p:sp>
    </p:spTree>
    <p:extLst>
      <p:ext uri="{BB962C8B-B14F-4D97-AF65-F5344CB8AC3E}">
        <p14:creationId xmlns:p14="http://schemas.microsoft.com/office/powerpoint/2010/main" val="2425420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852160" cy="4327714"/>
          </a:xfrm>
        </p:spPr>
        <p:txBody>
          <a:bodyPr/>
          <a:lstStyle/>
          <a:p>
            <a:pPr marL="0" indent="0">
              <a:spcBef>
                <a:spcPts val="66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is a joint federal and state program that helps pay medical costs for people and families who have limited income and resources and meet other requirements. If you meet certain conditions, Medicaid can also help you pay Medicare costs like premiums, deductibles, copayments, and/or coinsurance through the Medicare Savings Programs (MSPs). Medicaid may also cover additional services beyond those provided under Medicare, including nursing facility care beyond the 100-day limit or skilled nursing facility care that Medicare covers, prescription drugs, eyeglasses, and hearing aids. Services covered by both programs are first paid by Medicare, and then Medicaid will review for payment of the balance up to the maximum Medicaid payment amount established for the service. </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never has the primary payer responsibility for services covered by Medicare. It only pays after Medicare has paid. </a:t>
            </a:r>
          </a:p>
          <a:p>
            <a:pPr marL="125660" indent="-125660">
              <a:spcBef>
                <a:spcPts val="634"/>
              </a:spcBef>
              <a:spcAft>
                <a:spcPts val="600"/>
              </a:spcAft>
              <a:defRPr/>
            </a:pPr>
            <a:r>
              <a:rPr lang="en-US" dirty="0">
                <a:solidFill>
                  <a:prstClr val="black"/>
                </a:solidFill>
                <a:cs typeface="Arial" panose="020B0604020202020204" pitchFamily="34" charset="0"/>
              </a:rPr>
              <a:t>In most cases, Medicaid is the payer of last resort—it pays after all other coverages have been exhausted.</a:t>
            </a:r>
            <a:endParaRPr lang="en-US" dirty="0">
              <a:cs typeface="Arial" panose="020B0604020202020204" pitchFamily="34" charset="0"/>
            </a:endParaRPr>
          </a:p>
        </p:txBody>
      </p:sp>
    </p:spTree>
    <p:extLst>
      <p:ext uri="{BB962C8B-B14F-4D97-AF65-F5344CB8AC3E}">
        <p14:creationId xmlns:p14="http://schemas.microsoft.com/office/powerpoint/2010/main" val="70920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64"/>
              </a:spcBef>
              <a:spcAft>
                <a:spcPts val="600"/>
              </a:spcAft>
              <a:buNone/>
              <a:tabLst>
                <a:tab pos="124183" algn="l"/>
              </a:tabLst>
              <a:defRPr/>
            </a:pPr>
            <a:r>
              <a:rPr lang="en-US" b="1" dirty="0">
                <a:cs typeface="Arial" panose="020B0604020202020204" pitchFamily="34" charset="0"/>
              </a:rPr>
              <a:t>This slide has animation.</a:t>
            </a:r>
          </a:p>
          <a:p>
            <a:pPr marL="0" lvl="1" defTabSz="966612">
              <a:spcAft>
                <a:spcPts val="600"/>
              </a:spcAft>
              <a:tabLst>
                <a:tab pos="124183" algn="l"/>
              </a:tabLst>
              <a:defRPr/>
            </a:pPr>
            <a:r>
              <a:rPr lang="en-US" b="1" dirty="0">
                <a:cs typeface="Arial" panose="020B0604020202020204" pitchFamily="34" charset="0"/>
              </a:rPr>
              <a:t>Presenter Notes</a:t>
            </a:r>
            <a:endParaRPr lang="en-US" dirty="0">
              <a:cs typeface="Arial" panose="020B0604020202020204" pitchFamily="34" charset="0"/>
            </a:endParaRPr>
          </a:p>
          <a:p>
            <a:pPr marL="0" lvl="1" defTabSz="966612">
              <a:spcAft>
                <a:spcPts val="600"/>
              </a:spcAft>
              <a:tabLst>
                <a:tab pos="124183" algn="l"/>
              </a:tabLst>
              <a:defRPr/>
            </a:pPr>
            <a:r>
              <a:rPr lang="en-US" dirty="0">
                <a:solidFill>
                  <a:prstClr val="black"/>
                </a:solidFill>
                <a:cs typeface="Arial" panose="020B0604020202020204" pitchFamily="34" charset="0"/>
              </a:rPr>
              <a:t>Coordination of benefits depends on whether you, your spouse or a family member is currently working or retired, and on the number of employees your current employer has.</a:t>
            </a:r>
            <a:endParaRPr lang="en-US" dirty="0">
              <a:cs typeface="Arial" panose="020B0604020202020204" pitchFamily="34" charset="0"/>
            </a:endParaRPr>
          </a:p>
          <a:p>
            <a:pPr marL="125660" lvl="1" indent="-125660"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Many employers and unions offer GHP coverage to current employees and/or retirees. In general, a GHP gives health coverage to employees and their families. For example, the Federal Employees Health Benefits (FEHB) Program plan is a type of GHP. You may also get group health coverage through the employer of a spouse or family member. If you have Medicare and you’re offered coverage under a GHP, usually you can choose to accept or reject the plan. </a:t>
            </a:r>
          </a:p>
          <a:p>
            <a:pPr marL="125660" lvl="1" indent="-125660"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Employers/unions may also arrange for their Medicare-eligible retirees, spouses, and dependents to get Medicare Advantage (Part C) managed health care and/or Medicare drug coverage (Part D) through employer group waiver plans.</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Businesses with 50 or fewer employees can offer Small Business Health Options Program (SHOP) plans from the Health Insurance Marketplace</a:t>
            </a:r>
            <a:r>
              <a:rPr lang="en-US" sz="1200" dirty="0"/>
              <a:t>®</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111184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pays first if you have GHP coverage, and you’re: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and have retiree coverage.</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with GHP coverage through current active employment, either yours or your spouse’s, and the employer has fewer than 20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Under 65, have Medicare due to a disability, and are covered by a GHP through current employment (either yours or a family member’s), and your/their employer has fewer than 100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Eligible for Medicare due to End-Stage Renal Disease (ESRD) and have GHP coverage, either yours or your spouse’s, or as a dependent child and the 30-month coordination period has ended. If Medicare was your primary payer before the 30-month coordination period, Medicare will continue to be the primary insurance throughout the coordination period. </a:t>
            </a:r>
          </a:p>
        </p:txBody>
      </p:sp>
    </p:spTree>
    <p:extLst>
      <p:ext uri="{BB962C8B-B14F-4D97-AF65-F5344CB8AC3E}">
        <p14:creationId xmlns:p14="http://schemas.microsoft.com/office/powerpoint/2010/main" val="252057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doesn’t usually pay for services when your Medicare record and/or claim indicates that other insurers may provide coverage related to your injury, condition, or illness. These issuers include:</a:t>
            </a:r>
            <a:endParaRPr lang="en-US" dirty="0">
              <a:ea typeface="+mn-ea"/>
              <a:cs typeface="Arial" panose="020B0604020202020204" pitchFamily="34" charset="0"/>
            </a:endParaRP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(including self-insurance)</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(work-related injury or illness)</a:t>
            </a:r>
          </a:p>
          <a:p>
            <a:pPr marL="125861" lvl="1" indent="-125861" defTabSz="966612">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(illness related to mining)</a:t>
            </a:r>
          </a:p>
        </p:txBody>
      </p:sp>
    </p:spTree>
    <p:extLst>
      <p:ext uri="{BB962C8B-B14F-4D97-AF65-F5344CB8AC3E}">
        <p14:creationId xmlns:p14="http://schemas.microsoft.com/office/powerpoint/2010/main" val="162811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No-fault insurance may pay for health care services if you’re injured or your property gets damaged in an accident, regardless of who’s at fault. Some types of no-fault insurance include: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Commercial insurance plans</a:t>
            </a:r>
          </a:p>
          <a:p>
            <a:pPr marL="0" indent="0" defTabSz="966612">
              <a:spcAft>
                <a:spcPts val="600"/>
              </a:spcAft>
              <a:buNone/>
              <a:defRPr/>
            </a:pPr>
            <a:r>
              <a:rPr lang="en-US" dirty="0">
                <a:solidFill>
                  <a:prstClr val="black"/>
                </a:solidFill>
                <a:cs typeface="Arial" panose="020B0604020202020204" pitchFamily="34" charset="0"/>
              </a:rPr>
              <a:t>Medicare is the secondary payer when no-fault insurance is available. Medicare generally won’t pay for medical expenses covered by no-fault insurance unless the no-fault insurance benefits are exhausted or if an Ongoing Responsibility for Medicals (ORM) record is open in its database. However, Medicare may pay for medical expenses if the claim is denied for reasons other than not being a proper claim. Medicare may make payment only if the services are covered under Medicare. Also, if the no-fault insurance doesn’t pay promptly (within 120 days), Medicare may make a conditional payment for which Medicare has the right to seek recovery.</a:t>
            </a:r>
          </a:p>
          <a:p>
            <a:pPr marL="0" indent="0" defTabSz="966612">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conditional payment from your settlement needs to go to Medicare. You're responsible for making sure Medicare gets repaid for the conditional payment.</a:t>
            </a:r>
            <a:endParaRPr lang="en-US" dirty="0">
              <a:ea typeface="+mn-ea"/>
              <a:cs typeface="Arial" panose="020B0604020202020204" pitchFamily="34" charset="0"/>
            </a:endParaRPr>
          </a:p>
        </p:txBody>
      </p:sp>
    </p:spTree>
    <p:extLst>
      <p:ext uri="{BB962C8B-B14F-4D97-AF65-F5344CB8AC3E}">
        <p14:creationId xmlns:p14="http://schemas.microsoft.com/office/powerpoint/2010/main" val="5549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a:spcAft>
                <a:spcPts val="600"/>
              </a:spcAft>
              <a:buNone/>
              <a:defRPr/>
            </a:pPr>
            <a:r>
              <a:rPr lang="en-US" b="1" dirty="0">
                <a:solidFill>
                  <a:prstClr val="black"/>
                </a:solidFill>
                <a:cs typeface="Arial" panose="020B0604020202020204" pitchFamily="34" charset="0"/>
              </a:rPr>
              <a:t>Presenter Notes</a:t>
            </a:r>
          </a:p>
          <a:p>
            <a:pPr marL="0" indent="0" defTabSz="966612">
              <a:spcAft>
                <a:spcPts val="600"/>
              </a:spcAft>
              <a:buNone/>
              <a:defRPr/>
            </a:pPr>
            <a:r>
              <a:rPr lang="en-US" dirty="0">
                <a:solidFill>
                  <a:prstClr val="black"/>
                </a:solidFill>
                <a:cs typeface="Arial" panose="020B0604020202020204" pitchFamily="34" charset="0"/>
              </a:rPr>
              <a:t>These materials are for information givers/trainers who are familiar with the Medicare Program, and who use the information for their presentations.</a:t>
            </a:r>
          </a:p>
          <a:p>
            <a:pPr marL="0" indent="0">
              <a:spcAft>
                <a:spcPts val="600"/>
              </a:spcAft>
              <a:buNone/>
              <a:defRPr/>
            </a:pPr>
            <a:r>
              <a:rPr lang="en-US" dirty="0">
                <a:solidFill>
                  <a:prstClr val="black"/>
                </a:solidFill>
                <a:cs typeface="Arial" panose="020B0604020202020204" pitchFamily="34" charset="0"/>
              </a:rPr>
              <a:t>The module consists of 51 slides and speaker’s notes and includes resource links and 4 check your knowledge questions. </a:t>
            </a:r>
          </a:p>
          <a:p>
            <a:pPr marL="0" indent="0" defTabSz="966612">
              <a:spcAft>
                <a:spcPts val="600"/>
              </a:spcAft>
              <a:buNone/>
              <a:defRPr/>
            </a:pPr>
            <a:r>
              <a:rPr lang="en-US" dirty="0">
                <a:solidFill>
                  <a:prstClr val="black"/>
                </a:solidFill>
                <a:cs typeface="Arial" panose="020B0604020202020204" pitchFamily="34" charset="0"/>
              </a:rPr>
              <a:t>It takes about 45 minutes to present. Allow approximately 15 more minutes for discussion, questions, and answers. You should consider adding more time for additional activities you want to include.</a:t>
            </a:r>
            <a:endParaRPr lang="en-US" dirty="0">
              <a:ea typeface="+mn-ea"/>
              <a:cs typeface="Arial" panose="020B0604020202020204" pitchFamily="34" charset="0"/>
            </a:endParaRPr>
          </a:p>
          <a:p>
            <a:pPr marL="0" indent="0">
              <a:spcAft>
                <a:spcPts val="600"/>
              </a:spcAft>
              <a:buNone/>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3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3453" y="3757506"/>
            <a:ext cx="6184231" cy="4917262"/>
          </a:xfrm>
        </p:spPr>
        <p:txBody>
          <a:bodyPr/>
          <a:lstStyle/>
          <a:p>
            <a:pPr marL="0" indent="0">
              <a:spcAft>
                <a:spcPts val="600"/>
              </a:spcAft>
              <a:buNone/>
              <a:defRPr/>
            </a:pPr>
            <a:r>
              <a:rPr lang="en-US" b="1" dirty="0">
                <a:cs typeface="Arial" panose="020B0604020202020204" pitchFamily="34" charset="0"/>
              </a:rPr>
              <a:t>This slide has animation.</a:t>
            </a: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Liability insurance is coverage that protects you against claims based on negligence, inappropriate action, or inaction that results in personal injury or damage to property. Liability insurance includes, but isn’t limited to:</a:t>
            </a:r>
            <a:endParaRPr lang="en-US" dirty="0">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Product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Malpractice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Uninsured/underinsured motorist</a:t>
            </a:r>
          </a:p>
          <a:p>
            <a:pPr marL="0" indent="0">
              <a:spcAft>
                <a:spcPts val="600"/>
              </a:spcAft>
              <a:buNone/>
              <a:defRPr/>
            </a:pPr>
            <a:r>
              <a:rPr lang="en-US" dirty="0">
                <a:solidFill>
                  <a:prstClr val="black"/>
                </a:solidFill>
                <a:cs typeface="Arial" panose="020B0604020202020204" pitchFamily="34" charset="0"/>
              </a:rPr>
              <a:t>Medicare is the secondary payer in cases where liability insurance is available. Providers must bill the liability insurer first, even though the liability insurer may not make a prompt payment. </a:t>
            </a:r>
            <a:endParaRPr lang="en-US" dirty="0">
              <a:ea typeface="+mn-ea"/>
              <a:cs typeface="Arial" panose="020B0604020202020204" pitchFamily="34" charset="0"/>
            </a:endParaRPr>
          </a:p>
          <a:p>
            <a:pPr marL="0" indent="0" fontAlgn="base">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Medicare conditional payment may need to be repaid from your settlement. You're responsible for making sure Medicare gets repaid for the conditional payment. </a:t>
            </a:r>
          </a:p>
        </p:txBody>
      </p:sp>
    </p:spTree>
    <p:extLst>
      <p:ext uri="{BB962C8B-B14F-4D97-AF65-F5344CB8AC3E}">
        <p14:creationId xmlns:p14="http://schemas.microsoft.com/office/powerpoint/2010/main" val="92364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Workers’ compensation is a type of insurance that requires employers to cover employees who get sick or injured on the job. </a:t>
            </a:r>
          </a:p>
          <a:p>
            <a:pPr marL="0" indent="0">
              <a:spcAft>
                <a:spcPts val="600"/>
              </a:spcAft>
              <a:buNone/>
              <a:defRPr/>
            </a:pPr>
            <a:r>
              <a:rPr lang="en-US" dirty="0">
                <a:cs typeface="Arial" panose="020B0604020202020204" pitchFamily="34" charset="0"/>
              </a:rPr>
              <a:t>If you have Medicare and get injured on the job, workers’ compensation pays first for health care items or services associated with your work-related illness or injury. If there is a delay of more than 120 days in the decision-making process for workers' compensation payments, Medicare may make conditional payments. However, you should bill the workers’ compensation insurance first so Medicare can receive the reason for denial of the claim to Medicare for open non-ORM or non-Workers’ Compensation Medicare Set-Aside Arrangement (non-WCMSA) situations. This denial assists Medicare in making its decision to make a conditional payment.</a:t>
            </a:r>
          </a:p>
          <a:p>
            <a:pPr marL="0" indent="0">
              <a:spcAft>
                <a:spcPts val="600"/>
              </a:spcAft>
              <a:buNone/>
              <a:defRPr/>
            </a:pPr>
            <a:r>
              <a:rPr lang="en-US" dirty="0">
                <a:cs typeface="Arial" panose="020B0604020202020204" pitchFamily="34" charset="0"/>
              </a:rPr>
              <a:t>Medicare may make a conditional payment if the workers’ compensation insurance company denies payment for your medical bills pending a review of your claim (generally 120 days or longer).</a:t>
            </a:r>
          </a:p>
        </p:txBody>
      </p:sp>
    </p:spTree>
    <p:extLst>
      <p:ext uri="{BB962C8B-B14F-4D97-AF65-F5344CB8AC3E}">
        <p14:creationId xmlns:p14="http://schemas.microsoft.com/office/powerpoint/2010/main" val="418567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generally won’t pay for an injury, illness, or disease covered by workers’ compensation. If workers’ compensation denies all or part of a claim on the grounds that it’s not covered by workers’ compensation, you may file a claim with Medicare. Medicare may pay the denied claim for a medical service or item otherwise payable by Medicare.</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Workers’ compensation claims can be resolved by settlements, judgments, awards, or other payments. </a:t>
            </a:r>
          </a:p>
          <a:p>
            <a:pPr marL="0" indent="0">
              <a:spcAft>
                <a:spcPts val="600"/>
              </a:spcAft>
              <a:buNone/>
              <a:defRPr/>
            </a:pPr>
            <a:r>
              <a:rPr lang="en-US" dirty="0">
                <a:cs typeface="Arial" panose="020B0604020202020204" pitchFamily="34" charset="0"/>
              </a:rPr>
              <a:t>If you think you have a work-related illness or injury, tell your employer, and file a workers’ compensation claim. You or your lawyer also need to call the Benefits Coordination &amp; Recovery Center (BCRC) at 1-855-798-2627 (TTY: 1-855-797-2627) as soon as you file your workers’ compensation claim.</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5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91680" y="3757507"/>
            <a:ext cx="5759450" cy="5641136"/>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A Workers’ Compensation Medicare Set-Aside Arrangement (WCMSA) is a financial agreement between Medicare and the Medicare beneficiary to take a portion of a workers’ compensation settlement to pay for future medical services related to the workers’ compensation injury, illness, or disease. </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 only use money placed in your WCMSA for paying future medical and/or prescription drug expenses related to your work injury, illness, or disease, and only if the expense is for a treatment that Medicare would cover.</a:t>
            </a: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can't use the WCMSA to pay for any other work injury, care unrelated to workers’ compensation settlement, or any medical items or services that Medicare doesn't cover (like dental services).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won’t make a conditional payment when an open WCMSA is in its Medicare database.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If you’re not sure what type of services Medicare covers, contact either your local Area Agency on Aging or State Health Insurance Assistance Program (SHIP) or call 1-800-MEDICARE (1-800-633-4227), before you use any of the money that was placed in your WCMSA account. TTY users can call 1-877-486-2048.</a:t>
            </a:r>
          </a:p>
          <a:p>
            <a:pPr marL="125660" indent="-125660" defTabSz="966612">
              <a:spcAft>
                <a:spcPts val="600"/>
              </a:spcAft>
              <a:buFont typeface="Wingdings"/>
              <a:buChar char="§"/>
              <a:defRPr/>
            </a:pPr>
            <a:r>
              <a:rPr lang="en-US" dirty="0">
                <a:solidFill>
                  <a:prstClr val="black"/>
                </a:solidFill>
                <a:cs typeface="Arial" panose="020B0604020202020204" pitchFamily="34" charset="0"/>
              </a:rPr>
              <a:t>After you use all of your WCMSA money appropriately, Medicare can start paying for Medicare-covered services related to your work-related injury, illness, or disease.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Learn more about WCMSAs at </a:t>
            </a:r>
            <a:r>
              <a:rPr lang="en-US" dirty="0">
                <a:solidFill>
                  <a:prstClr val="black"/>
                </a:solidFill>
                <a:cs typeface="Arial" panose="020B0604020202020204" pitchFamily="34" charset="0"/>
                <a:hlinkClick r:id="rId3"/>
              </a:rPr>
              <a:t>CMS.gov/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/coordination-benefits-recovery/workers-comp-set-aside-arrangements</a:t>
            </a:r>
            <a:r>
              <a:rPr lang="en-US" dirty="0">
                <a:solidFill>
                  <a:prstClr val="black"/>
                </a:solidFill>
                <a:cs typeface="Arial" panose="020B0604020202020204" pitchFamily="34" charset="0"/>
              </a:rPr>
              <a:t>.</a:t>
            </a:r>
          </a:p>
          <a:p>
            <a:pPr marL="125660" indent="-125660" defTabSz="966612">
              <a:spcAft>
                <a:spcPts val="600"/>
              </a:spcAft>
              <a:buFont typeface="Wingdings"/>
              <a:buChar char="§"/>
              <a:defRPr/>
            </a:pPr>
            <a:r>
              <a:rPr lang="en-US" dirty="0">
                <a:solidFill>
                  <a:prstClr val="black"/>
                </a:solidFill>
                <a:cs typeface="Arial" panose="020B0604020202020204" pitchFamily="34" charset="0"/>
              </a:rPr>
              <a:t>For more information, see Section 1862(b)(2) of the Social Security Act of 1954 (42 USC 1395y(b)(2)) at </a:t>
            </a:r>
            <a:r>
              <a:rPr lang="en-US" dirty="0">
                <a:solidFill>
                  <a:prstClr val="black"/>
                </a:solidFill>
                <a:cs typeface="Arial" panose="020B0604020202020204" pitchFamily="34" charset="0"/>
                <a:hlinkClick r:id="rId4"/>
              </a:rPr>
              <a:t>SSA.gov/OP_Home/ssact/title18/1862.htm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319352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42486" y="3757507"/>
            <a:ext cx="6030227"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Some people with Medicare can get medical benefits through the Federal Black Lung Benefits Program for services related to lung disease and other conditions caused by coal mining. Medicare doesn’t pay for health services covered under this program. Generally, black lung claims are considered workers’ compensation claims. All claims for services that relate to a diagnosis of black lung disease are referred to the Division of Coal Mine workers’ compensation in the U.S. Department of Labor (DOL). </a:t>
            </a:r>
            <a:endParaRPr lang="en-US" dirty="0">
              <a:ea typeface="+mn-ea"/>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However, if the services aren’t related to black lung, Medicare will be the primary payer when all the following are true: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no other insurance primary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and entitled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The services you get are covered by Medicare</a:t>
            </a:r>
          </a:p>
          <a:p>
            <a:pPr marL="0" indent="0">
              <a:spcAft>
                <a:spcPts val="600"/>
              </a:spcAft>
              <a:buNone/>
              <a:defRPr/>
            </a:pPr>
            <a:r>
              <a:rPr lang="en-US" dirty="0">
                <a:solidFill>
                  <a:prstClr val="black"/>
                </a:solidFill>
                <a:cs typeface="Arial" panose="020B0604020202020204" pitchFamily="34" charset="0"/>
              </a:rPr>
              <a:t>If you get Federal Black Lung Benefits, you’re eligible for prescription drugs, inpatient and outpatient services, and doctors’ visits. In addition, home oxygen and other medical equipment, home nursing services, and pulmonary rehabilitation may be covered with a doctor’s prescription.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For more information, call the U.S. DOL at 1-800-638-7072. TTY users can call 1-877-889-5627.</a:t>
            </a:r>
          </a:p>
        </p:txBody>
      </p:sp>
    </p:spTree>
    <p:extLst>
      <p:ext uri="{BB962C8B-B14F-4D97-AF65-F5344CB8AC3E}">
        <p14:creationId xmlns:p14="http://schemas.microsoft.com/office/powerpoint/2010/main" val="434342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2E6FD-CEF2-5E89-A883-556BDD594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B9C48-D119-5771-F177-189AE18DD829}"/>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BD82CB16-6E31-A098-53A4-73CE454AD1B9}"/>
              </a:ext>
            </a:extLst>
          </p:cNvPr>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COBRA is a federal law that may allow you to temporarily keep employer or union health coverage after the employment ends or after you lose coverage as a dependent of the covered employee. This is called “continuation coverage.” </a:t>
            </a:r>
          </a:p>
          <a:p>
            <a:pPr marL="125660" indent="-125660">
              <a:spcAft>
                <a:spcPts val="600"/>
              </a:spcAft>
              <a:defRPr/>
            </a:pPr>
            <a:r>
              <a:rPr lang="en-US" dirty="0">
                <a:cs typeface="Arial" panose="020B0604020202020204" pitchFamily="34" charset="0"/>
              </a:rPr>
              <a:t>In general, COBRA only applies to employers with 20 or more employees.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The law applies to private sector plans, and to state and local government-sponsored plans. It doesn’t apply to federal government-sponsored plans, the government of the District of Columbia, any territory or possession of the U.S., or certain church-related organizations. The FEHB Program is subject to similar temporary continuation-of-coverage provisions under the Federal Employees Health Benefits Amendments Act of 1988.</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COBRA coverage can begin due to certain qualifying events, like loss of employment or reduced working hours, divorce, death of an employee, or a child ceasing to be a dependent under the terms of the plan. For loss of employment or reduced working hours, COBRA coverage generally continues for 18 months. Certain disabled individuals and their non-disabled family members may qualify for an 11-month extension of coverage from 18–29 months. Other qualifying events call for continued coverage up to 36 months.</a:t>
            </a:r>
          </a:p>
          <a:p>
            <a:pPr marL="125660" indent="-125660" defTabSz="966612">
              <a:spcAft>
                <a:spcPts val="600"/>
              </a:spcAft>
              <a:buFont typeface="Wingdings"/>
              <a:buChar char="§"/>
              <a:defRPr/>
            </a:pPr>
            <a:r>
              <a:rPr lang="en-US" dirty="0">
                <a:solidFill>
                  <a:prstClr val="black"/>
                </a:solidFill>
                <a:cs typeface="Arial" panose="020B0604020202020204" pitchFamily="34" charset="0"/>
              </a:rPr>
              <a:t>GHP coverage for COBRA is usually more expensive than health coverage when you’re an active employee, since you pay both your part and the part of the premium your employer paid while you still worked. </a:t>
            </a:r>
          </a:p>
        </p:txBody>
      </p:sp>
    </p:spTree>
    <p:extLst>
      <p:ext uri="{BB962C8B-B14F-4D97-AF65-F5344CB8AC3E}">
        <p14:creationId xmlns:p14="http://schemas.microsoft.com/office/powerpoint/2010/main" val="2007014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you’re 65 or older or have a disability, Medicare usually pays first before COBRA continuation coverage. However, Medicare pays second to the extent COBRA coverage overlaps the first 30 months of Medicare eligibility based on ESRD.</a:t>
            </a:r>
            <a:endParaRPr lang="en-US" dirty="0">
              <a:ea typeface="+mn-ea"/>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Before electing COBRA coverage, you may find it helpful to talk with a SHIP counselor to understand your options. For example, if you already have Medicare Part A (Hospital Insurance) and choose COBRA, but wait to sign up for Medicare Part B (Medical Insurance) until the last part of the 8-month Special Enrollment Period (SEP) following the end of employment, your employer can make you pay for services that Medicare would have covered if you had signed up for Part B earlier. You won’t qualify for a Medicare SEP if you only have COBRA. If you don't get Part B when you're first eligible, and you don’t qualify for an SEP, your monthly premium may go up 10% for each 12-month period you could've had Part B but didn't sign up.</a:t>
            </a:r>
          </a:p>
          <a:p>
            <a:pPr marL="125660" indent="-125660" defTabSz="966612">
              <a:spcAft>
                <a:spcPts val="600"/>
              </a:spcAft>
              <a:defRPr/>
            </a:pPr>
            <a:r>
              <a:rPr lang="en-US" dirty="0">
                <a:solidFill>
                  <a:prstClr val="black"/>
                </a:solidFill>
                <a:cs typeface="Arial" panose="020B0604020202020204" pitchFamily="34" charset="0"/>
              </a:rPr>
              <a:t>SHIP counselors can also give information about time frames on COBRA and Medicare Supplement Insurance (Medigap) policy guaranteed issue rights in a given state. Time frames may differ depending on state law.</a:t>
            </a:r>
          </a:p>
          <a:p>
            <a:pPr marL="125660" indent="-125660" defTabSz="966612">
              <a:spcAft>
                <a:spcPts val="600"/>
              </a:spcAft>
              <a:defRPr/>
            </a:pPr>
            <a:r>
              <a:rPr lang="en-US" dirty="0">
                <a:solidFill>
                  <a:prstClr val="black"/>
                </a:solidFill>
                <a:cs typeface="Arial" panose="020B0604020202020204" pitchFamily="34" charset="0"/>
              </a:rPr>
              <a:t>Medicare drug plans generally pay first before COBRA coverage for people 65 and older and for those who have a disability.</a:t>
            </a:r>
          </a:p>
          <a:p>
            <a:pPr marL="125660" indent="-125660" defTabSz="966612">
              <a:spcAft>
                <a:spcPts val="600"/>
              </a:spcAft>
              <a:defRPr/>
            </a:pPr>
            <a:r>
              <a:rPr lang="en-US" dirty="0">
                <a:solidFill>
                  <a:prstClr val="black"/>
                </a:solidFill>
                <a:cs typeface="Arial" panose="020B0604020202020204" pitchFamily="34" charset="0"/>
              </a:rPr>
              <a:t>If you have COBRA, ESRD, and Medicare drug coverage (Part D), Part D pays first for covered prescription drugs once you’re out of your 30-month coordination period.</a:t>
            </a:r>
          </a:p>
        </p:txBody>
      </p:sp>
    </p:spTree>
    <p:extLst>
      <p:ext uri="{BB962C8B-B14F-4D97-AF65-F5344CB8AC3E}">
        <p14:creationId xmlns:p14="http://schemas.microsoft.com/office/powerpoint/2010/main" val="2567869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If you have both Medicare and Veterans’ coverage, you can get health care treatment under either program. However, you must choose which benefit you’ll use each time you see a doctor or get health care. Medicare generally won’t pay for the same service that was covered by Veterans’ benefits. Additionally, Veterans’ benefits won’t pay for the same service that was covered by Medicare. </a:t>
            </a:r>
            <a:r>
              <a:rPr lang="en-US" dirty="0">
                <a:cs typeface="Arial" panose="020B0604020202020204" pitchFamily="34" charset="0"/>
              </a:rPr>
              <a:t>Medicare generally doesn’t pay secondary after the Department of Veterans Affairs (VA).</a:t>
            </a:r>
          </a:p>
          <a:p>
            <a:pPr marL="125660" indent="-125660" defTabSz="966612">
              <a:spcAft>
                <a:spcPts val="600"/>
              </a:spcAft>
              <a:buFont typeface="Wingdings"/>
              <a:buChar char="§"/>
              <a:defRPr/>
            </a:pPr>
            <a:r>
              <a:rPr lang="en-US" dirty="0">
                <a:solidFill>
                  <a:prstClr val="black"/>
                </a:solidFill>
                <a:cs typeface="Arial" panose="020B0604020202020204" pitchFamily="34" charset="0"/>
              </a:rPr>
              <a:t>To get VA services, you must get your health care at a VA facility or have the VA authorize services in a non-VA facility. Veterans could be subject to a penalty for enrolling late for Part B, even if they’re enrolled in VA health care. </a:t>
            </a:r>
          </a:p>
          <a:p>
            <a:pPr marL="125660" indent="-125660" defTabSz="966612">
              <a:spcAft>
                <a:spcPts val="600"/>
              </a:spcAft>
              <a:buFont typeface="Wingdings"/>
              <a:buChar char="§"/>
              <a:defRPr/>
            </a:pPr>
            <a:r>
              <a:rPr lang="en-US" dirty="0">
                <a:solidFill>
                  <a:prstClr val="black"/>
                </a:solidFill>
                <a:cs typeface="Arial" panose="020B0604020202020204" pitchFamily="34" charset="0"/>
              </a:rPr>
              <a:t>Veterans of the U.S. Armed Forces may be eligible for a broad range of programs and services provided by the VA. Eligibility for most VA benefits is based on the service member’s discharge from active military service under other than dishonorable conditions. Active service means full-time service, other than active duty for training, as a member of the Army, Navy, Air Force, Marine Corps, Coast Guard, or as a commissioned officer of the Public Health Service, Environmental Science Services Administration, or National Oceanic &amp; Atmospheric Administration.</a:t>
            </a:r>
          </a:p>
          <a:p>
            <a:pPr marL="125660" indent="-125660" defTabSz="966612">
              <a:spcAft>
                <a:spcPts val="600"/>
              </a:spcAft>
              <a:buFont typeface="Wingdings"/>
              <a:buChar char="§"/>
              <a:defRPr/>
            </a:pPr>
            <a:r>
              <a:rPr lang="en-US" dirty="0">
                <a:solidFill>
                  <a:prstClr val="black"/>
                </a:solidFill>
                <a:cs typeface="Arial" panose="020B0604020202020204" pitchFamily="34" charset="0"/>
              </a:rPr>
              <a:t>Enrolling in VA coverage and Medicare can provide flexibility and choice, but there is no coordination. For example, Veterans enrolled in both programs would have access to physicians (under Medicare Part A or Part B) and can obtain prescription drugs not on the VA formulary if prescribed by those physicians and filled at their local retail pharmacies (under Medicare Part D ).</a:t>
            </a:r>
          </a:p>
        </p:txBody>
      </p:sp>
    </p:spTree>
    <p:extLst>
      <p:ext uri="{BB962C8B-B14F-4D97-AF65-F5344CB8AC3E}">
        <p14:creationId xmlns:p14="http://schemas.microsoft.com/office/powerpoint/2010/main" val="329290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0FCBC-D022-A668-03B3-84FB299A3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E6BC5-0A8E-443A-804C-E5B2E2F43B89}"/>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97D58F29-0098-CECC-5BA4-CF8E831FCF71}"/>
              </a:ext>
            </a:extLst>
          </p:cNvPr>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p>
          <a:p>
            <a:pPr marL="0" indent="0">
              <a:spcAft>
                <a:spcPts val="600"/>
              </a:spcAft>
              <a:buNone/>
              <a:defRPr/>
            </a:pPr>
            <a:r>
              <a:rPr lang="en-US" dirty="0">
                <a:solidFill>
                  <a:prstClr val="black"/>
                </a:solidFill>
                <a:cs typeface="Arial" panose="020B0604020202020204" pitchFamily="34" charset="0"/>
              </a:rPr>
              <a:t>The Civilian Health and Medical Program of the Department of Veterans Affairs (CHAMPVA) is a VA health benefits program for spouses, dependents, and survivors of Veterans who meet certain service-connected disability requirements.</a:t>
            </a:r>
          </a:p>
          <a:p>
            <a:pPr marL="125660" indent="-125660">
              <a:spcAft>
                <a:spcPts val="600"/>
              </a:spcAft>
              <a:defRPr/>
            </a:pPr>
            <a:r>
              <a:rPr lang="en-US" dirty="0">
                <a:solidFill>
                  <a:prstClr val="black"/>
                </a:solidFill>
                <a:cs typeface="Arial" panose="020B0604020202020204" pitchFamily="34" charset="0"/>
              </a:rPr>
              <a:t>If you have Medicare and CHAMPVA, Medicare is the primary payer. If you have more than one health insurance, CHAMPVA will pay after the other plans. CHAMPVA only pays first if you’re enrolled in Medicaid, Indian Health Services, State Victims of Crime Compensation Program or CHAMPVA supplemental health insurance.</a:t>
            </a:r>
          </a:p>
        </p:txBody>
      </p:sp>
    </p:spTree>
    <p:extLst>
      <p:ext uri="{BB962C8B-B14F-4D97-AF65-F5344CB8AC3E}">
        <p14:creationId xmlns:p14="http://schemas.microsoft.com/office/powerpoint/2010/main" val="4076602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85484"/>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TRICARE for Life (TFL) is expanded medical coverage for Medicare-eligible uniformed services retirees 65 or older, their eligible family members and survivors, and certain former spouses. </a:t>
            </a:r>
            <a:r>
              <a:rPr lang="en-US" dirty="0">
                <a:cs typeface="Arial" panose="020B0604020202020204" pitchFamily="34" charset="0"/>
              </a:rPr>
              <a:t>You must have Part A and Part B to get TFL benefits. </a:t>
            </a:r>
          </a:p>
          <a:p>
            <a:pPr marL="125660" indent="-125660">
              <a:spcAft>
                <a:spcPts val="600"/>
              </a:spcAft>
              <a:defRPr/>
            </a:pPr>
            <a:r>
              <a:rPr lang="en-US" dirty="0">
                <a:solidFill>
                  <a:prstClr val="black"/>
                </a:solidFill>
                <a:cs typeface="Arial" panose="020B0604020202020204" pitchFamily="34" charset="0"/>
              </a:rPr>
              <a:t>If you have Medicare and TFL, Medicare is your primary insurance. TFL acts as your secondary payer, minimizing your out-of-pocket expenses. </a:t>
            </a:r>
          </a:p>
          <a:p>
            <a:pPr marL="125660" indent="-125660">
              <a:spcAft>
                <a:spcPts val="600"/>
              </a:spcAft>
              <a:defRPr/>
            </a:pPr>
            <a:r>
              <a:rPr lang="en-US" dirty="0">
                <a:solidFill>
                  <a:prstClr val="black"/>
                </a:solidFill>
                <a:cs typeface="Arial" panose="020B0604020202020204" pitchFamily="34" charset="0"/>
              </a:rPr>
              <a:t>TFL benefits include covering Medicare’s coinsurance and deductibles. </a:t>
            </a:r>
          </a:p>
          <a:p>
            <a:pPr marL="125660" indent="-125660">
              <a:spcAft>
                <a:spcPts val="600"/>
              </a:spcAft>
              <a:defRPr/>
            </a:pPr>
            <a:r>
              <a:rPr lang="en-US" dirty="0">
                <a:solidFill>
                  <a:prstClr val="black"/>
                </a:solidFill>
                <a:cs typeface="Arial" panose="020B0604020202020204" pitchFamily="34" charset="0"/>
              </a:rPr>
              <a:t>Coordination of benefits situations concerning TRICARE should be handled like other GHPs. However, Medicare may pay secondary to TRICARE in situations where people who get Medicare are serving on active duty.</a:t>
            </a:r>
            <a:endParaRPr lang="en-US" dirty="0">
              <a:cs typeface="Arial" panose="020B0604020202020204" pitchFamily="34" charset="0"/>
            </a:endParaRPr>
          </a:p>
        </p:txBody>
      </p:sp>
    </p:spTree>
    <p:extLst>
      <p:ext uri="{BB962C8B-B14F-4D97-AF65-F5344CB8AC3E}">
        <p14:creationId xmlns:p14="http://schemas.microsoft.com/office/powerpoint/2010/main" val="357852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b="1" dirty="0">
                <a:latin typeface="+mn-lt"/>
                <a:cs typeface="Arial"/>
              </a:rPr>
              <a:t>At the end of this session, you’ll be able to:</a:t>
            </a:r>
            <a:endParaRPr lang="en-US" dirty="0">
              <a:latin typeface="+mn-lt"/>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Explain health and drug coverage coordination </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Determine who pays first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Identify where to get more information</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 use a Medicare provider, the provider will file your claims with Medicare. Medicare pays its portion and electronically forwards the claim to the TFL claims processor. TFL pays the provider directly for TFL-covered services. </a:t>
            </a:r>
            <a:endParaRPr lang="en-US" dirty="0">
              <a:cs typeface="Arial" panose="020B0604020202020204" pitchFamily="34" charset="0"/>
            </a:endParaRPr>
          </a:p>
          <a:p>
            <a:pPr>
              <a:spcAft>
                <a:spcPts val="600"/>
              </a:spcAft>
              <a:defRPr/>
            </a:pPr>
            <a:r>
              <a:rPr lang="en-US" dirty="0">
                <a:solidFill>
                  <a:prstClr val="black"/>
                </a:solidFill>
                <a:cs typeface="Arial" panose="020B0604020202020204" pitchFamily="34" charset="0"/>
              </a:rPr>
              <a:t>For services covered by both Medicare and TFL, Medicare pays first and TFL pays the remaining coinsurance for TRICARE-covered services. </a:t>
            </a:r>
          </a:p>
          <a:p>
            <a:pPr>
              <a:spcAft>
                <a:spcPts val="600"/>
              </a:spcAft>
              <a:defRPr/>
            </a:pPr>
            <a:r>
              <a:rPr lang="en-US" dirty="0">
                <a:solidFill>
                  <a:prstClr val="black"/>
                </a:solidFill>
                <a:cs typeface="Arial" panose="020B0604020202020204" pitchFamily="34" charset="0"/>
              </a:rPr>
              <a:t>For services covered by TFL but not by Medicare, TFL pays first, and Medicare pays nothing. You must pay the TFL fiscal year deductible and cost shares. </a:t>
            </a:r>
          </a:p>
          <a:p>
            <a:pPr>
              <a:spcAft>
                <a:spcPts val="600"/>
              </a:spcAft>
              <a:defRPr/>
            </a:pPr>
            <a:r>
              <a:rPr lang="en-US" dirty="0">
                <a:solidFill>
                  <a:prstClr val="black"/>
                </a:solidFill>
                <a:cs typeface="Arial" panose="020B0604020202020204" pitchFamily="34" charset="0"/>
              </a:rPr>
              <a:t>For services covered by Medicare, but not by TFL, Medicare pays first and TFL pays nothing. You must pay the Medicare deductible and coinsurance. </a:t>
            </a:r>
          </a:p>
          <a:p>
            <a:pPr>
              <a:spcAft>
                <a:spcPts val="600"/>
              </a:spcAft>
              <a:defRPr/>
            </a:pPr>
            <a:r>
              <a:rPr lang="en-US" dirty="0">
                <a:solidFill>
                  <a:prstClr val="black"/>
                </a:solidFill>
                <a:cs typeface="Arial" panose="020B0604020202020204" pitchFamily="34" charset="0"/>
              </a:rPr>
              <a:t>When you get services from a military hospital or any other federal provider, TFL will pay the bills. Medicare doesn’t usually pay for services you get from a federal provider or from another federal agency.</a:t>
            </a:r>
          </a:p>
          <a:p>
            <a:pPr>
              <a:spcAft>
                <a:spcPts val="600"/>
              </a:spcAft>
              <a:defRPr/>
            </a:pPr>
            <a:r>
              <a:rPr lang="en-US" dirty="0">
                <a:solidFill>
                  <a:prstClr val="black"/>
                </a:solidFill>
                <a:cs typeface="Arial" panose="020B0604020202020204" pitchFamily="34" charset="0"/>
              </a:rPr>
              <a:t>For services not covered by Medicare or TFL, Medicare and TFL pay nothing, and you must pay the entire bill. </a:t>
            </a: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160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t>Medicare isn’t part of the Health Insurance Marketplace. If you have Medicare Part A, you don’t need to do anything related to the Marketplace. </a:t>
            </a:r>
          </a:p>
          <a:p>
            <a:pPr>
              <a:spcAft>
                <a:spcPts val="600"/>
              </a:spcAft>
              <a:defRPr/>
            </a:pPr>
            <a:r>
              <a:rPr lang="en-US" dirty="0">
                <a:solidFill>
                  <a:prstClr val="black"/>
                </a:solidFill>
                <a:cs typeface="Arial" panose="020B0604020202020204" pitchFamily="34" charset="0"/>
              </a:rPr>
              <a:t>If you have Medicare, it’s illegal for someone to knowingly sell you a Marketplace plan. </a:t>
            </a:r>
          </a:p>
          <a:p>
            <a:pPr>
              <a:spcAft>
                <a:spcPts val="600"/>
              </a:spcAft>
            </a:pPr>
            <a:r>
              <a:rPr lang="en-US" dirty="0"/>
              <a:t>Generally, there’s no coordination of benefits between Medicare and an individual Marketplace Qualified Health Plan (QHP) that you buy through the Health Insurance Marketplace, unless you’re enrolled in an employer-sponsored SHOP plan. The QHP isn’t secondary insurance, and it isn’t required to pay any costs toward your coverage if you have Medicare. </a:t>
            </a:r>
          </a:p>
          <a:p>
            <a:pPr>
              <a:spcAft>
                <a:spcPts val="600"/>
              </a:spcAft>
            </a:pPr>
            <a:r>
              <a:rPr lang="en-US" dirty="0">
                <a:solidFill>
                  <a:prstClr val="black"/>
                </a:solidFill>
                <a:cs typeface="Arial" panose="020B0604020202020204" pitchFamily="34" charset="0"/>
              </a:rPr>
              <a:t>Individuals enrolled in the SHOP in the Marketplace will have coordination of benefits because SHOP coverage is based on current employment. These individuals have GHP coverage and Medicare may pay primary or secondary as explained in slide 16. In addition, if these individuals consider delaying enrollment in Part B, they won’t get a late enrollment penalty because SHOP employer-sponsored coverage is based on current employment. Visit </a:t>
            </a:r>
            <a:r>
              <a:rPr lang="en-US" dirty="0">
                <a:solidFill>
                  <a:prstClr val="black"/>
                </a:solidFill>
                <a:cs typeface="Arial" panose="020B0604020202020204" pitchFamily="34" charset="0"/>
                <a:hlinkClick r:id="rId3"/>
              </a:rPr>
              <a:t>HealthCare.gov</a:t>
            </a:r>
            <a:r>
              <a:rPr lang="en-US" dirty="0">
                <a:solidFill>
                  <a:prstClr val="black"/>
                </a:solidFill>
                <a:cs typeface="Arial" panose="020B0604020202020204" pitchFamily="34" charset="0"/>
              </a:rPr>
              <a:t> for more information about the Marketplace.</a:t>
            </a:r>
            <a:endParaRPr lang="en-US" dirty="0"/>
          </a:p>
          <a:p>
            <a:pPr>
              <a:spcAft>
                <a:spcPts val="600"/>
              </a:spcAft>
            </a:pPr>
            <a:endParaRPr lang="en-US" dirty="0"/>
          </a:p>
        </p:txBody>
      </p:sp>
    </p:spTree>
    <p:extLst>
      <p:ext uri="{BB962C8B-B14F-4D97-AF65-F5344CB8AC3E}">
        <p14:creationId xmlns:p14="http://schemas.microsoft.com/office/powerpoint/2010/main" val="18786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2933" y="3757506"/>
            <a:ext cx="6266725" cy="5193989"/>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You should consider several important factors when deciding whether to stay in a QHP after you enroll in Part A.</a:t>
            </a:r>
            <a:endParaRPr lang="en-US" dirty="0">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The</a:t>
            </a:r>
            <a:r>
              <a:rPr lang="en-US" dirty="0"/>
              <a:t> Qualified Health Plan (QHP)  </a:t>
            </a:r>
            <a:r>
              <a:rPr lang="en-US" dirty="0">
                <a:solidFill>
                  <a:prstClr val="black"/>
                </a:solidFill>
                <a:cs typeface="Arial" panose="020B0604020202020204" pitchFamily="34" charset="0"/>
              </a:rPr>
              <a:t>isn’t secondary insurance, and it isn’t required to pay any costs toward your coverage if you have Medicare.</a:t>
            </a:r>
          </a:p>
          <a:p>
            <a:pPr marL="125861" indent="-125861" defTabSz="966612">
              <a:spcAft>
                <a:spcPts val="600"/>
              </a:spcAft>
              <a:defRPr/>
            </a:pPr>
            <a:r>
              <a:rPr lang="en-US" dirty="0">
                <a:solidFill>
                  <a:prstClr val="black"/>
                </a:solidFill>
                <a:cs typeface="Arial" panose="020B0604020202020204" pitchFamily="34" charset="0"/>
              </a:rPr>
              <a:t>Individual Marketplace coverage isn’t employer-sponsored coverage, and it isn’t based on current employment. If you have individual Marketplace coverage and only enroll in Part A during your Medicare Initial Enrollment Period (IEP), you won’t be able to enroll in Part B later using an SEP. You’ll have to wait for the General Enrollment Period (GEP) (January 1–March 31 each year), and you’ll have to pay a lifetime Part B late enrollment penalty if you went without Part B for more than 12 months. </a:t>
            </a:r>
          </a:p>
          <a:p>
            <a:pPr marL="125861" indent="-125861" defTabSz="966612">
              <a:spcAft>
                <a:spcPts val="600"/>
              </a:spcAft>
              <a:defRPr/>
            </a:pPr>
            <a:r>
              <a:rPr lang="en-US" dirty="0">
                <a:solidFill>
                  <a:prstClr val="black"/>
                </a:solidFill>
                <a:cs typeface="Arial" panose="020B0604020202020204" pitchFamily="34" charset="0"/>
              </a:rPr>
              <a:t>Once your Part A coverage starts, you’ll no longer be eligible for any premium tax credits, and cost-sharing reductions you may have qualified for through the Marketplace. That’s because Part A is considered minimum essential coverage, not Part B. You won't automatically stop receiving premium tax credits or other financial assistance when you become eligible for Medicare. If you keep your Marketplace plan after you start receiving Medicare, you'll pay full price for it and may have to pay back some or all of the premium tax credit you use when you file your federal taxes. </a:t>
            </a:r>
          </a:p>
          <a:p>
            <a:pPr marL="120827" indent="-120827" defTabSz="966612">
              <a:spcAft>
                <a:spcPts val="600"/>
              </a:spcAft>
              <a:defRPr/>
            </a:pPr>
            <a:r>
              <a:rPr lang="en-US" dirty="0">
                <a:solidFill>
                  <a:prstClr val="black"/>
                </a:solidFill>
                <a:cs typeface="Arial" panose="020B0604020202020204" pitchFamily="34" charset="0"/>
              </a:rPr>
              <a:t>If you have to pay for Part A, you should compare your Medicare benefits and premiums with your Marketplace plan to see which one best meets your needs and budget.</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the option to stop Medicare coverage and continue your Marketplace coverage with premium tax credits, if otherwise eligible.</a:t>
            </a:r>
          </a:p>
          <a:p>
            <a:pPr marL="241653" lvl="1" indent="-120827" defTabSz="966612">
              <a:spcBef>
                <a:spcPts val="0"/>
              </a:spcBef>
              <a:spcAft>
                <a:spcPts val="600"/>
              </a:spcAft>
              <a:buFont typeface="Arial" panose="020B0604020202020204" pitchFamily="34" charset="0"/>
              <a:buChar char="•"/>
              <a:tabLst>
                <a:tab pos="124183" algn="l"/>
              </a:tabLst>
              <a:defRPr/>
            </a:pPr>
            <a:r>
              <a:rPr lang="en-US" dirty="0">
                <a:solidFill>
                  <a:prstClr val="black"/>
                </a:solidFill>
                <a:cs typeface="Arial" panose="020B0604020202020204" pitchFamily="34" charset="0"/>
              </a:rPr>
              <a:t>You may have to pay back all or some of your premium tax credits paid on your behalf for the months you were also enrolled in Part A, when you file your federal income tax.</a:t>
            </a:r>
          </a:p>
        </p:txBody>
      </p:sp>
    </p:spTree>
    <p:extLst>
      <p:ext uri="{BB962C8B-B14F-4D97-AF65-F5344CB8AC3E}">
        <p14:creationId xmlns:p14="http://schemas.microsoft.com/office/powerpoint/2010/main" val="4067659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2</a:t>
            </a:r>
            <a:endParaRPr lang="en-US" dirty="0">
              <a:cs typeface="Arial" panose="020B0604020202020204" pitchFamily="34" charset="0"/>
            </a:endParaRP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If you’re 65 or older and you have group health plan (GHP) retiree coverage, Medicare is the _____________.</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Secondary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100 enrollees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Primary payer, but only if the retiree plan has over 20 enrollees</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Primary Payer</a:t>
            </a: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Medicare pays first if you have GHP retiree coverage and you’re 65 or older. Coordination of benefits between Medicare and retiree coverage doesn’t depend on the number of enrollees in the retiree plan. </a:t>
            </a:r>
          </a:p>
        </p:txBody>
      </p:sp>
    </p:spTree>
    <p:extLst>
      <p:ext uri="{BB962C8B-B14F-4D97-AF65-F5344CB8AC3E}">
        <p14:creationId xmlns:p14="http://schemas.microsoft.com/office/powerpoint/2010/main" val="3607463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 Question 3</a:t>
            </a:r>
            <a:endParaRPr lang="en-US" dirty="0">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Medicare coordinates with all individual Marketplace Qualified Health Plans (QHPs) to determine if Medicare will be the primary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False</a:t>
            </a:r>
          </a:p>
          <a:p>
            <a:pPr marL="0" indent="0" defTabSz="966612">
              <a:spcBef>
                <a:spcPts val="634"/>
              </a:spcBef>
              <a:spcAft>
                <a:spcPts val="600"/>
              </a:spcAft>
              <a:buNone/>
              <a:defRPr/>
            </a:pPr>
            <a:r>
              <a:rPr lang="en-US" dirty="0">
                <a:solidFill>
                  <a:prstClr val="black"/>
                </a:solidFill>
                <a:cs typeface="Arial" panose="020B0604020202020204" pitchFamily="34" charset="0"/>
              </a:rPr>
              <a:t>Generally, there’s no coordination of benefits (COB) between Medicare and an individual Marketplace Qualified Health Plan (QHP) that you buy through the Health Insurance Marketplace, unless you’re enrolled in an employer-sponsored Small Business Health Options Program (SHOP) plan.</a:t>
            </a:r>
          </a:p>
        </p:txBody>
      </p:sp>
    </p:spTree>
    <p:extLst>
      <p:ext uri="{BB962C8B-B14F-4D97-AF65-F5344CB8AC3E}">
        <p14:creationId xmlns:p14="http://schemas.microsoft.com/office/powerpoint/2010/main" val="2185749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3, “Medicare Drug Coverage (Part D) Coordination of Benefits,” explains the following:</a:t>
            </a:r>
            <a:endParaRPr lang="en-US" dirty="0">
              <a:cs typeface="Arial" panose="020B0604020202020204" pitchFamily="34" charset="0"/>
            </a:endParaRP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Coordination of prescription drug benefits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Other possible payers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When Medicare drug coverage (Part D) pays first</a:t>
            </a:r>
          </a:p>
        </p:txBody>
      </p:sp>
    </p:spTree>
    <p:extLst>
      <p:ext uri="{BB962C8B-B14F-4D97-AF65-F5344CB8AC3E}">
        <p14:creationId xmlns:p14="http://schemas.microsoft.com/office/powerpoint/2010/main" val="4084720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drug coverage payers</a:t>
            </a:r>
          </a:p>
          <a:p>
            <a:pPr marL="114300" indent="-114300">
              <a:spcAft>
                <a:spcPts val="600"/>
              </a:spcAft>
            </a:pPr>
            <a:r>
              <a:rPr lang="en-US" b="0" dirty="0">
                <a:cs typeface="Arial" panose="020B0604020202020204" pitchFamily="34" charset="0"/>
              </a:rPr>
              <a:t>Explain important retiree drug coverage considerations</a:t>
            </a:r>
          </a:p>
          <a:p>
            <a:pPr marL="114300" indent="-114300">
              <a:spcAft>
                <a:spcPts val="600"/>
              </a:spcAft>
            </a:pPr>
            <a:r>
              <a:rPr lang="en-US" b="0" dirty="0">
                <a:cs typeface="Arial" panose="020B0604020202020204" pitchFamily="34" charset="0"/>
              </a:rPr>
              <a:t>Explain when Medicare drug coverage (Part D) pays first</a:t>
            </a:r>
          </a:p>
        </p:txBody>
      </p:sp>
    </p:spTree>
    <p:extLst>
      <p:ext uri="{BB962C8B-B14F-4D97-AF65-F5344CB8AC3E}">
        <p14:creationId xmlns:p14="http://schemas.microsoft.com/office/powerpoint/2010/main" val="200213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7358" y="3757507"/>
            <a:ext cx="6232356"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Coordination of prescription drug benefits ensures proper payment by Medicare drug coverage (Part D). Medicare Part D generally follows the same Medicare Secondary Payer rules reviewed in Lesson 2.</a:t>
            </a:r>
          </a:p>
          <a:p>
            <a:pPr marL="125660" indent="-125660">
              <a:spcAft>
                <a:spcPts val="600"/>
              </a:spcAft>
              <a:defRPr/>
            </a:pPr>
            <a:r>
              <a:rPr lang="en-US" dirty="0">
                <a:solidFill>
                  <a:prstClr val="black"/>
                </a:solidFill>
                <a:cs typeface="Arial" panose="020B0604020202020204" pitchFamily="34" charset="0"/>
              </a:rPr>
              <a:t>Whenever Medicare is primary, the Medicare drug coverage is billed and will pay first.</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the "secondary payer" status also applies to Medicare Part D prescription drug coverage and  Medicare drug plans will generally deny primary claims. </a:t>
            </a: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to a non-group health plan (non-GHP), or when a plan doesn’t know whether a covered drug is related to an injury, Medicare drug plans will usually make a conditional primary payment to ease the burden on you, unless certain situations apply. You may have to repay this money if Medicare was not the primary payer.</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drug plan coverage won’t pay for drugs if they’re aware that you have workers’ compensation, Federal Black Lung Program benefits, or no-fault/liability coverage, and have previously established that the drug is being used exclusively to treat a related illness or injury. For example, when you refill a prescription previously paid for by workers’ compensation, the Medicare drug plan may deny primary payment and default to Medicare secondary payer. </a:t>
            </a:r>
          </a:p>
          <a:p>
            <a:pPr marL="125660" indent="-125660" defTabSz="966612">
              <a:spcAft>
                <a:spcPts val="600"/>
              </a:spcAft>
              <a:buFont typeface="Wingdings"/>
              <a:buChar char="§"/>
              <a:defRPr/>
            </a:pPr>
            <a:r>
              <a:rPr lang="en-US" dirty="0">
                <a:solidFill>
                  <a:prstClr val="black"/>
                </a:solidFill>
                <a:cs typeface="Arial" panose="020B0604020202020204" pitchFamily="34" charset="0"/>
              </a:rPr>
              <a:t>Conditional payments must be repaid to Medicare once a settlement, judgment, or award is reached. You should report the proposed settlement or update to Medicare by calling the Benefits Coordination &amp; Recovery Center (BCRC) at 1-855-798-2627 (TTY users can call 1-855-797-2627), or by mailing relevant documents to the BCRC at </a:t>
            </a:r>
            <a:r>
              <a:rPr lang="pl-PL" dirty="0">
                <a:solidFill>
                  <a:prstClr val="black"/>
                </a:solidFill>
                <a:cs typeface="Arial" panose="020B0604020202020204" pitchFamily="34" charset="0"/>
              </a:rPr>
              <a:t>P.O. Box 138832</a:t>
            </a:r>
            <a:r>
              <a:rPr lang="en-US" dirty="0">
                <a:solidFill>
                  <a:prstClr val="black"/>
                </a:solidFill>
                <a:cs typeface="Arial" panose="020B0604020202020204" pitchFamily="34" charset="0"/>
              </a:rPr>
              <a:t>, </a:t>
            </a:r>
            <a:r>
              <a:rPr lang="pl-PL" dirty="0">
                <a:solidFill>
                  <a:prstClr val="black"/>
                </a:solidFill>
                <a:cs typeface="Arial" panose="020B0604020202020204" pitchFamily="34" charset="0"/>
              </a:rPr>
              <a:t>Oklahoma City, OK 73113</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43085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F707-C116-1260-1F80-64ED86586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FAE26-B7D5-F473-DC14-4C75E43BC1C0}"/>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56D92400-3B35-FDEE-F868-95651D3AFEBD}"/>
              </a:ext>
            </a:extLst>
          </p:cNvPr>
          <p:cNvSpPr>
            <a:spLocks noGrp="1"/>
          </p:cNvSpPr>
          <p:nvPr>
            <p:ph type="body" idx="1"/>
          </p:nvPr>
        </p:nvSpPr>
        <p:spPr>
          <a:xfrm>
            <a:off x="419100" y="3733443"/>
            <a:ext cx="6543676" cy="5724882"/>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tab pos="672400" algn="r"/>
              </a:tabLst>
              <a:defRPr/>
            </a:pPr>
            <a:r>
              <a:rPr lang="en-US" b="1" dirty="0"/>
              <a:t>This slide has animation</a:t>
            </a:r>
            <a:r>
              <a:rPr lang="en-US" dirty="0"/>
              <a:t>.</a:t>
            </a:r>
            <a:endParaRPr lang="en-US" dirty="0">
              <a:cs typeface="Arial" panose="020B0604020202020204" pitchFamily="34" charset="0"/>
            </a:endParaRPr>
          </a:p>
          <a:p>
            <a:pPr marL="0" indent="0">
              <a:spcAft>
                <a:spcPts val="600"/>
              </a:spcAft>
              <a:buNone/>
              <a:tabLst>
                <a:tab pos="672400" algn="r"/>
              </a:tabLst>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tabLst>
                <a:tab pos="672400" algn="r"/>
              </a:tabLst>
              <a:defRPr/>
            </a:pPr>
            <a:r>
              <a:rPr lang="en-US" dirty="0">
                <a:solidFill>
                  <a:prstClr val="black"/>
                </a:solidFill>
                <a:cs typeface="Arial" panose="020B0604020202020204" pitchFamily="34" charset="0"/>
              </a:rPr>
              <a:t>Possible drug coverage payers include:</a:t>
            </a:r>
            <a:endParaRPr lang="en-US" dirty="0">
              <a:cs typeface="Arial" panose="020B0604020202020204" pitchFamily="34" charset="0"/>
            </a:endParaRP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Group Health Plans (GHPs)</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Retiree</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Active employment</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COBRA (</a:t>
            </a:r>
            <a:r>
              <a:rPr lang="en-US" dirty="0">
                <a:solidFill>
                  <a:prstClr val="black"/>
                </a:solidFill>
                <a:cs typeface="Arial" panose="020B0604020202020204" pitchFamily="34" charset="0"/>
              </a:rPr>
              <a:t>Consolidated Omnibus Budget Reconciliation Act) </a:t>
            </a:r>
            <a:r>
              <a:rPr lang="en-US" dirty="0">
                <a:solidFill>
                  <a:srgbClr val="000000"/>
                </a:solidFill>
                <a:ea typeface="MS PGothic"/>
                <a:cs typeface="Arial" panose="020B0604020202020204" pitchFamily="34" charset="0"/>
              </a:rPr>
              <a:t>continuation coverage</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State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Medicaid programs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State Pharmaceutical Assistance Programs (SPAPs)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AIDS Drug Assistance Programs (ADAPs)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Federal</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Medicare Part A (Hospital Insurance) or Part B (Medical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Federal Black Lung Program</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Indian Health Services (IHS)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Veterans’ benefits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TRICARE for Life (TFL) benefits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Other</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No-Fault/Liability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Workers’ compensation</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Patient Assistance Programs (PAPs)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Charities</a:t>
            </a:r>
          </a:p>
        </p:txBody>
      </p:sp>
    </p:spTree>
    <p:extLst>
      <p:ext uri="{BB962C8B-B14F-4D97-AF65-F5344CB8AC3E}">
        <p14:creationId xmlns:p14="http://schemas.microsoft.com/office/powerpoint/2010/main" val="391312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909" y="3757506"/>
            <a:ext cx="6138718" cy="5374798"/>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Creditable coverage is coverage that’s expected to pay, on average, at least as much as Medicare’s standard drug coverage. Each year, your plan is required to notify you if your drug coverage is still creditable. If you lose creditable coverage, you’ll have a Special Enrollment Period (SEP) to get Medicare drug coverage. The SEP starts when you’re notified of the loss of creditable coverage and ends either 2 months after the notification or 2 months after the end of the coverage, whichever is later. Contact your GHP’s benefits administrator to find out how your plan works with Medicare drug coverage. When deciding whether to keep or drop coverage through an employer or union retirement plan, consider these important points:</a:t>
            </a:r>
            <a:endParaRPr lang="en-US" dirty="0">
              <a:cs typeface="Arial" panose="020B0604020202020204" pitchFamily="34" charset="0"/>
            </a:endParaRPr>
          </a:p>
          <a:p>
            <a:pPr marL="125525" lvl="1" indent="-125525"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Employer/union retirement plans may offer drug coverage comparable to Medicare drug coverage and often offer generous hospitalization and medical insurance for the entire family, which is particularly important for individuals who are chronically ill or have frequent hospitalizations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If you drop retiree group health coverage, you may not be able to get it back</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may not be able to drop your retiree prescription drug coverage to join a Medicare plan unless you also drop your retiree health (doctor and hospital) coverage</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Family members covered by the same policy may also be affected, so any decision about drug coverage should consider the entire family’s health status and coverage needs</a:t>
            </a:r>
          </a:p>
          <a:p>
            <a:pPr marL="0" lvl="1" defTabSz="966612" eaLnBrk="0" hangingPunct="0">
              <a:spcBef>
                <a:spcPts val="0"/>
              </a:spcBef>
              <a:spcAft>
                <a:spcPts val="600"/>
              </a:spcAft>
              <a:tabLst>
                <a:tab pos="124183" algn="l"/>
              </a:tabLst>
              <a:defRPr/>
            </a:pPr>
            <a:r>
              <a:rPr lang="en-US" dirty="0">
                <a:solidFill>
                  <a:prstClr val="black"/>
                </a:solidFill>
                <a:cs typeface="Arial" panose="020B0604020202020204" pitchFamily="34" charset="0"/>
              </a:rPr>
              <a:t>People with Medicare who have employer or union retirement plans that cover prescription drugs must carefully consider their options. Your needs may vary from year to year based on factors like health status and financial considerations. Employer or union retirement plans may also vary their options each year. You'll get a notice of creditable coverage each year if you have drug coverage from an employer/union or other GHP.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96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b="1"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1, “Coordination of Benefits Overview,” covers:</a:t>
            </a:r>
            <a:endParaRPr lang="en-US" dirty="0">
              <a:ea typeface="+mn-ea"/>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Coordination of benefits </a:t>
            </a:r>
          </a:p>
          <a:p>
            <a:pPr marL="125861" indent="-125861" defTabSz="966612">
              <a:spcAft>
                <a:spcPts val="600"/>
              </a:spcAft>
              <a:defRPr/>
            </a:pPr>
            <a:r>
              <a:rPr lang="en-US" dirty="0">
                <a:solidFill>
                  <a:prstClr val="black"/>
                </a:solidFill>
                <a:cs typeface="Arial" panose="020B0604020202020204" pitchFamily="34" charset="0"/>
              </a:rPr>
              <a:t>Medicare as the primary payer</a:t>
            </a:r>
          </a:p>
          <a:p>
            <a:pPr marL="125861" indent="-125861" defTabSz="966612">
              <a:spcAft>
                <a:spcPts val="600"/>
              </a:spcAft>
              <a:defRPr/>
            </a:pPr>
            <a:r>
              <a:rPr lang="en-US" dirty="0">
                <a:solidFill>
                  <a:prstClr val="black"/>
                </a:solidFill>
                <a:cs typeface="Arial" panose="020B0604020202020204" pitchFamily="34" charset="0"/>
              </a:rPr>
              <a:t>Medicare as the secondary payer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This slide and the next ones describe when Medicare drug coverage pays first for medically necessary Part D-covered prescription drugs.</a:t>
            </a:r>
            <a:endParaRPr lang="en-US" dirty="0">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Medicare drug coverage usually pays first if you’re 65 or older and have retiree coverage.</a:t>
            </a:r>
          </a:p>
          <a:p>
            <a:pPr marL="0" indent="0" defTabSz="966612">
              <a:spcAft>
                <a:spcPts val="600"/>
              </a:spcAft>
              <a:buNone/>
              <a:defRPr/>
            </a:pPr>
            <a:r>
              <a:rPr lang="en-US" dirty="0">
                <a:solidFill>
                  <a:prstClr val="black"/>
                </a:solidFill>
                <a:cs typeface="Arial" panose="020B0604020202020204" pitchFamily="34" charset="0"/>
              </a:rPr>
              <a:t>If you have GHP coverage—Medicare drug coverage pays first if:</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65 or older; you or your covered spouse is still working; and you have Medicare</a:t>
            </a:r>
            <a:r>
              <a:rPr lang="en-US" b="1" dirty="0">
                <a:solidFill>
                  <a:prstClr val="black"/>
                </a:solidFill>
                <a:cs typeface="Arial" panose="020B0604020202020204" pitchFamily="34" charset="0"/>
              </a:rPr>
              <a:t> and have </a:t>
            </a:r>
            <a:r>
              <a:rPr lang="en-US" dirty="0">
                <a:solidFill>
                  <a:prstClr val="black"/>
                </a:solidFill>
                <a:cs typeface="Arial" panose="020B0604020202020204" pitchFamily="34" charset="0"/>
              </a:rPr>
              <a:t>GHP coverage from an employer with </a:t>
            </a:r>
            <a:r>
              <a:rPr lang="en-US" b="1" dirty="0">
                <a:solidFill>
                  <a:prstClr val="black"/>
                </a:solidFill>
                <a:cs typeface="Arial" panose="020B0604020202020204" pitchFamily="34" charset="0"/>
              </a:rPr>
              <a:t>fewer than 20</a:t>
            </a:r>
            <a:r>
              <a:rPr lang="en-US" dirty="0">
                <a:solidFill>
                  <a:prstClr val="black"/>
                </a:solidFill>
                <a:cs typeface="Arial" panose="020B0604020202020204" pitchFamily="34" charset="0"/>
              </a:rPr>
              <a:t> employees </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under 65 with Medicare due to disability and have GHP coverage—if the employer has </a:t>
            </a:r>
            <a:r>
              <a:rPr lang="en-US" b="1" dirty="0">
                <a:solidFill>
                  <a:prstClr val="black"/>
                </a:solidFill>
                <a:cs typeface="Arial" panose="020B0604020202020204" pitchFamily="34" charset="0"/>
              </a:rPr>
              <a:t>fewer than 100 </a:t>
            </a:r>
            <a:r>
              <a:rPr lang="en-US" dirty="0">
                <a:solidFill>
                  <a:prstClr val="black"/>
                </a:solidFill>
                <a:cs typeface="Arial" panose="020B0604020202020204" pitchFamily="34" charset="0"/>
              </a:rPr>
              <a:t>employees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Medicare due to End-Stage Renal Disease (ESRD) and have GHP coverage—</a:t>
            </a:r>
            <a:r>
              <a:rPr lang="en-US" b="1" dirty="0">
                <a:solidFill>
                  <a:prstClr val="black"/>
                </a:solidFill>
                <a:cs typeface="Arial" panose="020B0604020202020204" pitchFamily="34" charset="0"/>
              </a:rPr>
              <a:t>after</a:t>
            </a:r>
            <a:r>
              <a:rPr lang="en-US" dirty="0">
                <a:solidFill>
                  <a:prstClr val="black"/>
                </a:solidFill>
                <a:cs typeface="Arial" panose="020B0604020202020204" pitchFamily="34" charset="0"/>
              </a:rPr>
              <a:t> the 30-month coordination period ends, or if you had Medicare before you had ESRD and Medicare was the primary payer</a:t>
            </a:r>
          </a:p>
          <a:p>
            <a:pPr marL="0" indent="0" defTabSz="966612">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Federal Employees Health Benefits (FEHB) is a type of GHP. It covers participating current and retired federal employees and their family members. There’s usually not much benefit to having both Medicare drug coverage and FEHB coverage, unless you qualify for Extra Help. If you have both, and are retired</a:t>
            </a:r>
            <a:r>
              <a:rPr lang="en-US">
                <a:solidFill>
                  <a:prstClr val="black"/>
                </a:solidFill>
                <a:cs typeface="Arial" panose="020B0604020202020204" pitchFamily="34" charset="0"/>
              </a:rPr>
              <a:t>, your Medicare </a:t>
            </a:r>
            <a:r>
              <a:rPr lang="en-US" dirty="0">
                <a:solidFill>
                  <a:prstClr val="black"/>
                </a:solidFill>
                <a:cs typeface="Arial" panose="020B0604020202020204" pitchFamily="34" charset="0"/>
              </a:rPr>
              <a:t>drug coverage would pay first.</a:t>
            </a:r>
          </a:p>
        </p:txBody>
      </p:sp>
    </p:spTree>
    <p:extLst>
      <p:ext uri="{BB962C8B-B14F-4D97-AF65-F5344CB8AC3E}">
        <p14:creationId xmlns:p14="http://schemas.microsoft.com/office/powerpoint/2010/main" val="2732365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lvl="1">
              <a:spcAft>
                <a:spcPts val="600"/>
              </a:spcAft>
            </a:pPr>
            <a:r>
              <a:rPr lang="en-US" dirty="0">
                <a:cs typeface="Arial" panose="020B0604020202020204" pitchFamily="34" charset="0"/>
              </a:rPr>
              <a:t>If you have COBRA continuation coverage, Medicare drug coverage pays first.</a:t>
            </a:r>
          </a:p>
          <a:p>
            <a:pPr marL="0" lvl="1">
              <a:spcAft>
                <a:spcPts val="600"/>
              </a:spcAft>
            </a:pPr>
            <a:r>
              <a:rPr lang="en-US" dirty="0">
                <a:cs typeface="Arial" panose="020B0604020202020204" pitchFamily="34" charset="0"/>
              </a:rPr>
              <a:t>This generally includes:</a:t>
            </a:r>
          </a:p>
          <a:p>
            <a:pPr marL="125525" lvl="1" indent="-125525">
              <a:spcAft>
                <a:spcPts val="600"/>
              </a:spcAft>
              <a:buFont typeface="Wingdings,Sans-Serif"/>
              <a:buChar char="§"/>
            </a:pPr>
            <a:r>
              <a:rPr lang="en-US" dirty="0">
                <a:cs typeface="Arial" panose="020B0604020202020204" pitchFamily="34" charset="0"/>
              </a:rPr>
              <a:t>People 65 and older as well as those under 65 who have Medicare due to disability</a:t>
            </a:r>
          </a:p>
          <a:p>
            <a:pPr marL="125525" lvl="1" indent="-125525">
              <a:spcAft>
                <a:spcPts val="600"/>
              </a:spcAft>
              <a:buFont typeface="Wingdings,Sans-Serif"/>
              <a:buChar char="§"/>
            </a:pPr>
            <a:r>
              <a:rPr lang="en-US" dirty="0">
                <a:cs typeface="Arial" panose="020B0604020202020204" pitchFamily="34" charset="0"/>
              </a:rPr>
              <a:t>People eligible for Medicare due to ESRD—once the 30-month coordination period ends</a:t>
            </a:r>
          </a:p>
        </p:txBody>
      </p:sp>
    </p:spTree>
    <p:extLst>
      <p:ext uri="{BB962C8B-B14F-4D97-AF65-F5344CB8AC3E}">
        <p14:creationId xmlns:p14="http://schemas.microsoft.com/office/powerpoint/2010/main" val="4057332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144347"/>
          </a:xfrm>
        </p:spPr>
        <p:txBody>
          <a:bodyPr/>
          <a:lstStyle/>
          <a:p>
            <a:pPr marL="0" indent="0">
              <a:spcAft>
                <a:spcPts val="600"/>
              </a:spcAft>
              <a:buNone/>
              <a:defRPr/>
            </a:pPr>
            <a:r>
              <a:rPr lang="en-US" b="1" dirty="0">
                <a:cs typeface="Arial" panose="020B0604020202020204" pitchFamily="34" charset="0"/>
              </a:rPr>
              <a:t>Presenter Notes</a:t>
            </a:r>
          </a:p>
          <a:p>
            <a:pPr marL="0" indent="0">
              <a:spcAft>
                <a:spcPts val="600"/>
              </a:spcAft>
              <a:buNone/>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Federal Black Lung Program </a:t>
            </a:r>
            <a:r>
              <a:rPr lang="en-US" sz="1200" dirty="0">
                <a:solidFill>
                  <a:prstClr val="black"/>
                </a:solidFill>
                <a:cs typeface="Arial" panose="020B0604020202020204" pitchFamily="34" charset="0"/>
              </a:rPr>
              <a:t>provides compensation to coal miners who are totally disabled by pneumoconiosis arising out of coal mine employment, and to survivors of coal miners whose deaths are attributable to the disease. The program also provides eligible miners with medical coverage for the treatment of lung diseases related to pneumoconiosis.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dirty="0">
                <a:solidFill>
                  <a:prstClr val="black"/>
                </a:solidFill>
                <a:cs typeface="Arial" panose="020B0604020202020204" pitchFamily="34" charset="0"/>
              </a:rPr>
              <a:t>If you get Federal Black Lung Program benefits, Medicare drug coverage won’t cover prescriptions related to lung disease and other conditions caused by coal mining. However, it will pay first for all other covered prescriptions.</a:t>
            </a:r>
          </a:p>
          <a:p>
            <a:pPr marL="0" indent="0" defTabSz="966612">
              <a:spcAft>
                <a:spcPts val="600"/>
              </a:spcAft>
              <a:buNone/>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Indian Health Service </a:t>
            </a:r>
            <a:r>
              <a:rPr lang="en-US" sz="1200" dirty="0">
                <a:solidFill>
                  <a:prstClr val="black"/>
                </a:solidFill>
                <a:cs typeface="Arial" panose="020B0604020202020204" pitchFamily="34" charset="0"/>
              </a:rPr>
              <a:t>(IHS) is the primary provider for the American Indian/Alaska Native (AI/AN) Medicare population. AI/AN people with Medicare can’t be charged any cost-sharing. IHS, Tribal, and Urban Indian (I/T/U) pharmacies—that is, a pharmacy operated by IHS, an Indian tribe or tribal organization, or an Urban Indian organization, all of which are defined in Section 4 of the Indian Health Care Improvement Act of 1976, 25 USC 1603—must waive any copayments or deductibles that would have been applied by a Medicare drug plan.</a:t>
            </a:r>
          </a:p>
          <a:p>
            <a:pPr marL="0" indent="0" defTabSz="966612">
              <a:spcAft>
                <a:spcPts val="600"/>
              </a:spcAft>
              <a:buNone/>
              <a:defRPr/>
            </a:pPr>
            <a:r>
              <a:rPr lang="en-US" sz="1200" dirty="0">
                <a:solidFill>
                  <a:prstClr val="black"/>
                </a:solidFill>
                <a:cs typeface="Arial" panose="020B0604020202020204" pitchFamily="34" charset="0"/>
              </a:rPr>
              <a:t>Many Indian health facilities participate in the Medicare drug program. If you get prescription drugs through an Indian health facility, you pay nothing, and your coverage won’t be interrupted. Coordination of benefits with IHS and tribes is tied to pharmacy network contracting. Regulations require all Medicare drug coverage sponsors to offer network contracts to all I/T/U pharmacies operating in their service area. Plans also must prove to Medicare that they offer AI/AN enrollees convenient access to I/T/U pharmacies. IHS qualifies as creditable coverage (meaning they’re as good as or better than the Medicare drug coverage benefit). People with IHS don’t need to enroll in a Medicare drug plan when they have the IHS pharmacy benefit. If they choose to enroll in a Medicare drug plan at a later date, they won’t be charged a Part D late enrollment penalty.</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lang="en-US" b="0" dirty="0">
              <a:cs typeface="Arial" panose="020B0604020202020204" pitchFamily="34" charset="0"/>
            </a:endParaRPr>
          </a:p>
        </p:txBody>
      </p:sp>
    </p:spTree>
    <p:extLst>
      <p:ext uri="{BB962C8B-B14F-4D97-AF65-F5344CB8AC3E}">
        <p14:creationId xmlns:p14="http://schemas.microsoft.com/office/powerpoint/2010/main" val="2422584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60" y="3757505"/>
            <a:ext cx="6305884" cy="5502382"/>
          </a:xfrm>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dirty="0">
              <a:solidFill>
                <a:prstClr val="black"/>
              </a:solidFill>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Veterans Affairs (VA) </a:t>
            </a:r>
            <a:r>
              <a:rPr lang="en-US" dirty="0">
                <a:solidFill>
                  <a:prstClr val="black"/>
                </a:solidFill>
                <a:cs typeface="Arial" panose="020B0604020202020204" pitchFamily="34" charset="0"/>
              </a:rPr>
              <a:t>benefits, including prescription drug coverage, are separate from Medicare drug plans, and the VA can’t bill Medicare. Veterans with Medicare can use either VA benefits or a Medicare drug plan, but not both, for the same prescription. VA prescriptions must be written by VA doctors and filled at VA facilities or through their mail-order pharmacy.</a:t>
            </a:r>
          </a:p>
          <a:p>
            <a:pPr marL="0" indent="0" defTabSz="966612">
              <a:spcAft>
                <a:spcPts val="600"/>
              </a:spcAft>
              <a:buNone/>
              <a:defRPr/>
            </a:pPr>
            <a:r>
              <a:rPr lang="en-US" dirty="0">
                <a:solidFill>
                  <a:prstClr val="black"/>
                </a:solidFill>
                <a:cs typeface="Arial" panose="020B0604020202020204" pitchFamily="34" charset="0"/>
              </a:rPr>
              <a:t>Payments for VA prescriptions don’t count toward Medicare’s drug cost or out-of-pocket (</a:t>
            </a:r>
            <a:r>
              <a:rPr lang="en-US" dirty="0" err="1">
                <a:solidFill>
                  <a:prstClr val="black"/>
                </a:solidFill>
                <a:cs typeface="Arial" panose="020B0604020202020204" pitchFamily="34" charset="0"/>
              </a:rPr>
              <a:t>TrOOP</a:t>
            </a:r>
            <a:r>
              <a:rPr lang="en-US" dirty="0">
                <a:solidFill>
                  <a:prstClr val="black"/>
                </a:solidFill>
                <a:cs typeface="Arial" panose="020B0604020202020204" pitchFamily="34" charset="0"/>
              </a:rPr>
              <a:t>) expenses. However, VA drug coverage is considered creditable, so delaying Medicare drug plan enrollment won’t result in penalties. If your VA drug benefits are limited, enrolling in a Medicare drug plan, especially if you qualify for Extra Help, could be beneficial. If you get all medications through the VA, Medicare Part D may not be necessary.</a:t>
            </a:r>
          </a:p>
          <a:p>
            <a:pPr marL="0" indent="0" defTabSz="966612">
              <a:spcAft>
                <a:spcPts val="600"/>
              </a:spcAft>
              <a:buNone/>
              <a:defRPr/>
            </a:pPr>
            <a:endParaRPr lang="en-US" dirty="0">
              <a:solidFill>
                <a:prstClr val="black"/>
              </a:solidFill>
              <a:cs typeface="Arial" panose="020B0604020202020204" pitchFamily="34" charset="0"/>
            </a:endParaRPr>
          </a:p>
          <a:p>
            <a:pPr marL="0" indent="0" defTabSz="966612">
              <a:buNone/>
              <a:defRPr/>
            </a:pPr>
            <a:r>
              <a:rPr lang="en-US" b="1" dirty="0">
                <a:solidFill>
                  <a:prstClr val="black"/>
                </a:solidFill>
                <a:cs typeface="Arial" panose="020B0604020202020204" pitchFamily="34" charset="0"/>
              </a:rPr>
              <a:t>TRICARE for Life (TFL) </a:t>
            </a:r>
            <a:r>
              <a:rPr lang="en-US" dirty="0">
                <a:solidFill>
                  <a:prstClr val="black"/>
                </a:solidFill>
                <a:cs typeface="Arial" panose="020B0604020202020204" pitchFamily="34" charset="0"/>
              </a:rPr>
              <a:t>includes prescription drug coverage and works with Medicare. TFL pays the remaining costs after Medicare, up to what you would have paid under TRICARE, but only if:</a:t>
            </a:r>
          </a:p>
          <a:p>
            <a:pPr marL="125525" lvl="1" indent="-125525">
              <a:buFont typeface="Wingdings,Sans-Serif"/>
              <a:buChar char="§"/>
              <a:defRPr/>
            </a:pPr>
            <a:r>
              <a:rPr lang="en-US" dirty="0">
                <a:cs typeface="Arial" panose="020B0604020202020204" pitchFamily="34" charset="0"/>
              </a:rPr>
              <a:t>You’re enrolled in a Medicare drug plan</a:t>
            </a:r>
          </a:p>
          <a:p>
            <a:pPr marL="125525" lvl="1" indent="-125525">
              <a:buFont typeface="Wingdings,Sans-Serif"/>
              <a:buChar char="§"/>
              <a:defRPr/>
            </a:pPr>
            <a:r>
              <a:rPr lang="en-US" dirty="0">
                <a:cs typeface="Arial" panose="020B0604020202020204" pitchFamily="34" charset="0"/>
              </a:rPr>
              <a:t>The drug is covered by both Part D and TRICARE</a:t>
            </a:r>
          </a:p>
          <a:p>
            <a:pPr marL="125525" lvl="1" indent="-125525">
              <a:spcAft>
                <a:spcPts val="600"/>
              </a:spcAft>
              <a:buFont typeface="Wingdings,Sans-Serif"/>
              <a:buChar char="§"/>
              <a:defRPr/>
            </a:pPr>
            <a:r>
              <a:rPr lang="en-US" dirty="0">
                <a:cs typeface="Arial" panose="020B0604020202020204" pitchFamily="34" charset="0"/>
              </a:rPr>
              <a:t>The pharmacy is in both the Medicare and TRICARE networks</a:t>
            </a:r>
          </a:p>
          <a:p>
            <a:pPr marL="0" indent="0" defTabSz="966612">
              <a:spcAft>
                <a:spcPts val="600"/>
              </a:spcAft>
              <a:buNone/>
              <a:defRPr/>
            </a:pPr>
            <a:r>
              <a:rPr lang="en-US" dirty="0">
                <a:solidFill>
                  <a:prstClr val="black"/>
                </a:solidFill>
                <a:cs typeface="Arial" panose="020B0604020202020204" pitchFamily="34" charset="0"/>
              </a:rPr>
              <a:t>TFL’s pharmacy benefits count as creditable coverage, so you don’t need to enroll in Medicare Part D. If you decide to enroll later, you won’t face a Part D late enrollment penalty. If you already have TFL, you may not need Medicare Part D.</a:t>
            </a:r>
          </a:p>
        </p:txBody>
      </p:sp>
    </p:spTree>
    <p:extLst>
      <p:ext uri="{BB962C8B-B14F-4D97-AF65-F5344CB8AC3E}">
        <p14:creationId xmlns:p14="http://schemas.microsoft.com/office/powerpoint/2010/main" val="1951467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338969"/>
          </a:xfrm>
        </p:spPr>
        <p:txBody>
          <a:bodyPr>
            <a:normAutofit/>
          </a:bodyPr>
          <a:lstStyle/>
          <a:p>
            <a:pPr marL="0" indent="0">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Bef>
                <a:spcPts val="60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Under the Medicare Modernization Act (MMA), people with both </a:t>
            </a:r>
            <a:r>
              <a:rPr kumimoji="0" lang="en-US" sz="1200" b="1" i="0" u="none" strike="noStrike" kern="1200" cap="none" spc="0" normalizeH="0" baseline="0" noProof="0" dirty="0">
                <a:ln>
                  <a:noFill/>
                </a:ln>
                <a:solidFill>
                  <a:prstClr val="black"/>
                </a:solidFill>
                <a:effectLst/>
                <a:uLnTx/>
                <a:uFillTx/>
                <a:ea typeface="+mn-ea"/>
                <a:cs typeface="+mn-cs"/>
              </a:rPr>
              <a:t>Medicare and full Medicaid benefits</a:t>
            </a:r>
            <a:r>
              <a:rPr kumimoji="0" lang="en-US" sz="1200" b="0" i="0" u="none" strike="noStrike" kern="1200" cap="none" spc="0" normalizeH="0" baseline="0" noProof="0" dirty="0">
                <a:ln>
                  <a:noFill/>
                </a:ln>
                <a:solidFill>
                  <a:prstClr val="black"/>
                </a:solidFill>
                <a:effectLst/>
                <a:uLnTx/>
                <a:uFillTx/>
                <a:ea typeface="+mn-ea"/>
                <a:cs typeface="+mn-cs"/>
              </a:rPr>
              <a:t> get drug coverage from Medicare instead of Medicaid. States may choose to provide Medicaid coverage for drugs the MMA excludes from coverage under Medicare drug coverage (Part D). Some Medicare Special Needs Plans (SNPs) coordinate Medicare-covered services, including drug coverage, for people with both Medicare and Medicaid.</a:t>
            </a:r>
          </a:p>
          <a:p>
            <a:pPr marL="0" marR="0" indent="0">
              <a:spcBef>
                <a:spcPts val="0"/>
              </a:spcBef>
              <a:spcAft>
                <a:spcPts val="600"/>
              </a:spcAft>
              <a:buNone/>
            </a:pPr>
            <a:r>
              <a:rPr kumimoji="0" lang="en-US" sz="1200" b="0" i="0" u="none" strike="noStrike" kern="1200" cap="none" spc="0" normalizeH="0" baseline="0" noProof="0" dirty="0">
                <a:ln>
                  <a:noFill/>
                </a:ln>
                <a:solidFill>
                  <a:prstClr val="black"/>
                </a:solidFill>
                <a:effectLst/>
                <a:uLnTx/>
                <a:uFillTx/>
                <a:ea typeface="+mn-ea"/>
                <a:cs typeface="+mn-cs"/>
              </a:rPr>
              <a:t>If you get help from a </a:t>
            </a:r>
            <a:r>
              <a:rPr kumimoji="0" lang="en-US" sz="1200" b="1" i="0" u="none" strike="noStrike" kern="1200" cap="none" spc="0" normalizeH="0" baseline="0" noProof="0" dirty="0">
                <a:ln>
                  <a:noFill/>
                </a:ln>
                <a:solidFill>
                  <a:prstClr val="black"/>
                </a:solidFill>
                <a:effectLst/>
                <a:uLnTx/>
                <a:uFillTx/>
                <a:ea typeface="+mn-ea"/>
                <a:cs typeface="+mn-cs"/>
              </a:rPr>
              <a:t>State Pharmaceutical Assistance Program (SPAP)</a:t>
            </a:r>
            <a:r>
              <a:rPr kumimoji="0" lang="en-US" sz="1200" b="0" i="0" u="none" strike="noStrike" kern="1200" cap="none" spc="0" normalizeH="0" baseline="0" noProof="0" dirty="0">
                <a:ln>
                  <a:noFill/>
                </a:ln>
                <a:solidFill>
                  <a:prstClr val="black"/>
                </a:solidFill>
                <a:effectLst/>
                <a:uLnTx/>
                <a:uFillTx/>
                <a:ea typeface="+mn-ea"/>
                <a:cs typeface="+mn-cs"/>
              </a:rPr>
              <a:t>, Medicare pays first. The state may help pay your Part D costs for prescriptions, drug plan premium's and/or other drug costs. Find out if your state has a State Pharmaceutical Assistance Program </a:t>
            </a:r>
            <a:r>
              <a:rPr lang="en-US" dirty="0">
                <a:solidFill>
                  <a:prstClr val="black"/>
                </a:solidFill>
              </a:rPr>
              <a:t>by visiting </a:t>
            </a:r>
            <a:r>
              <a:rPr lang="en-US" dirty="0">
                <a:solidFill>
                  <a:prstClr val="black"/>
                </a:solidFill>
                <a:hlinkClick r:id="rId3"/>
              </a:rPr>
              <a:t>Medicare.gov/pharmaceutical-assistance-program/#state-programs</a:t>
            </a:r>
            <a:r>
              <a:rPr lang="en-US" dirty="0">
                <a:solidFill>
                  <a:srgbClr val="0563C1"/>
                </a:solidFill>
                <a:ea typeface="Calibri" panose="020F0502020204030204" pitchFamily="34" charset="0"/>
                <a:cs typeface="Times New Roman" panose="02020603050405020304" pitchFamily="18" charset="0"/>
              </a:rPr>
              <a:t>.</a:t>
            </a:r>
          </a:p>
          <a:p>
            <a:pPr marL="0" marR="0" indent="0">
              <a:spcBef>
                <a:spcPts val="0"/>
              </a:spcBef>
              <a:spcAft>
                <a:spcPts val="600"/>
              </a:spcAft>
              <a:buNone/>
            </a:pPr>
            <a:r>
              <a:rPr lang="en-US" b="1" dirty="0"/>
              <a:t>AIDS Drug Assistance Program (ADAP) </a:t>
            </a:r>
            <a:r>
              <a:rPr lang="en-US" dirty="0"/>
              <a:t>is a State-administered program authorized under Title II of the CARE Act that provides Food &amp; Drug Administration (FDA)-approved medications to low-income individuals with HIV disease who have limited or no coverage from private insurance or Medicaid. ADAPs are an integral component of the safety-net for HIV/AIDS patients because they fill coverage gaps in public and private insurance for critical HIV/AIDS drug treatments. If you get help from the ADAPs, Medicare pays first. Costs paid for by an ADAP count toward a beneficiary’s </a:t>
            </a:r>
            <a:r>
              <a:rPr lang="en-US" dirty="0" err="1"/>
              <a:t>TrOOP</a:t>
            </a:r>
            <a:r>
              <a:rPr lang="en-US" dirty="0"/>
              <a:t>.</a:t>
            </a:r>
          </a:p>
        </p:txBody>
      </p:sp>
    </p:spTree>
    <p:extLst>
      <p:ext uri="{BB962C8B-B14F-4D97-AF65-F5344CB8AC3E}">
        <p14:creationId xmlns:p14="http://schemas.microsoft.com/office/powerpoint/2010/main" val="460534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744874"/>
            <a:ext cx="6696075" cy="5146464"/>
          </a:xfrm>
        </p:spPr>
        <p:txBody>
          <a:bodyPr>
            <a:normAutofit/>
          </a:bodyPr>
          <a:lstStyle/>
          <a:p>
            <a:pPr marL="0" indent="0">
              <a:lnSpc>
                <a:spcPct val="110000"/>
              </a:lnSpc>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If you have </a:t>
            </a:r>
            <a:r>
              <a:rPr kumimoji="0" lang="en-US" b="1" i="0" u="none" strike="noStrike" kern="1200" cap="none" spc="0" normalizeH="0" baseline="0" noProof="0" dirty="0">
                <a:ln>
                  <a:noFill/>
                </a:ln>
                <a:solidFill>
                  <a:prstClr val="black"/>
                </a:solidFill>
                <a:effectLst/>
                <a:uLnTx/>
                <a:uFillTx/>
              </a:rPr>
              <a:t>no-fault or liability insurance </a:t>
            </a:r>
            <a:r>
              <a:rPr kumimoji="0" lang="en-US" b="0" i="0" u="none" strike="noStrike" kern="1200" cap="none" spc="0" normalizeH="0" baseline="0" noProof="0" dirty="0">
                <a:ln>
                  <a:noFill/>
                </a:ln>
                <a:solidFill>
                  <a:prstClr val="black"/>
                </a:solidFill>
                <a:effectLst/>
                <a:uLnTx/>
                <a:uFillTx/>
              </a:rPr>
              <a:t>(e.g., from an accident or malpractice), Medicare pays first for Part D prescriptions not related to the accident or injury.</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For drugs provided through a </a:t>
            </a:r>
            <a:r>
              <a:rPr kumimoji="0" lang="en-US" b="1" i="0" u="none" strike="noStrike" kern="1200" cap="none" spc="0" normalizeH="0" baseline="0" noProof="0" dirty="0">
                <a:ln>
                  <a:noFill/>
                </a:ln>
                <a:solidFill>
                  <a:prstClr val="black"/>
                </a:solidFill>
                <a:effectLst/>
                <a:uLnTx/>
                <a:uFillTx/>
              </a:rPr>
              <a:t>Pharmaceutical Manufacturer-sponsored Patient Assistance Program (PAP)</a:t>
            </a:r>
            <a:r>
              <a:rPr kumimoji="0" lang="en-US" b="0" i="0" u="none" strike="noStrike" kern="1200" cap="none" spc="0" normalizeH="0" baseline="0" noProof="0" dirty="0">
                <a:ln>
                  <a:noFill/>
                </a:ln>
                <a:solidFill>
                  <a:prstClr val="black"/>
                </a:solidFill>
                <a:effectLst/>
                <a:uLnTx/>
                <a:uFillTx/>
              </a:rPr>
              <a:t>, Medicare Part D won’t cover those drugs, and the assistance doesn’t count toward your </a:t>
            </a:r>
            <a:r>
              <a:rPr kumimoji="0" lang="en-US" b="0" i="0" u="none" strike="noStrike" kern="1200" cap="none" spc="0" normalizeH="0" baseline="0" noProof="0" dirty="0" err="1">
                <a:ln>
                  <a:noFill/>
                </a:ln>
                <a:solidFill>
                  <a:prstClr val="black"/>
                </a:solidFill>
                <a:effectLst/>
                <a:uLnTx/>
                <a:uFillTx/>
              </a:rPr>
              <a:t>TrOOP</a:t>
            </a:r>
            <a:r>
              <a:rPr kumimoji="0" lang="en-US" b="0" i="0" u="none" strike="noStrike" kern="1200" cap="none" spc="0" normalizeH="0" baseline="0" noProof="0" dirty="0">
                <a:ln>
                  <a:noFill/>
                </a:ln>
                <a:solidFill>
                  <a:prstClr val="black"/>
                </a:solidFill>
                <a:effectLst/>
                <a:uLnTx/>
                <a:uFillTx/>
              </a:rPr>
              <a:t> costs. Some PAPs charge a small copay for the drugs they provide, and you may need to submit a paper claim to have that copay count toward </a:t>
            </a:r>
            <a:r>
              <a:rPr kumimoji="0" lang="en-US" b="0" i="0" u="none" strike="noStrike" kern="1200" cap="none" spc="0" normalizeH="0" baseline="0" noProof="0" dirty="0" err="1">
                <a:ln>
                  <a:noFill/>
                </a:ln>
                <a:solidFill>
                  <a:prstClr val="black"/>
                </a:solidFill>
                <a:effectLst/>
                <a:uLnTx/>
                <a:uFillTx/>
              </a:rPr>
              <a:t>TrOOP</a:t>
            </a:r>
            <a:r>
              <a:rPr kumimoji="0" lang="en-US" b="0" i="0" u="none" strike="noStrike" kern="1200" cap="none" spc="0" normalizeH="0" baseline="0" noProof="0" dirty="0">
                <a:ln>
                  <a:noFill/>
                </a:ln>
                <a:solidFill>
                  <a:prstClr val="black"/>
                </a:solidFill>
                <a:effectLst/>
                <a:uLnTx/>
                <a:uFillTx/>
              </a:rPr>
              <a:t>.</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If you get help from a </a:t>
            </a:r>
            <a:r>
              <a:rPr kumimoji="0" lang="en-US" b="1" i="0" u="none" strike="noStrike" kern="1200" cap="none" spc="0" normalizeH="0" baseline="0" noProof="0" dirty="0">
                <a:ln>
                  <a:noFill/>
                </a:ln>
                <a:solidFill>
                  <a:prstClr val="black"/>
                </a:solidFill>
                <a:effectLst/>
                <a:uLnTx/>
                <a:uFillTx/>
              </a:rPr>
              <a:t>charitable program</a:t>
            </a:r>
            <a:r>
              <a:rPr kumimoji="0" lang="en-US" b="0" i="0" u="none" strike="noStrike" kern="1200" cap="none" spc="0" normalizeH="0" baseline="0" noProof="0" dirty="0">
                <a:ln>
                  <a:noFill/>
                </a:ln>
                <a:solidFill>
                  <a:prstClr val="black"/>
                </a:solidFill>
                <a:effectLst/>
                <a:uLnTx/>
                <a:uFillTx/>
              </a:rPr>
              <a:t>, you may use a retail ID card at the pharmacy for assistance. Charities that participate in electronic data exchange speed up claims processing, but some require paper claims. Assistance from charities counts toward your </a:t>
            </a:r>
            <a:r>
              <a:rPr kumimoji="0" lang="en-US" b="0" i="0" u="none" strike="noStrike" kern="1200" cap="none" spc="0" normalizeH="0" baseline="0" noProof="0" dirty="0" err="1">
                <a:ln>
                  <a:noFill/>
                </a:ln>
                <a:solidFill>
                  <a:prstClr val="black"/>
                </a:solidFill>
                <a:effectLst/>
                <a:uLnTx/>
                <a:uFillTx/>
              </a:rPr>
              <a:t>TrOOP</a:t>
            </a:r>
            <a:r>
              <a:rPr kumimoji="0" lang="en-US" b="0" i="0" u="none" strike="noStrike" kern="1200" cap="none" spc="0" normalizeH="0" baseline="0" noProof="0" dirty="0">
                <a:ln>
                  <a:noFill/>
                </a:ln>
                <a:solidFill>
                  <a:prstClr val="black"/>
                </a:solidFill>
                <a:effectLst/>
                <a:uLnTx/>
                <a:uFillTx/>
              </a:rPr>
              <a:t> costs unless it’s from a government-funded program or other third-party payer.</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For </a:t>
            </a:r>
            <a:r>
              <a:rPr kumimoji="0" lang="en-US" b="1" i="0" u="none" strike="noStrike" kern="1200" cap="none" spc="0" normalizeH="0" baseline="0" noProof="0" dirty="0">
                <a:ln>
                  <a:noFill/>
                </a:ln>
                <a:solidFill>
                  <a:prstClr val="black"/>
                </a:solidFill>
                <a:effectLst/>
                <a:uLnTx/>
                <a:uFillTx/>
              </a:rPr>
              <a:t>Workers’ Compensation</a:t>
            </a:r>
            <a:r>
              <a:rPr kumimoji="0" lang="en-US" b="0" i="0" u="none" strike="noStrike" kern="1200" cap="none" spc="0" normalizeH="0" baseline="0" noProof="0" dirty="0">
                <a:ln>
                  <a:noFill/>
                </a:ln>
                <a:solidFill>
                  <a:prstClr val="black"/>
                </a:solidFill>
                <a:effectLst/>
                <a:uLnTx/>
                <a:uFillTx/>
              </a:rPr>
              <a:t>, Medicare pays first for prescriptions unrelated to the work injury or illness. If a drug is tied to the work injury, the Medicare drug plan may deny payment and act as a secondary payer. Payments are conditional and must be repaid to Medicare after a settlement or award.</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lang="en-US" dirty="0">
              <a:solidFill>
                <a:prstClr val="black"/>
              </a:solidFill>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lang="en-US" dirty="0">
              <a:solidFill>
                <a:prstClr val="black"/>
              </a:solidFill>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a:p>
            <a:pPr marL="0" lvl="0" indent="0">
              <a:lnSpc>
                <a:spcPct val="110000"/>
              </a:lnSpc>
              <a:spcBef>
                <a:spcPts val="611"/>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612359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defTabSz="999048">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185267" defTabSz="999048">
              <a:spcBef>
                <a:spcPts val="66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98004" indent="-119484" defTabSz="999048">
              <a:spcBef>
                <a:spcPts val="634"/>
              </a:spcBef>
              <a:spcAft>
                <a:spcPts val="600"/>
              </a:spcAft>
              <a:buNone/>
              <a:defRPr/>
            </a:pPr>
            <a:r>
              <a:rPr lang="en-US" dirty="0">
                <a:solidFill>
                  <a:prstClr val="black"/>
                </a:solidFill>
                <a:cs typeface="Arial" panose="020B0604020202020204" pitchFamily="34" charset="0"/>
              </a:rPr>
              <a:t>Check Your Knowledge: Question 4</a:t>
            </a:r>
            <a:endParaRPr lang="en-US" dirty="0">
              <a:ea typeface="+mn-ea"/>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If you have Consolidated Omnibus Budget Reconciliation Act (COBRA) continuation coverage and are eligible for Medicare due to End-Stage Renal Disease (ESRD), when does Medicare Part D pay first?</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During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Both during and after your 30-month coordination period</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When your 30-month coordination period ends</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None of the above</a:t>
            </a:r>
          </a:p>
          <a:p>
            <a:pPr marL="0" indent="0">
              <a:spcBef>
                <a:spcPts val="634"/>
              </a:spcBef>
              <a:spcAft>
                <a:spcPts val="600"/>
              </a:spcAft>
              <a:buNone/>
              <a:defRPr/>
            </a:pPr>
            <a:r>
              <a:rPr lang="en-US" b="1" dirty="0">
                <a:solidFill>
                  <a:prstClr val="black"/>
                </a:solidFill>
                <a:cs typeface="Arial" panose="020B0604020202020204" pitchFamily="34" charset="0"/>
              </a:rPr>
              <a:t>Answer: c. When your 30-month coordination period ends </a:t>
            </a:r>
          </a:p>
          <a:p>
            <a:pPr marL="0" indent="0">
              <a:spcBef>
                <a:spcPts val="634"/>
              </a:spcBef>
              <a:spcAft>
                <a:spcPts val="600"/>
              </a:spcAft>
              <a:buNone/>
              <a:defRPr/>
            </a:pPr>
            <a:r>
              <a:rPr lang="en-US" kern="100" dirty="0">
                <a:effectLst/>
                <a:ea typeface="Calibri" panose="020F0502020204030204" pitchFamily="34" charset="0"/>
                <a:cs typeface="Times New Roman" panose="02020603050405020304" pitchFamily="18" charset="0"/>
              </a:rPr>
              <a:t>If you have COBRA continuation coverage—Medicare drug coverage pays first:</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Generally, for people 65 and older, and those under 65 who have a disability</a:t>
            </a:r>
          </a:p>
          <a:p>
            <a:pPr>
              <a:spcBef>
                <a:spcPts val="634"/>
              </a:spcBef>
              <a:spcAft>
                <a:spcPts val="600"/>
              </a:spcAft>
              <a:defRPr/>
            </a:pPr>
            <a:r>
              <a:rPr lang="en-US" kern="100" dirty="0">
                <a:effectLst/>
                <a:ea typeface="Calibri" panose="020F0502020204030204" pitchFamily="34" charset="0"/>
                <a:cs typeface="Times New Roman" panose="02020603050405020304" pitchFamily="18" charset="0"/>
              </a:rPr>
              <a:t>If you’re eligible for Medicare due to ESRD—once your 30-month coordination period ends</a:t>
            </a:r>
          </a:p>
        </p:txBody>
      </p:sp>
    </p:spTree>
    <p:extLst>
      <p:ext uri="{BB962C8B-B14F-4D97-AF65-F5344CB8AC3E}">
        <p14:creationId xmlns:p14="http://schemas.microsoft.com/office/powerpoint/2010/main" val="1722448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51"/>
              </a:spcBef>
              <a:spcAft>
                <a:spcPts val="600"/>
              </a:spcAft>
              <a:buNone/>
            </a:pPr>
            <a:r>
              <a:rPr lang="en-US" dirty="0">
                <a:cs typeface="Arial" panose="020B0604020202020204" pitchFamily="34" charset="0"/>
              </a:rPr>
              <a:t>This slide (and the 2 that follow) provides information about additional resources and products. You may want to highlight those that are most relevant to your audience.</a:t>
            </a:r>
          </a:p>
          <a:p>
            <a:pPr marL="0" indent="0">
              <a:spcBef>
                <a:spcPts val="621"/>
              </a:spcBef>
              <a:spcAft>
                <a:spcPts val="600"/>
              </a:spcAft>
              <a:buNone/>
            </a:pPr>
            <a:r>
              <a:rPr lang="en-US" i="1" dirty="0">
                <a:cs typeface="Arial" panose="020B0604020202020204" pitchFamily="34" charset="0"/>
              </a:rPr>
              <a:t>Continued on next slide.</a:t>
            </a:r>
            <a:endParaRPr lang="en-US"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 </a:t>
            </a:r>
            <a:endParaRPr lang="en-US" dirty="0">
              <a:cs typeface="Arial" panose="020B0604020202020204" pitchFamily="34" charset="0"/>
            </a:endParaRPr>
          </a:p>
          <a:p>
            <a:pPr marL="0" indent="0">
              <a:spcAft>
                <a:spcPts val="600"/>
              </a:spcAft>
              <a:buNone/>
            </a:pPr>
            <a:r>
              <a:rPr lang="en-US" i="1" dirty="0">
                <a:cs typeface="Arial" panose="020B0604020202020204" pitchFamily="34" charset="0"/>
              </a:rPr>
              <a:t>See next slide for selected Medicare products.</a:t>
            </a:r>
            <a:endParaRPr lang="en-US" dirty="0">
              <a:cs typeface="Arial" panose="020B0604020202020204" pitchFamily="34" charset="0"/>
            </a:endParaRPr>
          </a:p>
        </p:txBody>
      </p:sp>
    </p:spTree>
    <p:extLst>
      <p:ext uri="{BB962C8B-B14F-4D97-AF65-F5344CB8AC3E}">
        <p14:creationId xmlns:p14="http://schemas.microsoft.com/office/powerpoint/2010/main" val="3531720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4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20650" indent="-120650">
              <a:spcAft>
                <a:spcPts val="600"/>
              </a:spcAft>
            </a:pPr>
            <a:r>
              <a:rPr lang="en-US" b="0" dirty="0">
                <a:cs typeface="Arial" panose="020B0604020202020204" pitchFamily="34" charset="0"/>
              </a:rPr>
              <a:t>Explain coordination of benefits and related terms</a:t>
            </a:r>
          </a:p>
          <a:p>
            <a:pPr marL="120650" indent="-120650">
              <a:spcAft>
                <a:spcPts val="600"/>
              </a:spcAft>
            </a:pPr>
            <a:r>
              <a:rPr lang="en-US" b="0" dirty="0">
                <a:cs typeface="Arial" panose="020B0604020202020204" pitchFamily="34" charset="0"/>
              </a:rPr>
              <a:t>Discuss guidelines on when Medicare is the primary or secondary payer on a claim </a:t>
            </a:r>
          </a:p>
          <a:p>
            <a:pPr marL="120650" indent="-120650">
              <a:spcAft>
                <a:spcPts val="600"/>
              </a:spcAft>
            </a:pPr>
            <a:r>
              <a:rPr lang="en-US" b="0" dirty="0">
                <a:cs typeface="Arial" panose="020B0604020202020204" pitchFamily="34" charset="0"/>
              </a:rPr>
              <a:t>Describe the Benefits Coordination &amp; Recovery Center (BCRC) and its role</a:t>
            </a:r>
          </a:p>
        </p:txBody>
      </p:sp>
    </p:spTree>
    <p:extLst>
      <p:ext uri="{BB962C8B-B14F-4D97-AF65-F5344CB8AC3E}">
        <p14:creationId xmlns:p14="http://schemas.microsoft.com/office/powerpoint/2010/main" val="127385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p>
          <a:p>
            <a:pPr marL="0" indent="0">
              <a:spcAft>
                <a:spcPts val="600"/>
              </a:spcAft>
              <a:buNone/>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access NTP training materials and to subscribe to our email list. Contact us at training@cms.hhs.gov. </a:t>
            </a: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sz="1200" b="1" dirty="0"/>
              <a:t>This slide has animation</a:t>
            </a:r>
            <a:r>
              <a:rPr lang="en-US" sz="1200" dirty="0"/>
              <a:t>.</a:t>
            </a:r>
            <a:endParaRPr lang="en-US" sz="1200" b="1" dirty="0">
              <a:cs typeface="Arial" panose="020B0604020202020204" pitchFamily="34" charset="0"/>
            </a:endParaRPr>
          </a:p>
          <a:p>
            <a:pPr marL="0" indent="0">
              <a:spcAft>
                <a:spcPts val="600"/>
              </a:spcAft>
              <a:buNone/>
              <a:defRPr/>
            </a:pPr>
            <a:r>
              <a:rPr lang="en-US" sz="1200" b="1" dirty="0">
                <a:cs typeface="Arial" panose="020B0604020202020204" pitchFamily="34" charset="0"/>
              </a:rPr>
              <a:t>Presenter Notes</a:t>
            </a:r>
            <a:endParaRPr lang="en-US" sz="1200" dirty="0">
              <a:cs typeface="Arial" panose="020B0604020202020204" pitchFamily="34" charset="0"/>
            </a:endParaRPr>
          </a:p>
          <a:p>
            <a:pPr marL="0" indent="0">
              <a:spcAft>
                <a:spcPts val="600"/>
              </a:spcAft>
              <a:buNone/>
              <a:defRPr/>
            </a:pPr>
            <a:r>
              <a:rPr lang="en-US" sz="1200" dirty="0">
                <a:solidFill>
                  <a:prstClr val="black"/>
                </a:solidFill>
                <a:cs typeface="Arial" panose="020B0604020202020204" pitchFamily="34" charset="0"/>
              </a:rPr>
              <a:t>If you have both Medicare and other health coverage and/or drug coverage, each plan is called a “payer.” When there’s more than one payer, coordination of benefits rules determine who pays first. The primary payer pays what it owes on your bills first, up to the limits of its coverage, and then you or your provider submits the claim to the secondary payer if there are costs the primary payer didn’t cover. In many cases, your secondary insurer will receive the claim for secondary payment directly from Medicare. In some rare cases, there may also be a third payer. Medicare doesn’t automatically know if you have other coverage, unless it was reported, and Medicare has record of other payers in its system. However, insurers must report to Medicare when they’re responsible for paying first on your medical claims. </a:t>
            </a:r>
            <a:endParaRPr lang="en-US" sz="1200" dirty="0">
              <a:ea typeface="+mn-ea"/>
              <a:cs typeface="Arial" panose="020B0604020202020204" pitchFamily="34" charset="0"/>
            </a:endParaRPr>
          </a:p>
          <a:p>
            <a:pPr marL="120650" indent="-120650">
              <a:spcAft>
                <a:spcPts val="600"/>
              </a:spcAft>
              <a:defRPr/>
            </a:pPr>
            <a:r>
              <a:rPr lang="en-US" sz="1200" dirty="0">
                <a:cs typeface="Arial" panose="020B0604020202020204" pitchFamily="34" charset="0"/>
              </a:rPr>
              <a:t>Medicare may be the primary or secondary payer—depending on the circumstances.</a:t>
            </a:r>
          </a:p>
          <a:p>
            <a:pPr marL="120650" indent="-120650">
              <a:spcAft>
                <a:spcPts val="600"/>
              </a:spcAft>
              <a:defRPr/>
            </a:pPr>
            <a:r>
              <a:rPr lang="en-US" sz="1200" dirty="0">
                <a:cs typeface="Arial" panose="020B0604020202020204" pitchFamily="34" charset="0"/>
              </a:rPr>
              <a:t>In some circumstances, Medicare may make no payment.</a:t>
            </a:r>
          </a:p>
          <a:p>
            <a:pPr marL="120650" indent="-120650">
              <a:spcAft>
                <a:spcPts val="600"/>
              </a:spcAft>
              <a:defRPr/>
            </a:pPr>
            <a:r>
              <a:rPr lang="en-US" sz="1200" dirty="0">
                <a:cs typeface="Arial" panose="020B0604020202020204" pitchFamily="34" charset="0"/>
              </a:rPr>
              <a:t>Tell your doctor and other providers if you have health coverage in addition to Medicare.</a:t>
            </a:r>
          </a:p>
        </p:txBody>
      </p:sp>
    </p:spTree>
    <p:extLst>
      <p:ext uri="{BB962C8B-B14F-4D97-AF65-F5344CB8AC3E}">
        <p14:creationId xmlns:p14="http://schemas.microsoft.com/office/powerpoint/2010/main" val="38437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0789" y="3757506"/>
            <a:ext cx="6641431" cy="5603062"/>
          </a:xfrm>
        </p:spPr>
        <p:txBody>
          <a:bodyPr/>
          <a:lstStyle/>
          <a:p>
            <a:pPr marL="0" indent="0">
              <a:spcBef>
                <a:spcPts val="66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primary payer for most people with Medicare. This means Medicare pays first on health care claims. Generally, Medicare pays first when:</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Medicare is your only source of medical, hospital, or drug coverage.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a Medicare Supplement Insurance (Medigap) policy or other privately purchased insurance policy that isn’t related to current employment. A Medigap policy may cover amounts not fully covered by Original Medicare.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both Medicaid and Medicare coverage—with no other coverage that may pay before Medicare.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retiree coverage, in most cases. To know how a plan works with Medicare, check the plan’s benefits booklet, or plan description provided by the employer or union, or call the benefits administrator.</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get health care services from the Indian Health Service (IHS).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TRICARE For Life (TFL) and you’re retired from the uniformed services.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TRICARE is a health care plan for uniformed service members, military retirees, and their families. TFL provides expanded medical coverage to Medicare-eligible uniformed services retirees 65 or older, to their eligible family members and survivors, and to certain spouses. You must have elected both Medicare Part A and B enrollment at age 65 to be covered by Tricare For Life.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covered under the Consolidated Omnibus Budget Reconciliation Act (COBRA), like from an employer. The exception is during the 30-month coordination period for people with End-Stage Renal Disease (ESRD).</a:t>
            </a:r>
          </a:p>
        </p:txBody>
      </p:sp>
    </p:spTree>
    <p:extLst>
      <p:ext uri="{BB962C8B-B14F-4D97-AF65-F5344CB8AC3E}">
        <p14:creationId xmlns:p14="http://schemas.microsoft.com/office/powerpoint/2010/main" val="27884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secondary payer when Medicare isn’t legally responsible for paying a claim first. </a:t>
            </a:r>
          </a:p>
          <a:p>
            <a:pPr marL="125660" indent="-125660">
              <a:spcBef>
                <a:spcPts val="634"/>
              </a:spcBef>
              <a:spcAft>
                <a:spcPts val="600"/>
              </a:spcAft>
              <a:defRPr/>
            </a:pPr>
            <a:r>
              <a:rPr lang="en-US" dirty="0">
                <a:solidFill>
                  <a:prstClr val="black"/>
                </a:solidFill>
                <a:cs typeface="Arial" panose="020B0604020202020204" pitchFamily="34" charset="0"/>
              </a:rPr>
              <a:t>When Medicare started providing coverage in 1966, it was the primary payer for all claims except for those covered by workers’ compensation, and Federal Black Lung benefits. </a:t>
            </a:r>
          </a:p>
          <a:p>
            <a:pPr marL="125660" indent="-125660">
              <a:spcBef>
                <a:spcPts val="634"/>
              </a:spcBef>
              <a:spcAft>
                <a:spcPts val="600"/>
              </a:spcAft>
              <a:defRPr/>
            </a:pPr>
            <a:r>
              <a:rPr lang="en-US" dirty="0">
                <a:solidFill>
                  <a:prstClr val="black"/>
                </a:solidFill>
                <a:cs typeface="Arial" panose="020B0604020202020204" pitchFamily="34" charset="0"/>
              </a:rPr>
              <a:t>In 1980, Congress passed legislation that made Medicare the secondary payer to certain primary plans in an effort to shift costs from Medicare to the other appropriate sources of payment.</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The Medicare secondary payer provisions have protected Medicare’s Trust Funds by making sure that Medicare doesn’t pay for services and items that certain health coverage is primarily responsible for paying. These provisions apply to situations when Medicare isn’t the person’s primary health insurance coverage, or in situations where another entity has been identified as the primary payer.</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Medicare saved $9.7 billion in fiscal year 2023 on claims where another insurer was the primary payer before Medicare.</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Detailed examples of when Medicare is the secondary payer are presented in the next lesson.</a:t>
            </a:r>
          </a:p>
        </p:txBody>
      </p:sp>
    </p:spTree>
    <p:extLst>
      <p:ext uri="{BB962C8B-B14F-4D97-AF65-F5344CB8AC3E}">
        <p14:creationId xmlns:p14="http://schemas.microsoft.com/office/powerpoint/2010/main" val="422479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86539" y="3643208"/>
            <a:ext cx="6185736" cy="5215043"/>
          </a:xfrm>
        </p:spPr>
        <p:txBody>
          <a:bodyPr/>
          <a:lstStyle/>
          <a:p>
            <a:pPr marL="0" indent="0">
              <a:spcBef>
                <a:spcPts val="634"/>
              </a:spcBef>
              <a:spcAft>
                <a:spcPts val="600"/>
              </a:spcAft>
              <a:buNone/>
              <a:defRPr/>
            </a:pPr>
            <a:r>
              <a:rPr lang="en-US" sz="1800" b="1" dirty="0">
                <a:effectLst/>
                <a:latin typeface="Calibri" panose="020F0502020204030204" pitchFamily="34" charset="0"/>
                <a:ea typeface="Calibri" panose="020F0502020204030204" pitchFamily="34" charset="0"/>
              </a:rPr>
              <a:t>Presenter</a:t>
            </a:r>
            <a:r>
              <a:rPr lang="en-US" sz="1800" b="1" spc="-45" dirty="0">
                <a:effectLst/>
                <a:latin typeface="Calibri" panose="020F0502020204030204" pitchFamily="34" charset="0"/>
                <a:ea typeface="Calibri" panose="020F0502020204030204" pitchFamily="34" charset="0"/>
              </a:rPr>
              <a:t> </a:t>
            </a:r>
            <a:r>
              <a:rPr lang="en-US" sz="1800" b="1" spc="-10" dirty="0">
                <a:effectLst/>
                <a:latin typeface="Calibri" panose="020F0502020204030204" pitchFamily="34" charset="0"/>
                <a:ea typeface="Calibri" panose="020F0502020204030204" pitchFamily="34" charset="0"/>
              </a:rPr>
              <a:t>Notes</a:t>
            </a:r>
            <a:endParaRPr lang="en-US" sz="1150" b="1" dirty="0">
              <a:cs typeface="Arial" panose="020B0604020202020204" pitchFamily="34" charset="0"/>
            </a:endParaRPr>
          </a:p>
          <a:p>
            <a:pPr marL="0" indent="0">
              <a:spcBef>
                <a:spcPts val="634"/>
              </a:spcBef>
              <a:spcAft>
                <a:spcPts val="600"/>
              </a:spcAft>
              <a:buNone/>
              <a:defRPr/>
            </a:pPr>
            <a:r>
              <a:rPr lang="en-US" sz="1150" b="1" dirty="0">
                <a:cs typeface="Arial" panose="020B0604020202020204" pitchFamily="34" charset="0"/>
              </a:rPr>
              <a:t>The Benefits Coordination &amp; Recovery Center (BCRC)</a:t>
            </a:r>
          </a:p>
          <a:p>
            <a:pPr marL="0" indent="0">
              <a:spcBef>
                <a:spcPts val="634"/>
              </a:spcBef>
              <a:spcAft>
                <a:spcPts val="600"/>
              </a:spcAft>
              <a:buNone/>
              <a:defRPr/>
            </a:pPr>
            <a:r>
              <a:rPr lang="en-US" sz="1150" b="1" dirty="0">
                <a:cs typeface="Arial" panose="020B0604020202020204" pitchFamily="34" charset="0"/>
              </a:rPr>
              <a:t>Determines who pays first</a:t>
            </a:r>
            <a:r>
              <a:rPr lang="en-US" sz="1100" dirty="0">
                <a:solidFill>
                  <a:prstClr val="black"/>
                </a:solidFill>
                <a:cs typeface="Arial" panose="020B0604020202020204" pitchFamily="34" charset="0"/>
              </a:rPr>
              <a:t>—T</a:t>
            </a:r>
            <a:r>
              <a:rPr lang="en-US" sz="1150" dirty="0">
                <a:cs typeface="Arial" panose="020B0604020202020204" pitchFamily="34" charset="0"/>
              </a:rPr>
              <a:t>he BCRC acts on behalf of Medicare to collect and manage information on other types of insurance or coverage that a person with Medicare may have and determines whether the coverage pays before or after Medicare. </a:t>
            </a:r>
          </a:p>
          <a:p>
            <a:pPr marL="0" indent="0">
              <a:spcBef>
                <a:spcPts val="634"/>
              </a:spcBef>
              <a:spcAft>
                <a:spcPts val="600"/>
              </a:spcAft>
              <a:buNone/>
              <a:defRPr/>
            </a:pPr>
            <a:r>
              <a:rPr lang="en-US" sz="1150" b="1" dirty="0">
                <a:cs typeface="Arial" panose="020B0604020202020204" pitchFamily="34" charset="0"/>
              </a:rPr>
              <a:t>Manages mandatory insurer reporting and self-reports of other insurance coverage information</a:t>
            </a:r>
            <a:r>
              <a:rPr lang="en-US" sz="1100" dirty="0">
                <a:solidFill>
                  <a:prstClr val="black"/>
                </a:solidFill>
                <a:cs typeface="Arial" panose="020B0604020202020204" pitchFamily="34" charset="0"/>
              </a:rPr>
              <a:t>— </a:t>
            </a:r>
            <a:r>
              <a:rPr lang="en-US" sz="1150" dirty="0">
                <a:cs typeface="Arial" panose="020B0604020202020204" pitchFamily="34" charset="0"/>
              </a:rPr>
              <a:t>The BCRC receives and maintains the required electronic reports (also referred to as Section 111 Reporting) submitted at least quarterly by insurers that have primary payment responsibility. This includes employer-sponsored Group Health Plans and  Non-Group Health Plans that have Ongoing Responsibility for Medicals (ORM) related to a claim or that have paid a settlement. The BCRC also collects other insurance coverage information such as when people with Medicare call to report employment changes or other changes to health care coverage. People with Medicare should call the Benefits Coordination &amp; Recovery Center when there are changes to their health insurance coverage to ensure their record is updated so that claims are paid in the correct order. </a:t>
            </a:r>
          </a:p>
          <a:p>
            <a:pPr marL="0" indent="0">
              <a:spcBef>
                <a:spcPts val="634"/>
              </a:spcBef>
              <a:spcAft>
                <a:spcPts val="600"/>
              </a:spcAft>
              <a:buNone/>
              <a:defRPr/>
            </a:pPr>
            <a:r>
              <a:rPr lang="en-US" sz="1150" b="1" dirty="0">
                <a:cs typeface="Arial" panose="020B0604020202020204" pitchFamily="34" charset="0"/>
              </a:rPr>
              <a:t>Gets repayment</a:t>
            </a:r>
            <a:r>
              <a:rPr lang="en-US" sz="1100" dirty="0">
                <a:solidFill>
                  <a:prstClr val="black"/>
                </a:solidFill>
                <a:cs typeface="Arial" panose="020B0604020202020204" pitchFamily="34" charset="0"/>
              </a:rPr>
              <a:t>— T</a:t>
            </a:r>
            <a:r>
              <a:rPr lang="en-US" sz="1150" dirty="0">
                <a:cs typeface="Arial" panose="020B0604020202020204" pitchFamily="34" charset="0"/>
              </a:rPr>
              <a:t>he BRCC also acts on behalf of Medicare to get repayment when Medicare makes a conditional payment and another payer is determined to be primary.</a:t>
            </a:r>
          </a:p>
        </p:txBody>
      </p:sp>
    </p:spTree>
    <p:extLst>
      <p:ext uri="{BB962C8B-B14F-4D97-AF65-F5344CB8AC3E}">
        <p14:creationId xmlns:p14="http://schemas.microsoft.com/office/powerpoint/2010/main" val="142255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March 2025</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Coordination of Benefits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9110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836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4" name="Text Placeholder 3">
            <a:extLst>
              <a:ext uri="{FF2B5EF4-FFF2-40B4-BE49-F238E27FC236}">
                <a16:creationId xmlns:a16="http://schemas.microsoft.com/office/drawing/2014/main" id="{46534E48-B95A-3706-2ABB-7623D11DB30E}"/>
              </a:ext>
            </a:extLst>
          </p:cNvPr>
          <p:cNvSpPr>
            <a:spLocks noGrp="1"/>
          </p:cNvSpPr>
          <p:nvPr>
            <p:ph type="body" sz="quarter" idx="13"/>
          </p:nvPr>
        </p:nvSpPr>
        <p:spPr>
          <a:xfrm>
            <a:off x="1167677" y="1289049"/>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5" name="Text Placeholder 3">
            <a:extLst>
              <a:ext uri="{FF2B5EF4-FFF2-40B4-BE49-F238E27FC236}">
                <a16:creationId xmlns:a16="http://schemas.microsoft.com/office/drawing/2014/main" id="{40A715A9-5CC3-BFE2-9022-1DA281263CFD}"/>
              </a:ext>
            </a:extLst>
          </p:cNvPr>
          <p:cNvSpPr>
            <a:spLocks noGrp="1"/>
          </p:cNvSpPr>
          <p:nvPr>
            <p:ph type="body" sz="quarter" idx="14"/>
          </p:nvPr>
        </p:nvSpPr>
        <p:spPr>
          <a:xfrm>
            <a:off x="1167675" y="226139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6" name="Text Placeholder 3">
            <a:extLst>
              <a:ext uri="{FF2B5EF4-FFF2-40B4-BE49-F238E27FC236}">
                <a16:creationId xmlns:a16="http://schemas.microsoft.com/office/drawing/2014/main" id="{55C2458D-5F63-2571-5F21-30EEE0E4867F}"/>
              </a:ext>
            </a:extLst>
          </p:cNvPr>
          <p:cNvSpPr>
            <a:spLocks noGrp="1"/>
          </p:cNvSpPr>
          <p:nvPr>
            <p:ph type="body" sz="quarter" idx="15"/>
          </p:nvPr>
        </p:nvSpPr>
        <p:spPr>
          <a:xfrm>
            <a:off x="1167677" y="325006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7" name="Text Placeholder 3">
            <a:extLst>
              <a:ext uri="{FF2B5EF4-FFF2-40B4-BE49-F238E27FC236}">
                <a16:creationId xmlns:a16="http://schemas.microsoft.com/office/drawing/2014/main" id="{09D7EEAD-5CCD-C102-0BC3-F98AE4BC168A}"/>
              </a:ext>
            </a:extLst>
          </p:cNvPr>
          <p:cNvSpPr>
            <a:spLocks noGrp="1"/>
          </p:cNvSpPr>
          <p:nvPr>
            <p:ph type="body" sz="quarter" idx="16"/>
          </p:nvPr>
        </p:nvSpPr>
        <p:spPr>
          <a:xfrm>
            <a:off x="1167676" y="420382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8" name="Text Placeholder 3">
            <a:extLst>
              <a:ext uri="{FF2B5EF4-FFF2-40B4-BE49-F238E27FC236}">
                <a16:creationId xmlns:a16="http://schemas.microsoft.com/office/drawing/2014/main" id="{1BFAAF23-D056-4D26-A45F-3AF456D59876}"/>
              </a:ext>
            </a:extLst>
          </p:cNvPr>
          <p:cNvSpPr>
            <a:spLocks noGrp="1"/>
          </p:cNvSpPr>
          <p:nvPr>
            <p:ph type="body" sz="quarter" idx="17"/>
          </p:nvPr>
        </p:nvSpPr>
        <p:spPr>
          <a:xfrm>
            <a:off x="1167677" y="5231576"/>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3" name="Text Placeholder 3">
            <a:extLst>
              <a:ext uri="{FF2B5EF4-FFF2-40B4-BE49-F238E27FC236}">
                <a16:creationId xmlns:a16="http://schemas.microsoft.com/office/drawing/2014/main" id="{223D9BC4-7250-BAF3-FE92-D5395C993A0B}"/>
              </a:ext>
            </a:extLst>
          </p:cNvPr>
          <p:cNvSpPr>
            <a:spLocks noGrp="1"/>
          </p:cNvSpPr>
          <p:nvPr>
            <p:ph type="body" sz="quarter" idx="18"/>
          </p:nvPr>
        </p:nvSpPr>
        <p:spPr>
          <a:xfrm>
            <a:off x="6096000" y="1291517"/>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4" name="Text Placeholder 3">
            <a:extLst>
              <a:ext uri="{FF2B5EF4-FFF2-40B4-BE49-F238E27FC236}">
                <a16:creationId xmlns:a16="http://schemas.microsoft.com/office/drawing/2014/main" id="{BE50191A-9DBD-A283-DA86-40ACB142DB5D}"/>
              </a:ext>
            </a:extLst>
          </p:cNvPr>
          <p:cNvSpPr>
            <a:spLocks noGrp="1"/>
          </p:cNvSpPr>
          <p:nvPr>
            <p:ph type="body" sz="quarter" idx="19"/>
          </p:nvPr>
        </p:nvSpPr>
        <p:spPr>
          <a:xfrm>
            <a:off x="6096000" y="2193171"/>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5" name="Text Placeholder 3">
            <a:extLst>
              <a:ext uri="{FF2B5EF4-FFF2-40B4-BE49-F238E27FC236}">
                <a16:creationId xmlns:a16="http://schemas.microsoft.com/office/drawing/2014/main" id="{D891B172-560D-79C4-189E-2442AB8E83D0}"/>
              </a:ext>
            </a:extLst>
          </p:cNvPr>
          <p:cNvSpPr>
            <a:spLocks noGrp="1"/>
          </p:cNvSpPr>
          <p:nvPr>
            <p:ph type="body" sz="quarter" idx="20"/>
          </p:nvPr>
        </p:nvSpPr>
        <p:spPr>
          <a:xfrm>
            <a:off x="6095999" y="3155650"/>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6" name="Text Placeholder 3">
            <a:extLst>
              <a:ext uri="{FF2B5EF4-FFF2-40B4-BE49-F238E27FC236}">
                <a16:creationId xmlns:a16="http://schemas.microsoft.com/office/drawing/2014/main" id="{57F911C3-2F22-AC1A-A7BE-042BE2C580C4}"/>
              </a:ext>
            </a:extLst>
          </p:cNvPr>
          <p:cNvSpPr>
            <a:spLocks noGrp="1"/>
          </p:cNvSpPr>
          <p:nvPr>
            <p:ph type="body" sz="quarter" idx="21"/>
          </p:nvPr>
        </p:nvSpPr>
        <p:spPr>
          <a:xfrm>
            <a:off x="6096000" y="4118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7" name="Text Placeholder 3">
            <a:extLst>
              <a:ext uri="{FF2B5EF4-FFF2-40B4-BE49-F238E27FC236}">
                <a16:creationId xmlns:a16="http://schemas.microsoft.com/office/drawing/2014/main" id="{B1915341-B26E-D55D-082C-1C820F902CA5}"/>
              </a:ext>
            </a:extLst>
          </p:cNvPr>
          <p:cNvSpPr>
            <a:spLocks noGrp="1"/>
          </p:cNvSpPr>
          <p:nvPr>
            <p:ph type="body" sz="quarter" idx="22"/>
          </p:nvPr>
        </p:nvSpPr>
        <p:spPr>
          <a:xfrm>
            <a:off x="6096000" y="5200854"/>
            <a:ext cx="3205163" cy="779463"/>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99618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332444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BF801D5-2E5B-FDF2-9E6E-34B4C5C556DF}"/>
              </a:ext>
            </a:extLst>
          </p:cNvPr>
          <p:cNvSpPr>
            <a:spLocks noGrp="1"/>
          </p:cNvSpPr>
          <p:nvPr>
            <p:ph type="title"/>
          </p:nvPr>
        </p:nvSpPr>
        <p:spPr/>
        <p:txBody>
          <a:bodyPr/>
          <a:lstStyle/>
          <a:p>
            <a:r>
              <a:rPr lang="en-US"/>
              <a:t>Click to edit Master title style</a:t>
            </a:r>
          </a:p>
        </p:txBody>
      </p:sp>
      <p:sp>
        <p:nvSpPr>
          <p:cNvPr id="3" name="Text Placeholder 1">
            <a:extLst>
              <a:ext uri="{FF2B5EF4-FFF2-40B4-BE49-F238E27FC236}">
                <a16:creationId xmlns:a16="http://schemas.microsoft.com/office/drawing/2014/main" id="{14D0749C-57ED-7C75-4745-3A6223F4A751}"/>
              </a:ext>
            </a:extLst>
          </p:cNvPr>
          <p:cNvSpPr>
            <a:spLocks noGrp="1"/>
          </p:cNvSpPr>
          <p:nvPr>
            <p:ph type="body" sz="quarter" idx="13"/>
          </p:nvPr>
        </p:nvSpPr>
        <p:spPr>
          <a:xfrm>
            <a:off x="1196975" y="1647825"/>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ext Placeholder 2">
            <a:extLst>
              <a:ext uri="{FF2B5EF4-FFF2-40B4-BE49-F238E27FC236}">
                <a16:creationId xmlns:a16="http://schemas.microsoft.com/office/drawing/2014/main" id="{25FC914C-6F74-C676-38EF-FC6FECBAC1B3}"/>
              </a:ext>
            </a:extLst>
          </p:cNvPr>
          <p:cNvSpPr>
            <a:spLocks noGrp="1"/>
          </p:cNvSpPr>
          <p:nvPr>
            <p:ph type="body" sz="quarter" idx="14"/>
          </p:nvPr>
        </p:nvSpPr>
        <p:spPr>
          <a:xfrm>
            <a:off x="7201535" y="1647824"/>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ext Placeholder 3">
            <a:extLst>
              <a:ext uri="{FF2B5EF4-FFF2-40B4-BE49-F238E27FC236}">
                <a16:creationId xmlns:a16="http://schemas.microsoft.com/office/drawing/2014/main" id="{8F99FC0A-506B-784B-728C-EE93E847AE25}"/>
              </a:ext>
            </a:extLst>
          </p:cNvPr>
          <p:cNvSpPr>
            <a:spLocks noGrp="1"/>
          </p:cNvSpPr>
          <p:nvPr>
            <p:ph type="body" sz="quarter" idx="15"/>
          </p:nvPr>
        </p:nvSpPr>
        <p:spPr>
          <a:xfrm>
            <a:off x="119697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54A4F637-5658-C4C7-D49D-F0E8CBECC3C8}"/>
              </a:ext>
            </a:extLst>
          </p:cNvPr>
          <p:cNvSpPr>
            <a:spLocks noGrp="1"/>
          </p:cNvSpPr>
          <p:nvPr>
            <p:ph type="body" sz="quarter" idx="16"/>
          </p:nvPr>
        </p:nvSpPr>
        <p:spPr>
          <a:xfrm>
            <a:off x="7201534" y="307480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317036B0-2E06-1458-AC7F-2599A442E74D}"/>
              </a:ext>
            </a:extLst>
          </p:cNvPr>
          <p:cNvSpPr>
            <a:spLocks noGrp="1"/>
          </p:cNvSpPr>
          <p:nvPr>
            <p:ph type="body" sz="quarter" idx="17"/>
          </p:nvPr>
        </p:nvSpPr>
        <p:spPr>
          <a:xfrm>
            <a:off x="1196973" y="4461147"/>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94A4B467-F158-A6EF-B54F-0C82954FDD76}"/>
              </a:ext>
            </a:extLst>
          </p:cNvPr>
          <p:cNvSpPr>
            <a:spLocks noGrp="1"/>
          </p:cNvSpPr>
          <p:nvPr>
            <p:ph type="body" sz="quarter" idx="18"/>
          </p:nvPr>
        </p:nvSpPr>
        <p:spPr>
          <a:xfrm>
            <a:off x="7201533" y="4461146"/>
            <a:ext cx="3228975" cy="993775"/>
          </a:xfrm>
          <a:ln>
            <a:solidFill>
              <a:schemeClr val="accent1"/>
            </a:solidFill>
          </a:ln>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Tree>
    <p:custDataLst>
      <p:tags r:id="rId1"/>
    </p:custDataLst>
    <p:extLst>
      <p:ext uri="{BB962C8B-B14F-4D97-AF65-F5344CB8AC3E}">
        <p14:creationId xmlns:p14="http://schemas.microsoft.com/office/powerpoint/2010/main" val="162487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2025</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March 2025</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97128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1144732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96703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36788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1125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2025</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8153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1320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88432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46699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99516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07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38317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0248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13856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349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0024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344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9091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55931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425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5838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0190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0803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88032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49867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93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607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3052590" y="1402258"/>
            <a:ext cx="5181600" cy="113791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3052590" y="3072927"/>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5" name="Content Placeholder 3">
            <a:extLst>
              <a:ext uri="{FF2B5EF4-FFF2-40B4-BE49-F238E27FC236}">
                <a16:creationId xmlns:a16="http://schemas.microsoft.com/office/drawing/2014/main" id="{14BE20E1-9C25-0EEA-DEAE-9553D3884253}"/>
              </a:ext>
            </a:extLst>
          </p:cNvPr>
          <p:cNvSpPr>
            <a:spLocks noGrp="1"/>
          </p:cNvSpPr>
          <p:nvPr>
            <p:ph sz="half" idx="13"/>
          </p:nvPr>
        </p:nvSpPr>
        <p:spPr>
          <a:xfrm>
            <a:off x="3052590" y="4740110"/>
            <a:ext cx="5181600" cy="1219373"/>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9774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54569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7626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3440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3248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75150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3168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249378"/>
            <a:ext cx="10406204" cy="1466662"/>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1069881" y="3006627"/>
            <a:ext cx="4751497" cy="277853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6" name="Content Placeholder 3">
            <a:extLst>
              <a:ext uri="{FF2B5EF4-FFF2-40B4-BE49-F238E27FC236}">
                <a16:creationId xmlns:a16="http://schemas.microsoft.com/office/drawing/2014/main" id="{B5AF7C13-15A8-48AC-1AFE-76D6FC5D6F13}"/>
              </a:ext>
            </a:extLst>
          </p:cNvPr>
          <p:cNvSpPr>
            <a:spLocks noGrp="1"/>
          </p:cNvSpPr>
          <p:nvPr>
            <p:ph sz="half" idx="13"/>
          </p:nvPr>
        </p:nvSpPr>
        <p:spPr>
          <a:xfrm>
            <a:off x="6370624" y="3006626"/>
            <a:ext cx="4565210" cy="277853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1891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02654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253884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1333500" y="1387475"/>
            <a:ext cx="9066213"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1333499"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95005"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7656511" y="3145372"/>
            <a:ext cx="2743201"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1295399" y="4734343"/>
            <a:ext cx="9104314"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Tree>
    <p:custDataLst>
      <p:tags r:id="rId1"/>
    </p:custDataLst>
    <p:extLst>
      <p:ext uri="{BB962C8B-B14F-4D97-AF65-F5344CB8AC3E}">
        <p14:creationId xmlns:p14="http://schemas.microsoft.com/office/powerpoint/2010/main" val="322374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6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4" name="Text Placeholder 3">
            <a:extLst>
              <a:ext uri="{FF2B5EF4-FFF2-40B4-BE49-F238E27FC236}">
                <a16:creationId xmlns:a16="http://schemas.microsoft.com/office/drawing/2014/main" id="{B4998CC5-A11A-E208-D72B-AFA0BB6EF7F0}"/>
              </a:ext>
            </a:extLst>
          </p:cNvPr>
          <p:cNvSpPr>
            <a:spLocks noGrp="1"/>
          </p:cNvSpPr>
          <p:nvPr>
            <p:ph type="body" sz="quarter" idx="13"/>
          </p:nvPr>
        </p:nvSpPr>
        <p:spPr>
          <a:xfrm>
            <a:off x="-4417595" y="-1414211"/>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E7D8208E-9F78-672D-3A76-F09A60C4C470}"/>
              </a:ext>
            </a:extLst>
          </p:cNvPr>
          <p:cNvSpPr>
            <a:spLocks noGrp="1"/>
          </p:cNvSpPr>
          <p:nvPr>
            <p:ph type="body" sz="quarter" idx="14"/>
          </p:nvPr>
        </p:nvSpPr>
        <p:spPr>
          <a:xfrm>
            <a:off x="-4417595" y="474454"/>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F6FEDCC2-F169-2268-7180-5E6796BFEFE1}"/>
              </a:ext>
            </a:extLst>
          </p:cNvPr>
          <p:cNvSpPr>
            <a:spLocks noGrp="1"/>
          </p:cNvSpPr>
          <p:nvPr>
            <p:ph type="body" sz="quarter" idx="15"/>
          </p:nvPr>
        </p:nvSpPr>
        <p:spPr>
          <a:xfrm>
            <a:off x="-4417595" y="2321702"/>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AF3882F-B4DE-C9C4-70E2-859909DB9E68}"/>
              </a:ext>
            </a:extLst>
          </p:cNvPr>
          <p:cNvSpPr>
            <a:spLocks noGrp="1"/>
          </p:cNvSpPr>
          <p:nvPr>
            <p:ph type="body" sz="quarter" idx="16"/>
          </p:nvPr>
        </p:nvSpPr>
        <p:spPr>
          <a:xfrm>
            <a:off x="-4417595" y="4049295"/>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8" name="Text Placeholder 3">
            <a:extLst>
              <a:ext uri="{FF2B5EF4-FFF2-40B4-BE49-F238E27FC236}">
                <a16:creationId xmlns:a16="http://schemas.microsoft.com/office/drawing/2014/main" id="{C1F7A590-CF52-1CAD-07B9-8AC9A0620E4D}"/>
              </a:ext>
            </a:extLst>
          </p:cNvPr>
          <p:cNvSpPr>
            <a:spLocks noGrp="1"/>
          </p:cNvSpPr>
          <p:nvPr>
            <p:ph type="body" sz="quarter" idx="17"/>
          </p:nvPr>
        </p:nvSpPr>
        <p:spPr>
          <a:xfrm>
            <a:off x="-4417595" y="5776888"/>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endParaRPr lang="en-US" dirty="0"/>
          </a:p>
        </p:txBody>
      </p:sp>
      <p:sp>
        <p:nvSpPr>
          <p:cNvPr id="3" name="Text Placeholder 3">
            <a:extLst>
              <a:ext uri="{FF2B5EF4-FFF2-40B4-BE49-F238E27FC236}">
                <a16:creationId xmlns:a16="http://schemas.microsoft.com/office/drawing/2014/main" id="{DB8B2BF8-398F-32E5-F4EE-08C08270C6BF}"/>
              </a:ext>
            </a:extLst>
          </p:cNvPr>
          <p:cNvSpPr>
            <a:spLocks noGrp="1"/>
          </p:cNvSpPr>
          <p:nvPr>
            <p:ph type="body" sz="quarter" idx="18"/>
          </p:nvPr>
        </p:nvSpPr>
        <p:spPr>
          <a:xfrm>
            <a:off x="-4417596" y="7902467"/>
            <a:ext cx="3956957" cy="1454150"/>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4248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image" Target="../media/image4.jpe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ags" Target="../tags/tag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March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Coordination of Benefits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8"/>
    </p:custDataLst>
    <p:extLst>
      <p:ext uri="{BB962C8B-B14F-4D97-AF65-F5344CB8AC3E}">
        <p14:creationId xmlns:p14="http://schemas.microsoft.com/office/powerpoint/2010/main" val="1591965962"/>
      </p:ext>
    </p:extLst>
  </p:cSld>
  <p:clrMap bg1="lt1" tx1="dk1" bg2="lt2" tx2="dk2" accent1="accent1" accent2="accent2" accent3="accent3" accent4="accent4" accent5="accent5" accent6="accent6" hlink="hlink" folHlink="folHlink"/>
  <p:sldLayoutIdLst>
    <p:sldLayoutId id="2147483690" r:id="rId1"/>
    <p:sldLayoutId id="2147483696" r:id="rId2"/>
    <p:sldLayoutId id="2147483697" r:id="rId3"/>
    <p:sldLayoutId id="2147483768" r:id="rId4"/>
    <p:sldLayoutId id="2147483769" r:id="rId5"/>
    <p:sldLayoutId id="2147483698" r:id="rId6"/>
    <p:sldLayoutId id="2147483699" r:id="rId7"/>
    <p:sldLayoutId id="2147483765" r:id="rId8"/>
    <p:sldLayoutId id="2147483767" r:id="rId9"/>
    <p:sldLayoutId id="2147483700" r:id="rId10"/>
    <p:sldLayoutId id="2147483764" r:id="rId11"/>
    <p:sldLayoutId id="2147483701" r:id="rId12"/>
    <p:sldLayoutId id="2147483766" r:id="rId13"/>
    <p:sldLayoutId id="2147483710" r:id="rId14"/>
    <p:sldLayoutId id="2147483733" r:id="rId15"/>
    <p:sldLayoutId id="2147483706" r:id="rId16"/>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20604846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6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6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6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5.xml"/><Relationship Id="rId4" Type="http://schemas.microsoft.com/office/2018/10/relationships/comments" Target="../comments/modernComment_1E8_323BE07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6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8.svg"/><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75.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7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7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79.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5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8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8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8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8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9.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9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9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9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9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tags" Target="../tags/tag9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9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9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7.xml"/><Relationship Id="rId7" Type="http://schemas.openxmlformats.org/officeDocument/2006/relationships/hyperlink" Target="https://www.dol.gov/owcp/dcmwc/" TargetMode="External"/><Relationship Id="rId2" Type="http://schemas.openxmlformats.org/officeDocument/2006/relationships/slideLayout" Target="../slideLayouts/slideLayout10.xml"/><Relationship Id="rId1" Type="http://schemas.openxmlformats.org/officeDocument/2006/relationships/tags" Target="../tags/tag100.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www.medicare.gov/supplements-other-insurance/how-medicare-works-with-other-insurance" TargetMode="External"/><Relationship Id="rId9" Type="http://schemas.openxmlformats.org/officeDocument/2006/relationships/hyperlink" Target="https://www.cms.gov/medicare/coordination-benefits-recovery/workers-comp-set-aside-arrangements"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medicare.gov/health-drug-plans/coordination/who-pays-first" TargetMode="External"/><Relationship Id="rId3" Type="http://schemas.openxmlformats.org/officeDocument/2006/relationships/notesSlide" Target="../notesSlides/notesSlide48.xml"/><Relationship Id="rId7" Type="http://schemas.openxmlformats.org/officeDocument/2006/relationships/hyperlink" Target="http://benefits.va.gov/benefits/" TargetMode="External"/><Relationship Id="rId2" Type="http://schemas.openxmlformats.org/officeDocument/2006/relationships/slideLayout" Target="../slideLayouts/slideLayout10.xml"/><Relationship Id="rId1" Type="http://schemas.openxmlformats.org/officeDocument/2006/relationships/tags" Target="../tags/tag101.xml"/><Relationship Id="rId6" Type="http://schemas.openxmlformats.org/officeDocument/2006/relationships/hyperlink" Target="http://www.va.gov/opa/publications/benefits_book.asp" TargetMode="External"/><Relationship Id="rId5" Type="http://schemas.openxmlformats.org/officeDocument/2006/relationships/hyperlink" Target="http://www.tricare.mil/" TargetMode="External"/><Relationship Id="rId4" Type="http://schemas.openxmlformats.org/officeDocument/2006/relationships/hyperlink" Target="http://www.rxassist.org/"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102.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103.xml"/></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1.xml"/><Relationship Id="rId7"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104.xml"/><Relationship Id="rId6" Type="http://schemas.openxmlformats.org/officeDocument/2006/relationships/hyperlink" Target="mailto:training@cms.hhs.gov" TargetMode="External"/><Relationship Id="rId5" Type="http://schemas.openxmlformats.org/officeDocument/2006/relationships/image" Target="../media/image55.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5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57.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Coordination of Benefits (COB)</a:t>
            </a:r>
            <a:endParaRPr lang="en-US" dirty="0">
              <a:latin typeface="Calibri "/>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98D9A-2B83-019F-C774-3EF7551872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22545E-94EA-2CFE-5D36-D7F811BB0DBD}"/>
              </a:ext>
            </a:extLst>
          </p:cNvPr>
          <p:cNvSpPr>
            <a:spLocks noGrp="1"/>
          </p:cNvSpPr>
          <p:nvPr>
            <p:ph type="title"/>
          </p:nvPr>
        </p:nvSpPr>
        <p:spPr>
          <a:xfrm>
            <a:off x="379832" y="0"/>
            <a:ext cx="11438135" cy="918506"/>
          </a:xfrm>
        </p:spPr>
        <p:txBody>
          <a:bodyPr>
            <a:normAutofit/>
          </a:bodyPr>
          <a:lstStyle/>
          <a:p>
            <a:r>
              <a:rPr lang="en-US" sz="3000" dirty="0"/>
              <a:t>Benefits Coordination &amp; Recovery Center (continued)</a:t>
            </a:r>
          </a:p>
        </p:txBody>
      </p:sp>
      <p:sp>
        <p:nvSpPr>
          <p:cNvPr id="5" name="Content Placeholder 4">
            <a:extLst>
              <a:ext uri="{FF2B5EF4-FFF2-40B4-BE49-F238E27FC236}">
                <a16:creationId xmlns:a16="http://schemas.microsoft.com/office/drawing/2014/main" id="{DCB004DD-34A4-20F1-B95F-D6E0ADA6F58D}"/>
              </a:ext>
            </a:extLst>
          </p:cNvPr>
          <p:cNvSpPr>
            <a:spLocks noGrp="1"/>
          </p:cNvSpPr>
          <p:nvPr>
            <p:ph sz="half" idx="1"/>
          </p:nvPr>
        </p:nvSpPr>
        <p:spPr>
          <a:xfrm>
            <a:off x="5760720" y="2377440"/>
            <a:ext cx="5955808" cy="4845547"/>
          </a:xfrm>
        </p:spPr>
        <p:txBody>
          <a:bodyPr>
            <a:noAutofit/>
          </a:bodyPr>
          <a:lstStyle/>
          <a:p>
            <a:pPr marL="346075" indent="-346075" defTabSz="685800">
              <a:lnSpc>
                <a:spcPct val="100000"/>
              </a:lnSpc>
              <a:spcBef>
                <a:spcPts val="0"/>
              </a:spcBef>
              <a:spcAft>
                <a:spcPts val="1200"/>
              </a:spcAft>
            </a:pPr>
            <a:r>
              <a:rPr lang="en-US" sz="2800" dirty="0">
                <a:solidFill>
                  <a:srgbClr val="00529B"/>
                </a:solidFill>
              </a:rPr>
              <a:t>Conducts the Medicare crossover process</a:t>
            </a:r>
          </a:p>
          <a:p>
            <a:pPr marL="346075" indent="-346075" defTabSz="685800">
              <a:lnSpc>
                <a:spcPct val="100000"/>
              </a:lnSpc>
              <a:spcBef>
                <a:spcPts val="0"/>
              </a:spcBef>
              <a:spcAft>
                <a:spcPts val="1200"/>
              </a:spcAft>
            </a:pPr>
            <a:r>
              <a:rPr lang="en-US" sz="2800" dirty="0">
                <a:solidFill>
                  <a:srgbClr val="00529B"/>
                </a:solidFill>
              </a:rPr>
              <a:t>Initiates Medicare Secondary Payer claims investigation</a:t>
            </a:r>
          </a:p>
        </p:txBody>
      </p:sp>
      <p:pic>
        <p:nvPicPr>
          <p:cNvPr id="6" name="Picture 5">
            <a:extLst>
              <a:ext uri="{FF2B5EF4-FFF2-40B4-BE49-F238E27FC236}">
                <a16:creationId xmlns:a16="http://schemas.microsoft.com/office/drawing/2014/main" id="{A838A040-1191-ED04-1765-0295B8CE6FC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1618914E-A5B8-9CC5-C1B5-EF93DAEDBD6F}"/>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3" name="Footer Placeholder 2">
            <a:extLst>
              <a:ext uri="{FF2B5EF4-FFF2-40B4-BE49-F238E27FC236}">
                <a16:creationId xmlns:a16="http://schemas.microsoft.com/office/drawing/2014/main" id="{60576A8B-746A-88D0-BAF8-9F33A57660D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18996CFA-89BA-0129-B7F9-0203B206C30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9372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87" y="265486"/>
            <a:ext cx="9102826" cy="719643"/>
          </a:xfrm>
        </p:spPr>
        <p:txBody>
          <a:bodyPr>
            <a:normAutofit/>
          </a:bodyPr>
          <a:lstStyle/>
          <a:p>
            <a:pPr algn="ctr"/>
            <a:r>
              <a:rPr lang="en-US" sz="3000" dirty="0">
                <a:latin typeface="Arial Black"/>
              </a:rPr>
              <a:t>Check Your Knowledge: Question 1</a:t>
            </a:r>
            <a:endParaRPr lang="en-US" sz="3000" dirty="0"/>
          </a:p>
        </p:txBody>
      </p:sp>
      <p:sp>
        <p:nvSpPr>
          <p:cNvPr id="9" name="Content Placeholder 8"/>
          <p:cNvSpPr>
            <a:spLocks noGrp="1"/>
          </p:cNvSpPr>
          <p:nvPr>
            <p:ph idx="4294967295"/>
          </p:nvPr>
        </p:nvSpPr>
        <p:spPr>
          <a:xfrm>
            <a:off x="914400" y="1944346"/>
            <a:ext cx="9760134" cy="2779766"/>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400" b="1" dirty="0">
                <a:solidFill>
                  <a:srgbClr val="00529B"/>
                </a:solidFill>
                <a:latin typeface="Arial"/>
                <a:cs typeface="Arial"/>
              </a:rPr>
              <a:t>Medicaid is generally the primary payer if you have both Medicaid and Medicare coverage only.</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True</a:t>
            </a:r>
          </a:p>
          <a:p>
            <a:pPr marL="346075" lvl="0" indent="-346075"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1215933" y="3372374"/>
            <a:ext cx="1258819" cy="40267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0B050"/>
              </a:solidFill>
            </a:endParaRPr>
          </a:p>
        </p:txBody>
      </p:sp>
      <p:sp>
        <p:nvSpPr>
          <p:cNvPr id="5" name="Slide Number Placeholder 4">
            <a:extLst>
              <a:ext uri="{FF2B5EF4-FFF2-40B4-BE49-F238E27FC236}">
                <a16:creationId xmlns:a16="http://schemas.microsoft.com/office/drawing/2014/main" id="{CD0F9DA8-5250-4539-8A4A-0CF0456B6795}"/>
              </a:ext>
            </a:extLst>
          </p:cNvPr>
          <p:cNvSpPr>
            <a:spLocks noGrp="1"/>
          </p:cNvSpPr>
          <p:nvPr>
            <p:ph type="sldNum" sz="quarter" idx="12"/>
          </p:nvPr>
        </p:nvSpPr>
        <p:spPr/>
        <p:txBody>
          <a:bodyPr/>
          <a:lstStyle/>
          <a:p>
            <a:pPr>
              <a:defRPr/>
            </a:pPr>
            <a:fld id="{11E79EF6-0C0E-43E6-8FB3-918BC522CC5A}" type="slidenum">
              <a:rPr lang="en-US" smtClean="0"/>
              <a:pPr>
                <a:defRPr/>
              </a:pPr>
              <a:t>11</a:t>
            </a:fld>
            <a:endParaRPr lang="en-US" dirty="0"/>
          </a:p>
        </p:txBody>
      </p:sp>
      <p:sp>
        <p:nvSpPr>
          <p:cNvPr id="4" name="Footer Placeholder 3">
            <a:extLst>
              <a:ext uri="{FF2B5EF4-FFF2-40B4-BE49-F238E27FC236}">
                <a16:creationId xmlns:a16="http://schemas.microsoft.com/office/drawing/2014/main" id="{31846F15-822F-4DA8-A952-E3915478B8AF}"/>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B407-B323-0175-787C-AC684C763D7C}"/>
              </a:ext>
            </a:extLst>
          </p:cNvPr>
          <p:cNvSpPr>
            <a:spLocks noGrp="1"/>
          </p:cNvSpPr>
          <p:nvPr>
            <p:ph type="title"/>
          </p:nvPr>
        </p:nvSpPr>
        <p:spPr/>
        <p:txBody>
          <a:bodyPr>
            <a:normAutofit/>
          </a:bodyPr>
          <a:lstStyle/>
          <a:p>
            <a:pPr lvl="0">
              <a:lnSpc>
                <a:spcPct val="100000"/>
              </a:lnSpc>
              <a:spcBef>
                <a:spcPts val="0"/>
              </a:spcBef>
              <a:spcAft>
                <a:spcPts val="1200"/>
              </a:spcAft>
            </a:pPr>
            <a:r>
              <a:rPr lang="en-US" dirty="0">
                <a:latin typeface="Arial Black" panose="020B0A04020102020204" pitchFamily="34" charset="0"/>
                <a:ea typeface="+mn-ea"/>
                <a:cs typeface="Arial" panose="020B0604020202020204" pitchFamily="34" charset="0"/>
              </a:rPr>
              <a:t>Lesson 2</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pPr>
              <a:lnSpc>
                <a:spcPct val="100000"/>
              </a:lnSpc>
              <a:spcBef>
                <a:spcPts val="0"/>
              </a:spcBef>
              <a:spcAft>
                <a:spcPts val="1200"/>
              </a:spcAft>
            </a:pPr>
            <a:r>
              <a:rPr lang="en-US" cap="none" dirty="0">
                <a:latin typeface="Arial Black" panose="020B0A04020102020204" pitchFamily="34" charset="0"/>
                <a:cs typeface="Arial" panose="020B0604020202020204" pitchFamily="34" charset="0"/>
              </a:rPr>
              <a:t>Medicare &amp; Other Types</a:t>
            </a:r>
            <a:br>
              <a:rPr lang="en-US" cap="none" dirty="0">
                <a:latin typeface="Arial Black" panose="020B0A04020102020204" pitchFamily="34" charset="0"/>
                <a:cs typeface="Arial" panose="020B0604020202020204" pitchFamily="34" charset="0"/>
              </a:rPr>
            </a:br>
            <a:r>
              <a:rPr lang="en-US" cap="none" dirty="0">
                <a:latin typeface="Arial Black" panose="020B0A04020102020204" pitchFamily="34" charset="0"/>
                <a:cs typeface="Arial" panose="020B0604020202020204" pitchFamily="34" charset="0"/>
              </a:rPr>
              <a:t>of Health Coverage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2 Objectives</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914400" y="1371600"/>
            <a:ext cx="9837234" cy="451924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health insurance claim payers</a:t>
            </a:r>
          </a:p>
          <a:p>
            <a:pPr marL="548640" indent="-274320">
              <a:lnSpc>
                <a:spcPct val="100000"/>
              </a:lnSpc>
              <a:spcBef>
                <a:spcPts val="0"/>
              </a:spcBef>
              <a:spcAft>
                <a:spcPts val="1200"/>
              </a:spcAft>
            </a:pPr>
            <a:r>
              <a:rPr lang="en-US" sz="2400" dirty="0">
                <a:solidFill>
                  <a:srgbClr val="00529B"/>
                </a:solidFill>
                <a:latin typeface="Arial"/>
                <a:cs typeface="Arial"/>
              </a:rPr>
              <a:t>Explain when Medicare pays first</a:t>
            </a:r>
          </a:p>
          <a:p>
            <a:pPr marL="548640" indent="-274320">
              <a:lnSpc>
                <a:spcPct val="100000"/>
              </a:lnSpc>
              <a:spcBef>
                <a:spcPts val="0"/>
              </a:spcBef>
              <a:spcAft>
                <a:spcPts val="1200"/>
              </a:spcAft>
            </a:pPr>
            <a:r>
              <a:rPr lang="en-US" sz="2400" dirty="0">
                <a:solidFill>
                  <a:srgbClr val="00529B"/>
                </a:solidFill>
                <a:latin typeface="Arial"/>
                <a:cs typeface="Arial"/>
              </a:rPr>
              <a:t>Explain Medicare and Health Insurance Marketplace coordination</a:t>
            </a:r>
          </a:p>
          <a:p>
            <a:pPr marL="548640" indent="-274320">
              <a:lnSpc>
                <a:spcPct val="100000"/>
              </a:lnSpc>
              <a:spcBef>
                <a:spcPts val="0"/>
              </a:spcBef>
              <a:spcAft>
                <a:spcPts val="1200"/>
              </a:spcAft>
            </a:pPr>
            <a:r>
              <a:rPr lang="en-US" sz="2400" dirty="0">
                <a:solidFill>
                  <a:srgbClr val="00529B"/>
                </a:solidFill>
                <a:latin typeface="Arial"/>
                <a:cs typeface="Arial"/>
              </a:rPr>
              <a:t>Explain the lack of coordination between Medicare and the individual Health Insurance Marketplace</a:t>
            </a:r>
          </a:p>
        </p:txBody>
      </p:sp>
      <p:sp>
        <p:nvSpPr>
          <p:cNvPr id="5" name="Slide Number Placeholder 4">
            <a:extLst>
              <a:ext uri="{FF2B5EF4-FFF2-40B4-BE49-F238E27FC236}">
                <a16:creationId xmlns:a16="http://schemas.microsoft.com/office/drawing/2014/main" id="{BFF357BB-EED5-2300-5D31-D9674D17093A}"/>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3" name="Footer Placeholder 2">
            <a:extLst>
              <a:ext uri="{FF2B5EF4-FFF2-40B4-BE49-F238E27FC236}">
                <a16:creationId xmlns:a16="http://schemas.microsoft.com/office/drawing/2014/main" id="{38548B13-1FD6-F2A1-0A1D-98EB9CA9FED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7BB46595-C828-7638-002A-06C0394FCF5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447875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Possible Payers Other than Medicare</a:t>
            </a:r>
          </a:p>
        </p:txBody>
      </p:sp>
      <p:grpSp>
        <p:nvGrpSpPr>
          <p:cNvPr id="21" name="Group 20">
            <a:extLst>
              <a:ext uri="{FF2B5EF4-FFF2-40B4-BE49-F238E27FC236}">
                <a16:creationId xmlns:a16="http://schemas.microsoft.com/office/drawing/2014/main" id="{DE2FDAB3-C649-790E-7BD5-20AA023A40EB}"/>
              </a:ext>
              <a:ext uri="{C183D7F6-B498-43B3-948B-1728B52AA6E4}">
                <adec:decorative xmlns:adec="http://schemas.microsoft.com/office/drawing/2017/decorative" val="1"/>
              </a:ext>
            </a:extLst>
          </p:cNvPr>
          <p:cNvGrpSpPr/>
          <p:nvPr/>
        </p:nvGrpSpPr>
        <p:grpSpPr>
          <a:xfrm>
            <a:off x="6669780" y="5195367"/>
            <a:ext cx="2714636" cy="1036217"/>
            <a:chOff x="6669780" y="5195367"/>
            <a:chExt cx="2714636" cy="1036217"/>
          </a:xfrm>
        </p:grpSpPr>
        <p:sp>
          <p:nvSpPr>
            <p:cNvPr id="326" name="Isosceles Triangle 325">
              <a:extLst>
                <a:ext uri="{FF2B5EF4-FFF2-40B4-BE49-F238E27FC236}">
                  <a16:creationId xmlns:a16="http://schemas.microsoft.com/office/drawing/2014/main" id="{F718E91A-04EC-4DFE-9AC8-AC53DFEE43B0}"/>
                </a:ext>
                <a:ext uri="{C183D7F6-B498-43B3-948B-1728B52AA6E4}">
                  <adec:decorative xmlns:adec="http://schemas.microsoft.com/office/drawing/2017/decorative" val="1"/>
                </a:ext>
              </a:extLst>
            </p:cNvPr>
            <p:cNvSpPr/>
            <p:nvPr/>
          </p:nvSpPr>
          <p:spPr bwMode="auto">
            <a:xfrm rot="10800000" flipH="1">
              <a:off x="6686768" y="610119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7" name="Rectangle 326">
              <a:extLst>
                <a:ext uri="{FF2B5EF4-FFF2-40B4-BE49-F238E27FC236}">
                  <a16:creationId xmlns:a16="http://schemas.microsoft.com/office/drawing/2014/main" id="{C74A1B3B-9466-461A-B299-3097D9B192C2}"/>
                </a:ext>
                <a:ext uri="{C183D7F6-B498-43B3-948B-1728B52AA6E4}">
                  <adec:decorative xmlns:adec="http://schemas.microsoft.com/office/drawing/2017/decorative" val="1"/>
                </a:ext>
              </a:extLst>
            </p:cNvPr>
            <p:cNvSpPr/>
            <p:nvPr/>
          </p:nvSpPr>
          <p:spPr bwMode="auto">
            <a:xfrm flipH="1">
              <a:off x="7046621" y="5195367"/>
              <a:ext cx="2337795"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8" name="Rectangle 327">
              <a:extLst>
                <a:ext uri="{FF2B5EF4-FFF2-40B4-BE49-F238E27FC236}">
                  <a16:creationId xmlns:a16="http://schemas.microsoft.com/office/drawing/2014/main" id="{4C856BA1-274F-477D-A8D8-1ECC882424DD}"/>
                </a:ext>
                <a:ext uri="{C183D7F6-B498-43B3-948B-1728B52AA6E4}">
                  <adec:decorative xmlns:adec="http://schemas.microsoft.com/office/drawing/2017/decorative" val="1"/>
                </a:ext>
              </a:extLst>
            </p:cNvPr>
            <p:cNvSpPr/>
            <p:nvPr/>
          </p:nvSpPr>
          <p:spPr bwMode="auto">
            <a:xfrm flipH="1">
              <a:off x="6669780" y="5195367"/>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16" name="Group 15">
            <a:extLst>
              <a:ext uri="{FF2B5EF4-FFF2-40B4-BE49-F238E27FC236}">
                <a16:creationId xmlns:a16="http://schemas.microsoft.com/office/drawing/2014/main" id="{074CECDE-B17E-7E43-50A6-2E276028022A}"/>
              </a:ext>
              <a:ext uri="{C183D7F6-B498-43B3-948B-1728B52AA6E4}">
                <adec:decorative xmlns:adec="http://schemas.microsoft.com/office/drawing/2017/decorative" val="1"/>
              </a:ext>
            </a:extLst>
          </p:cNvPr>
          <p:cNvGrpSpPr/>
          <p:nvPr/>
        </p:nvGrpSpPr>
        <p:grpSpPr>
          <a:xfrm>
            <a:off x="2428597" y="5241087"/>
            <a:ext cx="2714635" cy="1036217"/>
            <a:chOff x="2428597" y="5241087"/>
            <a:chExt cx="2714635" cy="1036217"/>
          </a:xfrm>
        </p:grpSpPr>
        <p:sp>
          <p:nvSpPr>
            <p:cNvPr id="321" name="Isosceles Triangle 320">
              <a:extLst>
                <a:ext uri="{FF2B5EF4-FFF2-40B4-BE49-F238E27FC236}">
                  <a16:creationId xmlns:a16="http://schemas.microsoft.com/office/drawing/2014/main" id="{5307CE09-D2ED-4F39-9100-E240436781F9}"/>
                </a:ext>
                <a:ext uri="{C183D7F6-B498-43B3-948B-1728B52AA6E4}">
                  <adec:decorative xmlns:adec="http://schemas.microsoft.com/office/drawing/2017/decorative" val="1"/>
                </a:ext>
              </a:extLst>
            </p:cNvPr>
            <p:cNvSpPr/>
            <p:nvPr/>
          </p:nvSpPr>
          <p:spPr bwMode="auto">
            <a:xfrm rot="10800000" flipH="1">
              <a:off x="2445584" y="614691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2" name="Rectangle 321">
              <a:extLst>
                <a:ext uri="{FF2B5EF4-FFF2-40B4-BE49-F238E27FC236}">
                  <a16:creationId xmlns:a16="http://schemas.microsoft.com/office/drawing/2014/main" id="{5999E015-58E3-4D0A-86D4-F5AE45041E9E}"/>
                </a:ext>
                <a:ext uri="{C183D7F6-B498-43B3-948B-1728B52AA6E4}">
                  <adec:decorative xmlns:adec="http://schemas.microsoft.com/office/drawing/2017/decorative" val="1"/>
                </a:ext>
              </a:extLst>
            </p:cNvPr>
            <p:cNvSpPr/>
            <p:nvPr/>
          </p:nvSpPr>
          <p:spPr bwMode="auto">
            <a:xfrm flipH="1">
              <a:off x="2805437" y="5241087"/>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3" name="Rectangle 322">
              <a:extLst>
                <a:ext uri="{FF2B5EF4-FFF2-40B4-BE49-F238E27FC236}">
                  <a16:creationId xmlns:a16="http://schemas.microsoft.com/office/drawing/2014/main" id="{59EDF1C2-B85C-4B21-B0C0-F15327567DD2}"/>
                </a:ext>
                <a:ext uri="{C183D7F6-B498-43B3-948B-1728B52AA6E4}">
                  <adec:decorative xmlns:adec="http://schemas.microsoft.com/office/drawing/2017/decorative" val="1"/>
                </a:ext>
              </a:extLst>
            </p:cNvPr>
            <p:cNvSpPr/>
            <p:nvPr/>
          </p:nvSpPr>
          <p:spPr bwMode="auto">
            <a:xfrm flipH="1">
              <a:off x="2428597" y="5241087"/>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2" name="Group 21">
            <a:extLst>
              <a:ext uri="{FF2B5EF4-FFF2-40B4-BE49-F238E27FC236}">
                <a16:creationId xmlns:a16="http://schemas.microsoft.com/office/drawing/2014/main" id="{67EB41F8-AD28-FDF4-9EB1-702BC3812C8F}"/>
              </a:ext>
              <a:ext uri="{C183D7F6-B498-43B3-948B-1728B52AA6E4}">
                <adec:decorative xmlns:adec="http://schemas.microsoft.com/office/drawing/2017/decorative" val="1"/>
              </a:ext>
            </a:extLst>
          </p:cNvPr>
          <p:cNvGrpSpPr/>
          <p:nvPr/>
        </p:nvGrpSpPr>
        <p:grpSpPr>
          <a:xfrm>
            <a:off x="7041354" y="4169045"/>
            <a:ext cx="2722052" cy="1036217"/>
            <a:chOff x="7041354" y="4169045"/>
            <a:chExt cx="2722052" cy="1036217"/>
          </a:xfrm>
        </p:grpSpPr>
        <p:sp>
          <p:nvSpPr>
            <p:cNvPr id="316" name="Isosceles Triangle 315">
              <a:extLst>
                <a:ext uri="{FF2B5EF4-FFF2-40B4-BE49-F238E27FC236}">
                  <a16:creationId xmlns:a16="http://schemas.microsoft.com/office/drawing/2014/main" id="{8403D71B-3A0E-427F-9574-FB37E5B2C127}"/>
                </a:ext>
                <a:ext uri="{C183D7F6-B498-43B3-948B-1728B52AA6E4}">
                  <adec:decorative xmlns:adec="http://schemas.microsoft.com/office/drawing/2017/decorative" val="1"/>
                </a:ext>
              </a:extLst>
            </p:cNvPr>
            <p:cNvSpPr/>
            <p:nvPr/>
          </p:nvSpPr>
          <p:spPr bwMode="auto">
            <a:xfrm rot="10800000" flipH="1">
              <a:off x="7041354" y="50796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7" name="Rectangle 316">
              <a:extLst>
                <a:ext uri="{FF2B5EF4-FFF2-40B4-BE49-F238E27FC236}">
                  <a16:creationId xmlns:a16="http://schemas.microsoft.com/office/drawing/2014/main" id="{4B10E15D-0863-449F-844D-C21F0683700F}"/>
                </a:ext>
                <a:ext uri="{C183D7F6-B498-43B3-948B-1728B52AA6E4}">
                  <adec:decorative xmlns:adec="http://schemas.microsoft.com/office/drawing/2017/decorative" val="1"/>
                </a:ext>
              </a:extLst>
            </p:cNvPr>
            <p:cNvSpPr/>
            <p:nvPr/>
          </p:nvSpPr>
          <p:spPr bwMode="auto">
            <a:xfrm flipH="1">
              <a:off x="7425611" y="4169045"/>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8" name="Rectangle 317">
              <a:extLst>
                <a:ext uri="{FF2B5EF4-FFF2-40B4-BE49-F238E27FC236}">
                  <a16:creationId xmlns:a16="http://schemas.microsoft.com/office/drawing/2014/main" id="{07BD7C53-8EB9-407B-AAF0-85D098D9DEFD}"/>
                </a:ext>
                <a:ext uri="{C183D7F6-B498-43B3-948B-1728B52AA6E4}">
                  <adec:decorative xmlns:adec="http://schemas.microsoft.com/office/drawing/2017/decorative" val="1"/>
                </a:ext>
              </a:extLst>
            </p:cNvPr>
            <p:cNvSpPr/>
            <p:nvPr/>
          </p:nvSpPr>
          <p:spPr bwMode="auto">
            <a:xfrm flipH="1">
              <a:off x="7071996" y="4169045"/>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7" name="Group 16">
            <a:extLst>
              <a:ext uri="{FF2B5EF4-FFF2-40B4-BE49-F238E27FC236}">
                <a16:creationId xmlns:a16="http://schemas.microsoft.com/office/drawing/2014/main" id="{A288D914-ABE5-3FAC-3FA7-FC85AD800279}"/>
              </a:ext>
              <a:ext uri="{C183D7F6-B498-43B3-948B-1728B52AA6E4}">
                <adec:decorative xmlns:adec="http://schemas.microsoft.com/office/drawing/2017/decorative" val="1"/>
              </a:ext>
            </a:extLst>
          </p:cNvPr>
          <p:cNvGrpSpPr/>
          <p:nvPr/>
        </p:nvGrpSpPr>
        <p:grpSpPr>
          <a:xfrm>
            <a:off x="2830813" y="4203945"/>
            <a:ext cx="2691409" cy="1036217"/>
            <a:chOff x="2830813" y="4203945"/>
            <a:chExt cx="2691409" cy="1036217"/>
          </a:xfrm>
        </p:grpSpPr>
        <p:sp>
          <p:nvSpPr>
            <p:cNvPr id="311" name="Isosceles Triangle 310">
              <a:extLst>
                <a:ext uri="{FF2B5EF4-FFF2-40B4-BE49-F238E27FC236}">
                  <a16:creationId xmlns:a16="http://schemas.microsoft.com/office/drawing/2014/main" id="{672AF758-A552-481F-8F38-E6DEC52094D2}"/>
                </a:ext>
                <a:ext uri="{C183D7F6-B498-43B3-948B-1728B52AA6E4}">
                  <adec:decorative xmlns:adec="http://schemas.microsoft.com/office/drawing/2017/decorative" val="1"/>
                </a:ext>
              </a:extLst>
            </p:cNvPr>
            <p:cNvSpPr/>
            <p:nvPr/>
          </p:nvSpPr>
          <p:spPr bwMode="auto">
            <a:xfrm rot="10800000" flipH="1">
              <a:off x="2838270" y="511453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2" name="Rectangle 311">
              <a:extLst>
                <a:ext uri="{FF2B5EF4-FFF2-40B4-BE49-F238E27FC236}">
                  <a16:creationId xmlns:a16="http://schemas.microsoft.com/office/drawing/2014/main" id="{C0211D3E-1305-4A8D-93E4-72739320F9B0}"/>
                </a:ext>
                <a:ext uri="{C183D7F6-B498-43B3-948B-1728B52AA6E4}">
                  <adec:decorative xmlns:adec="http://schemas.microsoft.com/office/drawing/2017/decorative" val="1"/>
                </a:ext>
              </a:extLst>
            </p:cNvPr>
            <p:cNvSpPr/>
            <p:nvPr/>
          </p:nvSpPr>
          <p:spPr bwMode="auto">
            <a:xfrm flipH="1">
              <a:off x="3184427" y="4203945"/>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3" name="Rectangle 312">
              <a:extLst>
                <a:ext uri="{FF2B5EF4-FFF2-40B4-BE49-F238E27FC236}">
                  <a16:creationId xmlns:a16="http://schemas.microsoft.com/office/drawing/2014/main" id="{7D631FE4-C838-45C4-A23D-CF3DD778AB56}"/>
                </a:ext>
                <a:ext uri="{C183D7F6-B498-43B3-948B-1728B52AA6E4}">
                  <adec:decorative xmlns:adec="http://schemas.microsoft.com/office/drawing/2017/decorative" val="1"/>
                </a:ext>
              </a:extLst>
            </p:cNvPr>
            <p:cNvSpPr/>
            <p:nvPr/>
          </p:nvSpPr>
          <p:spPr bwMode="auto">
            <a:xfrm flipH="1">
              <a:off x="2830813" y="4203945"/>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3" name="Group 22">
            <a:extLst>
              <a:ext uri="{FF2B5EF4-FFF2-40B4-BE49-F238E27FC236}">
                <a16:creationId xmlns:a16="http://schemas.microsoft.com/office/drawing/2014/main" id="{92FF62B2-421B-36ED-F505-347EAA93A667}"/>
              </a:ext>
              <a:ext uri="{C183D7F6-B498-43B3-948B-1728B52AA6E4}">
                <adec:decorative xmlns:adec="http://schemas.microsoft.com/office/drawing/2017/decorative" val="1"/>
              </a:ext>
            </a:extLst>
          </p:cNvPr>
          <p:cNvGrpSpPr/>
          <p:nvPr/>
        </p:nvGrpSpPr>
        <p:grpSpPr>
          <a:xfrm>
            <a:off x="6669780" y="3166802"/>
            <a:ext cx="2714636" cy="1036217"/>
            <a:chOff x="6669780" y="3166802"/>
            <a:chExt cx="2714636" cy="1036217"/>
          </a:xfrm>
        </p:grpSpPr>
        <p:sp>
          <p:nvSpPr>
            <p:cNvPr id="306" name="Isosceles Triangle 305">
              <a:extLst>
                <a:ext uri="{FF2B5EF4-FFF2-40B4-BE49-F238E27FC236}">
                  <a16:creationId xmlns:a16="http://schemas.microsoft.com/office/drawing/2014/main" id="{F504EB2B-1B24-4553-84B0-8BAA2E90D3AD}"/>
                </a:ext>
                <a:ext uri="{C183D7F6-B498-43B3-948B-1728B52AA6E4}">
                  <adec:decorative xmlns:adec="http://schemas.microsoft.com/office/drawing/2017/decorative" val="1"/>
                </a:ext>
              </a:extLst>
            </p:cNvPr>
            <p:cNvSpPr/>
            <p:nvPr/>
          </p:nvSpPr>
          <p:spPr bwMode="auto">
            <a:xfrm rot="10800000" flipH="1">
              <a:off x="6686768"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7" name="Rectangle 306">
              <a:extLst>
                <a:ext uri="{FF2B5EF4-FFF2-40B4-BE49-F238E27FC236}">
                  <a16:creationId xmlns:a16="http://schemas.microsoft.com/office/drawing/2014/main" id="{D3A93BBD-B9BD-4EBA-B1CB-05FAC059BFA2}"/>
                </a:ext>
                <a:ext uri="{C183D7F6-B498-43B3-948B-1728B52AA6E4}">
                  <adec:decorative xmlns:adec="http://schemas.microsoft.com/office/drawing/2017/decorative" val="1"/>
                </a:ext>
              </a:extLst>
            </p:cNvPr>
            <p:cNvSpPr/>
            <p:nvPr/>
          </p:nvSpPr>
          <p:spPr bwMode="auto">
            <a:xfrm flipH="1">
              <a:off x="7046621"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8" name="Rectangle 307">
              <a:extLst>
                <a:ext uri="{FF2B5EF4-FFF2-40B4-BE49-F238E27FC236}">
                  <a16:creationId xmlns:a16="http://schemas.microsoft.com/office/drawing/2014/main" id="{BCC1F207-0C4C-4A7F-86EE-8C3C96F10607}"/>
                </a:ext>
                <a:ext uri="{C183D7F6-B498-43B3-948B-1728B52AA6E4}">
                  <adec:decorative xmlns:adec="http://schemas.microsoft.com/office/drawing/2017/decorative" val="1"/>
                </a:ext>
              </a:extLst>
            </p:cNvPr>
            <p:cNvSpPr/>
            <p:nvPr/>
          </p:nvSpPr>
          <p:spPr bwMode="auto">
            <a:xfrm flipH="1">
              <a:off x="6669780"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8" name="Group 17">
            <a:extLst>
              <a:ext uri="{FF2B5EF4-FFF2-40B4-BE49-F238E27FC236}">
                <a16:creationId xmlns:a16="http://schemas.microsoft.com/office/drawing/2014/main" id="{05FC166E-7BC4-F49A-892E-820CAE73373E}"/>
              </a:ext>
              <a:ext uri="{C183D7F6-B498-43B3-948B-1728B52AA6E4}">
                <adec:decorative xmlns:adec="http://schemas.microsoft.com/office/drawing/2017/decorative" val="1"/>
              </a:ext>
            </a:extLst>
          </p:cNvPr>
          <p:cNvGrpSpPr/>
          <p:nvPr/>
        </p:nvGrpSpPr>
        <p:grpSpPr>
          <a:xfrm>
            <a:off x="2428597" y="3166802"/>
            <a:ext cx="2714635" cy="1036217"/>
            <a:chOff x="2428597" y="3166802"/>
            <a:chExt cx="2714635" cy="1036217"/>
          </a:xfrm>
        </p:grpSpPr>
        <p:sp>
          <p:nvSpPr>
            <p:cNvPr id="301" name="Isosceles Triangle 300">
              <a:extLst>
                <a:ext uri="{FF2B5EF4-FFF2-40B4-BE49-F238E27FC236}">
                  <a16:creationId xmlns:a16="http://schemas.microsoft.com/office/drawing/2014/main" id="{08A586D5-F571-4B6D-A7B4-D55C125F1AEF}"/>
                </a:ext>
                <a:ext uri="{C183D7F6-B498-43B3-948B-1728B52AA6E4}">
                  <adec:decorative xmlns:adec="http://schemas.microsoft.com/office/drawing/2017/decorative" val="1"/>
                </a:ext>
              </a:extLst>
            </p:cNvPr>
            <p:cNvSpPr/>
            <p:nvPr/>
          </p:nvSpPr>
          <p:spPr bwMode="auto">
            <a:xfrm rot="10800000" flipH="1">
              <a:off x="2445584" y="407262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2" name="Rectangle 301">
              <a:extLst>
                <a:ext uri="{FF2B5EF4-FFF2-40B4-BE49-F238E27FC236}">
                  <a16:creationId xmlns:a16="http://schemas.microsoft.com/office/drawing/2014/main" id="{FEC1C203-C013-433F-8D5D-5290129E1C68}"/>
                </a:ext>
                <a:ext uri="{C183D7F6-B498-43B3-948B-1728B52AA6E4}">
                  <adec:decorative xmlns:adec="http://schemas.microsoft.com/office/drawing/2017/decorative" val="1"/>
                </a:ext>
              </a:extLst>
            </p:cNvPr>
            <p:cNvSpPr/>
            <p:nvPr/>
          </p:nvSpPr>
          <p:spPr bwMode="auto">
            <a:xfrm flipH="1">
              <a:off x="2805437" y="3166802"/>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3" name="Rectangle 302">
              <a:extLst>
                <a:ext uri="{FF2B5EF4-FFF2-40B4-BE49-F238E27FC236}">
                  <a16:creationId xmlns:a16="http://schemas.microsoft.com/office/drawing/2014/main" id="{AADDDDC7-0AAD-43F6-906B-CF9409626B34}"/>
                </a:ext>
                <a:ext uri="{C183D7F6-B498-43B3-948B-1728B52AA6E4}">
                  <adec:decorative xmlns:adec="http://schemas.microsoft.com/office/drawing/2017/decorative" val="1"/>
                </a:ext>
              </a:extLst>
            </p:cNvPr>
            <p:cNvSpPr/>
            <p:nvPr/>
          </p:nvSpPr>
          <p:spPr bwMode="auto">
            <a:xfrm flipH="1">
              <a:off x="2428597" y="3166802"/>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4" name="Group 23">
            <a:extLst>
              <a:ext uri="{FF2B5EF4-FFF2-40B4-BE49-F238E27FC236}">
                <a16:creationId xmlns:a16="http://schemas.microsoft.com/office/drawing/2014/main" id="{00DEA412-D671-295A-51F2-C3AA515EAAF8}"/>
              </a:ext>
              <a:ext uri="{C183D7F6-B498-43B3-948B-1728B52AA6E4}">
                <adec:decorative xmlns:adec="http://schemas.microsoft.com/office/drawing/2017/decorative" val="1"/>
              </a:ext>
            </a:extLst>
          </p:cNvPr>
          <p:cNvGrpSpPr/>
          <p:nvPr/>
        </p:nvGrpSpPr>
        <p:grpSpPr>
          <a:xfrm>
            <a:off x="7071996" y="2129659"/>
            <a:ext cx="2691410" cy="1036217"/>
            <a:chOff x="7071996" y="2129659"/>
            <a:chExt cx="2691410" cy="1036217"/>
          </a:xfrm>
        </p:grpSpPr>
        <p:sp>
          <p:nvSpPr>
            <p:cNvPr id="296" name="Isosceles Triangle 295">
              <a:extLst>
                <a:ext uri="{FF2B5EF4-FFF2-40B4-BE49-F238E27FC236}">
                  <a16:creationId xmlns:a16="http://schemas.microsoft.com/office/drawing/2014/main" id="{04E41441-0BFB-47B1-ACB1-96156F54BDE1}"/>
                </a:ext>
                <a:ext uri="{C183D7F6-B498-43B3-948B-1728B52AA6E4}">
                  <adec:decorative xmlns:adec="http://schemas.microsoft.com/office/drawing/2017/decorative" val="1"/>
                </a:ext>
              </a:extLst>
            </p:cNvPr>
            <p:cNvSpPr/>
            <p:nvPr/>
          </p:nvSpPr>
          <p:spPr bwMode="auto">
            <a:xfrm rot="10800000" flipH="1">
              <a:off x="7079454" y="3040249"/>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7" name="Rectangle 296">
              <a:extLst>
                <a:ext uri="{FF2B5EF4-FFF2-40B4-BE49-F238E27FC236}">
                  <a16:creationId xmlns:a16="http://schemas.microsoft.com/office/drawing/2014/main" id="{3D73922D-A616-4695-A615-8847865E74E9}"/>
                </a:ext>
                <a:ext uri="{C183D7F6-B498-43B3-948B-1728B52AA6E4}">
                  <adec:decorative xmlns:adec="http://schemas.microsoft.com/office/drawing/2017/decorative" val="1"/>
                </a:ext>
              </a:extLst>
            </p:cNvPr>
            <p:cNvSpPr/>
            <p:nvPr/>
          </p:nvSpPr>
          <p:spPr bwMode="auto">
            <a:xfrm flipH="1">
              <a:off x="7425611" y="2129659"/>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8" name="Rectangle 297">
              <a:extLst>
                <a:ext uri="{FF2B5EF4-FFF2-40B4-BE49-F238E27FC236}">
                  <a16:creationId xmlns:a16="http://schemas.microsoft.com/office/drawing/2014/main" id="{6CFA4ED6-7CA8-4D5D-8CDD-CA5982ED143C}"/>
                </a:ext>
                <a:ext uri="{C183D7F6-B498-43B3-948B-1728B52AA6E4}">
                  <adec:decorative xmlns:adec="http://schemas.microsoft.com/office/drawing/2017/decorative" val="1"/>
                </a:ext>
              </a:extLst>
            </p:cNvPr>
            <p:cNvSpPr/>
            <p:nvPr/>
          </p:nvSpPr>
          <p:spPr bwMode="auto">
            <a:xfrm flipH="1">
              <a:off x="7071996" y="2129659"/>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19" name="Group 18">
            <a:extLst>
              <a:ext uri="{FF2B5EF4-FFF2-40B4-BE49-F238E27FC236}">
                <a16:creationId xmlns:a16="http://schemas.microsoft.com/office/drawing/2014/main" id="{ED45AC47-7326-6870-3527-073BC86FBD38}"/>
              </a:ext>
              <a:ext uri="{C183D7F6-B498-43B3-948B-1728B52AA6E4}">
                <adec:decorative xmlns:adec="http://schemas.microsoft.com/office/drawing/2017/decorative" val="1"/>
              </a:ext>
            </a:extLst>
          </p:cNvPr>
          <p:cNvGrpSpPr/>
          <p:nvPr/>
        </p:nvGrpSpPr>
        <p:grpSpPr>
          <a:xfrm>
            <a:off x="2830813" y="2129659"/>
            <a:ext cx="2691409" cy="1036217"/>
            <a:chOff x="2830813" y="2129659"/>
            <a:chExt cx="2691409" cy="1036217"/>
          </a:xfrm>
        </p:grpSpPr>
        <p:sp>
          <p:nvSpPr>
            <p:cNvPr id="291" name="Isosceles Triangle 290">
              <a:extLst>
                <a:ext uri="{FF2B5EF4-FFF2-40B4-BE49-F238E27FC236}">
                  <a16:creationId xmlns:a16="http://schemas.microsoft.com/office/drawing/2014/main" id="{CCA36717-C48E-4D3B-BDB8-A3B54EC18E99}"/>
                </a:ext>
                <a:ext uri="{C183D7F6-B498-43B3-948B-1728B52AA6E4}">
                  <adec:decorative xmlns:adec="http://schemas.microsoft.com/office/drawing/2017/decorative" val="1"/>
                </a:ext>
              </a:extLst>
            </p:cNvPr>
            <p:cNvSpPr/>
            <p:nvPr/>
          </p:nvSpPr>
          <p:spPr bwMode="auto">
            <a:xfrm rot="10800000" flipH="1">
              <a:off x="2847800" y="3035486"/>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2" name="Rectangle 291">
              <a:extLst>
                <a:ext uri="{FF2B5EF4-FFF2-40B4-BE49-F238E27FC236}">
                  <a16:creationId xmlns:a16="http://schemas.microsoft.com/office/drawing/2014/main" id="{165A7FA1-E0DD-4172-84EA-6BEBE81BDBC5}"/>
                </a:ext>
                <a:ext uri="{C183D7F6-B498-43B3-948B-1728B52AA6E4}">
                  <adec:decorative xmlns:adec="http://schemas.microsoft.com/office/drawing/2017/decorative" val="1"/>
                </a:ext>
              </a:extLst>
            </p:cNvPr>
            <p:cNvSpPr/>
            <p:nvPr/>
          </p:nvSpPr>
          <p:spPr bwMode="auto">
            <a:xfrm flipH="1">
              <a:off x="3184427" y="2129659"/>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3" name="Rectangle 292">
              <a:extLst>
                <a:ext uri="{FF2B5EF4-FFF2-40B4-BE49-F238E27FC236}">
                  <a16:creationId xmlns:a16="http://schemas.microsoft.com/office/drawing/2014/main" id="{11A3C136-C45C-48F5-AC6A-BA59291B80E1}"/>
                </a:ext>
                <a:ext uri="{C183D7F6-B498-43B3-948B-1728B52AA6E4}">
                  <adec:decorative xmlns:adec="http://schemas.microsoft.com/office/drawing/2017/decorative" val="1"/>
                </a:ext>
              </a:extLst>
            </p:cNvPr>
            <p:cNvSpPr/>
            <p:nvPr/>
          </p:nvSpPr>
          <p:spPr bwMode="auto">
            <a:xfrm flipH="1">
              <a:off x="2830813" y="2129659"/>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grpSp>
        <p:nvGrpSpPr>
          <p:cNvPr id="25" name="Group 24">
            <a:extLst>
              <a:ext uri="{FF2B5EF4-FFF2-40B4-BE49-F238E27FC236}">
                <a16:creationId xmlns:a16="http://schemas.microsoft.com/office/drawing/2014/main" id="{20EEF4AF-5AB1-AFB2-A73B-F2A68D4CB4F2}"/>
              </a:ext>
              <a:ext uri="{C183D7F6-B498-43B3-948B-1728B52AA6E4}">
                <adec:decorative xmlns:adec="http://schemas.microsoft.com/office/drawing/2017/decorative" val="1"/>
              </a:ext>
            </a:extLst>
          </p:cNvPr>
          <p:cNvGrpSpPr/>
          <p:nvPr/>
        </p:nvGrpSpPr>
        <p:grpSpPr>
          <a:xfrm>
            <a:off x="6669780" y="1092516"/>
            <a:ext cx="2714637" cy="1036217"/>
            <a:chOff x="6669780" y="1092516"/>
            <a:chExt cx="2714637" cy="1036217"/>
          </a:xfrm>
        </p:grpSpPr>
        <p:sp>
          <p:nvSpPr>
            <p:cNvPr id="286" name="Isosceles Triangle 285">
              <a:extLst>
                <a:ext uri="{FF2B5EF4-FFF2-40B4-BE49-F238E27FC236}">
                  <a16:creationId xmlns:a16="http://schemas.microsoft.com/office/drawing/2014/main" id="{63E28AD1-CB47-4549-B6B4-08D248848C44}"/>
                </a:ext>
                <a:ext uri="{C183D7F6-B498-43B3-948B-1728B52AA6E4}">
                  <adec:decorative xmlns:adec="http://schemas.microsoft.com/office/drawing/2017/decorative" val="1"/>
                </a:ext>
              </a:extLst>
            </p:cNvPr>
            <p:cNvSpPr/>
            <p:nvPr/>
          </p:nvSpPr>
          <p:spPr bwMode="auto">
            <a:xfrm rot="10800000" flipH="1">
              <a:off x="6686768"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7" name="Rectangle 286">
              <a:extLst>
                <a:ext uri="{FF2B5EF4-FFF2-40B4-BE49-F238E27FC236}">
                  <a16:creationId xmlns:a16="http://schemas.microsoft.com/office/drawing/2014/main" id="{72F0BBDD-867D-4F7B-8FA1-A1E55B1EFF78}"/>
                </a:ext>
                <a:ext uri="{C183D7F6-B498-43B3-948B-1728B52AA6E4}">
                  <adec:decorative xmlns:adec="http://schemas.microsoft.com/office/drawing/2017/decorative" val="1"/>
                </a:ext>
              </a:extLst>
            </p:cNvPr>
            <p:cNvSpPr/>
            <p:nvPr/>
          </p:nvSpPr>
          <p:spPr bwMode="auto">
            <a:xfrm flipH="1">
              <a:off x="7046623" y="1092516"/>
              <a:ext cx="2337794"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88" name="Rectangle 287">
              <a:extLst>
                <a:ext uri="{FF2B5EF4-FFF2-40B4-BE49-F238E27FC236}">
                  <a16:creationId xmlns:a16="http://schemas.microsoft.com/office/drawing/2014/main" id="{8EBAC9C1-E5EF-4470-9F45-BEEF7FEA96E9}"/>
                </a:ext>
                <a:ext uri="{C183D7F6-B498-43B3-948B-1728B52AA6E4}">
                  <adec:decorative xmlns:adec="http://schemas.microsoft.com/office/drawing/2017/decorative" val="1"/>
                </a:ext>
              </a:extLst>
            </p:cNvPr>
            <p:cNvSpPr/>
            <p:nvPr/>
          </p:nvSpPr>
          <p:spPr bwMode="auto">
            <a:xfrm flipH="1">
              <a:off x="6669780" y="109251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grpSp>
        <p:nvGrpSpPr>
          <p:cNvPr id="20" name="Group 19">
            <a:extLst>
              <a:ext uri="{FF2B5EF4-FFF2-40B4-BE49-F238E27FC236}">
                <a16:creationId xmlns:a16="http://schemas.microsoft.com/office/drawing/2014/main" id="{1D457A14-8965-992F-1622-0E299B55EA70}"/>
              </a:ext>
              <a:ext uri="{C183D7F6-B498-43B3-948B-1728B52AA6E4}">
                <adec:decorative xmlns:adec="http://schemas.microsoft.com/office/drawing/2017/decorative" val="1"/>
              </a:ext>
            </a:extLst>
          </p:cNvPr>
          <p:cNvGrpSpPr/>
          <p:nvPr/>
        </p:nvGrpSpPr>
        <p:grpSpPr>
          <a:xfrm>
            <a:off x="2428595" y="1092516"/>
            <a:ext cx="2714636" cy="1036217"/>
            <a:chOff x="2428595" y="1092516"/>
            <a:chExt cx="2714636" cy="1036217"/>
          </a:xfrm>
        </p:grpSpPr>
        <p:sp>
          <p:nvSpPr>
            <p:cNvPr id="281" name="Isosceles Triangle 280">
              <a:extLst>
                <a:ext uri="{FF2B5EF4-FFF2-40B4-BE49-F238E27FC236}">
                  <a16:creationId xmlns:a16="http://schemas.microsoft.com/office/drawing/2014/main" id="{06CA059D-CB33-40FD-B3B1-FB0A0C6109F8}"/>
                </a:ext>
                <a:ext uri="{C183D7F6-B498-43B3-948B-1728B52AA6E4}">
                  <adec:decorative xmlns:adec="http://schemas.microsoft.com/office/drawing/2017/decorative" val="1"/>
                </a:ext>
              </a:extLst>
            </p:cNvPr>
            <p:cNvSpPr/>
            <p:nvPr/>
          </p:nvSpPr>
          <p:spPr bwMode="auto">
            <a:xfrm rot="10800000" flipH="1">
              <a:off x="2445582" y="199834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2" name="Rectangle 281">
              <a:extLst>
                <a:ext uri="{FF2B5EF4-FFF2-40B4-BE49-F238E27FC236}">
                  <a16:creationId xmlns:a16="http://schemas.microsoft.com/office/drawing/2014/main" id="{614D881F-08D2-4CA1-85D8-C0FF2A2FFFA0}"/>
                </a:ext>
                <a:ext uri="{C183D7F6-B498-43B3-948B-1728B52AA6E4}">
                  <adec:decorative xmlns:adec="http://schemas.microsoft.com/office/drawing/2017/decorative" val="1"/>
                </a:ext>
              </a:extLst>
            </p:cNvPr>
            <p:cNvSpPr/>
            <p:nvPr/>
          </p:nvSpPr>
          <p:spPr bwMode="auto">
            <a:xfrm flipH="1">
              <a:off x="2805437" y="1092516"/>
              <a:ext cx="2337794"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83" name="Rectangle 282">
              <a:extLst>
                <a:ext uri="{FF2B5EF4-FFF2-40B4-BE49-F238E27FC236}">
                  <a16:creationId xmlns:a16="http://schemas.microsoft.com/office/drawing/2014/main" id="{3303073B-2976-49E0-860A-5700F78E1275}"/>
                </a:ext>
                <a:ext uri="{C183D7F6-B498-43B3-948B-1728B52AA6E4}">
                  <adec:decorative xmlns:adec="http://schemas.microsoft.com/office/drawing/2017/decorative" val="1"/>
                </a:ext>
              </a:extLst>
            </p:cNvPr>
            <p:cNvSpPr/>
            <p:nvPr/>
          </p:nvSpPr>
          <p:spPr bwMode="auto">
            <a:xfrm flipH="1">
              <a:off x="2428595" y="1092516"/>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6" name="Text Placeholder 5">
            <a:extLst>
              <a:ext uri="{FF2B5EF4-FFF2-40B4-BE49-F238E27FC236}">
                <a16:creationId xmlns:a16="http://schemas.microsoft.com/office/drawing/2014/main" id="{CB6A9762-A7C6-55C1-0F3A-43C0FBE538DA}"/>
              </a:ext>
            </a:extLst>
          </p:cNvPr>
          <p:cNvSpPr>
            <a:spLocks noGrp="1"/>
          </p:cNvSpPr>
          <p:nvPr>
            <p:ph type="body" sz="quarter" idx="13"/>
          </p:nvPr>
        </p:nvSpPr>
        <p:spPr>
          <a:xfrm>
            <a:off x="3264748" y="1225969"/>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Medicaid</a:t>
            </a:r>
          </a:p>
        </p:txBody>
      </p:sp>
      <p:sp>
        <p:nvSpPr>
          <p:cNvPr id="7" name="Text Placeholder 6">
            <a:extLst>
              <a:ext uri="{FF2B5EF4-FFF2-40B4-BE49-F238E27FC236}">
                <a16:creationId xmlns:a16="http://schemas.microsoft.com/office/drawing/2014/main" id="{7C031B92-9DC3-8FEA-7F57-B5809BAF7E47}"/>
              </a:ext>
            </a:extLst>
          </p:cNvPr>
          <p:cNvSpPr>
            <a:spLocks noGrp="1"/>
          </p:cNvSpPr>
          <p:nvPr>
            <p:ph type="body" sz="quarter" idx="14"/>
          </p:nvPr>
        </p:nvSpPr>
        <p:spPr>
          <a:xfrm>
            <a:off x="3642651" y="2260786"/>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Group Health Plan</a:t>
            </a:r>
          </a:p>
        </p:txBody>
      </p:sp>
      <p:sp>
        <p:nvSpPr>
          <p:cNvPr id="8" name="Text Placeholder 7">
            <a:extLst>
              <a:ext uri="{FF2B5EF4-FFF2-40B4-BE49-F238E27FC236}">
                <a16:creationId xmlns:a16="http://schemas.microsoft.com/office/drawing/2014/main" id="{0A75E553-2C72-FBD0-0128-B4F937B11E9D}"/>
              </a:ext>
            </a:extLst>
          </p:cNvPr>
          <p:cNvSpPr>
            <a:spLocks noGrp="1"/>
          </p:cNvSpPr>
          <p:nvPr>
            <p:ph type="body" sz="quarter" idx="15"/>
          </p:nvPr>
        </p:nvSpPr>
        <p:spPr>
          <a:xfrm>
            <a:off x="3264748" y="3335154"/>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Retiree Group Health Plan</a:t>
            </a:r>
          </a:p>
        </p:txBody>
      </p:sp>
      <p:sp>
        <p:nvSpPr>
          <p:cNvPr id="9" name="Text Placeholder 8">
            <a:extLst>
              <a:ext uri="{FF2B5EF4-FFF2-40B4-BE49-F238E27FC236}">
                <a16:creationId xmlns:a16="http://schemas.microsoft.com/office/drawing/2014/main" id="{E75B7663-F89A-4727-7A0D-320534A28674}"/>
              </a:ext>
            </a:extLst>
          </p:cNvPr>
          <p:cNvSpPr>
            <a:spLocks noGrp="1"/>
          </p:cNvSpPr>
          <p:nvPr>
            <p:ph type="body" sz="quarter" idx="16"/>
          </p:nvPr>
        </p:nvSpPr>
        <p:spPr>
          <a:xfrm>
            <a:off x="3647169" y="4396589"/>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No-Fault Insurance</a:t>
            </a:r>
          </a:p>
        </p:txBody>
      </p:sp>
      <p:sp>
        <p:nvSpPr>
          <p:cNvPr id="10" name="Text Placeholder 9">
            <a:extLst>
              <a:ext uri="{FF2B5EF4-FFF2-40B4-BE49-F238E27FC236}">
                <a16:creationId xmlns:a16="http://schemas.microsoft.com/office/drawing/2014/main" id="{1CB0FE76-E548-FAA7-4D37-51CA9A9C549B}"/>
              </a:ext>
            </a:extLst>
          </p:cNvPr>
          <p:cNvSpPr>
            <a:spLocks noGrp="1"/>
          </p:cNvSpPr>
          <p:nvPr>
            <p:ph type="body" sz="quarter" idx="17"/>
          </p:nvPr>
        </p:nvSpPr>
        <p:spPr>
          <a:xfrm>
            <a:off x="3272773" y="5455097"/>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Liability Insurance</a:t>
            </a:r>
          </a:p>
        </p:txBody>
      </p:sp>
      <p:sp>
        <p:nvSpPr>
          <p:cNvPr id="11" name="Text Placeholder 10">
            <a:extLst>
              <a:ext uri="{FF2B5EF4-FFF2-40B4-BE49-F238E27FC236}">
                <a16:creationId xmlns:a16="http://schemas.microsoft.com/office/drawing/2014/main" id="{659F4E91-0DCA-503D-D0F0-38C5ADE4CAC1}"/>
              </a:ext>
            </a:extLst>
          </p:cNvPr>
          <p:cNvSpPr>
            <a:spLocks noGrp="1"/>
          </p:cNvSpPr>
          <p:nvPr>
            <p:ph type="body" sz="quarter" idx="18"/>
          </p:nvPr>
        </p:nvSpPr>
        <p:spPr>
          <a:xfrm>
            <a:off x="7502100" y="1302162"/>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Workers’ Compensation</a:t>
            </a:r>
          </a:p>
        </p:txBody>
      </p:sp>
      <p:sp>
        <p:nvSpPr>
          <p:cNvPr id="12" name="Text Placeholder 11">
            <a:extLst>
              <a:ext uri="{FF2B5EF4-FFF2-40B4-BE49-F238E27FC236}">
                <a16:creationId xmlns:a16="http://schemas.microsoft.com/office/drawing/2014/main" id="{14BD378A-F4A2-9863-B385-61A44525CCFD}"/>
              </a:ext>
            </a:extLst>
          </p:cNvPr>
          <p:cNvSpPr>
            <a:spLocks noGrp="1"/>
          </p:cNvSpPr>
          <p:nvPr>
            <p:ph type="body" sz="quarter" idx="19"/>
          </p:nvPr>
        </p:nvSpPr>
        <p:spPr>
          <a:xfrm>
            <a:off x="7874514" y="2225149"/>
            <a:ext cx="1888892"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Federal Black Lung Benefits Program</a:t>
            </a:r>
          </a:p>
        </p:txBody>
      </p:sp>
      <p:sp>
        <p:nvSpPr>
          <p:cNvPr id="13" name="Text Placeholder 12">
            <a:extLst>
              <a:ext uri="{FF2B5EF4-FFF2-40B4-BE49-F238E27FC236}">
                <a16:creationId xmlns:a16="http://schemas.microsoft.com/office/drawing/2014/main" id="{83C17134-B70B-B209-4651-F36261B34F72}"/>
              </a:ext>
            </a:extLst>
          </p:cNvPr>
          <p:cNvSpPr>
            <a:spLocks noGrp="1"/>
          </p:cNvSpPr>
          <p:nvPr>
            <p:ph type="body" sz="quarter" idx="20"/>
          </p:nvPr>
        </p:nvSpPr>
        <p:spPr>
          <a:xfrm>
            <a:off x="7513957" y="3326400"/>
            <a:ext cx="1828800" cy="779463"/>
          </a:xfr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COBRA</a:t>
            </a:r>
          </a:p>
        </p:txBody>
      </p:sp>
      <p:sp>
        <p:nvSpPr>
          <p:cNvPr id="14" name="Text Placeholder 13">
            <a:extLst>
              <a:ext uri="{FF2B5EF4-FFF2-40B4-BE49-F238E27FC236}">
                <a16:creationId xmlns:a16="http://schemas.microsoft.com/office/drawing/2014/main" id="{F1E36E15-096B-86CA-E02C-F073DCB24033}"/>
              </a:ext>
            </a:extLst>
          </p:cNvPr>
          <p:cNvSpPr>
            <a:spLocks noGrp="1"/>
          </p:cNvSpPr>
          <p:nvPr>
            <p:ph type="body" sz="quarter" idx="21"/>
          </p:nvPr>
        </p:nvSpPr>
        <p:spPr>
          <a:xfrm>
            <a:off x="7899889" y="4384313"/>
            <a:ext cx="1828800"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Veterans’ Coverage</a:t>
            </a:r>
          </a:p>
        </p:txBody>
      </p:sp>
      <p:sp>
        <p:nvSpPr>
          <p:cNvPr id="15" name="Text Placeholder 14">
            <a:extLst>
              <a:ext uri="{FF2B5EF4-FFF2-40B4-BE49-F238E27FC236}">
                <a16:creationId xmlns:a16="http://schemas.microsoft.com/office/drawing/2014/main" id="{68D3362D-5451-0C9C-1F03-63DA17E6E968}"/>
              </a:ext>
            </a:extLst>
          </p:cNvPr>
          <p:cNvSpPr>
            <a:spLocks noGrp="1"/>
          </p:cNvSpPr>
          <p:nvPr>
            <p:ph type="body" sz="quarter" idx="22"/>
          </p:nvPr>
        </p:nvSpPr>
        <p:spPr>
          <a:xfrm>
            <a:off x="7674248" y="5410160"/>
            <a:ext cx="1508217" cy="779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TRICARE for Life</a:t>
            </a:r>
          </a:p>
        </p:txBody>
      </p:sp>
      <p:sp>
        <p:nvSpPr>
          <p:cNvPr id="3" name="Slide Number Placeholder 2">
            <a:extLst>
              <a:ext uri="{FF2B5EF4-FFF2-40B4-BE49-F238E27FC236}">
                <a16:creationId xmlns:a16="http://schemas.microsoft.com/office/drawing/2014/main" id="{9B2AAF65-75EE-4130-9029-DCE398231474}"/>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
        <p:nvSpPr>
          <p:cNvPr id="5" name="Footer Placeholder 4">
            <a:extLst>
              <a:ext uri="{FF2B5EF4-FFF2-40B4-BE49-F238E27FC236}">
                <a16:creationId xmlns:a16="http://schemas.microsoft.com/office/drawing/2014/main" id="{418E0878-DD85-49FC-9198-45E846E2186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53BD78C8-4FED-4A6C-B319-E1F94A3676BF}"/>
              </a:ex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2025</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621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 calcmode="lin" valueType="num">
                                      <p:cBhvr additive="base">
                                        <p:cTn id="5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grpId="0" nodeType="after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grpId="0" nodeType="afterEffect">
                                  <p:stCondLst>
                                    <p:cond delay="0"/>
                                  </p:stCondLst>
                                  <p:childTnLst>
                                    <p:set>
                                      <p:cBhvr>
                                        <p:cTn id="69" dur="1" fill="hold">
                                          <p:stCondLst>
                                            <p:cond delay="0"/>
                                          </p:stCondLst>
                                        </p:cTn>
                                        <p:tgtEl>
                                          <p:spTgt spid="13">
                                            <p:txEl>
                                              <p:pRg st="0" end="0"/>
                                            </p:txEl>
                                          </p:spTgt>
                                        </p:tgtEl>
                                        <p:attrNameLst>
                                          <p:attrName>style.visibility</p:attrName>
                                        </p:attrNameLst>
                                      </p:cBhvr>
                                      <p:to>
                                        <p:strVal val="visible"/>
                                      </p:to>
                                    </p:set>
                                    <p:anim calcmode="lin" valueType="num">
                                      <p:cBhvr additive="base">
                                        <p:cTn id="7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3">
                                            <p:txEl>
                                              <p:pRg st="0" end="0"/>
                                            </p:txEl>
                                          </p:spTgt>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childTnLst>
                          </p:cTn>
                        </p:par>
                        <p:par>
                          <p:cTn id="76" fill="hold">
                            <p:stCondLst>
                              <p:cond delay="4000"/>
                            </p:stCondLst>
                            <p:childTnLst>
                              <p:par>
                                <p:cTn id="77" presetID="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12">
                                            <p:txEl>
                                              <p:pRg st="0" end="0"/>
                                            </p:txEl>
                                          </p:spTgt>
                                        </p:tgtEl>
                                        <p:attrNameLst>
                                          <p:attrName>style.visibility</p:attrName>
                                        </p:attrNameLst>
                                      </p:cBhvr>
                                      <p:to>
                                        <p:strVal val="visible"/>
                                      </p:to>
                                    </p:set>
                                    <p:anim calcmode="lin" valueType="num">
                                      <p:cBhvr additive="base">
                                        <p:cTn id="8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0" end="0"/>
                                            </p:txEl>
                                          </p:spTgt>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ppt_x"/>
                                          </p:val>
                                        </p:tav>
                                        <p:tav tm="100000">
                                          <p:val>
                                            <p:strVal val="#ppt_x"/>
                                          </p:val>
                                        </p:tav>
                                      </p:tavLst>
                                    </p:anim>
                                    <p:anim calcmode="lin" valueType="num">
                                      <p:cBhvr additive="base">
                                        <p:cTn id="89" dur="500" fill="hold"/>
                                        <p:tgtEl>
                                          <p:spTgt spid="25"/>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11">
                                            <p:txEl>
                                              <p:pRg st="0" end="0"/>
                                            </p:txEl>
                                          </p:spTgt>
                                        </p:tgtEl>
                                        <p:attrNameLst>
                                          <p:attrName>style.visibility</p:attrName>
                                        </p:attrNameLst>
                                      </p:cBhvr>
                                      <p:to>
                                        <p:strVal val="visible"/>
                                      </p:to>
                                    </p:set>
                                    <p:anim calcmode="lin" valueType="num">
                                      <p:cBhvr additive="base">
                                        <p:cTn id="9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P spid="12" grpId="0" build="p"/>
      <p:bldP spid="13" grpId="0" build="p"/>
      <p:bldP spid="14" grpId="0" build="p"/>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Medicaid</a:t>
            </a:r>
          </a:p>
        </p:txBody>
      </p:sp>
      <p:sp>
        <p:nvSpPr>
          <p:cNvPr id="5" name="Content Placeholder 4"/>
          <p:cNvSpPr>
            <a:spLocks noGrp="1"/>
          </p:cNvSpPr>
          <p:nvPr>
            <p:ph sz="half" idx="1"/>
          </p:nvPr>
        </p:nvSpPr>
        <p:spPr>
          <a:xfrm>
            <a:off x="1153639" y="1623822"/>
            <a:ext cx="9601200" cy="1828800"/>
          </a:xfrm>
          <a:prstGeom prst="roundRect">
            <a:avLst/>
          </a:prstGeom>
          <a:ln w="38100">
            <a:solidFill>
              <a:schemeClr val="accent5">
                <a:lumMod val="75000"/>
              </a:schemeClr>
            </a:solidFill>
          </a:ln>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Joint federal and state program that helps to pay:</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Medical costs for individuals and families with limited income and resources</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Medicare costs—premiums, deductibles, copayments, and/or coinsurance</a:t>
            </a:r>
            <a:endParaRPr lang="en-US" sz="2400" dirty="0">
              <a:solidFill>
                <a:srgbClr val="00529B"/>
              </a:solidFill>
            </a:endParaRPr>
          </a:p>
        </p:txBody>
      </p:sp>
      <p:sp>
        <p:nvSpPr>
          <p:cNvPr id="12" name="Content Placeholder 11">
            <a:extLst>
              <a:ext uri="{FF2B5EF4-FFF2-40B4-BE49-F238E27FC236}">
                <a16:creationId xmlns:a16="http://schemas.microsoft.com/office/drawing/2014/main" id="{81D6623F-B14B-EF33-2692-1EFBBFDA26A7}"/>
              </a:ext>
            </a:extLst>
          </p:cNvPr>
          <p:cNvSpPr>
            <a:spLocks noGrp="1"/>
          </p:cNvSpPr>
          <p:nvPr>
            <p:ph sz="half" idx="2"/>
          </p:nvPr>
        </p:nvSpPr>
        <p:spPr>
          <a:xfrm>
            <a:off x="1153639" y="3842702"/>
            <a:ext cx="9601200" cy="1828800"/>
          </a:xfrm>
          <a:prstGeom prst="roundRect">
            <a:avLst/>
          </a:prstGeom>
          <a:ln w="38100">
            <a:solidFill>
              <a:srgbClr val="FFC000"/>
            </a:solidFill>
          </a:ln>
        </p:spPr>
        <p:txBody>
          <a:bodyPr>
            <a:normAutofit/>
          </a:bodyPr>
          <a:lstStyle/>
          <a:p>
            <a:pPr marL="0" lvl="1" indent="0" defTabSz="685800">
              <a:lnSpc>
                <a:spcPct val="100000"/>
              </a:lnSpc>
              <a:spcBef>
                <a:spcPts val="0"/>
              </a:spcBef>
              <a:spcAft>
                <a:spcPts val="1200"/>
              </a:spcAft>
              <a:buFont typeface="Arial" panose="020B0604020202020204" pitchFamily="34" charset="0"/>
              <a:buNone/>
            </a:pPr>
            <a:r>
              <a:rPr lang="en-US" sz="2400" b="1" dirty="0">
                <a:solidFill>
                  <a:srgbClr val="00529B"/>
                </a:solidFill>
              </a:rPr>
              <a:t>Medicaid:</a:t>
            </a:r>
            <a:endParaRPr lang="en-US" sz="2800" b="1"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Never has the primary payer responsibility for services covered by Medicare</a:t>
            </a:r>
          </a:p>
          <a:p>
            <a:pPr marL="548640" indent="-274320" defTabSz="685800">
              <a:lnSpc>
                <a:spcPct val="100000"/>
              </a:lnSpc>
              <a:spcBef>
                <a:spcPts val="0"/>
              </a:spcBef>
              <a:spcAft>
                <a:spcPts val="1200"/>
              </a:spcAft>
            </a:pPr>
            <a:r>
              <a:rPr lang="en-US" sz="2000" dirty="0">
                <a:solidFill>
                  <a:srgbClr val="00529B"/>
                </a:solidFill>
              </a:rPr>
              <a:t>The payer of last resort in most cases</a:t>
            </a:r>
          </a:p>
        </p:txBody>
      </p:sp>
      <p:sp>
        <p:nvSpPr>
          <p:cNvPr id="6" name="Slide Number Placeholder 5">
            <a:extLst>
              <a:ext uri="{FF2B5EF4-FFF2-40B4-BE49-F238E27FC236}">
                <a16:creationId xmlns:a16="http://schemas.microsoft.com/office/drawing/2014/main" id="{C6AA2C13-939E-9A5C-57B9-AE247AA48E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13AE1B0B-79B7-83E3-8FC9-3D6D7B41E3E9}"/>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8FC8A10A-A38A-76E3-6946-BC2A65E1C4FB}"/>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427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Employer Group Health Plans (GHPs)</a:t>
            </a:r>
          </a:p>
        </p:txBody>
      </p:sp>
      <p:sp>
        <p:nvSpPr>
          <p:cNvPr id="6" name="Content Placeholder 5">
            <a:extLst>
              <a:ext uri="{FF2B5EF4-FFF2-40B4-BE49-F238E27FC236}">
                <a16:creationId xmlns:a16="http://schemas.microsoft.com/office/drawing/2014/main" id="{0807EE97-A63E-73D4-E2BB-34ED233FADA4}"/>
              </a:ext>
            </a:extLst>
          </p:cNvPr>
          <p:cNvSpPr>
            <a:spLocks noGrp="1"/>
          </p:cNvSpPr>
          <p:nvPr>
            <p:ph idx="1"/>
          </p:nvPr>
        </p:nvSpPr>
        <p:spPr>
          <a:xfrm>
            <a:off x="914400" y="1371600"/>
            <a:ext cx="9837234" cy="4058185"/>
          </a:xfrm>
        </p:spPr>
        <p:txBody>
          <a:bodyPr/>
          <a:lstStyle/>
          <a:p>
            <a:pPr marL="0" lvl="0" indent="0">
              <a:lnSpc>
                <a:spcPct val="100000"/>
              </a:lnSpc>
              <a:spcBef>
                <a:spcPts val="0"/>
              </a:spcBef>
              <a:spcAft>
                <a:spcPts val="1200"/>
              </a:spcAft>
              <a:buClrTx/>
              <a:buNone/>
            </a:pPr>
            <a:r>
              <a:rPr lang="en-US" sz="2800" b="1" dirty="0">
                <a:solidFill>
                  <a:srgbClr val="00529B"/>
                </a:solidFill>
              </a:rPr>
              <a:t>Coverage offered by many employers and unions to current employees and their families, and/or retirees</a:t>
            </a:r>
          </a:p>
          <a:p>
            <a:pPr marL="548640" lvl="0" indent="-274320">
              <a:lnSpc>
                <a:spcPct val="100000"/>
              </a:lnSpc>
              <a:spcBef>
                <a:spcPts val="0"/>
              </a:spcBef>
              <a:spcAft>
                <a:spcPts val="1200"/>
              </a:spcAft>
              <a:buClrTx/>
            </a:pPr>
            <a:r>
              <a:rPr lang="en-US" sz="2400" b="1" dirty="0">
                <a:solidFill>
                  <a:srgbClr val="00529B"/>
                </a:solidFill>
              </a:rPr>
              <a:t>Employee Decision</a:t>
            </a:r>
            <a:r>
              <a:rPr lang="en-US" sz="2400" dirty="0">
                <a:solidFill>
                  <a:srgbClr val="00529B"/>
                </a:solidFill>
              </a:rPr>
              <a:t>: Employees with Medicare can usually choose to keep or reject</a:t>
            </a:r>
          </a:p>
          <a:p>
            <a:pPr marL="548640" lvl="0" indent="-274320">
              <a:lnSpc>
                <a:spcPct val="100000"/>
              </a:lnSpc>
              <a:spcBef>
                <a:spcPts val="0"/>
              </a:spcBef>
              <a:spcAft>
                <a:spcPts val="1200"/>
              </a:spcAft>
              <a:buClrTx/>
            </a:pPr>
            <a:r>
              <a:rPr lang="en-US" sz="2400" b="1" dirty="0">
                <a:solidFill>
                  <a:srgbClr val="00529B"/>
                </a:solidFill>
              </a:rPr>
              <a:t>Businesses with 50 or fewer employees</a:t>
            </a:r>
            <a:r>
              <a:rPr lang="en-US" sz="2400" dirty="0">
                <a:solidFill>
                  <a:srgbClr val="00529B"/>
                </a:solidFill>
              </a:rPr>
              <a:t>: Can offer Small Business Health Options Program (SHOP) plans from the Health Insurance Marketplace</a:t>
            </a:r>
            <a:endParaRPr lang="en-US" dirty="0"/>
          </a:p>
        </p:txBody>
      </p:sp>
      <p:sp>
        <p:nvSpPr>
          <p:cNvPr id="5" name="Slide Number Placeholder 4">
            <a:extLst>
              <a:ext uri="{FF2B5EF4-FFF2-40B4-BE49-F238E27FC236}">
                <a16:creationId xmlns:a16="http://schemas.microsoft.com/office/drawing/2014/main" id="{996E44FF-2F54-45F5-B016-391C741A7E68}"/>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3" name="Footer Placeholder 2">
            <a:extLst>
              <a:ext uri="{FF2B5EF4-FFF2-40B4-BE49-F238E27FC236}">
                <a16:creationId xmlns:a16="http://schemas.microsoft.com/office/drawing/2014/main" id="{59C16AC8-56A6-4535-8B5F-622C59145D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1223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Group Health Plans (GHPs) &amp; Medicare</a:t>
            </a:r>
          </a:p>
        </p:txBody>
      </p:sp>
      <p:graphicFrame>
        <p:nvGraphicFramePr>
          <p:cNvPr id="6" name="Content Placeholder 6" descr="Chart information included in speakers' notes." title="When Medicare Pays First for People with Employer Group Health Plans"/>
          <p:cNvGraphicFramePr>
            <a:graphicFrameLocks/>
          </p:cNvGraphicFramePr>
          <p:nvPr>
            <p:extLst>
              <p:ext uri="{D42A27DB-BD31-4B8C-83A1-F6EECF244321}">
                <p14:modId xmlns:p14="http://schemas.microsoft.com/office/powerpoint/2010/main" val="3447669445"/>
              </p:ext>
            </p:extLst>
          </p:nvPr>
        </p:nvGraphicFramePr>
        <p:xfrm>
          <a:off x="864408" y="1301204"/>
          <a:ext cx="10777468" cy="4251625"/>
        </p:xfrm>
        <a:graphic>
          <a:graphicData uri="http://schemas.openxmlformats.org/drawingml/2006/table">
            <a:tbl>
              <a:tblPr firstRow="1" bandRow="1">
                <a:tableStyleId>{5FD0F851-EC5A-4D38-B0AD-8093EC10F338}</a:tableStyleId>
              </a:tblPr>
              <a:tblGrid>
                <a:gridCol w="5820356">
                  <a:extLst>
                    <a:ext uri="{9D8B030D-6E8A-4147-A177-3AD203B41FA5}">
                      <a16:colId xmlns:a16="http://schemas.microsoft.com/office/drawing/2014/main" val="20000"/>
                    </a:ext>
                  </a:extLst>
                </a:gridCol>
                <a:gridCol w="4957112">
                  <a:extLst>
                    <a:ext uri="{9D8B030D-6E8A-4147-A177-3AD203B41FA5}">
                      <a16:colId xmlns:a16="http://schemas.microsoft.com/office/drawing/2014/main" val="20001"/>
                    </a:ext>
                  </a:extLst>
                </a:gridCol>
              </a:tblGrid>
              <a:tr h="345682">
                <a:tc>
                  <a:txBody>
                    <a:bodyPr/>
                    <a:lstStyle/>
                    <a:p>
                      <a:pPr marL="117475" marR="0" indent="0" algn="l">
                        <a:lnSpc>
                          <a:spcPct val="100000"/>
                        </a:lnSpc>
                        <a:spcBef>
                          <a:spcPts val="0"/>
                        </a:spcBef>
                        <a:spcAft>
                          <a:spcPts val="0"/>
                        </a:spcAft>
                      </a:pPr>
                      <a:r>
                        <a:rPr lang="en-US" sz="2200" dirty="0">
                          <a:solidFill>
                            <a:srgbClr val="00529B"/>
                          </a:solidFill>
                        </a:rPr>
                        <a:t>If You’re: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Medicare Pays First</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0"/>
                  </a:ext>
                </a:extLst>
              </a:tr>
              <a:tr h="583358">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and have retiree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l" defTabSz="914400" rtl="0" eaLnBrk="1" latinLnBrk="0" hangingPunct="1">
                        <a:lnSpc>
                          <a:spcPct val="100000"/>
                        </a:lnSpc>
                        <a:spcBef>
                          <a:spcPts val="0"/>
                        </a:spcBef>
                        <a:spcAft>
                          <a:spcPts val="0"/>
                        </a:spcAft>
                        <a:tabLst/>
                      </a:pPr>
                      <a:r>
                        <a:rPr lang="en-US" sz="2200" kern="1200" dirty="0">
                          <a:solidFill>
                            <a:srgbClr val="00529B"/>
                          </a:solidFill>
                          <a:latin typeface="+mn-lt"/>
                          <a:ea typeface="+mn-ea"/>
                          <a:cs typeface="+mn-cs"/>
                        </a:rPr>
                        <a:t>Medicare pays primary to retiree coverage</a:t>
                      </a:r>
                    </a:p>
                  </a:txBody>
                  <a:tcPr marL="51435" marR="51435" marT="0" marB="0"/>
                </a:tc>
                <a:extLst>
                  <a:ext uri="{0D108BD9-81ED-4DB2-BD59-A6C34878D82A}">
                    <a16:rowId xmlns:a16="http://schemas.microsoft.com/office/drawing/2014/main" val="10001"/>
                  </a:ext>
                </a:extLst>
              </a:tr>
              <a:tr h="96615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with GHP coverage through current employment (yours or your spouse’s) </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a:t>
                      </a:r>
                    </a:p>
                    <a:p>
                      <a:pPr marL="0" marR="0" lvl="0">
                        <a:lnSpc>
                          <a:spcPct val="100000"/>
                        </a:lnSpc>
                        <a:spcBef>
                          <a:spcPts val="0"/>
                        </a:spcBef>
                        <a:spcAft>
                          <a:spcPts val="0"/>
                        </a:spcAft>
                        <a:buNone/>
                      </a:pPr>
                      <a:r>
                        <a:rPr lang="en-US" sz="2200" dirty="0">
                          <a:solidFill>
                            <a:srgbClr val="00529B"/>
                          </a:solidFill>
                        </a:rPr>
                        <a:t>20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2"/>
                  </a:ext>
                </a:extLst>
              </a:tr>
              <a:tr h="1286387">
                <a:tc>
                  <a:txBody>
                    <a:bodyPr/>
                    <a:lstStyle/>
                    <a:p>
                      <a:pPr marL="114300" marR="0" lvl="0" indent="0">
                        <a:lnSpc>
                          <a:spcPct val="100000"/>
                        </a:lnSpc>
                        <a:spcBef>
                          <a:spcPts val="0"/>
                        </a:spcBef>
                        <a:spcAft>
                          <a:spcPts val="0"/>
                        </a:spcAft>
                        <a:buFont typeface="+mj-lt"/>
                        <a:buNone/>
                      </a:pPr>
                      <a:r>
                        <a:rPr lang="en-US" sz="2200" dirty="0">
                          <a:solidFill>
                            <a:srgbClr val="00529B"/>
                          </a:solidFill>
                        </a:rPr>
                        <a:t>Under 65 with Medicare due to a disability and have GHP coverage through current employment (yours or a family member’s)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 100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3"/>
                  </a:ext>
                </a:extLst>
              </a:tr>
              <a:tr h="1070039">
                <a:tc>
                  <a:txBody>
                    <a:bodyPr/>
                    <a:lstStyle/>
                    <a:p>
                      <a:pPr marL="114300" marR="0" lvl="0" indent="0">
                        <a:lnSpc>
                          <a:spcPct val="100000"/>
                        </a:lnSpc>
                        <a:spcBef>
                          <a:spcPts val="0"/>
                        </a:spcBef>
                        <a:spcAft>
                          <a:spcPts val="0"/>
                        </a:spcAft>
                        <a:buFont typeface="+mj-lt"/>
                        <a:buNone/>
                      </a:pPr>
                      <a:r>
                        <a:rPr lang="en-US" sz="2200" dirty="0">
                          <a:solidFill>
                            <a:srgbClr val="00529B"/>
                          </a:solidFill>
                        </a:rPr>
                        <a:t>Eligible for Medicare due to End-Stage</a:t>
                      </a:r>
                      <a:r>
                        <a:rPr lang="en-US" sz="2200" baseline="0" dirty="0">
                          <a:solidFill>
                            <a:srgbClr val="00529B"/>
                          </a:solidFill>
                        </a:rPr>
                        <a:t> Renal Disease (</a:t>
                      </a:r>
                      <a:r>
                        <a:rPr lang="en-US" sz="2200" dirty="0">
                          <a:solidFill>
                            <a:srgbClr val="00529B"/>
                          </a:solidFill>
                        </a:rPr>
                        <a:t>ESRD) and you have GHP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When the 30-month coordination period ends, or if you had Medicare primary</a:t>
                      </a:r>
                      <a:r>
                        <a:rPr lang="en-US" sz="2200" baseline="0" dirty="0">
                          <a:solidFill>
                            <a:srgbClr val="00529B"/>
                          </a:solidFill>
                        </a:rPr>
                        <a:t> </a:t>
                      </a:r>
                      <a:r>
                        <a:rPr lang="en-US" sz="2200" dirty="0">
                          <a:solidFill>
                            <a:srgbClr val="00529B"/>
                          </a:solidFill>
                        </a:rPr>
                        <a:t>before you had ESRD</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7" name="Slide Number Placeholder 6">
            <a:extLst>
              <a:ext uri="{FF2B5EF4-FFF2-40B4-BE49-F238E27FC236}">
                <a16:creationId xmlns:a16="http://schemas.microsoft.com/office/drawing/2014/main" id="{B76C8C39-F4D6-E597-1380-7FD2D01A13DB}"/>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dirty="0"/>
          </a:p>
        </p:txBody>
      </p:sp>
      <p:sp>
        <p:nvSpPr>
          <p:cNvPr id="5" name="Footer Placeholder 4">
            <a:extLst>
              <a:ext uri="{FF2B5EF4-FFF2-40B4-BE49-F238E27FC236}">
                <a16:creationId xmlns:a16="http://schemas.microsoft.com/office/drawing/2014/main" id="{C2802CF4-F171-2D8C-F6EE-CA5FD8515A3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421B46-A2DA-267D-F153-3EFEC5AED83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71027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01624"/>
          </a:xfrm>
        </p:spPr>
        <p:txBody>
          <a:bodyPr>
            <a:normAutofit/>
          </a:bodyPr>
          <a:lstStyle/>
          <a:p>
            <a:r>
              <a:rPr lang="en-US" sz="3000" dirty="0"/>
              <a:t>Non-Group Health Plans</a:t>
            </a:r>
          </a:p>
        </p:txBody>
      </p:sp>
      <p:sp>
        <p:nvSpPr>
          <p:cNvPr id="16" name="Text Placeholder 19">
            <a:extLst>
              <a:ext uri="{FF2B5EF4-FFF2-40B4-BE49-F238E27FC236}">
                <a16:creationId xmlns:a16="http://schemas.microsoft.com/office/drawing/2014/main" id="{CBA8645C-3178-40F6-BBD2-C09FA6B81871}"/>
              </a:ext>
            </a:extLst>
          </p:cNvPr>
          <p:cNvSpPr>
            <a:spLocks noGrp="1"/>
          </p:cNvSpPr>
          <p:nvPr>
            <p:ph type="body" idx="1"/>
          </p:nvPr>
        </p:nvSpPr>
        <p:spPr>
          <a:xfrm>
            <a:off x="914400" y="1371600"/>
            <a:ext cx="10512424" cy="3936379"/>
          </a:xfrm>
        </p:spPr>
        <p:txBody>
          <a:bodyPr anchor="t">
            <a:normAutofit/>
          </a:bodyPr>
          <a:lstStyle/>
          <a:p>
            <a:pPr>
              <a:lnSpc>
                <a:spcPct val="100000"/>
              </a:lnSpc>
              <a:spcBef>
                <a:spcPts val="0"/>
              </a:spcBef>
              <a:spcAft>
                <a:spcPts val="1200"/>
              </a:spcAft>
            </a:pPr>
            <a:r>
              <a:rPr lang="en-US" sz="2800" dirty="0">
                <a:solidFill>
                  <a:srgbClr val="00529B"/>
                </a:solidFill>
              </a:rPr>
              <a:t>Medicare doesn’t usually pay for services when other insurers may provide coverage, including:</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No-fault insurance</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Liability insurance</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Workers’ compensation</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Federal Black Lung Benefits Program</a:t>
            </a:r>
            <a:endParaRPr lang="en-US" dirty="0"/>
          </a:p>
        </p:txBody>
      </p:sp>
      <p:sp>
        <p:nvSpPr>
          <p:cNvPr id="5" name="Slide Number Placeholder 4">
            <a:extLst>
              <a:ext uri="{FF2B5EF4-FFF2-40B4-BE49-F238E27FC236}">
                <a16:creationId xmlns:a16="http://schemas.microsoft.com/office/drawing/2014/main" id="{8574C9AC-EBE7-4205-8957-0D369A51DF3F}"/>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3" name="Footer Placeholder 2">
            <a:extLst>
              <a:ext uri="{FF2B5EF4-FFF2-40B4-BE49-F238E27FC236}">
                <a16:creationId xmlns:a16="http://schemas.microsoft.com/office/drawing/2014/main" id="{4760624A-121A-4956-90B5-F3EA213D47B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967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No-Fault Insurance</a:t>
            </a:r>
          </a:p>
        </p:txBody>
      </p:sp>
      <p:sp>
        <p:nvSpPr>
          <p:cNvPr id="12" name="Content Placeholder 11">
            <a:extLst>
              <a:ext uri="{FF2B5EF4-FFF2-40B4-BE49-F238E27FC236}">
                <a16:creationId xmlns:a16="http://schemas.microsoft.com/office/drawing/2014/main" id="{CD829DBB-32B0-FBCE-B5A7-164EAD2535E4}"/>
              </a:ext>
            </a:extLst>
          </p:cNvPr>
          <p:cNvSpPr>
            <a:spLocks noGrp="1"/>
          </p:cNvSpPr>
          <p:nvPr>
            <p:ph sz="half" idx="1"/>
          </p:nvPr>
        </p:nvSpPr>
        <p:spPr>
          <a:xfrm>
            <a:off x="1311800"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Includes automobile, homeowners, and commercial insurance plans</a:t>
            </a:r>
          </a:p>
        </p:txBody>
      </p:sp>
      <p:sp>
        <p:nvSpPr>
          <p:cNvPr id="3" name="Text Placeholder 2">
            <a:extLst>
              <a:ext uri="{FF2B5EF4-FFF2-40B4-BE49-F238E27FC236}">
                <a16:creationId xmlns:a16="http://schemas.microsoft.com/office/drawing/2014/main" id="{17B7A78C-0E7C-8B2E-8D06-2EC61E9E1221}"/>
              </a:ext>
            </a:extLst>
          </p:cNvPr>
          <p:cNvSpPr>
            <a:spLocks noGrp="1"/>
          </p:cNvSpPr>
          <p:nvPr>
            <p:ph sz="half" idx="2"/>
          </p:nvPr>
        </p:nvSpPr>
        <p:spPr>
          <a:xfrm>
            <a:off x="4719576"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May pay regardless of who’s at fault</a:t>
            </a:r>
          </a:p>
        </p:txBody>
      </p:sp>
      <p:sp>
        <p:nvSpPr>
          <p:cNvPr id="6" name="Text Placeholder 5">
            <a:extLst>
              <a:ext uri="{FF2B5EF4-FFF2-40B4-BE49-F238E27FC236}">
                <a16:creationId xmlns:a16="http://schemas.microsoft.com/office/drawing/2014/main" id="{F5D52D84-0C68-CBB8-0C4E-05109C37A054}"/>
              </a:ext>
            </a:extLst>
          </p:cNvPr>
          <p:cNvSpPr>
            <a:spLocks noGrp="1"/>
          </p:cNvSpPr>
          <p:nvPr>
            <p:ph sz="half" idx="13"/>
          </p:nvPr>
        </p:nvSpPr>
        <p:spPr>
          <a:xfrm>
            <a:off x="8095681" y="1735634"/>
            <a:ext cx="2871216" cy="3749040"/>
          </a:xfrm>
          <a:prstGeom prst="roundRect">
            <a:avLst/>
          </a:prstGeom>
          <a:ln w="38100">
            <a:solidFill>
              <a:srgbClr val="4F81BD"/>
            </a:solidFill>
          </a:ln>
        </p:spPr>
        <p:txBody>
          <a:bodyPr tIns="2103120">
            <a:noAutofit/>
          </a:bodyPr>
          <a:lstStyle/>
          <a:p>
            <a:pPr marL="0" lvl="0" indent="0" algn="ctr" defTabSz="685800">
              <a:lnSpc>
                <a:spcPct val="100000"/>
              </a:lnSpc>
              <a:spcBef>
                <a:spcPts val="600"/>
              </a:spcBef>
              <a:buClrTx/>
              <a:buNone/>
              <a:defRPr/>
            </a:pPr>
            <a:r>
              <a:rPr lang="en-US" sz="2000" dirty="0"/>
              <a:t>Medicare may make a conditional payment</a:t>
            </a:r>
          </a:p>
        </p:txBody>
      </p:sp>
      <p:pic>
        <p:nvPicPr>
          <p:cNvPr id="18" name="Picture 17">
            <a:extLst>
              <a:ext uri="{FF2B5EF4-FFF2-40B4-BE49-F238E27FC236}">
                <a16:creationId xmlns:a16="http://schemas.microsoft.com/office/drawing/2014/main" id="{9B7E9825-74DA-420F-87EA-6564F9800F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4235" y="2019985"/>
            <a:ext cx="2825496" cy="1771111"/>
          </a:xfrm>
          <a:prstGeom prst="rect">
            <a:avLst/>
          </a:prstGeom>
          <a:ln>
            <a:noFill/>
          </a:ln>
          <a:effectLst>
            <a:softEdge rad="112500"/>
          </a:effectLst>
        </p:spPr>
      </p:pic>
      <p:pic>
        <p:nvPicPr>
          <p:cNvPr id="22" name="Picture 21">
            <a:extLst>
              <a:ext uri="{FF2B5EF4-FFF2-40B4-BE49-F238E27FC236}">
                <a16:creationId xmlns:a16="http://schemas.microsoft.com/office/drawing/2014/main" id="{408C7BC2-FCC8-45F0-B028-401D13904AF6}"/>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6926" y="2019985"/>
            <a:ext cx="2825496" cy="1780055"/>
          </a:xfrm>
          <a:prstGeom prst="rect">
            <a:avLst/>
          </a:prstGeom>
          <a:ln>
            <a:noFill/>
          </a:ln>
          <a:effectLst>
            <a:softEdge rad="112500"/>
          </a:effectLst>
        </p:spPr>
      </p:pic>
      <p:pic>
        <p:nvPicPr>
          <p:cNvPr id="20" name="Picture 19">
            <a:extLst>
              <a:ext uri="{FF2B5EF4-FFF2-40B4-BE49-F238E27FC236}">
                <a16:creationId xmlns:a16="http://schemas.microsoft.com/office/drawing/2014/main" id="{2F6DC922-EF10-4D8B-84A9-495B392776F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76754" y="2011041"/>
            <a:ext cx="2827338" cy="1788999"/>
          </a:xfrm>
          <a:prstGeom prst="rect">
            <a:avLst/>
          </a:prstGeom>
          <a:ln>
            <a:noFill/>
          </a:ln>
          <a:effectLst>
            <a:softEdge rad="112500"/>
          </a:effectLst>
        </p:spPr>
      </p:pic>
      <p:sp>
        <p:nvSpPr>
          <p:cNvPr id="16" name="Slide Number Placeholder 15">
            <a:extLst>
              <a:ext uri="{FF2B5EF4-FFF2-40B4-BE49-F238E27FC236}">
                <a16:creationId xmlns:a16="http://schemas.microsoft.com/office/drawing/2014/main" id="{89C940A4-62EC-9C60-AC44-6AA208DDC82B}"/>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14" name="Footer Placeholder 13">
            <a:extLst>
              <a:ext uri="{FF2B5EF4-FFF2-40B4-BE49-F238E27FC236}">
                <a16:creationId xmlns:a16="http://schemas.microsoft.com/office/drawing/2014/main" id="{1637C337-6619-CD69-4F47-52A752E28EC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13" name="Date Placeholder 12">
            <a:extLst>
              <a:ext uri="{FF2B5EF4-FFF2-40B4-BE49-F238E27FC236}">
                <a16:creationId xmlns:a16="http://schemas.microsoft.com/office/drawing/2014/main" id="{A6B5A652-5C07-A10B-792D-731AC4FB18A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8288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6" name="Content Placeholder 2"/>
          <p:cNvSpPr>
            <a:spLocks noGrp="1"/>
          </p:cNvSpPr>
          <p:nvPr>
            <p:ph type="body" sz="quarter" idx="13"/>
          </p:nvPr>
        </p:nvSpPr>
        <p:spPr>
          <a:xfrm>
            <a:off x="914400" y="1737360"/>
            <a:ext cx="10837757" cy="4436173"/>
          </a:xfrm>
        </p:spPr>
        <p:txBody>
          <a:bodyPr>
            <a:noAutofit/>
          </a:bodyPr>
          <a:lstStyle/>
          <a:p>
            <a:pPr>
              <a:spcBef>
                <a:spcPts val="0"/>
              </a:spcBef>
              <a:spcAft>
                <a:spcPts val="1200"/>
              </a:spcAft>
            </a:pPr>
            <a:r>
              <a:rPr lang="en-US" sz="2400" b="1" dirty="0">
                <a:solidFill>
                  <a:srgbClr val="00529B"/>
                </a:solidFill>
              </a:rPr>
              <a:t>Lesson 1</a:t>
            </a:r>
            <a:r>
              <a:rPr lang="en-US" sz="2400" dirty="0">
                <a:solidFill>
                  <a:srgbClr val="00529B"/>
                </a:solidFill>
              </a:rPr>
              <a:t>:</a:t>
            </a:r>
            <a:r>
              <a:rPr lang="en-US" sz="2400" b="1" dirty="0">
                <a:solidFill>
                  <a:srgbClr val="00529B"/>
                </a:solidFill>
              </a:rPr>
              <a:t> </a:t>
            </a:r>
            <a:r>
              <a:rPr lang="en-US" sz="2400" dirty="0">
                <a:solidFill>
                  <a:srgbClr val="00529B"/>
                </a:solidFill>
              </a:rPr>
              <a:t>Coordination of Benefits Overview……..........................4–10</a:t>
            </a:r>
          </a:p>
          <a:p>
            <a:pPr>
              <a:spcBef>
                <a:spcPts val="0"/>
              </a:spcBef>
              <a:spcAft>
                <a:spcPts val="1200"/>
              </a:spcAft>
            </a:pPr>
            <a:r>
              <a:rPr lang="en-US" sz="2400" b="1" dirty="0">
                <a:solidFill>
                  <a:srgbClr val="00529B"/>
                </a:solidFill>
              </a:rPr>
              <a:t>Lesson 2</a:t>
            </a:r>
            <a:r>
              <a:rPr lang="en-US" sz="2400" dirty="0">
                <a:solidFill>
                  <a:srgbClr val="00529B"/>
                </a:solidFill>
              </a:rPr>
              <a:t>:</a:t>
            </a:r>
            <a:r>
              <a:rPr lang="en-US" sz="2400" b="1" dirty="0">
                <a:solidFill>
                  <a:srgbClr val="00529B"/>
                </a:solidFill>
              </a:rPr>
              <a:t> </a:t>
            </a:r>
            <a:r>
              <a:rPr lang="en-US" sz="2400" dirty="0">
                <a:solidFill>
                  <a:srgbClr val="00529B"/>
                </a:solidFill>
              </a:rPr>
              <a:t>Medicare and Other Types of Health Coverage.............11–33</a:t>
            </a:r>
          </a:p>
          <a:p>
            <a:pPr marL="1476375" indent="-1751013">
              <a:spcBef>
                <a:spcPts val="0"/>
              </a:spcBef>
              <a:spcAft>
                <a:spcPts val="1200"/>
              </a:spcAft>
            </a:pPr>
            <a:r>
              <a:rPr lang="en-US" sz="2400" b="1" dirty="0">
                <a:solidFill>
                  <a:srgbClr val="00529B"/>
                </a:solidFill>
              </a:rPr>
              <a:t>Lesson 3</a:t>
            </a:r>
            <a:r>
              <a:rPr lang="en-US" sz="2400" dirty="0">
                <a:solidFill>
                  <a:srgbClr val="00529B"/>
                </a:solidFill>
              </a:rPr>
              <a:t>: Medicare Drug Coverage (Part D) Coordination of Benefits...........................................................................34–45</a:t>
            </a:r>
          </a:p>
          <a:p>
            <a:pPr>
              <a:spcBef>
                <a:spcPts val="0"/>
              </a:spcBef>
              <a:spcAft>
                <a:spcPts val="1200"/>
              </a:spcAft>
              <a:tabLst>
                <a:tab pos="1550988" algn="l"/>
              </a:tabLst>
            </a:pPr>
            <a:r>
              <a:rPr lang="en-US" sz="2400" b="1" dirty="0">
                <a:solidFill>
                  <a:srgbClr val="00529B"/>
                </a:solidFill>
              </a:rPr>
              <a:t>Appendices</a:t>
            </a:r>
            <a:r>
              <a:rPr lang="en-US" sz="2400" dirty="0">
                <a:solidFill>
                  <a:srgbClr val="00529B"/>
                </a:solidFill>
              </a:rPr>
              <a:t>……………………………………………………………..46–49</a:t>
            </a:r>
          </a:p>
          <a:p>
            <a:pPr indent="290513">
              <a:spcBef>
                <a:spcPts val="0"/>
              </a:spcBef>
              <a:spcAft>
                <a:spcPts val="1200"/>
              </a:spcAft>
              <a:tabLst>
                <a:tab pos="1550988" algn="l"/>
              </a:tabLst>
            </a:pPr>
            <a:r>
              <a:rPr lang="en-US" sz="2400" dirty="0">
                <a:solidFill>
                  <a:srgbClr val="00529B"/>
                </a:solidFill>
              </a:rPr>
              <a:t>Coordination of Benefits Resource Guide.....................................45–46</a:t>
            </a:r>
          </a:p>
          <a:p>
            <a:pPr indent="290513">
              <a:spcBef>
                <a:spcPts val="0"/>
              </a:spcBef>
              <a:spcAft>
                <a:spcPts val="1200"/>
              </a:spcAft>
            </a:pPr>
            <a:r>
              <a:rPr lang="en-US" sz="2400" dirty="0">
                <a:solidFill>
                  <a:srgbClr val="00529B"/>
                </a:solidFill>
              </a:rPr>
              <a:t>Coordination of Benefits-related Medicare Products.....................47</a:t>
            </a:r>
          </a:p>
          <a:p>
            <a:pPr indent="290513">
              <a:spcBef>
                <a:spcPts val="0"/>
              </a:spcBef>
              <a:spcAft>
                <a:spcPts val="1200"/>
              </a:spcAft>
            </a:pPr>
            <a:r>
              <a:rPr lang="en-US" sz="2400" dirty="0">
                <a:solidFill>
                  <a:srgbClr val="00529B"/>
                </a:solidFill>
              </a:rPr>
              <a:t>Acronyms.......................................................................................48–50</a:t>
            </a:r>
          </a:p>
        </p:txBody>
      </p:sp>
      <p:sp>
        <p:nvSpPr>
          <p:cNvPr id="4" name="Slide Number Placeholder 3">
            <a:extLst>
              <a:ext uri="{FF2B5EF4-FFF2-40B4-BE49-F238E27FC236}">
                <a16:creationId xmlns:a16="http://schemas.microsoft.com/office/drawing/2014/main" id="{15C62C84-5696-476A-9E04-62804C7FF5C3}"/>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3" name="Footer Placeholder 2">
            <a:extLst>
              <a:ext uri="{FF2B5EF4-FFF2-40B4-BE49-F238E27FC236}">
                <a16:creationId xmlns:a16="http://schemas.microsoft.com/office/drawing/2014/main" id="{78A7BBD6-0D59-4AFA-B55A-28ABA6B07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5977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Liability Insurance</a:t>
            </a:r>
          </a:p>
        </p:txBody>
      </p:sp>
      <p:sp>
        <p:nvSpPr>
          <p:cNvPr id="2" name="Content Placeholder 1">
            <a:extLst>
              <a:ext uri="{FF2B5EF4-FFF2-40B4-BE49-F238E27FC236}">
                <a16:creationId xmlns:a16="http://schemas.microsoft.com/office/drawing/2014/main" id="{709F3B55-7453-347E-12A7-5AD25D6C9507}"/>
              </a:ext>
            </a:extLst>
          </p:cNvPr>
          <p:cNvSpPr>
            <a:spLocks noGrp="1"/>
          </p:cNvSpPr>
          <p:nvPr>
            <p:ph sz="half" idx="1"/>
          </p:nvPr>
        </p:nvSpPr>
        <p:spPr>
          <a:xfrm>
            <a:off x="5014598" y="1764180"/>
            <a:ext cx="5729602" cy="1367246"/>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Protects you against claims for potential wrongdoings, like negligence</a:t>
            </a:r>
          </a:p>
        </p:txBody>
      </p:sp>
      <p:sp>
        <p:nvSpPr>
          <p:cNvPr id="3" name="Content Placeholder 2">
            <a:extLst>
              <a:ext uri="{FF2B5EF4-FFF2-40B4-BE49-F238E27FC236}">
                <a16:creationId xmlns:a16="http://schemas.microsoft.com/office/drawing/2014/main" id="{415233D2-C12B-AB7A-9030-7F2E84D1C88D}"/>
              </a:ext>
            </a:extLst>
          </p:cNvPr>
          <p:cNvSpPr>
            <a:spLocks noGrp="1"/>
          </p:cNvSpPr>
          <p:nvPr>
            <p:ph sz="half" idx="2"/>
          </p:nvPr>
        </p:nvSpPr>
        <p:spPr>
          <a:xfrm>
            <a:off x="5014598" y="4150288"/>
            <a:ext cx="5729602" cy="1710152"/>
          </a:xfrm>
        </p:spPr>
        <p:txBody>
          <a:bodyPr>
            <a:normAutofit lnSpcReduction="10000"/>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529B"/>
                </a:solidFill>
                <a:effectLst/>
                <a:uLnTx/>
                <a:uFillTx/>
              </a:rPr>
              <a:t>Medicare may make a conditional payment to pay the bill, and then will recover the payment</a:t>
            </a:r>
          </a:p>
        </p:txBody>
      </p:sp>
      <p:sp>
        <p:nvSpPr>
          <p:cNvPr id="13" name="Rectangle: Rounded Corners 12">
            <a:extLst>
              <a:ext uri="{FF2B5EF4-FFF2-40B4-BE49-F238E27FC236}">
                <a16:creationId xmlns:a16="http://schemas.microsoft.com/office/drawing/2014/main" id="{D7D34C57-0458-44C8-973A-979A67312573}"/>
              </a:ext>
              <a:ext uri="{C183D7F6-B498-43B3-948B-1728B52AA6E4}">
                <adec:decorative xmlns:adec="http://schemas.microsoft.com/office/drawing/2017/decorative" val="1"/>
              </a:ext>
            </a:extLst>
          </p:cNvPr>
          <p:cNvSpPr/>
          <p:nvPr/>
        </p:nvSpPr>
        <p:spPr>
          <a:xfrm>
            <a:off x="1977866" y="1378237"/>
            <a:ext cx="2609480" cy="205076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19058D12-5C89-4F8F-9F3A-0208ACAE73EA}"/>
              </a:ext>
              <a:ext uri="{C183D7F6-B498-43B3-948B-1728B52AA6E4}">
                <adec:decorative xmlns:adec="http://schemas.microsoft.com/office/drawing/2017/decorative" val="1"/>
              </a:ext>
            </a:extLst>
          </p:cNvPr>
          <p:cNvSpPr/>
          <p:nvPr/>
        </p:nvSpPr>
        <p:spPr>
          <a:xfrm>
            <a:off x="1977866" y="3775361"/>
            <a:ext cx="2609480" cy="204825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60B0B5D-1674-4112-A00C-844C8D5FC60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196" y="3775361"/>
            <a:ext cx="1984248" cy="1984248"/>
          </a:xfrm>
          <a:prstGeom prst="rect">
            <a:avLst/>
          </a:prstGeom>
        </p:spPr>
      </p:pic>
      <p:pic>
        <p:nvPicPr>
          <p:cNvPr id="8" name="Picture 7">
            <a:extLst>
              <a:ext uri="{FF2B5EF4-FFF2-40B4-BE49-F238E27FC236}">
                <a16:creationId xmlns:a16="http://schemas.microsoft.com/office/drawing/2014/main" id="{B03CA885-ED19-404E-8987-F56B0E284E7B}"/>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05118" y="1548148"/>
            <a:ext cx="1750404" cy="1799310"/>
          </a:xfrm>
          <a:prstGeom prst="rect">
            <a:avLst/>
          </a:prstGeom>
        </p:spPr>
      </p:pic>
      <p:sp>
        <p:nvSpPr>
          <p:cNvPr id="7" name="Slide Number Placeholder 6">
            <a:extLst>
              <a:ext uri="{FF2B5EF4-FFF2-40B4-BE49-F238E27FC236}">
                <a16:creationId xmlns:a16="http://schemas.microsoft.com/office/drawing/2014/main" id="{6B898DD4-A44E-5F1B-197B-6C7436BCAC11}"/>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6" name="Footer Placeholder 5">
            <a:extLst>
              <a:ext uri="{FF2B5EF4-FFF2-40B4-BE49-F238E27FC236}">
                <a16:creationId xmlns:a16="http://schemas.microsoft.com/office/drawing/2014/main" id="{53DCF825-9495-2D9F-A7EA-B930913BC71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379D3CCA-216B-561A-7ACB-8F7A83D2ED0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8892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7854"/>
          </a:xfrm>
        </p:spPr>
        <p:txBody>
          <a:bodyPr>
            <a:normAutofit/>
          </a:bodyPr>
          <a:lstStyle/>
          <a:p>
            <a:r>
              <a:rPr lang="en-US" sz="3000" dirty="0"/>
              <a:t>Workers’ Compensation</a:t>
            </a:r>
          </a:p>
        </p:txBody>
      </p:sp>
      <p:sp>
        <p:nvSpPr>
          <p:cNvPr id="5" name="Content Placeholder 4"/>
          <p:cNvSpPr>
            <a:spLocks noGrp="1"/>
          </p:cNvSpPr>
          <p:nvPr>
            <p:ph sz="half" idx="1"/>
          </p:nvPr>
        </p:nvSpPr>
        <p:spPr>
          <a:xfrm>
            <a:off x="914400" y="1371600"/>
            <a:ext cx="5561073" cy="3782651"/>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rPr>
              <a:t>Requires employers to cover employees who get sick or injured on the job:</a:t>
            </a:r>
          </a:p>
          <a:p>
            <a:pPr marL="548640" lvl="0" indent="-274320" defTabSz="685800">
              <a:lnSpc>
                <a:spcPct val="100000"/>
              </a:lnSpc>
              <a:spcBef>
                <a:spcPts val="0"/>
              </a:spcBef>
              <a:spcAft>
                <a:spcPts val="1200"/>
              </a:spcAft>
            </a:pPr>
            <a:r>
              <a:rPr lang="en-US" sz="2400" dirty="0">
                <a:solidFill>
                  <a:srgbClr val="00529B"/>
                </a:solidFill>
              </a:rPr>
              <a:t>If you have Medicare and get injured on the job, workers’ compensation pays first</a:t>
            </a:r>
          </a:p>
          <a:p>
            <a:pPr marL="548640" lvl="0" indent="-274320" defTabSz="685800">
              <a:lnSpc>
                <a:spcPct val="100000"/>
              </a:lnSpc>
              <a:spcBef>
                <a:spcPts val="0"/>
              </a:spcBef>
              <a:spcAft>
                <a:spcPts val="1200"/>
              </a:spcAft>
            </a:pPr>
            <a:r>
              <a:rPr lang="en-US" sz="2400" dirty="0">
                <a:solidFill>
                  <a:srgbClr val="00529B"/>
                </a:solidFill>
                <a:latin typeface="Arial"/>
                <a:cs typeface="Arial"/>
              </a:rPr>
              <a:t>Medicare may make a conditional payment, in some cases</a:t>
            </a:r>
          </a:p>
        </p:txBody>
      </p:sp>
      <p:pic>
        <p:nvPicPr>
          <p:cNvPr id="8" name="Picture 7">
            <a:extLst>
              <a:ext uri="{FF2B5EF4-FFF2-40B4-BE49-F238E27FC236}">
                <a16:creationId xmlns:a16="http://schemas.microsoft.com/office/drawing/2014/main" id="{A75A2121-F5C5-45B5-9286-638625704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52527" y="1577978"/>
            <a:ext cx="5054841" cy="33698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F66A2556-A9B9-4DDA-A19A-03FBBA053FCF}"/>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3" name="Footer Placeholder 2">
            <a:extLst>
              <a:ext uri="{FF2B5EF4-FFF2-40B4-BE49-F238E27FC236}">
                <a16:creationId xmlns:a16="http://schemas.microsoft.com/office/drawing/2014/main" id="{62387AC6-7BB9-4A84-8B88-33783EFD862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730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4E606-F29E-4878-97A1-D3852E322D8B}"/>
              </a:ext>
            </a:extLst>
          </p:cNvPr>
          <p:cNvSpPr>
            <a:spLocks noGrp="1"/>
          </p:cNvSpPr>
          <p:nvPr>
            <p:ph type="title"/>
          </p:nvPr>
        </p:nvSpPr>
        <p:spPr/>
        <p:txBody>
          <a:bodyPr>
            <a:normAutofit/>
          </a:bodyPr>
          <a:lstStyle/>
          <a:p>
            <a:r>
              <a:rPr lang="en-US" sz="3000" dirty="0"/>
              <a:t>Workers’ Compensation (continued)</a:t>
            </a:r>
          </a:p>
        </p:txBody>
      </p:sp>
      <p:sp>
        <p:nvSpPr>
          <p:cNvPr id="2" name="Content Placeholder 1">
            <a:extLst>
              <a:ext uri="{FF2B5EF4-FFF2-40B4-BE49-F238E27FC236}">
                <a16:creationId xmlns:a16="http://schemas.microsoft.com/office/drawing/2014/main" id="{D6FAAFED-ADEE-0F24-BBDE-ACE4E6B5143C}"/>
              </a:ext>
            </a:extLst>
          </p:cNvPr>
          <p:cNvSpPr>
            <a:spLocks noGrp="1"/>
          </p:cNvSpPr>
          <p:nvPr>
            <p:ph sz="half" idx="1"/>
          </p:nvPr>
        </p:nvSpPr>
        <p:spPr>
          <a:xfrm>
            <a:off x="2287819" y="1593375"/>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latin typeface="Calibri" panose="020F0502020204030204"/>
                <a:cs typeface="+mn-cs"/>
              </a:rPr>
              <a:t>If your workers’ compensation claim is denied, you may file a claim with Medicare</a:t>
            </a:r>
          </a:p>
        </p:txBody>
      </p:sp>
      <p:sp>
        <p:nvSpPr>
          <p:cNvPr id="3" name="Content Placeholder 2">
            <a:extLst>
              <a:ext uri="{FF2B5EF4-FFF2-40B4-BE49-F238E27FC236}">
                <a16:creationId xmlns:a16="http://schemas.microsoft.com/office/drawing/2014/main" id="{0152DE12-92EC-F92C-FEB3-3ECBCE772F2C}"/>
              </a:ext>
            </a:extLst>
          </p:cNvPr>
          <p:cNvSpPr>
            <a:spLocks noGrp="1"/>
          </p:cNvSpPr>
          <p:nvPr>
            <p:ph sz="half" idx="2"/>
          </p:nvPr>
        </p:nvSpPr>
        <p:spPr>
          <a:xfrm>
            <a:off x="6405402" y="1465118"/>
            <a:ext cx="3383280" cy="4343400"/>
          </a:xfrm>
          <a:prstGeom prst="roundRect">
            <a:avLst/>
          </a:prstGeom>
          <a:ln w="38100">
            <a:solidFill>
              <a:schemeClr val="accent1"/>
            </a:solidFill>
          </a:ln>
        </p:spPr>
        <p:txBody>
          <a:bodyPr tIns="1920240">
            <a:normAutofit lnSpcReduction="10000"/>
          </a:bodyPr>
          <a:lstStyle/>
          <a:p>
            <a:pPr marL="0" lvl="0" indent="0" algn="ctr" defTabSz="685800">
              <a:lnSpc>
                <a:spcPct val="100000"/>
              </a:lnSpc>
              <a:spcBef>
                <a:spcPts val="0"/>
              </a:spcBef>
              <a:spcAft>
                <a:spcPts val="600"/>
              </a:spcAft>
              <a:buClrTx/>
              <a:buNone/>
            </a:pPr>
            <a:r>
              <a:rPr lang="en-US" sz="2400" dirty="0">
                <a:solidFill>
                  <a:srgbClr val="00529B"/>
                </a:solidFill>
              </a:rPr>
              <a:t>Workers’ compensation claims can be resolved by settlements, judgments, awards, or other payments</a:t>
            </a:r>
          </a:p>
        </p:txBody>
      </p:sp>
      <p:pic>
        <p:nvPicPr>
          <p:cNvPr id="12" name="Graphic 11">
            <a:extLst>
              <a:ext uri="{FF2B5EF4-FFF2-40B4-BE49-F238E27FC236}">
                <a16:creationId xmlns:a16="http://schemas.microsoft.com/office/drawing/2014/main" id="{7515DCB1-1083-4D98-B659-D2C09CDCB4E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2106" y="1915103"/>
            <a:ext cx="1909872" cy="1909872"/>
          </a:xfrm>
          <a:prstGeom prst="rect">
            <a:avLst/>
          </a:prstGeom>
        </p:spPr>
      </p:pic>
      <p:pic>
        <p:nvPicPr>
          <p:cNvPr id="11" name="Graphic 10">
            <a:extLst>
              <a:ext uri="{FF2B5EF4-FFF2-40B4-BE49-F238E27FC236}">
                <a16:creationId xmlns:a16="http://schemas.microsoft.com/office/drawing/2014/main" id="{21F63B7F-96E7-49DF-93DE-A2F0C055B7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467" y="1593375"/>
            <a:ext cx="1983984" cy="1983984"/>
          </a:xfrm>
          <a:prstGeom prst="rect">
            <a:avLst/>
          </a:prstGeom>
        </p:spPr>
      </p:pic>
      <p:sp>
        <p:nvSpPr>
          <p:cNvPr id="13" name="Slide Number Placeholder 12">
            <a:extLst>
              <a:ext uri="{FF2B5EF4-FFF2-40B4-BE49-F238E27FC236}">
                <a16:creationId xmlns:a16="http://schemas.microsoft.com/office/drawing/2014/main" id="{0ED4FB17-512A-864C-26EE-C72A38785F1F}"/>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6" name="Footer Placeholder 5">
            <a:extLst>
              <a:ext uri="{FF2B5EF4-FFF2-40B4-BE49-F238E27FC236}">
                <a16:creationId xmlns:a16="http://schemas.microsoft.com/office/drawing/2014/main" id="{C374A600-45B0-0087-1A4B-333D52D6EF8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5" name="Date Placeholder 4">
            <a:extLst>
              <a:ext uri="{FF2B5EF4-FFF2-40B4-BE49-F238E27FC236}">
                <a16:creationId xmlns:a16="http://schemas.microsoft.com/office/drawing/2014/main" id="{558EBBBA-3B98-F594-A93B-1E2ECE7BE58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16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361"/>
          </a:xfrm>
        </p:spPr>
        <p:txBody>
          <a:bodyPr>
            <a:normAutofit/>
          </a:bodyPr>
          <a:lstStyle/>
          <a:p>
            <a:r>
              <a:rPr lang="en-US" sz="2800" dirty="0"/>
              <a:t>Workers’ Compensation Medicare Set-Aside </a:t>
            </a:r>
            <a:br>
              <a:rPr lang="en-US" sz="2800" dirty="0"/>
            </a:br>
            <a:r>
              <a:rPr lang="en-US" sz="2800" dirty="0"/>
              <a:t>Arrangement (WCMSA)</a:t>
            </a:r>
          </a:p>
        </p:txBody>
      </p:sp>
      <p:sp>
        <p:nvSpPr>
          <p:cNvPr id="5" name="Content Placeholder 4"/>
          <p:cNvSpPr>
            <a:spLocks noGrp="1"/>
          </p:cNvSpPr>
          <p:nvPr>
            <p:ph sz="half" idx="1"/>
          </p:nvPr>
        </p:nvSpPr>
        <p:spPr>
          <a:xfrm>
            <a:off x="914400" y="1371600"/>
            <a:ext cx="5495693" cy="3917138"/>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Settlement funds set aside to pay for future medical or prescription drug services related to your work injury, illness, or disease</a:t>
            </a:r>
          </a:p>
          <a:p>
            <a:pPr marL="548640" lvl="0" indent="-274320" defTabSz="685800">
              <a:lnSpc>
                <a:spcPct val="100000"/>
              </a:lnSpc>
              <a:spcBef>
                <a:spcPts val="0"/>
              </a:spcBef>
              <a:spcAft>
                <a:spcPts val="1200"/>
              </a:spcAft>
            </a:pPr>
            <a:r>
              <a:rPr lang="en-US" sz="2000" dirty="0">
                <a:solidFill>
                  <a:srgbClr val="00529B"/>
                </a:solidFill>
              </a:rPr>
              <a:t>Only used for Medicare-covered services</a:t>
            </a:r>
          </a:p>
          <a:p>
            <a:pPr marL="548640" lvl="0" indent="-274320" defTabSz="685800">
              <a:lnSpc>
                <a:spcPct val="100000"/>
              </a:lnSpc>
              <a:spcBef>
                <a:spcPts val="0"/>
              </a:spcBef>
              <a:spcAft>
                <a:spcPts val="1200"/>
              </a:spcAft>
            </a:pPr>
            <a:r>
              <a:rPr lang="en-US" sz="2000" dirty="0">
                <a:solidFill>
                  <a:srgbClr val="00529B"/>
                </a:solidFill>
              </a:rPr>
              <a:t>Medicare pays for Medicare-covered services after WCMSA funds are used up</a:t>
            </a:r>
          </a:p>
        </p:txBody>
      </p:sp>
      <p:pic>
        <p:nvPicPr>
          <p:cNvPr id="8" name="Picture 7">
            <a:extLst>
              <a:ext uri="{FF2B5EF4-FFF2-40B4-BE49-F238E27FC236}">
                <a16:creationId xmlns:a16="http://schemas.microsoft.com/office/drawing/2014/main" id="{7C92D7D9-6AC4-47E2-97E4-26D439F82D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11905" y="2177863"/>
            <a:ext cx="4818875" cy="321258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F284C78-3F54-4A4B-9869-BC975C8AE4E3}"/>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3" name="Footer Placeholder 2">
            <a:extLst>
              <a:ext uri="{FF2B5EF4-FFF2-40B4-BE49-F238E27FC236}">
                <a16:creationId xmlns:a16="http://schemas.microsoft.com/office/drawing/2014/main" id="{2CFA7146-100E-47CC-BAB3-B5DC2EA4E91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6868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Federal Black Lung Benefits Program</a:t>
            </a:r>
          </a:p>
        </p:txBody>
      </p:sp>
      <p:sp>
        <p:nvSpPr>
          <p:cNvPr id="5" name="Content Placeholder 4"/>
          <p:cNvSpPr>
            <a:spLocks noGrp="1"/>
          </p:cNvSpPr>
          <p:nvPr>
            <p:ph sz="half" idx="1"/>
          </p:nvPr>
        </p:nvSpPr>
        <p:spPr>
          <a:xfrm>
            <a:off x="5572152" y="2286000"/>
            <a:ext cx="5781648" cy="2249105"/>
          </a:xfrm>
        </p:spPr>
        <p:txBody>
          <a:bodyPr>
            <a:normAutofit/>
          </a:bodyPr>
          <a:lstStyle/>
          <a:p>
            <a:pPr marL="548640" lvl="0" indent="-274320" defTabSz="685800">
              <a:lnSpc>
                <a:spcPct val="100000"/>
              </a:lnSpc>
              <a:spcBef>
                <a:spcPts val="0"/>
              </a:spcBef>
              <a:spcAft>
                <a:spcPts val="1200"/>
              </a:spcAft>
            </a:pPr>
            <a:r>
              <a:rPr lang="en-US" sz="2400" dirty="0">
                <a:solidFill>
                  <a:srgbClr val="00529B"/>
                </a:solidFill>
              </a:rPr>
              <a:t>Pays first for health care services related to lung disease and other conditions caused by coal mining</a:t>
            </a:r>
          </a:p>
          <a:p>
            <a:pPr marL="548640" lvl="0" indent="-274320" defTabSz="685800">
              <a:lnSpc>
                <a:spcPct val="100000"/>
              </a:lnSpc>
              <a:spcBef>
                <a:spcPts val="0"/>
              </a:spcBef>
              <a:spcAft>
                <a:spcPts val="1200"/>
              </a:spcAft>
            </a:pPr>
            <a:r>
              <a:rPr lang="en-US" sz="2400" dirty="0">
                <a:solidFill>
                  <a:srgbClr val="00529B"/>
                </a:solidFill>
              </a:rPr>
              <a:t>Black lung claims are considered workers’ compensation claims</a:t>
            </a:r>
          </a:p>
        </p:txBody>
      </p:sp>
      <p:pic>
        <p:nvPicPr>
          <p:cNvPr id="11" name="Content Placeholder 10">
            <a:extLst>
              <a:ext uri="{FF2B5EF4-FFF2-40B4-BE49-F238E27FC236}">
                <a16:creationId xmlns:a16="http://schemas.microsoft.com/office/drawing/2014/main" id="{DB23C60C-A72B-4742-BF55-EE72E910CAB1}"/>
              </a:ext>
              <a:ext uri="{C183D7F6-B498-43B3-948B-1728B52AA6E4}">
                <adec:decorative xmlns:adec="http://schemas.microsoft.com/office/drawing/2017/decorative" val="1"/>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38176" y="1825345"/>
            <a:ext cx="5181600" cy="345475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6B77AD17-FB1F-4571-BE35-3F6347DB029F}"/>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3" name="Footer Placeholder 2">
            <a:extLst>
              <a:ext uri="{FF2B5EF4-FFF2-40B4-BE49-F238E27FC236}">
                <a16:creationId xmlns:a16="http://schemas.microsoft.com/office/drawing/2014/main" id="{ADCB8E64-3488-41AF-AC94-AE6975ECFBA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48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4786-9267-7BB3-A89C-DF69DFB8E1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ECBE71-93DD-4BE5-E87C-78B85F26A9C4}"/>
              </a:ext>
            </a:extLst>
          </p:cNvPr>
          <p:cNvSpPr>
            <a:spLocks noGrp="1"/>
          </p:cNvSpPr>
          <p:nvPr>
            <p:ph type="title"/>
          </p:nvPr>
        </p:nvSpPr>
        <p:spPr/>
        <p:txBody>
          <a:bodyPr>
            <a:normAutofit/>
          </a:bodyPr>
          <a:lstStyle/>
          <a:p>
            <a:r>
              <a:rPr lang="en-US" sz="2800" dirty="0"/>
              <a:t>Consolidated Omnibus Budget Reconciliation Act </a:t>
            </a:r>
            <a:br>
              <a:rPr lang="en-US" sz="2800" dirty="0"/>
            </a:br>
            <a:r>
              <a:rPr lang="en-US" sz="2800" dirty="0"/>
              <a:t>(COBRA)</a:t>
            </a:r>
          </a:p>
        </p:txBody>
      </p:sp>
      <p:sp>
        <p:nvSpPr>
          <p:cNvPr id="9" name="Text Placeholder 8">
            <a:extLst>
              <a:ext uri="{FF2B5EF4-FFF2-40B4-BE49-F238E27FC236}">
                <a16:creationId xmlns:a16="http://schemas.microsoft.com/office/drawing/2014/main" id="{1F3ACD9C-63E7-7C0C-B648-90A742CEBCE1}"/>
              </a:ext>
            </a:extLst>
          </p:cNvPr>
          <p:cNvSpPr>
            <a:spLocks noGrp="1"/>
          </p:cNvSpPr>
          <p:nvPr>
            <p:ph sz="half" idx="1"/>
          </p:nvPr>
        </p:nvSpPr>
        <p:spPr>
          <a:xfrm>
            <a:off x="914400" y="1371600"/>
            <a:ext cx="10406204" cy="1374864"/>
          </a:xfrm>
        </p:spPr>
        <p:txBody>
          <a:bodyPr anchor="t">
            <a:noAutofit/>
          </a:bodyPr>
          <a:lstStyle/>
          <a:p>
            <a:pPr>
              <a:lnSpc>
                <a:spcPct val="100000"/>
              </a:lnSpc>
              <a:spcBef>
                <a:spcPts val="0"/>
              </a:spcBef>
              <a:spcAft>
                <a:spcPts val="1200"/>
              </a:spcAft>
            </a:pPr>
            <a:r>
              <a:rPr lang="en-US" sz="2400" b="1" dirty="0">
                <a:solidFill>
                  <a:srgbClr val="00529B"/>
                </a:solidFill>
              </a:rPr>
              <a:t>May allow you to temporarily keep employer/union health coverage after employment ends or after you lose coverage as a dependent of the covered employee</a:t>
            </a:r>
          </a:p>
        </p:txBody>
      </p:sp>
      <p:sp>
        <p:nvSpPr>
          <p:cNvPr id="10" name="Content Placeholder 9">
            <a:extLst>
              <a:ext uri="{FF2B5EF4-FFF2-40B4-BE49-F238E27FC236}">
                <a16:creationId xmlns:a16="http://schemas.microsoft.com/office/drawing/2014/main" id="{E4D302C3-2542-1926-C528-145A7E9BCB64}"/>
              </a:ext>
            </a:extLst>
          </p:cNvPr>
          <p:cNvSpPr>
            <a:spLocks noGrp="1"/>
          </p:cNvSpPr>
          <p:nvPr>
            <p:ph sz="half" idx="2"/>
          </p:nvPr>
        </p:nvSpPr>
        <p:spPr>
          <a:xfrm>
            <a:off x="838200" y="2786377"/>
            <a:ext cx="5046406" cy="3171875"/>
          </a:xfrm>
        </p:spPr>
        <p:txBody>
          <a:bodyPr>
            <a:normAutofit/>
          </a:bodyPr>
          <a:lstStyle/>
          <a:p>
            <a:pPr marL="548640" indent="-274320">
              <a:lnSpc>
                <a:spcPct val="100000"/>
              </a:lnSpc>
              <a:spcBef>
                <a:spcPts val="0"/>
              </a:spcBef>
              <a:spcAft>
                <a:spcPts val="1200"/>
              </a:spcAft>
              <a:buFont typeface="Wingdings" panose="05000000000000000000" pitchFamily="2" charset="2"/>
              <a:buChar char="§"/>
            </a:pPr>
            <a:r>
              <a:rPr lang="en-US" sz="2000" b="1" dirty="0">
                <a:solidFill>
                  <a:srgbClr val="00529B"/>
                </a:solidFill>
              </a:rPr>
              <a:t>Employer Size: </a:t>
            </a:r>
            <a:r>
              <a:rPr lang="en-US" sz="2000" b="0" dirty="0">
                <a:solidFill>
                  <a:srgbClr val="00529B"/>
                </a:solidFill>
              </a:rPr>
              <a:t>Only applies to</a:t>
            </a:r>
            <a:r>
              <a:rPr lang="en-US" sz="2000" b="0" baseline="0" dirty="0">
                <a:solidFill>
                  <a:srgbClr val="00529B"/>
                </a:solidFill>
              </a:rPr>
              <a:t> </a:t>
            </a:r>
            <a:r>
              <a:rPr lang="en-US" sz="2000" b="0" dirty="0">
                <a:solidFill>
                  <a:srgbClr val="00529B"/>
                </a:solidFill>
              </a:rPr>
              <a:t>employers with 20 or more employees</a:t>
            </a:r>
          </a:p>
          <a:p>
            <a:pPr marL="548640" indent="-274320">
              <a:lnSpc>
                <a:spcPct val="100000"/>
              </a:lnSpc>
              <a:spcBef>
                <a:spcPts val="0"/>
              </a:spcBef>
              <a:spcAft>
                <a:spcPts val="1200"/>
              </a:spcAft>
              <a:buFont typeface="Wingdings" panose="05000000000000000000" pitchFamily="2" charset="2"/>
              <a:buChar char="§"/>
            </a:pPr>
            <a:r>
              <a:rPr lang="en-US" sz="2000" b="1" dirty="0">
                <a:solidFill>
                  <a:srgbClr val="00529B"/>
                </a:solidFill>
              </a:rPr>
              <a:t>Qualifying Events</a:t>
            </a:r>
            <a:r>
              <a:rPr lang="en-US" sz="2000" dirty="0">
                <a:solidFill>
                  <a:srgbClr val="00529B"/>
                </a:solidFill>
              </a:rPr>
              <a:t>: </a:t>
            </a:r>
            <a:r>
              <a:rPr lang="en-US" sz="2000" b="0" dirty="0">
                <a:solidFill>
                  <a:srgbClr val="00529B"/>
                </a:solidFill>
              </a:rPr>
              <a:t>Coverage can only begin when coverage is lost due to certain</a:t>
            </a:r>
            <a:r>
              <a:rPr lang="en-US" sz="2000" b="0" baseline="0" dirty="0">
                <a:solidFill>
                  <a:srgbClr val="00529B"/>
                </a:solidFill>
              </a:rPr>
              <a:t> </a:t>
            </a:r>
            <a:r>
              <a:rPr lang="en-US" sz="2000" b="0" dirty="0">
                <a:solidFill>
                  <a:srgbClr val="00529B"/>
                </a:solidFill>
              </a:rPr>
              <a:t>specific events</a:t>
            </a:r>
          </a:p>
          <a:p>
            <a:pPr marL="548640" indent="-274320">
              <a:lnSpc>
                <a:spcPct val="100000"/>
              </a:lnSpc>
              <a:spcBef>
                <a:spcPts val="0"/>
              </a:spcBef>
              <a:spcAft>
                <a:spcPts val="1200"/>
              </a:spcAft>
              <a:buFont typeface="Wingdings" panose="05000000000000000000" pitchFamily="2" charset="2"/>
              <a:buChar char="§"/>
            </a:pPr>
            <a:r>
              <a:rPr lang="en-US" sz="2000" b="1" dirty="0">
                <a:solidFill>
                  <a:srgbClr val="00529B"/>
                </a:solidFill>
              </a:rPr>
              <a:t>Premium Payment: </a:t>
            </a:r>
            <a:r>
              <a:rPr lang="en-US" sz="2000" b="0" dirty="0">
                <a:solidFill>
                  <a:srgbClr val="00529B"/>
                </a:solidFill>
              </a:rPr>
              <a:t>You must pay the entire insurance premium</a:t>
            </a:r>
            <a:endParaRPr lang="en-US" sz="1800" dirty="0"/>
          </a:p>
        </p:txBody>
      </p:sp>
      <p:pic>
        <p:nvPicPr>
          <p:cNvPr id="12" name="Content Placeholder 11">
            <a:extLst>
              <a:ext uri="{FF2B5EF4-FFF2-40B4-BE49-F238E27FC236}">
                <a16:creationId xmlns:a16="http://schemas.microsoft.com/office/drawing/2014/main" id="{B51DD6F9-3CB1-2D34-E1C9-7E7025B5B221}"/>
              </a:ext>
              <a:ext uri="{C183D7F6-B498-43B3-948B-1728B52AA6E4}">
                <adec:decorative xmlns:adec="http://schemas.microsoft.com/office/drawing/2017/decorative" val="1"/>
              </a:ext>
            </a:extLst>
          </p:cNvPr>
          <p:cNvPicPr>
            <a:picLocks noGrp="1" noChangeAspect="1"/>
          </p:cNvPicPr>
          <p:nvPr>
            <p:ph sz="half" idx="13"/>
          </p:nvPr>
        </p:nvPicPr>
        <p:blipFill>
          <a:blip r:embed="rId4" cstate="hqprint">
            <a:extLst>
              <a:ext uri="{28A0092B-C50C-407E-A947-70E740481C1C}">
                <a14:useLocalDpi xmlns:a14="http://schemas.microsoft.com/office/drawing/2010/main"/>
              </a:ext>
            </a:extLst>
          </a:blip>
          <a:stretch>
            <a:fillRect/>
          </a:stretch>
        </p:blipFill>
        <p:spPr>
          <a:xfrm>
            <a:off x="6689387" y="2624242"/>
            <a:ext cx="4378036" cy="271826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D31F0C6E-CC75-D102-6671-6AAC33011377}"/>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2" name="Date Placeholder 1">
            <a:extLst>
              <a:ext uri="{FF2B5EF4-FFF2-40B4-BE49-F238E27FC236}">
                <a16:creationId xmlns:a16="http://schemas.microsoft.com/office/drawing/2014/main" id="{1D7348F6-182D-9FCF-ADC4-296A50EA4FC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
        <p:nvSpPr>
          <p:cNvPr id="3" name="Footer Placeholder 2">
            <a:extLst>
              <a:ext uri="{FF2B5EF4-FFF2-40B4-BE49-F238E27FC236}">
                <a16:creationId xmlns:a16="http://schemas.microsoft.com/office/drawing/2014/main" id="{5C3EDF6B-EDAB-5012-AA34-7965C82EE5D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Tree>
    <p:custDataLst>
      <p:tags r:id="rId1"/>
    </p:custDataLst>
    <p:extLst>
      <p:ext uri="{BB962C8B-B14F-4D97-AF65-F5344CB8AC3E}">
        <p14:creationId xmlns:p14="http://schemas.microsoft.com/office/powerpoint/2010/main" val="2536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 Consolidated Omnibus Budget </a:t>
            </a:r>
            <a:br>
              <a:rPr lang="en-US" sz="2800" dirty="0"/>
            </a:br>
            <a:r>
              <a:rPr lang="en-US" sz="2800" dirty="0"/>
              <a:t>Reconciliation Act (COBRA) (continued)</a:t>
            </a:r>
          </a:p>
        </p:txBody>
      </p:sp>
      <p:cxnSp>
        <p:nvCxnSpPr>
          <p:cNvPr id="29" name="Straight Connector 28">
            <a:extLst>
              <a:ext uri="{FF2B5EF4-FFF2-40B4-BE49-F238E27FC236}">
                <a16:creationId xmlns:a16="http://schemas.microsoft.com/office/drawing/2014/main" id="{2EC8E1C2-EE94-4809-AC59-19093140AF40}"/>
              </a:ext>
              <a:ext uri="{C183D7F6-B498-43B3-948B-1728B52AA6E4}">
                <adec:decorative xmlns:adec="http://schemas.microsoft.com/office/drawing/2017/decorative" val="1"/>
              </a:ext>
            </a:extLst>
          </p:cNvPr>
          <p:cNvCxnSpPr>
            <a:cxnSpLocks/>
          </p:cNvCxnSpPr>
          <p:nvPr/>
        </p:nvCxnSpPr>
        <p:spPr>
          <a:xfrm flipH="1">
            <a:off x="5648171" y="1719393"/>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C7B82-E30C-4FF3-862D-D559DF1B6945}"/>
              </a:ext>
              <a:ext uri="{C183D7F6-B498-43B3-948B-1728B52AA6E4}">
                <adec:decorative xmlns:adec="http://schemas.microsoft.com/office/drawing/2017/decorative" val="1"/>
              </a:ext>
            </a:extLst>
          </p:cNvPr>
          <p:cNvCxnSpPr>
            <a:cxnSpLocks/>
          </p:cNvCxnSpPr>
          <p:nvPr/>
        </p:nvCxnSpPr>
        <p:spPr>
          <a:xfrm flipH="1">
            <a:off x="1908046" y="1718949"/>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6808F-CA2F-43EE-86EA-261EF7BEB3E2}"/>
              </a:ext>
              <a:ext uri="{C183D7F6-B498-43B3-948B-1728B52AA6E4}">
                <adec:decorative xmlns:adec="http://schemas.microsoft.com/office/drawing/2017/decorative" val="1"/>
              </a:ext>
            </a:extLst>
          </p:cNvPr>
          <p:cNvCxnSpPr>
            <a:cxnSpLocks/>
          </p:cNvCxnSpPr>
          <p:nvPr/>
        </p:nvCxnSpPr>
        <p:spPr>
          <a:xfrm flipH="1">
            <a:off x="10468182" y="1702538"/>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482DD-8795-4BCE-870A-2BDBA8243114}"/>
              </a:ext>
              <a:ext uri="{C183D7F6-B498-43B3-948B-1728B52AA6E4}">
                <adec:decorative xmlns:adec="http://schemas.microsoft.com/office/drawing/2017/decorative" val="1"/>
              </a:ext>
            </a:extLst>
          </p:cNvPr>
          <p:cNvCxnSpPr>
            <a:cxnSpLocks/>
          </p:cNvCxnSpPr>
          <p:nvPr/>
        </p:nvCxnSpPr>
        <p:spPr>
          <a:xfrm flipH="1">
            <a:off x="5847589" y="1702096"/>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5ACC188-03B1-41BA-B655-515A5ECC0FD7}"/>
              </a:ext>
              <a:ext uri="{C183D7F6-B498-43B3-948B-1728B52AA6E4}">
                <adec:decorative xmlns:adec="http://schemas.microsoft.com/office/drawing/2017/decorative" val="1"/>
              </a:ext>
            </a:extLst>
          </p:cNvPr>
          <p:cNvSpPr/>
          <p:nvPr/>
        </p:nvSpPr>
        <p:spPr>
          <a:xfrm rot="16200000">
            <a:off x="8025962" y="3465537"/>
            <a:ext cx="26841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D0DE357-CE71-4AE6-A61E-FB705A709D49}"/>
              </a:ext>
              <a:ext uri="{C183D7F6-B498-43B3-948B-1728B52AA6E4}">
                <adec:decorative xmlns:adec="http://schemas.microsoft.com/office/drawing/2017/decorative" val="1"/>
              </a:ext>
            </a:extLst>
          </p:cNvPr>
          <p:cNvSpPr/>
          <p:nvPr/>
        </p:nvSpPr>
        <p:spPr>
          <a:xfrm>
            <a:off x="1589718" y="2056634"/>
            <a:ext cx="4347409"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A1D7CAF-1E29-499D-9261-3769E13B8403}"/>
              </a:ext>
              <a:ext uri="{C183D7F6-B498-43B3-948B-1728B52AA6E4}">
                <adec:decorative xmlns:adec="http://schemas.microsoft.com/office/drawing/2017/decorative" val="1"/>
              </a:ext>
            </a:extLst>
          </p:cNvPr>
          <p:cNvSpPr/>
          <p:nvPr/>
        </p:nvSpPr>
        <p:spPr>
          <a:xfrm>
            <a:off x="5652182" y="1856978"/>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600"/>
              </a:spcBef>
            </a:pPr>
            <a:endParaRPr lang="en-US" sz="24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EE66DB5-8A74-4315-B9FA-D11C7150D706}"/>
              </a:ext>
              <a:ext uri="{C183D7F6-B498-43B3-948B-1728B52AA6E4}">
                <adec:decorative xmlns:adec="http://schemas.microsoft.com/office/drawing/2017/decorative" val="1"/>
              </a:ext>
            </a:extLst>
          </p:cNvPr>
          <p:cNvSpPr/>
          <p:nvPr/>
        </p:nvSpPr>
        <p:spPr>
          <a:xfrm>
            <a:off x="1585707" y="4059946"/>
            <a:ext cx="4351421"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400" dirty="0">
              <a:solidFill>
                <a:srgbClr val="002060"/>
              </a:solidFill>
              <a:latin typeface="Arial" panose="020B0604020202020204" pitchFamily="34" charset="0"/>
              <a:ea typeface="Calibri"/>
              <a:cs typeface="Arial" panose="020B0604020202020204" pitchFamily="34" charset="0"/>
            </a:endParaRPr>
          </a:p>
        </p:txBody>
      </p:sp>
      <p:sp>
        <p:nvSpPr>
          <p:cNvPr id="12" name="Rectangle: Rounded Corners 11">
            <a:extLst>
              <a:ext uri="{FF2B5EF4-FFF2-40B4-BE49-F238E27FC236}">
                <a16:creationId xmlns:a16="http://schemas.microsoft.com/office/drawing/2014/main" id="{F54EC48F-CCC8-4566-AF6E-20F248D28B96}"/>
              </a:ext>
              <a:ext uri="{C183D7F6-B498-43B3-948B-1728B52AA6E4}">
                <adec:decorative xmlns:adec="http://schemas.microsoft.com/office/drawing/2017/decorative" val="1"/>
              </a:ext>
            </a:extLst>
          </p:cNvPr>
          <p:cNvSpPr/>
          <p:nvPr/>
        </p:nvSpPr>
        <p:spPr>
          <a:xfrm>
            <a:off x="5648171" y="3848959"/>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a:spcBef>
                <a:spcPts val="600"/>
              </a:spcBef>
            </a:pPr>
            <a:endParaRPr lang="en-US" sz="2400" dirty="0">
              <a:latin typeface="Arial" panose="020B0604020202020204" pitchFamily="34" charset="0"/>
              <a:ea typeface="Calibri"/>
              <a:cs typeface="Arial" panose="020B0604020202020204" pitchFamily="34" charset="0"/>
            </a:endParaRPr>
          </a:p>
        </p:txBody>
      </p:sp>
      <p:sp>
        <p:nvSpPr>
          <p:cNvPr id="14" name="Left Bracket 13">
            <a:extLst>
              <a:ext uri="{FF2B5EF4-FFF2-40B4-BE49-F238E27FC236}">
                <a16:creationId xmlns:a16="http://schemas.microsoft.com/office/drawing/2014/main" id="{04A969D5-94E7-415B-928F-B57E1B41C9FD}"/>
              </a:ext>
              <a:ext uri="{C183D7F6-B498-43B3-948B-1728B52AA6E4}">
                <adec:decorative xmlns:adec="http://schemas.microsoft.com/office/drawing/2017/decorative" val="1"/>
              </a:ext>
            </a:extLst>
          </p:cNvPr>
          <p:cNvSpPr/>
          <p:nvPr/>
        </p:nvSpPr>
        <p:spPr>
          <a:xfrm rot="5400000">
            <a:off x="7995359" y="-805901"/>
            <a:ext cx="42577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Left Bracket 26">
            <a:extLst>
              <a:ext uri="{FF2B5EF4-FFF2-40B4-BE49-F238E27FC236}">
                <a16:creationId xmlns:a16="http://schemas.microsoft.com/office/drawing/2014/main" id="{A080E0F2-6EF6-4FA5-AD84-24FF9D36B7D2}"/>
              </a:ext>
              <a:ext uri="{C183D7F6-B498-43B3-948B-1728B52AA6E4}">
                <adec:decorative xmlns:adec="http://schemas.microsoft.com/office/drawing/2017/decorative" val="1"/>
              </a:ext>
            </a:extLst>
          </p:cNvPr>
          <p:cNvSpPr/>
          <p:nvPr/>
        </p:nvSpPr>
        <p:spPr>
          <a:xfrm rot="5400000">
            <a:off x="3602158" y="-353094"/>
            <a:ext cx="427121"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Left Bracket 27">
            <a:extLst>
              <a:ext uri="{FF2B5EF4-FFF2-40B4-BE49-F238E27FC236}">
                <a16:creationId xmlns:a16="http://schemas.microsoft.com/office/drawing/2014/main" id="{211A863F-B183-4145-9F5F-8D17963F1D59}"/>
              </a:ext>
              <a:ext uri="{C183D7F6-B498-43B3-948B-1728B52AA6E4}">
                <adec:decorative xmlns:adec="http://schemas.microsoft.com/office/drawing/2017/decorative" val="1"/>
              </a:ext>
            </a:extLst>
          </p:cNvPr>
          <p:cNvSpPr/>
          <p:nvPr/>
        </p:nvSpPr>
        <p:spPr>
          <a:xfrm rot="16200000">
            <a:off x="3642104" y="3923919"/>
            <a:ext cx="269263"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98CEE2F3-635A-DB86-EA01-5479FF546416}"/>
              </a:ext>
            </a:extLst>
          </p:cNvPr>
          <p:cNvGraphicFramePr>
            <a:graphicFrameLocks noGrp="1"/>
          </p:cNvGraphicFramePr>
          <p:nvPr>
            <p:ph idx="1"/>
            <p:extLst>
              <p:ext uri="{D42A27DB-BD31-4B8C-83A1-F6EECF244321}">
                <p14:modId xmlns:p14="http://schemas.microsoft.com/office/powerpoint/2010/main" val="337044372"/>
              </p:ext>
            </p:extLst>
          </p:nvPr>
        </p:nvGraphicFramePr>
        <p:xfrm>
          <a:off x="1905263" y="1369418"/>
          <a:ext cx="8293618" cy="4335291"/>
        </p:xfrm>
        <a:graphic>
          <a:graphicData uri="http://schemas.openxmlformats.org/drawingml/2006/table">
            <a:tbl>
              <a:tblPr firstRow="1" bandRow="1">
                <a:tableStyleId>{2D5ABB26-0587-4C30-8999-92F81FD0307C}</a:tableStyleId>
              </a:tblPr>
              <a:tblGrid>
                <a:gridCol w="3784337">
                  <a:extLst>
                    <a:ext uri="{9D8B030D-6E8A-4147-A177-3AD203B41FA5}">
                      <a16:colId xmlns:a16="http://schemas.microsoft.com/office/drawing/2014/main" val="2399304891"/>
                    </a:ext>
                  </a:extLst>
                </a:gridCol>
                <a:gridCol w="4509281">
                  <a:extLst>
                    <a:ext uri="{9D8B030D-6E8A-4147-A177-3AD203B41FA5}">
                      <a16:colId xmlns:a16="http://schemas.microsoft.com/office/drawing/2014/main" val="3787384298"/>
                    </a:ext>
                  </a:extLst>
                </a:gridCol>
              </a:tblGrid>
              <a:tr h="5319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529B"/>
                          </a:solidFill>
                          <a:latin typeface="Arial" panose="020B0604020202020204" pitchFamily="34" charset="0"/>
                          <a:cs typeface="Arial" panose="020B0604020202020204" pitchFamily="34" charset="0"/>
                        </a:rPr>
                        <a:t>Medicare Pays First:</a:t>
                      </a:r>
                    </a:p>
                  </a:txBody>
                  <a:tcPr anchor="ctr">
                    <a:lnB w="12700" cap="flat" cmpd="sng" algn="ctr">
                      <a:noFill/>
                      <a:prstDash val="solid"/>
                      <a:round/>
                      <a:headEnd type="none" w="med" len="med"/>
                      <a:tailEnd type="none" w="med" len="med"/>
                    </a:lnB>
                  </a:tcPr>
                </a:tc>
                <a:tc>
                  <a:txBody>
                    <a:bodyPr/>
                    <a:lstStyle/>
                    <a:p>
                      <a:pPr algn="ctr"/>
                      <a:r>
                        <a:rPr lang="en-US" sz="2400" b="1" dirty="0">
                          <a:solidFill>
                            <a:srgbClr val="00529B"/>
                          </a:solidFill>
                          <a:latin typeface="Arial" panose="020B0604020202020204" pitchFamily="34" charset="0"/>
                          <a:cs typeface="Arial" panose="020B0604020202020204" pitchFamily="34" charset="0"/>
                        </a:rPr>
                        <a:t>If You:</a:t>
                      </a:r>
                    </a:p>
                  </a:txBody>
                  <a:tcPr marL="365760" anchor="ctr"/>
                </a:tc>
                <a:extLst>
                  <a:ext uri="{0D108BD9-81ED-4DB2-BD59-A6C34878D82A}">
                    <a16:rowId xmlns:a16="http://schemas.microsoft.com/office/drawing/2014/main" val="916739393"/>
                  </a:ext>
                </a:extLst>
              </a:tr>
              <a:tr h="18671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In most cases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Are 65 or older or have a disability and have COBRA continuation coverage</a:t>
                      </a:r>
                    </a:p>
                  </a:txBody>
                  <a:tcPr marL="365760" anchor="ctr">
                    <a:lnL w="12700" cap="flat" cmpd="sng" algn="ctr">
                      <a:noFill/>
                      <a:prstDash val="solid"/>
                      <a:round/>
                      <a:headEnd type="none" w="med" len="med"/>
                      <a:tailEnd type="none" w="med" len="med"/>
                    </a:lnL>
                  </a:tcPr>
                </a:tc>
                <a:extLst>
                  <a:ext uri="{0D108BD9-81ED-4DB2-BD59-A6C34878D82A}">
                    <a16:rowId xmlns:a16="http://schemas.microsoft.com/office/drawing/2014/main" val="1919143993"/>
                  </a:ext>
                </a:extLst>
              </a:tr>
              <a:tr h="1936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When your 30-month coordination period ends</a:t>
                      </a:r>
                      <a:endParaRPr lang="en-US" sz="2400" dirty="0">
                        <a:solidFill>
                          <a:srgbClr val="00529B"/>
                        </a:solidFill>
                        <a:latin typeface="Arial" panose="020B0604020202020204" pitchFamily="34" charset="0"/>
                        <a:ea typeface="Calibri"/>
                        <a:cs typeface="Arial" panose="020B0604020202020204" pitchFamily="34" charset="0"/>
                      </a:endParaRPr>
                    </a:p>
                  </a:txBody>
                  <a:tcPr anchor="ctr">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Have COBRA</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continuation coverage and are eligible for Medicare due to ESRD </a:t>
                      </a:r>
                      <a:endParaRPr lang="en-US" sz="2400" dirty="0">
                        <a:solidFill>
                          <a:schemeClr val="bg1"/>
                        </a:solidFill>
                        <a:latin typeface="Arial" panose="020B0604020202020204" pitchFamily="34" charset="0"/>
                        <a:ea typeface="Calibri"/>
                        <a:cs typeface="Arial" panose="020B0604020202020204" pitchFamily="34" charset="0"/>
                      </a:endParaRPr>
                    </a:p>
                  </a:txBody>
                  <a:tcPr marL="365760" anchor="ctr"/>
                </a:tc>
                <a:extLst>
                  <a:ext uri="{0D108BD9-81ED-4DB2-BD59-A6C34878D82A}">
                    <a16:rowId xmlns:a16="http://schemas.microsoft.com/office/drawing/2014/main" val="4179266583"/>
                  </a:ext>
                </a:extLst>
              </a:tr>
            </a:tbl>
          </a:graphicData>
        </a:graphic>
      </p:graphicFrame>
      <p:sp>
        <p:nvSpPr>
          <p:cNvPr id="6" name="Slide Number Placeholder 5">
            <a:extLst>
              <a:ext uri="{FF2B5EF4-FFF2-40B4-BE49-F238E27FC236}">
                <a16:creationId xmlns:a16="http://schemas.microsoft.com/office/drawing/2014/main" id="{9E891005-7C5F-43D0-BBA7-56106BFB2F5E}"/>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3" name="Footer Placeholder 2">
            <a:extLst>
              <a:ext uri="{FF2B5EF4-FFF2-40B4-BE49-F238E27FC236}">
                <a16:creationId xmlns:a16="http://schemas.microsoft.com/office/drawing/2014/main" id="{E11EA7DF-5EF0-4C91-A2B9-6415A79C06C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024672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Veterans’ Coverage</a:t>
            </a:r>
          </a:p>
        </p:txBody>
      </p:sp>
      <p:sp>
        <p:nvSpPr>
          <p:cNvPr id="2" name="Text Placeholder 1">
            <a:extLst>
              <a:ext uri="{FF2B5EF4-FFF2-40B4-BE49-F238E27FC236}">
                <a16:creationId xmlns:a16="http://schemas.microsoft.com/office/drawing/2014/main" id="{8B0DD505-D540-3685-B88D-62BBABDD8C61}"/>
              </a:ext>
            </a:extLst>
          </p:cNvPr>
          <p:cNvSpPr>
            <a:spLocks noGrp="1"/>
          </p:cNvSpPr>
          <p:nvPr>
            <p:ph type="body" sz="quarter" idx="13"/>
          </p:nvPr>
        </p:nvSpPr>
        <p:spPr>
          <a:xfrm>
            <a:off x="1526949" y="1387475"/>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If you have Medicare and Veterans’ benefits, </a:t>
            </a:r>
            <a:r>
              <a:rPr lang="en-US" sz="2400" dirty="0"/>
              <a:t>you can get treatment under either program</a:t>
            </a:r>
          </a:p>
        </p:txBody>
      </p:sp>
      <p:sp>
        <p:nvSpPr>
          <p:cNvPr id="3" name="Text Placeholder 2">
            <a:extLst>
              <a:ext uri="{FF2B5EF4-FFF2-40B4-BE49-F238E27FC236}">
                <a16:creationId xmlns:a16="http://schemas.microsoft.com/office/drawing/2014/main" id="{80F3B6E8-5216-90A4-BB69-CA838B2A15B8}"/>
              </a:ext>
            </a:extLst>
          </p:cNvPr>
          <p:cNvSpPr>
            <a:spLocks noGrp="1"/>
          </p:cNvSpPr>
          <p:nvPr>
            <p:ph type="body" sz="quarter" idx="14"/>
          </p:nvPr>
        </p:nvSpPr>
        <p:spPr>
          <a:xfrm>
            <a:off x="1526949" y="3015482"/>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Medicare pays when </a:t>
            </a:r>
            <a:r>
              <a:rPr lang="en-US" sz="2400" dirty="0"/>
              <a:t>you choose to get your benefits from non-Veterans Affairs (VA) providers</a:t>
            </a:r>
          </a:p>
        </p:txBody>
      </p:sp>
      <p:sp>
        <p:nvSpPr>
          <p:cNvPr id="7" name="Text Placeholder 3">
            <a:extLst>
              <a:ext uri="{FF2B5EF4-FFF2-40B4-BE49-F238E27FC236}">
                <a16:creationId xmlns:a16="http://schemas.microsoft.com/office/drawing/2014/main" id="{2D41B292-E3F8-67F0-23D8-CA2E893C439F}"/>
              </a:ext>
            </a:extLst>
          </p:cNvPr>
          <p:cNvSpPr>
            <a:spLocks noGrp="1"/>
          </p:cNvSpPr>
          <p:nvPr>
            <p:ph type="body" sz="quarter" idx="17"/>
          </p:nvPr>
        </p:nvSpPr>
        <p:spPr>
          <a:xfrm>
            <a:off x="1526949" y="4643490"/>
            <a:ext cx="8503920" cy="1280160"/>
          </a:xfrm>
          <a:prstGeom prst="roundRect">
            <a:avLst/>
          </a:prstGeom>
          <a:ln w="38100">
            <a:solidFill>
              <a:srgbClr val="FFC000"/>
            </a:solidFill>
          </a:ln>
        </p:spPr>
        <p:txBody>
          <a:bodyPr anchor="ctr"/>
          <a:lstStyle/>
          <a:p>
            <a:pPr marL="0" lvl="0" indent="0" algn="ctr" defTabSz="685800">
              <a:lnSpc>
                <a:spcPct val="100000"/>
              </a:lnSpc>
              <a:spcBef>
                <a:spcPts val="0"/>
              </a:spcBef>
              <a:spcAft>
                <a:spcPts val="600"/>
              </a:spcAft>
              <a:buClrTx/>
              <a:buNone/>
            </a:pPr>
            <a:r>
              <a:rPr lang="en-US" sz="2400" b="1" dirty="0"/>
              <a:t>To get the VA to pay for services,</a:t>
            </a:r>
            <a:r>
              <a:rPr lang="en-US" sz="2400" dirty="0"/>
              <a:t> you must go to a VA facility or have the VA authorize services in a non-VA facility</a:t>
            </a:r>
          </a:p>
        </p:txBody>
      </p:sp>
      <p:sp>
        <p:nvSpPr>
          <p:cNvPr id="9" name="Slide Number Placeholder 8">
            <a:extLst>
              <a:ext uri="{FF2B5EF4-FFF2-40B4-BE49-F238E27FC236}">
                <a16:creationId xmlns:a16="http://schemas.microsoft.com/office/drawing/2014/main" id="{A4AEEEAA-9F94-3429-A652-483BA79ABD1E}"/>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10" name="Footer Placeholder 9">
            <a:extLst>
              <a:ext uri="{FF2B5EF4-FFF2-40B4-BE49-F238E27FC236}">
                <a16:creationId xmlns:a16="http://schemas.microsoft.com/office/drawing/2014/main" id="{20C395FC-5E24-B6E8-828B-1F4B3A7C70B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8" name="Date Placeholder 7">
            <a:extLst>
              <a:ext uri="{FF2B5EF4-FFF2-40B4-BE49-F238E27FC236}">
                <a16:creationId xmlns:a16="http://schemas.microsoft.com/office/drawing/2014/main" id="{3BF3F8B3-F256-396F-9B99-6230367B036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4021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7" grpId="0" uiExpan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F85FD-E8FF-F125-D268-994D9C777DB3}"/>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918C55B-960C-3277-616A-7A4C19C18DA1}"/>
              </a:ext>
            </a:extLst>
          </p:cNvPr>
          <p:cNvSpPr>
            <a:spLocks noGrp="1"/>
          </p:cNvSpPr>
          <p:nvPr>
            <p:ph type="title"/>
          </p:nvPr>
        </p:nvSpPr>
        <p:spPr/>
        <p:txBody>
          <a:bodyPr/>
          <a:lstStyle/>
          <a:p>
            <a:r>
              <a:rPr lang="en-US" sz="3000" dirty="0"/>
              <a:t>The Civilian Health and Medical Program of the Department of Veterans Affairs (CHAMPVA)</a:t>
            </a:r>
            <a:endParaRPr lang="en-US" dirty="0"/>
          </a:p>
        </p:txBody>
      </p:sp>
      <p:sp>
        <p:nvSpPr>
          <p:cNvPr id="16" name="Text Placeholder 15">
            <a:extLst>
              <a:ext uri="{FF2B5EF4-FFF2-40B4-BE49-F238E27FC236}">
                <a16:creationId xmlns:a16="http://schemas.microsoft.com/office/drawing/2014/main" id="{E4EB7B30-D8C2-9293-3438-7EE03E6F7BC3}"/>
              </a:ext>
            </a:extLst>
          </p:cNvPr>
          <p:cNvSpPr>
            <a:spLocks noGrp="1"/>
          </p:cNvSpPr>
          <p:nvPr>
            <p:ph type="body" sz="quarter" idx="13"/>
          </p:nvPr>
        </p:nvSpPr>
        <p:spPr/>
        <p:txBody>
          <a:bodyPr/>
          <a:lstStyle/>
          <a:p>
            <a:pPr marL="274320" indent="-274320" defTabSz="685800">
              <a:lnSpc>
                <a:spcPct val="100000"/>
              </a:lnSpc>
              <a:spcBef>
                <a:spcPts val="0"/>
              </a:spcBef>
              <a:spcAft>
                <a:spcPts val="1200"/>
              </a:spcAft>
            </a:pPr>
            <a:r>
              <a:rPr lang="en-US" sz="2400" dirty="0">
                <a:solidFill>
                  <a:srgbClr val="00529B"/>
                </a:solidFill>
              </a:rPr>
              <a:t>CHAMPVA is the secondary payer if you have Medicare or certain types of other health insurance</a:t>
            </a:r>
          </a:p>
          <a:p>
            <a:pPr marL="27432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CHAMPVA pays first if you’re enrolled in Medicaid, Indian Health Services, State Victims of Crime Compensation Program, or CHAMPVA supplemental health insurance</a:t>
            </a:r>
          </a:p>
        </p:txBody>
      </p:sp>
      <p:sp>
        <p:nvSpPr>
          <p:cNvPr id="9" name="Slide Number Placeholder 8">
            <a:extLst>
              <a:ext uri="{FF2B5EF4-FFF2-40B4-BE49-F238E27FC236}">
                <a16:creationId xmlns:a16="http://schemas.microsoft.com/office/drawing/2014/main" id="{3635DFCE-83E4-B181-34D3-4BC66900B3B1}"/>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10" name="Footer Placeholder 9">
            <a:extLst>
              <a:ext uri="{FF2B5EF4-FFF2-40B4-BE49-F238E27FC236}">
                <a16:creationId xmlns:a16="http://schemas.microsoft.com/office/drawing/2014/main" id="{7CB09BB5-43EF-1753-8803-4C5A60E5A2A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8" name="Date Placeholder 7">
            <a:extLst>
              <a:ext uri="{FF2B5EF4-FFF2-40B4-BE49-F238E27FC236}">
                <a16:creationId xmlns:a16="http://schemas.microsoft.com/office/drawing/2014/main" id="{C7987E52-3F38-09BD-87DC-0341412BD0F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06249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36348"/>
          </a:xfrm>
        </p:spPr>
        <p:txBody>
          <a:bodyPr>
            <a:normAutofit/>
          </a:bodyPr>
          <a:lstStyle/>
          <a:p>
            <a:r>
              <a:rPr lang="en-US" sz="3000" dirty="0"/>
              <a:t>TRICARE for Life Coverage (TFL)</a:t>
            </a:r>
          </a:p>
        </p:txBody>
      </p:sp>
      <p:sp>
        <p:nvSpPr>
          <p:cNvPr id="8" name="Text Placeholder 7">
            <a:extLst>
              <a:ext uri="{FF2B5EF4-FFF2-40B4-BE49-F238E27FC236}">
                <a16:creationId xmlns:a16="http://schemas.microsoft.com/office/drawing/2014/main" id="{7628BF33-8134-4A47-8534-8BB3D84A4167}"/>
              </a:ext>
            </a:extLst>
          </p:cNvPr>
          <p:cNvSpPr>
            <a:spLocks noGrp="1"/>
          </p:cNvSpPr>
          <p:nvPr>
            <p:ph type="body" idx="1"/>
          </p:nvPr>
        </p:nvSpPr>
        <p:spPr>
          <a:xfrm>
            <a:off x="914400" y="1371600"/>
            <a:ext cx="10512424" cy="1325187"/>
          </a:xfrm>
        </p:spPr>
        <p:txBody>
          <a:bodyPr>
            <a:noAutofit/>
          </a:bodyPr>
          <a:lstStyle/>
          <a:p>
            <a:pPr>
              <a:lnSpc>
                <a:spcPct val="100000"/>
              </a:lnSpc>
              <a:spcBef>
                <a:spcPts val="0"/>
              </a:spcBef>
              <a:spcAft>
                <a:spcPts val="1200"/>
              </a:spcAft>
            </a:pPr>
            <a:r>
              <a:rPr lang="en-US" dirty="0">
                <a:solidFill>
                  <a:srgbClr val="00529B"/>
                </a:solidFill>
              </a:rPr>
              <a:t>Medical coverage for Medicare-eligible uniformed services retirees 65 or older, their eligible family members and survivors, and certain former spouses</a:t>
            </a:r>
            <a:endParaRPr lang="en-US" dirty="0"/>
          </a:p>
        </p:txBody>
      </p:sp>
      <p:sp>
        <p:nvSpPr>
          <p:cNvPr id="5" name="Content Placeholder 4"/>
          <p:cNvSpPr>
            <a:spLocks noGrp="1"/>
          </p:cNvSpPr>
          <p:nvPr>
            <p:ph sz="half" idx="2"/>
          </p:nvPr>
        </p:nvSpPr>
        <p:spPr>
          <a:xfrm>
            <a:off x="5866113" y="2857919"/>
            <a:ext cx="5316670" cy="2968969"/>
          </a:xfrm>
        </p:spPr>
        <p:txBody>
          <a:bodyPr>
            <a:normAutofit/>
          </a:bodyPr>
          <a:lstStyle/>
          <a:p>
            <a:pPr marL="548640" lvl="0" indent="-274320" defTabSz="685800">
              <a:lnSpc>
                <a:spcPct val="100000"/>
              </a:lnSpc>
              <a:spcBef>
                <a:spcPts val="0"/>
              </a:spcBef>
              <a:spcAft>
                <a:spcPts val="1200"/>
              </a:spcAft>
            </a:pPr>
            <a:r>
              <a:rPr lang="en-US" sz="2000" b="1" dirty="0">
                <a:solidFill>
                  <a:srgbClr val="00529B"/>
                </a:solidFill>
              </a:rPr>
              <a:t>Must have </a:t>
            </a:r>
            <a:r>
              <a:rPr lang="en-US" sz="2000" dirty="0">
                <a:solidFill>
                  <a:srgbClr val="00529B"/>
                </a:solidFill>
              </a:rPr>
              <a:t>Medicare Part A (Hospital Insurance) and Part B (Medical Insurance)</a:t>
            </a:r>
          </a:p>
          <a:p>
            <a:pPr marL="548640" lvl="0" indent="-274320" defTabSz="685800">
              <a:lnSpc>
                <a:spcPct val="100000"/>
              </a:lnSpc>
              <a:spcBef>
                <a:spcPts val="0"/>
              </a:spcBef>
              <a:spcAft>
                <a:spcPts val="1200"/>
              </a:spcAft>
            </a:pPr>
            <a:r>
              <a:rPr lang="en-US" sz="2000" b="1" dirty="0">
                <a:solidFill>
                  <a:srgbClr val="00529B"/>
                </a:solidFill>
              </a:rPr>
              <a:t>If you have Medicare and TFL,</a:t>
            </a:r>
            <a:r>
              <a:rPr lang="en-US" sz="2000" dirty="0">
                <a:solidFill>
                  <a:srgbClr val="00529B"/>
                </a:solidFill>
              </a:rPr>
              <a:t> Medicare is your primary insurance</a:t>
            </a:r>
          </a:p>
          <a:p>
            <a:pPr marL="548640" lvl="0" indent="-274320" defTabSz="685800">
              <a:lnSpc>
                <a:spcPct val="100000"/>
              </a:lnSpc>
              <a:spcBef>
                <a:spcPts val="0"/>
              </a:spcBef>
              <a:spcAft>
                <a:spcPts val="1200"/>
              </a:spcAft>
            </a:pPr>
            <a:r>
              <a:rPr lang="en-US" sz="2000" b="1" dirty="0">
                <a:solidFill>
                  <a:srgbClr val="00529B"/>
                </a:solidFill>
              </a:rPr>
              <a:t>TFL benefits </a:t>
            </a:r>
            <a:r>
              <a:rPr lang="en-US" sz="2000" dirty="0">
                <a:solidFill>
                  <a:srgbClr val="00529B"/>
                </a:solidFill>
              </a:rPr>
              <a:t>include covering Medicare’s coinsurance and deductibles</a:t>
            </a:r>
            <a:endParaRPr lang="en-US" dirty="0"/>
          </a:p>
        </p:txBody>
      </p:sp>
      <p:pic>
        <p:nvPicPr>
          <p:cNvPr id="11" name="Picture 10">
            <a:extLst>
              <a:ext uri="{FF2B5EF4-FFF2-40B4-BE49-F238E27FC236}">
                <a16:creationId xmlns:a16="http://schemas.microsoft.com/office/drawing/2014/main" id="{E22F083A-44C9-48B7-A68F-63E214EE2CF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4400" y="2696787"/>
            <a:ext cx="4707672" cy="3130101"/>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E9140453-A5BA-46BD-A27A-6DC4E28D35CF}"/>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3" name="Footer Placeholder 2">
            <a:extLst>
              <a:ext uri="{FF2B5EF4-FFF2-40B4-BE49-F238E27FC236}">
                <a16:creationId xmlns:a16="http://schemas.microsoft.com/office/drawing/2014/main" id="{1EB99D4E-E36D-42C0-AC48-1A120507540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4345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AB2BF-6731-EA4E-6039-C4243759D2B1}"/>
              </a:ext>
            </a:extLst>
          </p:cNvPr>
          <p:cNvSpPr>
            <a:spLocks noGrp="1"/>
          </p:cNvSpPr>
          <p:nvPr>
            <p:ph idx="1"/>
          </p:nvPr>
        </p:nvSpPr>
        <p:spPr>
          <a:xfrm>
            <a:off x="914400" y="1371600"/>
            <a:ext cx="9837234" cy="4634872"/>
          </a:xfrm>
        </p:spPr>
        <p:txBody>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a:t>
            </a:r>
            <a:endParaRPr lang="en-US" sz="2800" b="1" dirty="0">
              <a:solidFill>
                <a:srgbClr val="00529B"/>
              </a:solidFill>
            </a:endParaRPr>
          </a:p>
          <a:p>
            <a:pPr marL="548640" indent="-274320" defTabSz="685800">
              <a:lnSpc>
                <a:spcPct val="100000"/>
              </a:lnSpc>
              <a:spcBef>
                <a:spcPts val="0"/>
              </a:spcBef>
              <a:spcAft>
                <a:spcPts val="1200"/>
              </a:spcAft>
            </a:pPr>
            <a:r>
              <a:rPr lang="en-US" sz="2400" dirty="0">
                <a:solidFill>
                  <a:srgbClr val="00529B"/>
                </a:solidFill>
              </a:rPr>
              <a:t>Explain health and drug coverage coordination</a:t>
            </a:r>
          </a:p>
          <a:p>
            <a:pPr marL="548640" indent="-274320" defTabSz="685800">
              <a:lnSpc>
                <a:spcPct val="100000"/>
              </a:lnSpc>
              <a:spcBef>
                <a:spcPts val="0"/>
              </a:spcBef>
              <a:spcAft>
                <a:spcPts val="1200"/>
              </a:spcAft>
            </a:pPr>
            <a:r>
              <a:rPr lang="en-US" sz="2400" dirty="0">
                <a:solidFill>
                  <a:srgbClr val="00529B"/>
                </a:solidFill>
              </a:rPr>
              <a:t>Determine who pays first</a:t>
            </a:r>
          </a:p>
          <a:p>
            <a:pPr marL="548640" indent="-274320" defTabSz="685800">
              <a:lnSpc>
                <a:spcPct val="100000"/>
              </a:lnSpc>
              <a:spcBef>
                <a:spcPts val="0"/>
              </a:spcBef>
              <a:spcAft>
                <a:spcPts val="1200"/>
              </a:spcAft>
            </a:pPr>
            <a:r>
              <a:rPr lang="en-US" sz="2400" dirty="0">
                <a:solidFill>
                  <a:srgbClr val="00529B"/>
                </a:solidFill>
              </a:rPr>
              <a:t>Identify where to get more information</a:t>
            </a:r>
            <a:endParaRPr lang="en-US" dirty="0"/>
          </a:p>
        </p:txBody>
      </p:sp>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6" name="Slide Number Placeholder 5">
            <a:extLst>
              <a:ext uri="{FF2B5EF4-FFF2-40B4-BE49-F238E27FC236}">
                <a16:creationId xmlns:a16="http://schemas.microsoft.com/office/drawing/2014/main" id="{55698222-89A5-4488-A94E-8867AE2E7511}"/>
              </a:ext>
              <a:ext uri="{C183D7F6-B498-43B3-948B-1728B52AA6E4}">
                <adec:decorative xmlns:adec="http://schemas.microsoft.com/office/drawing/2017/decorative" val="0"/>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90A8B192-3F45-F67D-1DB2-D821F83819A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FF2B5EF4-FFF2-40B4-BE49-F238E27FC236}">
                <a16:creationId xmlns:a16="http://schemas.microsoft.com/office/drawing/2014/main" id="{242C837A-9CFA-948A-4C5C-1C2DD0BCFC3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54ED-01B7-40F8-8AF8-69F822F804DF}"/>
              </a:ext>
            </a:extLst>
          </p:cNvPr>
          <p:cNvSpPr>
            <a:spLocks noGrp="1"/>
          </p:cNvSpPr>
          <p:nvPr>
            <p:ph type="title"/>
          </p:nvPr>
        </p:nvSpPr>
        <p:spPr/>
        <p:txBody>
          <a:bodyPr>
            <a:normAutofit/>
          </a:bodyPr>
          <a:lstStyle/>
          <a:p>
            <a:r>
              <a:rPr lang="en-US" sz="3000" dirty="0"/>
              <a:t>TRICARE for Life Coverage (TFL) (continued)</a:t>
            </a:r>
          </a:p>
        </p:txBody>
      </p:sp>
      <p:graphicFrame>
        <p:nvGraphicFramePr>
          <p:cNvPr id="6" name="Table 5">
            <a:extLst>
              <a:ext uri="{FF2B5EF4-FFF2-40B4-BE49-F238E27FC236}">
                <a16:creationId xmlns:a16="http://schemas.microsoft.com/office/drawing/2014/main" id="{997FA9C0-37D7-4A77-B2FA-84E45B7AFC88}"/>
              </a:ext>
            </a:extLst>
          </p:cNvPr>
          <p:cNvGraphicFramePr>
            <a:graphicFrameLocks noGrp="1"/>
          </p:cNvGraphicFramePr>
          <p:nvPr>
            <p:extLst>
              <p:ext uri="{D42A27DB-BD31-4B8C-83A1-F6EECF244321}">
                <p14:modId xmlns:p14="http://schemas.microsoft.com/office/powerpoint/2010/main" val="1530982210"/>
              </p:ext>
            </p:extLst>
          </p:nvPr>
        </p:nvGraphicFramePr>
        <p:xfrm>
          <a:off x="1011421" y="1572838"/>
          <a:ext cx="10117785" cy="4158476"/>
        </p:xfrm>
        <a:graphic>
          <a:graphicData uri="http://schemas.openxmlformats.org/drawingml/2006/table">
            <a:tbl>
              <a:tblPr firstRow="1" bandRow="1">
                <a:tableStyleId>{5FD0F851-EC5A-4D38-B0AD-8093EC10F338}</a:tableStyleId>
              </a:tblPr>
              <a:tblGrid>
                <a:gridCol w="6401712">
                  <a:extLst>
                    <a:ext uri="{9D8B030D-6E8A-4147-A177-3AD203B41FA5}">
                      <a16:colId xmlns:a16="http://schemas.microsoft.com/office/drawing/2014/main" val="984640479"/>
                    </a:ext>
                  </a:extLst>
                </a:gridCol>
                <a:gridCol w="3716073">
                  <a:extLst>
                    <a:ext uri="{9D8B030D-6E8A-4147-A177-3AD203B41FA5}">
                      <a16:colId xmlns:a16="http://schemas.microsoft.com/office/drawing/2014/main" val="560238784"/>
                    </a:ext>
                  </a:extLst>
                </a:gridCol>
              </a:tblGrid>
              <a:tr h="567430">
                <a:tc>
                  <a:txBody>
                    <a:bodyPr/>
                    <a:lstStyle/>
                    <a:p>
                      <a:r>
                        <a:rPr lang="en-US" sz="2800" dirty="0">
                          <a:solidFill>
                            <a:srgbClr val="00529B"/>
                          </a:solidFill>
                          <a:latin typeface="+mn-lt"/>
                          <a:cs typeface="Arial" panose="020B0604020202020204" pitchFamily="34" charset="0"/>
                        </a:rPr>
                        <a:t>If types of services are…</a:t>
                      </a:r>
                      <a:endParaRPr lang="en-US" sz="2800" b="1"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Primary payer is…</a:t>
                      </a:r>
                      <a:endParaRPr lang="en-US" sz="2800" b="1"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3632986587"/>
                  </a:ext>
                </a:extLst>
              </a:tr>
              <a:tr h="567430">
                <a:tc>
                  <a:txBody>
                    <a:bodyPr/>
                    <a:lstStyle/>
                    <a:p>
                      <a:r>
                        <a:rPr lang="en-US" sz="2800" dirty="0">
                          <a:solidFill>
                            <a:srgbClr val="00529B"/>
                          </a:solidFill>
                          <a:latin typeface="+mn-lt"/>
                          <a:cs typeface="Arial" panose="020B0604020202020204" pitchFamily="34" charset="0"/>
                        </a:rPr>
                        <a:t>Covered by Medicare and TFL</a:t>
                      </a:r>
                      <a:endParaRPr lang="en-US" sz="2800" b="0" dirty="0">
                        <a:solidFill>
                          <a:srgbClr val="00529B"/>
                        </a:solidFill>
                        <a:latin typeface="+mn-lt"/>
                        <a:cs typeface="Arial" panose="020B0604020202020204" pitchFamily="34" charset="0"/>
                      </a:endParaRPr>
                    </a:p>
                  </a:txBody>
                  <a:tcPr/>
                </a:tc>
                <a:tc>
                  <a:txBody>
                    <a:bodyPr/>
                    <a:lstStyle/>
                    <a:p>
                      <a:r>
                        <a:rPr lang="en-US" sz="2800" dirty="0">
                          <a:solidFill>
                            <a:srgbClr val="00529B"/>
                          </a:solidFill>
                          <a:latin typeface="+mn-lt"/>
                          <a:cs typeface="Arial" panose="020B0604020202020204" pitchFamily="34" charset="0"/>
                        </a:rPr>
                        <a:t>Medicare</a:t>
                      </a:r>
                      <a:endParaRPr lang="en-US" sz="2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2705700737"/>
                  </a:ext>
                </a:extLst>
              </a:tr>
              <a:tr h="566928">
                <a:tc>
                  <a:txBody>
                    <a:bodyPr/>
                    <a:lstStyle/>
                    <a:p>
                      <a:r>
                        <a:rPr lang="en-US" sz="2800" dirty="0">
                          <a:solidFill>
                            <a:srgbClr val="00529B"/>
                          </a:solidFill>
                          <a:latin typeface="+mn-lt"/>
                          <a:cs typeface="Arial" panose="020B0604020202020204" pitchFamily="34" charset="0"/>
                        </a:rPr>
                        <a:t>Covered by TFL, but not Medicare</a:t>
                      </a:r>
                    </a:p>
                  </a:txBody>
                  <a:tcPr/>
                </a:tc>
                <a:tc>
                  <a:txBody>
                    <a:bodyPr/>
                    <a:lstStyle/>
                    <a:p>
                      <a:r>
                        <a:rPr lang="en-US" sz="2800" dirty="0">
                          <a:solidFill>
                            <a:srgbClr val="00529B"/>
                          </a:solidFill>
                          <a:latin typeface="+mn-lt"/>
                          <a:cs typeface="Arial" panose="020B0604020202020204" pitchFamily="34" charset="0"/>
                        </a:rPr>
                        <a:t>TFL</a:t>
                      </a:r>
                    </a:p>
                  </a:txBody>
                  <a:tcPr/>
                </a:tc>
                <a:extLst>
                  <a:ext uri="{0D108BD9-81ED-4DB2-BD59-A6C34878D82A}">
                    <a16:rowId xmlns:a16="http://schemas.microsoft.com/office/drawing/2014/main" val="81116555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Covered by Medicare, but not TFL</a:t>
                      </a:r>
                    </a:p>
                  </a:txBody>
                  <a:tcPr/>
                </a:tc>
                <a:tc>
                  <a:txBody>
                    <a:bodyPr/>
                    <a:lstStyle/>
                    <a:p>
                      <a:r>
                        <a:rPr lang="en-US" sz="2800" dirty="0">
                          <a:solidFill>
                            <a:srgbClr val="00529B"/>
                          </a:solidFill>
                          <a:latin typeface="+mn-lt"/>
                          <a:cs typeface="Arial" panose="020B0604020202020204" pitchFamily="34" charset="0"/>
                        </a:rPr>
                        <a:t>Medicare</a:t>
                      </a:r>
                    </a:p>
                  </a:txBody>
                  <a:tcPr/>
                </a:tc>
                <a:extLst>
                  <a:ext uri="{0D108BD9-81ED-4DB2-BD59-A6C34878D82A}">
                    <a16:rowId xmlns:a16="http://schemas.microsoft.com/office/drawing/2014/main" val="310416651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Provided in military hospital or federal provider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TFL</a:t>
                      </a:r>
                    </a:p>
                    <a:p>
                      <a:endParaRPr lang="en-US" sz="280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2751087909"/>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Not covered by Medicare or TFL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529B"/>
                          </a:solidFill>
                          <a:latin typeface="+mn-lt"/>
                          <a:cs typeface="Arial" panose="020B0604020202020204" pitchFamily="34" charset="0"/>
                        </a:rPr>
                        <a:t>You must pay the entire bill</a:t>
                      </a:r>
                    </a:p>
                  </a:txBody>
                  <a:tcPr/>
                </a:tc>
                <a:extLst>
                  <a:ext uri="{0D108BD9-81ED-4DB2-BD59-A6C34878D82A}">
                    <a16:rowId xmlns:a16="http://schemas.microsoft.com/office/drawing/2014/main" val="474840646"/>
                  </a:ext>
                </a:extLst>
              </a:tr>
            </a:tbl>
          </a:graphicData>
        </a:graphic>
      </p:graphicFrame>
      <p:sp>
        <p:nvSpPr>
          <p:cNvPr id="7" name="Slide Number Placeholder 6">
            <a:extLst>
              <a:ext uri="{FF2B5EF4-FFF2-40B4-BE49-F238E27FC236}">
                <a16:creationId xmlns:a16="http://schemas.microsoft.com/office/drawing/2014/main" id="{8140CE7E-9312-17B9-95D0-674B5681A9AA}"/>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5" name="Footer Placeholder 4">
            <a:extLst>
              <a:ext uri="{FF2B5EF4-FFF2-40B4-BE49-F238E27FC236}">
                <a16:creationId xmlns:a16="http://schemas.microsoft.com/office/drawing/2014/main" id="{EBDBA85C-6A0B-6C5D-AC81-CCFC60B0229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E6534C6F-D91B-1877-CF43-139CD8E1D4E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894338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Medicare &amp; the Health Insurance Marketplace</a:t>
            </a:r>
            <a:endParaRPr lang="en-US" sz="3000" baseline="30000" dirty="0">
              <a:latin typeface="Arial Black"/>
            </a:endParaRPr>
          </a:p>
        </p:txBody>
      </p:sp>
      <p:sp>
        <p:nvSpPr>
          <p:cNvPr id="2" name="Content Placeholder 1">
            <a:extLst>
              <a:ext uri="{FF2B5EF4-FFF2-40B4-BE49-F238E27FC236}">
                <a16:creationId xmlns:a16="http://schemas.microsoft.com/office/drawing/2014/main" id="{262E9C21-EAD1-28DB-01A1-09B6562A3BE6}"/>
              </a:ext>
            </a:extLst>
          </p:cNvPr>
          <p:cNvSpPr>
            <a:spLocks noGrp="1"/>
          </p:cNvSpPr>
          <p:nvPr>
            <p:ph idx="1"/>
          </p:nvPr>
        </p:nvSpPr>
        <p:spPr>
          <a:xfrm>
            <a:off x="914400" y="1371600"/>
            <a:ext cx="9837234" cy="5021042"/>
          </a:xfrm>
        </p:spPr>
        <p:txBody>
          <a:bodyPr/>
          <a:lstStyle/>
          <a:p>
            <a:pPr marL="274320" lvl="0" indent="-274320" defTabSz="685800">
              <a:lnSpc>
                <a:spcPct val="100000"/>
              </a:lnSpc>
              <a:spcBef>
                <a:spcPts val="0"/>
              </a:spcBef>
              <a:spcAft>
                <a:spcPts val="1200"/>
              </a:spcAft>
              <a:buClrTx/>
            </a:pPr>
            <a:r>
              <a:rPr lang="en-US" sz="2800" dirty="0">
                <a:solidFill>
                  <a:srgbClr val="00529B"/>
                </a:solidFill>
              </a:rPr>
              <a:t>Medicare isn’t part of the Marketplace</a:t>
            </a:r>
          </a:p>
          <a:p>
            <a:pPr marL="274320" lvl="0" indent="-274320" defTabSz="685800">
              <a:lnSpc>
                <a:spcPct val="100000"/>
              </a:lnSpc>
              <a:spcBef>
                <a:spcPts val="0"/>
              </a:spcBef>
              <a:spcAft>
                <a:spcPts val="1200"/>
              </a:spcAft>
              <a:buClrTx/>
            </a:pPr>
            <a:r>
              <a:rPr lang="en-US" sz="2800" dirty="0">
                <a:solidFill>
                  <a:srgbClr val="00529B"/>
                </a:solidFill>
              </a:rPr>
              <a:t>If you have Medicare, it’s illegal for someone to knowingly sell you a Marketplace plan</a:t>
            </a:r>
          </a:p>
          <a:p>
            <a:pPr marL="274320" lvl="0" indent="-274320" defTabSz="685800">
              <a:lnSpc>
                <a:spcPct val="100000"/>
              </a:lnSpc>
              <a:spcBef>
                <a:spcPts val="0"/>
              </a:spcBef>
              <a:spcAft>
                <a:spcPts val="1200"/>
              </a:spcAft>
              <a:buClrTx/>
            </a:pPr>
            <a:r>
              <a:rPr lang="en-US" sz="2800" dirty="0">
                <a:solidFill>
                  <a:srgbClr val="00529B"/>
                </a:solidFill>
              </a:rPr>
              <a:t>Generally, there’s no coordination of benefits between individual Marketplace plans and Medicare, unless you’re enrolled in an employer-sponsored Small Business Health Options Program (SHOP)</a:t>
            </a:r>
          </a:p>
        </p:txBody>
      </p:sp>
      <p:sp>
        <p:nvSpPr>
          <p:cNvPr id="6" name="Slide Number Placeholder 5">
            <a:extLst>
              <a:ext uri="{FF2B5EF4-FFF2-40B4-BE49-F238E27FC236}">
                <a16:creationId xmlns:a16="http://schemas.microsoft.com/office/drawing/2014/main" id="{5ADBEEE9-9111-52A2-3DE2-672460FCC3F7}"/>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5" name="Footer Placeholder 4">
            <a:extLst>
              <a:ext uri="{FF2B5EF4-FFF2-40B4-BE49-F238E27FC236}">
                <a16:creationId xmlns:a16="http://schemas.microsoft.com/office/drawing/2014/main" id="{DA40F191-D0A8-9108-558B-87AF2DF11CE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FF2B5EF4-FFF2-40B4-BE49-F238E27FC236}">
                <a16:creationId xmlns:a16="http://schemas.microsoft.com/office/drawing/2014/main" id="{68580EE9-8506-79EA-6388-D0CB995CA97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3943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Other Medicare &amp; Marketplace Considerations</a:t>
            </a:r>
          </a:p>
        </p:txBody>
      </p:sp>
      <p:sp>
        <p:nvSpPr>
          <p:cNvPr id="5" name="Text Placeholder 4">
            <a:extLst>
              <a:ext uri="{FF2B5EF4-FFF2-40B4-BE49-F238E27FC236}">
                <a16:creationId xmlns:a16="http://schemas.microsoft.com/office/drawing/2014/main" id="{65008FCF-4F50-FE92-98BC-0F0E10CCF565}"/>
              </a:ext>
            </a:extLst>
          </p:cNvPr>
          <p:cNvSpPr>
            <a:spLocks noGrp="1"/>
          </p:cNvSpPr>
          <p:nvPr>
            <p:ph type="body" sz="quarter" idx="13"/>
          </p:nvPr>
        </p:nvSpPr>
        <p:spPr>
          <a:xfrm>
            <a:off x="553792" y="1643081"/>
            <a:ext cx="4114800" cy="1243584"/>
          </a:xfrm>
          <a:prstGeom prst="roundRect">
            <a:avLst/>
          </a:prstGeom>
          <a:ln w="38100"/>
        </p:spPr>
        <p:txBody>
          <a:bodyPr anchor="ctr">
            <a:normAutofit/>
          </a:bodyPr>
          <a:lstStyle/>
          <a:p>
            <a:pPr marL="0" lvl="0" indent="0">
              <a:lnSpc>
                <a:spcPct val="100000"/>
              </a:lnSpc>
              <a:spcBef>
                <a:spcPts val="0"/>
              </a:spcBef>
              <a:spcAft>
                <a:spcPts val="600"/>
              </a:spcAft>
              <a:buClrTx/>
              <a:buNone/>
              <a:defRPr/>
            </a:pPr>
            <a:r>
              <a:rPr lang="en-US" sz="1800" b="1" dirty="0">
                <a:solidFill>
                  <a:srgbClr val="2F5597"/>
                </a:solidFill>
              </a:rPr>
              <a:t>What if you don’t enroll in Part B during your Medicare Initial Enrollment Period (IEP)?</a:t>
            </a:r>
          </a:p>
        </p:txBody>
      </p:sp>
      <p:pic>
        <p:nvPicPr>
          <p:cNvPr id="12" name="Picture 11">
            <a:extLst>
              <a:ext uri="{FF2B5EF4-FFF2-40B4-BE49-F238E27FC236}">
                <a16:creationId xmlns:a16="http://schemas.microsoft.com/office/drawing/2014/main" id="{8D3284EB-6306-27DB-1FE0-D49708F16C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52946" y="1862660"/>
            <a:ext cx="256054" cy="932769"/>
          </a:xfrm>
          <a:prstGeom prst="rect">
            <a:avLst/>
          </a:prstGeom>
        </p:spPr>
      </p:pic>
      <p:sp>
        <p:nvSpPr>
          <p:cNvPr id="6" name="Text Placeholder 5">
            <a:extLst>
              <a:ext uri="{FF2B5EF4-FFF2-40B4-BE49-F238E27FC236}">
                <a16:creationId xmlns:a16="http://schemas.microsoft.com/office/drawing/2014/main" id="{34DAC285-FB4B-3BD4-A4F3-717299C6ADC5}"/>
              </a:ext>
            </a:extLst>
          </p:cNvPr>
          <p:cNvSpPr>
            <a:spLocks noGrp="1"/>
          </p:cNvSpPr>
          <p:nvPr>
            <p:ph type="body" sz="quarter" idx="14"/>
          </p:nvPr>
        </p:nvSpPr>
        <p:spPr>
          <a:xfrm>
            <a:off x="5100033" y="1643081"/>
            <a:ext cx="6671058"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You may pay a lifetime Part B late enrollment penalty </a:t>
            </a:r>
            <a:r>
              <a:rPr lang="en-US" sz="1800" b="1" dirty="0">
                <a:ea typeface="Calibri" panose="020F0502020204030204" pitchFamily="34" charset="0"/>
              </a:rPr>
              <a:t>if you don’t enroll in Part B during your IEP</a:t>
            </a:r>
          </a:p>
        </p:txBody>
      </p:sp>
      <p:sp>
        <p:nvSpPr>
          <p:cNvPr id="8" name="Text Placeholder 7">
            <a:extLst>
              <a:ext uri="{FF2B5EF4-FFF2-40B4-BE49-F238E27FC236}">
                <a16:creationId xmlns:a16="http://schemas.microsoft.com/office/drawing/2014/main" id="{A3E06CB7-5317-8022-6BB2-290C8F38DFB2}"/>
              </a:ext>
            </a:extLst>
          </p:cNvPr>
          <p:cNvSpPr>
            <a:spLocks noGrp="1"/>
          </p:cNvSpPr>
          <p:nvPr>
            <p:ph type="body" sz="quarter" idx="15"/>
          </p:nvPr>
        </p:nvSpPr>
        <p:spPr>
          <a:xfrm>
            <a:off x="553792" y="3074624"/>
            <a:ext cx="411480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happens once your Part A coverage starts?</a:t>
            </a:r>
          </a:p>
        </p:txBody>
      </p:sp>
      <p:pic>
        <p:nvPicPr>
          <p:cNvPr id="13" name="Picture 12">
            <a:extLst>
              <a:ext uri="{FF2B5EF4-FFF2-40B4-BE49-F238E27FC236}">
                <a16:creationId xmlns:a16="http://schemas.microsoft.com/office/drawing/2014/main" id="{27474792-7909-6ACD-035A-667AF01231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52946" y="3193975"/>
            <a:ext cx="256054" cy="932769"/>
          </a:xfrm>
          <a:prstGeom prst="rect">
            <a:avLst/>
          </a:prstGeom>
        </p:spPr>
      </p:pic>
      <p:sp>
        <p:nvSpPr>
          <p:cNvPr id="9" name="Text Placeholder 8">
            <a:extLst>
              <a:ext uri="{FF2B5EF4-FFF2-40B4-BE49-F238E27FC236}">
                <a16:creationId xmlns:a16="http://schemas.microsoft.com/office/drawing/2014/main" id="{084579F8-A1A8-C040-2512-F3269C470655}"/>
              </a:ext>
            </a:extLst>
          </p:cNvPr>
          <p:cNvSpPr>
            <a:spLocks noGrp="1"/>
          </p:cNvSpPr>
          <p:nvPr>
            <p:ph type="body" sz="quarter" idx="16"/>
          </p:nvPr>
        </p:nvSpPr>
        <p:spPr>
          <a:xfrm>
            <a:off x="5100033" y="3057844"/>
            <a:ext cx="6671058"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dirty="0">
                <a:ea typeface="Calibri" panose="020F0502020204030204" pitchFamily="34" charset="0"/>
              </a:rPr>
              <a:t>Your eligibility for Marketplace premium tax credits and cost-sharing reductions will stop </a:t>
            </a:r>
            <a:r>
              <a:rPr lang="en-US" sz="1800" b="1" dirty="0">
                <a:ea typeface="Calibri" panose="020F0502020204030204" pitchFamily="34" charset="0"/>
              </a:rPr>
              <a:t>once your</a:t>
            </a:r>
            <a:r>
              <a:rPr lang="en-US" sz="1800" b="1" baseline="0" dirty="0">
                <a:ea typeface="Calibri" panose="020F0502020204030204" pitchFamily="34" charset="0"/>
              </a:rPr>
              <a:t> </a:t>
            </a:r>
            <a:r>
              <a:rPr lang="en-US" sz="1800" b="1" dirty="0">
                <a:ea typeface="Calibri" panose="020F0502020204030204" pitchFamily="34" charset="0"/>
              </a:rPr>
              <a:t>Part A coverage starts</a:t>
            </a:r>
          </a:p>
        </p:txBody>
      </p:sp>
      <p:sp>
        <p:nvSpPr>
          <p:cNvPr id="10" name="Text Placeholder 9">
            <a:extLst>
              <a:ext uri="{FF2B5EF4-FFF2-40B4-BE49-F238E27FC236}">
                <a16:creationId xmlns:a16="http://schemas.microsoft.com/office/drawing/2014/main" id="{18A672A0-EE7B-433F-0A5B-9A02581BF302}"/>
              </a:ext>
            </a:extLst>
          </p:cNvPr>
          <p:cNvSpPr>
            <a:spLocks noGrp="1"/>
          </p:cNvSpPr>
          <p:nvPr>
            <p:ph type="body" sz="quarter" idx="17"/>
          </p:nvPr>
        </p:nvSpPr>
        <p:spPr>
          <a:xfrm>
            <a:off x="553792" y="4506166"/>
            <a:ext cx="4114800" cy="1243584"/>
          </a:xfrm>
          <a:prstGeom prst="roundRect">
            <a:avLst/>
          </a:prstGeom>
          <a:ln w="38100"/>
        </p:spPr>
        <p:txBody>
          <a:bodyPr anchor="ctr"/>
          <a:lstStyle/>
          <a:p>
            <a:pPr marL="0" lvl="0" indent="0">
              <a:lnSpc>
                <a:spcPct val="100000"/>
              </a:lnSpc>
              <a:spcBef>
                <a:spcPts val="0"/>
              </a:spcBef>
              <a:spcAft>
                <a:spcPts val="600"/>
              </a:spcAft>
              <a:buClrTx/>
              <a:buNone/>
              <a:defRPr/>
            </a:pPr>
            <a:r>
              <a:rPr lang="en-US" sz="1800" b="1" dirty="0">
                <a:solidFill>
                  <a:srgbClr val="2F5597"/>
                </a:solidFill>
              </a:rPr>
              <a:t>What if you have to pay for Part A?</a:t>
            </a:r>
          </a:p>
        </p:txBody>
      </p:sp>
      <p:pic>
        <p:nvPicPr>
          <p:cNvPr id="14" name="Picture 13">
            <a:extLst>
              <a:ext uri="{FF2B5EF4-FFF2-40B4-BE49-F238E27FC236}">
                <a16:creationId xmlns:a16="http://schemas.microsoft.com/office/drawing/2014/main" id="{A4944F12-756F-1852-9934-294272EDB5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52946" y="4661573"/>
            <a:ext cx="256054" cy="932769"/>
          </a:xfrm>
          <a:prstGeom prst="rect">
            <a:avLst/>
          </a:prstGeom>
        </p:spPr>
      </p:pic>
      <p:sp>
        <p:nvSpPr>
          <p:cNvPr id="11" name="Text Placeholder 10">
            <a:extLst>
              <a:ext uri="{FF2B5EF4-FFF2-40B4-BE49-F238E27FC236}">
                <a16:creationId xmlns:a16="http://schemas.microsoft.com/office/drawing/2014/main" id="{4DB35CA1-7F20-CD84-A179-43D8AA1D5C17}"/>
              </a:ext>
            </a:extLst>
          </p:cNvPr>
          <p:cNvSpPr>
            <a:spLocks noGrp="1"/>
          </p:cNvSpPr>
          <p:nvPr>
            <p:ph type="body" sz="quarter" idx="18"/>
          </p:nvPr>
        </p:nvSpPr>
        <p:spPr>
          <a:xfrm>
            <a:off x="5100033" y="4534861"/>
            <a:ext cx="6671057" cy="1243584"/>
          </a:xfrm>
          <a:prstGeom prst="roundRect">
            <a:avLst/>
          </a:prstGeom>
          <a:ln w="38100">
            <a:solidFill>
              <a:srgbClr val="FFC000"/>
            </a:solidFill>
          </a:ln>
        </p:spPr>
        <p:txBody>
          <a:bodyPr anchor="ctr">
            <a:normAutofit/>
          </a:bodyPr>
          <a:lstStyle/>
          <a:p>
            <a:pPr marL="297180" lvl="2" indent="0">
              <a:lnSpc>
                <a:spcPct val="100000"/>
              </a:lnSpc>
              <a:spcBef>
                <a:spcPts val="0"/>
              </a:spcBef>
              <a:spcAft>
                <a:spcPts val="600"/>
              </a:spcAft>
              <a:buNone/>
              <a:defRPr/>
            </a:pPr>
            <a:r>
              <a:rPr lang="en-US" sz="1800" b="1" dirty="0"/>
              <a:t>If you have to pay for Part A, </a:t>
            </a:r>
            <a:r>
              <a:rPr lang="en-US" sz="1800" dirty="0"/>
              <a:t>you should compare your Medicare benefits and premiums with your Marketplace plan to see which one best meets your needs and budget</a:t>
            </a:r>
          </a:p>
        </p:txBody>
      </p:sp>
      <p:sp>
        <p:nvSpPr>
          <p:cNvPr id="7" name="Slide Number Placeholder 6">
            <a:extLst>
              <a:ext uri="{FF2B5EF4-FFF2-40B4-BE49-F238E27FC236}">
                <a16:creationId xmlns:a16="http://schemas.microsoft.com/office/drawing/2014/main" id="{3C169D48-F21F-4AAF-91FF-2CFFF38D07BF}"/>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3" name="Footer Placeholder 2">
            <a:extLst>
              <a:ext uri="{FF2B5EF4-FFF2-40B4-BE49-F238E27FC236}">
                <a16:creationId xmlns:a16="http://schemas.microsoft.com/office/drawing/2014/main" id="{41E173CE-84B2-47EA-AEEF-0831F03BBCB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764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animBg="1"/>
      <p:bldP spid="8" grpId="0" animBg="1"/>
      <p:bldP spid="9" grpId="0" build="p" animBg="1"/>
      <p:bldP spid="10" grpId="0" uiExpand="1" animBg="1"/>
      <p:bldP spid="1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368" y="259225"/>
            <a:ext cx="8929554" cy="719643"/>
          </a:xfrm>
        </p:spPr>
        <p:txBody>
          <a:bodyPr>
            <a:normAutofit/>
          </a:bodyPr>
          <a:lstStyle/>
          <a:p>
            <a:pPr algn="ctr"/>
            <a:r>
              <a:rPr lang="en-US" sz="3000" dirty="0">
                <a:latin typeface="Arial Black"/>
              </a:rPr>
              <a:t>Check Your Knowledge: Question 2</a:t>
            </a:r>
            <a:endParaRPr lang="en-US" sz="3000" dirty="0"/>
          </a:p>
        </p:txBody>
      </p:sp>
      <p:sp>
        <p:nvSpPr>
          <p:cNvPr id="5" name="Content Placeholder 4"/>
          <p:cNvSpPr>
            <a:spLocks noGrp="1"/>
          </p:cNvSpPr>
          <p:nvPr>
            <p:ph idx="4294967295"/>
          </p:nvPr>
        </p:nvSpPr>
        <p:spPr>
          <a:xfrm>
            <a:off x="914400" y="1720148"/>
            <a:ext cx="10438631" cy="4465320"/>
          </a:xfrm>
        </p:spPr>
        <p:txBody>
          <a:bodyPr>
            <a:normAutofit/>
          </a:bodyPr>
          <a:lstStyle/>
          <a:p>
            <a:pPr marL="0" lvl="0" indent="0" defTabSz="685800">
              <a:lnSpc>
                <a:spcPct val="100000"/>
              </a:lnSpc>
              <a:spcBef>
                <a:spcPts val="1200"/>
              </a:spcBef>
              <a:buNone/>
            </a:pPr>
            <a:r>
              <a:rPr lang="en-US" sz="2200" b="1" dirty="0">
                <a:solidFill>
                  <a:srgbClr val="00529B"/>
                </a:solidFill>
              </a:rPr>
              <a:t>If you’re 65 or older and you have group health plan (GHP) retiree coverage, Medicare is the _____________.</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Secondary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100 enrollees</a:t>
            </a:r>
          </a:p>
          <a:p>
            <a:pPr marL="346075" lvl="0" indent="-346075" defTabSz="685800">
              <a:lnSpc>
                <a:spcPct val="110000"/>
              </a:lnSpc>
              <a:spcBef>
                <a:spcPts val="1200"/>
              </a:spcBef>
              <a:buFont typeface="Wingdings" panose="05000000000000000000" pitchFamily="2" charset="2"/>
              <a:buAutoNum type="alphaLcPeriod"/>
            </a:pPr>
            <a:r>
              <a:rPr lang="en-US" sz="2200" dirty="0">
                <a:solidFill>
                  <a:srgbClr val="00529B"/>
                </a:solidFill>
              </a:rPr>
              <a:t>Primary payer, but only if the retiree plan has over 20 enrollees</a:t>
            </a:r>
            <a:endParaRPr lang="en-US" sz="2400" dirty="0">
              <a:solidFill>
                <a:srgbClr val="00529B"/>
              </a:solidFill>
            </a:endParaRPr>
          </a:p>
        </p:txBody>
      </p:sp>
      <p:sp>
        <p:nvSpPr>
          <p:cNvPr id="6" name="GreenBox" descr="Green box highlighting &quot;B&quot; as the correct answer"/>
          <p:cNvSpPr/>
          <p:nvPr>
            <p:custDataLst>
              <p:tags r:id="rId2"/>
            </p:custDataLst>
          </p:nvPr>
        </p:nvSpPr>
        <p:spPr>
          <a:xfrm>
            <a:off x="867697" y="3053783"/>
            <a:ext cx="2865261" cy="46816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16BE36AA-CB72-468F-945D-41BB5B73BA1D}"/>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dirty="0"/>
          </a:p>
        </p:txBody>
      </p:sp>
      <p:sp>
        <p:nvSpPr>
          <p:cNvPr id="3" name="Footer Placeholder 2">
            <a:extLst>
              <a:ext uri="{FF2B5EF4-FFF2-40B4-BE49-F238E27FC236}">
                <a16:creationId xmlns:a16="http://schemas.microsoft.com/office/drawing/2014/main" id="{DA24DCA2-4087-4536-BEB9-6FED10A2EBA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7" y="258188"/>
            <a:ext cx="8933688" cy="719643"/>
          </a:xfrm>
        </p:spPr>
        <p:txBody>
          <a:bodyPr>
            <a:normAutofit/>
          </a:bodyPr>
          <a:lstStyle/>
          <a:p>
            <a:pPr algn="ctr"/>
            <a:r>
              <a:rPr lang="en-US" sz="3000" dirty="0">
                <a:latin typeface="Arial Black"/>
              </a:rPr>
              <a:t>Check Your Knowledge: Question 3</a:t>
            </a:r>
            <a:endParaRPr lang="en-US" sz="3000" dirty="0"/>
          </a:p>
        </p:txBody>
      </p:sp>
      <p:sp>
        <p:nvSpPr>
          <p:cNvPr id="5" name="Content Placeholder 4"/>
          <p:cNvSpPr>
            <a:spLocks noGrp="1"/>
          </p:cNvSpPr>
          <p:nvPr>
            <p:ph idx="4294967295"/>
          </p:nvPr>
        </p:nvSpPr>
        <p:spPr>
          <a:xfrm>
            <a:off x="914400" y="1991742"/>
            <a:ext cx="10173458" cy="3489960"/>
          </a:xfrm>
        </p:spPr>
        <p:txBody>
          <a:bodyPr>
            <a:normAutofit/>
          </a:bodyPr>
          <a:lstStyle/>
          <a:p>
            <a:pPr marL="0" indent="0">
              <a:lnSpc>
                <a:spcPct val="100000"/>
              </a:lnSpc>
              <a:spcBef>
                <a:spcPts val="1200"/>
              </a:spcBef>
              <a:buFont typeface="Wingdings" pitchFamily="2" charset="2"/>
              <a:buNone/>
            </a:pPr>
            <a:r>
              <a:rPr lang="en-US" sz="2200" b="1" dirty="0">
                <a:solidFill>
                  <a:srgbClr val="00529B"/>
                </a:solidFill>
              </a:rPr>
              <a:t>Medicare coordinates with all individual Marketplace Qualified Health Plans (QHPs) to determine if Medicare will be the primary payer.</a:t>
            </a:r>
          </a:p>
          <a:p>
            <a:pPr marL="346075" indent="-346075">
              <a:lnSpc>
                <a:spcPct val="100000"/>
              </a:lnSpc>
              <a:spcBef>
                <a:spcPts val="1200"/>
              </a:spcBef>
              <a:buFont typeface="Wingdings" pitchFamily="2" charset="2"/>
              <a:buAutoNum type="alphaLcPeriod"/>
            </a:pPr>
            <a:r>
              <a:rPr lang="en-US" sz="2400" dirty="0">
                <a:solidFill>
                  <a:srgbClr val="00529B"/>
                </a:solidFill>
              </a:rPr>
              <a:t>True</a:t>
            </a:r>
          </a:p>
          <a:p>
            <a:pPr marL="346075" indent="-346075">
              <a:lnSpc>
                <a:spcPct val="100000"/>
              </a:lnSpc>
              <a:spcBef>
                <a:spcPts val="1200"/>
              </a:spcBef>
              <a:buFont typeface="Wingdings" pitchFamily="2" charset="2"/>
              <a:buAutoNum type="alphaLcPeriod"/>
            </a:pPr>
            <a:r>
              <a:rPr lang="en-US" sz="2400" dirty="0">
                <a:solidFill>
                  <a:srgbClr val="00529B"/>
                </a:solidFill>
              </a:rPr>
              <a:t>False</a:t>
            </a:r>
          </a:p>
        </p:txBody>
      </p:sp>
      <p:sp>
        <p:nvSpPr>
          <p:cNvPr id="6" name="GreenBox" descr="Green box highlighting &quot;B&quot; as the correct answer"/>
          <p:cNvSpPr/>
          <p:nvPr>
            <p:custDataLst>
              <p:tags r:id="rId2"/>
            </p:custDataLst>
          </p:nvPr>
        </p:nvSpPr>
        <p:spPr>
          <a:xfrm>
            <a:off x="838200" y="3311329"/>
            <a:ext cx="1487021" cy="430305"/>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C89EA6C0-AC13-4D36-B5B5-6F090F4F2891}"/>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dirty="0"/>
          </a:p>
        </p:txBody>
      </p:sp>
      <p:sp>
        <p:nvSpPr>
          <p:cNvPr id="3" name="Footer Placeholder 2">
            <a:extLst>
              <a:ext uri="{FF2B5EF4-FFF2-40B4-BE49-F238E27FC236}">
                <a16:creationId xmlns:a16="http://schemas.microsoft.com/office/drawing/2014/main" id="{91CF898F-03A1-4E31-B332-F9A69B7B9552}"/>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42241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r>
              <a:rPr lang="en-US" cap="none" dirty="0">
                <a:latin typeface="Arial Black" panose="020B0A04020102020204" pitchFamily="34" charset="0"/>
              </a:rPr>
              <a:t>Medicare Drug Coverage (Part D) Coordination of Benefits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3 Objectives</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914400" y="1371600"/>
            <a:ext cx="9837234" cy="449901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drug coverage payers</a:t>
            </a:r>
          </a:p>
          <a:p>
            <a:pPr marL="548640" indent="-274320">
              <a:lnSpc>
                <a:spcPct val="100000"/>
              </a:lnSpc>
              <a:spcBef>
                <a:spcPts val="0"/>
              </a:spcBef>
              <a:spcAft>
                <a:spcPts val="1200"/>
              </a:spcAft>
            </a:pPr>
            <a:r>
              <a:rPr lang="en-US" sz="2400" dirty="0">
                <a:solidFill>
                  <a:srgbClr val="00529B"/>
                </a:solidFill>
                <a:latin typeface="Arial"/>
                <a:cs typeface="Arial"/>
              </a:rPr>
              <a:t>Explain important retiree drug coverage considerations</a:t>
            </a:r>
          </a:p>
          <a:p>
            <a:pPr marL="548640" indent="-274320">
              <a:lnSpc>
                <a:spcPct val="100000"/>
              </a:lnSpc>
              <a:spcBef>
                <a:spcPts val="0"/>
              </a:spcBef>
              <a:spcAft>
                <a:spcPts val="1200"/>
              </a:spcAft>
            </a:pPr>
            <a:r>
              <a:rPr lang="en-US" sz="2400" dirty="0">
                <a:solidFill>
                  <a:srgbClr val="00529B"/>
                </a:solidFill>
                <a:latin typeface="Arial"/>
                <a:cs typeface="Arial"/>
              </a:rPr>
              <a:t>Explain when Medicare drug coverage (Part D) pays first</a:t>
            </a:r>
          </a:p>
        </p:txBody>
      </p:sp>
      <p:sp>
        <p:nvSpPr>
          <p:cNvPr id="5" name="Slide Number Placeholder 4">
            <a:extLst>
              <a:ext uri="{FF2B5EF4-FFF2-40B4-BE49-F238E27FC236}">
                <a16:creationId xmlns:a16="http://schemas.microsoft.com/office/drawing/2014/main" id="{953AB80F-6DCA-7935-A1A2-AC78CC07947F}"/>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3" name="Footer Placeholder 2">
            <a:extLst>
              <a:ext uri="{FF2B5EF4-FFF2-40B4-BE49-F238E27FC236}">
                <a16:creationId xmlns:a16="http://schemas.microsoft.com/office/drawing/2014/main" id="{CE56A1C2-F64C-CD5C-0D85-AB4BFE8C02F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BA3D50E1-BDE6-5F4B-78A8-E8F87353A4D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990666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Prescription Drug Benefits</a:t>
            </a:r>
          </a:p>
        </p:txBody>
      </p:sp>
      <p:sp>
        <p:nvSpPr>
          <p:cNvPr id="13" name="Content Placeholder 12">
            <a:extLst>
              <a:ext uri="{FF2B5EF4-FFF2-40B4-BE49-F238E27FC236}">
                <a16:creationId xmlns:a16="http://schemas.microsoft.com/office/drawing/2014/main" id="{DA80CD73-5165-4A6D-8B15-475CD056FDFB}"/>
              </a:ext>
            </a:extLst>
          </p:cNvPr>
          <p:cNvSpPr>
            <a:spLocks noGrp="1"/>
          </p:cNvSpPr>
          <p:nvPr>
            <p:ph sz="half" idx="2"/>
          </p:nvPr>
        </p:nvSpPr>
        <p:spPr>
          <a:xfrm>
            <a:off x="5838593" y="1371600"/>
            <a:ext cx="6108993" cy="4306516"/>
          </a:xfrm>
        </p:spPr>
        <p:txBody>
          <a:bodyPr>
            <a:normAutofit fontScale="92500" lnSpcReduction="10000"/>
          </a:bodyPr>
          <a:lstStyle/>
          <a:p>
            <a:pPr marL="0" lvl="0" indent="0" defTabSz="685800">
              <a:lnSpc>
                <a:spcPct val="110000"/>
              </a:lnSpc>
              <a:spcBef>
                <a:spcPts val="0"/>
              </a:spcBef>
              <a:spcAft>
                <a:spcPts val="1200"/>
              </a:spcAft>
              <a:buClrTx/>
              <a:buNone/>
              <a:defRPr/>
            </a:pPr>
            <a:r>
              <a:rPr lang="en-US" sz="2800" b="1" dirty="0">
                <a:solidFill>
                  <a:srgbClr val="00529B"/>
                </a:solidFill>
              </a:rPr>
              <a:t>Ensures proper payment by Medicare drug coverage (Part D)</a:t>
            </a:r>
            <a:endParaRPr kumimoji="0" lang="en-US" sz="2800" b="1" i="0" u="none" strike="noStrike" kern="1200" cap="none" spc="0" normalizeH="0" baseline="0" noProof="0" dirty="0">
              <a:ln>
                <a:noFill/>
              </a:ln>
              <a:solidFill>
                <a:srgbClr val="00529B"/>
              </a:solidFill>
              <a:effectLst/>
              <a:uLnTx/>
              <a:uFillTx/>
            </a:endParaRPr>
          </a:p>
          <a:p>
            <a:pPr marL="548640" lvl="0" indent="-274320" defTabSz="685800">
              <a:lnSpc>
                <a:spcPct val="110000"/>
              </a:lnSpc>
              <a:spcBef>
                <a:spcPts val="0"/>
              </a:spcBef>
              <a:spcAft>
                <a:spcPts val="1200"/>
              </a:spcAft>
              <a:buClrTx/>
              <a:defRPr/>
            </a:pPr>
            <a:r>
              <a:rPr lang="en-US" sz="2400" dirty="0">
                <a:solidFill>
                  <a:schemeClr val="accent1">
                    <a:lumMod val="75000"/>
                  </a:schemeClr>
                </a:solidFill>
              </a:rPr>
              <a:t>Whenever Medicare is the primary payer, the Medicare drug coverage is billed and will pay first</a:t>
            </a:r>
            <a:endParaRPr kumimoji="0" lang="en-US" sz="2400" b="0" i="0" u="none" strike="noStrike" kern="1200" cap="none" spc="0" normalizeH="0" baseline="0" noProof="0" dirty="0">
              <a:ln>
                <a:noFill/>
              </a:ln>
              <a:solidFill>
                <a:schemeClr val="accent1">
                  <a:lumMod val="75000"/>
                </a:schemeClr>
              </a:solidFill>
              <a:effectLst/>
              <a:uLnTx/>
              <a:uFillTx/>
            </a:endParaRP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If Medicare is the secondary payer 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will generally deny primary claims</a:t>
            </a:r>
          </a:p>
          <a:p>
            <a:pPr marL="548640" marR="0" lvl="0" indent="-274320" algn="l" defTabSz="685800" rtl="0" eaLnBrk="1" fontAlgn="auto" latinLnBrk="0" hangingPunct="1">
              <a:lnSpc>
                <a:spcPct val="11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may make a conditional primary payment in some cases</a:t>
            </a:r>
          </a:p>
        </p:txBody>
      </p:sp>
      <p:pic>
        <p:nvPicPr>
          <p:cNvPr id="9" name="Picture 8">
            <a:extLst>
              <a:ext uri="{FF2B5EF4-FFF2-40B4-BE49-F238E27FC236}">
                <a16:creationId xmlns:a16="http://schemas.microsoft.com/office/drawing/2014/main" id="{F1BBA112-84C4-4190-B359-9573879DC41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411" y="1953885"/>
            <a:ext cx="5143500" cy="34290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46FC47B-7479-4D1D-A7FD-4105F5405B00}"/>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3" name="Footer Placeholder 2">
            <a:extLst>
              <a:ext uri="{FF2B5EF4-FFF2-40B4-BE49-F238E27FC236}">
                <a16:creationId xmlns:a16="http://schemas.microsoft.com/office/drawing/2014/main" id="{A566E1ED-439F-4AD4-8C2E-79FDF1B5F1C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BBAA-9341-3CB3-9CB5-85D76ED62E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044159-92CC-4DBB-693B-2E43CB1B94D1}"/>
              </a:ext>
            </a:extLst>
          </p:cNvPr>
          <p:cNvSpPr>
            <a:spLocks noGrp="1"/>
          </p:cNvSpPr>
          <p:nvPr>
            <p:ph type="title"/>
          </p:nvPr>
        </p:nvSpPr>
        <p:spPr/>
        <p:txBody>
          <a:bodyPr anchor="ctr">
            <a:normAutofit/>
          </a:bodyPr>
          <a:lstStyle/>
          <a:p>
            <a:r>
              <a:rPr lang="en-US" sz="3000" dirty="0">
                <a:latin typeface="Arial Black" panose="020B0A04020102020204" pitchFamily="34" charset="0"/>
                <a:cs typeface="Arial" charset="0"/>
              </a:rPr>
              <a:t>Possible Drug Coverage Payers</a:t>
            </a:r>
            <a:endParaRPr lang="en-US" sz="3000" dirty="0">
              <a:latin typeface="Arial Black" panose="020B0A04020102020204" pitchFamily="34" charset="0"/>
            </a:endParaRPr>
          </a:p>
        </p:txBody>
      </p:sp>
      <p:sp>
        <p:nvSpPr>
          <p:cNvPr id="6" name="Text Placeholder 1">
            <a:extLst>
              <a:ext uri="{FF2B5EF4-FFF2-40B4-BE49-F238E27FC236}">
                <a16:creationId xmlns:a16="http://schemas.microsoft.com/office/drawing/2014/main" id="{E4317A1A-EC63-9677-8DC8-C2163DAFF241}"/>
              </a:ext>
            </a:extLst>
          </p:cNvPr>
          <p:cNvSpPr>
            <a:spLocks noGrp="1"/>
          </p:cNvSpPr>
          <p:nvPr>
            <p:ph type="body" sz="quarter" idx="13"/>
          </p:nvPr>
        </p:nvSpPr>
        <p:spPr>
          <a:xfrm>
            <a:off x="1039368" y="1175530"/>
            <a:ext cx="4937760" cy="2562055"/>
          </a:xfrm>
          <a:solidFill>
            <a:schemeClr val="accent5">
              <a:lumMod val="60000"/>
              <a:lumOff val="40000"/>
            </a:schemeClr>
          </a:solidFill>
          <a:ln w="76200">
            <a:solidFill>
              <a:schemeClr val="bg1"/>
            </a:solidFill>
          </a:ln>
        </p:spPr>
        <p:txBody>
          <a:bodyPr lIns="182880" tIns="91440">
            <a:normAutofit/>
          </a:bodyPr>
          <a:lstStyle/>
          <a:p>
            <a:pPr marL="0" lvl="1" indent="0">
              <a:lnSpc>
                <a:spcPct val="100000"/>
              </a:lnSpc>
              <a:spcBef>
                <a:spcPts val="0"/>
              </a:spcBef>
              <a:spcAft>
                <a:spcPts val="1200"/>
              </a:spcAft>
              <a:buNone/>
              <a:defRPr/>
            </a:pPr>
            <a:r>
              <a:rPr lang="en-US" sz="2000" b="1" dirty="0">
                <a:solidFill>
                  <a:schemeClr val="accent1">
                    <a:lumMod val="50000"/>
                  </a:schemeClr>
                </a:solidFill>
                <a:ea typeface="Calibri" panose="020F0502020204030204" pitchFamily="34" charset="0"/>
              </a:rPr>
              <a:t>Group Health Plans (GHPs)</a:t>
            </a:r>
          </a:p>
          <a:p>
            <a:pPr marL="548640" lvl="2" indent="-274320">
              <a:lnSpc>
                <a:spcPct val="100000"/>
              </a:lnSpc>
              <a:spcBef>
                <a:spcPts val="0"/>
              </a:spcBef>
              <a:spcAft>
                <a:spcPts val="1200"/>
              </a:spcAft>
              <a:buFont typeface="Wingdings" panose="05000000000000000000" pitchFamily="2" charset="2"/>
              <a:buChar char="§"/>
              <a:defRP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Retiree</a:t>
            </a:r>
          </a:p>
          <a:p>
            <a:pPr marL="548640" lvl="2" indent="-274320">
              <a:lnSpc>
                <a:spcPct val="100000"/>
              </a:lnSpc>
              <a:spcBef>
                <a:spcPts val="0"/>
              </a:spcBef>
              <a:spcAft>
                <a:spcPts val="1200"/>
              </a:spcAft>
              <a:buFont typeface="Wingdings" panose="05000000000000000000" pitchFamily="2" charset="2"/>
              <a:buChar char="§"/>
              <a:defRP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Active employment</a:t>
            </a:r>
          </a:p>
          <a:p>
            <a:pPr marL="548640" lvl="2" indent="-274320">
              <a:lnSpc>
                <a:spcPct val="100000"/>
              </a:lnSpc>
              <a:spcBef>
                <a:spcPts val="0"/>
              </a:spcBef>
              <a:spcAft>
                <a:spcPts val="1200"/>
              </a:spcAft>
              <a:buFont typeface="Wingdings" panose="05000000000000000000" pitchFamily="2" charset="2"/>
              <a:buChar char="§"/>
              <a:defRP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COBRA (Consolidated Omnibus Budget Reconciliation Act) continuation coverage</a:t>
            </a:r>
          </a:p>
        </p:txBody>
      </p:sp>
      <p:sp>
        <p:nvSpPr>
          <p:cNvPr id="7" name="Text Placeholder 2">
            <a:extLst>
              <a:ext uri="{FF2B5EF4-FFF2-40B4-BE49-F238E27FC236}">
                <a16:creationId xmlns:a16="http://schemas.microsoft.com/office/drawing/2014/main" id="{70E20D5D-2A9B-86BD-D9AA-82EEBDF59797}"/>
              </a:ext>
            </a:extLst>
          </p:cNvPr>
          <p:cNvSpPr>
            <a:spLocks noGrp="1"/>
          </p:cNvSpPr>
          <p:nvPr>
            <p:ph type="body" sz="quarter" idx="14"/>
          </p:nvPr>
        </p:nvSpPr>
        <p:spPr>
          <a:xfrm>
            <a:off x="6141720" y="1175530"/>
            <a:ext cx="4937760" cy="2562054"/>
          </a:xfrm>
          <a:solidFill>
            <a:schemeClr val="accent5">
              <a:lumMod val="40000"/>
              <a:lumOff val="60000"/>
            </a:schemeClr>
          </a:solidFill>
          <a:ln w="76200">
            <a:solidFill>
              <a:schemeClr val="bg1"/>
            </a:solidFill>
          </a:ln>
        </p:spPr>
        <p:txBody>
          <a:bodyPr lIns="182880" tIns="91440">
            <a:normAutofit lnSpcReduction="10000"/>
          </a:bodyPr>
          <a:lstStyle/>
          <a:p>
            <a:pPr marL="0" lvl="1" indent="0">
              <a:lnSpc>
                <a:spcPct val="100000"/>
              </a:lnSpc>
              <a:spcBef>
                <a:spcPts val="0"/>
              </a:spcBef>
              <a:spcAft>
                <a:spcPts val="1200"/>
              </a:spcAft>
              <a:buNone/>
              <a:defRPr/>
            </a:pPr>
            <a:r>
              <a:rPr lang="en-US" sz="2000" b="1" dirty="0">
                <a:ea typeface="Calibri" panose="020F0502020204030204" pitchFamily="34" charset="0"/>
              </a:rPr>
              <a:t>Federal</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Medicare Part A (Hospital Insurance) or </a:t>
            </a:r>
            <a:br>
              <a:rPr lang="en-US" sz="1600"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ea typeface="Calibri" panose="020F0502020204030204" pitchFamily="34" charset="0"/>
                <a:cs typeface="Arial" panose="020B0604020202020204" pitchFamily="34" charset="0"/>
              </a:rPr>
              <a:t>Part B (Medical Insurance)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Federal Black Lung Program</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Indian Health Services (IHS)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Veterans’ benefits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TRICARE for Life (TFL) benefits</a:t>
            </a:r>
            <a:endParaRPr 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AE0C9ED5-DCE3-A903-D732-3AEBD336E0D1}"/>
              </a:ext>
            </a:extLst>
          </p:cNvPr>
          <p:cNvSpPr>
            <a:spLocks noGrp="1"/>
          </p:cNvSpPr>
          <p:nvPr>
            <p:ph type="body" sz="quarter" idx="15"/>
          </p:nvPr>
        </p:nvSpPr>
        <p:spPr>
          <a:xfrm>
            <a:off x="1039368" y="3899197"/>
            <a:ext cx="4937760" cy="2124091"/>
          </a:xfrm>
          <a:solidFill>
            <a:schemeClr val="accent1">
              <a:lumMod val="20000"/>
              <a:lumOff val="80000"/>
            </a:schemeClr>
          </a:solidFill>
          <a:ln w="76200">
            <a:solidFill>
              <a:schemeClr val="bg1"/>
            </a:solidFill>
          </a:ln>
        </p:spPr>
        <p:txBody>
          <a:bodyPr lIns="182880" tIns="91440">
            <a:normAutofit/>
          </a:bodyPr>
          <a:lstStyle/>
          <a:p>
            <a:pPr marL="0" lvl="1" indent="0">
              <a:lnSpc>
                <a:spcPct val="100000"/>
              </a:lnSpc>
              <a:spcBef>
                <a:spcPts val="0"/>
              </a:spcBef>
              <a:spcAft>
                <a:spcPts val="1200"/>
              </a:spcAft>
              <a:buNone/>
              <a:defRPr/>
            </a:pPr>
            <a:r>
              <a:rPr lang="en-US" sz="2000" b="1" dirty="0"/>
              <a:t>State</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Medicaid programs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State Pharmaceutical Assistance Programs (SPAPs)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AIDS Drug Assistance Programs (ADAPs)</a:t>
            </a:r>
          </a:p>
        </p:txBody>
      </p:sp>
      <p:sp>
        <p:nvSpPr>
          <p:cNvPr id="17" name="Text Placeholder 4">
            <a:extLst>
              <a:ext uri="{FF2B5EF4-FFF2-40B4-BE49-F238E27FC236}">
                <a16:creationId xmlns:a16="http://schemas.microsoft.com/office/drawing/2014/main" id="{DDD45A6B-1A54-5572-EFD6-B47D297273D3}"/>
              </a:ext>
            </a:extLst>
          </p:cNvPr>
          <p:cNvSpPr>
            <a:spLocks noGrp="1"/>
          </p:cNvSpPr>
          <p:nvPr>
            <p:ph type="body" sz="quarter" idx="17"/>
          </p:nvPr>
        </p:nvSpPr>
        <p:spPr>
          <a:xfrm>
            <a:off x="6141720" y="3891880"/>
            <a:ext cx="4937760" cy="2138727"/>
          </a:xfrm>
          <a:solidFill>
            <a:schemeClr val="accent5">
              <a:lumMod val="20000"/>
              <a:lumOff val="80000"/>
            </a:schemeClr>
          </a:solidFill>
          <a:ln w="76200">
            <a:solidFill>
              <a:schemeClr val="bg1"/>
            </a:solidFill>
          </a:ln>
        </p:spPr>
        <p:txBody>
          <a:bodyPr lIns="182880" tIns="91440">
            <a:normAutofit/>
          </a:bodyPr>
          <a:lstStyle/>
          <a:p>
            <a:pPr marL="0" lvl="1" indent="0">
              <a:lnSpc>
                <a:spcPct val="100000"/>
              </a:lnSpc>
              <a:spcBef>
                <a:spcPts val="0"/>
              </a:spcBef>
              <a:spcAft>
                <a:spcPts val="1200"/>
              </a:spcAft>
              <a:buNone/>
              <a:defRPr/>
            </a:pPr>
            <a:r>
              <a:rPr lang="en-US" sz="2000" b="1" dirty="0">
                <a:ea typeface="Calibri" panose="020F0502020204030204" pitchFamily="34" charset="0"/>
              </a:rPr>
              <a:t>Other</a:t>
            </a:r>
            <a:endParaRPr lang="en-US" sz="1800" b="1" dirty="0">
              <a:ea typeface="Calibri" panose="020F0502020204030204" pitchFamily="34" charset="0"/>
            </a:endParaRP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No-Fault/Liability</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cs typeface="Arial" panose="020B0604020202020204" pitchFamily="34" charset="0"/>
              </a:rPr>
              <a:t>Workers’ Compensation</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Patient Assistance Programs (PAPs)</a:t>
            </a:r>
          </a:p>
          <a:p>
            <a:pPr marL="548640" lvl="2" indent="-274320">
              <a:lnSpc>
                <a:spcPct val="100000"/>
              </a:lnSpc>
              <a:spcBef>
                <a:spcPts val="0"/>
              </a:spcBef>
              <a:spcAft>
                <a:spcPts val="1200"/>
              </a:spcAft>
              <a:buFont typeface="Wingdings" panose="05000000000000000000" pitchFamily="2"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Charities</a:t>
            </a:r>
          </a:p>
        </p:txBody>
      </p:sp>
      <p:sp>
        <p:nvSpPr>
          <p:cNvPr id="5" name="Slide Number Placeholder 4">
            <a:extLst>
              <a:ext uri="{FF2B5EF4-FFF2-40B4-BE49-F238E27FC236}">
                <a16:creationId xmlns:a16="http://schemas.microsoft.com/office/drawing/2014/main" id="{3A4A3ED2-9DCB-667E-7D23-A1F440EEB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781B6217-C966-ECEA-624B-E765BDB6A4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F67298ED-7D7B-C528-50EA-118C1BBC75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63DEAD7-464C-723E-1F04-6717D1BFEB29}"/>
              </a:ext>
              <a:ext uri="{C183D7F6-B498-43B3-948B-1728B52AA6E4}">
                <adec:decorative xmlns:adec="http://schemas.microsoft.com/office/drawing/2017/decorative" val="1"/>
              </a:ext>
            </a:extLst>
          </p:cNvPr>
          <p:cNvSpPr/>
          <p:nvPr/>
        </p:nvSpPr>
        <p:spPr>
          <a:xfrm>
            <a:off x="1075580" y="3775684"/>
            <a:ext cx="9966960" cy="9144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C68F85-EEAF-B123-2CBE-EE9E430145FA}"/>
              </a:ext>
              <a:ext uri="{C183D7F6-B498-43B3-948B-1728B52AA6E4}">
                <adec:decorative xmlns:adec="http://schemas.microsoft.com/office/drawing/2017/decorative" val="1"/>
              </a:ext>
            </a:extLst>
          </p:cNvPr>
          <p:cNvSpPr/>
          <p:nvPr/>
        </p:nvSpPr>
        <p:spPr>
          <a:xfrm rot="5400000">
            <a:off x="3681620" y="3555917"/>
            <a:ext cx="4754880" cy="9144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192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xEl>
                                              <p:pRg st="2" end="2"/>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xEl>
                                              <p:pRg st="3" end="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9" grpId="0" build="p" animBg="1"/>
      <p:bldP spid="17" grpId="0" build="p"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Important Retiree Drug Coverage Considerations</a:t>
            </a:r>
          </a:p>
        </p:txBody>
      </p:sp>
      <p:sp>
        <p:nvSpPr>
          <p:cNvPr id="5" name="Content Placeholder 4"/>
          <p:cNvSpPr>
            <a:spLocks noGrp="1"/>
          </p:cNvSpPr>
          <p:nvPr>
            <p:ph type="body" sz="quarter" idx="13"/>
          </p:nvPr>
        </p:nvSpPr>
        <p:spPr>
          <a:xfrm>
            <a:off x="914400" y="1265772"/>
            <a:ext cx="4746587" cy="1944616"/>
          </a:xfrm>
        </p:spPr>
        <p:txBody>
          <a:bodyPr>
            <a:normAutofit/>
          </a:bodyPr>
          <a:lstStyle/>
          <a:p>
            <a:pPr marL="273050" indent="-273050" defTabSz="685800">
              <a:lnSpc>
                <a:spcPct val="110000"/>
              </a:lnSpc>
              <a:spcBef>
                <a:spcPts val="0"/>
              </a:spcBef>
              <a:spcAft>
                <a:spcPts val="1200"/>
              </a:spcAft>
            </a:pPr>
            <a:r>
              <a:rPr lang="en-US" sz="2400" dirty="0">
                <a:solidFill>
                  <a:srgbClr val="00529B"/>
                </a:solidFill>
              </a:rPr>
              <a:t>If you lose your creditable drug coverage, you’ll get a Special Enrollment Period (SEP) to get Medicare drug coverage</a:t>
            </a:r>
          </a:p>
        </p:txBody>
      </p:sp>
      <p:sp>
        <p:nvSpPr>
          <p:cNvPr id="6" name="Text Placeholder 5">
            <a:extLst>
              <a:ext uri="{FF2B5EF4-FFF2-40B4-BE49-F238E27FC236}">
                <a16:creationId xmlns:a16="http://schemas.microsoft.com/office/drawing/2014/main" id="{CF86F1F2-8EA8-26C8-BBC3-0C44B6E54751}"/>
              </a:ext>
            </a:extLst>
          </p:cNvPr>
          <p:cNvSpPr>
            <a:spLocks noGrp="1"/>
          </p:cNvSpPr>
          <p:nvPr>
            <p:ph type="body" sz="quarter" idx="14"/>
          </p:nvPr>
        </p:nvSpPr>
        <p:spPr>
          <a:xfrm>
            <a:off x="6434448" y="1265772"/>
            <a:ext cx="5216532" cy="2434548"/>
          </a:xfrm>
        </p:spPr>
        <p:txBody>
          <a:bodyPr>
            <a:normAutofit fontScale="92500"/>
          </a:bodyPr>
          <a:lstStyle/>
          <a:p>
            <a:pPr defTabSz="685800">
              <a:lnSpc>
                <a:spcPct val="110000"/>
              </a:lnSpc>
              <a:spcBef>
                <a:spcPts val="0"/>
              </a:spcBef>
              <a:spcAft>
                <a:spcPts val="600"/>
              </a:spcAft>
              <a:buClrTx/>
              <a:defRPr/>
            </a:pPr>
            <a:r>
              <a:rPr kumimoji="0" lang="en-US" b="0" i="0" u="none" strike="noStrike" kern="1200" cap="none" spc="0" normalizeH="0" baseline="0" noProof="0" dirty="0">
                <a:ln>
                  <a:noFill/>
                </a:ln>
                <a:solidFill>
                  <a:srgbClr val="00529B"/>
                </a:solidFill>
                <a:effectLst/>
                <a:uLnTx/>
                <a:uFillTx/>
              </a:rPr>
              <a:t>People who drop retiree drug coverage may:</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Be required to drop their health coverage</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Not be able to get it back</a:t>
            </a:r>
          </a:p>
          <a:p>
            <a:pPr marL="548640" lvl="1" indent="-274320" defTabSz="685800">
              <a:lnSpc>
                <a:spcPct val="110000"/>
              </a:lnSpc>
              <a:spcBef>
                <a:spcPts val="0"/>
              </a:spcBef>
              <a:spcAft>
                <a:spcPts val="600"/>
              </a:spcAft>
              <a:defRPr/>
            </a:pPr>
            <a:r>
              <a:rPr kumimoji="0" lang="en-US" sz="2000" b="0" i="0" u="none" strike="noStrike" kern="1200" cap="none" spc="0" normalizeH="0" baseline="0" noProof="0" dirty="0">
                <a:ln>
                  <a:noFill/>
                </a:ln>
                <a:solidFill>
                  <a:srgbClr val="00529B"/>
                </a:solidFill>
                <a:effectLst/>
                <a:uLnTx/>
                <a:uFillTx/>
              </a:rPr>
              <a:t>Cause family members to lose their coverage</a:t>
            </a:r>
          </a:p>
        </p:txBody>
      </p:sp>
      <p:sp>
        <p:nvSpPr>
          <p:cNvPr id="8" name="Text Placeholder 7">
            <a:extLst>
              <a:ext uri="{FF2B5EF4-FFF2-40B4-BE49-F238E27FC236}">
                <a16:creationId xmlns:a16="http://schemas.microsoft.com/office/drawing/2014/main" id="{012F6267-0C06-EB0F-6E70-EE9AF97D244A}"/>
              </a:ext>
            </a:extLst>
          </p:cNvPr>
          <p:cNvSpPr>
            <a:spLocks noGrp="1"/>
          </p:cNvSpPr>
          <p:nvPr>
            <p:ph type="body" sz="quarter" idx="15"/>
          </p:nvPr>
        </p:nvSpPr>
        <p:spPr>
          <a:xfrm>
            <a:off x="911655" y="3778927"/>
            <a:ext cx="10368690" cy="715085"/>
          </a:xfrm>
        </p:spPr>
        <p:txBody>
          <a:bodyPr>
            <a:norm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529B"/>
                </a:solidFill>
                <a:effectLst/>
                <a:uLnTx/>
                <a:uFillTx/>
              </a:rPr>
              <a:t>Most retiree plans offer creditable coverage for the entire family</a:t>
            </a:r>
          </a:p>
        </p:txBody>
      </p:sp>
      <p:sp>
        <p:nvSpPr>
          <p:cNvPr id="11" name="Text Placeholder 10">
            <a:extLst>
              <a:ext uri="{FF2B5EF4-FFF2-40B4-BE49-F238E27FC236}">
                <a16:creationId xmlns:a16="http://schemas.microsoft.com/office/drawing/2014/main" id="{568B8CBD-A4A1-2705-2EDC-AA027B6ECD61}"/>
              </a:ext>
            </a:extLst>
          </p:cNvPr>
          <p:cNvSpPr>
            <a:spLocks noGrp="1"/>
          </p:cNvSpPr>
          <p:nvPr>
            <p:ph type="body" sz="quarter" idx="16"/>
          </p:nvPr>
        </p:nvSpPr>
        <p:spPr>
          <a:xfrm>
            <a:off x="10420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You’ll get a yearly notice if you have drug coverage from an employer/union or other GHP</a:t>
            </a:r>
          </a:p>
        </p:txBody>
      </p:sp>
      <p:sp>
        <p:nvSpPr>
          <p:cNvPr id="15" name="Text Placeholder 14">
            <a:extLst>
              <a:ext uri="{FF2B5EF4-FFF2-40B4-BE49-F238E27FC236}">
                <a16:creationId xmlns:a16="http://schemas.microsoft.com/office/drawing/2014/main" id="{B2DDB1E8-4DE3-4A52-1FA0-E416706E31F8}"/>
              </a:ext>
            </a:extLst>
          </p:cNvPr>
          <p:cNvSpPr>
            <a:spLocks noGrp="1"/>
          </p:cNvSpPr>
          <p:nvPr>
            <p:ph type="body" sz="quarter" idx="17"/>
          </p:nvPr>
        </p:nvSpPr>
        <p:spPr>
          <a:xfrm>
            <a:off x="46777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This notice lets you know if your drug coverage is “creditable”</a:t>
            </a:r>
          </a:p>
        </p:txBody>
      </p:sp>
      <p:sp>
        <p:nvSpPr>
          <p:cNvPr id="16" name="Text Placeholder 15">
            <a:extLst>
              <a:ext uri="{FF2B5EF4-FFF2-40B4-BE49-F238E27FC236}">
                <a16:creationId xmlns:a16="http://schemas.microsoft.com/office/drawing/2014/main" id="{2BA6AE54-318A-F201-1C31-FD541876E310}"/>
              </a:ext>
            </a:extLst>
          </p:cNvPr>
          <p:cNvSpPr>
            <a:spLocks noGrp="1"/>
          </p:cNvSpPr>
          <p:nvPr>
            <p:ph type="body" sz="quarter" idx="18"/>
          </p:nvPr>
        </p:nvSpPr>
        <p:spPr>
          <a:xfrm>
            <a:off x="8313420" y="4468850"/>
            <a:ext cx="3337560" cy="1490472"/>
          </a:xfrm>
          <a:prstGeom prst="roundRect">
            <a:avLst/>
          </a:prstGeom>
          <a:ln w="38100">
            <a:solidFill>
              <a:srgbClr val="FFC000"/>
            </a:solidFill>
          </a:ln>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Talk to your benefits administrator for more information</a:t>
            </a:r>
          </a:p>
        </p:txBody>
      </p:sp>
      <p:sp>
        <p:nvSpPr>
          <p:cNvPr id="7" name="Slide Number Placeholder 6">
            <a:extLst>
              <a:ext uri="{FF2B5EF4-FFF2-40B4-BE49-F238E27FC236}">
                <a16:creationId xmlns:a16="http://schemas.microsoft.com/office/drawing/2014/main" id="{D6FE83FB-BE8C-4370-A3E9-BFA63EFC1F8E}"/>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3" name="Footer Placeholder 2">
            <a:extLst>
              <a:ext uri="{FF2B5EF4-FFF2-40B4-BE49-F238E27FC236}">
                <a16:creationId xmlns:a16="http://schemas.microsoft.com/office/drawing/2014/main" id="{B891B3AC-4110-4CBC-8248-1176FEA2861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40670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1" grpId="0" uiExpand="1" animBg="1"/>
      <p:bldP spid="15" grpId="0" uiExpand="1" animBg="1"/>
      <p:bldP spid="16"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F0DC-71FF-C59A-6AAD-1B4C1ACAEF9E}"/>
              </a:ext>
            </a:extLst>
          </p:cNvPr>
          <p:cNvSpPr>
            <a:spLocks noGrp="1"/>
          </p:cNvSpPr>
          <p:nvPr>
            <p:ph type="title"/>
          </p:nvPr>
        </p:nvSpPr>
        <p:spPr/>
        <p:txBody>
          <a:bodyPr>
            <a:normAutofit/>
          </a:bodyPr>
          <a:lstStyle/>
          <a:p>
            <a:pPr lvl="0">
              <a:lnSpc>
                <a:spcPct val="100000"/>
              </a:lnSpc>
              <a:spcBef>
                <a:spcPts val="0"/>
              </a:spcBef>
              <a:spcAft>
                <a:spcPts val="1200"/>
              </a:spcAft>
            </a:pPr>
            <a:r>
              <a:rPr lang="en-US" dirty="0">
                <a:ea typeface="+mn-ea"/>
              </a:rPr>
              <a:t>Lesson 1</a:t>
            </a:r>
            <a:endParaRPr lang="en-US" dirty="0"/>
          </a:p>
        </p:txBody>
      </p:sp>
      <p:sp>
        <p:nvSpPr>
          <p:cNvPr id="5" name="Text Placeholder 4"/>
          <p:cNvSpPr>
            <a:spLocks noGrp="1"/>
          </p:cNvSpPr>
          <p:nvPr>
            <p:ph type="body" idx="1"/>
          </p:nvPr>
        </p:nvSpPr>
        <p:spPr/>
        <p:txBody>
          <a:bodyPr/>
          <a:lstStyle/>
          <a:p>
            <a:r>
              <a:rPr lang="en-US" cap="none" dirty="0"/>
              <a:t>Coordination of Benefits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US" sz="2800" dirty="0"/>
              <a:t>Coordination of Drug Benefits with Medicare Drug Coverage (Part D)</a:t>
            </a:r>
            <a:r>
              <a:rPr lang="en-US" sz="3000" dirty="0"/>
              <a:t> </a:t>
            </a:r>
            <a:r>
              <a:rPr lang="en-US" sz="2000" dirty="0"/>
              <a:t>(1 of 6)</a:t>
            </a:r>
          </a:p>
        </p:txBody>
      </p:sp>
      <p:graphicFrame>
        <p:nvGraphicFramePr>
          <p:cNvPr id="8" name="Content Placeholder 7" descr="Table displaying resources related to the coordination of benefits topic." title="Coordination of Benefits--Resource Guide">
            <a:extLst>
              <a:ext uri="{FF2B5EF4-FFF2-40B4-BE49-F238E27FC236}">
                <a16:creationId xmlns:a16="http://schemas.microsoft.com/office/drawing/2014/main" id="{2B42AF94-00DC-4458-96FB-669CA2D057B0}"/>
              </a:ext>
            </a:extLst>
          </p:cNvPr>
          <p:cNvGraphicFramePr>
            <a:graphicFrameLocks/>
          </p:cNvGraphicFramePr>
          <p:nvPr>
            <p:extLst>
              <p:ext uri="{D42A27DB-BD31-4B8C-83A1-F6EECF244321}">
                <p14:modId xmlns:p14="http://schemas.microsoft.com/office/powerpoint/2010/main" val="2791213856"/>
              </p:ext>
            </p:extLst>
          </p:nvPr>
        </p:nvGraphicFramePr>
        <p:xfrm>
          <a:off x="1162608" y="1242646"/>
          <a:ext cx="10061164" cy="5209534"/>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3679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78459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kern="1200" dirty="0">
                          <a:solidFill>
                            <a:srgbClr val="00529B"/>
                          </a:solidFill>
                          <a:effectLst/>
                          <a:latin typeface="+mn-lt"/>
                          <a:ea typeface="+mn-ea"/>
                          <a:cs typeface="+mn-cs"/>
                        </a:rPr>
                        <a:t>Retiree Coverage</a:t>
                      </a: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and have retiree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l" defTabSz="914400" rtl="0" eaLnBrk="1" latinLnBrk="0" hangingPunct="1">
                        <a:lnSpc>
                          <a:spcPct val="100000"/>
                        </a:lnSpc>
                        <a:spcBef>
                          <a:spcPts val="600"/>
                        </a:spcBef>
                        <a:spcAft>
                          <a:spcPts val="0"/>
                        </a:spcAft>
                      </a:pPr>
                      <a:r>
                        <a:rPr lang="en-US" sz="2000" kern="1200" dirty="0">
                          <a:solidFill>
                            <a:srgbClr val="00529B"/>
                          </a:solidFill>
                          <a:effectLst/>
                          <a:latin typeface="+mn-lt"/>
                          <a:ea typeface="+mn-ea"/>
                          <a:cs typeface="+mn-cs"/>
                        </a:rPr>
                        <a:t>Yes</a:t>
                      </a:r>
                    </a:p>
                  </a:txBody>
                  <a:tcPr marL="68580" marR="68580" marT="0" marB="0"/>
                </a:tc>
                <a:extLst>
                  <a:ext uri="{0D108BD9-81ED-4DB2-BD59-A6C34878D82A}">
                    <a16:rowId xmlns:a16="http://schemas.microsoft.com/office/drawing/2014/main" val="10001"/>
                  </a:ext>
                </a:extLst>
              </a:tr>
              <a:tr h="130061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Group Health Plan (GHP)</a:t>
                      </a:r>
                      <a:endParaRPr lang="en-US" sz="2000" dirty="0">
                        <a:solidFill>
                          <a:srgbClr val="00529B"/>
                        </a:solidFill>
                        <a:effectLst/>
                        <a:latin typeface="Arial" panose="020B0604020202020204" pitchFamily="34" charset="0"/>
                        <a:ea typeface="Calibri"/>
                        <a:cs typeface="Arial" panose="020B0604020202020204" pitchFamily="34" charset="0"/>
                      </a:endParaRPr>
                    </a:p>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with GHP coverage through current active employment (yours or your spouse’s)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20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1353521">
                <a:tc>
                  <a:txBody>
                    <a:bodyPr/>
                    <a:lstStyle/>
                    <a:p>
                      <a:pPr marL="0" marR="0">
                        <a:lnSpc>
                          <a:spcPct val="100000"/>
                        </a:lnSpc>
                        <a:spcBef>
                          <a:spcPts val="600"/>
                        </a:spcBef>
                        <a:spcAft>
                          <a:spcPts val="0"/>
                        </a:spcAft>
                      </a:pPr>
                      <a:r>
                        <a:rPr lang="en-US" sz="2000" dirty="0">
                          <a:solidFill>
                            <a:srgbClr val="00529B"/>
                          </a:solidFill>
                          <a:effectLst/>
                        </a:rPr>
                        <a:t> </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under 65 with Medicare due to disability and have GHP coverage through current employment (yours or a family member’s)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100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1234011">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eligible for Medicare due to End-Stage Renal Disease (ESRD) and you have GHP coverage</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the 30-month coordination period ends, or if you had Medicare before you had ESRD and Medicare was the primary payer</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2765724214"/>
                  </a:ext>
                </a:extLst>
              </a:tr>
            </a:tbl>
          </a:graphicData>
        </a:graphic>
      </p:graphicFrame>
      <p:sp>
        <p:nvSpPr>
          <p:cNvPr id="4" name="Slide Number Placeholder 3">
            <a:extLst>
              <a:ext uri="{FF2B5EF4-FFF2-40B4-BE49-F238E27FC236}">
                <a16:creationId xmlns:a16="http://schemas.microsoft.com/office/drawing/2014/main" id="{8088D851-7122-46C5-B326-BFF0B07A8FEB}"/>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3" name="Footer Placeholder 2">
            <a:extLst>
              <a:ext uri="{FF2B5EF4-FFF2-40B4-BE49-F238E27FC236}">
                <a16:creationId xmlns:a16="http://schemas.microsoft.com/office/drawing/2014/main" id="{2F23AFEA-2EA4-404C-91E9-2BB32BB22C4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47127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75BD-8024-4F28-BD0F-87EFCA6ECC84}"/>
              </a:ext>
            </a:extLst>
          </p:cNvPr>
          <p:cNvSpPr>
            <a:spLocks noGrp="1"/>
          </p:cNvSpPr>
          <p:nvPr>
            <p:ph type="title"/>
          </p:nvPr>
        </p:nvSpPr>
        <p:spPr/>
        <p:txBody>
          <a:bodyPr/>
          <a:lstStyle/>
          <a:p>
            <a:r>
              <a:rPr lang="en-US" sz="2800" dirty="0"/>
              <a:t>Coordination of Drug Benefits with Medicare Drug Coverage (Part D) </a:t>
            </a:r>
            <a:r>
              <a:rPr lang="en-US" sz="2000" dirty="0"/>
              <a:t>(2 of 6)</a:t>
            </a:r>
            <a:endParaRPr lang="en-US" dirty="0"/>
          </a:p>
        </p:txBody>
      </p:sp>
      <p:graphicFrame>
        <p:nvGraphicFramePr>
          <p:cNvPr id="11" name="Content Placeholder 7" descr="Table displaying resources related to the coordination of benefits topic." title="Coordination of Benefits--Resource Guide">
            <a:extLst>
              <a:ext uri="{FF2B5EF4-FFF2-40B4-BE49-F238E27FC236}">
                <a16:creationId xmlns:a16="http://schemas.microsoft.com/office/drawing/2014/main" id="{84046603-175B-4A1D-BCC5-BCA2AC316E68}"/>
              </a:ext>
            </a:extLst>
          </p:cNvPr>
          <p:cNvGraphicFramePr>
            <a:graphicFrameLocks/>
          </p:cNvGraphicFramePr>
          <p:nvPr>
            <p:extLst>
              <p:ext uri="{D42A27DB-BD31-4B8C-83A1-F6EECF244321}">
                <p14:modId xmlns:p14="http://schemas.microsoft.com/office/powerpoint/2010/main" val="2057076731"/>
              </p:ext>
            </p:extLst>
          </p:nvPr>
        </p:nvGraphicFramePr>
        <p:xfrm>
          <a:off x="1065418" y="1569719"/>
          <a:ext cx="10061164" cy="3057631"/>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282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178069">
                <a:tc>
                  <a:txBody>
                    <a:bodyPr/>
                    <a:lstStyle/>
                    <a:p>
                      <a:pPr marL="0" marR="0">
                        <a:lnSpc>
                          <a:spcPct val="100000"/>
                        </a:lnSpc>
                        <a:spcBef>
                          <a:spcPts val="600"/>
                        </a:spcBef>
                        <a:spcAft>
                          <a:spcPts val="0"/>
                        </a:spcAft>
                      </a:pPr>
                      <a:r>
                        <a:rPr lang="en-US" sz="2000" dirty="0">
                          <a:solidFill>
                            <a:srgbClr val="00529B"/>
                          </a:solidFill>
                          <a:effectLst/>
                        </a:rPr>
                        <a:t>COBRA continuation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8890" marR="0" indent="8890">
                        <a:lnSpc>
                          <a:spcPct val="100000"/>
                        </a:lnSpc>
                        <a:spcBef>
                          <a:spcPts val="0"/>
                        </a:spcBef>
                        <a:spcAft>
                          <a:spcPts val="600"/>
                        </a:spcAft>
                      </a:pPr>
                      <a:r>
                        <a:rPr lang="en-US" sz="2000" dirty="0">
                          <a:solidFill>
                            <a:srgbClr val="00529B"/>
                          </a:solidFill>
                          <a:effectLst/>
                        </a:rPr>
                        <a:t>You’re 65 or older as well as if you’re under 65 and have Medicare due to disability</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In most cases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1351307">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0"/>
                        </a:spcBef>
                        <a:spcAft>
                          <a:spcPts val="600"/>
                        </a:spcAft>
                      </a:pPr>
                      <a:r>
                        <a:rPr lang="en-US" sz="2000" dirty="0">
                          <a:solidFill>
                            <a:srgbClr val="00529B"/>
                          </a:solidFill>
                          <a:effectLst/>
                        </a:rPr>
                        <a:t>You have COBRA continuation coverage and are eligible for Medicare due to ESRD</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your 30-month coordination period ends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87423CB-7B8B-48BB-8A90-89E85B1D5C6A}"/>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3" name="Footer Placeholder 2">
            <a:extLst>
              <a:ext uri="{FF2B5EF4-FFF2-40B4-BE49-F238E27FC236}">
                <a16:creationId xmlns:a16="http://schemas.microsoft.com/office/drawing/2014/main" id="{A981CAEC-947B-4145-870E-B12AA2BF094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8" name="Date Placeholder 1">
            <a:extLst>
              <a:ext uri="{FF2B5EF4-FFF2-40B4-BE49-F238E27FC236}">
                <a16:creationId xmlns:a16="http://schemas.microsoft.com/office/drawing/2014/main" id="{D3AE712F-1B57-43AC-88E8-FDE81D6ECE1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951134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(3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587186447"/>
              </p:ext>
            </p:extLst>
          </p:nvPr>
        </p:nvGraphicFramePr>
        <p:xfrm>
          <a:off x="1271849" y="1667485"/>
          <a:ext cx="9648302" cy="21307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4994">
                <a:tc>
                  <a:txBody>
                    <a:bodyPr/>
                    <a:lstStyle/>
                    <a:p>
                      <a:pPr marL="0" marR="0">
                        <a:lnSpc>
                          <a:spcPct val="100000"/>
                        </a:lnSpc>
                        <a:spcBef>
                          <a:spcPts val="600"/>
                        </a:spcBef>
                        <a:spcAft>
                          <a:spcPts val="0"/>
                        </a:spcAft>
                      </a:pPr>
                      <a:r>
                        <a:rPr lang="en-US" sz="2000" dirty="0">
                          <a:solidFill>
                            <a:srgbClr val="00529B"/>
                          </a:solidFill>
                          <a:effectLst/>
                        </a:rPr>
                        <a:t>Federal Black Lung Program</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f</a:t>
                      </a:r>
                      <a:r>
                        <a:rPr lang="en-US" sz="2000" dirty="0">
                          <a:solidFill>
                            <a:srgbClr val="00529B"/>
                          </a:solidFill>
                          <a:effectLst/>
                        </a:rPr>
                        <a:t>or prescription drugs </a:t>
                      </a:r>
                      <a:r>
                        <a:rPr lang="en-US" sz="2000" b="1" dirty="0">
                          <a:solidFill>
                            <a:srgbClr val="00529B"/>
                          </a:solidFill>
                          <a:effectLst/>
                        </a:rPr>
                        <a:t>not</a:t>
                      </a:r>
                      <a:r>
                        <a:rPr lang="en-US" sz="2000" dirty="0">
                          <a:solidFill>
                            <a:srgbClr val="00529B"/>
                          </a:solidFill>
                          <a:effectLst/>
                        </a:rPr>
                        <a:t> related to lung disease and other conditions caused by coal mining.</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785446">
                <a:tc>
                  <a:txBody>
                    <a:bodyPr/>
                    <a:lstStyle/>
                    <a:p>
                      <a:pPr marL="0" marR="0">
                        <a:lnSpc>
                          <a:spcPct val="100000"/>
                        </a:lnSpc>
                        <a:spcBef>
                          <a:spcPts val="600"/>
                        </a:spcBef>
                        <a:spcAft>
                          <a:spcPts val="0"/>
                        </a:spcAft>
                      </a:pPr>
                      <a:r>
                        <a:rPr lang="en-US" sz="2000" dirty="0">
                          <a:solidFill>
                            <a:srgbClr val="00529B"/>
                          </a:solidFill>
                          <a:effectLst/>
                        </a:rPr>
                        <a:t>Indian Health Service</a:t>
                      </a:r>
                      <a:r>
                        <a:rPr lang="en-US" sz="2000" baseline="0" dirty="0">
                          <a:solidFill>
                            <a:srgbClr val="00529B"/>
                          </a:solidFill>
                          <a:effectLst/>
                        </a:rPr>
                        <a:t> (</a:t>
                      </a:r>
                      <a:r>
                        <a:rPr lang="en-US" sz="2000" dirty="0">
                          <a:solidFill>
                            <a:srgbClr val="00529B"/>
                          </a:solidFill>
                          <a:effectLst/>
                        </a:rPr>
                        <a:t>IHS)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e</a:t>
                      </a:r>
                      <a:r>
                        <a:rPr lang="en-US" sz="2000" dirty="0">
                          <a:solidFill>
                            <a:srgbClr val="00529B"/>
                          </a:solidFill>
                          <a:effectLst/>
                        </a:rPr>
                        <a:t>ven if you get your drugs from IHS, Tribal, or Urban Indian clinics.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3" name="Footer Placeholder 2">
            <a:extLst>
              <a:ext uri="{FF2B5EF4-FFF2-40B4-BE49-F238E27FC236}">
                <a16:creationId xmlns:a16="http://schemas.microsoft.com/office/drawing/2014/main" id="{7B64A8E9-D588-4CAD-9882-5456CAA91A3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038282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3355"/>
            <a:ext cx="12192000" cy="901045"/>
          </a:xfrm>
        </p:spPr>
        <p:txBody>
          <a:bodyPr>
            <a:normAutofit fontScale="90000"/>
          </a:bodyPr>
          <a:lstStyle/>
          <a:p>
            <a:r>
              <a:rPr lang="en-US" sz="3100" dirty="0"/>
              <a:t>Coordination of Drug Benefits with Medicare Drug Coverage (Part D)</a:t>
            </a:r>
            <a:r>
              <a:rPr lang="en-US" sz="3000" dirty="0"/>
              <a:t> </a:t>
            </a:r>
            <a:r>
              <a:rPr lang="en-US" sz="2200" dirty="0"/>
              <a:t>(4 of 6)</a:t>
            </a:r>
            <a:endParaRPr lang="en-US" sz="2000" dirty="0"/>
          </a:p>
        </p:txBody>
      </p:sp>
      <p:graphicFrame>
        <p:nvGraphicFramePr>
          <p:cNvPr id="9" name="Content Placeholder 7" descr="Table displaying resources related to the coordination of benefits topic." title="Coordination of Benefits--Resource Guide">
            <a:extLst>
              <a:ext uri="{FF2B5EF4-FFF2-40B4-BE49-F238E27FC236}">
                <a16:creationId xmlns:a16="http://schemas.microsoft.com/office/drawing/2014/main" id="{D724C51A-CB8B-43C3-8A18-C881A033E333}"/>
              </a:ext>
            </a:extLst>
          </p:cNvPr>
          <p:cNvGraphicFramePr>
            <a:graphicFrameLocks/>
          </p:cNvGraphicFramePr>
          <p:nvPr>
            <p:extLst>
              <p:ext uri="{D42A27DB-BD31-4B8C-83A1-F6EECF244321}">
                <p14:modId xmlns:p14="http://schemas.microsoft.com/office/powerpoint/2010/main" val="134443856"/>
              </p:ext>
            </p:extLst>
          </p:nvPr>
        </p:nvGraphicFramePr>
        <p:xfrm>
          <a:off x="1271849" y="1482961"/>
          <a:ext cx="9648302" cy="1941671"/>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3206">
                <a:tc>
                  <a:txBody>
                    <a:bodyPr/>
                    <a:lstStyle/>
                    <a:p>
                      <a:pPr marL="0" marR="0">
                        <a:lnSpc>
                          <a:spcPct val="100000"/>
                        </a:lnSpc>
                        <a:spcBef>
                          <a:spcPts val="600"/>
                        </a:spcBef>
                        <a:spcAft>
                          <a:spcPts val="0"/>
                        </a:spcAft>
                      </a:pPr>
                      <a:r>
                        <a:rPr lang="en-US" sz="2000" dirty="0">
                          <a:solidFill>
                            <a:srgbClr val="00529B"/>
                          </a:solidFill>
                          <a:effectLst/>
                        </a:rPr>
                        <a:t>Veterans Affairs</a:t>
                      </a:r>
                      <a:r>
                        <a:rPr lang="en-US" sz="2000" baseline="0" dirty="0">
                          <a:solidFill>
                            <a:srgbClr val="00529B"/>
                          </a:solidFill>
                          <a:effectLst/>
                        </a:rPr>
                        <a:t> (VA)</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There’s no coordination of benefits. A prescription must be covered solely by either the VA or Medicare.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598113">
                <a:tc>
                  <a:txBody>
                    <a:bodyPr/>
                    <a:lstStyle/>
                    <a:p>
                      <a:pPr marL="0" marR="0">
                        <a:lnSpc>
                          <a:spcPct val="100000"/>
                        </a:lnSpc>
                        <a:spcBef>
                          <a:spcPts val="600"/>
                        </a:spcBef>
                        <a:spcAft>
                          <a:spcPts val="0"/>
                        </a:spcAft>
                      </a:pPr>
                      <a:r>
                        <a:rPr lang="en-US" sz="2000" dirty="0">
                          <a:solidFill>
                            <a:srgbClr val="00529B"/>
                          </a:solidFill>
                          <a:effectLst/>
                        </a:rPr>
                        <a:t>TRICARE for Life (TFL)</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spc="-40" baseline="0" dirty="0">
                          <a:solidFill>
                            <a:srgbClr val="00529B"/>
                          </a:solidFill>
                          <a:effectLst/>
                        </a:rPr>
                        <a:t>Yes.</a:t>
                      </a:r>
                      <a:endParaRPr lang="en-US" sz="2000" spc="-40" baseline="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059152E4-432E-4B57-83A5-6E28AF8B259B}"/>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3" name="Footer Placeholder 2">
            <a:extLst>
              <a:ext uri="{FF2B5EF4-FFF2-40B4-BE49-F238E27FC236}">
                <a16:creationId xmlns:a16="http://schemas.microsoft.com/office/drawing/2014/main" id="{78AD1C74-85D5-452E-82B1-D6BE3C59261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442828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(5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4106414769"/>
              </p:ext>
            </p:extLst>
          </p:nvPr>
        </p:nvGraphicFramePr>
        <p:xfrm>
          <a:off x="1271849" y="1483208"/>
          <a:ext cx="9648302" cy="360674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34440">
                <a:tc>
                  <a:txBody>
                    <a:bodyPr/>
                    <a:lstStyle/>
                    <a:p>
                      <a:pPr marL="0" marR="0">
                        <a:lnSpc>
                          <a:spcPct val="100000"/>
                        </a:lnSpc>
                        <a:spcBef>
                          <a:spcPts val="600"/>
                        </a:spcBef>
                        <a:spcAft>
                          <a:spcPts val="0"/>
                        </a:spcAft>
                      </a:pPr>
                      <a:r>
                        <a:rPr lang="en-US" sz="2000" dirty="0">
                          <a:solidFill>
                            <a:srgbClr val="00529B"/>
                          </a:solidFill>
                          <a:effectLst/>
                        </a:rPr>
                        <a:t>State Medicaid Programs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for all Part D-covered drugs. States may provide Medicaid coverage of drugs excluded from Part D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726366114"/>
                  </a:ext>
                </a:extLst>
              </a:tr>
              <a:tr h="1020978">
                <a:tc>
                  <a:txBody>
                    <a:bodyPr/>
                    <a:lstStyle/>
                    <a:p>
                      <a:pPr marL="0" marR="0">
                        <a:lnSpc>
                          <a:spcPct val="100000"/>
                        </a:lnSpc>
                        <a:spcBef>
                          <a:spcPts val="600"/>
                        </a:spcBef>
                        <a:spcAft>
                          <a:spcPts val="0"/>
                        </a:spcAft>
                      </a:pPr>
                      <a:r>
                        <a:rPr lang="en-US" sz="2000" dirty="0">
                          <a:solidFill>
                            <a:srgbClr val="00529B"/>
                          </a:solidFill>
                          <a:effectLst/>
                        </a:rPr>
                        <a:t>State Pharmaceutical Assistance Programs (SPAPs)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The state may help pay some Part D</a:t>
                      </a:r>
                      <a:r>
                        <a:rPr lang="en-US" sz="2000" baseline="0" dirty="0">
                          <a:solidFill>
                            <a:srgbClr val="00529B"/>
                          </a:solidFill>
                          <a:effectLst/>
                        </a:rPr>
                        <a:t> </a:t>
                      </a:r>
                      <a:r>
                        <a:rPr lang="en-US" sz="2000" dirty="0">
                          <a:solidFill>
                            <a:srgbClr val="00529B"/>
                          </a:solidFill>
                          <a:effectLst/>
                        </a:rPr>
                        <a:t>costs</a:t>
                      </a:r>
                      <a:r>
                        <a:rPr lang="en-US" sz="2000" baseline="0" dirty="0">
                          <a:solidFill>
                            <a:srgbClr val="00529B"/>
                          </a:solidFill>
                          <a:effectLst/>
                        </a:rPr>
                        <a:t> </a:t>
                      </a:r>
                      <a:r>
                        <a:rPr kumimoji="0" lang="en-US" sz="2000" u="none" strike="noStrike" kern="1200" cap="none" spc="0" normalizeH="0" baseline="0" noProof="0" dirty="0">
                          <a:ln>
                            <a:noFill/>
                          </a:ln>
                          <a:solidFill>
                            <a:srgbClr val="00529B"/>
                          </a:solidFill>
                          <a:effectLst/>
                          <a:uLnTx/>
                          <a:uFillTx/>
                        </a:rPr>
                        <a:t>for drugs</a:t>
                      </a:r>
                      <a:r>
                        <a:rPr lang="en-US" sz="2000" baseline="0" dirty="0">
                          <a:solidFill>
                            <a:srgbClr val="00529B"/>
                          </a:solidFill>
                          <a:effectLst/>
                        </a:rPr>
                        <a:t>, deductibles, and copayments.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3"/>
                  </a:ext>
                </a:extLst>
              </a:tr>
              <a:tr h="1020978">
                <a:tc>
                  <a:txBody>
                    <a:bodyPr/>
                    <a:lstStyle/>
                    <a:p>
                      <a:pPr marL="0" marR="0">
                        <a:lnSpc>
                          <a:spcPct val="100000"/>
                        </a:lnSpc>
                        <a:spcBef>
                          <a:spcPts val="600"/>
                        </a:spcBef>
                        <a:spcAft>
                          <a:spcPts val="0"/>
                        </a:spcAft>
                      </a:pPr>
                      <a:r>
                        <a:rPr lang="en-US" sz="2000" b="0" dirty="0">
                          <a:solidFill>
                            <a:srgbClr val="00529B"/>
                          </a:solidFill>
                        </a:rPr>
                        <a:t>AIDS Drug Assistance Program (ADAP)</a:t>
                      </a: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latin typeface="+mn-lt"/>
                          <a:ea typeface="Calibri"/>
                          <a:cs typeface="Arial" panose="020B0604020202020204" pitchFamily="34" charset="0"/>
                        </a:rPr>
                        <a:t>Yes, for Part D-covered drugs.</a:t>
                      </a:r>
                    </a:p>
                  </a:txBody>
                  <a:tcPr marL="63282" marR="63282" marT="0" marB="0"/>
                </a:tc>
                <a:extLst>
                  <a:ext uri="{0D108BD9-81ED-4DB2-BD59-A6C34878D82A}">
                    <a16:rowId xmlns:a16="http://schemas.microsoft.com/office/drawing/2014/main" val="3755263143"/>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3" name="Footer Placeholder 2">
            <a:extLst>
              <a:ext uri="{FF2B5EF4-FFF2-40B4-BE49-F238E27FC236}">
                <a16:creationId xmlns:a16="http://schemas.microsoft.com/office/drawing/2014/main" id="{AF6D523E-6391-4C34-8A94-60D1F3AC63A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972609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(6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143562138"/>
              </p:ext>
            </p:extLst>
          </p:nvPr>
        </p:nvGraphicFramePr>
        <p:xfrm>
          <a:off x="1271849" y="1194668"/>
          <a:ext cx="9648302" cy="4699392"/>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2097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No-fault/Liability Insurance</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For prescriptions covered by drug coverage not related to the accident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2365735468"/>
                  </a:ext>
                </a:extLst>
              </a:tr>
              <a:tr h="1162324">
                <a:tc>
                  <a:txBody>
                    <a:bodyPr/>
                    <a:lstStyle/>
                    <a:p>
                      <a:pPr marL="0" marR="0">
                        <a:lnSpc>
                          <a:spcPct val="100000"/>
                        </a:lnSpc>
                        <a:spcBef>
                          <a:spcPts val="600"/>
                        </a:spcBef>
                        <a:spcAft>
                          <a:spcPts val="0"/>
                        </a:spcAft>
                      </a:pPr>
                      <a:r>
                        <a:rPr lang="en-US" sz="2000" dirty="0">
                          <a:solidFill>
                            <a:srgbClr val="00529B"/>
                          </a:solidFill>
                          <a:effectLst/>
                        </a:rPr>
                        <a:t>Pharmaceutical Manufacturer-sponsored Patient Assistance Program (PAP)</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covered by drug coverage that aren’t provided through the PAP. Medicare drug plans don’t pay claims for drugs provided by a PAP.</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2765724214"/>
                  </a:ext>
                </a:extLst>
              </a:tr>
              <a:tr h="766538">
                <a:tc>
                  <a:txBody>
                    <a:bodyPr/>
                    <a:lstStyle/>
                    <a:p>
                      <a:pPr marL="0" marR="0">
                        <a:lnSpc>
                          <a:spcPct val="100000"/>
                        </a:lnSpc>
                        <a:spcBef>
                          <a:spcPts val="600"/>
                        </a:spcBef>
                        <a:spcAft>
                          <a:spcPts val="0"/>
                        </a:spcAft>
                      </a:pPr>
                      <a:r>
                        <a:rPr lang="en-US" sz="2000" dirty="0">
                          <a:solidFill>
                            <a:srgbClr val="00529B"/>
                          </a:solidFill>
                          <a:effectLst/>
                        </a:rPr>
                        <a:t>Charities</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Yes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644273684"/>
                  </a:ext>
                </a:extLst>
              </a:tr>
              <a:tr h="1046002">
                <a:tc>
                  <a:txBody>
                    <a:bodyPr/>
                    <a:lstStyle/>
                    <a:p>
                      <a:pPr marL="0" marR="0">
                        <a:lnSpc>
                          <a:spcPct val="100000"/>
                        </a:lnSpc>
                        <a:spcBef>
                          <a:spcPts val="600"/>
                        </a:spcBef>
                        <a:spcAft>
                          <a:spcPts val="1000"/>
                        </a:spcAft>
                      </a:pPr>
                      <a:r>
                        <a:rPr lang="en-US" sz="2000" dirty="0">
                          <a:solidFill>
                            <a:srgbClr val="00529B"/>
                          </a:solidFill>
                          <a:effectLst/>
                        </a:rPr>
                        <a:t>Workers’ Compensation</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other than those for the job-related illness or injury. Medicare may make a conditional payment for prescriptions that are for a job-related illness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1600402927"/>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3" name="Footer Placeholder 2">
            <a:extLst>
              <a:ext uri="{FF2B5EF4-FFF2-40B4-BE49-F238E27FC236}">
                <a16:creationId xmlns:a16="http://schemas.microsoft.com/office/drawing/2014/main" id="{1957DE4E-D95D-48FC-A5A1-89A4099BE19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999790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3" y="307472"/>
            <a:ext cx="9470574" cy="719643"/>
          </a:xfrm>
        </p:spPr>
        <p:txBody>
          <a:bodyPr>
            <a:normAutofit/>
          </a:bodyPr>
          <a:lstStyle/>
          <a:p>
            <a:pPr algn="ctr"/>
            <a:r>
              <a:rPr lang="en-US" sz="3000" dirty="0">
                <a:latin typeface="Arial Black"/>
              </a:rPr>
              <a:t>Check Your Knowledge: Question 4</a:t>
            </a:r>
          </a:p>
        </p:txBody>
      </p:sp>
      <p:sp>
        <p:nvSpPr>
          <p:cNvPr id="9" name="Content Placeholder 8"/>
          <p:cNvSpPr>
            <a:spLocks noGrp="1"/>
          </p:cNvSpPr>
          <p:nvPr>
            <p:ph type="body" sz="quarter" idx="4294967295"/>
          </p:nvPr>
        </p:nvSpPr>
        <p:spPr>
          <a:xfrm>
            <a:off x="914400" y="1723291"/>
            <a:ext cx="10579893" cy="4273013"/>
          </a:xfrm>
        </p:spPr>
        <p:txBody>
          <a:bodyPr>
            <a:normAutofit/>
          </a:bodyPr>
          <a:lstStyle/>
          <a:p>
            <a:pPr marL="0" lvl="0" indent="0">
              <a:lnSpc>
                <a:spcPct val="100000"/>
              </a:lnSpc>
              <a:spcBef>
                <a:spcPts val="1200"/>
              </a:spcBef>
              <a:spcAft>
                <a:spcPts val="600"/>
              </a:spcAft>
              <a:buNone/>
              <a:defRPr/>
            </a:pPr>
            <a:r>
              <a:rPr lang="en-US" sz="2200" b="1" dirty="0">
                <a:solidFill>
                  <a:srgbClr val="00529B"/>
                </a:solidFill>
              </a:rPr>
              <a:t>If you have Consolidated Omnibus Budget Reconciliation Act (COBRA) continuation coverage and are eligible for Medicare due to End-Stage Renal Disease (ESRD), when does Medicare Part D pay first?</a:t>
            </a:r>
          </a:p>
          <a:p>
            <a:pPr marL="346075" lvl="0" indent="-346075">
              <a:lnSpc>
                <a:spcPct val="100000"/>
              </a:lnSpc>
              <a:spcBef>
                <a:spcPts val="600"/>
              </a:spcBef>
              <a:spcAft>
                <a:spcPts val="600"/>
              </a:spcAft>
              <a:buFontTx/>
              <a:buAutoNum type="alphaLcPeriod"/>
              <a:defRPr/>
            </a:pPr>
            <a:r>
              <a:rPr lang="en-US" sz="2200" dirty="0">
                <a:solidFill>
                  <a:srgbClr val="00529B"/>
                </a:solidFill>
              </a:rPr>
              <a:t>During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Both during and after your 30-month coordination period</a:t>
            </a:r>
          </a:p>
          <a:p>
            <a:pPr marL="346075" lvl="0" indent="-346075">
              <a:lnSpc>
                <a:spcPct val="100000"/>
              </a:lnSpc>
              <a:spcBef>
                <a:spcPts val="600"/>
              </a:spcBef>
              <a:spcAft>
                <a:spcPts val="600"/>
              </a:spcAft>
              <a:buFontTx/>
              <a:buAutoNum type="alphaLcPeriod"/>
              <a:defRPr/>
            </a:pPr>
            <a:r>
              <a:rPr lang="en-US" sz="2200" dirty="0">
                <a:solidFill>
                  <a:srgbClr val="00529B"/>
                </a:solidFill>
              </a:rPr>
              <a:t>When your 30-month coordination period ends</a:t>
            </a:r>
          </a:p>
          <a:p>
            <a:pPr marL="346075" lvl="0" indent="-346075">
              <a:lnSpc>
                <a:spcPct val="100000"/>
              </a:lnSpc>
              <a:spcBef>
                <a:spcPts val="600"/>
              </a:spcBef>
              <a:spcAft>
                <a:spcPts val="600"/>
              </a:spcAft>
              <a:buFontTx/>
              <a:buAutoNum type="alphaLcPeriod"/>
              <a:defRPr/>
            </a:pPr>
            <a:r>
              <a:rPr lang="en-US" sz="2200" dirty="0">
                <a:solidFill>
                  <a:srgbClr val="00529B"/>
                </a:solidFill>
              </a:rPr>
              <a:t>None of the above</a:t>
            </a:r>
          </a:p>
        </p:txBody>
      </p:sp>
      <p:sp>
        <p:nvSpPr>
          <p:cNvPr id="6" name="GreenBox" descr="Green box highlighting &quot;C&quot; as the correct answer"/>
          <p:cNvSpPr/>
          <p:nvPr>
            <p:custDataLst>
              <p:tags r:id="rId2"/>
            </p:custDataLst>
          </p:nvPr>
        </p:nvSpPr>
        <p:spPr>
          <a:xfrm>
            <a:off x="936449" y="3888826"/>
            <a:ext cx="6596466" cy="394924"/>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prstClr val="white"/>
              </a:solidFill>
            </a:endParaRPr>
          </a:p>
        </p:txBody>
      </p:sp>
      <p:sp>
        <p:nvSpPr>
          <p:cNvPr id="5" name="Slide Number Placeholder 4">
            <a:extLst>
              <a:ext uri="{FF2B5EF4-FFF2-40B4-BE49-F238E27FC236}">
                <a16:creationId xmlns:a16="http://schemas.microsoft.com/office/drawing/2014/main" id="{93F4A4CC-8FF0-4028-9796-276583538E7E}"/>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4" name="Footer Placeholder 3">
            <a:extLst>
              <a:ext uri="{FF2B5EF4-FFF2-40B4-BE49-F238E27FC236}">
                <a16:creationId xmlns:a16="http://schemas.microsoft.com/office/drawing/2014/main" id="{C59512D3-B8E3-48D5-8A87-947A78D9654E}"/>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Resource Guide</a:t>
            </a:r>
          </a:p>
        </p:txBody>
      </p:sp>
      <p:graphicFrame>
        <p:nvGraphicFramePr>
          <p:cNvPr id="5" name="Content Placeholder 7" descr="Table displaying resources related to the coordination of benefits topic." title="Coordination of Benefits--Resource Guide"/>
          <p:cNvGraphicFramePr>
            <a:graphicFrameLocks/>
          </p:cNvGraphicFramePr>
          <p:nvPr>
            <p:extLst>
              <p:ext uri="{D42A27DB-BD31-4B8C-83A1-F6EECF244321}">
                <p14:modId xmlns:p14="http://schemas.microsoft.com/office/powerpoint/2010/main" val="3224419540"/>
              </p:ext>
            </p:extLst>
          </p:nvPr>
        </p:nvGraphicFramePr>
        <p:xfrm>
          <a:off x="546295" y="976411"/>
          <a:ext cx="11099409" cy="5217041"/>
        </p:xfrm>
        <a:graphic>
          <a:graphicData uri="http://schemas.openxmlformats.org/drawingml/2006/table">
            <a:tbl>
              <a:tblPr firstRow="1" bandRow="1">
                <a:tableStyleId>{5FD0F851-EC5A-4D38-B0AD-8093EC10F338}</a:tableStyleId>
              </a:tblPr>
              <a:tblGrid>
                <a:gridCol w="4255376">
                  <a:extLst>
                    <a:ext uri="{9D8B030D-6E8A-4147-A177-3AD203B41FA5}">
                      <a16:colId xmlns:a16="http://schemas.microsoft.com/office/drawing/2014/main" val="20000"/>
                    </a:ext>
                  </a:extLst>
                </a:gridCol>
                <a:gridCol w="6844033">
                  <a:extLst>
                    <a:ext uri="{9D8B030D-6E8A-4147-A177-3AD203B41FA5}">
                      <a16:colId xmlns:a16="http://schemas.microsoft.com/office/drawing/2014/main" val="20001"/>
                    </a:ext>
                  </a:extLst>
                </a:gridCol>
              </a:tblGrid>
              <a:tr h="116210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Centers for Medicare &amp; Medicaid Services (CMS)</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1-800-633-4227 (1-800-MEDICARE); TTY: 1-877-486-2048</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dirty="0">
                          <a:solidFill>
                            <a:srgbClr val="00529B"/>
                          </a:solidFill>
                          <a:hlinkClick r:id="rId4">
                            <a:extLst>
                              <a:ext uri="{A12FA001-AC4F-418D-AE19-62706E023703}">
                                <ahyp:hlinkClr xmlns:ahyp="http://schemas.microsoft.com/office/drawing/2018/hyperlinkcolor" val="tx"/>
                              </a:ext>
                            </a:extLst>
                          </a:hlinkClick>
                        </a:rPr>
                        <a:t>Medicare.gov/health-drug-plans/coordination</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r>
                        <a:rPr kumimoji="0" lang="en-US" sz="1800" b="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683826">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40" normalizeH="0" baseline="0" noProof="0" dirty="0">
                          <a:ln>
                            <a:noFill/>
                          </a:ln>
                          <a:solidFill>
                            <a:srgbClr val="00529B"/>
                          </a:solidFill>
                          <a:effectLst/>
                          <a:uLnTx/>
                          <a:uFillTx/>
                        </a:rPr>
                        <a:t>Benefits Coordination &amp; Recovery Center (BCRC)</a:t>
                      </a:r>
                      <a:endParaRPr kumimoji="0" lang="en-US" sz="1800" b="0" i="0" u="none" strike="noStrike" kern="1200" cap="none" spc="-4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CMS.gov/</a:t>
                      </a:r>
                      <a:r>
                        <a:rPr kumimoji="0" lang="en-US" sz="1800" u="none" strike="noStrike" kern="1200" cap="none" spc="0" normalizeH="0" baseline="0" noProof="0" dirty="0" err="1">
                          <a:ln>
                            <a:noFill/>
                          </a:ln>
                          <a:solidFill>
                            <a:srgbClr val="00529B"/>
                          </a:solidFill>
                          <a:effectLst/>
                          <a:uLnTx/>
                          <a:uFillTx/>
                        </a:rPr>
                        <a:t>medicare</a:t>
                      </a:r>
                      <a:r>
                        <a:rPr kumimoji="0" lang="en-US" sz="1800" u="none" strike="noStrike" kern="1200" cap="none" spc="0" normalizeH="0" baseline="0" noProof="0" dirty="0">
                          <a:ln>
                            <a:noFill/>
                          </a:ln>
                          <a:solidFill>
                            <a:srgbClr val="00529B"/>
                          </a:solidFill>
                          <a:effectLst/>
                          <a:uLnTx/>
                          <a:uFillTx/>
                        </a:rPr>
                        <a:t>/coordination-benefits-recovery/overview/contacts</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126516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U.S. Department of Labor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u="none" strike="noStrike" kern="1200" cap="none" spc="0" normalizeH="0" baseline="0" noProof="0" dirty="0">
                        <a:ln>
                          <a:noFill/>
                        </a:ln>
                        <a:solidFill>
                          <a:srgbClr val="00529B"/>
                        </a:solidFill>
                        <a:effectLst/>
                        <a:uLnTx/>
                        <a:uFillTx/>
                      </a:endParaRP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COBRA</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Black Lung Program</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1‑866-4-USA-DOL (1‑866‑487-2365);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TTY: 1-877-889-5627</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DOL.gov/</a:t>
                      </a:r>
                      <a:r>
                        <a:rPr kumimoji="0" lang="en-US" sz="1800" u="none" strike="noStrike" kern="1200" cap="none" spc="0" normalizeH="0" baseline="0" noProof="0" dirty="0" err="1">
                          <a:ln>
                            <a:noFill/>
                          </a:ln>
                          <a:solidFill>
                            <a:srgbClr val="00529B"/>
                          </a:solidFill>
                          <a:effectLst/>
                          <a:uLnTx/>
                          <a:uFillTx/>
                          <a:hlinkClick r:id="rId6">
                            <a:extLst>
                              <a:ext uri="{A12FA001-AC4F-418D-AE19-62706E023703}">
                                <ahyp:hlinkClr xmlns:ahyp="http://schemas.microsoft.com/office/drawing/2018/hyperlinkcolor" val="tx"/>
                              </a:ext>
                            </a:extLst>
                          </a:hlinkClick>
                        </a:rPr>
                        <a:t>dol</a:t>
                      </a: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/topic/health-plans/cobra.htm</a:t>
                      </a:r>
                      <a:endParaRPr kumimoji="0" lang="en-US" sz="180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DOL.gov/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owcp</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dcmwc</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976895">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Office of Personnel Management (Federal Employees Health Benefits Program (FEHB))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OPM.gov/healthcare-insurance/healthcare</a:t>
                      </a:r>
                      <a:r>
                        <a:rPr kumimoji="0"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3"/>
                  </a:ext>
                </a:extLst>
              </a:tr>
              <a:tr h="976895">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latin typeface="+mn-lt"/>
                          <a:ea typeface="+mn-ea"/>
                          <a:cs typeface="+mn-cs"/>
                        </a:rPr>
                        <a:t>Workers’ Compensation Medicare Set-Aide Arrangement (WCMSA )</a:t>
                      </a: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kern="1200" dirty="0">
                          <a:solidFill>
                            <a:schemeClr val="tx1"/>
                          </a:solidFill>
                          <a:effectLst/>
                          <a:latin typeface="+mn-lt"/>
                          <a:ea typeface="+mn-ea"/>
                          <a:cs typeface="+mn-cs"/>
                          <a:hlinkClick r:id="rId9"/>
                        </a:rPr>
                        <a:t>CMS.gov/</a:t>
                      </a:r>
                      <a:r>
                        <a:rPr lang="en-US" sz="1800" kern="1200" dirty="0" err="1">
                          <a:solidFill>
                            <a:schemeClr val="tx1"/>
                          </a:solidFill>
                          <a:effectLst/>
                          <a:latin typeface="+mn-lt"/>
                          <a:ea typeface="+mn-ea"/>
                          <a:cs typeface="+mn-cs"/>
                          <a:hlinkClick r:id="rId9"/>
                        </a:rPr>
                        <a:t>medicare</a:t>
                      </a:r>
                      <a:r>
                        <a:rPr lang="en-US" sz="1800" kern="1200" dirty="0">
                          <a:solidFill>
                            <a:schemeClr val="tx1"/>
                          </a:solidFill>
                          <a:effectLst/>
                          <a:latin typeface="+mn-lt"/>
                          <a:ea typeface="+mn-ea"/>
                          <a:cs typeface="+mn-cs"/>
                          <a:hlinkClick r:id="rId9"/>
                        </a:rPr>
                        <a:t>/coordination-benefits-recovery/workers-comp-set-aside-arrangements</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247970462"/>
                  </a:ext>
                </a:extLst>
              </a:tr>
            </a:tbl>
          </a:graphicData>
        </a:graphic>
      </p:graphicFrame>
      <p:sp>
        <p:nvSpPr>
          <p:cNvPr id="7" name="Slide Number Placeholder 6">
            <a:extLst>
              <a:ext uri="{FF2B5EF4-FFF2-40B4-BE49-F238E27FC236}">
                <a16:creationId xmlns:a16="http://schemas.microsoft.com/office/drawing/2014/main" id="{D020AAF4-2285-4C26-84C9-FE66C10E52E2}"/>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3" name="Footer Placeholder 2">
            <a:extLst>
              <a:ext uri="{FF2B5EF4-FFF2-40B4-BE49-F238E27FC236}">
                <a16:creationId xmlns:a16="http://schemas.microsoft.com/office/drawing/2014/main" id="{217C590D-74F9-4127-BF32-653130D1D29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6" y="169494"/>
            <a:ext cx="11620407" cy="666848"/>
          </a:xfrm>
        </p:spPr>
        <p:txBody>
          <a:bodyPr>
            <a:normAutofit/>
          </a:bodyPr>
          <a:lstStyle/>
          <a:p>
            <a:r>
              <a:rPr lang="en-US" sz="3000" dirty="0">
                <a:latin typeface="Arial Black"/>
              </a:rPr>
              <a:t>Coordination of Benefits: Resource Guide (continued)</a:t>
            </a:r>
          </a:p>
        </p:txBody>
      </p:sp>
      <p:graphicFrame>
        <p:nvGraphicFramePr>
          <p:cNvPr id="7" name="Content Placeholder 7" descr="Table displaying resources related to the coordination of benefits topic." title="Coordination of Benefits--Resource Guide">
            <a:extLst>
              <a:ext uri="{FF2B5EF4-FFF2-40B4-BE49-F238E27FC236}">
                <a16:creationId xmlns:a16="http://schemas.microsoft.com/office/drawing/2014/main" id="{F6FEDCBA-9A5F-4564-B3A4-71F93EC30E9C}"/>
              </a:ext>
            </a:extLst>
          </p:cNvPr>
          <p:cNvGraphicFramePr>
            <a:graphicFrameLocks/>
          </p:cNvGraphicFramePr>
          <p:nvPr>
            <p:extLst>
              <p:ext uri="{D42A27DB-BD31-4B8C-83A1-F6EECF244321}">
                <p14:modId xmlns:p14="http://schemas.microsoft.com/office/powerpoint/2010/main" val="3376090322"/>
              </p:ext>
            </p:extLst>
          </p:nvPr>
        </p:nvGraphicFramePr>
        <p:xfrm>
          <a:off x="1272540" y="1323980"/>
          <a:ext cx="9646920" cy="4897619"/>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234791">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Patient Assistance Program Center</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rxassist.org</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58933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Medicare/TRICARE Benefit Overview</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rPr>
                        <a:t>tricare.mil/Plans/Eligibility/</a:t>
                      </a:r>
                      <a:r>
                        <a:rPr kumimoji="0" lang="en-US" sz="1800" u="sng" strike="noStrike" kern="1200" cap="none" spc="0" normalizeH="0" baseline="0" noProof="0" dirty="0" err="1">
                          <a:ln>
                            <a:noFill/>
                          </a:ln>
                          <a:solidFill>
                            <a:srgbClr val="00529B"/>
                          </a:solidFill>
                          <a:effectLst/>
                          <a:uLnTx/>
                          <a:uFillTx/>
                        </a:rPr>
                        <a:t>MedicareEligible</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9822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TRICARE</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tricare.mil</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Department of Veterans Affairs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1-800-827-1000; TTY: 1-800-829-4833</a:t>
                      </a:r>
                    </a:p>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VA.gov/</a:t>
                      </a:r>
                      <a:r>
                        <a:rPr kumimoji="0" lang="en-US" sz="1800" u="sng" strike="noStrike" kern="1200" cap="none" spc="0" normalizeH="0" baseline="0" noProof="0" dirty="0" err="1">
                          <a:ln>
                            <a:noFill/>
                          </a:ln>
                          <a:solidFill>
                            <a:srgbClr val="00529B"/>
                          </a:solidFill>
                          <a:effectLst/>
                          <a:uLnTx/>
                          <a:uFillTx/>
                          <a:hlinkClick r:id="rId6">
                            <a:extLst>
                              <a:ext uri="{A12FA001-AC4F-418D-AE19-62706E023703}">
                                <ahyp:hlinkClr xmlns:ahyp="http://schemas.microsoft.com/office/drawing/2018/hyperlinkcolor" val="tx"/>
                              </a:ext>
                            </a:extLst>
                          </a:hlinkClick>
                        </a:rPr>
                        <a:t>opa</a:t>
                      </a:r>
                      <a:r>
                        <a:rPr kumimoji="0" lang="en-US" sz="1800" u="sng"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/publications/benefits_book.asp</a:t>
                      </a:r>
                      <a:endParaRPr kumimoji="0" lang="en-US" sz="180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7">
                            <a:extLst>
                              <a:ext uri="{A12FA001-AC4F-418D-AE19-62706E023703}">
                                <ahyp:hlinkClr xmlns:ahyp="http://schemas.microsoft.com/office/drawing/2018/hyperlinkcolor" val="tx"/>
                              </a:ext>
                            </a:extLst>
                          </a:hlinkClick>
                        </a:rPr>
                        <a:t>benefits.VA.gov/benefits</a:t>
                      </a:r>
                      <a:endParaRPr lang="en-US" sz="1800" b="0" u="sng"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latin typeface="+mn-lt"/>
                          <a:ea typeface="+mn-ea"/>
                          <a:cs typeface="+mn-cs"/>
                        </a:rPr>
                        <a:t>Use this Medicare tool to determine who pays first</a:t>
                      </a: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dirty="0">
                          <a:ln>
                            <a:noFill/>
                          </a:ln>
                          <a:solidFill>
                            <a:srgbClr val="00529B"/>
                          </a:solidFill>
                          <a:effectLst/>
                          <a:uLnTx/>
                          <a:uFillTx/>
                          <a:latin typeface="+mn-lt"/>
                          <a:ea typeface="+mn-ea"/>
                          <a:cs typeface="+mn-cs"/>
                          <a:hlinkClick r:id="rId8"/>
                        </a:rPr>
                        <a:t>Medicare.gov/health-drug-plans/coordination/who-pays-first </a:t>
                      </a:r>
                      <a:endParaRPr kumimoji="0" lang="en-US" sz="1800" u="none" strike="noStrike" kern="1200" cap="none" spc="0" normalizeH="0" baseline="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859964784"/>
                  </a:ext>
                </a:extLst>
              </a:tr>
            </a:tbl>
          </a:graphicData>
        </a:graphic>
      </p:graphicFrame>
      <p:sp>
        <p:nvSpPr>
          <p:cNvPr id="5" name="Slide Number Placeholder 4">
            <a:extLst>
              <a:ext uri="{FF2B5EF4-FFF2-40B4-BE49-F238E27FC236}">
                <a16:creationId xmlns:a16="http://schemas.microsoft.com/office/drawing/2014/main" id="{4332C145-A4BE-483E-A908-B96B5DD52022}"/>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3" name="Footer Placeholder 2">
            <a:extLst>
              <a:ext uri="{FF2B5EF4-FFF2-40B4-BE49-F238E27FC236}">
                <a16:creationId xmlns:a16="http://schemas.microsoft.com/office/drawing/2014/main" id="{B851E261-24AA-4CC6-A8AD-BD069015906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683358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Medicare Products</a:t>
            </a:r>
          </a:p>
        </p:txBody>
      </p:sp>
      <p:sp>
        <p:nvSpPr>
          <p:cNvPr id="5" name="Content Placeholder 4">
            <a:extLst>
              <a:ext uri="{FF2B5EF4-FFF2-40B4-BE49-F238E27FC236}">
                <a16:creationId xmlns:a16="http://schemas.microsoft.com/office/drawing/2014/main" id="{770F057C-B4AC-7C14-9705-EAD47C6455D0}"/>
              </a:ext>
            </a:extLst>
          </p:cNvPr>
          <p:cNvSpPr>
            <a:spLocks noGrp="1"/>
          </p:cNvSpPr>
          <p:nvPr>
            <p:ph sz="half" idx="1"/>
          </p:nvPr>
        </p:nvSpPr>
        <p:spPr>
          <a:xfrm>
            <a:off x="960937" y="1589713"/>
            <a:ext cx="10037622" cy="958788"/>
          </a:xfrm>
        </p:spPr>
        <p:txBody>
          <a:bodyPr>
            <a:normAutofit/>
          </a:bodyPr>
          <a:lstStyle/>
          <a:p>
            <a:pPr marL="0" lvl="0" indent="0">
              <a:lnSpc>
                <a:spcPct val="100000"/>
              </a:lnSpc>
              <a:spcBef>
                <a:spcPts val="0"/>
              </a:spcBef>
              <a:spcAft>
                <a:spcPts val="1200"/>
              </a:spcAft>
              <a:buClrTx/>
              <a:buNone/>
            </a:pPr>
            <a:r>
              <a:rPr lang="en-US" sz="2000" b="1" dirty="0"/>
              <a:t>To review the Medicare products listed in this table and other helpful products, visit </a:t>
            </a:r>
            <a:r>
              <a:rPr lang="en-US" sz="2000" b="1" u="sng" dirty="0">
                <a:hlinkClick r:id="rId4">
                  <a:extLst>
                    <a:ext uri="{A12FA001-AC4F-418D-AE19-62706E023703}">
                      <ahyp:hlinkClr xmlns:ahyp="http://schemas.microsoft.com/office/drawing/2018/hyperlinkcolor" val="tx"/>
                    </a:ext>
                  </a:extLst>
                </a:hlinkClick>
              </a:rPr>
              <a:t>Medicare.gov/publications</a:t>
            </a:r>
            <a:r>
              <a:rPr lang="en-US" sz="2000" b="1" dirty="0"/>
              <a:t> and search by keyword or product number.</a:t>
            </a:r>
          </a:p>
        </p:txBody>
      </p:sp>
      <p:graphicFrame>
        <p:nvGraphicFramePr>
          <p:cNvPr id="11" name="Table 10" descr="Table listing Medicare products related to Medicare rights and protections." title="Medicare Products">
            <a:extLst>
              <a:ext uri="{FF2B5EF4-FFF2-40B4-BE49-F238E27FC236}">
                <a16:creationId xmlns:a16="http://schemas.microsoft.com/office/drawing/2014/main" id="{BAA1B89A-1E68-F6D7-6AF2-F4A55CC23F79}"/>
              </a:ext>
            </a:extLst>
          </p:cNvPr>
          <p:cNvGraphicFramePr>
            <a:graphicFrameLocks noGrp="1"/>
          </p:cNvGraphicFramePr>
          <p:nvPr>
            <p:extLst>
              <p:ext uri="{D42A27DB-BD31-4B8C-83A1-F6EECF244321}">
                <p14:modId xmlns:p14="http://schemas.microsoft.com/office/powerpoint/2010/main" val="1614570177"/>
              </p:ext>
            </p:extLst>
          </p:nvPr>
        </p:nvGraphicFramePr>
        <p:xfrm>
          <a:off x="960936" y="2620284"/>
          <a:ext cx="9837234" cy="1798320"/>
        </p:xfrm>
        <a:graphic>
          <a:graphicData uri="http://schemas.openxmlformats.org/drawingml/2006/table">
            <a:tbl>
              <a:tblPr firstRow="1" bandRow="1">
                <a:tableStyleId>{5FD0F851-EC5A-4D38-B0AD-8093EC10F338}</a:tableStyleId>
              </a:tblPr>
              <a:tblGrid>
                <a:gridCol w="5135064">
                  <a:extLst>
                    <a:ext uri="{9D8B030D-6E8A-4147-A177-3AD203B41FA5}">
                      <a16:colId xmlns:a16="http://schemas.microsoft.com/office/drawing/2014/main" val="20000"/>
                    </a:ext>
                  </a:extLst>
                </a:gridCol>
                <a:gridCol w="4702170">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rPr>
                        <a:t>“How Medicare Works with Other Insurance”</a:t>
                      </a:r>
                      <a:endPar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mj-lt"/>
                        <a:buNone/>
                        <a:tabLst/>
                        <a:defRPr/>
                      </a:pPr>
                      <a:endParaRPr kumimoji="0" lang="en-US" sz="20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529B"/>
                          </a:solidFill>
                          <a:effectLst/>
                          <a:uLnTx/>
                          <a:uFillTx/>
                        </a:rPr>
                        <a:t>CMS Product No. 02179</a:t>
                      </a:r>
                    </a:p>
                    <a:p>
                      <a:endParaRPr lang="en-US" sz="20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rPr>
                        <a:t>“Medicare &amp; You” </a:t>
                      </a:r>
                      <a:r>
                        <a:rPr lang="en-US" sz="2000" b="1" u="none" strike="noStrike" kern="1200" cap="none" spc="0" normalizeH="0" baseline="0" noProof="0" dirty="0">
                          <a:ln>
                            <a:noFill/>
                          </a:ln>
                          <a:solidFill>
                            <a:srgbClr val="00529B"/>
                          </a:solidFill>
                          <a:effectLst/>
                          <a:uLnTx/>
                          <a:uFillTx/>
                          <a:latin typeface="Calibri" panose="020F0502020204030204"/>
                          <a:ea typeface="+mn-ea"/>
                          <a:cs typeface="+mn-cs"/>
                        </a:rPr>
                        <a:t>handbook</a:t>
                      </a:r>
                      <a:endParaRPr kumimoji="0" lang="en-US" sz="2000" b="1" u="none" strike="noStrike" kern="1200" cap="none" spc="0" normalizeH="0" baseline="0" noProof="0" dirty="0">
                        <a:ln>
                          <a:noFill/>
                        </a:ln>
                        <a:solidFill>
                          <a:srgbClr val="00529B"/>
                        </a:solidFill>
                        <a:effectLst/>
                        <a:uLnTx/>
                        <a:uFillTx/>
                        <a:latin typeface="Calibri" panose="020F0502020204030204"/>
                        <a:ea typeface="+mn-ea"/>
                        <a:cs typeface="+mn-cs"/>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2000" b="0" u="none" strike="noStrike" kern="1200" cap="none" spc="0" normalizeH="0" baseline="0" noProof="0" dirty="0">
                          <a:ln>
                            <a:noFill/>
                          </a:ln>
                          <a:solidFill>
                            <a:srgbClr val="00529B"/>
                          </a:solidFill>
                          <a:effectLst/>
                          <a:uLnTx/>
                          <a:uFillTx/>
                          <a:latin typeface="Calibri" panose="020F0502020204030204"/>
                          <a:ea typeface="+mn-ea"/>
                          <a:cs typeface="+mn-cs"/>
                        </a:rPr>
                        <a:t>CMS Product No. 10050</a:t>
                      </a:r>
                      <a:endParaRPr lang="en-US" sz="2000" b="0" kern="1200" dirty="0">
                        <a:solidFill>
                          <a:srgbClr val="00529B"/>
                        </a:solidFill>
                        <a:latin typeface="Calibri" panose="020F0502020204030204"/>
                        <a:ea typeface="+mn-ea"/>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2000" b="1" u="none" strike="noStrike" kern="1200" cap="none" spc="0" normalizeH="0" baseline="0" noProof="0" dirty="0">
                          <a:ln>
                            <a:noFill/>
                          </a:ln>
                          <a:solidFill>
                            <a:srgbClr val="00529B"/>
                          </a:solidFill>
                          <a:effectLst/>
                          <a:uLnTx/>
                          <a:uFillTx/>
                          <a:latin typeface="+mn-lt"/>
                          <a:ea typeface="+mn-ea"/>
                          <a:cs typeface="+mn-cs"/>
                        </a:rPr>
                        <a:t>“</a:t>
                      </a:r>
                      <a:r>
                        <a:rPr lang="en-US" sz="2000" b="1" dirty="0">
                          <a:solidFill>
                            <a:srgbClr val="00529B"/>
                          </a:solidFill>
                          <a:latin typeface="+mn-lt"/>
                        </a:rPr>
                        <a:t>Coordination of Benefits: Getting Started</a:t>
                      </a:r>
                      <a:r>
                        <a:rPr kumimoji="0" lang="en-US" sz="2000" b="1" u="none" strike="noStrike" kern="1200" cap="none" spc="0" normalizeH="0" baseline="0" noProof="0" dirty="0">
                          <a:ln>
                            <a:noFill/>
                          </a:ln>
                          <a:solidFill>
                            <a:srgbClr val="00529B"/>
                          </a:solidFill>
                          <a:effectLst/>
                          <a:uLnTx/>
                          <a:uFillTx/>
                          <a:latin typeface="+mn-lt"/>
                          <a:ea typeface="+mn-ea"/>
                          <a:cs typeface="+mn-cs"/>
                        </a:rPr>
                        <a:t>”</a:t>
                      </a:r>
                      <a:endParaRPr lang="en-US" sz="2000" b="1" dirty="0">
                        <a:solidFill>
                          <a:srgbClr val="00529B"/>
                        </a:solidFill>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rPr>
                        <a:t>CMS Product No.</a:t>
                      </a:r>
                      <a:r>
                        <a:rPr lang="en-US" sz="2000" dirty="0">
                          <a:solidFill>
                            <a:srgbClr val="00529B"/>
                          </a:solidFill>
                          <a:effectLst/>
                          <a:latin typeface="+mn-lt"/>
                        </a:rPr>
                        <a:t> 11546</a:t>
                      </a:r>
                      <a:endParaRPr lang="en-US" sz="200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727969704"/>
                  </a:ext>
                </a:extLst>
              </a:tr>
            </a:tbl>
          </a:graphicData>
        </a:graphic>
      </p:graphicFrame>
      <p:sp>
        <p:nvSpPr>
          <p:cNvPr id="7" name="Content Placeholder 6">
            <a:extLst>
              <a:ext uri="{FF2B5EF4-FFF2-40B4-BE49-F238E27FC236}">
                <a16:creationId xmlns:a16="http://schemas.microsoft.com/office/drawing/2014/main" id="{DFC13CF3-CC07-DE7B-B950-655910EAED09}"/>
              </a:ext>
            </a:extLst>
          </p:cNvPr>
          <p:cNvSpPr>
            <a:spLocks noGrp="1"/>
          </p:cNvSpPr>
          <p:nvPr>
            <p:ph sz="half" idx="13"/>
          </p:nvPr>
        </p:nvSpPr>
        <p:spPr>
          <a:xfrm>
            <a:off x="960936" y="5045526"/>
            <a:ext cx="10379311" cy="820431"/>
          </a:xfrm>
        </p:spPr>
        <p:txBody>
          <a:bodyPr/>
          <a:lstStyle/>
          <a:p>
            <a:pPr marL="0" lvl="0" indent="0" defTabSz="685800">
              <a:lnSpc>
                <a:spcPct val="100000"/>
              </a:lnSpc>
              <a:spcBef>
                <a:spcPts val="0"/>
              </a:spcBef>
              <a:spcAft>
                <a:spcPts val="1200"/>
              </a:spcAft>
              <a:buClrTx/>
              <a:buNone/>
              <a:defRPr/>
            </a:pPr>
            <a:r>
              <a:rPr lang="en-US" sz="2000" dirty="0">
                <a:ea typeface="Calibri"/>
              </a:rPr>
              <a:t>To order multiple copies (partners only), visit </a:t>
            </a:r>
            <a:r>
              <a:rPr lang="en-US" sz="2000" dirty="0">
                <a:ea typeface="Calibri"/>
                <a:hlinkClick r:id="rId5">
                  <a:extLst>
                    <a:ext uri="{A12FA001-AC4F-418D-AE19-62706E023703}">
                      <ahyp:hlinkClr xmlns:ahyp="http://schemas.microsoft.com/office/drawing/2018/hyperlinkcolor" val="tx"/>
                    </a:ext>
                  </a:extLst>
                </a:hlinkClick>
              </a:rPr>
              <a:t>Productordering.cms.hhs.gov</a:t>
            </a:r>
            <a:r>
              <a:rPr lang="en-US" sz="2000" dirty="0">
                <a:ea typeface="Calibri"/>
              </a:rPr>
              <a:t>. You must register your organization.</a:t>
            </a:r>
            <a:endParaRPr lang="en-US" sz="2000" dirty="0"/>
          </a:p>
        </p:txBody>
      </p:sp>
      <p:sp>
        <p:nvSpPr>
          <p:cNvPr id="8" name="Slide Number Placeholder 7">
            <a:extLst>
              <a:ext uri="{FF2B5EF4-FFF2-40B4-BE49-F238E27FC236}">
                <a16:creationId xmlns:a16="http://schemas.microsoft.com/office/drawing/2014/main" id="{BD4255F2-CAE6-44AA-ADD5-D87B8CD78903}"/>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3" name="Footer Placeholder 2">
            <a:extLst>
              <a:ext uri="{FF2B5EF4-FFF2-40B4-BE49-F238E27FC236}">
                <a16:creationId xmlns:a16="http://schemas.microsoft.com/office/drawing/2014/main" id="{38C20241-A5E1-4C18-8C72-721B5B0EEEE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1 Objectives</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914400" y="1371600"/>
            <a:ext cx="9837234" cy="4536831"/>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coordination of benefits and related terms</a:t>
            </a:r>
          </a:p>
          <a:p>
            <a:pPr marL="548640" indent="-274320">
              <a:lnSpc>
                <a:spcPct val="100000"/>
              </a:lnSpc>
              <a:spcBef>
                <a:spcPts val="0"/>
              </a:spcBef>
              <a:spcAft>
                <a:spcPts val="1200"/>
              </a:spcAft>
            </a:pPr>
            <a:r>
              <a:rPr lang="en-US" sz="2400" dirty="0">
                <a:solidFill>
                  <a:srgbClr val="00529B"/>
                </a:solidFill>
                <a:latin typeface="Arial"/>
                <a:cs typeface="Arial"/>
              </a:rPr>
              <a:t>Discuss guidelines on when Medicare is the primary or secondary payer on a claim</a:t>
            </a:r>
          </a:p>
          <a:p>
            <a:pPr marL="548640" indent="-274320">
              <a:lnSpc>
                <a:spcPct val="100000"/>
              </a:lnSpc>
              <a:spcBef>
                <a:spcPts val="0"/>
              </a:spcBef>
              <a:spcAft>
                <a:spcPts val="1200"/>
              </a:spcAft>
            </a:pPr>
            <a:r>
              <a:rPr lang="en-US" sz="2400" dirty="0">
                <a:solidFill>
                  <a:srgbClr val="00529B"/>
                </a:solidFill>
                <a:latin typeface="Arial"/>
                <a:cs typeface="Arial"/>
              </a:rPr>
              <a:t>Describe the Benefits Coordination &amp; Recovery Center (BCRC) and its role</a:t>
            </a:r>
          </a:p>
        </p:txBody>
      </p:sp>
      <p:sp>
        <p:nvSpPr>
          <p:cNvPr id="2" name="Slide Number Placeholder 1">
            <a:extLst>
              <a:ext uri="{FF2B5EF4-FFF2-40B4-BE49-F238E27FC236}">
                <a16:creationId xmlns:a16="http://schemas.microsoft.com/office/drawing/2014/main" id="{FACC8C88-8908-4FE4-A224-FDD25025909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3" name="Footer Placeholder 2">
            <a:extLst>
              <a:ext uri="{FF2B5EF4-FFF2-40B4-BE49-F238E27FC236}">
                <a16:creationId xmlns:a16="http://schemas.microsoft.com/office/drawing/2014/main" id="{CAF9DCD0-FED7-40ED-8E29-59CA51E674F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a:t>
            </a:r>
          </a:p>
        </p:txBody>
      </p:sp>
      <p:sp>
        <p:nvSpPr>
          <p:cNvPr id="6" name="Content Placeholder 2"/>
          <p:cNvSpPr>
            <a:spLocks noGrp="1"/>
          </p:cNvSpPr>
          <p:nvPr>
            <p:ph type="body" sz="quarter" idx="4294967295"/>
          </p:nvPr>
        </p:nvSpPr>
        <p:spPr>
          <a:xfrm>
            <a:off x="617219" y="1200492"/>
            <a:ext cx="11141191" cy="4972050"/>
          </a:xfrm>
        </p:spPr>
        <p:txBody>
          <a:bodyPr numCol="2">
            <a:noAutofit/>
          </a:bodyPr>
          <a:lstStyle/>
          <a:p>
            <a:pPr marL="0" indent="0">
              <a:lnSpc>
                <a:spcPct val="100000"/>
              </a:lnSpc>
              <a:spcBef>
                <a:spcPts val="0"/>
              </a:spcBef>
              <a:spcAft>
                <a:spcPts val="600"/>
              </a:spcAft>
              <a:buNone/>
            </a:pPr>
            <a:r>
              <a:rPr lang="en-US" sz="1400" b="1" dirty="0">
                <a:solidFill>
                  <a:srgbClr val="00529B"/>
                </a:solidFill>
              </a:rPr>
              <a:t>ADAPs </a:t>
            </a:r>
            <a:r>
              <a:rPr lang="en-US" sz="1400" dirty="0">
                <a:solidFill>
                  <a:srgbClr val="00529B"/>
                </a:solidFill>
              </a:rPr>
              <a:t>AIDS Drug Assistance Programs</a:t>
            </a:r>
          </a:p>
          <a:p>
            <a:pPr marL="0" indent="0">
              <a:lnSpc>
                <a:spcPct val="100000"/>
              </a:lnSpc>
              <a:spcBef>
                <a:spcPts val="0"/>
              </a:spcBef>
              <a:spcAft>
                <a:spcPts val="600"/>
              </a:spcAft>
              <a:buNone/>
            </a:pPr>
            <a:r>
              <a:rPr lang="en-US" sz="1400" b="1" dirty="0">
                <a:solidFill>
                  <a:srgbClr val="00529B"/>
                </a:solidFill>
              </a:rPr>
              <a:t>AI/AN</a:t>
            </a:r>
            <a:r>
              <a:rPr lang="en-US" sz="1400" dirty="0">
                <a:solidFill>
                  <a:srgbClr val="00529B"/>
                </a:solidFill>
              </a:rPr>
              <a:t> American Indian/Alaska Native</a:t>
            </a:r>
          </a:p>
          <a:p>
            <a:pPr marL="0" indent="0">
              <a:lnSpc>
                <a:spcPct val="100000"/>
              </a:lnSpc>
              <a:spcBef>
                <a:spcPts val="0"/>
              </a:spcBef>
              <a:spcAft>
                <a:spcPts val="600"/>
              </a:spcAft>
              <a:buNone/>
            </a:pPr>
            <a:r>
              <a:rPr lang="en-US" sz="1400" b="1" dirty="0">
                <a:solidFill>
                  <a:srgbClr val="00529B"/>
                </a:solidFill>
              </a:rPr>
              <a:t>BCRC</a:t>
            </a:r>
            <a:r>
              <a:rPr lang="en-US" sz="1400" dirty="0">
                <a:solidFill>
                  <a:srgbClr val="00529B"/>
                </a:solidFill>
              </a:rPr>
              <a:t> Benefits Coordination &amp; Recovery Center</a:t>
            </a:r>
          </a:p>
          <a:p>
            <a:pPr marL="0" indent="0">
              <a:lnSpc>
                <a:spcPct val="100000"/>
              </a:lnSpc>
              <a:spcBef>
                <a:spcPts val="0"/>
              </a:spcBef>
              <a:spcAft>
                <a:spcPts val="600"/>
              </a:spcAft>
              <a:buNone/>
            </a:pPr>
            <a:r>
              <a:rPr lang="en-US" sz="1400" b="1" dirty="0">
                <a:solidFill>
                  <a:srgbClr val="00529B"/>
                </a:solidFill>
              </a:rPr>
              <a:t>CMS</a:t>
            </a:r>
            <a:r>
              <a:rPr lang="en-US" sz="1400" dirty="0">
                <a:solidFill>
                  <a:srgbClr val="00529B"/>
                </a:solidFill>
              </a:rPr>
              <a:t> Centers for Medicare &amp; Medicaid Services</a:t>
            </a:r>
          </a:p>
          <a:p>
            <a:pPr marL="0" indent="0">
              <a:lnSpc>
                <a:spcPct val="100000"/>
              </a:lnSpc>
              <a:spcBef>
                <a:spcPts val="0"/>
              </a:spcBef>
              <a:spcAft>
                <a:spcPts val="600"/>
              </a:spcAft>
              <a:buNone/>
            </a:pPr>
            <a:r>
              <a:rPr lang="en-US" sz="1400" b="1" dirty="0">
                <a:solidFill>
                  <a:srgbClr val="00529B"/>
                </a:solidFill>
              </a:rPr>
              <a:t>COB</a:t>
            </a:r>
            <a:r>
              <a:rPr lang="en-US" sz="1400" dirty="0">
                <a:solidFill>
                  <a:srgbClr val="00529B"/>
                </a:solidFill>
              </a:rPr>
              <a:t> Coordination of Benefits</a:t>
            </a:r>
          </a:p>
          <a:p>
            <a:pPr marL="0" indent="0">
              <a:lnSpc>
                <a:spcPct val="100000"/>
              </a:lnSpc>
              <a:spcBef>
                <a:spcPts val="0"/>
              </a:spcBef>
              <a:spcAft>
                <a:spcPts val="600"/>
              </a:spcAft>
              <a:buNone/>
            </a:pPr>
            <a:r>
              <a:rPr lang="en-US" sz="1400" b="1" dirty="0">
                <a:solidFill>
                  <a:srgbClr val="00529B"/>
                </a:solidFill>
              </a:rPr>
              <a:t>COBA</a:t>
            </a:r>
            <a:r>
              <a:rPr lang="en-US" sz="1400" dirty="0">
                <a:solidFill>
                  <a:srgbClr val="00529B"/>
                </a:solidFill>
              </a:rPr>
              <a:t> Coordination of Benefits Agreement</a:t>
            </a:r>
          </a:p>
          <a:p>
            <a:pPr marL="0" indent="0">
              <a:lnSpc>
                <a:spcPct val="100000"/>
              </a:lnSpc>
              <a:spcBef>
                <a:spcPts val="0"/>
              </a:spcBef>
              <a:spcAft>
                <a:spcPts val="600"/>
              </a:spcAft>
              <a:buNone/>
            </a:pPr>
            <a:r>
              <a:rPr lang="en-US" sz="1400" b="1" dirty="0">
                <a:solidFill>
                  <a:srgbClr val="00529B"/>
                </a:solidFill>
              </a:rPr>
              <a:t>COBRA </a:t>
            </a:r>
            <a:r>
              <a:rPr lang="en-US" sz="1400" dirty="0">
                <a:solidFill>
                  <a:srgbClr val="00529B"/>
                </a:solidFill>
              </a:rPr>
              <a:t>Consolidated Omnibus Budget Reconciliation Act</a:t>
            </a:r>
          </a:p>
          <a:p>
            <a:pPr marL="0" indent="0">
              <a:lnSpc>
                <a:spcPct val="100000"/>
              </a:lnSpc>
              <a:spcBef>
                <a:spcPts val="0"/>
              </a:spcBef>
              <a:spcAft>
                <a:spcPts val="600"/>
              </a:spcAft>
              <a:buNone/>
            </a:pPr>
            <a:r>
              <a:rPr lang="en-US" sz="1400" b="1" dirty="0">
                <a:solidFill>
                  <a:srgbClr val="00529B"/>
                </a:solidFill>
              </a:rPr>
              <a:t>CWF </a:t>
            </a:r>
            <a:r>
              <a:rPr lang="en-US" sz="1400" dirty="0">
                <a:solidFill>
                  <a:srgbClr val="00529B"/>
                </a:solidFill>
              </a:rPr>
              <a:t>Common Working File</a:t>
            </a:r>
          </a:p>
          <a:p>
            <a:pPr marL="0" indent="0">
              <a:lnSpc>
                <a:spcPct val="100000"/>
              </a:lnSpc>
              <a:spcBef>
                <a:spcPts val="0"/>
              </a:spcBef>
              <a:spcAft>
                <a:spcPts val="600"/>
              </a:spcAft>
              <a:buNone/>
            </a:pPr>
            <a:r>
              <a:rPr lang="en-US" sz="1400" b="1" dirty="0">
                <a:solidFill>
                  <a:srgbClr val="00529B"/>
                </a:solidFill>
              </a:rPr>
              <a:t>DOL </a:t>
            </a:r>
            <a:r>
              <a:rPr lang="en-US" sz="1400" dirty="0">
                <a:solidFill>
                  <a:srgbClr val="00529B"/>
                </a:solidFill>
              </a:rPr>
              <a:t>Department of Labor</a:t>
            </a:r>
          </a:p>
          <a:p>
            <a:pPr marL="0" indent="0">
              <a:lnSpc>
                <a:spcPct val="100000"/>
              </a:lnSpc>
              <a:spcBef>
                <a:spcPts val="0"/>
              </a:spcBef>
              <a:spcAft>
                <a:spcPts val="600"/>
              </a:spcAft>
              <a:buNone/>
            </a:pPr>
            <a:r>
              <a:rPr lang="en-US" sz="1400" b="1" dirty="0">
                <a:solidFill>
                  <a:srgbClr val="00529B"/>
                </a:solidFill>
              </a:rPr>
              <a:t>ESRD</a:t>
            </a:r>
            <a:r>
              <a:rPr lang="en-US" sz="1400" dirty="0">
                <a:solidFill>
                  <a:srgbClr val="00529B"/>
                </a:solidFill>
              </a:rPr>
              <a:t> End-Stage Renal Disease</a:t>
            </a:r>
          </a:p>
          <a:p>
            <a:pPr marL="0" indent="0">
              <a:lnSpc>
                <a:spcPct val="100000"/>
              </a:lnSpc>
              <a:spcBef>
                <a:spcPts val="0"/>
              </a:spcBef>
              <a:spcAft>
                <a:spcPts val="600"/>
              </a:spcAft>
              <a:buNone/>
            </a:pPr>
            <a:r>
              <a:rPr lang="en-US" sz="1400" b="1" dirty="0">
                <a:solidFill>
                  <a:srgbClr val="00529B"/>
                </a:solidFill>
              </a:rPr>
              <a:t>FDA</a:t>
            </a:r>
            <a:r>
              <a:rPr lang="en-US" sz="1400" dirty="0">
                <a:solidFill>
                  <a:srgbClr val="00529B"/>
                </a:solidFill>
              </a:rPr>
              <a:t> Food &amp; Drug Administration</a:t>
            </a:r>
          </a:p>
          <a:p>
            <a:pPr marL="0" indent="0">
              <a:lnSpc>
                <a:spcPct val="100000"/>
              </a:lnSpc>
              <a:spcBef>
                <a:spcPts val="0"/>
              </a:spcBef>
              <a:spcAft>
                <a:spcPts val="600"/>
              </a:spcAft>
              <a:buNone/>
            </a:pPr>
            <a:r>
              <a:rPr lang="en-US" sz="1400" b="1" dirty="0">
                <a:solidFill>
                  <a:srgbClr val="00529B"/>
                </a:solidFill>
              </a:rPr>
              <a:t>FEHB</a:t>
            </a:r>
            <a:r>
              <a:rPr lang="en-US" sz="1400" dirty="0">
                <a:solidFill>
                  <a:srgbClr val="00529B"/>
                </a:solidFill>
              </a:rPr>
              <a:t> Federal Employees Health Benefits</a:t>
            </a:r>
          </a:p>
          <a:p>
            <a:pPr marL="0" indent="0">
              <a:lnSpc>
                <a:spcPct val="100000"/>
              </a:lnSpc>
              <a:spcBef>
                <a:spcPts val="0"/>
              </a:spcBef>
              <a:spcAft>
                <a:spcPts val="600"/>
              </a:spcAft>
              <a:buNone/>
            </a:pPr>
            <a:r>
              <a:rPr lang="en-US" sz="1400" b="1" dirty="0">
                <a:solidFill>
                  <a:srgbClr val="00529B"/>
                </a:solidFill>
              </a:rPr>
              <a:t>GEP</a:t>
            </a:r>
            <a:r>
              <a:rPr lang="en-US" sz="1400" dirty="0">
                <a:solidFill>
                  <a:srgbClr val="00529B"/>
                </a:solidFill>
              </a:rPr>
              <a:t> General Enrollment Period</a:t>
            </a:r>
          </a:p>
          <a:p>
            <a:pPr marL="0" indent="0">
              <a:lnSpc>
                <a:spcPct val="100000"/>
              </a:lnSpc>
              <a:spcBef>
                <a:spcPts val="0"/>
              </a:spcBef>
              <a:spcAft>
                <a:spcPts val="600"/>
              </a:spcAft>
              <a:buNone/>
            </a:pPr>
            <a:r>
              <a:rPr lang="en-US" sz="1400" b="1" dirty="0">
                <a:solidFill>
                  <a:srgbClr val="00529B"/>
                </a:solidFill>
              </a:rPr>
              <a:t>GHP</a:t>
            </a:r>
            <a:r>
              <a:rPr lang="en-US" sz="1400" dirty="0">
                <a:solidFill>
                  <a:srgbClr val="00529B"/>
                </a:solidFill>
              </a:rPr>
              <a:t> Group Health Plan</a:t>
            </a:r>
          </a:p>
          <a:p>
            <a:pPr marL="0" indent="0">
              <a:lnSpc>
                <a:spcPct val="100000"/>
              </a:lnSpc>
              <a:spcBef>
                <a:spcPts val="0"/>
              </a:spcBef>
              <a:spcAft>
                <a:spcPts val="600"/>
              </a:spcAft>
              <a:buNone/>
            </a:pPr>
            <a:r>
              <a:rPr lang="en-US" sz="1400" b="1" dirty="0">
                <a:solidFill>
                  <a:srgbClr val="00529B"/>
                </a:solidFill>
              </a:rPr>
              <a:t>HMO</a:t>
            </a:r>
            <a:r>
              <a:rPr lang="en-US" sz="1400" dirty="0">
                <a:solidFill>
                  <a:srgbClr val="00529B"/>
                </a:solidFill>
              </a:rPr>
              <a:t> Health Maintenance Organization</a:t>
            </a:r>
          </a:p>
          <a:p>
            <a:pPr marL="0" indent="0">
              <a:lnSpc>
                <a:spcPct val="100000"/>
              </a:lnSpc>
              <a:spcBef>
                <a:spcPts val="0"/>
              </a:spcBef>
              <a:spcAft>
                <a:spcPts val="600"/>
              </a:spcAft>
              <a:buNone/>
            </a:pPr>
            <a:r>
              <a:rPr lang="en-US" sz="1400" b="1" dirty="0">
                <a:solidFill>
                  <a:srgbClr val="00529B"/>
                </a:solidFill>
              </a:rPr>
              <a:t>IEP</a:t>
            </a:r>
            <a:r>
              <a:rPr lang="en-US" sz="1400" dirty="0">
                <a:solidFill>
                  <a:srgbClr val="00529B"/>
                </a:solidFill>
              </a:rPr>
              <a:t> Initial Enrollment Period</a:t>
            </a:r>
          </a:p>
          <a:p>
            <a:pPr marL="0" indent="0">
              <a:lnSpc>
                <a:spcPct val="100000"/>
              </a:lnSpc>
              <a:spcBef>
                <a:spcPts val="0"/>
              </a:spcBef>
              <a:spcAft>
                <a:spcPts val="600"/>
              </a:spcAft>
              <a:buNone/>
            </a:pPr>
            <a:r>
              <a:rPr lang="en-US" sz="1400" b="1" dirty="0">
                <a:solidFill>
                  <a:srgbClr val="00529B"/>
                </a:solidFill>
              </a:rPr>
              <a:t>IHS</a:t>
            </a:r>
            <a:r>
              <a:rPr lang="en-US" sz="1400" dirty="0">
                <a:solidFill>
                  <a:srgbClr val="00529B"/>
                </a:solidFill>
              </a:rPr>
              <a:t> Indian Health Service</a:t>
            </a:r>
          </a:p>
          <a:p>
            <a:pPr marL="0" indent="0">
              <a:lnSpc>
                <a:spcPct val="100000"/>
              </a:lnSpc>
              <a:spcBef>
                <a:spcPts val="0"/>
              </a:spcBef>
              <a:spcAft>
                <a:spcPts val="600"/>
              </a:spcAft>
              <a:buNone/>
            </a:pPr>
            <a:r>
              <a:rPr lang="en-US" sz="1400" b="1" dirty="0">
                <a:solidFill>
                  <a:srgbClr val="00529B"/>
                </a:solidFill>
              </a:rPr>
              <a:t>I/T/U</a:t>
            </a:r>
            <a:r>
              <a:rPr lang="en-US" sz="1400" dirty="0">
                <a:solidFill>
                  <a:srgbClr val="00529B"/>
                </a:solidFill>
              </a:rPr>
              <a:t> Indian Health Service, Tribal, and Urban Indian</a:t>
            </a:r>
          </a:p>
          <a:p>
            <a:pPr marL="0" indent="0">
              <a:lnSpc>
                <a:spcPct val="100000"/>
              </a:lnSpc>
              <a:spcBef>
                <a:spcPts val="0"/>
              </a:spcBef>
              <a:spcAft>
                <a:spcPts val="600"/>
              </a:spcAft>
              <a:buNone/>
            </a:pPr>
            <a:r>
              <a:rPr lang="en-US" sz="1400" b="1" dirty="0">
                <a:solidFill>
                  <a:srgbClr val="00529B"/>
                </a:solidFill>
              </a:rPr>
              <a:t>MMA</a:t>
            </a:r>
            <a:r>
              <a:rPr lang="en-US" sz="1400" dirty="0">
                <a:solidFill>
                  <a:srgbClr val="00529B"/>
                </a:solidFill>
              </a:rPr>
              <a:t> Medicare Modernization Act</a:t>
            </a:r>
          </a:p>
          <a:p>
            <a:pPr marL="0" indent="0">
              <a:lnSpc>
                <a:spcPct val="100000"/>
              </a:lnSpc>
              <a:spcBef>
                <a:spcPts val="0"/>
              </a:spcBef>
              <a:spcAft>
                <a:spcPts val="600"/>
              </a:spcAft>
              <a:buNone/>
            </a:pPr>
            <a:r>
              <a:rPr lang="en-US" sz="1400" b="1" dirty="0">
                <a:solidFill>
                  <a:srgbClr val="00529B"/>
                </a:solidFill>
              </a:rPr>
              <a:t>MSPs</a:t>
            </a:r>
            <a:r>
              <a:rPr lang="en-US" sz="1400" dirty="0">
                <a:solidFill>
                  <a:srgbClr val="00529B"/>
                </a:solidFill>
              </a:rPr>
              <a:t> Medicare Savings Programs</a:t>
            </a:r>
          </a:p>
          <a:p>
            <a:pPr marL="0" indent="0">
              <a:lnSpc>
                <a:spcPct val="100000"/>
              </a:lnSpc>
              <a:spcBef>
                <a:spcPts val="0"/>
              </a:spcBef>
              <a:spcAft>
                <a:spcPts val="600"/>
              </a:spcAft>
              <a:buNone/>
            </a:pPr>
            <a:r>
              <a:rPr lang="en-US" sz="1400" b="1" dirty="0">
                <a:solidFill>
                  <a:srgbClr val="00529B"/>
                </a:solidFill>
              </a:rPr>
              <a:t>NTP</a:t>
            </a:r>
            <a:r>
              <a:rPr lang="en-US" sz="1400" dirty="0">
                <a:solidFill>
                  <a:srgbClr val="00529B"/>
                </a:solidFill>
              </a:rPr>
              <a:t> National Training Program</a:t>
            </a:r>
          </a:p>
          <a:p>
            <a:pPr marL="0" indent="0">
              <a:lnSpc>
                <a:spcPct val="100000"/>
              </a:lnSpc>
              <a:spcBef>
                <a:spcPts val="0"/>
              </a:spcBef>
              <a:spcAft>
                <a:spcPts val="600"/>
              </a:spcAft>
              <a:buNone/>
            </a:pPr>
            <a:r>
              <a:rPr lang="en-US" sz="1400" b="1" dirty="0">
                <a:solidFill>
                  <a:srgbClr val="00529B"/>
                </a:solidFill>
              </a:rPr>
              <a:t>PAP</a:t>
            </a:r>
            <a:r>
              <a:rPr lang="en-US" sz="1400" dirty="0">
                <a:solidFill>
                  <a:srgbClr val="00529B"/>
                </a:solidFill>
              </a:rPr>
              <a:t> Patient Assistance Program </a:t>
            </a:r>
          </a:p>
          <a:p>
            <a:pPr marL="0" indent="0">
              <a:lnSpc>
                <a:spcPct val="100000"/>
              </a:lnSpc>
              <a:spcBef>
                <a:spcPts val="0"/>
              </a:spcBef>
              <a:spcAft>
                <a:spcPts val="600"/>
              </a:spcAft>
              <a:buNone/>
            </a:pPr>
            <a:r>
              <a:rPr lang="en-US" sz="1400" b="1" dirty="0">
                <a:solidFill>
                  <a:srgbClr val="00529B"/>
                </a:solidFill>
              </a:rPr>
              <a:t>PPO</a:t>
            </a:r>
            <a:r>
              <a:rPr lang="en-US" sz="1400" dirty="0">
                <a:solidFill>
                  <a:srgbClr val="00529B"/>
                </a:solidFill>
              </a:rPr>
              <a:t> Preferred Provider Organization</a:t>
            </a:r>
          </a:p>
          <a:p>
            <a:pPr marL="0" indent="0">
              <a:lnSpc>
                <a:spcPct val="100000"/>
              </a:lnSpc>
              <a:spcBef>
                <a:spcPts val="0"/>
              </a:spcBef>
              <a:spcAft>
                <a:spcPts val="600"/>
              </a:spcAft>
              <a:buNone/>
            </a:pPr>
            <a:r>
              <a:rPr lang="en-US" sz="1400" b="1" dirty="0">
                <a:solidFill>
                  <a:srgbClr val="00529B"/>
                </a:solidFill>
              </a:rPr>
              <a:t>QHP</a:t>
            </a:r>
            <a:r>
              <a:rPr lang="en-US" sz="1400" dirty="0">
                <a:solidFill>
                  <a:srgbClr val="00529B"/>
                </a:solidFill>
              </a:rPr>
              <a:t> Qualified Health Plan</a:t>
            </a:r>
          </a:p>
          <a:p>
            <a:pPr marL="0" indent="0">
              <a:lnSpc>
                <a:spcPct val="100000"/>
              </a:lnSpc>
              <a:spcBef>
                <a:spcPts val="0"/>
              </a:spcBef>
              <a:spcAft>
                <a:spcPts val="600"/>
              </a:spcAft>
              <a:buNone/>
            </a:pPr>
            <a:r>
              <a:rPr lang="en-US" sz="1400" b="1" dirty="0">
                <a:solidFill>
                  <a:srgbClr val="00529B"/>
                </a:solidFill>
              </a:rPr>
              <a:t>SEP</a:t>
            </a:r>
            <a:r>
              <a:rPr lang="en-US" sz="1400" dirty="0">
                <a:solidFill>
                  <a:srgbClr val="00529B"/>
                </a:solidFill>
              </a:rPr>
              <a:t> Special Enrollment Period</a:t>
            </a:r>
          </a:p>
          <a:p>
            <a:pPr marL="0" indent="0">
              <a:lnSpc>
                <a:spcPct val="100000"/>
              </a:lnSpc>
              <a:spcBef>
                <a:spcPts val="0"/>
              </a:spcBef>
              <a:spcAft>
                <a:spcPts val="600"/>
              </a:spcAft>
              <a:buNone/>
            </a:pPr>
            <a:r>
              <a:rPr lang="en-US" sz="1400" b="1" dirty="0">
                <a:solidFill>
                  <a:srgbClr val="00529B"/>
                </a:solidFill>
              </a:rPr>
              <a:t>SHIP</a:t>
            </a:r>
            <a:r>
              <a:rPr lang="en-US" sz="1400" dirty="0">
                <a:solidFill>
                  <a:srgbClr val="00529B"/>
                </a:solidFill>
              </a:rPr>
              <a:t> State Health Insurance Assistance Programs</a:t>
            </a:r>
          </a:p>
          <a:p>
            <a:pPr marL="0" indent="0">
              <a:lnSpc>
                <a:spcPct val="100000"/>
              </a:lnSpc>
              <a:spcBef>
                <a:spcPts val="0"/>
              </a:spcBef>
              <a:spcAft>
                <a:spcPts val="600"/>
              </a:spcAft>
              <a:buNone/>
            </a:pPr>
            <a:r>
              <a:rPr lang="en-US" sz="1400" b="1" dirty="0">
                <a:solidFill>
                  <a:srgbClr val="00529B"/>
                </a:solidFill>
                <a:latin typeface="Arial"/>
                <a:cs typeface="Arial"/>
              </a:rPr>
              <a:t>SHOP</a:t>
            </a:r>
            <a:r>
              <a:rPr lang="en-US" sz="1400" dirty="0">
                <a:solidFill>
                  <a:srgbClr val="00529B"/>
                </a:solidFill>
                <a:latin typeface="Arial"/>
                <a:cs typeface="Arial"/>
              </a:rPr>
              <a:t> Small Business Health Options Program</a:t>
            </a:r>
          </a:p>
          <a:p>
            <a:pPr marL="0" indent="0">
              <a:lnSpc>
                <a:spcPct val="100000"/>
              </a:lnSpc>
              <a:spcBef>
                <a:spcPts val="0"/>
              </a:spcBef>
              <a:spcAft>
                <a:spcPts val="600"/>
              </a:spcAft>
              <a:buNone/>
            </a:pPr>
            <a:r>
              <a:rPr lang="en-US" sz="1400" b="1" dirty="0">
                <a:solidFill>
                  <a:srgbClr val="00529B"/>
                </a:solidFill>
              </a:rPr>
              <a:t>SNP</a:t>
            </a:r>
            <a:r>
              <a:rPr lang="en-US" sz="1400" dirty="0">
                <a:solidFill>
                  <a:srgbClr val="00529B"/>
                </a:solidFill>
              </a:rPr>
              <a:t> Special Needs Plan</a:t>
            </a:r>
            <a:endParaRPr lang="en-US" sz="1400" b="1" dirty="0">
              <a:solidFill>
                <a:srgbClr val="00529B"/>
              </a:solidFill>
            </a:endParaRPr>
          </a:p>
          <a:p>
            <a:pPr marL="0" indent="0">
              <a:lnSpc>
                <a:spcPct val="100000"/>
              </a:lnSpc>
              <a:spcBef>
                <a:spcPts val="0"/>
              </a:spcBef>
              <a:spcAft>
                <a:spcPts val="600"/>
              </a:spcAft>
              <a:buNone/>
            </a:pPr>
            <a:r>
              <a:rPr lang="en-US" sz="1400" b="1" dirty="0">
                <a:solidFill>
                  <a:srgbClr val="00529B"/>
                </a:solidFill>
              </a:rPr>
              <a:t>SPAP</a:t>
            </a:r>
            <a:r>
              <a:rPr lang="en-US" sz="1400" dirty="0">
                <a:solidFill>
                  <a:srgbClr val="00529B"/>
                </a:solidFill>
              </a:rPr>
              <a:t> State Pharmaceutical Assistance Programs</a:t>
            </a:r>
            <a:endParaRPr lang="en-US" sz="1400" b="1" dirty="0">
              <a:solidFill>
                <a:srgbClr val="00529B"/>
              </a:solidFill>
            </a:endParaRPr>
          </a:p>
          <a:p>
            <a:pPr marL="0" indent="0">
              <a:lnSpc>
                <a:spcPct val="100000"/>
              </a:lnSpc>
              <a:spcBef>
                <a:spcPts val="0"/>
              </a:spcBef>
              <a:spcAft>
                <a:spcPts val="600"/>
              </a:spcAft>
              <a:buNone/>
            </a:pPr>
            <a:r>
              <a:rPr lang="en-US" sz="1400" b="1" dirty="0">
                <a:solidFill>
                  <a:srgbClr val="00529B"/>
                </a:solidFill>
              </a:rPr>
              <a:t>TFL</a:t>
            </a:r>
            <a:r>
              <a:rPr lang="en-US" sz="1400" dirty="0">
                <a:solidFill>
                  <a:srgbClr val="00529B"/>
                </a:solidFill>
              </a:rPr>
              <a:t> TRICARE for Life</a:t>
            </a:r>
          </a:p>
          <a:p>
            <a:pPr marL="0" indent="0">
              <a:lnSpc>
                <a:spcPct val="100000"/>
              </a:lnSpc>
              <a:spcBef>
                <a:spcPts val="0"/>
              </a:spcBef>
              <a:spcAft>
                <a:spcPts val="600"/>
              </a:spcAft>
              <a:buNone/>
            </a:pPr>
            <a:r>
              <a:rPr lang="en-US" sz="1400" b="1" dirty="0" err="1">
                <a:solidFill>
                  <a:srgbClr val="00529B"/>
                </a:solidFill>
              </a:rPr>
              <a:t>TrOOP</a:t>
            </a:r>
            <a:r>
              <a:rPr lang="en-US" sz="1400" dirty="0">
                <a:solidFill>
                  <a:srgbClr val="00529B"/>
                </a:solidFill>
              </a:rPr>
              <a:t> True Out-Of-Pocket</a:t>
            </a:r>
          </a:p>
          <a:p>
            <a:pPr marL="0" indent="0">
              <a:lnSpc>
                <a:spcPct val="100000"/>
              </a:lnSpc>
              <a:spcBef>
                <a:spcPts val="0"/>
              </a:spcBef>
              <a:spcAft>
                <a:spcPts val="600"/>
              </a:spcAft>
              <a:buNone/>
            </a:pPr>
            <a:r>
              <a:rPr lang="en-US" sz="1400" b="1" dirty="0">
                <a:solidFill>
                  <a:srgbClr val="00529B"/>
                </a:solidFill>
              </a:rPr>
              <a:t>VA</a:t>
            </a:r>
            <a:r>
              <a:rPr lang="en-US" sz="1400" dirty="0">
                <a:solidFill>
                  <a:srgbClr val="00529B"/>
                </a:solidFill>
              </a:rPr>
              <a:t> Veterans Affairs</a:t>
            </a:r>
          </a:p>
          <a:p>
            <a:pPr marL="0" indent="0">
              <a:lnSpc>
                <a:spcPct val="100000"/>
              </a:lnSpc>
              <a:spcBef>
                <a:spcPts val="0"/>
              </a:spcBef>
              <a:spcAft>
                <a:spcPts val="600"/>
              </a:spcAft>
              <a:buNone/>
            </a:pPr>
            <a:r>
              <a:rPr lang="en-US" sz="1400" b="1" dirty="0">
                <a:solidFill>
                  <a:srgbClr val="00529B"/>
                </a:solidFill>
              </a:rPr>
              <a:t>WCMSA</a:t>
            </a:r>
            <a:r>
              <a:rPr lang="en-US" sz="1400" dirty="0">
                <a:solidFill>
                  <a:srgbClr val="00529B"/>
                </a:solidFill>
              </a:rPr>
              <a:t> Workers’ Compensation Medicare Set-Aide Arrangement</a:t>
            </a:r>
          </a:p>
          <a:p>
            <a:pPr marL="0" indent="0">
              <a:lnSpc>
                <a:spcPct val="100000"/>
              </a:lnSpc>
              <a:spcBef>
                <a:spcPts val="0"/>
              </a:spcBef>
              <a:spcAft>
                <a:spcPts val="600"/>
              </a:spcAft>
              <a:buNone/>
            </a:pPr>
            <a:r>
              <a:rPr lang="en-US" sz="1400" b="1" dirty="0">
                <a:solidFill>
                  <a:srgbClr val="00529B"/>
                </a:solidFill>
              </a:rPr>
              <a:t>CHAMPVA </a:t>
            </a:r>
            <a:r>
              <a:rPr lang="en-US" sz="1400" dirty="0">
                <a:solidFill>
                  <a:srgbClr val="00529B"/>
                </a:solidFill>
              </a:rPr>
              <a:t>The Civilian Health and Medical Program of the Department of Veterans Affairs</a:t>
            </a:r>
          </a:p>
          <a:p>
            <a:pPr marL="0" indent="0">
              <a:lnSpc>
                <a:spcPct val="100000"/>
              </a:lnSpc>
              <a:spcBef>
                <a:spcPts val="0"/>
              </a:spcBef>
              <a:spcAft>
                <a:spcPts val="600"/>
              </a:spcAft>
              <a:buNone/>
            </a:pPr>
            <a:endParaRPr lang="en-US" sz="1400" dirty="0">
              <a:solidFill>
                <a:srgbClr val="00529B"/>
              </a:solidFill>
            </a:endParaRP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p:nvPr/>
        </p:nvCxnSpPr>
        <p:spPr>
          <a:xfrm>
            <a:off x="5786203" y="1200492"/>
            <a:ext cx="0" cy="482555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50</a:t>
            </a:fld>
            <a:endParaRPr lang="en-US" dirty="0"/>
          </a:p>
        </p:txBody>
      </p:sp>
      <p:sp>
        <p:nvSpPr>
          <p:cNvPr id="4" name="Footer Placeholder 3">
            <a:extLst>
              <a:ext uri="{FF2B5EF4-FFF2-40B4-BE49-F238E27FC236}">
                <a16:creationId xmlns:a16="http://schemas.microsoft.com/office/drawing/2014/main" id="{11844032-2AFF-4DB8-9EB4-7E4759B0D1B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access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3FE9AA4-1FEC-424F-84DE-FED14AC5DA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28993"/>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4" y="1408703"/>
            <a:ext cx="2863263" cy="2863263"/>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dirty="0"/>
          </a:p>
        </p:txBody>
      </p:sp>
      <p:sp>
        <p:nvSpPr>
          <p:cNvPr id="5" name="Footer Placeholder 4">
            <a:extLst>
              <a:ext uri="{FF2B5EF4-FFF2-40B4-BE49-F238E27FC236}">
                <a16:creationId xmlns:a16="http://schemas.microsoft.com/office/drawing/2014/main" id="{424BD165-C34F-45C1-9548-1C2AA167F06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Benefits Overview</a:t>
            </a:r>
          </a:p>
        </p:txBody>
      </p:sp>
      <p:sp>
        <p:nvSpPr>
          <p:cNvPr id="5" name="Content Placeholder 4"/>
          <p:cNvSpPr>
            <a:spLocks noGrp="1"/>
          </p:cNvSpPr>
          <p:nvPr>
            <p:ph type="body" sz="quarter" idx="13"/>
          </p:nvPr>
        </p:nvSpPr>
        <p:spPr>
          <a:xfrm>
            <a:off x="914400" y="1371600"/>
            <a:ext cx="10553700" cy="1787210"/>
          </a:xfrm>
        </p:spPr>
        <p:txBody>
          <a:bodyPr vert="horz" lIns="91440" tIns="45720" rIns="91440" bIns="45720" rtlCol="0">
            <a:normAutofit/>
          </a:bodyPr>
          <a:lstStyle/>
          <a:p>
            <a:pPr marL="274320" lvl="0" indent="-274320" defTabSz="685800">
              <a:lnSpc>
                <a:spcPct val="100000"/>
              </a:lnSpc>
              <a:spcBef>
                <a:spcPts val="0"/>
              </a:spcBef>
              <a:spcAft>
                <a:spcPts val="1200"/>
              </a:spcAft>
              <a:buClrTx/>
            </a:pPr>
            <a:r>
              <a:rPr lang="en-US" sz="2800" b="1" dirty="0"/>
              <a:t>Payer: </a:t>
            </a:r>
            <a:r>
              <a:rPr lang="en-US" sz="2800" dirty="0"/>
              <a:t>What each type of health insurance plan is called</a:t>
            </a:r>
          </a:p>
          <a:p>
            <a:pPr marL="274320" lvl="0" indent="-274320" defTabSz="685800">
              <a:lnSpc>
                <a:spcPct val="100000"/>
              </a:lnSpc>
              <a:spcBef>
                <a:spcPts val="0"/>
              </a:spcBef>
              <a:spcAft>
                <a:spcPts val="1200"/>
              </a:spcAft>
              <a:buClrTx/>
            </a:pPr>
            <a:r>
              <a:rPr lang="en-US" sz="2800" b="1" dirty="0"/>
              <a:t>Coordination of benefits: </a:t>
            </a:r>
            <a:r>
              <a:rPr lang="en-US" sz="2800" dirty="0"/>
              <a:t>Rules that determine who pays first, second, and (in some cases) third</a:t>
            </a:r>
          </a:p>
        </p:txBody>
      </p:sp>
      <p:sp>
        <p:nvSpPr>
          <p:cNvPr id="6" name="Text Placeholder 5">
            <a:extLst>
              <a:ext uri="{FF2B5EF4-FFF2-40B4-BE49-F238E27FC236}">
                <a16:creationId xmlns:a16="http://schemas.microsoft.com/office/drawing/2014/main" id="{C2672D66-F0F8-97E0-47A8-5B8F298BCFC4}"/>
              </a:ext>
            </a:extLst>
          </p:cNvPr>
          <p:cNvSpPr>
            <a:spLocks noGrp="1"/>
          </p:cNvSpPr>
          <p:nvPr>
            <p:ph type="body" sz="quarter" idx="14"/>
          </p:nvPr>
        </p:nvSpPr>
        <p:spPr>
          <a:xfrm>
            <a:off x="969697"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Primary Payer</a:t>
            </a:r>
            <a:endParaRPr lang="en-US" sz="2800" dirty="0">
              <a:latin typeface="Calibri" panose="020F0502020204030204"/>
              <a:cs typeface="+mn-cs"/>
            </a:endParaRPr>
          </a:p>
        </p:txBody>
      </p:sp>
      <p:sp>
        <p:nvSpPr>
          <p:cNvPr id="8" name="Text Placeholder 7">
            <a:extLst>
              <a:ext uri="{FF2B5EF4-FFF2-40B4-BE49-F238E27FC236}">
                <a16:creationId xmlns:a16="http://schemas.microsoft.com/office/drawing/2014/main" id="{B1696963-4E56-FC64-4110-3E58E6DB95A8}"/>
              </a:ext>
            </a:extLst>
          </p:cNvPr>
          <p:cNvSpPr>
            <a:spLocks noGrp="1"/>
          </p:cNvSpPr>
          <p:nvPr>
            <p:ph type="body" sz="quarter" idx="15"/>
          </p:nvPr>
        </p:nvSpPr>
        <p:spPr>
          <a:xfrm>
            <a:off x="4561548"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Secondary Payer</a:t>
            </a:r>
            <a:endParaRPr lang="en-US" sz="2800" dirty="0">
              <a:latin typeface="Calibri" panose="020F0502020204030204"/>
              <a:cs typeface="+mn-cs"/>
            </a:endParaRPr>
          </a:p>
        </p:txBody>
      </p:sp>
      <p:sp>
        <p:nvSpPr>
          <p:cNvPr id="12" name="Text Placeholder 11">
            <a:extLst>
              <a:ext uri="{FF2B5EF4-FFF2-40B4-BE49-F238E27FC236}">
                <a16:creationId xmlns:a16="http://schemas.microsoft.com/office/drawing/2014/main" id="{AAB7B59D-9BDD-E1D1-AB70-8A3068B573B4}"/>
              </a:ext>
            </a:extLst>
          </p:cNvPr>
          <p:cNvSpPr>
            <a:spLocks noGrp="1"/>
          </p:cNvSpPr>
          <p:nvPr>
            <p:ph type="body" sz="quarter" idx="16"/>
          </p:nvPr>
        </p:nvSpPr>
        <p:spPr>
          <a:xfrm>
            <a:off x="8153400" y="3179965"/>
            <a:ext cx="3108960" cy="1554480"/>
          </a:xfrm>
          <a:prstGeom prst="roundRect">
            <a:avLst/>
          </a:prstGeom>
          <a:ln w="38100"/>
        </p:spPr>
        <p:style>
          <a:lnRef idx="2">
            <a:schemeClr val="accent4"/>
          </a:lnRef>
          <a:fillRef idx="1">
            <a:schemeClr val="lt1"/>
          </a:fillRef>
          <a:effectRef idx="0">
            <a:schemeClr val="accent4"/>
          </a:effectRef>
          <a:fontRef idx="minor">
            <a:schemeClr val="dk1"/>
          </a:fontRef>
        </p:style>
        <p:txBody>
          <a:bodyPr anchor="ctr"/>
          <a:lstStyle/>
          <a:p>
            <a:pPr marL="0" lvl="0" indent="0" algn="ctr" defTabSz="685800">
              <a:lnSpc>
                <a:spcPct val="100000"/>
              </a:lnSpc>
              <a:spcBef>
                <a:spcPts val="600"/>
              </a:spcBef>
              <a:buClrTx/>
              <a:buNone/>
            </a:pPr>
            <a:r>
              <a:rPr lang="en-US" sz="2800" b="1" dirty="0">
                <a:latin typeface="Calibri" panose="020F0502020204030204"/>
                <a:cs typeface="+mn-cs"/>
              </a:rPr>
              <a:t>Third Payer</a:t>
            </a:r>
            <a:endParaRPr lang="en-US" sz="2800" dirty="0">
              <a:latin typeface="Calibri" panose="020F0502020204030204"/>
              <a:cs typeface="+mn-cs"/>
            </a:endParaRPr>
          </a:p>
        </p:txBody>
      </p:sp>
      <p:sp>
        <p:nvSpPr>
          <p:cNvPr id="10" name="Text Placeholder 9">
            <a:extLst>
              <a:ext uri="{FF2B5EF4-FFF2-40B4-BE49-F238E27FC236}">
                <a16:creationId xmlns:a16="http://schemas.microsoft.com/office/drawing/2014/main" id="{4FA8882A-54EE-2A23-F810-8A83A4ED4966}"/>
              </a:ext>
            </a:extLst>
          </p:cNvPr>
          <p:cNvSpPr>
            <a:spLocks noGrp="1"/>
          </p:cNvSpPr>
          <p:nvPr>
            <p:ph type="body" sz="quarter" idx="17"/>
          </p:nvPr>
        </p:nvSpPr>
        <p:spPr>
          <a:xfrm>
            <a:off x="914400" y="5214076"/>
            <a:ext cx="9104314" cy="625423"/>
          </a:xfrm>
        </p:spPr>
        <p:txBody>
          <a:bodyPr>
            <a:normAutofit/>
          </a:bodyPr>
          <a:lstStyle/>
          <a:p>
            <a:pPr marL="274320" indent="-274320">
              <a:lnSpc>
                <a:spcPct val="100000"/>
              </a:lnSpc>
              <a:spcBef>
                <a:spcPts val="0"/>
              </a:spcBef>
              <a:spcAft>
                <a:spcPts val="1200"/>
              </a:spcAft>
            </a:pPr>
            <a:r>
              <a:rPr lang="en-US" sz="2800" dirty="0"/>
              <a:t>Medicare may be the primary or secondary payer</a:t>
            </a:r>
          </a:p>
        </p:txBody>
      </p:sp>
      <p:sp>
        <p:nvSpPr>
          <p:cNvPr id="7" name="Slide Number Placeholder 6">
            <a:extLst>
              <a:ext uri="{FF2B5EF4-FFF2-40B4-BE49-F238E27FC236}">
                <a16:creationId xmlns:a16="http://schemas.microsoft.com/office/drawing/2014/main" id="{9C84F819-D873-46AC-887F-5E7FD7E2F8EE}"/>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 name="Footer Placeholder 2">
            <a:extLst>
              <a:ext uri="{FF2B5EF4-FFF2-40B4-BE49-F238E27FC236}">
                <a16:creationId xmlns:a16="http://schemas.microsoft.com/office/drawing/2014/main" id="{AE1E61DE-2F01-46AC-921E-43C961923ED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8" grpId="0" animBg="1"/>
      <p:bldP spid="12" grpId="0"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is the Primary Payer</a:t>
            </a:r>
          </a:p>
        </p:txBody>
      </p:sp>
      <p:sp>
        <p:nvSpPr>
          <p:cNvPr id="6" name="Content Placeholder 5">
            <a:extLst>
              <a:ext uri="{FF2B5EF4-FFF2-40B4-BE49-F238E27FC236}">
                <a16:creationId xmlns:a16="http://schemas.microsoft.com/office/drawing/2014/main" id="{BC268F35-B0DD-9E48-DFF6-EB28241AA55A}"/>
              </a:ext>
            </a:extLst>
          </p:cNvPr>
          <p:cNvSpPr>
            <a:spLocks noGrp="1"/>
          </p:cNvSpPr>
          <p:nvPr>
            <p:ph idx="1"/>
          </p:nvPr>
        </p:nvSpPr>
        <p:spPr>
          <a:xfrm>
            <a:off x="914400" y="1371600"/>
            <a:ext cx="10176417" cy="5021042"/>
          </a:xfrm>
        </p:spPr>
        <p:txBody>
          <a:bodyPr>
            <a:normAutofit/>
          </a:bodyPr>
          <a:lstStyle/>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Medicare is your only insurance; or</a:t>
            </a:r>
          </a:p>
          <a:p>
            <a:pPr marL="274320" indent="-274320" defTabSz="685800">
              <a:lnSpc>
                <a:spcPct val="110000"/>
              </a:lnSpc>
              <a:spcBef>
                <a:spcPts val="600"/>
              </a:spcBef>
              <a:spcAft>
                <a:spcPts val="1200"/>
              </a:spcAft>
              <a:buClrTx/>
              <a:defRPr/>
            </a:pPr>
            <a:r>
              <a:rPr kumimoji="0" lang="en-US" b="0" i="0" u="none" strike="noStrike" kern="1200" cap="none" spc="0" normalizeH="0" baseline="0" noProof="0" dirty="0">
                <a:ln>
                  <a:noFill/>
                </a:ln>
                <a:solidFill>
                  <a:srgbClr val="4472C4">
                    <a:lumMod val="75000"/>
                  </a:srgbClr>
                </a:solidFill>
                <a:effectLst/>
                <a:uLnTx/>
                <a:uFillTx/>
              </a:rPr>
              <a:t>If you have Medicare and other coverage from:</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A Medicare Supplement Insurance (Medigap) policy</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Medicaid </a:t>
            </a:r>
            <a:r>
              <a:rPr lang="en-US" dirty="0">
                <a:solidFill>
                  <a:srgbClr val="4472C4">
                    <a:lumMod val="75000"/>
                  </a:srgbClr>
                </a:solidFill>
              </a:rPr>
              <a:t>(dual eligibles)</a:t>
            </a:r>
            <a:endParaRPr kumimoji="0" lang="en-US" b="0" i="0" u="none" strike="noStrike" kern="1200" cap="none" spc="0" normalizeH="0" baseline="0" noProof="0" dirty="0">
              <a:ln>
                <a:noFill/>
              </a:ln>
              <a:solidFill>
                <a:srgbClr val="4472C4">
                  <a:lumMod val="75000"/>
                </a:srgbClr>
              </a:solidFill>
              <a:effectLst/>
              <a:uLnTx/>
              <a:uFillTx/>
            </a:endParaRP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Retiree benefits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The Indian Health Service (IHS)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TRICARE For Life (TFL) and you’re retired from the uniformed services</a:t>
            </a:r>
          </a:p>
          <a:p>
            <a:pPr marL="548640" lvl="1" indent="-274320" defTabSz="685800">
              <a:lnSpc>
                <a:spcPct val="110000"/>
              </a:lnSpc>
              <a:spcBef>
                <a:spcPts val="0"/>
              </a:spcBef>
              <a:spcAft>
                <a:spcPts val="1200"/>
              </a:spcAft>
              <a:defRPr/>
            </a:pPr>
            <a:r>
              <a:rPr kumimoji="0" lang="en-US" b="0" i="0" u="none" strike="noStrike" kern="1200" cap="none" spc="0" normalizeH="0" baseline="0" noProof="0" dirty="0">
                <a:ln>
                  <a:noFill/>
                </a:ln>
                <a:solidFill>
                  <a:srgbClr val="4472C4">
                    <a:lumMod val="75000"/>
                  </a:srgbClr>
                </a:solidFill>
                <a:effectLst/>
                <a:uLnTx/>
                <a:uFillTx/>
              </a:rPr>
              <a:t>Consolidated Omnibus Budget Reconciliation Act (COBRA) coverage</a:t>
            </a:r>
          </a:p>
        </p:txBody>
      </p:sp>
      <p:sp>
        <p:nvSpPr>
          <p:cNvPr id="5" name="Slide Number Placeholder 4">
            <a:extLst>
              <a:ext uri="{FF2B5EF4-FFF2-40B4-BE49-F238E27FC236}">
                <a16:creationId xmlns:a16="http://schemas.microsoft.com/office/drawing/2014/main" id="{EDDC8B39-BD3A-43B4-B82B-3D692DABF945}"/>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2025</a:t>
            </a:r>
            <a:endParaRPr lang="en-US" sz="1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F08D57-19BD-4AA3-8C2C-B57B46E2614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Tree>
    <p:custDataLst>
      <p:tags r:id="rId1"/>
    </p:custDataLst>
    <p:extLst>
      <p:ext uri="{BB962C8B-B14F-4D97-AF65-F5344CB8AC3E}">
        <p14:creationId xmlns:p14="http://schemas.microsoft.com/office/powerpoint/2010/main" val="37357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Secondary Payer</a:t>
            </a:r>
          </a:p>
        </p:txBody>
      </p:sp>
      <p:sp>
        <p:nvSpPr>
          <p:cNvPr id="3" name="Text Placeholder 2">
            <a:extLst>
              <a:ext uri="{FF2B5EF4-FFF2-40B4-BE49-F238E27FC236}">
                <a16:creationId xmlns:a16="http://schemas.microsoft.com/office/drawing/2014/main" id="{D97400E6-F645-E2F5-E52F-A61E1710802B}"/>
              </a:ext>
            </a:extLst>
          </p:cNvPr>
          <p:cNvSpPr>
            <a:spLocks noGrp="1"/>
          </p:cNvSpPr>
          <p:nvPr>
            <p:ph type="body" sz="quarter" idx="14"/>
          </p:nvPr>
        </p:nvSpPr>
        <p:spPr>
          <a:xfrm>
            <a:off x="1369810"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When Medicare isn’t legally responsible for paying a claim first</a:t>
            </a:r>
          </a:p>
        </p:txBody>
      </p:sp>
      <p:pic>
        <p:nvPicPr>
          <p:cNvPr id="13" name="Picture 12">
            <a:extLst>
              <a:ext uri="{FF2B5EF4-FFF2-40B4-BE49-F238E27FC236}">
                <a16:creationId xmlns:a16="http://schemas.microsoft.com/office/drawing/2014/main" id="{9BDE1B85-89EC-4577-B709-012BFCCB9A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4674" y="2011680"/>
            <a:ext cx="2871216" cy="1914144"/>
          </a:xfrm>
          <a:prstGeom prst="rect">
            <a:avLst/>
          </a:prstGeom>
          <a:ln>
            <a:noFill/>
          </a:ln>
          <a:effectLst>
            <a:softEdge rad="112500"/>
          </a:effectLst>
        </p:spPr>
      </p:pic>
      <p:sp>
        <p:nvSpPr>
          <p:cNvPr id="5" name="Text Placeholder 4">
            <a:extLst>
              <a:ext uri="{FF2B5EF4-FFF2-40B4-BE49-F238E27FC236}">
                <a16:creationId xmlns:a16="http://schemas.microsoft.com/office/drawing/2014/main" id="{FE62A08B-8BE2-A1CA-187D-BD383B3C34C4}"/>
              </a:ext>
            </a:extLst>
          </p:cNvPr>
          <p:cNvSpPr>
            <a:spLocks noGrp="1"/>
          </p:cNvSpPr>
          <p:nvPr>
            <p:ph type="body" sz="quarter" idx="15"/>
          </p:nvPr>
        </p:nvSpPr>
        <p:spPr>
          <a:xfrm>
            <a:off x="4562029"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Legislation to protect the Medicare Trust Fund</a:t>
            </a:r>
          </a:p>
          <a:p>
            <a:pPr marL="0" lvl="0" indent="0" algn="ctr" defTabSz="685800">
              <a:lnSpc>
                <a:spcPct val="100000"/>
              </a:lnSpc>
              <a:spcBef>
                <a:spcPts val="0"/>
              </a:spcBef>
              <a:spcAft>
                <a:spcPts val="1200"/>
              </a:spcAft>
              <a:buClrTx/>
              <a:buNone/>
            </a:pPr>
            <a:r>
              <a:rPr lang="en-US" sz="1300" dirty="0"/>
              <a:t>Saves about $9.7 billion in 2023</a:t>
            </a:r>
          </a:p>
        </p:txBody>
      </p:sp>
      <p:pic>
        <p:nvPicPr>
          <p:cNvPr id="17" name="Picture 16">
            <a:extLst>
              <a:ext uri="{FF2B5EF4-FFF2-40B4-BE49-F238E27FC236}">
                <a16:creationId xmlns:a16="http://schemas.microsoft.com/office/drawing/2014/main" id="{03332403-021E-4F33-A7F5-CFC008E00A1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9461" y="2014728"/>
            <a:ext cx="2871216" cy="1914144"/>
          </a:xfrm>
          <a:prstGeom prst="rect">
            <a:avLst/>
          </a:prstGeom>
          <a:ln>
            <a:noFill/>
          </a:ln>
          <a:effectLst>
            <a:softEdge rad="112500"/>
          </a:effectLst>
        </p:spPr>
      </p:pic>
      <p:sp>
        <p:nvSpPr>
          <p:cNvPr id="6" name="Text Placeholder 5">
            <a:extLst>
              <a:ext uri="{FF2B5EF4-FFF2-40B4-BE49-F238E27FC236}">
                <a16:creationId xmlns:a16="http://schemas.microsoft.com/office/drawing/2014/main" id="{AE9FE0E4-31EE-C60F-35AB-6AAD4E2BEDC8}"/>
              </a:ext>
            </a:extLst>
          </p:cNvPr>
          <p:cNvSpPr>
            <a:spLocks noGrp="1"/>
          </p:cNvSpPr>
          <p:nvPr>
            <p:ph type="body" sz="quarter" idx="16"/>
          </p:nvPr>
        </p:nvSpPr>
        <p:spPr>
          <a:xfrm>
            <a:off x="7754248" y="1662561"/>
            <a:ext cx="2926080" cy="3931920"/>
          </a:xfrm>
          <a:prstGeom prst="roundRect">
            <a:avLst/>
          </a:prstGeom>
          <a:ln w="38100">
            <a:solidFill>
              <a:schemeClr val="accent1"/>
            </a:solidFill>
          </a:ln>
        </p:spPr>
        <p:txBody>
          <a:bodyPr tIns="2286000" anchor="t"/>
          <a:lstStyle/>
          <a:p>
            <a:pPr marL="0" lvl="0" indent="0" algn="ctr" defTabSz="685800">
              <a:lnSpc>
                <a:spcPct val="100000"/>
              </a:lnSpc>
              <a:spcBef>
                <a:spcPts val="0"/>
              </a:spcBef>
              <a:spcAft>
                <a:spcPts val="1200"/>
              </a:spcAft>
              <a:buClrTx/>
              <a:buNone/>
            </a:pPr>
            <a:r>
              <a:rPr lang="en-US" sz="2000" dirty="0"/>
              <a:t>Ensure Medicare doesn’t pay when another insurer should pay first</a:t>
            </a:r>
          </a:p>
        </p:txBody>
      </p:sp>
      <p:pic>
        <p:nvPicPr>
          <p:cNvPr id="15" name="Picture 14">
            <a:extLst>
              <a:ext uri="{FF2B5EF4-FFF2-40B4-BE49-F238E27FC236}">
                <a16:creationId xmlns:a16="http://schemas.microsoft.com/office/drawing/2014/main" id="{3082055E-1855-4FCA-82D4-0805D57D7E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38649" y="2014728"/>
            <a:ext cx="2866644" cy="1911096"/>
          </a:xfrm>
          <a:prstGeom prst="rect">
            <a:avLst/>
          </a:prstGeom>
          <a:ln>
            <a:noFill/>
          </a:ln>
          <a:effectLst>
            <a:softEdge rad="112500"/>
          </a:effectLst>
        </p:spPr>
      </p:pic>
      <p:sp>
        <p:nvSpPr>
          <p:cNvPr id="19" name="Slide Number Placeholder 18">
            <a:extLst>
              <a:ext uri="{FF2B5EF4-FFF2-40B4-BE49-F238E27FC236}">
                <a16:creationId xmlns:a16="http://schemas.microsoft.com/office/drawing/2014/main" id="{E0362AFA-CBB6-9FAA-ABD9-321B623F3E6E}"/>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18" name="Footer Placeholder 17">
            <a:extLst>
              <a:ext uri="{FF2B5EF4-FFF2-40B4-BE49-F238E27FC236}">
                <a16:creationId xmlns:a16="http://schemas.microsoft.com/office/drawing/2014/main" id="{638252FE-FE6D-6D48-9C16-6F7F9122EFD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16" name="Date Placeholder 15">
            <a:extLst>
              <a:ext uri="{FF2B5EF4-FFF2-40B4-BE49-F238E27FC236}">
                <a16:creationId xmlns:a16="http://schemas.microsoft.com/office/drawing/2014/main" id="{EB8AF113-7112-5CA9-B55B-711FCC0A362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11560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animBg="1"/>
      <p:bldP spid="6" grpId="0" uiExpan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256" y="0"/>
            <a:ext cx="10937488" cy="918506"/>
          </a:xfrm>
        </p:spPr>
        <p:txBody>
          <a:bodyPr>
            <a:normAutofit/>
          </a:bodyPr>
          <a:lstStyle/>
          <a:p>
            <a:r>
              <a:rPr lang="en-US" sz="3000" dirty="0"/>
              <a:t>Benefits Coordination &amp; Recovery Center</a:t>
            </a:r>
          </a:p>
        </p:txBody>
      </p:sp>
      <p:sp>
        <p:nvSpPr>
          <p:cNvPr id="5" name="Content Placeholder 4"/>
          <p:cNvSpPr>
            <a:spLocks noGrp="1"/>
          </p:cNvSpPr>
          <p:nvPr>
            <p:ph sz="half" idx="1"/>
          </p:nvPr>
        </p:nvSpPr>
        <p:spPr>
          <a:xfrm>
            <a:off x="5760720" y="1371600"/>
            <a:ext cx="5955808" cy="4232830"/>
          </a:xfrm>
        </p:spPr>
        <p:txBody>
          <a:bodyPr>
            <a:noAutofit/>
          </a:bodyPr>
          <a:lstStyle/>
          <a:p>
            <a:pPr marL="346075" indent="-346075" defTabSz="685800">
              <a:lnSpc>
                <a:spcPct val="100000"/>
              </a:lnSpc>
              <a:spcBef>
                <a:spcPts val="0"/>
              </a:spcBef>
              <a:spcAft>
                <a:spcPts val="1200"/>
              </a:spcAft>
            </a:pPr>
            <a:r>
              <a:rPr lang="en-US" sz="2800" dirty="0">
                <a:solidFill>
                  <a:srgbClr val="00529B"/>
                </a:solidFill>
              </a:rPr>
              <a:t>Determines whether Medicare pays first</a:t>
            </a:r>
          </a:p>
          <a:p>
            <a:pPr marL="346075" indent="-346075" defTabSz="685800">
              <a:lnSpc>
                <a:spcPct val="100000"/>
              </a:lnSpc>
              <a:spcBef>
                <a:spcPts val="0"/>
              </a:spcBef>
              <a:spcAft>
                <a:spcPts val="1200"/>
              </a:spcAft>
            </a:pPr>
            <a:r>
              <a:rPr lang="en-US" sz="2800" dirty="0">
                <a:solidFill>
                  <a:srgbClr val="00529B"/>
                </a:solidFill>
              </a:rPr>
              <a:t>Manages Mandatory Insurer Reporting and self-reports  of other insurance coverage information</a:t>
            </a:r>
          </a:p>
          <a:p>
            <a:pPr marL="346075" indent="-346075" defTabSz="685800">
              <a:lnSpc>
                <a:spcPct val="100000"/>
              </a:lnSpc>
              <a:spcBef>
                <a:spcPts val="0"/>
              </a:spcBef>
              <a:spcAft>
                <a:spcPts val="1200"/>
              </a:spcAft>
            </a:pPr>
            <a:r>
              <a:rPr lang="en-US" sz="2800" dirty="0">
                <a:solidFill>
                  <a:srgbClr val="00529B"/>
                </a:solidFill>
              </a:rPr>
              <a:t>Gets repayment when Medicare makes a conditional payment</a:t>
            </a:r>
          </a:p>
        </p:txBody>
      </p:sp>
      <p:pic>
        <p:nvPicPr>
          <p:cNvPr id="8" name="Picture 7">
            <a:extLst>
              <a:ext uri="{FF2B5EF4-FFF2-40B4-BE49-F238E27FC236}">
                <a16:creationId xmlns:a16="http://schemas.microsoft.com/office/drawing/2014/main" id="{E5F3398A-73D4-4ED9-AFF5-DDF4D5F4A39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0D60EFDB-70C5-4D06-88D4-91141175BDF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3" name="Footer Placeholder 2">
            <a:extLst>
              <a:ext uri="{FF2B5EF4-FFF2-40B4-BE49-F238E27FC236}">
                <a16:creationId xmlns:a16="http://schemas.microsoft.com/office/drawing/2014/main" id="{4BF49560-4310-446B-B79E-3FF309C551C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endParaRPr lang="en-US" dirty="0"/>
          </a:p>
        </p:txBody>
      </p:sp>
    </p:spTree>
    <p:custDataLst>
      <p:tags r:id="rId1"/>
    </p:custDataLst>
    <p:extLst>
      <p:ext uri="{BB962C8B-B14F-4D97-AF65-F5344CB8AC3E}">
        <p14:creationId xmlns:p14="http://schemas.microsoft.com/office/powerpoint/2010/main" val="3605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PRGYCeJe"/>
  <p:tag name="ARTICULATE_DESIGN_ID_OFFICE THEME" val="Taw9MAaF"/>
  <p:tag name="ARTICULATE_PROJECT_OPEN" val="0"/>
  <p:tag name="ARTICULATE_SLIDE_COUNT" val="5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E9F67E-CDC4-4C50-BC88-1218C0D66DCB}">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B1D7C5-F0A9-4DDF-B232-084D4C5E518F}">
  <ds:schemaRefs>
    <ds:schemaRef ds:uri="http://schemas.microsoft.com/sharepoint/v3/contenttype/forms"/>
  </ds:schemaRefs>
</ds:datastoreItem>
</file>

<file path=customXml/itemProps3.xml><?xml version="1.0" encoding="utf-8"?>
<ds:datastoreItem xmlns:ds="http://schemas.openxmlformats.org/officeDocument/2006/customXml" ds:itemID="{CD1E459D-8FB6-4A3D-9917-41A0943A0C34}">
  <ds:schemaRefs>
    <ds:schemaRef ds:uri="http://schemas.microsoft.com/office/2006/documentManagement/types"/>
    <ds:schemaRef ds:uri="http://schemas.openxmlformats.org/package/2006/metadata/core-properties"/>
    <ds:schemaRef ds:uri="f10d27d4-cb4b-47d3-9f3b-886ddac8491f"/>
    <ds:schemaRef ds:uri="http://www.w3.org/XML/1998/namespace"/>
    <ds:schemaRef ds:uri="http://schemas.microsoft.com/office/2006/metadata/properties"/>
    <ds:schemaRef ds:uri="http://purl.org/dc/elements/1.1/"/>
    <ds:schemaRef ds:uri="http://purl.org/dc/terms/"/>
    <ds:schemaRef ds:uri="http://schemas.microsoft.com/office/infopath/2007/PartnerControls"/>
    <ds:schemaRef ds:uri="2f988a62-6330-4bf6-856a-0a838bb88c3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39989</TotalTime>
  <Words>11379</Words>
  <Application>Microsoft Office PowerPoint</Application>
  <PresentationFormat>Widescreen</PresentationFormat>
  <Paragraphs>846</Paragraphs>
  <Slides>51</Slides>
  <Notes>51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MS PGothic</vt:lpstr>
      <vt:lpstr>Arial</vt:lpstr>
      <vt:lpstr>Arial Black</vt:lpstr>
      <vt:lpstr>Calibri</vt:lpstr>
      <vt:lpstr>Calibri </vt:lpstr>
      <vt:lpstr>Courier New</vt:lpstr>
      <vt:lpstr>Times New Roman</vt:lpstr>
      <vt:lpstr>Wingdings</vt:lpstr>
      <vt:lpstr>Wingdings,Sans-Serif</vt:lpstr>
      <vt:lpstr>1_Office Theme</vt:lpstr>
      <vt:lpstr>Office Theme</vt:lpstr>
      <vt:lpstr>Coordination of Benefits (COB)</vt:lpstr>
      <vt:lpstr>Table of Contents</vt:lpstr>
      <vt:lpstr>Session Objectives</vt:lpstr>
      <vt:lpstr>Lesson 1</vt:lpstr>
      <vt:lpstr>Lesson 1 Objectives</vt:lpstr>
      <vt:lpstr>Coordination of Benefits Overview</vt:lpstr>
      <vt:lpstr>Medicare is the Primary Payer</vt:lpstr>
      <vt:lpstr>Medicare Secondary Payer</vt:lpstr>
      <vt:lpstr>Benefits Coordination &amp; Recovery Center</vt:lpstr>
      <vt:lpstr>Benefits Coordination &amp; Recovery Center (continued)</vt:lpstr>
      <vt:lpstr>Check Your Knowledge: Question 1</vt:lpstr>
      <vt:lpstr>Lesson 2</vt:lpstr>
      <vt:lpstr>Lesson 2 Objectives</vt:lpstr>
      <vt:lpstr>Possible Payers Other than Medicare</vt:lpstr>
      <vt:lpstr>Medicaid</vt:lpstr>
      <vt:lpstr>Employer Group Health Plans (GHPs)</vt:lpstr>
      <vt:lpstr>Group Health Plans (GHPs) &amp; Medicare</vt:lpstr>
      <vt:lpstr>Non-Group Health Plans</vt:lpstr>
      <vt:lpstr>No-Fault Insurance</vt:lpstr>
      <vt:lpstr>Liability Insurance</vt:lpstr>
      <vt:lpstr>Workers’ Compensation</vt:lpstr>
      <vt:lpstr>Workers’ Compensation (continued)</vt:lpstr>
      <vt:lpstr>Workers’ Compensation Medicare Set-Aside  Arrangement (WCMSA)</vt:lpstr>
      <vt:lpstr>Federal Black Lung Benefits Program</vt:lpstr>
      <vt:lpstr>Consolidated Omnibus Budget Reconciliation Act  (COBRA)</vt:lpstr>
      <vt:lpstr> Consolidated Omnibus Budget  Reconciliation Act (COBRA) (continued)</vt:lpstr>
      <vt:lpstr>Veterans’ Coverage</vt:lpstr>
      <vt:lpstr>The Civilian Health and Medical Program of the Department of Veterans Affairs (CHAMPVA)</vt:lpstr>
      <vt:lpstr>TRICARE for Life Coverage (TFL)</vt:lpstr>
      <vt:lpstr>TRICARE for Life Coverage (TFL) (continued)</vt:lpstr>
      <vt:lpstr>Medicare &amp; the Health Insurance Marketplace</vt:lpstr>
      <vt:lpstr>Other Medicare &amp; Marketplace Considerations</vt:lpstr>
      <vt:lpstr>Check Your Knowledge: Question 2</vt:lpstr>
      <vt:lpstr>Check Your Knowledge: Question 3</vt:lpstr>
      <vt:lpstr>Lesson 3</vt:lpstr>
      <vt:lpstr>Lesson 3 Objectives</vt:lpstr>
      <vt:lpstr>Coordination of Prescription Drug Benefits</vt:lpstr>
      <vt:lpstr>Possible Drug Coverage Payers</vt:lpstr>
      <vt:lpstr>Important Retiree Drug Coverage Considerations</vt:lpstr>
      <vt:lpstr>Coordination of Drug Benefits with Medicare Drug Coverage (Part D) (1 of 6)</vt:lpstr>
      <vt:lpstr>Coordination of Drug Benefits with Medicare Drug Coverage (Part D) (2 of 6)</vt:lpstr>
      <vt:lpstr>Coordination of Drug Benefits with Medicare Drug Coverage (Part D) (3 of 6)</vt:lpstr>
      <vt:lpstr>Coordination of Drug Benefits with Medicare Drug Coverage (Part D) (4 of 6)</vt:lpstr>
      <vt:lpstr>Coordination of Drug Benefits with Medicare Drug Coverage (Part D) (5 of 6)</vt:lpstr>
      <vt:lpstr>Coordination of Drug Benefits with Medicare Drug Coverage (Part D) (6 of 6)</vt:lpstr>
      <vt:lpstr>Check Your Knowledge: Question 4</vt:lpstr>
      <vt:lpstr>Coordination of Benefits: Resource Guide</vt:lpstr>
      <vt:lpstr>Coordination of Benefits: Resource Guide (continued)</vt:lpstr>
      <vt:lpstr>Coordination of Benefits: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Warden, Joseph (CMS/OC)</cp:lastModifiedBy>
  <cp:revision>996</cp:revision>
  <cp:lastPrinted>2025-01-16T22:07:16Z</cp:lastPrinted>
  <dcterms:created xsi:type="dcterms:W3CDTF">2019-11-14T20:32:59Z</dcterms:created>
  <dcterms:modified xsi:type="dcterms:W3CDTF">2025-03-25T19:01:25Z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03B7E4D9-4ACA-4EE8-826B-FC2451DFAC9D</vt:lpwstr>
  </property>
  <property fmtid="{D5CDD505-2E9C-101B-9397-08002B2CF9AE}" pid="4" name="ArticulatePath">
    <vt:lpwstr>2021_CoordinationofBenefits_Refresh_10-5</vt:lpwstr>
  </property>
</Properties>
</file>