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4.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19.xml" ContentType="application/vnd.openxmlformats-officedocument.presentationml.slideLayout+xml"/>
  <Override PartName="/ppt/theme/theme5.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39.xml" ContentType="application/vnd.openxmlformats-officedocument.presentationml.slideLayout+xml"/>
  <Override PartName="/ppt/theme/theme10.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1.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79.xml" ContentType="application/vnd.openxmlformats-officedocument.presentationml.slideLayout+xml"/>
  <Override PartName="/ppt/theme/theme12.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heme/theme14.xml" ContentType="application/vnd.openxmlformats-officedocument.theme+xml"/>
  <Override PartName="/ppt/theme/theme15.xml" ContentType="application/vnd.openxmlformats-officedocument.theme+xml"/>
  <Override PartName="/ppt/tags/tag95.xml" ContentType="application/vnd.openxmlformats-officedocument.presentationml.tags+xml"/>
  <Override PartName="/ppt/notesSlides/notesSlide1.xml" ContentType="application/vnd.openxmlformats-officedocument.presentationml.notesSlide+xml"/>
  <Override PartName="/ppt/tags/tag96.xml" ContentType="application/vnd.openxmlformats-officedocument.presentationml.tags+xml"/>
  <Override PartName="/ppt/notesSlides/notesSlide2.xml" ContentType="application/vnd.openxmlformats-officedocument.presentationml.notesSlide+xml"/>
  <Override PartName="/ppt/tags/tag97.xml" ContentType="application/vnd.openxmlformats-officedocument.presentationml.tags+xml"/>
  <Override PartName="/ppt/notesSlides/notesSlide3.xml" ContentType="application/vnd.openxmlformats-officedocument.presentationml.notesSlide+xml"/>
  <Override PartName="/ppt/tags/tag98.xml" ContentType="application/vnd.openxmlformats-officedocument.presentationml.tags+xml"/>
  <Override PartName="/ppt/notesSlides/notesSlide4.xml" ContentType="application/vnd.openxmlformats-officedocument.presentationml.notesSlide+xml"/>
  <Override PartName="/ppt/tags/tag99.xml" ContentType="application/vnd.openxmlformats-officedocument.presentationml.tags+xml"/>
  <Override PartName="/ppt/notesSlides/notesSlide5.xml" ContentType="application/vnd.openxmlformats-officedocument.presentationml.notesSlide+xml"/>
  <Override PartName="/ppt/tags/tag100.xml" ContentType="application/vnd.openxmlformats-officedocument.presentationml.tags+xml"/>
  <Override PartName="/ppt/notesSlides/notesSlide6.xml" ContentType="application/vnd.openxmlformats-officedocument.presentationml.notesSlide+xml"/>
  <Override PartName="/ppt/tags/tag101.xml" ContentType="application/vnd.openxmlformats-officedocument.presentationml.tags+xml"/>
  <Override PartName="/ppt/notesSlides/notesSlide7.xml" ContentType="application/vnd.openxmlformats-officedocument.presentationml.notesSlide+xml"/>
  <Override PartName="/ppt/tags/tag102.xml" ContentType="application/vnd.openxmlformats-officedocument.presentationml.tags+xml"/>
  <Override PartName="/ppt/notesSlides/notesSlide8.xml" ContentType="application/vnd.openxmlformats-officedocument.presentationml.notesSlide+xml"/>
  <Override PartName="/ppt/tags/tag103.xml" ContentType="application/vnd.openxmlformats-officedocument.presentationml.tags+xml"/>
  <Override PartName="/ppt/notesSlides/notesSlide9.xml" ContentType="application/vnd.openxmlformats-officedocument.presentationml.notesSlide+xml"/>
  <Override PartName="/ppt/tags/tag104.xml" ContentType="application/vnd.openxmlformats-officedocument.presentationml.tags+xml"/>
  <Override PartName="/ppt/notesSlides/notesSlide10.xml" ContentType="application/vnd.openxmlformats-officedocument.presentationml.notesSlide+xml"/>
  <Override PartName="/ppt/tags/tag105.xml" ContentType="application/vnd.openxmlformats-officedocument.presentationml.tags+xml"/>
  <Override PartName="/ppt/notesSlides/notesSlide11.xml" ContentType="application/vnd.openxmlformats-officedocument.presentationml.notesSlide+xml"/>
  <Override PartName="/ppt/tags/tag106.xml" ContentType="application/vnd.openxmlformats-officedocument.presentationml.tags+xml"/>
  <Override PartName="/ppt/notesSlides/notesSlide12.xml" ContentType="application/vnd.openxmlformats-officedocument.presentationml.notesSlide+xml"/>
  <Override PartName="/ppt/tags/tag107.xml" ContentType="application/vnd.openxmlformats-officedocument.presentationml.tags+xml"/>
  <Override PartName="/ppt/notesSlides/notesSlide13.xml" ContentType="application/vnd.openxmlformats-officedocument.presentationml.notesSlide+xml"/>
  <Override PartName="/ppt/tags/tag108.xml" ContentType="application/vnd.openxmlformats-officedocument.presentationml.tags+xml"/>
  <Override PartName="/ppt/notesSlides/notesSlide14.xml" ContentType="application/vnd.openxmlformats-officedocument.presentationml.notesSlide+xml"/>
  <Override PartName="/ppt/tags/tag109.xml" ContentType="application/vnd.openxmlformats-officedocument.presentationml.tags+xml"/>
  <Override PartName="/ppt/notesSlides/notesSlide15.xml" ContentType="application/vnd.openxmlformats-officedocument.presentationml.notesSlide+xml"/>
  <Override PartName="/ppt/tags/tag110.xml" ContentType="application/vnd.openxmlformats-officedocument.presentationml.tags+xml"/>
  <Override PartName="/ppt/notesSlides/notesSlide16.xml" ContentType="application/vnd.openxmlformats-officedocument.presentationml.notesSlide+xml"/>
  <Override PartName="/ppt/tags/tag111.xml" ContentType="application/vnd.openxmlformats-officedocument.presentationml.tags+xml"/>
  <Override PartName="/ppt/notesSlides/notesSlide17.xml" ContentType="application/vnd.openxmlformats-officedocument.presentationml.notesSlide+xml"/>
  <Override PartName="/ppt/tags/tag112.xml" ContentType="application/vnd.openxmlformats-officedocument.presentationml.tags+xml"/>
  <Override PartName="/ppt/notesSlides/notesSlide18.xml" ContentType="application/vnd.openxmlformats-officedocument.presentationml.notesSlide+xml"/>
  <Override PartName="/ppt/tags/tag113.xml" ContentType="application/vnd.openxmlformats-officedocument.presentationml.tags+xml"/>
  <Override PartName="/ppt/notesSlides/notesSlide19.xml" ContentType="application/vnd.openxmlformats-officedocument.presentationml.notesSlide+xml"/>
  <Override PartName="/ppt/tags/tag114.xml" ContentType="application/vnd.openxmlformats-officedocument.presentationml.tags+xml"/>
  <Override PartName="/ppt/notesSlides/notesSlide20.xml" ContentType="application/vnd.openxmlformats-officedocument.presentationml.notesSlide+xml"/>
  <Override PartName="/ppt/tags/tag115.xml" ContentType="application/vnd.openxmlformats-officedocument.presentationml.tags+xml"/>
  <Override PartName="/ppt/notesSlides/notesSlide21.xml" ContentType="application/vnd.openxmlformats-officedocument.presentationml.notesSlide+xml"/>
  <Override PartName="/ppt/tags/tag116.xml" ContentType="application/vnd.openxmlformats-officedocument.presentationml.tags+xml"/>
  <Override PartName="/ppt/notesSlides/notesSlide22.xml" ContentType="application/vnd.openxmlformats-officedocument.presentationml.notesSlide+xml"/>
  <Override PartName="/ppt/tags/tag117.xml" ContentType="application/vnd.openxmlformats-officedocument.presentationml.tags+xml"/>
  <Override PartName="/ppt/notesSlides/notesSlide23.xml" ContentType="application/vnd.openxmlformats-officedocument.presentationml.notesSlide+xml"/>
  <Override PartName="/ppt/tags/tag118.xml" ContentType="application/vnd.openxmlformats-officedocument.presentationml.tags+xml"/>
  <Override PartName="/ppt/notesSlides/notesSlide24.xml" ContentType="application/vnd.openxmlformats-officedocument.presentationml.notesSlide+xml"/>
  <Override PartName="/ppt/tags/tag119.xml" ContentType="application/vnd.openxmlformats-officedocument.presentationml.tags+xml"/>
  <Override PartName="/ppt/notesSlides/notesSlide25.xml" ContentType="application/vnd.openxmlformats-officedocument.presentationml.notesSlide+xml"/>
  <Override PartName="/ppt/tags/tag120.xml" ContentType="application/vnd.openxmlformats-officedocument.presentationml.tags+xml"/>
  <Override PartName="/ppt/notesSlides/notesSlide26.xml" ContentType="application/vnd.openxmlformats-officedocument.presentationml.notesSlide+xml"/>
  <Override PartName="/ppt/tags/tag121.xml" ContentType="application/vnd.openxmlformats-officedocument.presentationml.tags+xml"/>
  <Override PartName="/ppt/notesSlides/notesSlide27.xml" ContentType="application/vnd.openxmlformats-officedocument.presentationml.notesSlide+xml"/>
  <Override PartName="/ppt/tags/tag122.xml" ContentType="application/vnd.openxmlformats-officedocument.presentationml.tags+xml"/>
  <Override PartName="/ppt/notesSlides/notesSlide28.xml" ContentType="application/vnd.openxmlformats-officedocument.presentationml.notesSlide+xml"/>
  <Override PartName="/ppt/tags/tag123.xml" ContentType="application/vnd.openxmlformats-officedocument.presentationml.tags+xml"/>
  <Override PartName="/ppt/notesSlides/notesSlide29.xml" ContentType="application/vnd.openxmlformats-officedocument.presentationml.notesSlide+xml"/>
  <Override PartName="/ppt/tags/tag124.xml" ContentType="application/vnd.openxmlformats-officedocument.presentationml.tags+xml"/>
  <Override PartName="/ppt/notesSlides/notesSlide30.xml" ContentType="application/vnd.openxmlformats-officedocument.presentationml.notesSlide+xml"/>
  <Override PartName="/ppt/tags/tag125.xml" ContentType="application/vnd.openxmlformats-officedocument.presentationml.tags+xml"/>
  <Override PartName="/ppt/notesSlides/notesSlide31.xml" ContentType="application/vnd.openxmlformats-officedocument.presentationml.notesSlide+xml"/>
  <Override PartName="/ppt/tags/tag126.xml" ContentType="application/vnd.openxmlformats-officedocument.presentationml.tags+xml"/>
  <Override PartName="/ppt/notesSlides/notesSlide32.xml" ContentType="application/vnd.openxmlformats-officedocument.presentationml.notesSlide+xml"/>
  <Override PartName="/ppt/tags/tag127.xml" ContentType="application/vnd.openxmlformats-officedocument.presentationml.tags+xml"/>
  <Override PartName="/ppt/notesSlides/notesSlide33.xml" ContentType="application/vnd.openxmlformats-officedocument.presentationml.notesSlide+xml"/>
  <Override PartName="/ppt/tags/tag128.xml" ContentType="application/vnd.openxmlformats-officedocument.presentationml.tags+xml"/>
  <Override PartName="/ppt/notesSlides/notesSlide34.xml" ContentType="application/vnd.openxmlformats-officedocument.presentationml.notesSlide+xml"/>
  <Override PartName="/ppt/tags/tag129.xml" ContentType="application/vnd.openxmlformats-officedocument.presentationml.tags+xml"/>
  <Override PartName="/ppt/notesSlides/notesSlide35.xml" ContentType="application/vnd.openxmlformats-officedocument.presentationml.notesSlide+xml"/>
  <Override PartName="/ppt/tags/tag130.xml" ContentType="application/vnd.openxmlformats-officedocument.presentationml.tags+xml"/>
  <Override PartName="/ppt/notesSlides/notesSlide36.xml" ContentType="application/vnd.openxmlformats-officedocument.presentationml.notesSlide+xml"/>
  <Override PartName="/ppt/tags/tag131.xml" ContentType="application/vnd.openxmlformats-officedocument.presentationml.tags+xml"/>
  <Override PartName="/ppt/notesSlides/notesSlide37.xml" ContentType="application/vnd.openxmlformats-officedocument.presentationml.notesSlide+xml"/>
  <Override PartName="/ppt/tags/tag132.xml" ContentType="application/vnd.openxmlformats-officedocument.presentationml.tags+xml"/>
  <Override PartName="/ppt/notesSlides/notesSlide38.xml" ContentType="application/vnd.openxmlformats-officedocument.presentationml.notesSlide+xml"/>
  <Override PartName="/ppt/tags/tag133.xml" ContentType="application/vnd.openxmlformats-officedocument.presentationml.tags+xml"/>
  <Override PartName="/ppt/notesSlides/notesSlide39.xml" ContentType="application/vnd.openxmlformats-officedocument.presentationml.notesSlide+xml"/>
  <Override PartName="/ppt/tags/tag134.xml" ContentType="application/vnd.openxmlformats-officedocument.presentationml.tags+xml"/>
  <Override PartName="/ppt/notesSlides/notesSlide40.xml" ContentType="application/vnd.openxmlformats-officedocument.presentationml.notesSlide+xml"/>
  <Override PartName="/ppt/tags/tag135.xml" ContentType="application/vnd.openxmlformats-officedocument.presentationml.tags+xml"/>
  <Override PartName="/ppt/notesSlides/notesSlide41.xml" ContentType="application/vnd.openxmlformats-officedocument.presentationml.notesSlide+xml"/>
  <Override PartName="/ppt/tags/tag136.xml" ContentType="application/vnd.openxmlformats-officedocument.presentationml.tags+xml"/>
  <Override PartName="/ppt/notesSlides/notesSlide42.xml" ContentType="application/vnd.openxmlformats-officedocument.presentationml.notesSlide+xml"/>
  <Override PartName="/ppt/tags/tag137.xml" ContentType="application/vnd.openxmlformats-officedocument.presentationml.tags+xml"/>
  <Override PartName="/ppt/notesSlides/notesSlide43.xml" ContentType="application/vnd.openxmlformats-officedocument.presentationml.notesSlide+xml"/>
  <Override PartName="/ppt/tags/tag138.xml" ContentType="application/vnd.openxmlformats-officedocument.presentationml.tags+xml"/>
  <Override PartName="/ppt/notesSlides/notesSlide44.xml" ContentType="application/vnd.openxmlformats-officedocument.presentationml.notesSlide+xml"/>
  <Override PartName="/ppt/tags/tag139.xml" ContentType="application/vnd.openxmlformats-officedocument.presentationml.tags+xml"/>
  <Override PartName="/ppt/notesSlides/notesSlide45.xml" ContentType="application/vnd.openxmlformats-officedocument.presentationml.notesSlide+xml"/>
  <Override PartName="/ppt/tags/tag140.xml" ContentType="application/vnd.openxmlformats-officedocument.presentationml.tags+xml"/>
  <Override PartName="/ppt/notesSlides/notesSlide46.xml" ContentType="application/vnd.openxmlformats-officedocument.presentationml.notesSlide+xml"/>
  <Override PartName="/ppt/tags/tag141.xml" ContentType="application/vnd.openxmlformats-officedocument.presentationml.tags+xml"/>
  <Override PartName="/ppt/notesSlides/notesSlide47.xml" ContentType="application/vnd.openxmlformats-officedocument.presentationml.notesSlide+xml"/>
  <Override PartName="/ppt/tags/tag142.xml" ContentType="application/vnd.openxmlformats-officedocument.presentationml.tags+xml"/>
  <Override PartName="/ppt/notesSlides/notesSlide48.xml" ContentType="application/vnd.openxmlformats-officedocument.presentationml.notesSlide+xml"/>
  <Override PartName="/ppt/tags/tag143.xml" ContentType="application/vnd.openxmlformats-officedocument.presentationml.tags+xml"/>
  <Override PartName="/ppt/notesSlides/notesSlide49.xml" ContentType="application/vnd.openxmlformats-officedocument.presentationml.notesSlide+xml"/>
  <Override PartName="/ppt/tags/tag144.xml" ContentType="application/vnd.openxmlformats-officedocument.presentationml.tags+xml"/>
  <Override PartName="/ppt/notesSlides/notesSlide50.xml" ContentType="application/vnd.openxmlformats-officedocument.presentationml.notesSlide+xml"/>
  <Override PartName="/ppt/tags/tag145.xml" ContentType="application/vnd.openxmlformats-officedocument.presentationml.tags+xml"/>
  <Override PartName="/ppt/notesSlides/notesSlide51.xml" ContentType="application/vnd.openxmlformats-officedocument.presentationml.notesSlide+xml"/>
  <Override PartName="/ppt/tags/tag146.xml" ContentType="application/vnd.openxmlformats-officedocument.presentationml.tags+xml"/>
  <Override PartName="/ppt/notesSlides/notesSlide52.xml" ContentType="application/vnd.openxmlformats-officedocument.presentationml.notesSlide+xml"/>
  <Override PartName="/ppt/tags/tag147.xml" ContentType="application/vnd.openxmlformats-officedocument.presentationml.tags+xml"/>
  <Override PartName="/ppt/notesSlides/notesSlide53.xml" ContentType="application/vnd.openxmlformats-officedocument.presentationml.notesSlide+xml"/>
  <Override PartName="/ppt/tags/tag148.xml" ContentType="application/vnd.openxmlformats-officedocument.presentationml.tags+xml"/>
  <Override PartName="/ppt/notesSlides/notesSlide54.xml" ContentType="application/vnd.openxmlformats-officedocument.presentationml.notesSlide+xml"/>
  <Override PartName="/ppt/tags/tag149.xml" ContentType="application/vnd.openxmlformats-officedocument.presentationml.tags+xml"/>
  <Override PartName="/ppt/notesSlides/notesSlide55.xml" ContentType="application/vnd.openxmlformats-officedocument.presentationml.notesSlide+xml"/>
  <Override PartName="/ppt/tags/tag150.xml" ContentType="application/vnd.openxmlformats-officedocument.presentationml.tags+xml"/>
  <Override PartName="/ppt/notesSlides/notesSlide56.xml" ContentType="application/vnd.openxmlformats-officedocument.presentationml.notesSlide+xml"/>
  <Override PartName="/ppt/tags/tag151.xml" ContentType="application/vnd.openxmlformats-officedocument.presentationml.tags+xml"/>
  <Override PartName="/ppt/notesSlides/notesSlide57.xml" ContentType="application/vnd.openxmlformats-officedocument.presentationml.notesSlide+xml"/>
  <Override PartName="/ppt/tags/tag152.xml" ContentType="application/vnd.openxmlformats-officedocument.presentationml.tags+xml"/>
  <Override PartName="/ppt/notesSlides/notesSlide58.xml" ContentType="application/vnd.openxmlformats-officedocument.presentationml.notesSlide+xml"/>
  <Override PartName="/ppt/tags/tag153.xml" ContentType="application/vnd.openxmlformats-officedocument.presentationml.tags+xml"/>
  <Override PartName="/ppt/notesSlides/notesSlide59.xml" ContentType="application/vnd.openxmlformats-officedocument.presentationml.notesSlide+xml"/>
  <Override PartName="/ppt/tags/tag154.xml" ContentType="application/vnd.openxmlformats-officedocument.presentationml.tags+xml"/>
  <Override PartName="/ppt/notesSlides/notesSlide60.xml" ContentType="application/vnd.openxmlformats-officedocument.presentationml.notesSlide+xml"/>
  <Override PartName="/ppt/tags/tag155.xml" ContentType="application/vnd.openxmlformats-officedocument.presentationml.tags+xml"/>
  <Override PartName="/ppt/notesSlides/notesSlide61.xml" ContentType="application/vnd.openxmlformats-officedocument.presentationml.notesSlide+xml"/>
  <Override PartName="/ppt/tags/tag156.xml" ContentType="application/vnd.openxmlformats-officedocument.presentationml.tags+xml"/>
  <Override PartName="/ppt/notesSlides/notesSlide62.xml" ContentType="application/vnd.openxmlformats-officedocument.presentationml.notesSlide+xml"/>
  <Override PartName="/ppt/tags/tag157.xml" ContentType="application/vnd.openxmlformats-officedocument.presentationml.tags+xml"/>
  <Override PartName="/ppt/notesSlides/notesSlide63.xml" ContentType="application/vnd.openxmlformats-officedocument.presentationml.notesSlide+xml"/>
  <Override PartName="/ppt/tags/tag158.xml" ContentType="application/vnd.openxmlformats-officedocument.presentationml.tags+xml"/>
  <Override PartName="/ppt/notesSlides/notesSlide64.xml" ContentType="application/vnd.openxmlformats-officedocument.presentationml.notesSlide+xml"/>
  <Override PartName="/ppt/tags/tag159.xml" ContentType="application/vnd.openxmlformats-officedocument.presentationml.tags+xml"/>
  <Override PartName="/ppt/notesSlides/notesSlide65.xml" ContentType="application/vnd.openxmlformats-officedocument.presentationml.notesSlide+xml"/>
  <Override PartName="/ppt/tags/tag160.xml" ContentType="application/vnd.openxmlformats-officedocument.presentationml.tags+xml"/>
  <Override PartName="/ppt/notesSlides/notesSlide66.xml" ContentType="application/vnd.openxmlformats-officedocument.presentationml.notesSlide+xml"/>
  <Override PartName="/ppt/tags/tag161.xml" ContentType="application/vnd.openxmlformats-officedocument.presentationml.tags+xml"/>
  <Override PartName="/ppt/notesSlides/notesSlide67.xml" ContentType="application/vnd.openxmlformats-officedocument.presentationml.notesSlide+xml"/>
  <Override PartName="/ppt/tags/tag162.xml" ContentType="application/vnd.openxmlformats-officedocument.presentationml.tags+xml"/>
  <Override PartName="/ppt/notesSlides/notesSlide68.xml" ContentType="application/vnd.openxmlformats-officedocument.presentationml.notesSlide+xml"/>
  <Override PartName="/ppt/tags/tag163.xml" ContentType="application/vnd.openxmlformats-officedocument.presentationml.tags+xml"/>
  <Override PartName="/ppt/notesSlides/notesSlide69.xml" ContentType="application/vnd.openxmlformats-officedocument.presentationml.notesSlide+xml"/>
  <Override PartName="/ppt/tags/tag164.xml" ContentType="application/vnd.openxmlformats-officedocument.presentationml.tags+xml"/>
  <Override PartName="/ppt/notesSlides/notesSlide70.xml" ContentType="application/vnd.openxmlformats-officedocument.presentationml.notesSlide+xml"/>
  <Override PartName="/ppt/tags/tag165.xml" ContentType="application/vnd.openxmlformats-officedocument.presentationml.tags+xml"/>
  <Override PartName="/ppt/notesSlides/notesSlide71.xml" ContentType="application/vnd.openxmlformats-officedocument.presentationml.notesSlide+xml"/>
  <Override PartName="/ppt/tags/tag166.xml" ContentType="application/vnd.openxmlformats-officedocument.presentationml.tags+xml"/>
  <Override PartName="/ppt/notesSlides/notesSlide72.xml" ContentType="application/vnd.openxmlformats-officedocument.presentationml.notesSlide+xml"/>
  <Override PartName="/ppt/tags/tag167.xml" ContentType="application/vnd.openxmlformats-officedocument.presentationml.tags+xml"/>
  <Override PartName="/ppt/notesSlides/notesSlide73.xml" ContentType="application/vnd.openxmlformats-officedocument.presentationml.notesSlide+xml"/>
  <Override PartName="/ppt/tags/tag168.xml" ContentType="application/vnd.openxmlformats-officedocument.presentationml.tags+xml"/>
  <Override PartName="/ppt/notesSlides/notesSlide74.xml" ContentType="application/vnd.openxmlformats-officedocument.presentationml.notesSlide+xml"/>
  <Override PartName="/ppt/tags/tag169.xml" ContentType="application/vnd.openxmlformats-officedocument.presentationml.tags+xml"/>
  <Override PartName="/ppt/notesSlides/notesSlide75.xml" ContentType="application/vnd.openxmlformats-officedocument.presentationml.notesSlide+xml"/>
  <Override PartName="/ppt/tags/tag170.xml" ContentType="application/vnd.openxmlformats-officedocument.presentationml.tags+xml"/>
  <Override PartName="/ppt/notesSlides/notesSlide76.xml" ContentType="application/vnd.openxmlformats-officedocument.presentationml.notesSlide+xml"/>
  <Override PartName="/ppt/tags/tag171.xml" ContentType="application/vnd.openxmlformats-officedocument.presentationml.tags+xml"/>
  <Override PartName="/ppt/notesSlides/notesSlide77.xml" ContentType="application/vnd.openxmlformats-officedocument.presentationml.notesSlide+xml"/>
  <Override PartName="/ppt/tags/tag172.xml" ContentType="application/vnd.openxmlformats-officedocument.presentationml.tags+xml"/>
  <Override PartName="/ppt/notesSlides/notesSlide78.xml" ContentType="application/vnd.openxmlformats-officedocument.presentationml.notesSlide+xml"/>
  <Override PartName="/ppt/tags/tag173.xml" ContentType="application/vnd.openxmlformats-officedocument.presentationml.tags+xml"/>
  <Override PartName="/ppt/notesSlides/notesSlide79.xml" ContentType="application/vnd.openxmlformats-officedocument.presentationml.notesSlide+xml"/>
  <Override PartName="/ppt/tags/tag174.xml" ContentType="application/vnd.openxmlformats-officedocument.presentationml.tags+xml"/>
  <Override PartName="/ppt/notesSlides/notesSlide80.xml" ContentType="application/vnd.openxmlformats-officedocument.presentationml.notesSlide+xml"/>
  <Override PartName="/ppt/tags/tag175.xml" ContentType="application/vnd.openxmlformats-officedocument.presentationml.tags+xml"/>
  <Override PartName="/ppt/notesSlides/notesSlide81.xml" ContentType="application/vnd.openxmlformats-officedocument.presentationml.notesSlide+xml"/>
  <Override PartName="/ppt/tags/tag176.xml" ContentType="application/vnd.openxmlformats-officedocument.presentationml.tags+xml"/>
  <Override PartName="/ppt/notesSlides/notesSlide82.xml" ContentType="application/vnd.openxmlformats-officedocument.presentationml.notesSlide+xml"/>
  <Override PartName="/ppt/tags/tag177.xml" ContentType="application/vnd.openxmlformats-officedocument.presentationml.tags+xml"/>
  <Override PartName="/ppt/notesSlides/notesSlide83.xml" ContentType="application/vnd.openxmlformats-officedocument.presentationml.notesSlide+xml"/>
  <Override PartName="/ppt/tags/tag178.xml" ContentType="application/vnd.openxmlformats-officedocument.presentationml.tags+xml"/>
  <Override PartName="/ppt/notesSlides/notesSlide84.xml" ContentType="application/vnd.openxmlformats-officedocument.presentationml.notesSlide+xml"/>
  <Override PartName="/ppt/tags/tag179.xml" ContentType="application/vnd.openxmlformats-officedocument.presentationml.tags+xml"/>
  <Override PartName="/ppt/notesSlides/notesSlide85.xml" ContentType="application/vnd.openxmlformats-officedocument.presentationml.notesSlide+xml"/>
  <Override PartName="/ppt/tags/tag180.xml" ContentType="application/vnd.openxmlformats-officedocument.presentationml.tags+xml"/>
  <Override PartName="/ppt/notesSlides/notesSlide86.xml" ContentType="application/vnd.openxmlformats-officedocument.presentationml.notesSlide+xml"/>
  <Override PartName="/ppt/tags/tag181.xml" ContentType="application/vnd.openxmlformats-officedocument.presentationml.tags+xml"/>
  <Override PartName="/ppt/notesSlides/notesSlide87.xml" ContentType="application/vnd.openxmlformats-officedocument.presentationml.notesSlide+xml"/>
  <Override PartName="/ppt/tags/tag182.xml" ContentType="application/vnd.openxmlformats-officedocument.presentationml.tags+xml"/>
  <Override PartName="/ppt/notesSlides/notesSlide88.xml" ContentType="application/vnd.openxmlformats-officedocument.presentationml.notesSlide+xml"/>
  <Override PartName="/ppt/tags/tag183.xml" ContentType="application/vnd.openxmlformats-officedocument.presentationml.tags+xml"/>
  <Override PartName="/ppt/notesSlides/notesSlide89.xml" ContentType="application/vnd.openxmlformats-officedocument.presentationml.notesSlide+xml"/>
  <Override PartName="/ppt/tags/tag184.xml" ContentType="application/vnd.openxmlformats-officedocument.presentationml.tags+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28" r:id="rId2"/>
    <p:sldMasterId id="2147483801" r:id="rId3"/>
    <p:sldMasterId id="2147483836" r:id="rId4"/>
    <p:sldMasterId id="2147483908" r:id="rId5"/>
    <p:sldMasterId id="2147483918" r:id="rId6"/>
    <p:sldMasterId id="2147483978" r:id="rId7"/>
    <p:sldMasterId id="2147484028" r:id="rId8"/>
    <p:sldMasterId id="2147484038" r:id="rId9"/>
    <p:sldMasterId id="2147484045" r:id="rId10"/>
    <p:sldMasterId id="2147484065" r:id="rId11"/>
    <p:sldMasterId id="2147484115" r:id="rId12"/>
    <p:sldMasterId id="2147484119" r:id="rId13"/>
  </p:sldMasterIdLst>
  <p:notesMasterIdLst>
    <p:notesMasterId r:id="rId104"/>
  </p:notesMasterIdLst>
  <p:handoutMasterIdLst>
    <p:handoutMasterId r:id="rId105"/>
  </p:handoutMasterIdLst>
  <p:sldIdLst>
    <p:sldId id="588" r:id="rId14"/>
    <p:sldId id="288" r:id="rId15"/>
    <p:sldId id="2147377068" r:id="rId16"/>
    <p:sldId id="141168803" r:id="rId17"/>
    <p:sldId id="2147377046" r:id="rId18"/>
    <p:sldId id="2147377061" r:id="rId19"/>
    <p:sldId id="430" r:id="rId20"/>
    <p:sldId id="786" r:id="rId21"/>
    <p:sldId id="258" r:id="rId22"/>
    <p:sldId id="785" r:id="rId23"/>
    <p:sldId id="756" r:id="rId24"/>
    <p:sldId id="653" r:id="rId25"/>
    <p:sldId id="654" r:id="rId26"/>
    <p:sldId id="655" r:id="rId27"/>
    <p:sldId id="782" r:id="rId28"/>
    <p:sldId id="365" r:id="rId29"/>
    <p:sldId id="387" r:id="rId30"/>
    <p:sldId id="2147377048" r:id="rId31"/>
    <p:sldId id="563" r:id="rId32"/>
    <p:sldId id="761" r:id="rId33"/>
    <p:sldId id="762" r:id="rId34"/>
    <p:sldId id="2147377062" r:id="rId35"/>
    <p:sldId id="2147377063" r:id="rId36"/>
    <p:sldId id="372" r:id="rId37"/>
    <p:sldId id="441" r:id="rId38"/>
    <p:sldId id="442" r:id="rId39"/>
    <p:sldId id="443" r:id="rId40"/>
    <p:sldId id="499" r:id="rId41"/>
    <p:sldId id="767" r:id="rId42"/>
    <p:sldId id="2147377049" r:id="rId43"/>
    <p:sldId id="544" r:id="rId44"/>
    <p:sldId id="763" r:id="rId45"/>
    <p:sldId id="764" r:id="rId46"/>
    <p:sldId id="768" r:id="rId47"/>
    <p:sldId id="2147377050" r:id="rId48"/>
    <p:sldId id="769" r:id="rId49"/>
    <p:sldId id="776" r:id="rId50"/>
    <p:sldId id="454" r:id="rId51"/>
    <p:sldId id="455" r:id="rId52"/>
    <p:sldId id="456" r:id="rId53"/>
    <p:sldId id="457" r:id="rId54"/>
    <p:sldId id="752" r:id="rId55"/>
    <p:sldId id="753" r:id="rId56"/>
    <p:sldId id="686" r:id="rId57"/>
    <p:sldId id="302" r:id="rId58"/>
    <p:sldId id="500" r:id="rId59"/>
    <p:sldId id="2147377064" r:id="rId60"/>
    <p:sldId id="2147377065" r:id="rId61"/>
    <p:sldId id="399" r:id="rId62"/>
    <p:sldId id="400" r:id="rId63"/>
    <p:sldId id="2147377051" r:id="rId64"/>
    <p:sldId id="2147377052" r:id="rId65"/>
    <p:sldId id="770" r:id="rId66"/>
    <p:sldId id="749" r:id="rId67"/>
    <p:sldId id="2147377054" r:id="rId68"/>
    <p:sldId id="772" r:id="rId69"/>
    <p:sldId id="527" r:id="rId70"/>
    <p:sldId id="2147377055" r:id="rId71"/>
    <p:sldId id="758" r:id="rId72"/>
    <p:sldId id="773" r:id="rId73"/>
    <p:sldId id="774" r:id="rId74"/>
    <p:sldId id="783" r:id="rId75"/>
    <p:sldId id="473" r:id="rId76"/>
    <p:sldId id="474" r:id="rId77"/>
    <p:sldId id="475" r:id="rId78"/>
    <p:sldId id="788" r:id="rId79"/>
    <p:sldId id="2147377056" r:id="rId80"/>
    <p:sldId id="2147377066" r:id="rId81"/>
    <p:sldId id="434" r:id="rId82"/>
    <p:sldId id="391" r:id="rId83"/>
    <p:sldId id="392" r:id="rId84"/>
    <p:sldId id="2147377058" r:id="rId85"/>
    <p:sldId id="396" r:id="rId86"/>
    <p:sldId id="550" r:id="rId87"/>
    <p:sldId id="2147377047" r:id="rId88"/>
    <p:sldId id="388" r:id="rId89"/>
    <p:sldId id="789" r:id="rId90"/>
    <p:sldId id="775" r:id="rId91"/>
    <p:sldId id="757" r:id="rId92"/>
    <p:sldId id="2147377059" r:id="rId93"/>
    <p:sldId id="2147377060" r:id="rId94"/>
    <p:sldId id="575" r:id="rId95"/>
    <p:sldId id="766" r:id="rId96"/>
    <p:sldId id="784" r:id="rId97"/>
    <p:sldId id="373" r:id="rId98"/>
    <p:sldId id="483" r:id="rId99"/>
    <p:sldId id="484" r:id="rId100"/>
    <p:sldId id="2147377067" r:id="rId101"/>
    <p:sldId id="485" r:id="rId102"/>
    <p:sldId id="482" r:id="rId103"/>
  </p:sldIdLst>
  <p:sldSz cx="12192000" cy="6858000"/>
  <p:notesSz cx="7315200" cy="9601200"/>
  <p:custDataLst>
    <p:tags r:id="rId10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hamad Al-Issa" initials="MA" lastIdx="2" clrIdx="0">
    <p:extLst>
      <p:ext uri="{19B8F6BF-5375-455C-9EA6-DF929625EA0E}">
        <p15:presenceInfo xmlns:p15="http://schemas.microsoft.com/office/powerpoint/2012/main" userId="S-1-5-21-4095628063-3556742122-3606576086-234970" providerId="AD"/>
      </p:ext>
    </p:extLst>
  </p:cmAuthor>
  <p:cmAuthor id="2" name="Erin Gordon" initials="EG" lastIdx="139" clrIdx="1">
    <p:extLst>
      <p:ext uri="{19B8F6BF-5375-455C-9EA6-DF929625EA0E}">
        <p15:presenceInfo xmlns:p15="http://schemas.microsoft.com/office/powerpoint/2012/main" userId="S-1-5-21-4095628063-3556742122-3606576086-10842" providerId="AD"/>
      </p:ext>
    </p:extLst>
  </p:cmAuthor>
  <p:cmAuthor id="3" name="Leslie Long" initials="LL" lastIdx="370" clrIdx="2">
    <p:extLst>
      <p:ext uri="{19B8F6BF-5375-455C-9EA6-DF929625EA0E}">
        <p15:presenceInfo xmlns:p15="http://schemas.microsoft.com/office/powerpoint/2012/main" userId="S-1-5-21-4095628063-3556742122-3606576086-1205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011121"/>
    <a:srgbClr val="0A5EC6"/>
    <a:srgbClr val="507BC8"/>
    <a:srgbClr val="4472C4"/>
    <a:srgbClr val="8FAADC"/>
    <a:srgbClr val="2F5597"/>
    <a:srgbClr val="00539A"/>
    <a:srgbClr val="203864"/>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2515" autoAdjust="0"/>
    <p:restoredTop sz="64938" autoAdjust="0"/>
  </p:normalViewPr>
  <p:slideViewPr>
    <p:cSldViewPr snapToGrid="0" snapToObjects="1">
      <p:cViewPr varScale="1">
        <p:scale>
          <a:sx n="70" d="100"/>
          <a:sy n="70" d="100"/>
        </p:scale>
        <p:origin x="2214" y="66"/>
      </p:cViewPr>
      <p:guideLst/>
    </p:cSldViewPr>
  </p:slideViewPr>
  <p:outlineViewPr>
    <p:cViewPr>
      <p:scale>
        <a:sx n="33" d="100"/>
        <a:sy n="33" d="100"/>
      </p:scale>
      <p:origin x="0" y="-60600"/>
    </p:cViewPr>
  </p:outlineViewPr>
  <p:notesTextViewPr>
    <p:cViewPr>
      <p:scale>
        <a:sx n="3" d="2"/>
        <a:sy n="3" d="2"/>
      </p:scale>
      <p:origin x="0" y="0"/>
    </p:cViewPr>
  </p:notesTextViewPr>
  <p:sorterViewPr>
    <p:cViewPr>
      <p:scale>
        <a:sx n="130" d="100"/>
        <a:sy n="130" d="100"/>
      </p:scale>
      <p:origin x="0" y="-186"/>
    </p:cViewPr>
  </p:sorterViewPr>
  <p:notesViewPr>
    <p:cSldViewPr snapToGrid="0" snapToObjects="1">
      <p:cViewPr varScale="1">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07" Type="http://schemas.openxmlformats.org/officeDocument/2006/relationships/commentAuthors" Target="commentAuthors.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presProps" Target="presProps.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tags" Target="tags/tag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viewProps" Target="viewProps.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theme" Target="theme/theme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D21B31-B73F-47D9-A253-EE3FFFFF21CA}"/>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a:extLst>
              <a:ext uri="{FF2B5EF4-FFF2-40B4-BE49-F238E27FC236}">
                <a16:creationId xmlns:a16="http://schemas.microsoft.com/office/drawing/2014/main" id="{3CF753F1-4FE6-4BDE-A376-3E02DF4BE3AA}"/>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4CF93A35-6CD3-4BEA-84BA-915093D6F07D}" type="datetimeFigureOut">
              <a:rPr lang="en-US" smtClean="0"/>
              <a:t>04/16/2024</a:t>
            </a:fld>
            <a:endParaRPr lang="en-US"/>
          </a:p>
        </p:txBody>
      </p:sp>
      <p:sp>
        <p:nvSpPr>
          <p:cNvPr id="4" name="Footer Placeholder 3">
            <a:extLst>
              <a:ext uri="{FF2B5EF4-FFF2-40B4-BE49-F238E27FC236}">
                <a16:creationId xmlns:a16="http://schemas.microsoft.com/office/drawing/2014/main" id="{FC5D2285-C6A9-4947-8EC9-317D9B6FEFF8}"/>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2A6807D-F233-441C-8B76-45A43C71711B}"/>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4738D6B2-C65F-431F-B43D-BD899CF8223F}" type="slidenum">
              <a:rPr lang="en-US" smtClean="0"/>
              <a:t>‹#›</a:t>
            </a:fld>
            <a:endParaRPr lang="en-US"/>
          </a:p>
        </p:txBody>
      </p:sp>
    </p:spTree>
    <p:extLst>
      <p:ext uri="{BB962C8B-B14F-4D97-AF65-F5344CB8AC3E}">
        <p14:creationId xmlns:p14="http://schemas.microsoft.com/office/powerpoint/2010/main" val="10919217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BBCFB331-111C-42DF-A8CD-0C18F91961CC}" type="datetimeFigureOut">
              <a:rPr lang="en-US" smtClean="0"/>
              <a:t>04/16/2024</a:t>
            </a:fld>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F59BF8FC-0BCA-488B-8738-1B288BD7F7D2}" type="slidenum">
              <a:rPr lang="en-US" smtClean="0"/>
              <a:t>‹#›</a:t>
            </a:fld>
            <a:endParaRPr lang="en-US"/>
          </a:p>
        </p:txBody>
      </p:sp>
      <p:sp>
        <p:nvSpPr>
          <p:cNvPr id="8" name="Slide Image Placeholder 7">
            <a:extLst>
              <a:ext uri="{FF2B5EF4-FFF2-40B4-BE49-F238E27FC236}">
                <a16:creationId xmlns:a16="http://schemas.microsoft.com/office/drawing/2014/main" id="{23BC5ECB-AFF9-4325-B995-6E1F32F1B93F}"/>
              </a:ext>
            </a:extLst>
          </p:cNvPr>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9" name="Header Placeholder 8">
            <a:extLst>
              <a:ext uri="{FF2B5EF4-FFF2-40B4-BE49-F238E27FC236}">
                <a16:creationId xmlns:a16="http://schemas.microsoft.com/office/drawing/2014/main" id="{077A91EA-774D-405A-B11D-888A80C6DC5B}"/>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Tree>
    <p:extLst>
      <p:ext uri="{BB962C8B-B14F-4D97-AF65-F5344CB8AC3E}">
        <p14:creationId xmlns:p14="http://schemas.microsoft.com/office/powerpoint/2010/main" val="27425881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msnationaltrainingprogram.cms.gov/sites/default/files/shared/2023_Medicare%20for%20People%20with%20ESRD_508%20FINAL%204_NEW%20LOGO.pptx"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cmsnationaltrainingprogram.cms.gov/sites/default/files/shared/2023_Medicare%20and%20Other%20Programs%20for%20People%20with%20Disabilities_508%20FINAL_2_NEW%20LOGO.pptx" TargetMode="External"/><Relationship Id="rId5" Type="http://schemas.openxmlformats.org/officeDocument/2006/relationships/hyperlink" Target="https://www.cms.gov/Research-Statistics-Data-and-Systems/Statistics-Trends-and-Reports/CMS-Fast-Facts/index.html" TargetMode="External"/><Relationship Id="rId4" Type="http://schemas.openxmlformats.org/officeDocument/2006/relationships/hyperlink" Target="https://www.medicare.gov/medicare-and-you"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opm.gov/"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dicare.gov/basics/get-started-with-medicare/medicare-basics/parts-of-medicar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2ikOdAeZboY"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dicare.gov/publications/10116-your-medicare-benefits.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edicare.gov/your-medicare-costs/medicare-costs-at-a-glance"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medicare.gov/coverage/mental-health-care-inpatient" TargetMode="External"/><Relationship Id="rId4" Type="http://schemas.openxmlformats.org/officeDocument/2006/relationships/hyperlink" Target="https://www.medicare.gov/coverage/inpatient-hospital-care"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icare.gov/coverage/skilled-nursing-facility-snf-care"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medicare.gov/coverage/blood" TargetMode="External"/><Relationship Id="rId5" Type="http://schemas.openxmlformats.org/officeDocument/2006/relationships/hyperlink" Target="https://www.medicare.gov/coverage/hospice-care" TargetMode="External"/><Relationship Id="rId4" Type="http://schemas.openxmlformats.org/officeDocument/2006/relationships/hyperlink" Target="https://www.medicare.gov/coverage/home-health-service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irs.gov/pub/irs-pdf/p969.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www.medicare.gov/coverage" TargetMode="External"/><Relationship Id="rId5" Type="http://schemas.openxmlformats.org/officeDocument/2006/relationships/hyperlink" Target="https://www.medicare.gov/coverage/prescription-drugs-outpatient" TargetMode="External"/><Relationship Id="rId4" Type="http://schemas.openxmlformats.org/officeDocument/2006/relationships/hyperlink" Target="http://www.cms.gov/Center/Provider-Type/Home-Health-Agency-HHA-Center.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edicare.gov/coverage/preventive-screening-servic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ms.gov/inflation-reduction-act-and-medicare"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congress.gov/bill/117th-congress/house-bill/5376/text" TargetMode="External"/><Relationship Id="rId4" Type="http://schemas.openxmlformats.org/officeDocument/2006/relationships/hyperlink" Target="https://www.cms.gov/inflation-reduction-act-and-medicare/resources-0"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medicare.gov/basics/costs/pay-premium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tricare.mil/mybenefit"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edicare.gov/your-medicare-costs/get-help-paying-costs/medicare-savings-programs"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www.cms.gov/Medicare-Medicaid-Coordination/Medicare-and-Medicaid-Coordination/Medicare-Medicaid-Coordination-Office/Downloads/MMCO_DualEligibleDefinition.pdf" TargetMode="External"/><Relationship Id="rId4" Type="http://schemas.openxmlformats.org/officeDocument/2006/relationships/hyperlink" Target="https://www.medicaid.gov/about-us/beneficiary-resources/index.html#statemenu"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training@cms.hhs.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medicare.gov/Pubs/pdf/10969-Medicare-and-Home-Health-Care.pdf"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www.cms.gov/Center/Provider-Type/Home-Health-Agency-HHA-Center.html"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youtube.com/watch?v=llzFaxwhatw"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www.medicare.gov/Pubs/pdf/11525-Medicare-Appeals.pdf" TargetMode="External"/><Relationship Id="rId4" Type="http://schemas.openxmlformats.org/officeDocument/2006/relationships/hyperlink" Target="https://cmsnationaltrainingprogram.cms.gov/sites/default/files/shared/Appeals%20Processes_Portrait_508%20FINAL.pdf"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get-ready-for-medicare-package" TargetMode="External"/><Relationship Id="rId4" Type="http://schemas.openxmlformats.org/officeDocument/2006/relationships/hyperlink" Target="https://www.rrb.gov/"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www.ssa.gov/benefits/retirement/planner/applying2.html" TargetMode="External"/><Relationship Id="rId3" Type="http://schemas.openxmlformats.org/officeDocument/2006/relationships/hyperlink" Target="https://www.ssa.gov/" TargetMode="External"/><Relationship Id="rId7" Type="http://schemas.openxmlformats.org/officeDocument/2006/relationships/hyperlink" Target="https://www.medicare.gov/basics/forms-publications-mailings/mailings/signing-up/welcome-to-medicare-package"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ssa.gov/pubs/EN-05-10035.pdf" TargetMode="External"/><Relationship Id="rId5" Type="http://schemas.openxmlformats.org/officeDocument/2006/relationships/hyperlink" Target="http://www.ssa.gov/retirement/ageincrease.htm" TargetMode="External"/><Relationship Id="rId4" Type="http://schemas.openxmlformats.org/officeDocument/2006/relationships/hyperlink" Target="https://www.ssa.gov/locator/"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medicare.gov/basics/costs/medicare-costs/avoid-penalties"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ms.gov/Medicare/CMS-Forms/CMS-Forms/Downloads/CMS40B-E.pdf"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sign-up-for-part-b-package" TargetMode="External"/><Relationship Id="rId4" Type="http://schemas.openxmlformats.org/officeDocument/2006/relationships/hyperlink" Target="https://www.cms.gov/Medicare/CMS-Forms/CMS-Forms/Downloads/CMS-L564E.pdf"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ecfr.gov/current/title-42/chapter-IV/subchapter-B/part-422/subpart-B#p-422.62(a)(4)"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www.ecfr.gov/current/title-42/chapter-IV/subchapter-B/part-423/subpart-B#p-423.38(c)(25)" TargetMode="External"/><Relationship Id="rId4" Type="http://schemas.openxmlformats.org/officeDocument/2006/relationships/hyperlink" Target="https://www.ecfr.gov/current/title-42/chapter-IV/subchapter-B/part-423/subpart-B#p-423.38(c)(15)"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 Id="rId4"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cms.gov/files/document/cy-2024-ma-enrollment-and-disenrollment-guidance.pdf"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www.medicare.gov/basics/get-started-with-medicare/get-more-coverage/joining-a-plan/special-enrollment-periods"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ssa.gov/pubs/EN-05-10026.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socialsecurity.gov/"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s://www.ssa.gov/disability/" TargetMode="External"/><Relationship Id="rId4" Type="http://schemas.openxmlformats.org/officeDocument/2006/relationships/hyperlink" Target="https://secure.ssa.gov/ICON/main.jsp"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www.rrb.gov/"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cms.gov/regulations-and-guidance/legislation/paperworkreductionactof1995/pra-listing-items/cms-2728-"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medicare.gov/basics/end-stage-renal-disease"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s://www.medicare.gov/care-compare/" TargetMode="Externa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cms.gov/partbid-provider" TargetMode="External"/><Relationship Id="rId7"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 Id="rId2" Type="http://schemas.openxmlformats.org/officeDocument/2006/relationships/slide" Target="../slides/slide74.xml"/><Relationship Id="rId1" Type="http://schemas.openxmlformats.org/officeDocument/2006/relationships/notesMaster" Target="../notesMasters/notesMaster1.xml"/><Relationship Id="rId6"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5" Type="http://schemas.openxmlformats.org/officeDocument/2006/relationships/hyperlink" Target="https://www.cms.gov/files/document/cms-10798.pdf" TargetMode="External"/><Relationship Id="rId4" Type="http://schemas.openxmlformats.org/officeDocument/2006/relationships/hyperlink" Target="https://www.medicare.gov/basics/end-stage-renal-disease#:~:text=Beginning%20January%201%2C%202023%2C%20Medicare,substitute%20for%20full%20health%20coverage" TargetMode="Externa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cms.gov/newsroom/fact-sheets/2024-medicare-parts-b-premiums-and-deductibles" TargetMode="External"/><Relationship Id="rId2" Type="http://schemas.openxmlformats.org/officeDocument/2006/relationships/slide" Target="../slides/slide75.xml"/><Relationship Id="rId1" Type="http://schemas.openxmlformats.org/officeDocument/2006/relationships/notesMaster" Target="../notesMasters/notesMaster1.xml"/><Relationship Id="rId5"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 Id="rId4"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medicare.gov/basics/end-stage-renal-disease" TargetMode="External"/><Relationship Id="rId2" Type="http://schemas.openxmlformats.org/officeDocument/2006/relationships/slide" Target="../slides/slide76.xml"/><Relationship Id="rId1" Type="http://schemas.openxmlformats.org/officeDocument/2006/relationships/notesMaster" Target="../notesMasters/notesMaster1.xml"/><Relationship Id="rId5" Type="http://schemas.openxmlformats.org/officeDocument/2006/relationships/hyperlink" Target="https://www.medicare.gov/health-drug-plans/health-plans/your-health-plan-options/other-medicare-health-plan" TargetMode="External"/><Relationship Id="rId4" Type="http://schemas.openxmlformats.org/officeDocument/2006/relationships/hyperlink" Target="https://www.medicare.gov/plan-compare/#/?year=2023&amp;lang=en" TargetMode="Externa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medicare.gov/medigap-supplemental-insurance-plans/" TargetMode="External"/><Relationship Id="rId7" Type="http://schemas.openxmlformats.org/officeDocument/2006/relationships/hyperlink" Target="https://www.medicare.gov/supplements-other-insurance/how-to-compare-medigap-policies" TargetMode="External"/><Relationship Id="rId2" Type="http://schemas.openxmlformats.org/officeDocument/2006/relationships/slide" Target="../slides/slide83.xml"/><Relationship Id="rId1" Type="http://schemas.openxmlformats.org/officeDocument/2006/relationships/notesMaster" Target="../notesMasters/notesMaster1.xml"/><Relationship Id="rId6" Type="http://schemas.openxmlformats.org/officeDocument/2006/relationships/hyperlink" Target="https://cmsnationaltrainingprogram.cms.gov/resources" TargetMode="External"/><Relationship Id="rId5"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4" Type="http://schemas.openxmlformats.org/officeDocument/2006/relationships/hyperlink" Target="https://www.shiphelp.org/"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8" Type="http://schemas.openxmlformats.org/officeDocument/2006/relationships/hyperlink" Target="https://cmsnationaltrainingprogram.cms.gov/" TargetMode="External"/><Relationship Id="rId3" Type="http://schemas.openxmlformats.org/officeDocument/2006/relationships/hyperlink" Target="http://www.medicare.gov/" TargetMode="External"/><Relationship Id="rId7" Type="http://schemas.openxmlformats.org/officeDocument/2006/relationships/hyperlink" Target="https://www.insurekidsnow.gov/"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www.healthcare.gov/" TargetMode="External"/><Relationship Id="rId5" Type="http://schemas.openxmlformats.org/officeDocument/2006/relationships/hyperlink" Target="http://www.socialsecurity.gov/" TargetMode="External"/><Relationship Id="rId4" Type="http://schemas.openxmlformats.org/officeDocument/2006/relationships/hyperlink" Target="http://www.medicaid.gov/" TargetMode="External"/><Relationship Id="rId9" Type="http://schemas.openxmlformats.org/officeDocument/2006/relationships/hyperlink" Target="https://www.shiptacenter.org/"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19088"/>
            <a:ext cx="5762625" cy="3241675"/>
          </a:xfrm>
          <a:prstGeom prst="rect">
            <a:avLst/>
          </a:prstGeom>
        </p:spPr>
      </p:sp>
      <p:sp>
        <p:nvSpPr>
          <p:cNvPr id="3" name="Notes Placeholder 2"/>
          <p:cNvSpPr>
            <a:spLocks noGrp="1"/>
          </p:cNvSpPr>
          <p:nvPr>
            <p:ph type="body" idx="1"/>
          </p:nvPr>
        </p:nvSpPr>
        <p:spPr>
          <a:xfrm>
            <a:off x="715949" y="4149864"/>
            <a:ext cx="5852160" cy="3780473"/>
          </a:xfrm>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F59BF8FC-0BCA-488B-8738-1B288BD7F7D2}" type="slidenum">
              <a:rPr lang="en-US">
                <a:solidFill>
                  <a:prstClr val="black"/>
                </a:solidFill>
                <a:latin typeface="Calibri" panose="020F0502020204030204"/>
              </a:rPr>
              <a:pPr defTabSz="948507">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4731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172E6-5017-88AF-F633-F37575E25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A170C-E607-7A09-9C48-67CEEEDFAB37}"/>
              </a:ext>
            </a:extLst>
          </p:cNvPr>
          <p:cNvSpPr>
            <a:spLocks noGrp="1" noRot="1" noChangeAspect="1"/>
          </p:cNvSpPr>
          <p:nvPr>
            <p:ph type="sldImg"/>
          </p:nvPr>
        </p:nvSpPr>
        <p:spPr>
          <a:xfrm>
            <a:off x="841375" y="352425"/>
            <a:ext cx="5949950" cy="3346450"/>
          </a:xfrm>
        </p:spPr>
      </p:sp>
      <p:sp>
        <p:nvSpPr>
          <p:cNvPr id="3" name="Notes Placeholder 2">
            <a:extLst>
              <a:ext uri="{FF2B5EF4-FFF2-40B4-BE49-F238E27FC236}">
                <a16:creationId xmlns:a16="http://schemas.microsoft.com/office/drawing/2014/main" id="{9CF8D65F-6D3D-52E0-7CBB-06CD2A8568D7}"/>
              </a:ext>
            </a:extLst>
          </p:cNvPr>
          <p:cNvSpPr>
            <a:spLocks noGrp="1"/>
          </p:cNvSpPr>
          <p:nvPr>
            <p:ph type="body" idx="1"/>
          </p:nvPr>
        </p:nvSpPr>
        <p:spPr>
          <a:xfrm>
            <a:off x="811696" y="4152970"/>
            <a:ext cx="5852160" cy="3780473"/>
          </a:xfrm>
        </p:spPr>
        <p:txBody>
          <a:bodyPr/>
          <a:lstStyle/>
          <a:p>
            <a:pPr defTabSz="1002667">
              <a:spcBef>
                <a:spcPts val="622"/>
              </a:spcBef>
              <a:defRPr/>
            </a:pPr>
            <a:r>
              <a:rPr lang="en-US" dirty="0">
                <a:solidFill>
                  <a:prstClr val="black"/>
                </a:solidFill>
                <a:cs typeface="Arial" panose="020B0604020202020204" pitchFamily="34" charset="0"/>
              </a:rPr>
              <a:t>Lesson 1 explains the parts of Medicare and coverage options.</a:t>
            </a:r>
          </a:p>
          <a:p>
            <a:pPr>
              <a:spcBef>
                <a:spcPts val="622"/>
              </a:spcBef>
            </a:pPr>
            <a:endParaRPr lang="en-US" sz="1100" dirty="0"/>
          </a:p>
        </p:txBody>
      </p:sp>
      <p:sp>
        <p:nvSpPr>
          <p:cNvPr id="4" name="Slide Number Placeholder 3">
            <a:extLst>
              <a:ext uri="{FF2B5EF4-FFF2-40B4-BE49-F238E27FC236}">
                <a16:creationId xmlns:a16="http://schemas.microsoft.com/office/drawing/2014/main" id="{B731226E-44E6-E132-9114-B7BBD7231A78}"/>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88592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220663"/>
            <a:ext cx="5949950" cy="3346450"/>
          </a:xfrm>
        </p:spPr>
      </p:sp>
      <p:sp>
        <p:nvSpPr>
          <p:cNvPr id="3" name="Notes Placeholder 2"/>
          <p:cNvSpPr>
            <a:spLocks noGrp="1"/>
          </p:cNvSpPr>
          <p:nvPr>
            <p:ph type="body" idx="1"/>
          </p:nvPr>
        </p:nvSpPr>
        <p:spPr>
          <a:xfrm>
            <a:off x="63611" y="3594601"/>
            <a:ext cx="7187979" cy="5409957"/>
          </a:xfrm>
        </p:spPr>
        <p:txBody>
          <a:bodyPr/>
          <a:lstStyle/>
          <a:p>
            <a:pPr defTabSz="1002667">
              <a:spcAft>
                <a:spcPts val="622"/>
              </a:spcAft>
              <a:defRPr/>
            </a:pPr>
            <a:r>
              <a:rPr lang="en-US" sz="1100" b="1" dirty="0">
                <a:solidFill>
                  <a:prstClr val="black"/>
                </a:solidFill>
                <a:ea typeface="ＭＳ Ｐゴシック"/>
                <a:cs typeface="Arial" panose="020B0604020202020204" pitchFamily="34" charset="0"/>
              </a:rPr>
              <a:t>This slide has animation.</a:t>
            </a:r>
            <a:endParaRPr lang="en-US" sz="1100" dirty="0">
              <a:solidFill>
                <a:srgbClr val="000000"/>
              </a:solidFill>
              <a:cs typeface="Arial" panose="020B0604020202020204" pitchFamily="34" charset="0"/>
            </a:endParaRPr>
          </a:p>
          <a:p>
            <a:pPr defTabSz="1002667">
              <a:spcAft>
                <a:spcPts val="622"/>
              </a:spcAft>
              <a:defRPr/>
            </a:pPr>
            <a:r>
              <a:rPr lang="en-US" sz="1100" dirty="0">
                <a:cs typeface="Arial" panose="020B0604020202020204" pitchFamily="34" charset="0"/>
              </a:rPr>
              <a:t>Medicare is health insurance for:</a:t>
            </a:r>
            <a:endParaRPr lang="en-US" sz="1100" strike="sngStrike" dirty="0">
              <a:cs typeface="Arial" panose="020B0604020202020204" pitchFamily="34" charset="0"/>
            </a:endParaRPr>
          </a:p>
          <a:p>
            <a:pPr marL="177845" indent="-177845" defTabSz="1002667">
              <a:spcAft>
                <a:spcPts val="622"/>
              </a:spcAft>
              <a:buFont typeface="Wingdings" panose="05000000000000000000" pitchFamily="2" charset="2"/>
              <a:buChar char="§"/>
              <a:defRPr/>
            </a:pPr>
            <a:r>
              <a:rPr lang="en-US" sz="1100" dirty="0">
                <a:cs typeface="Arial" panose="020B0604020202020204" pitchFamily="34" charset="0"/>
              </a:rPr>
              <a:t>People 65 or older.</a:t>
            </a:r>
          </a:p>
          <a:p>
            <a:pPr marL="177845" indent="-177845">
              <a:spcAft>
                <a:spcPts val="622"/>
              </a:spcAft>
              <a:buFont typeface="Wingdings" panose="05000000000000000000" pitchFamily="2" charset="2"/>
              <a:buChar char="§"/>
              <a:defRPr/>
            </a:pPr>
            <a:r>
              <a:rPr lang="en-US" sz="1100" dirty="0">
                <a:solidFill>
                  <a:prstClr val="black"/>
                </a:solidFill>
                <a:cs typeface="Arial" panose="020B0604020202020204" pitchFamily="34" charset="0"/>
              </a:rPr>
              <a:t>Certain people who are under 65 </a:t>
            </a:r>
            <a:r>
              <a:rPr lang="en-US" sz="1100" dirty="0">
                <a:cs typeface="Arial" panose="020B0604020202020204" pitchFamily="34" charset="0"/>
              </a:rPr>
              <a:t>with disabilities </a:t>
            </a:r>
            <a:r>
              <a:rPr lang="en-US" sz="1100" dirty="0">
                <a:solidFill>
                  <a:prstClr val="black"/>
                </a:solidFill>
                <a:cs typeface="Arial" panose="020B0604020202020204" pitchFamily="34" charset="0"/>
              </a:rPr>
              <a:t>who have been getting Social Security Disability Insurance (SSDI) benefits for 24 months. Individuals with </a:t>
            </a:r>
            <a:r>
              <a:rPr lang="en-US" sz="1100" dirty="0">
                <a:cs typeface="Arial" panose="020B0604020202020204" pitchFamily="34" charset="0"/>
              </a:rPr>
              <a:t>ALS (Amyotrophic Lateral Sclerosis, also called Lou Gehrig’s disease</a:t>
            </a:r>
            <a:r>
              <a:rPr lang="en-US" sz="1100" dirty="0">
                <a:solidFill>
                  <a:prstClr val="black"/>
                </a:solidFill>
                <a:cs typeface="Arial" panose="020B0604020202020204" pitchFamily="34" charset="0"/>
              </a:rPr>
              <a:t>) who get SSDI benefits don’t have a 24-month waiting period.</a:t>
            </a:r>
          </a:p>
          <a:p>
            <a:pPr marL="177845" indent="-177845" defTabSz="1002667">
              <a:spcAft>
                <a:spcPts val="622"/>
              </a:spcAft>
              <a:buFont typeface="Wingdings" panose="05000000000000000000" pitchFamily="2" charset="2"/>
              <a:buChar char="§"/>
              <a:defRPr/>
            </a:pPr>
            <a:r>
              <a:rPr lang="en-US" sz="1100" dirty="0">
                <a:solidFill>
                  <a:prstClr val="black"/>
                </a:solidFill>
                <a:cs typeface="Arial" panose="020B0604020202020204" pitchFamily="34" charset="0"/>
              </a:rPr>
              <a:t>People of any age with End-Stage Renal Disease (ESRD) (permanent kidney failure requiring dialysis or a kidney transplant). </a:t>
            </a: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If you have End-Stage Renal Disease (ESRD), you can choose either Original Medicare or a Medicare Advantage Plan when deciding how to get Medicare coverage. If you’re only eligible for Medicare because you have ESRD and you get a kidney transplant, your Medicare benefits will end 36 months after the transplant. For more information on ESRD, visit </a:t>
            </a:r>
            <a:r>
              <a:rPr lang="en-US" sz="1100" dirty="0">
                <a:solidFill>
                  <a:prstClr val="black"/>
                </a:solidFill>
                <a:cs typeface="Arial" panose="020B0604020202020204" pitchFamily="34" charset="0"/>
                <a:hlinkClick r:id="rId3"/>
              </a:rPr>
              <a:t>CMSnationaltrainingprogram.cms.gov/sites/default/files/shared/2023_Medicare%20for%20People%20with%20ESRD_508%20FINAL%204_NEW%20LOGO.pptx</a:t>
            </a:r>
            <a:r>
              <a:rPr lang="en-US" sz="1100" dirty="0">
                <a:solidFill>
                  <a:prstClr val="black"/>
                </a:solidFill>
                <a:cs typeface="Arial" panose="020B0604020202020204" pitchFamily="34" charset="0"/>
              </a:rPr>
              <a:t> to review the “Medicare for People with End-Stage Renal Disease (ESRD)” training module.</a:t>
            </a:r>
          </a:p>
          <a:p>
            <a:pPr defTabSz="1002667">
              <a:spcAft>
                <a:spcPts val="622"/>
              </a:spcAft>
              <a:defRPr/>
            </a:pPr>
            <a:r>
              <a:rPr lang="en-US" sz="1100" dirty="0">
                <a:solidFill>
                  <a:prstClr val="black"/>
                </a:solidFill>
                <a:cs typeface="Arial" panose="020B0604020202020204" pitchFamily="34" charset="0"/>
              </a:rPr>
              <a:t>A very small subset of people with an asbestos-related condition associated with a federally-declared environmental health hazard can also get Medicare. Currently, this only applies to people affected by a hazard in Libby, Montana.</a:t>
            </a:r>
          </a:p>
          <a:p>
            <a:pPr defTabSz="1002667">
              <a:spcAft>
                <a:spcPts val="622"/>
              </a:spcAft>
              <a:defRPr/>
            </a:pPr>
            <a:r>
              <a:rPr lang="en-US" sz="1100" dirty="0">
                <a:solidFill>
                  <a:prstClr val="black"/>
                </a:solidFill>
                <a:cs typeface="Arial" panose="020B0604020202020204" pitchFamily="34" charset="0"/>
              </a:rPr>
              <a:t>People who immigrate to the U.S. may qualify for Medicare if they’re in a lawful status. Generally, they must have resided in the U.S. for 5 continuous years to get Medicare.</a:t>
            </a:r>
          </a:p>
          <a:p>
            <a:pPr>
              <a:spcAft>
                <a:spcPts val="622"/>
              </a:spcAft>
              <a:defRPr/>
            </a:pPr>
            <a:r>
              <a:rPr lang="en-US" sz="1100" dirty="0">
                <a:solidFill>
                  <a:prstClr val="black"/>
                </a:solidFill>
                <a:cs typeface="Arial" panose="020B0604020202020204" pitchFamily="34" charset="0"/>
              </a:rPr>
              <a:t>CMS mails the “Medicare &amp; You” handbook (CMS Product No. 10050) pictured on the slide to individuals who are new to Medicare at the time they enroll, and to every household each year in the fall. Visit </a:t>
            </a:r>
            <a:r>
              <a:rPr lang="en-US" sz="1100" dirty="0">
                <a:solidFill>
                  <a:prstClr val="black"/>
                </a:solidFill>
                <a:cs typeface="Arial" panose="020B0604020202020204" pitchFamily="34" charset="0"/>
                <a:hlinkClick r:id="rId4"/>
              </a:rPr>
              <a:t>Medicare.gov/medicare-and-you</a:t>
            </a:r>
            <a:r>
              <a:rPr lang="en-US" sz="1100" dirty="0">
                <a:solidFill>
                  <a:prstClr val="black"/>
                </a:solidFill>
                <a:cs typeface="Arial" panose="020B0604020202020204" pitchFamily="34" charset="0"/>
              </a:rPr>
              <a:t> to view and download it electronically. The handbook explains Medicare and provides information on Medicare health and drug plans.</a:t>
            </a:r>
          </a:p>
          <a:p>
            <a:pPr>
              <a:spcAft>
                <a:spcPts val="622"/>
              </a:spcAft>
              <a:defRPr/>
            </a:pPr>
            <a:r>
              <a:rPr lang="en-US" sz="1100" dirty="0">
                <a:solidFill>
                  <a:prstClr val="black"/>
                </a:solidFill>
                <a:cs typeface="Arial" panose="020B0604020202020204" pitchFamily="34" charset="0"/>
              </a:rPr>
              <a:t>For general Medicare enrollment information, visit </a:t>
            </a:r>
            <a:r>
              <a:rPr lang="en-US" sz="1100" dirty="0">
                <a:solidFill>
                  <a:prstClr val="black"/>
                </a:solidFill>
                <a:cs typeface="Arial" panose="020B0604020202020204" pitchFamily="34" charset="0"/>
                <a:hlinkClick r:id="rId5"/>
              </a:rPr>
              <a:t>CMS.gov/Research-Statistics-Data-and-Systems/Statistics-Trends-and-Reports/CMS-Fast-Facts/index</a:t>
            </a:r>
            <a:r>
              <a:rPr lang="en-US" sz="1100" dirty="0">
                <a:solidFill>
                  <a:prstClr val="black"/>
                </a:solidFill>
                <a:cs typeface="Arial" panose="020B0604020202020204" pitchFamily="34" charset="0"/>
              </a:rPr>
              <a:t>. For more information on options for people with disabilities, visit </a:t>
            </a:r>
            <a:r>
              <a:rPr lang="en-US" sz="1100" dirty="0">
                <a:solidFill>
                  <a:prstClr val="black"/>
                </a:solidFill>
                <a:cs typeface="Arial" panose="020B0604020202020204" pitchFamily="34" charset="0"/>
                <a:hlinkClick r:id="rId6"/>
              </a:rPr>
              <a:t>CMSnationaltrainingprogram.cms.gov/sites/default/files/shared/2023_Medicare%20and%20Other%20Programs%20for%20People%20with%20Disabilities_508%20FINAL_2_NEW%20LOGO.pptx</a:t>
            </a:r>
            <a:r>
              <a:rPr lang="en-US" sz="1100" dirty="0">
                <a:solidFill>
                  <a:prstClr val="black"/>
                </a:solidFill>
                <a:cs typeface="Arial" panose="020B0604020202020204" pitchFamily="34" charset="0"/>
              </a:rPr>
              <a:t> to review the “Medicare &amp; Other Programs for People with Disabilities” training module.</a:t>
            </a:r>
            <a:endParaRPr lang="en-US" sz="1100" b="1" dirty="0">
              <a:solidFill>
                <a:prstClr val="black"/>
              </a:solidFill>
              <a:cs typeface="Arial" panose="020B0604020202020204" pitchFamily="34" charset="0"/>
            </a:endParaRPr>
          </a:p>
        </p:txBody>
      </p:sp>
      <p:sp>
        <p:nvSpPr>
          <p:cNvPr id="4" name="Slide Number Placeholder 3">
            <a:extLst>
              <a:ext uri="{FF2B5EF4-FFF2-40B4-BE49-F238E27FC236}">
                <a16:creationId xmlns:a16="http://schemas.microsoft.com/office/drawing/2014/main" id="{4CDF6063-9F7D-AA8A-E466-7A818BEAC504}"/>
              </a:ext>
            </a:extLst>
          </p:cNvPr>
          <p:cNvSpPr>
            <a:spLocks noGrp="1"/>
          </p:cNvSpPr>
          <p:nvPr>
            <p:ph type="sldNum" sz="quarter" idx="5"/>
          </p:nvPr>
        </p:nvSpPr>
        <p:spPr>
          <a:xfrm>
            <a:off x="4143587" y="9131429"/>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7785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811696" y="4210517"/>
            <a:ext cx="6009861" cy="3780473"/>
          </a:xfrm>
        </p:spPr>
        <p:txBody>
          <a:bodyPr/>
          <a:lstStyle/>
          <a:p>
            <a:pPr defTabSz="1002667">
              <a:spcBef>
                <a:spcPts val="658"/>
              </a:spcBef>
              <a:defRPr/>
            </a:pPr>
            <a:r>
              <a:rPr lang="en-US" sz="1300" b="1" dirty="0">
                <a:solidFill>
                  <a:prstClr val="black"/>
                </a:solidFill>
                <a:ea typeface="ＭＳ Ｐゴシック"/>
                <a:cs typeface="Arial"/>
              </a:rPr>
              <a:t>This slide has animation.</a:t>
            </a:r>
            <a:endParaRPr lang="en-US" dirty="0">
              <a:cs typeface="Arial"/>
            </a:endParaRPr>
          </a:p>
          <a:p>
            <a:pPr marL="130207" indent="-130207">
              <a:spcBef>
                <a:spcPts val="658"/>
              </a:spcBef>
              <a:buFont typeface="Wingdings,Sans-Serif"/>
              <a:buChar char="§"/>
            </a:pPr>
            <a:r>
              <a:rPr lang="en-US" dirty="0">
                <a:cs typeface="Arial"/>
              </a:rPr>
              <a:t>Social Security is responsible for enrolling most people in Medicare.</a:t>
            </a:r>
          </a:p>
          <a:p>
            <a:pPr marL="130207" indent="-130207">
              <a:spcBef>
                <a:spcPts val="658"/>
              </a:spcBef>
              <a:buFont typeface="Wingdings,Sans-Serif"/>
              <a:buChar char="§"/>
            </a:pPr>
            <a:r>
              <a:rPr lang="en-US" dirty="0">
                <a:cs typeface="Arial"/>
              </a:rPr>
              <a:t>The Railroad Retirement Board (RRB) is responsible for enrolling both railroad retirees and active employees in Medicare.</a:t>
            </a:r>
          </a:p>
          <a:p>
            <a:pPr marL="130207" indent="-130207">
              <a:spcBef>
                <a:spcPts val="658"/>
              </a:spcBef>
              <a:buFont typeface="Wingdings,Sans-Serif"/>
              <a:buChar char="§"/>
            </a:pPr>
            <a:r>
              <a:rPr lang="en-US" dirty="0">
                <a:cs typeface="Arial"/>
              </a:rPr>
              <a:t>Social Security and the RRB also determine the amounts of Medicare Part A (Hospital Insurance) (if you have to buy it) and Medicare Part B (Medical Insurance) premiums, late enrollment penalties (if applicable), and income-related monthly adjustment amounts (IRMAA).</a:t>
            </a:r>
          </a:p>
          <a:p>
            <a:pPr marL="130207" indent="-130207">
              <a:spcBef>
                <a:spcPts val="658"/>
              </a:spcBef>
              <a:buFont typeface="Wingdings,Sans-Serif"/>
              <a:buChar char="§"/>
            </a:pPr>
            <a:r>
              <a:rPr lang="en-US" dirty="0">
                <a:cs typeface="Arial"/>
              </a:rPr>
              <a:t>If you retired from federal service, contact the Office of Personnel Management (OPM) at </a:t>
            </a:r>
            <a:r>
              <a:rPr lang="en-US" dirty="0">
                <a:cs typeface="Arial"/>
                <a:hlinkClick r:id="rId3"/>
              </a:rPr>
              <a:t>OPM.gov</a:t>
            </a:r>
            <a:r>
              <a:rPr lang="en-US" dirty="0">
                <a:cs typeface="Arial"/>
              </a:rPr>
              <a:t> regarding your premiums.</a:t>
            </a:r>
          </a:p>
          <a:p>
            <a:pPr marL="130207" indent="-130207">
              <a:spcBef>
                <a:spcPts val="658"/>
              </a:spcBef>
              <a:buFont typeface="Wingdings,Sans-Serif"/>
              <a:buChar char="§"/>
            </a:pPr>
            <a:r>
              <a:rPr lang="en-US" dirty="0">
                <a:cs typeface="Arial"/>
              </a:rPr>
              <a:t>The Centers for Medicare &amp; Medicaid Services (CMS) is responsible for Medicare policy formation, and determining an individual’s entitlement to benefits in consultation with Social Security. CMS also administers Medicare coverage, benefits, and payments. </a:t>
            </a:r>
          </a:p>
          <a:p>
            <a:pPr>
              <a:spcBef>
                <a:spcPts val="658"/>
              </a:spcBef>
            </a:pPr>
            <a:endParaRPr lang="en-US" dirty="0"/>
          </a:p>
          <a:p>
            <a:pPr>
              <a:spcBef>
                <a:spcPts val="658"/>
              </a:spcBef>
            </a:pPr>
            <a:endParaRPr lang="en-US" dirty="0">
              <a:cs typeface="Calibri" panose="020F0502020204030204"/>
            </a:endParaRPr>
          </a:p>
        </p:txBody>
      </p:sp>
      <p:sp>
        <p:nvSpPr>
          <p:cNvPr id="4" name="Slide Number Placeholder 3">
            <a:extLst>
              <a:ext uri="{FF2B5EF4-FFF2-40B4-BE49-F238E27FC236}">
                <a16:creationId xmlns:a16="http://schemas.microsoft.com/office/drawing/2014/main" id="{321D84F3-1CF1-43D2-8A1C-0ADA6E6DBB4F}"/>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78981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811696" y="4012142"/>
            <a:ext cx="6009861" cy="3780473"/>
          </a:xfrm>
        </p:spPr>
        <p:txBody>
          <a:bodyPr/>
          <a:lstStyle/>
          <a:p>
            <a:pPr defTabSz="1002667">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defTabSz="1002667">
              <a:spcBef>
                <a:spcPts val="622"/>
              </a:spcBef>
              <a:defRPr/>
            </a:pPr>
            <a:r>
              <a:rPr lang="en-US" b="1" dirty="0">
                <a:solidFill>
                  <a:prstClr val="black"/>
                </a:solidFill>
              </a:rPr>
              <a:t>Presenter Option: </a:t>
            </a:r>
            <a:r>
              <a:rPr lang="en-US" dirty="0">
                <a:solidFill>
                  <a:prstClr val="black"/>
                </a:solidFill>
              </a:rPr>
              <a:t>You may </a:t>
            </a:r>
            <a:r>
              <a:rPr lang="en-US" dirty="0">
                <a:solidFill>
                  <a:srgbClr val="444444"/>
                </a:solidFill>
                <a:cs typeface="Arial"/>
              </a:rPr>
              <a:t>click on the URL to play the “Learn About the Parts of Medicare” video: </a:t>
            </a:r>
            <a:r>
              <a:rPr lang="en-US" dirty="0">
                <a:solidFill>
                  <a:srgbClr val="444444"/>
                </a:solidFill>
                <a:cs typeface="Arial"/>
                <a:hlinkClick r:id="rId3"/>
              </a:rPr>
              <a:t>Medicare.gov/basics/get-started-with-</a:t>
            </a:r>
            <a:r>
              <a:rPr lang="en-US" dirty="0" err="1">
                <a:solidFill>
                  <a:srgbClr val="444444"/>
                </a:solidFill>
                <a:cs typeface="Arial"/>
                <a:hlinkClick r:id="rId3"/>
              </a:rPr>
              <a:t>medicare</a:t>
            </a:r>
            <a:r>
              <a:rPr lang="en-US" dirty="0">
                <a:solidFill>
                  <a:srgbClr val="444444"/>
                </a:solidFill>
                <a:cs typeface="Arial"/>
                <a:hlinkClick r:id="rId3"/>
              </a:rPr>
              <a:t>/</a:t>
            </a:r>
            <a:r>
              <a:rPr lang="en-US" dirty="0" err="1">
                <a:solidFill>
                  <a:srgbClr val="444444"/>
                </a:solidFill>
                <a:cs typeface="Arial"/>
                <a:hlinkClick r:id="rId3"/>
              </a:rPr>
              <a:t>medicare</a:t>
            </a:r>
            <a:r>
              <a:rPr lang="en-US" dirty="0">
                <a:solidFill>
                  <a:srgbClr val="444444"/>
                </a:solidFill>
                <a:cs typeface="Arial"/>
                <a:hlinkClick r:id="rId3"/>
              </a:rPr>
              <a:t>-basics/parts-of-</a:t>
            </a:r>
            <a:r>
              <a:rPr lang="en-US" dirty="0" err="1">
                <a:solidFill>
                  <a:srgbClr val="444444"/>
                </a:solidFill>
                <a:cs typeface="Arial"/>
                <a:hlinkClick r:id="rId3"/>
              </a:rPr>
              <a:t>medicare</a:t>
            </a:r>
            <a:r>
              <a:rPr lang="en-US" dirty="0">
                <a:solidFill>
                  <a:srgbClr val="444444"/>
                </a:solidFill>
                <a:cs typeface="Arial"/>
              </a:rPr>
              <a:t> for participants. </a:t>
            </a:r>
            <a:endParaRPr lang="en-US" dirty="0">
              <a:solidFill>
                <a:prstClr val="black"/>
              </a:solidFill>
            </a:endParaRPr>
          </a:p>
          <a:p>
            <a:pPr defTabSz="1002667">
              <a:spcBef>
                <a:spcPts val="622"/>
              </a:spcBef>
              <a:defRPr/>
            </a:pPr>
            <a:endParaRPr lang="en-US" dirty="0">
              <a:solidFill>
                <a:prstClr val="black"/>
              </a:solidFill>
              <a:cs typeface="Arial"/>
            </a:endParaRPr>
          </a:p>
          <a:p>
            <a:pPr defTabSz="1002667">
              <a:spcBef>
                <a:spcPts val="622"/>
              </a:spcBef>
              <a:defRPr/>
            </a:pPr>
            <a:r>
              <a:rPr lang="en-US" dirty="0">
                <a:solidFill>
                  <a:prstClr val="black"/>
                </a:solidFill>
                <a:cs typeface="Arial"/>
              </a:rPr>
              <a:t>The parts of Medicare include:</a:t>
            </a:r>
          </a:p>
          <a:p>
            <a:pPr marL="177845" indent="-177845">
              <a:spcBef>
                <a:spcPts val="622"/>
              </a:spcBef>
              <a:buFont typeface="Wingdings" panose="05000000000000000000" pitchFamily="2" charset="2"/>
              <a:buChar char="§"/>
              <a:defRPr/>
            </a:pPr>
            <a:r>
              <a:rPr lang="en-US" b="1" dirty="0">
                <a:solidFill>
                  <a:prstClr val="black"/>
                </a:solidFill>
                <a:cs typeface="Arial"/>
              </a:rPr>
              <a:t>Part A </a:t>
            </a:r>
            <a:r>
              <a:rPr lang="en-US" dirty="0">
                <a:solidFill>
                  <a:prstClr val="black"/>
                </a:solidFill>
                <a:cs typeface="Arial"/>
              </a:rPr>
              <a:t>(Hospital Insurance) </a:t>
            </a:r>
          </a:p>
          <a:p>
            <a:pPr marL="177845" indent="-177845" defTabSz="1002667">
              <a:spcBef>
                <a:spcPts val="622"/>
              </a:spcBef>
              <a:buFont typeface="Wingdings" panose="05000000000000000000" pitchFamily="2" charset="2"/>
              <a:buChar char="§"/>
              <a:defRPr/>
            </a:pPr>
            <a:r>
              <a:rPr lang="en-US" b="1" dirty="0">
                <a:solidFill>
                  <a:prstClr val="black"/>
                </a:solidFill>
                <a:cs typeface="Arial"/>
              </a:rPr>
              <a:t>Part B</a:t>
            </a:r>
            <a:r>
              <a:rPr lang="en-US" dirty="0">
                <a:solidFill>
                  <a:prstClr val="black"/>
                </a:solidFill>
                <a:cs typeface="Arial"/>
              </a:rPr>
              <a:t> (Medical Insurance) </a:t>
            </a:r>
            <a:endParaRPr lang="en-US" dirty="0">
              <a:solidFill>
                <a:prstClr val="black"/>
              </a:solidFill>
              <a:cs typeface="Arial" panose="020B0604020202020204" pitchFamily="34" charset="0"/>
            </a:endParaRPr>
          </a:p>
          <a:p>
            <a:pPr marL="177845" indent="-177845" defTabSz="1002667">
              <a:spcBef>
                <a:spcPts val="622"/>
              </a:spcBef>
              <a:buFont typeface="Wingdings" panose="05000000000000000000" pitchFamily="2" charset="2"/>
              <a:buChar char="§"/>
              <a:defRPr/>
            </a:pPr>
            <a:r>
              <a:rPr lang="en-US" b="1" dirty="0">
                <a:solidFill>
                  <a:prstClr val="black"/>
                </a:solidFill>
                <a:cs typeface="Arial"/>
              </a:rPr>
              <a:t>Part D</a:t>
            </a:r>
            <a:r>
              <a:rPr lang="en-US" dirty="0">
                <a:solidFill>
                  <a:prstClr val="black"/>
                </a:solidFill>
                <a:cs typeface="Arial"/>
              </a:rPr>
              <a:t> (Medicare drug coverage)</a:t>
            </a:r>
          </a:p>
          <a:p>
            <a:pPr defTabSz="1002667">
              <a:spcBef>
                <a:spcPts val="622"/>
              </a:spcBef>
              <a:defRPr/>
            </a:pPr>
            <a:r>
              <a:rPr lang="en-US" dirty="0">
                <a:solidFill>
                  <a:prstClr val="black"/>
                </a:solidFill>
                <a:cs typeface="Arial"/>
              </a:rPr>
              <a:t>More details about Part A, Part B, and Part D are in the lessons that follow.</a:t>
            </a:r>
          </a:p>
          <a:p>
            <a:pPr defTabSz="1002667">
              <a:defRPr/>
            </a:pPr>
            <a:endParaRPr lang="en-US" dirty="0">
              <a:solidFill>
                <a:prstClr val="black"/>
              </a:solidFill>
            </a:endParaRPr>
          </a:p>
        </p:txBody>
      </p:sp>
      <p:sp>
        <p:nvSpPr>
          <p:cNvPr id="4" name="Slide Number Placeholder 3">
            <a:extLst>
              <a:ext uri="{FF2B5EF4-FFF2-40B4-BE49-F238E27FC236}">
                <a16:creationId xmlns:a16="http://schemas.microsoft.com/office/drawing/2014/main" id="{B837952A-D0A0-4234-A364-F557C403EC66}"/>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9969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297488" cy="2979738"/>
          </a:xfrm>
        </p:spPr>
      </p:sp>
      <p:sp>
        <p:nvSpPr>
          <p:cNvPr id="3" name="Notes Placeholder 2"/>
          <p:cNvSpPr>
            <a:spLocks noGrp="1"/>
          </p:cNvSpPr>
          <p:nvPr>
            <p:ph type="body" idx="1"/>
          </p:nvPr>
        </p:nvSpPr>
        <p:spPr>
          <a:xfrm>
            <a:off x="251483" y="3338820"/>
            <a:ext cx="6812233" cy="5020223"/>
          </a:xfrm>
        </p:spPr>
        <p:txBody>
          <a:bodyPr/>
          <a:lstStyle/>
          <a:p>
            <a:pPr defTabSz="1002667">
              <a:spcBef>
                <a:spcPts val="415"/>
              </a:spcBef>
              <a:defRPr/>
            </a:pPr>
            <a:r>
              <a:rPr lang="en-US" sz="1100" b="1" dirty="0">
                <a:solidFill>
                  <a:srgbClr val="000000"/>
                </a:solidFill>
                <a:cs typeface="Arial"/>
              </a:rPr>
              <a:t>Presenter </a:t>
            </a:r>
            <a:r>
              <a:rPr lang="en-US" sz="1100" b="1" dirty="0">
                <a:solidFill>
                  <a:prstClr val="black"/>
                </a:solidFill>
              </a:rPr>
              <a:t>Option: </a:t>
            </a:r>
            <a:r>
              <a:rPr lang="en-US" sz="1100" dirty="0">
                <a:solidFill>
                  <a:prstClr val="black"/>
                </a:solidFill>
              </a:rPr>
              <a:t>You may </a:t>
            </a:r>
            <a:r>
              <a:rPr lang="en-US" sz="1100" dirty="0">
                <a:solidFill>
                  <a:srgbClr val="444444"/>
                </a:solidFill>
                <a:cs typeface="Arial"/>
              </a:rPr>
              <a:t>click on the URL to play the “Explore Your Medicare Coverage Options” video: </a:t>
            </a:r>
            <a:r>
              <a:rPr lang="en-US" sz="1100" dirty="0">
                <a:solidFill>
                  <a:srgbClr val="444444"/>
                </a:solidFill>
                <a:cs typeface="Arial"/>
                <a:hlinkClick r:id="rId3"/>
              </a:rPr>
              <a:t>https://www.youtube.com/watch?v=2ikOdAeZboY</a:t>
            </a:r>
            <a:r>
              <a:rPr lang="en-US" sz="1100" dirty="0">
                <a:solidFill>
                  <a:srgbClr val="444444"/>
                </a:solidFill>
                <a:cs typeface="Arial"/>
              </a:rPr>
              <a:t>.  </a:t>
            </a:r>
            <a:endParaRPr lang="en-US" sz="1100" b="1" dirty="0">
              <a:solidFill>
                <a:srgbClr val="000000"/>
              </a:solidFill>
              <a:cs typeface="Arial"/>
            </a:endParaRPr>
          </a:p>
          <a:p>
            <a:pPr defTabSz="1002667">
              <a:spcBef>
                <a:spcPts val="415"/>
              </a:spcBef>
              <a:defRPr/>
            </a:pPr>
            <a:endParaRPr lang="en-US" sz="1100" dirty="0">
              <a:solidFill>
                <a:prstClr val="black"/>
              </a:solidFill>
              <a:cs typeface="Arial"/>
            </a:endParaRPr>
          </a:p>
          <a:p>
            <a:pPr defTabSz="1002667">
              <a:spcBef>
                <a:spcPts val="415"/>
              </a:spcBef>
              <a:defRPr/>
            </a:pPr>
            <a:r>
              <a:rPr lang="en-US" sz="1100" dirty="0">
                <a:solidFill>
                  <a:prstClr val="black"/>
                </a:solidFill>
                <a:cs typeface="Arial"/>
              </a:rPr>
              <a:t>When you first enroll in Medicare, and during certain times of the year, you can choose how you get your Medicare coverage. There are 2 main ways to get Medicare:</a:t>
            </a:r>
          </a:p>
          <a:p>
            <a:pPr marL="177845" indent="-177845" defTabSz="1002667">
              <a:spcBef>
                <a:spcPts val="415"/>
              </a:spcBef>
              <a:buFont typeface="Wingdings" panose="05000000000000000000" pitchFamily="2" charset="2"/>
              <a:buChar char="§"/>
              <a:defRPr/>
            </a:pPr>
            <a:r>
              <a:rPr lang="en-US" sz="1100" dirty="0">
                <a:solidFill>
                  <a:prstClr val="black"/>
                </a:solidFill>
                <a:cs typeface="Arial"/>
              </a:rPr>
              <a:t>Original Medicare</a:t>
            </a:r>
          </a:p>
          <a:p>
            <a:pPr marL="177845" indent="-177845" defTabSz="1002667">
              <a:spcBef>
                <a:spcPts val="415"/>
              </a:spcBef>
              <a:buFont typeface="Wingdings" panose="05000000000000000000" pitchFamily="2" charset="2"/>
              <a:buChar char="§"/>
              <a:defRPr/>
            </a:pPr>
            <a:r>
              <a:rPr lang="en-US" sz="1100" dirty="0">
                <a:solidFill>
                  <a:prstClr val="black"/>
                </a:solidFill>
                <a:cs typeface="Arial"/>
              </a:rPr>
              <a:t>Medicare Advantage (also known as Part C)</a:t>
            </a:r>
          </a:p>
          <a:p>
            <a:pPr defTabSz="1002667">
              <a:spcBef>
                <a:spcPts val="415"/>
              </a:spcBef>
              <a:defRPr/>
            </a:pPr>
            <a:r>
              <a:rPr lang="en-US" sz="1100" b="1" dirty="0">
                <a:solidFill>
                  <a:prstClr val="black"/>
                </a:solidFill>
                <a:cs typeface="Arial"/>
              </a:rPr>
              <a:t>Original Medicare</a:t>
            </a:r>
          </a:p>
          <a:p>
            <a:pPr marL="177845" indent="-177845">
              <a:spcBef>
                <a:spcPts val="415"/>
              </a:spcBef>
              <a:buFont typeface="Wingdings" panose="05000000000000000000" pitchFamily="2" charset="2"/>
              <a:buChar char="§"/>
              <a:defRPr/>
            </a:pPr>
            <a:r>
              <a:rPr lang="en-US" sz="1100" dirty="0">
                <a:solidFill>
                  <a:prstClr val="black"/>
                </a:solidFill>
                <a:cs typeface="Arial"/>
              </a:rPr>
              <a:t>Coverage includes Part A and Part B. </a:t>
            </a:r>
          </a:p>
          <a:p>
            <a:pPr marL="177845" indent="-177845" defTabSz="1002667">
              <a:spcBef>
                <a:spcPts val="415"/>
              </a:spcBef>
              <a:buFont typeface="Wingdings" panose="05000000000000000000" pitchFamily="2" charset="2"/>
              <a:buChar char="§"/>
              <a:defRPr/>
            </a:pPr>
            <a:r>
              <a:rPr lang="en-US" sz="1100" dirty="0">
                <a:solidFill>
                  <a:prstClr val="black"/>
                </a:solidFill>
                <a:cs typeface="Arial"/>
              </a:rPr>
              <a:t>If you want drug coverage, you can join a separate Medicare drug plan to get Medicare drug coverage (Part D). </a:t>
            </a:r>
            <a:endParaRPr lang="en-US" sz="1100" dirty="0">
              <a:solidFill>
                <a:prstClr val="black"/>
              </a:solidFill>
              <a:cs typeface="Arial" panose="020B0604020202020204" pitchFamily="34" charset="0"/>
            </a:endParaRPr>
          </a:p>
          <a:p>
            <a:pPr marL="177845" indent="-177845">
              <a:spcBef>
                <a:spcPts val="415"/>
              </a:spcBef>
              <a:buFont typeface="Wingdings" panose="05000000000000000000" pitchFamily="2" charset="2"/>
              <a:buChar char="§"/>
              <a:defRPr/>
            </a:pPr>
            <a:r>
              <a:rPr lang="en-US" sz="1100" dirty="0">
                <a:cs typeface="Arial"/>
              </a:rPr>
              <a:t>You can use any doctor or hospital that takes Medicare, anywhere in the U.S.</a:t>
            </a:r>
            <a:endParaRPr lang="en-US" sz="1100" dirty="0">
              <a:solidFill>
                <a:prstClr val="black"/>
              </a:solidFill>
              <a:cs typeface="Arial"/>
            </a:endParaRPr>
          </a:p>
          <a:p>
            <a:pPr marL="177845" indent="-177845">
              <a:spcBef>
                <a:spcPts val="415"/>
              </a:spcBef>
              <a:buFont typeface="Wingdings" panose="05000000000000000000" pitchFamily="2" charset="2"/>
              <a:buChar char="§"/>
              <a:defRPr/>
            </a:pPr>
            <a:r>
              <a:rPr lang="en-US" sz="1100" dirty="0">
                <a:solidFill>
                  <a:prstClr val="black"/>
                </a:solidFill>
                <a:cs typeface="Arial"/>
              </a:rPr>
              <a:t>To help pay your out-of-pocket costs in Original Medicare (like your 20% coinsurance), you can also shop for and buy supplemental coverage. This includes Medicare Supplement Insurance (Medigap). Or, you can use coverage from a former employer or union, or Medicaid. Medicaid is a joint federal and state program that helps with medical costs for some people with limited income and resources. It also offers benefits not normally covered by Medicare, like nursing home care and personal care services.</a:t>
            </a:r>
            <a:endParaRPr lang="en-US" sz="1100" dirty="0">
              <a:solidFill>
                <a:prstClr val="black"/>
              </a:solidFill>
              <a:cs typeface="Arial" panose="020B0604020202020204" pitchFamily="34" charset="0"/>
            </a:endParaRPr>
          </a:p>
          <a:p>
            <a:pPr indent="174552" defTabSz="1002667">
              <a:spcBef>
                <a:spcPts val="415"/>
              </a:spcBef>
              <a:defRPr/>
            </a:pPr>
            <a:r>
              <a:rPr lang="en-US" sz="1100" b="1" dirty="0">
                <a:solidFill>
                  <a:prstClr val="black"/>
                </a:solidFill>
                <a:cs typeface="Arial"/>
              </a:rPr>
              <a:t>NOTE</a:t>
            </a:r>
            <a:r>
              <a:rPr lang="en-US" sz="1100" dirty="0">
                <a:solidFill>
                  <a:prstClr val="black"/>
                </a:solidFill>
                <a:cs typeface="Arial"/>
              </a:rPr>
              <a:t>: Medigap policies only work with Original Medicare.</a:t>
            </a:r>
          </a:p>
          <a:p>
            <a:pPr defTabSz="1002667">
              <a:spcBef>
                <a:spcPts val="415"/>
              </a:spcBef>
              <a:defRPr/>
            </a:pPr>
            <a:r>
              <a:rPr lang="en-US" sz="1100" b="1" dirty="0">
                <a:solidFill>
                  <a:prstClr val="black"/>
                </a:solidFill>
                <a:cs typeface="Arial"/>
              </a:rPr>
              <a:t>Medicare Advantage (also known as Part C)</a:t>
            </a:r>
          </a:p>
          <a:p>
            <a:pPr marL="177845" indent="-177845" defTabSz="1002667">
              <a:spcBef>
                <a:spcPts val="415"/>
              </a:spcBef>
              <a:buFont typeface="Wingdings" panose="05000000000000000000" pitchFamily="2" charset="2"/>
              <a:buChar char="§"/>
              <a:defRPr/>
            </a:pPr>
            <a:r>
              <a:rPr lang="en-US" sz="1100" dirty="0">
                <a:solidFill>
                  <a:prstClr val="black"/>
                </a:solidFill>
                <a:cs typeface="Arial"/>
              </a:rPr>
              <a:t>A Medicare-approved plan from a private company that offers an alternative to Original Medicare for your health and usually drug coverage. These “bundled” plans include Part A, Part B, and usually Part D.</a:t>
            </a:r>
          </a:p>
          <a:p>
            <a:pPr marL="177845" indent="-177845" defTabSz="1002667">
              <a:spcBef>
                <a:spcPts val="415"/>
              </a:spcBef>
              <a:buFont typeface="Wingdings" panose="05000000000000000000" pitchFamily="2" charset="2"/>
              <a:buChar char="§"/>
              <a:defRPr/>
            </a:pPr>
            <a:r>
              <a:rPr lang="en-US" sz="1100" dirty="0">
                <a:solidFill>
                  <a:prstClr val="black"/>
                </a:solidFill>
                <a:cs typeface="Arial"/>
              </a:rPr>
              <a:t>Plans may have lower out-of-pocket costs than Original Medicare.</a:t>
            </a:r>
          </a:p>
          <a:p>
            <a:pPr marL="177845" indent="-177845" defTabSz="1002667">
              <a:spcBef>
                <a:spcPts val="415"/>
              </a:spcBef>
              <a:buFont typeface="Wingdings" panose="05000000000000000000" pitchFamily="2" charset="2"/>
              <a:buChar char="§"/>
              <a:defRPr/>
            </a:pPr>
            <a:r>
              <a:rPr lang="en-US" sz="1100" dirty="0">
                <a:solidFill>
                  <a:prstClr val="black"/>
                </a:solidFill>
                <a:cs typeface="Arial"/>
              </a:rPr>
              <a:t>In most cases, you’ll need to use doctors who are in the plan’s network.</a:t>
            </a:r>
          </a:p>
          <a:p>
            <a:pPr marL="177845" indent="-177845" defTabSz="1002667">
              <a:spcBef>
                <a:spcPts val="415"/>
              </a:spcBef>
              <a:buFont typeface="Wingdings" panose="05000000000000000000" pitchFamily="2" charset="2"/>
              <a:buChar char="§"/>
              <a:defRPr/>
            </a:pPr>
            <a:r>
              <a:rPr lang="en-US" sz="1100" dirty="0">
                <a:solidFill>
                  <a:prstClr val="black"/>
                </a:solidFill>
                <a:cs typeface="Arial"/>
              </a:rPr>
              <a:t>Plans may offer some extra benefits that Original Medicare doesn’t cover—like vision, hearing, and dental services. See Lesson 5 for more information on Medicare Advantage, including supplemental benefits available in some Medicare Advantage Plans for certain plan members.</a:t>
            </a:r>
          </a:p>
          <a:p>
            <a:pPr>
              <a:defRPr/>
            </a:pPr>
            <a:endParaRPr lang="en-US" b="1" dirty="0">
              <a:solidFill>
                <a:prstClr val="black"/>
              </a:solidFill>
            </a:endParaRPr>
          </a:p>
        </p:txBody>
      </p:sp>
      <p:sp>
        <p:nvSpPr>
          <p:cNvPr id="4" name="Slide Number Placeholder 3">
            <a:extLst>
              <a:ext uri="{FF2B5EF4-FFF2-40B4-BE49-F238E27FC236}">
                <a16:creationId xmlns:a16="http://schemas.microsoft.com/office/drawing/2014/main" id="{53822CB6-95A7-47C5-9DA8-76F28AE4444B}"/>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10165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811695" y="3880705"/>
            <a:ext cx="6058231" cy="5313014"/>
          </a:xfrm>
        </p:spPr>
        <p:txBody>
          <a:bodyPr/>
          <a:lstStyle/>
          <a:p>
            <a:pPr fontAlgn="base">
              <a:spcBef>
                <a:spcPts val="658"/>
              </a:spcBef>
            </a:pPr>
            <a:r>
              <a:rPr lang="en-US" b="1" dirty="0">
                <a:solidFill>
                  <a:srgbClr val="000000"/>
                </a:solidFill>
                <a:cs typeface="Arial"/>
              </a:rPr>
              <a:t>This slide has animation.</a:t>
            </a:r>
            <a:endParaRPr lang="en-US" dirty="0">
              <a:solidFill>
                <a:srgbClr val="444444"/>
              </a:solidFill>
              <a:cs typeface="Arial"/>
            </a:endParaRPr>
          </a:p>
          <a:p>
            <a:pPr fontAlgn="base">
              <a:spcBef>
                <a:spcPts val="658"/>
              </a:spcBef>
            </a:pPr>
            <a:r>
              <a:rPr lang="en-US" dirty="0">
                <a:solidFill>
                  <a:srgbClr val="444444"/>
                </a:solidFill>
                <a:cs typeface="Arial"/>
              </a:rPr>
              <a:t>​</a:t>
            </a:r>
          </a:p>
          <a:p>
            <a:pPr fontAlgn="base">
              <a:spcBef>
                <a:spcPts val="658"/>
              </a:spcBef>
            </a:pPr>
            <a:r>
              <a:rPr lang="en-US" dirty="0">
                <a:solidFill>
                  <a:prstClr val="black"/>
                </a:solidFill>
                <a:cs typeface="Arial"/>
              </a:rPr>
              <a:t>Check Your Knowledge: Question 1</a:t>
            </a:r>
          </a:p>
          <a:p>
            <a:pPr defTabSz="1002667">
              <a:spcBef>
                <a:spcPts val="658"/>
              </a:spcBef>
              <a:defRPr/>
            </a:pPr>
            <a:r>
              <a:rPr lang="en-US" b="1" dirty="0">
                <a:latin typeface="Calibri" panose="020F0502020204030204" pitchFamily="34" charset="0"/>
                <a:ea typeface="Calibri" panose="020F0502020204030204" pitchFamily="34" charset="0"/>
                <a:cs typeface="Times New Roman" panose="02020603050405020304" pitchFamily="18" charset="0"/>
              </a:rPr>
              <a:t>If you have ALS and get Social Security Disability Insurance (SSDI), you’ll have a 24-month waiting period before you’re enrolled in Medicare. </a:t>
            </a:r>
          </a:p>
          <a:p>
            <a:pPr marL="254148" indent="-254148" defTabSz="1002667">
              <a:spcBef>
                <a:spcPts val="658"/>
              </a:spcBef>
              <a:buFont typeface="+mj-lt"/>
              <a:buAutoNum type="alphaLcPeriod"/>
              <a:defRPr/>
            </a:pPr>
            <a:r>
              <a:rPr lang="en-US" dirty="0">
                <a:solidFill>
                  <a:prstClr val="black"/>
                </a:solidFill>
                <a:cs typeface="Arial"/>
              </a:rPr>
              <a:t>True</a:t>
            </a:r>
          </a:p>
          <a:p>
            <a:pPr marL="254148" indent="-254148" defTabSz="1002667">
              <a:spcBef>
                <a:spcPts val="658"/>
              </a:spcBef>
              <a:buFont typeface="+mj-lt"/>
              <a:buAutoNum type="alphaLcPeriod"/>
              <a:defRPr/>
            </a:pPr>
            <a:r>
              <a:rPr lang="en-US" dirty="0">
                <a:solidFill>
                  <a:prstClr val="black"/>
                </a:solidFill>
                <a:cs typeface="Arial"/>
              </a:rPr>
              <a:t>False</a:t>
            </a:r>
          </a:p>
          <a:p>
            <a:pPr>
              <a:spcBef>
                <a:spcPts val="658"/>
              </a:spcBef>
              <a:defRPr/>
            </a:pPr>
            <a:r>
              <a:rPr lang="en-US" b="1" dirty="0">
                <a:solidFill>
                  <a:prstClr val="black"/>
                </a:solidFill>
                <a:cs typeface="Arial"/>
              </a:rPr>
              <a:t>Answer: b. False </a:t>
            </a:r>
            <a:r>
              <a:rPr lang="en-US" dirty="0">
                <a:solidFill>
                  <a:prstClr val="black"/>
                </a:solidFill>
                <a:cs typeface="Arial"/>
              </a:rPr>
              <a:t> </a:t>
            </a:r>
          </a:p>
          <a:p>
            <a:pPr defTabSz="1002667">
              <a:spcBef>
                <a:spcPts val="658"/>
              </a:spcBef>
              <a:defRPr/>
            </a:pPr>
            <a:r>
              <a:rPr lang="en-US" dirty="0">
                <a:solidFill>
                  <a:srgbClr val="000000"/>
                </a:solidFill>
                <a:latin typeface="Calibri" panose="020F0502020204030204" pitchFamily="34" charset="0"/>
                <a:ea typeface="Times New Roman" panose="02020603050405020304" pitchFamily="18" charset="0"/>
                <a:cs typeface="Arial" panose="020B0604020202020204" pitchFamily="34" charset="0"/>
              </a:rPr>
              <a:t>Certain people who are under 65 with disabilities who have been getting Social Security Disability Insurance (SSDI) benefits for 24 months qualify for Medicare, but individuals with ALS who get SSDI benefits don’t have a 24-month waiting period. If you have ALS, y</a:t>
            </a:r>
            <a:r>
              <a:rPr lang="en-US" dirty="0">
                <a:latin typeface="Calibri" panose="020F0502020204030204" pitchFamily="34" charset="0"/>
                <a:ea typeface="Calibri" panose="020F0502020204030204" pitchFamily="34" charset="0"/>
                <a:cs typeface="Times New Roman" panose="02020603050405020304" pitchFamily="18" charset="0"/>
              </a:rPr>
              <a:t>ou get Medicare automatically the same month that you start to get Social Security benefits. </a:t>
            </a:r>
            <a:endParaRPr lang="en-US" dirty="0">
              <a:solidFill>
                <a:prstClr val="black"/>
              </a:solidFill>
            </a:endParaRPr>
          </a:p>
        </p:txBody>
      </p:sp>
      <p:sp>
        <p:nvSpPr>
          <p:cNvPr id="4" name="Slide Number Placeholder 3">
            <a:extLst>
              <a:ext uri="{FF2B5EF4-FFF2-40B4-BE49-F238E27FC236}">
                <a16:creationId xmlns:a16="http://schemas.microsoft.com/office/drawing/2014/main" id="{F7D88AAD-9331-93D2-53CE-8F64A3ED8E1B}"/>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47896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811696" y="4142410"/>
            <a:ext cx="5852160" cy="3780473"/>
          </a:xfrm>
        </p:spPr>
        <p:txBody>
          <a:bodyPr/>
          <a:lstStyle/>
          <a:p>
            <a:pPr defTabSz="993007">
              <a:spcAft>
                <a:spcPts val="622"/>
              </a:spcAft>
              <a:defRPr/>
            </a:pPr>
            <a:r>
              <a:rPr lang="en-US" dirty="0">
                <a:cs typeface="Arial" panose="020B0604020202020204" pitchFamily="34" charset="0"/>
              </a:rPr>
              <a:t>Lesson 2 explains Medicare Part A (Hospital Insurance) costs and coverage as well as:</a:t>
            </a:r>
          </a:p>
          <a:p>
            <a:pPr marL="177845" indent="-177845" defTabSz="993007">
              <a:spcAft>
                <a:spcPts val="622"/>
              </a:spcAft>
              <a:buFont typeface="Wingdings" panose="05000000000000000000" pitchFamily="2" charset="2"/>
              <a:buChar char="§"/>
              <a:defRPr/>
            </a:pPr>
            <a:r>
              <a:rPr lang="en-US" dirty="0">
                <a:cs typeface="Arial" panose="020B0604020202020204" pitchFamily="34" charset="0"/>
              </a:rPr>
              <a:t>Benefit periods</a:t>
            </a:r>
          </a:p>
          <a:p>
            <a:pPr marL="177845" indent="-177845" defTabSz="993007">
              <a:spcAft>
                <a:spcPts val="622"/>
              </a:spcAft>
              <a:buFont typeface="Wingdings" panose="05000000000000000000" pitchFamily="2" charset="2"/>
              <a:buChar char="§"/>
              <a:defRPr/>
            </a:pPr>
            <a:r>
              <a:rPr lang="en-US" dirty="0">
                <a:cs typeface="Arial" panose="020B0604020202020204" pitchFamily="34" charset="0"/>
              </a:rPr>
              <a:t>Enrollment considerations</a:t>
            </a:r>
          </a:p>
        </p:txBody>
      </p:sp>
      <p:sp>
        <p:nvSpPr>
          <p:cNvPr id="4" name="Slide Number Placeholder 3">
            <a:extLst>
              <a:ext uri="{FF2B5EF4-FFF2-40B4-BE49-F238E27FC236}">
                <a16:creationId xmlns:a16="http://schemas.microsoft.com/office/drawing/2014/main" id="{DCD80419-334D-4F23-BECB-0D069EF37417}"/>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83983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134938"/>
            <a:ext cx="5091113" cy="2863850"/>
          </a:xfrm>
        </p:spPr>
      </p:sp>
      <p:sp>
        <p:nvSpPr>
          <p:cNvPr id="3" name="Notes Placeholder 2"/>
          <p:cNvSpPr>
            <a:spLocks noGrp="1"/>
          </p:cNvSpPr>
          <p:nvPr>
            <p:ph type="body" idx="1"/>
          </p:nvPr>
        </p:nvSpPr>
        <p:spPr>
          <a:xfrm>
            <a:off x="218198" y="2998788"/>
            <a:ext cx="6878803" cy="5567696"/>
          </a:xfrm>
        </p:spPr>
        <p:txBody>
          <a:bodyPr/>
          <a:lstStyle/>
          <a:p>
            <a:pPr defTabSz="1002667">
              <a:spcAft>
                <a:spcPts val="622"/>
              </a:spcAft>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defTabSz="1002667">
              <a:spcAft>
                <a:spcPts val="622"/>
              </a:spcAft>
              <a:defRPr/>
            </a:pPr>
            <a:r>
              <a:rPr lang="en-US" sz="1100" dirty="0">
                <a:solidFill>
                  <a:prstClr val="black"/>
                </a:solidFill>
                <a:cs typeface="Arial" panose="020B0604020202020204" pitchFamily="34" charset="0"/>
              </a:rPr>
              <a:t>Part A helps cover medically necessary inpatient services.</a:t>
            </a:r>
          </a:p>
          <a:p>
            <a:pPr marL="177845" indent="-177845" defTabSz="751836">
              <a:spcAft>
                <a:spcPts val="622"/>
              </a:spcAft>
              <a:buFont typeface="Wingdings" panose="05000000000000000000" pitchFamily="2" charset="2"/>
              <a:buChar char="§"/>
              <a:defRPr/>
            </a:pPr>
            <a:r>
              <a:rPr lang="en-US" sz="1100" b="1" dirty="0">
                <a:solidFill>
                  <a:prstClr val="black"/>
                </a:solidFill>
                <a:cs typeface="Arial" panose="020B0604020202020204" pitchFamily="34" charset="0"/>
              </a:rPr>
              <a:t>Inpatient hospital care. </a:t>
            </a:r>
            <a:r>
              <a:rPr lang="en-US" sz="1100" dirty="0">
                <a:solidFill>
                  <a:prstClr val="black"/>
                </a:solidFill>
                <a:cs typeface="Arial" panose="020B0604020202020204" pitchFamily="34" charset="0"/>
              </a:rPr>
              <a:t>Medicare covers semi-private room, meals, general nursing, drugs (including methadone to treat an opioid use disorder), and other hospital services and supplies as part of your inpatient treatment. This includes care you get in acute care hospitals, critical access hospitals, inpatient rehabilitation facilities, long-term care hospitals, psychiatric care in inpatient psychiatric facilities (lifetime 190-day limit in a freestanding psychiatric hospital), and inpatient care for a qualifying clinical research study. This doesn’t include private-duty nursing, a television or phone in your room (if there’s a separate charge for these items), personal care items (like razors or slipper socks), and a private room, unless medically necessary.</a:t>
            </a:r>
          </a:p>
          <a:p>
            <a:pPr marL="416619" lvl="1" indent="-177845" defTabSz="751836" fontAlgn="base">
              <a:spcAft>
                <a:spcPts val="622"/>
              </a:spcAft>
              <a:buFont typeface="Arial" panose="020B0604020202020204" pitchFamily="34" charset="0"/>
              <a:buChar char="•"/>
              <a:defRPr/>
            </a:pPr>
            <a:r>
              <a:rPr lang="en-US" sz="1100" dirty="0">
                <a:solidFill>
                  <a:prstClr val="black"/>
                </a:solidFill>
                <a:cs typeface="Arial" panose="020B0604020202020204" pitchFamily="34" charset="0"/>
              </a:rPr>
              <a:t>Medicare doesn’t pay for your hospital or medical bills if you aren’t lawfully present in the U.S. Also, in most situations, Medicare doesn’t pay for your hospital or medical bills if you're incarcerated. </a:t>
            </a: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If you’re in the hospital as an outpatient and then are admitted as an inpatient, Part A coverage can be retroactive up to 3 days.</a:t>
            </a:r>
          </a:p>
          <a:p>
            <a:pPr marL="414972" lvl="1" indent="-179492" defTabSz="751836" fontAlgn="base">
              <a:spcAft>
                <a:spcPts val="622"/>
              </a:spcAft>
              <a:buFont typeface="Arial" panose="020B0604020202020204" pitchFamily="34" charset="0"/>
              <a:buChar char="•"/>
              <a:defRPr/>
            </a:pPr>
            <a:r>
              <a:rPr lang="en-US" sz="1100" b="1" dirty="0">
                <a:solidFill>
                  <a:prstClr val="black"/>
                </a:solidFill>
                <a:cs typeface="Arial" panose="020B0604020202020204" pitchFamily="34" charset="0"/>
              </a:rPr>
              <a:t>All people with Part A are covered for inpatient hospital care when all of these are true:</a:t>
            </a:r>
          </a:p>
          <a:p>
            <a:pPr marL="713028" lvl="2" indent="-179492" defTabSz="751836" fontAlgn="base">
              <a:spcAft>
                <a:spcPts val="622"/>
              </a:spcAft>
              <a:buSzPct val="50000"/>
              <a:buFont typeface="Wingdings" panose="05000000000000000000" pitchFamily="2" charset="2"/>
              <a:buChar char="q"/>
              <a:defRPr/>
            </a:pPr>
            <a:r>
              <a:rPr lang="en-US" sz="1100" dirty="0">
                <a:solidFill>
                  <a:prstClr val="black"/>
                </a:solidFill>
                <a:cs typeface="Arial" panose="020B0604020202020204" pitchFamily="34" charset="0"/>
              </a:rPr>
              <a:t>You’re admitted to the hospital as an inpatient after an official doctor’s order, which says you need inpatient hospital care to treat your illness or injury</a:t>
            </a:r>
          </a:p>
          <a:p>
            <a:pPr marL="713028" lvl="2" indent="-179492" defTabSz="751836" fontAlgn="base">
              <a:spcAft>
                <a:spcPts val="622"/>
              </a:spcAft>
              <a:buSzPct val="50000"/>
              <a:buFont typeface="Wingdings" panose="05000000000000000000" pitchFamily="2" charset="2"/>
              <a:buChar char="q"/>
              <a:defRPr/>
            </a:pPr>
            <a:r>
              <a:rPr lang="en-US" sz="1100" dirty="0">
                <a:solidFill>
                  <a:prstClr val="black"/>
                </a:solidFill>
                <a:cs typeface="Arial" panose="020B0604020202020204" pitchFamily="34" charset="0"/>
              </a:rPr>
              <a:t>The hospital accepts Medicare</a:t>
            </a:r>
          </a:p>
          <a:p>
            <a:pPr marL="533535" lvl="2" defTabSz="751836" fontAlgn="base">
              <a:spcAft>
                <a:spcPts val="622"/>
              </a:spcAft>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In certain cases, Part A also covers inpatient hospital care if the hospital’s Utilization Review Committee approves your stay while you’re admitted.</a:t>
            </a:r>
          </a:p>
          <a:p>
            <a:pPr marL="177845" indent="-177845" defTabSz="751836">
              <a:spcAft>
                <a:spcPts val="622"/>
              </a:spcAft>
              <a:buFont typeface="Wingdings" panose="05000000000000000000" pitchFamily="2" charset="2"/>
              <a:buChar char="§"/>
              <a:defRPr/>
            </a:pPr>
            <a:r>
              <a:rPr lang="en-US" sz="1100" b="1" dirty="0">
                <a:solidFill>
                  <a:prstClr val="black"/>
                </a:solidFill>
                <a:cs typeface="Arial" panose="020B0604020202020204" pitchFamily="34" charset="0"/>
              </a:rPr>
              <a:t>Inpatient Skilled Nursing Facility (SNF) care </a:t>
            </a:r>
            <a:r>
              <a:rPr lang="en-US" sz="1100" dirty="0">
                <a:solidFill>
                  <a:prstClr val="black"/>
                </a:solidFill>
                <a:cs typeface="Arial" panose="020B0604020202020204" pitchFamily="34" charset="0"/>
              </a:rPr>
              <a:t>(not custodial or long-term care) </a:t>
            </a:r>
            <a:r>
              <a:rPr lang="en-US" sz="1100" b="1" dirty="0">
                <a:solidFill>
                  <a:prstClr val="black"/>
                </a:solidFill>
                <a:cs typeface="Arial" panose="020B0604020202020204" pitchFamily="34" charset="0"/>
              </a:rPr>
              <a:t>if you meet certain criteria</a:t>
            </a:r>
            <a:r>
              <a:rPr lang="en-US" sz="1100" dirty="0">
                <a:solidFill>
                  <a:prstClr val="black"/>
                </a:solidFill>
                <a:cs typeface="Arial" panose="020B0604020202020204" pitchFamily="34" charset="0"/>
              </a:rPr>
              <a:t>. Skilled care involves safe and effective care given by skilled nursing or rehabilitative staff. Skilled nursing and therapy staff include registered nurses, licensed practical and vocational nurses, physical and occupational therapists, speech-language pathologists, and audiologists. You must first have a related 3-day* inpatient hospital stay. This doesn’t include the day you’re discharged.</a:t>
            </a:r>
          </a:p>
          <a:p>
            <a:pPr defTabSz="751836" fontAlgn="base">
              <a:spcAft>
                <a:spcPts val="622"/>
              </a:spcAft>
              <a:defRPr/>
            </a:pPr>
            <a:r>
              <a:rPr lang="en-US" sz="1100" dirty="0">
                <a:solidFill>
                  <a:prstClr val="black"/>
                </a:solidFill>
                <a:cs typeface="Arial" panose="020B0604020202020204" pitchFamily="34" charset="0"/>
              </a:rPr>
              <a:t>*If your doctor is participating in an Accountable Care Organization (or other type of Medicare initiative) that’s approved for a SNF 3-Day Rule Waiver, you may not need to have a 3-day inpatient hospital stay before getting coverage.</a:t>
            </a:r>
          </a:p>
          <a:p>
            <a:pPr defTabSz="751836" fontAlgn="base">
              <a:spcAft>
                <a:spcPts val="622"/>
              </a:spcAft>
              <a:defRPr/>
            </a:pPr>
            <a:r>
              <a:rPr lang="en-US" sz="1100" b="1" dirty="0">
                <a:solidFill>
                  <a:prstClr val="black"/>
                </a:solidFill>
                <a:cs typeface="Arial" panose="020B0604020202020204" pitchFamily="34" charset="0"/>
              </a:rPr>
              <a:t>Source:</a:t>
            </a:r>
            <a:r>
              <a:rPr lang="en-US" sz="1100" dirty="0">
                <a:solidFill>
                  <a:prstClr val="black"/>
                </a:solidFill>
                <a:cs typeface="Arial" panose="020B0604020202020204" pitchFamily="34" charset="0"/>
              </a:rPr>
              <a:t> </a:t>
            </a:r>
            <a:r>
              <a:rPr lang="en-US" sz="1100" dirty="0">
                <a:solidFill>
                  <a:prstClr val="black"/>
                </a:solidFill>
                <a:cs typeface="Arial" panose="020B0604020202020204" pitchFamily="34" charset="0"/>
                <a:hlinkClick r:id="rId3"/>
              </a:rPr>
              <a:t>Medicare.gov/publications/10116-your-medicare-benefits.pdf</a:t>
            </a:r>
            <a:r>
              <a:rPr lang="en-US" sz="1100" dirty="0">
                <a:solidFill>
                  <a:prstClr val="black"/>
                </a:solidFill>
                <a:cs typeface="Arial" panose="020B0604020202020204" pitchFamily="34" charset="0"/>
              </a:rPr>
              <a:t> </a:t>
            </a:r>
          </a:p>
          <a:p>
            <a:pPr defTabSz="751836">
              <a:spcAft>
                <a:spcPts val="622"/>
              </a:spcAft>
              <a:defRPr/>
            </a:pPr>
            <a:endParaRPr lang="en-US" sz="1100" dirty="0">
              <a:solidFill>
                <a:prstClr val="black"/>
              </a:solidFill>
              <a:cs typeface="Arial" panose="020B0604020202020204" pitchFamily="34" charset="0"/>
            </a:endParaRPr>
          </a:p>
        </p:txBody>
      </p:sp>
      <p:sp>
        <p:nvSpPr>
          <p:cNvPr id="4" name="Slide Number Placeholder 3">
            <a:extLst>
              <a:ext uri="{FF2B5EF4-FFF2-40B4-BE49-F238E27FC236}">
                <a16:creationId xmlns:a16="http://schemas.microsoft.com/office/drawing/2014/main" id="{DBA82BE9-A9EB-440A-96B5-5EADFE99D997}"/>
              </a:ext>
            </a:extLst>
          </p:cNvPr>
          <p:cNvSpPr>
            <a:spLocks noGrp="1"/>
          </p:cNvSpPr>
          <p:nvPr>
            <p:ph type="sldNum" sz="quarter" idx="5"/>
          </p:nvPr>
        </p:nvSpPr>
        <p:spPr>
          <a:xfrm>
            <a:off x="4143587" y="9131429"/>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88165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352425"/>
            <a:ext cx="5118100" cy="2879725"/>
          </a:xfrm>
        </p:spPr>
      </p:sp>
      <p:sp>
        <p:nvSpPr>
          <p:cNvPr id="3" name="Notes Placeholder 2"/>
          <p:cNvSpPr>
            <a:spLocks noGrp="1"/>
          </p:cNvSpPr>
          <p:nvPr>
            <p:ph type="body" idx="1"/>
          </p:nvPr>
        </p:nvSpPr>
        <p:spPr>
          <a:xfrm>
            <a:off x="188613" y="3347426"/>
            <a:ext cx="6834423" cy="5569282"/>
          </a:xfrm>
        </p:spPr>
        <p:txBody>
          <a:bodyPr/>
          <a:lstStyle/>
          <a:p>
            <a:pPr defTabSz="1002667">
              <a:spcAft>
                <a:spcPts val="622"/>
              </a:spcAft>
              <a:defRPr/>
            </a:pPr>
            <a:r>
              <a:rPr lang="en-US" sz="1100" b="1" dirty="0">
                <a:solidFill>
                  <a:prstClr val="black"/>
                </a:solidFill>
                <a:ea typeface="ＭＳ Ｐゴシック"/>
                <a:cs typeface="Arial"/>
              </a:rPr>
              <a:t>This slide has animation.</a:t>
            </a:r>
            <a:endParaRPr lang="en-US" sz="1100" dirty="0">
              <a:cs typeface="Arial"/>
            </a:endParaRPr>
          </a:p>
          <a:p>
            <a:pPr defTabSz="1002667">
              <a:spcAft>
                <a:spcPts val="622"/>
              </a:spcAft>
              <a:defRPr/>
            </a:pPr>
            <a:r>
              <a:rPr lang="en-US" sz="1100" dirty="0">
                <a:solidFill>
                  <a:prstClr val="black"/>
                </a:solidFill>
                <a:cs typeface="Arial"/>
              </a:rPr>
              <a:t>Here’s more detail about what’s covered under Part A:</a:t>
            </a:r>
          </a:p>
          <a:p>
            <a:pPr marL="177845" indent="-177845" defTabSz="1002667">
              <a:spcAft>
                <a:spcPts val="622"/>
              </a:spcAft>
              <a:buFont typeface="Wingdings" panose="05000000000000000000" pitchFamily="2" charset="2"/>
              <a:buChar char="§"/>
              <a:defRPr/>
            </a:pPr>
            <a:r>
              <a:rPr lang="en-US" sz="1100" dirty="0">
                <a:solidFill>
                  <a:prstClr val="black"/>
                </a:solidFill>
                <a:cs typeface="Arial"/>
              </a:rPr>
              <a:t>Blood – If the hospital gets blood from a blood bank at no charge, you won’t have to pay for it or replace it. If the hospital has to buy blood for you, you must either pay the hospital costs for the first 3 units of blood you get in a calendar year or you or someone else can donate the blood.</a:t>
            </a:r>
          </a:p>
          <a:p>
            <a:pPr marL="177845" indent="-177845" defTabSz="1002667">
              <a:spcAft>
                <a:spcPts val="622"/>
              </a:spcAft>
              <a:buFont typeface="Wingdings" panose="05000000000000000000" pitchFamily="2" charset="2"/>
              <a:buChar char="§"/>
              <a:defRPr/>
            </a:pPr>
            <a:r>
              <a:rPr lang="en-US" sz="1100" dirty="0">
                <a:solidFill>
                  <a:prstClr val="black"/>
                </a:solidFill>
                <a:cs typeface="Arial"/>
              </a:rPr>
              <a:t>Hospice care – </a:t>
            </a:r>
            <a:r>
              <a:rPr lang="en-US" sz="1100" dirty="0"/>
              <a:t>To qualify for hospice care, a hospice doctor and your doctor (if you have one) must certify that you’re terminally ill, meaning you have a life expectancy of 6 months or less. When you agree to hospice care, you’re agreeing to comfort care (palliative care) instead of care to cure your terminal illness. You also must sign a statement choosing hospice care instead of other Medicare-covered treatments for your terminal illness and related conditions. Coverage includes: </a:t>
            </a:r>
          </a:p>
          <a:p>
            <a:pPr marL="242067" indent="-120211" defTabSz="1002667">
              <a:spcAft>
                <a:spcPts val="622"/>
              </a:spcAft>
              <a:buFont typeface="Arial" panose="020B0604020202020204" pitchFamily="34" charset="0"/>
              <a:buChar char="•"/>
              <a:defRPr/>
            </a:pPr>
            <a:r>
              <a:rPr lang="en-US" sz="1100" dirty="0"/>
              <a:t>All items and services needed for pain relief and symptom management </a:t>
            </a:r>
          </a:p>
          <a:p>
            <a:pPr marL="242067" indent="-120211" defTabSz="1002667">
              <a:spcAft>
                <a:spcPts val="622"/>
              </a:spcAft>
              <a:buFont typeface="Arial" panose="020B0604020202020204" pitchFamily="34" charset="0"/>
              <a:buChar char="•"/>
              <a:defRPr/>
            </a:pPr>
            <a:r>
              <a:rPr lang="en-US" sz="1100" dirty="0"/>
              <a:t>Medical, nursing, and social services </a:t>
            </a:r>
          </a:p>
          <a:p>
            <a:pPr marL="242067" indent="-120211" defTabSz="1002667">
              <a:spcAft>
                <a:spcPts val="622"/>
              </a:spcAft>
              <a:buFont typeface="Arial" panose="020B0604020202020204" pitchFamily="34" charset="0"/>
              <a:buChar char="•"/>
              <a:defRPr/>
            </a:pPr>
            <a:r>
              <a:rPr lang="en-US" sz="1100" dirty="0"/>
              <a:t>Drugs for pain and symptom management </a:t>
            </a:r>
          </a:p>
          <a:p>
            <a:pPr marL="242067" indent="-120211" defTabSz="1002667">
              <a:spcAft>
                <a:spcPts val="622"/>
              </a:spcAft>
              <a:buFont typeface="Arial" panose="020B0604020202020204" pitchFamily="34" charset="0"/>
              <a:buChar char="•"/>
              <a:defRPr/>
            </a:pPr>
            <a:r>
              <a:rPr lang="en-US" sz="1100" dirty="0"/>
              <a:t>Durable medical equipment (DME) for pain relief and symptom management </a:t>
            </a:r>
          </a:p>
          <a:p>
            <a:pPr marL="242067" indent="-120211" defTabSz="1002667">
              <a:spcAft>
                <a:spcPts val="622"/>
              </a:spcAft>
              <a:buFont typeface="Arial" panose="020B0604020202020204" pitchFamily="34" charset="0"/>
              <a:buChar char="•"/>
              <a:defRPr/>
            </a:pPr>
            <a:r>
              <a:rPr lang="en-US" sz="1100" dirty="0"/>
              <a:t>Aide and homemaker services </a:t>
            </a:r>
          </a:p>
          <a:p>
            <a:pPr marL="242067" indent="-120211" defTabSz="1002667">
              <a:spcAft>
                <a:spcPts val="622"/>
              </a:spcAft>
              <a:buFont typeface="Arial" panose="020B0604020202020204" pitchFamily="34" charset="0"/>
              <a:buChar char="•"/>
              <a:defRPr/>
            </a:pPr>
            <a:r>
              <a:rPr lang="en-US" sz="1100" dirty="0"/>
              <a:t>Other covered services you need to manage your pain and other symptoms, as well as spiritual and grief counseling for you and your family. </a:t>
            </a:r>
            <a:endParaRPr lang="en-US" sz="1100" dirty="0">
              <a:solidFill>
                <a:prstClr val="black"/>
              </a:solidFill>
              <a:cs typeface="Arial"/>
            </a:endParaRPr>
          </a:p>
          <a:p>
            <a:pPr marL="177845" indent="-177845" defTabSz="1002667">
              <a:spcAft>
                <a:spcPts val="622"/>
              </a:spcAft>
              <a:buFont typeface="Wingdings" panose="05000000000000000000" pitchFamily="2" charset="2"/>
              <a:buChar char="§"/>
              <a:defRPr/>
            </a:pPr>
            <a:r>
              <a:rPr lang="en-US" sz="1100" dirty="0">
                <a:solidFill>
                  <a:prstClr val="black"/>
                </a:solidFill>
                <a:cs typeface="Arial"/>
              </a:rPr>
              <a:t>Home health services – Medicare covers home health services under Part A and/or Part B. Medicare covers medically-necessary part-time or intermittent skilled nursing care as long as you’re “homebound,” which means: </a:t>
            </a:r>
          </a:p>
          <a:p>
            <a:pPr marL="242067" indent="-120211" defTabSz="1002667">
              <a:spcAft>
                <a:spcPts val="622"/>
              </a:spcAft>
              <a:buFont typeface="Arial" panose="020B0604020202020204" pitchFamily="34" charset="0"/>
              <a:buChar char="•"/>
              <a:defRPr/>
            </a:pPr>
            <a:r>
              <a:rPr lang="en-US" sz="1100" dirty="0">
                <a:solidFill>
                  <a:prstClr val="black"/>
                </a:solidFill>
                <a:cs typeface="Arial"/>
              </a:rPr>
              <a:t>You have trouble leaving your home without help (like using a cane, wheelchair, walker, or crutches; special transportation; or help from another person) because of an illness or injury. </a:t>
            </a:r>
          </a:p>
          <a:p>
            <a:pPr marL="242067" indent="-120211" defTabSz="1002667">
              <a:spcAft>
                <a:spcPts val="622"/>
              </a:spcAft>
              <a:buFont typeface="Arial" panose="020B0604020202020204" pitchFamily="34" charset="0"/>
              <a:buChar char="•"/>
              <a:defRPr/>
            </a:pPr>
            <a:r>
              <a:rPr lang="en-US" sz="1100" dirty="0">
                <a:solidFill>
                  <a:prstClr val="black"/>
                </a:solidFill>
                <a:cs typeface="Arial"/>
              </a:rPr>
              <a:t>Leaving your home isn’t recommended because of your condition. </a:t>
            </a:r>
          </a:p>
          <a:p>
            <a:pPr marL="242067" indent="-120211" defTabSz="1002667">
              <a:spcAft>
                <a:spcPts val="622"/>
              </a:spcAft>
              <a:buFont typeface="Arial" panose="020B0604020202020204" pitchFamily="34" charset="0"/>
              <a:buChar char="•"/>
              <a:defRPr/>
            </a:pPr>
            <a:r>
              <a:rPr lang="en-US" sz="1100" dirty="0">
                <a:solidFill>
                  <a:prstClr val="black"/>
                </a:solidFill>
                <a:cs typeface="Arial"/>
              </a:rPr>
              <a:t>You’re normally unable to leave your home because it’s a major effort.</a:t>
            </a:r>
          </a:p>
          <a:p>
            <a:pPr marL="177845" indent="-177845" defTabSz="1002667">
              <a:spcAft>
                <a:spcPts val="622"/>
              </a:spcAft>
              <a:buFont typeface="Wingdings" panose="05000000000000000000" pitchFamily="2" charset="2"/>
              <a:buChar char="§"/>
              <a:defRPr/>
            </a:pPr>
            <a:r>
              <a:rPr lang="en-US" sz="1100" dirty="0">
                <a:solidFill>
                  <a:prstClr val="black"/>
                </a:solidFill>
                <a:cs typeface="Arial"/>
              </a:rPr>
              <a:t>Certain inpatient health care services in approved religious nonmedical health care institutions (RNHCIs) – Medicare will only cover the inpatient non-religious, non-medical items and services. Examples include room and board, or any items or services that don't require a doctor's order or prescription, like unmedicated wound dressings or use of a simple walker.</a:t>
            </a:r>
          </a:p>
        </p:txBody>
      </p:sp>
      <p:sp>
        <p:nvSpPr>
          <p:cNvPr id="4" name="Slide Number Placeholder 3">
            <a:extLst>
              <a:ext uri="{FF2B5EF4-FFF2-40B4-BE49-F238E27FC236}">
                <a16:creationId xmlns:a16="http://schemas.microsoft.com/office/drawing/2014/main" id="{9CAD8EBC-7078-A67E-3B13-5ED0B5C47240}"/>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93504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925" y="111125"/>
            <a:ext cx="5214938" cy="2933700"/>
          </a:xfrm>
        </p:spPr>
      </p:sp>
      <p:sp>
        <p:nvSpPr>
          <p:cNvPr id="3" name="Notes Placeholder 2"/>
          <p:cNvSpPr>
            <a:spLocks noGrp="1"/>
          </p:cNvSpPr>
          <p:nvPr>
            <p:ph type="body" idx="1"/>
          </p:nvPr>
        </p:nvSpPr>
        <p:spPr>
          <a:xfrm>
            <a:off x="139453" y="3047950"/>
            <a:ext cx="6783881" cy="5314578"/>
          </a:xfrm>
        </p:spPr>
        <p:txBody>
          <a:bodyPr/>
          <a:lstStyle/>
          <a:p>
            <a:pPr defTabSz="1002667">
              <a:spcBef>
                <a:spcPts val="658"/>
              </a:spcBef>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a:spcBef>
                <a:spcPts val="658"/>
              </a:spcBef>
              <a:defRPr/>
            </a:pPr>
            <a:r>
              <a:rPr lang="en-US" sz="1100" dirty="0">
                <a:solidFill>
                  <a:prstClr val="black"/>
                </a:solidFill>
                <a:cs typeface="Arial" panose="020B0604020202020204" pitchFamily="34" charset="0"/>
              </a:rPr>
              <a:t>You usually don’t pay a monthly premium for Part A coverage if you or your spouse paid enough Medicare taxes while working. This is sometimes called premium-free Part A. Federal Insurance Contributions Act (FICA) tax is a U.S. federal payroll (or employment) tax imposed on both employees and employers to fund Social Security and Medicare. </a:t>
            </a:r>
          </a:p>
          <a:p>
            <a:pPr defTabSz="1002667">
              <a:spcBef>
                <a:spcPts val="658"/>
              </a:spcBef>
              <a:defRPr/>
            </a:pPr>
            <a:r>
              <a:rPr lang="en-US" sz="1100" dirty="0">
                <a:solidFill>
                  <a:prstClr val="black"/>
                </a:solidFill>
                <a:cs typeface="Arial" panose="020B0604020202020204" pitchFamily="34" charset="0"/>
              </a:rPr>
              <a:t>About 99% of people with Medicare don’t pay a Part A premium since they’ve worked at least 40 quarters (10 years) of Medicare-covered employment. Enrollees 65 and over and certain persons with disabilities who have fewer than 40 quarters of coverage pay a monthly premium to get coverage under Part A unless they can get benefits through a spouse or family member’s record.</a:t>
            </a:r>
          </a:p>
          <a:p>
            <a:pPr defTabSz="1002667">
              <a:spcBef>
                <a:spcPts val="658"/>
              </a:spcBef>
              <a:defRPr/>
            </a:pPr>
            <a:r>
              <a:rPr lang="en-US" sz="1100" b="1" dirty="0">
                <a:solidFill>
                  <a:prstClr val="black"/>
                </a:solidFill>
                <a:cs typeface="Arial" panose="020B0604020202020204" pitchFamily="34" charset="0"/>
              </a:rPr>
              <a:t>If you aren’t eligible for premium-free Part A, you may be able to buy Part A if you’re:</a:t>
            </a:r>
          </a:p>
          <a:p>
            <a:pPr marL="177845" indent="-177845" defTabSz="1002667">
              <a:spcBef>
                <a:spcPts val="658"/>
              </a:spcBef>
              <a:buFont typeface="Wingdings" panose="05000000000000000000" pitchFamily="2" charset="2"/>
              <a:buChar char="§"/>
              <a:defRPr/>
            </a:pPr>
            <a:r>
              <a:rPr lang="en-US" sz="1100" dirty="0">
                <a:solidFill>
                  <a:prstClr val="black"/>
                </a:solidFill>
                <a:cs typeface="Arial" panose="020B0604020202020204" pitchFamily="34" charset="0"/>
              </a:rPr>
              <a:t>65 or older, and you’ve enrolled in (or are enrolling in) Part B and meet the citizenship and 5-year residency requirements.</a:t>
            </a:r>
          </a:p>
          <a:p>
            <a:pPr marL="177845" indent="-177845" defTabSz="1002667">
              <a:spcBef>
                <a:spcPts val="658"/>
              </a:spcBef>
              <a:buFont typeface="Wingdings" panose="05000000000000000000" pitchFamily="2" charset="2"/>
              <a:buChar char="§"/>
              <a:defRPr/>
            </a:pPr>
            <a:r>
              <a:rPr lang="en-US" sz="1100" dirty="0">
                <a:solidFill>
                  <a:prstClr val="black"/>
                </a:solidFill>
                <a:cs typeface="Arial" panose="020B0604020202020204" pitchFamily="34" charset="0"/>
              </a:rPr>
              <a:t>Under 65, have a disability, and your premium-free Part A coverage ended because you returned to work. If you’re under 65 and have a disability, you may continue to get premium-free Part A for up to 8 1/2 years after you return to work.</a:t>
            </a:r>
          </a:p>
          <a:p>
            <a:pPr>
              <a:spcBef>
                <a:spcPts val="658"/>
              </a:spcBef>
              <a:defRPr/>
            </a:pPr>
            <a:r>
              <a:rPr lang="en-US" sz="1100" dirty="0">
                <a:solidFill>
                  <a:prstClr val="black"/>
                </a:solidFill>
                <a:cs typeface="Arial" panose="020B0604020202020204" pitchFamily="34" charset="0"/>
              </a:rPr>
              <a:t>In most cases, if you choose to buy Part A, you must also have Part B and pay monthly premiums for both. The amount of the Part A premium depends on how long you or your spouse worked in Medicare-covered employment. </a:t>
            </a:r>
          </a:p>
          <a:p>
            <a:pPr marL="177845" indent="-177845">
              <a:spcBef>
                <a:spcPts val="658"/>
              </a:spcBef>
              <a:buFont typeface="Wingdings" panose="05000000000000000000" pitchFamily="2" charset="2"/>
              <a:buChar char="§"/>
              <a:defRPr/>
            </a:pPr>
            <a:r>
              <a:rPr lang="en-US" sz="1100" dirty="0">
                <a:cs typeface="Arial" panose="020B0604020202020204" pitchFamily="34" charset="0"/>
              </a:rPr>
              <a:t>Social Security determines if you have to pay a monthly premium for Part A. In 2024, the Part A premium for a person who has worked less than 30 quarters of Medicare-covered employment is $505 per month. Those who have between 30 and 39 quarters of coverage may buy Part A at a reduced monthly premium rate, which is $278 for 2024</a:t>
            </a:r>
            <a:r>
              <a:rPr lang="en-US" sz="1100" dirty="0">
                <a:solidFill>
                  <a:srgbClr val="FF0000"/>
                </a:solidFill>
                <a:cs typeface="Arial" panose="020B0604020202020204" pitchFamily="34" charset="0"/>
              </a:rPr>
              <a:t>. </a:t>
            </a:r>
          </a:p>
          <a:p>
            <a:pPr marL="177845" indent="-177845">
              <a:spcBef>
                <a:spcPts val="658"/>
              </a:spcBef>
              <a:buFont typeface="Wingdings" panose="05000000000000000000" pitchFamily="2" charset="2"/>
              <a:buChar char="§"/>
              <a:defRPr/>
            </a:pPr>
            <a:r>
              <a:rPr lang="en-US" sz="1100" dirty="0">
                <a:solidFill>
                  <a:prstClr val="black"/>
                </a:solidFill>
                <a:cs typeface="Arial" panose="020B0604020202020204" pitchFamily="34" charset="0"/>
              </a:rPr>
              <a:t>If you aren’t eligible for premium-free Part A, and you don’t buy it when you’re first eligible, your monthly premium may go up 10% for every 12 months you didn’t have the coverage. You’ll have to pay the higher premium for twice the number of years you could’ve had Part A, but didn’t sign up. </a:t>
            </a:r>
          </a:p>
          <a:p>
            <a:pPr marL="177845" indent="-177845" defTabSz="1002667">
              <a:spcBef>
                <a:spcPts val="658"/>
              </a:spcBef>
              <a:buFont typeface="Wingdings" panose="05000000000000000000" pitchFamily="2" charset="2"/>
              <a:buChar char="§"/>
              <a:defRPr/>
            </a:pPr>
            <a:r>
              <a:rPr lang="en-US" sz="1100" dirty="0">
                <a:solidFill>
                  <a:prstClr val="black"/>
                </a:solidFill>
                <a:cs typeface="Arial" panose="020B0604020202020204" pitchFamily="34" charset="0"/>
              </a:rPr>
              <a:t>If you have limited income and resources, your state may help you pay for Part A and/or Part B. Call Social Security at 1‑800‑772–1213; TTY: 1-800-325-0778 for more information about the Part A premium.</a:t>
            </a:r>
          </a:p>
          <a:p>
            <a:endParaRPr lang="en-US" sz="1100" b="1" dirty="0">
              <a:cs typeface="Arial" panose="020B0604020202020204" pitchFamily="34" charset="0"/>
            </a:endParaRPr>
          </a:p>
        </p:txBody>
      </p:sp>
      <p:sp>
        <p:nvSpPr>
          <p:cNvPr id="4" name="Slide Number Placeholder 3">
            <a:extLst>
              <a:ext uri="{FF2B5EF4-FFF2-40B4-BE49-F238E27FC236}">
                <a16:creationId xmlns:a16="http://schemas.microsoft.com/office/drawing/2014/main" id="{4DAA17B8-FD85-4936-A603-01CD55DA2DC4}"/>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90048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0" y="496888"/>
            <a:ext cx="5761038" cy="3240087"/>
          </a:xfrm>
        </p:spPr>
      </p:sp>
      <p:sp>
        <p:nvSpPr>
          <p:cNvPr id="4" name="Slide Number Placeholder 3"/>
          <p:cNvSpPr>
            <a:spLocks noGrp="1"/>
          </p:cNvSpPr>
          <p:nvPr>
            <p:ph type="sldNum" sz="quarter" idx="5"/>
          </p:nvPr>
        </p:nvSpPr>
        <p:spPr/>
        <p:txBody>
          <a:bodyPr/>
          <a:lstStyle/>
          <a:p>
            <a:pPr defTabSz="948507">
              <a:defRPr/>
            </a:pPr>
            <a:fld id="{C0636DF0-E6D5-0840-8C81-00F70E02EEF0}" type="slidenum">
              <a:rPr lang="en-US">
                <a:solidFill>
                  <a:prstClr val="black"/>
                </a:solidFill>
                <a:latin typeface="Calibri" panose="020F0502020204030204"/>
              </a:rPr>
              <a:pPr defTabSz="948507">
                <a:defRPr/>
              </a:pPr>
              <a:t>2</a:t>
            </a:fld>
            <a:endParaRPr lang="en-US" dirty="0">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A03B295C-2268-4C40-1013-0E25FF4F44D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75437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406554" y="3846383"/>
            <a:ext cx="6654205" cy="4373833"/>
          </a:xfrm>
        </p:spPr>
        <p:txBody>
          <a:bodyPr/>
          <a:lstStyle/>
          <a:p>
            <a:pPr>
              <a:spcBef>
                <a:spcPts val="658"/>
              </a:spcBef>
              <a:defRPr/>
            </a:pPr>
            <a:r>
              <a:rPr lang="en-US" dirty="0">
                <a:solidFill>
                  <a:prstClr val="black"/>
                </a:solidFill>
                <a:cs typeface="Arial" panose="020B0604020202020204" pitchFamily="34" charset="0"/>
              </a:rPr>
              <a:t>The actual dollar amounts are updated yearly. To see the most current amounts, visit </a:t>
            </a:r>
            <a:r>
              <a:rPr lang="en-US" dirty="0">
                <a:cs typeface="Arial" panose="020B0604020202020204" pitchFamily="34" charset="0"/>
                <a:hlinkClick r:id="rId3"/>
              </a:rPr>
              <a:t>Medicare.gov/your-</a:t>
            </a:r>
            <a:r>
              <a:rPr lang="en-US" dirty="0" err="1">
                <a:cs typeface="Arial" panose="020B0604020202020204" pitchFamily="34" charset="0"/>
                <a:hlinkClick r:id="rId3"/>
              </a:rPr>
              <a:t>medicare</a:t>
            </a:r>
            <a:r>
              <a:rPr lang="en-US" dirty="0">
                <a:cs typeface="Arial" panose="020B0604020202020204" pitchFamily="34" charset="0"/>
                <a:hlinkClick r:id="rId3"/>
              </a:rPr>
              <a:t>-costs/</a:t>
            </a:r>
            <a:r>
              <a:rPr lang="en-US" dirty="0" err="1">
                <a:cs typeface="Arial" panose="020B0604020202020204" pitchFamily="34" charset="0"/>
                <a:hlinkClick r:id="rId3"/>
              </a:rPr>
              <a:t>medicare</a:t>
            </a:r>
            <a:r>
              <a:rPr lang="en-US" dirty="0">
                <a:cs typeface="Arial" panose="020B0604020202020204" pitchFamily="34" charset="0"/>
                <a:hlinkClick r:id="rId3"/>
              </a:rPr>
              <a:t>-costs-at-a-glance</a:t>
            </a:r>
            <a:r>
              <a:rPr lang="en-US" dirty="0">
                <a:solidFill>
                  <a:prstClr val="black"/>
                </a:solidFill>
                <a:cs typeface="Arial" panose="020B0604020202020204" pitchFamily="34" charset="0"/>
              </a:rPr>
              <a:t>. This is what you pay per benefit period (discussed on the next slide) for Part A-covered medically necessary services:</a:t>
            </a:r>
          </a:p>
          <a:p>
            <a:pPr marL="177845" indent="-177845">
              <a:spcBef>
                <a:spcPts val="658"/>
              </a:spcBef>
              <a:buFont typeface="Wingdings" panose="05000000000000000000" pitchFamily="2" charset="2"/>
              <a:buChar char="§"/>
              <a:defRPr/>
            </a:pPr>
            <a:r>
              <a:rPr lang="en-US" b="1" dirty="0">
                <a:solidFill>
                  <a:prstClr val="black"/>
                </a:solidFill>
                <a:cs typeface="Arial" panose="020B0604020202020204" pitchFamily="34" charset="0"/>
              </a:rPr>
              <a:t>Hospital Inpatient Stay</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4"/>
              </a:rPr>
              <a:t>Medicare.gov/coverage/inpatient-hospital-care</a:t>
            </a:r>
            <a:r>
              <a:rPr lang="en-US" dirty="0">
                <a:solidFill>
                  <a:prstClr val="black"/>
                </a:solidFill>
                <a:cs typeface="Arial" panose="020B0604020202020204" pitchFamily="34" charset="0"/>
              </a:rPr>
              <a:t> After you pay the deductible amount of $1,632, you pay no copayment for days 1–60; $408 for copayment each day for days 61–90; $816 for copayment each day while using your 60 “lifetime reserve days;” you pay all costs for each day beyond lifetime reserve days. </a:t>
            </a:r>
          </a:p>
          <a:p>
            <a:pPr marL="177845" indent="-177845">
              <a:spcBef>
                <a:spcPts val="658"/>
              </a:spcBef>
              <a:buFont typeface="Wingdings" panose="05000000000000000000" pitchFamily="2" charset="2"/>
              <a:buChar char="§"/>
              <a:defRPr/>
            </a:pPr>
            <a:r>
              <a:rPr lang="en-US" b="1" dirty="0">
                <a:solidFill>
                  <a:prstClr val="black"/>
                </a:solidFill>
                <a:cs typeface="Arial" panose="020B0604020202020204" pitchFamily="34" charset="0"/>
              </a:rPr>
              <a:t>Mental Health Inpatient Stay</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5"/>
              </a:rPr>
              <a:t>Medicare.gov/coverage/mental-health-care-inpatient</a:t>
            </a:r>
            <a:r>
              <a:rPr lang="en-US" dirty="0">
                <a:solidFill>
                  <a:prstClr val="black"/>
                </a:solidFill>
                <a:cs typeface="Arial" panose="020B0604020202020204" pitchFamily="34" charset="0"/>
              </a:rPr>
              <a:t> After you pay the deductible amount of $1,632, you pay no copayment for days 1–60; $408 for copayment each day for days 61–90; $816 for copayment each day while using your “lifetime reserve days;” all costs for each day after the lifetime reserve days. You will also pay 20% of the Medicare-approved amount for mental health services you get from doctors and other health care providers while you're a hospital inpatient.</a:t>
            </a:r>
          </a:p>
          <a:p>
            <a:pPr marL="121857" lvl="1">
              <a:spcBef>
                <a:spcPts val="658"/>
              </a:spcBef>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There’s no limit to the number of benefit periods you can have, whether you’re getting mental health care in a general or psychiatric hospital. However, if you're in a psychiatric hospital (instead of a general hospital), Part A only pays for up to 190 days of inpatient psychiatric hospital services during your lifetime.</a:t>
            </a:r>
            <a:endParaRPr lang="en-US" sz="1100" b="1" dirty="0">
              <a:solidFill>
                <a:prstClr val="black"/>
              </a:solidFill>
              <a:cs typeface="Arial" panose="020B0604020202020204" pitchFamily="34" charset="0"/>
            </a:endParaRPr>
          </a:p>
        </p:txBody>
      </p:sp>
      <p:sp>
        <p:nvSpPr>
          <p:cNvPr id="4" name="Slide Number Placeholder 3">
            <a:extLst>
              <a:ext uri="{FF2B5EF4-FFF2-40B4-BE49-F238E27FC236}">
                <a16:creationId xmlns:a16="http://schemas.microsoft.com/office/drawing/2014/main" id="{6CF9C525-1DD4-1CC6-9491-4B22B3862026}"/>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30543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565837" y="3907466"/>
            <a:ext cx="6255720" cy="4784175"/>
          </a:xfrm>
        </p:spPr>
        <p:txBody>
          <a:bodyPr/>
          <a:lstStyle/>
          <a:p>
            <a:pPr marL="177845" indent="-177845">
              <a:spcBef>
                <a:spcPts val="658"/>
              </a:spcBef>
              <a:buFont typeface="Wingdings" panose="05000000000000000000" pitchFamily="2" charset="2"/>
              <a:buChar char="§"/>
            </a:pPr>
            <a:r>
              <a:rPr lang="en-US" b="1" dirty="0">
                <a:cs typeface="Arial"/>
              </a:rPr>
              <a:t>SNF Care</a:t>
            </a:r>
            <a:r>
              <a:rPr lang="en-US" dirty="0">
                <a:cs typeface="Arial"/>
              </a:rPr>
              <a:t>: </a:t>
            </a:r>
            <a:r>
              <a:rPr lang="en-US" dirty="0">
                <a:cs typeface="Arial"/>
                <a:hlinkClick r:id="rId3"/>
              </a:rPr>
              <a:t>Medicare.gov/coverage/skilled-nursing-facility-</a:t>
            </a:r>
            <a:r>
              <a:rPr lang="en-US" dirty="0" err="1">
                <a:cs typeface="Arial"/>
                <a:hlinkClick r:id="rId3"/>
              </a:rPr>
              <a:t>snf</a:t>
            </a:r>
            <a:r>
              <a:rPr lang="en-US" dirty="0">
                <a:cs typeface="Arial"/>
                <a:hlinkClick r:id="rId3"/>
              </a:rPr>
              <a:t>-care</a:t>
            </a:r>
            <a:r>
              <a:rPr lang="en-US" dirty="0">
                <a:cs typeface="Arial"/>
              </a:rPr>
              <a:t> – $0 for the first 20 days of each benefit period; up to $204 copayment each day for days 21–100 of each benefit period; all costs after day 100 (see benefit periods on the next page).</a:t>
            </a:r>
          </a:p>
          <a:p>
            <a:pPr marL="177845" indent="-177845">
              <a:spcBef>
                <a:spcPts val="658"/>
              </a:spcBef>
              <a:buFont typeface="Wingdings" panose="05000000000000000000" pitchFamily="2" charset="2"/>
              <a:buChar char="§"/>
            </a:pPr>
            <a:r>
              <a:rPr lang="en-US" b="1" dirty="0">
                <a:cs typeface="Arial"/>
              </a:rPr>
              <a:t>Home Health Services</a:t>
            </a:r>
            <a:r>
              <a:rPr lang="en-US" dirty="0">
                <a:cs typeface="Arial"/>
              </a:rPr>
              <a:t>: </a:t>
            </a:r>
            <a:r>
              <a:rPr lang="en-US" dirty="0">
                <a:cs typeface="Arial"/>
                <a:hlinkClick r:id="rId4"/>
              </a:rPr>
              <a:t>Medicare.gov/coverage/home-health-services</a:t>
            </a:r>
            <a:r>
              <a:rPr lang="en-US" dirty="0">
                <a:cs typeface="Arial"/>
              </a:rPr>
              <a:t> – $0 for covered home health services; 20% of the Medicare-approved amount for DME for providers accepting assignment </a:t>
            </a:r>
            <a:r>
              <a:rPr lang="en-US" dirty="0">
                <a:solidFill>
                  <a:prstClr val="black"/>
                </a:solidFill>
                <a:cs typeface="Arial" panose="020B0604020202020204" pitchFamily="34" charset="0"/>
              </a:rPr>
              <a:t>(agreement by your doctor, provider, or supplier to be paid directly by Medicare, to accept the payment amount Medicare approves for the service, and not to bill you for any more than the Medicare deductible and copayment). </a:t>
            </a:r>
            <a:endParaRPr lang="en-US" dirty="0">
              <a:cs typeface="Arial"/>
            </a:endParaRPr>
          </a:p>
          <a:p>
            <a:pPr marL="177845" indent="-177845">
              <a:spcBef>
                <a:spcPts val="658"/>
              </a:spcBef>
              <a:buFont typeface="Wingdings" panose="05000000000000000000" pitchFamily="2" charset="2"/>
              <a:buChar char="§"/>
            </a:pPr>
            <a:r>
              <a:rPr lang="en-US" b="1" dirty="0">
                <a:cs typeface="Arial"/>
              </a:rPr>
              <a:t>Hospice Care</a:t>
            </a:r>
            <a:r>
              <a:rPr lang="en-US" dirty="0">
                <a:cs typeface="Arial"/>
              </a:rPr>
              <a:t>: </a:t>
            </a:r>
            <a:r>
              <a:rPr lang="en-US" dirty="0">
                <a:cs typeface="Arial"/>
                <a:hlinkClick r:id="rId5"/>
              </a:rPr>
              <a:t>Medicare.gov/coverage/hospice-care</a:t>
            </a:r>
            <a:r>
              <a:rPr lang="en-US" dirty="0">
                <a:cs typeface="Arial"/>
              </a:rPr>
              <a:t> $0 for hospice care; a copayment up to $5 per Rx to manage pain and symptoms while at home; 5% of the Medicare-approved amount for inpatient respite care. Medicare doesn’t cover room and board when you get hospice care in your home or another facility where you live (like a nursing home). The copayment is a</a:t>
            </a:r>
            <a:r>
              <a:rPr lang="en-US" dirty="0"/>
              <a:t>n amount you may be required to pay as your share of the cost for a medical service or supply, like a doctor’s visit, hospital outpatient visit, or prescription drug. A copayment is usually a set amount, rather than a percentage.</a:t>
            </a:r>
            <a:endParaRPr lang="en-US" dirty="0">
              <a:cs typeface="Arial"/>
            </a:endParaRPr>
          </a:p>
          <a:p>
            <a:pPr marL="177845" indent="-177845">
              <a:spcBef>
                <a:spcPts val="658"/>
              </a:spcBef>
              <a:buFont typeface="Wingdings" panose="05000000000000000000" pitchFamily="2" charset="2"/>
              <a:buChar char="§"/>
            </a:pPr>
            <a:r>
              <a:rPr lang="en-US" b="1" dirty="0">
                <a:cs typeface="Arial"/>
              </a:rPr>
              <a:t>Blood</a:t>
            </a:r>
            <a:r>
              <a:rPr lang="en-US" b="0" dirty="0">
                <a:cs typeface="Arial"/>
              </a:rPr>
              <a:t>:</a:t>
            </a:r>
            <a:r>
              <a:rPr lang="en-US" dirty="0">
                <a:cs typeface="Arial"/>
              </a:rPr>
              <a:t> </a:t>
            </a:r>
            <a:r>
              <a:rPr lang="en-US" dirty="0">
                <a:cs typeface="Arial"/>
                <a:hlinkClick r:id="rId6"/>
              </a:rPr>
              <a:t>Medicare.gov/coverage/blood</a:t>
            </a:r>
            <a:r>
              <a:rPr lang="en-US" dirty="0">
                <a:cs typeface="Arial"/>
              </a:rPr>
              <a:t> If the hospital gets blood from a blood bank at no charge, you won’t have to pay for it or replace it. If the hospital has to buy blood for you, you must either pay the hospital costs for the first 3 units of blood you get in a calendar year or you or someone else can donate the blood. </a:t>
            </a:r>
            <a:endParaRPr lang="en-US" dirty="0">
              <a:cs typeface="Arial" panose="020B0604020202020204" pitchFamily="34" charset="0"/>
            </a:endParaRPr>
          </a:p>
          <a:p>
            <a:pPr>
              <a:spcBef>
                <a:spcPts val="658"/>
              </a:spcBef>
            </a:pPr>
            <a:r>
              <a:rPr lang="en-US" b="1" dirty="0">
                <a:cs typeface="Arial"/>
              </a:rPr>
              <a:t>NOTE</a:t>
            </a:r>
            <a:r>
              <a:rPr lang="en-US" dirty="0">
                <a:cs typeface="Arial"/>
              </a:rPr>
              <a:t>: If you can’t afford to pay these costs, there are programs that may help. </a:t>
            </a:r>
          </a:p>
          <a:p>
            <a:pPr defTabSz="1002667">
              <a:spcBef>
                <a:spcPts val="658"/>
              </a:spcBef>
              <a:defRPr/>
            </a:pPr>
            <a:endParaRPr lang="en-US" dirty="0">
              <a:highlight>
                <a:srgbClr val="FFFF00"/>
              </a:highlight>
              <a:cs typeface="Arial"/>
            </a:endParaRPr>
          </a:p>
        </p:txBody>
      </p:sp>
      <p:sp>
        <p:nvSpPr>
          <p:cNvPr id="4" name="Slide Number Placeholder 3">
            <a:extLst>
              <a:ext uri="{FF2B5EF4-FFF2-40B4-BE49-F238E27FC236}">
                <a16:creationId xmlns:a16="http://schemas.microsoft.com/office/drawing/2014/main" id="{F896198C-62D7-5D01-3E91-9F5C961A61CF}"/>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78207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98E6B-9A87-40EE-E53E-28F8774D65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EF7CCC-EB3A-4B79-A8DA-6C7B97363567}"/>
              </a:ext>
            </a:extLst>
          </p:cNvPr>
          <p:cNvSpPr>
            <a:spLocks noGrp="1" noRot="1" noChangeAspect="1"/>
          </p:cNvSpPr>
          <p:nvPr>
            <p:ph type="sldImg"/>
          </p:nvPr>
        </p:nvSpPr>
        <p:spPr>
          <a:xfrm>
            <a:off x="841375" y="352425"/>
            <a:ext cx="5949950" cy="3346450"/>
          </a:xfrm>
        </p:spPr>
      </p:sp>
      <p:sp>
        <p:nvSpPr>
          <p:cNvPr id="3" name="Notes Placeholder 2">
            <a:extLst>
              <a:ext uri="{FF2B5EF4-FFF2-40B4-BE49-F238E27FC236}">
                <a16:creationId xmlns:a16="http://schemas.microsoft.com/office/drawing/2014/main" id="{C77E1777-FD86-8F13-9EDA-6D875C9690C4}"/>
              </a:ext>
            </a:extLst>
          </p:cNvPr>
          <p:cNvSpPr>
            <a:spLocks noGrp="1"/>
          </p:cNvSpPr>
          <p:nvPr>
            <p:ph type="body" idx="1"/>
          </p:nvPr>
        </p:nvSpPr>
        <p:spPr>
          <a:xfrm>
            <a:off x="811696" y="4326935"/>
            <a:ext cx="6009861" cy="3780473"/>
          </a:xfrm>
        </p:spPr>
        <p:txBody>
          <a:bodyPr/>
          <a:lstStyle/>
          <a:p>
            <a:pPr defTabSz="1002667">
              <a:spcBef>
                <a:spcPts val="658"/>
              </a:spcBef>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177845" indent="-177845" defTabSz="1002667">
              <a:spcBef>
                <a:spcPts val="658"/>
              </a:spcBef>
              <a:buFont typeface="Wingdings" panose="05000000000000000000" pitchFamily="2" charset="2"/>
              <a:buChar char="§"/>
              <a:defRPr/>
            </a:pPr>
            <a:r>
              <a:rPr lang="en-US" dirty="0">
                <a:solidFill>
                  <a:prstClr val="black"/>
                </a:solidFill>
                <a:cs typeface="Arial" panose="020B0604020202020204" pitchFamily="34" charset="0"/>
              </a:rPr>
              <a:t>A benefit period refers to the way that Original Medicare measures your use of hospital and SNF care. A benefit period begins the day you’re admitted as an inpatient in a hospital or SNF. The benefit period ends when you haven’t gotten any inpatient hospital care (or skilled care in a SNF) for 60 days in a row. If you go into a hospital or a SNF after one benefit period has ended, a new benefit period begins. </a:t>
            </a:r>
          </a:p>
          <a:p>
            <a:pPr marL="177845" indent="-177845" defTabSz="1002667">
              <a:spcBef>
                <a:spcPts val="658"/>
              </a:spcBef>
              <a:buFont typeface="Wingdings" panose="05000000000000000000" pitchFamily="2" charset="2"/>
              <a:buChar char="§"/>
              <a:defRPr/>
            </a:pPr>
            <a:r>
              <a:rPr lang="en-US" dirty="0">
                <a:solidFill>
                  <a:prstClr val="black"/>
                </a:solidFill>
                <a:cs typeface="Arial" panose="020B0604020202020204" pitchFamily="34" charset="0"/>
              </a:rPr>
              <a:t>You must pay the Part A inpatient hospital deductible for each benefit period. There’s no limit to the number of benefit periods you can have. Benefit periods can span across calendar years.</a:t>
            </a:r>
          </a:p>
        </p:txBody>
      </p:sp>
      <p:sp>
        <p:nvSpPr>
          <p:cNvPr id="4" name="Slide Number Placeholder 3">
            <a:extLst>
              <a:ext uri="{FF2B5EF4-FFF2-40B4-BE49-F238E27FC236}">
                <a16:creationId xmlns:a16="http://schemas.microsoft.com/office/drawing/2014/main" id="{1E33225F-3318-1F6D-F9B6-270FFD454F09}"/>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84038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951C5-EFBC-647D-1330-7A412719F4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14432D-0AED-BFA7-D8F3-0D412ECB148F}"/>
              </a:ext>
            </a:extLst>
          </p:cNvPr>
          <p:cNvSpPr>
            <a:spLocks noGrp="1" noRot="1" noChangeAspect="1"/>
          </p:cNvSpPr>
          <p:nvPr>
            <p:ph type="sldImg"/>
          </p:nvPr>
        </p:nvSpPr>
        <p:spPr>
          <a:xfrm>
            <a:off x="841375" y="352425"/>
            <a:ext cx="5949950" cy="3346450"/>
          </a:xfrm>
        </p:spPr>
      </p:sp>
      <p:sp>
        <p:nvSpPr>
          <p:cNvPr id="3" name="Notes Placeholder 2">
            <a:extLst>
              <a:ext uri="{FF2B5EF4-FFF2-40B4-BE49-F238E27FC236}">
                <a16:creationId xmlns:a16="http://schemas.microsoft.com/office/drawing/2014/main" id="{E41E64F7-E256-065C-D242-DA1A439EF0B5}"/>
              </a:ext>
            </a:extLst>
          </p:cNvPr>
          <p:cNvSpPr>
            <a:spLocks noGrp="1"/>
          </p:cNvSpPr>
          <p:nvPr>
            <p:ph type="body" idx="1"/>
          </p:nvPr>
        </p:nvSpPr>
        <p:spPr>
          <a:xfrm>
            <a:off x="99564" y="3716122"/>
            <a:ext cx="7110961" cy="5239867"/>
          </a:xfrm>
        </p:spPr>
        <p:txBody>
          <a:bodyPr/>
          <a:lstStyle/>
          <a:p>
            <a:pPr marL="177845" indent="-177845">
              <a:spcBef>
                <a:spcPts val="622"/>
              </a:spcBef>
              <a:buFont typeface="Wingdings" panose="05000000000000000000" pitchFamily="2" charset="2"/>
              <a:buChar char="§"/>
              <a:defRPr/>
            </a:pPr>
            <a:r>
              <a:rPr lang="en-US" b="1" dirty="0">
                <a:solidFill>
                  <a:prstClr val="black"/>
                </a:solidFill>
                <a:cs typeface="Arial"/>
              </a:rPr>
              <a:t>If you're getting Social Security or Railroad Retirement Board (RRB) benefits at least 4 months before you turn 65, you’ll be automatically enrolled in premium-free Part A. </a:t>
            </a:r>
            <a:endParaRPr lang="en-US" b="1" dirty="0">
              <a:solidFill>
                <a:prstClr val="black"/>
              </a:solidFill>
              <a:cs typeface="Arial" panose="020B0604020202020204" pitchFamily="34" charset="0"/>
            </a:endParaRPr>
          </a:p>
          <a:p>
            <a:pPr marL="177845" indent="-177845">
              <a:spcBef>
                <a:spcPts val="622"/>
              </a:spcBef>
              <a:buFont typeface="Wingdings" panose="05000000000000000000" pitchFamily="2" charset="2"/>
              <a:buChar char="§"/>
              <a:defRPr/>
            </a:pPr>
            <a:r>
              <a:rPr lang="en-US" b="1" dirty="0">
                <a:solidFill>
                  <a:prstClr val="black"/>
                </a:solidFill>
                <a:cs typeface="Arial"/>
              </a:rPr>
              <a:t>If you don't get Part A automatically, you should consider signing up for Part A when you're first eligible </a:t>
            </a:r>
            <a:r>
              <a:rPr lang="en-US" dirty="0">
                <a:solidFill>
                  <a:prstClr val="black"/>
                </a:solidFill>
                <a:cs typeface="Arial"/>
              </a:rPr>
              <a:t>(during your Initial Enrollment Period (IEP)). Most people don’t pay a monthly premium for Part A coverage because they or their spouse paid Medicare taxes while working. </a:t>
            </a:r>
            <a:endParaRPr lang="en-US" dirty="0">
              <a:solidFill>
                <a:prstClr val="black"/>
              </a:solidFill>
              <a:cs typeface="Arial" panose="020B0604020202020204" pitchFamily="34" charset="0"/>
            </a:endParaRPr>
          </a:p>
          <a:p>
            <a:pPr marL="177845" indent="-177845">
              <a:spcBef>
                <a:spcPts val="622"/>
              </a:spcBef>
              <a:buFont typeface="Wingdings" panose="05000000000000000000" pitchFamily="2" charset="2"/>
              <a:buChar char="§"/>
              <a:defRPr/>
            </a:pPr>
            <a:r>
              <a:rPr lang="en-US" b="1" dirty="0">
                <a:solidFill>
                  <a:prstClr val="black"/>
                </a:solidFill>
                <a:cs typeface="Arial"/>
              </a:rPr>
              <a:t>If you aren’t eligible for premium-free Part A, and you don’t buy it when you’re first eligible, your monthly premium may go up 10%. </a:t>
            </a:r>
            <a:r>
              <a:rPr lang="en-US" dirty="0">
                <a:solidFill>
                  <a:prstClr val="black"/>
                </a:solidFill>
                <a:cs typeface="Arial"/>
              </a:rPr>
              <a:t>You’ll have to pay the higher premium for twice the number of years you could’ve had Part A, but didn’t sign up. The Part A late enrollment penalty applies after 12 months have elapsed from the last day of the IEP to the last date of the enrollment period you used to enroll. In other words, if it's less than 12 months, the penalty won’t apply. This penalty also won’t apply if you're eligible for a Special Enrollment Period (SEP). Remember, you’re only eligible for an SEP if when first eligible for Medicare, you or your spouse (or family member if you’re disabled) is actively working, and covered by a group health plan (GHP) through the employer or union based on that work. You can sign up during any month while still covered under the GHP based on current employment, or during the 8-month period that begins the month after the employment ends or the GHP coverage ends, whichever happens first. If you're still working or have coverage through a spouse, talk to your employer benefits coordinator to learn how enrolling in Medicare (or delaying enrollment) will affect your employer coverage. </a:t>
            </a:r>
            <a:endParaRPr lang="en-US" dirty="0">
              <a:solidFill>
                <a:prstClr val="black"/>
              </a:solidFill>
              <a:cs typeface="Arial" panose="020B0604020202020204" pitchFamily="34" charset="0"/>
            </a:endParaRPr>
          </a:p>
          <a:p>
            <a:pPr marL="177845" indent="-177845" defTabSz="1002667">
              <a:spcBef>
                <a:spcPts val="622"/>
              </a:spcBef>
              <a:buFont typeface="Wingdings" panose="05000000000000000000" pitchFamily="2" charset="2"/>
              <a:buChar char="§"/>
              <a:defRPr/>
            </a:pPr>
            <a:r>
              <a:rPr lang="en-US" b="1" dirty="0">
                <a:solidFill>
                  <a:prstClr val="black"/>
                </a:solidFill>
                <a:cs typeface="Arial"/>
              </a:rPr>
              <a:t>You can no longer contribute to a Health Savings Account (HSA) if you have Medicare. </a:t>
            </a:r>
            <a:r>
              <a:rPr lang="en-US" dirty="0">
                <a:solidFill>
                  <a:prstClr val="black"/>
                </a:solidFill>
                <a:cs typeface="Arial"/>
              </a:rPr>
              <a:t>Talk to your company’s benefits administrator about when you should stop contributing to an HSA if you plan to sign up for Medicare. You may have to stop contributing to your HSA up to 6 months before your Medicare starts if you delay enrolling. Your Part A may be retroactive up to 6 months, but can’t be effective earlier than your first month of eligibility. You can withdraw money from your HSA after you enroll in Medicare to help pay for medical expenses (like deductibles, premiums, copayments). If you contribute to your HSA after you have Medicare, you could be subject to a tax penalty by the Internal Revenue Service (IRS). See IRS Publication 969 for more information: </a:t>
            </a:r>
            <a:r>
              <a:rPr lang="en-US" dirty="0">
                <a:solidFill>
                  <a:prstClr val="black"/>
                </a:solidFill>
                <a:cs typeface="Arial"/>
                <a:hlinkClick r:id="rId3"/>
              </a:rPr>
              <a:t>IRS.gov/pub/irs-pdf/p969.pdf</a:t>
            </a:r>
            <a:r>
              <a:rPr lang="en-US" dirty="0">
                <a:solidFill>
                  <a:prstClr val="black"/>
                </a:solidFill>
                <a:cs typeface="Arial"/>
              </a:rPr>
              <a:t>.</a:t>
            </a:r>
          </a:p>
          <a:p>
            <a:pPr defTabSz="1002667">
              <a:defRPr/>
            </a:pPr>
            <a:endParaRPr lang="en-US" dirty="0">
              <a:solidFill>
                <a:prstClr val="black"/>
              </a:solidFill>
            </a:endParaRPr>
          </a:p>
        </p:txBody>
      </p:sp>
      <p:sp>
        <p:nvSpPr>
          <p:cNvPr id="4" name="Slide Number Placeholder 3">
            <a:extLst>
              <a:ext uri="{FF2B5EF4-FFF2-40B4-BE49-F238E27FC236}">
                <a16:creationId xmlns:a16="http://schemas.microsoft.com/office/drawing/2014/main" id="{F8018141-BA3E-2E8F-7A25-1DF3B2DDBF10}"/>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94952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811696" y="3698823"/>
            <a:ext cx="6009861" cy="4201124"/>
          </a:xfrm>
        </p:spPr>
        <p:txBody>
          <a:bodyPr/>
          <a:lstStyle/>
          <a:p>
            <a:pPr fontAlgn="base">
              <a:spcBef>
                <a:spcPts val="658"/>
              </a:spcBef>
            </a:pPr>
            <a:r>
              <a:rPr lang="en-US" b="1" i="0" u="none" strike="noStrike" dirty="0">
                <a:solidFill>
                  <a:srgbClr val="000000"/>
                </a:solidFill>
                <a:effectLst/>
                <a:cs typeface="Arial"/>
              </a:rPr>
              <a:t>This slide has animation.</a:t>
            </a:r>
          </a:p>
          <a:p>
            <a:pPr fontAlgn="base">
              <a:spcBef>
                <a:spcPts val="658"/>
              </a:spcBef>
            </a:pPr>
            <a:r>
              <a:rPr lang="en-US" b="0" i="0" dirty="0">
                <a:solidFill>
                  <a:srgbClr val="444444"/>
                </a:solidFill>
                <a:effectLst/>
                <a:cs typeface="Arial"/>
              </a:rPr>
              <a:t>​</a:t>
            </a:r>
          </a:p>
          <a:p>
            <a:pPr fontAlgn="base">
              <a:spcBef>
                <a:spcPts val="658"/>
              </a:spcBef>
            </a:pPr>
            <a:r>
              <a:rPr lang="en-US" b="0" dirty="0">
                <a:solidFill>
                  <a:prstClr val="black"/>
                </a:solidFill>
                <a:cs typeface="Arial"/>
              </a:rPr>
              <a:t>Check Your Knowledge: Question 2</a:t>
            </a:r>
          </a:p>
          <a:p>
            <a:pPr defTabSz="1002667">
              <a:spcBef>
                <a:spcPts val="658"/>
              </a:spcBef>
              <a:defRPr/>
            </a:pPr>
            <a:r>
              <a:rPr lang="en-US" b="1" dirty="0">
                <a:solidFill>
                  <a:prstClr val="black"/>
                </a:solidFill>
                <a:cs typeface="Arial"/>
              </a:rPr>
              <a:t>Part A (Hospital Insurance) covers inpatient care in a skilled nursing facility (SNF) after a related __-day inpatient hospital stay.</a:t>
            </a:r>
          </a:p>
          <a:p>
            <a:pPr marL="254148" indent="-254148" defTabSz="1002667">
              <a:spcBef>
                <a:spcPts val="658"/>
              </a:spcBef>
              <a:buFont typeface="+mj-lt"/>
              <a:buAutoNum type="alphaLcPeriod"/>
              <a:defRPr/>
            </a:pPr>
            <a:r>
              <a:rPr lang="en-US" dirty="0">
                <a:solidFill>
                  <a:prstClr val="black"/>
                </a:solidFill>
                <a:cs typeface="Arial"/>
              </a:rPr>
              <a:t>1</a:t>
            </a:r>
          </a:p>
          <a:p>
            <a:pPr marL="254148" indent="-254148" defTabSz="1002667">
              <a:spcBef>
                <a:spcPts val="658"/>
              </a:spcBef>
              <a:buFont typeface="+mj-lt"/>
              <a:buAutoNum type="alphaLcPeriod"/>
              <a:defRPr/>
            </a:pPr>
            <a:r>
              <a:rPr lang="en-US" dirty="0">
                <a:solidFill>
                  <a:prstClr val="black"/>
                </a:solidFill>
                <a:cs typeface="Arial"/>
              </a:rPr>
              <a:t>3</a:t>
            </a:r>
          </a:p>
          <a:p>
            <a:pPr marL="254148" indent="-254148" defTabSz="1002667">
              <a:spcBef>
                <a:spcPts val="658"/>
              </a:spcBef>
              <a:buFont typeface="+mj-lt"/>
              <a:buAutoNum type="alphaLcPeriod"/>
              <a:defRPr/>
            </a:pPr>
            <a:r>
              <a:rPr lang="en-US" dirty="0">
                <a:solidFill>
                  <a:prstClr val="black"/>
                </a:solidFill>
                <a:cs typeface="Arial"/>
              </a:rPr>
              <a:t>5</a:t>
            </a:r>
          </a:p>
          <a:p>
            <a:pPr marL="254148" indent="-254148" defTabSz="1002667">
              <a:spcBef>
                <a:spcPts val="658"/>
              </a:spcBef>
              <a:buFont typeface="+mj-lt"/>
              <a:buAutoNum type="alphaLcPeriod"/>
              <a:defRPr/>
            </a:pPr>
            <a:r>
              <a:rPr lang="en-US" dirty="0">
                <a:solidFill>
                  <a:prstClr val="black"/>
                </a:solidFill>
                <a:cs typeface="Arial"/>
              </a:rPr>
              <a:t>10</a:t>
            </a:r>
          </a:p>
          <a:p>
            <a:pPr defTabSz="1002667">
              <a:spcBef>
                <a:spcPts val="658"/>
              </a:spcBef>
              <a:defRPr/>
            </a:pPr>
            <a:r>
              <a:rPr lang="en-US" b="1" dirty="0">
                <a:solidFill>
                  <a:prstClr val="black"/>
                </a:solidFill>
                <a:cs typeface="Arial"/>
              </a:rPr>
              <a:t>Answer: Answer: b. </a:t>
            </a:r>
            <a:r>
              <a:rPr lang="en-US" dirty="0">
                <a:solidFill>
                  <a:prstClr val="black"/>
                </a:solidFill>
                <a:cs typeface="Arial"/>
              </a:rPr>
              <a:t>Part A covers inpatient skilled nursing facility (SNF) care (not custodial or long-term care) if you meet certain criteria. You must first have a related 3-day inpatient hospital stay. This doesn’t include the day you’re discharged. </a:t>
            </a:r>
            <a:r>
              <a:rPr lang="en-US" b="1" dirty="0">
                <a:solidFill>
                  <a:prstClr val="black"/>
                </a:solidFill>
                <a:cs typeface="Arial"/>
              </a:rPr>
              <a:t>NOTE:</a:t>
            </a:r>
            <a:r>
              <a:rPr lang="en-US" dirty="0">
                <a:solidFill>
                  <a:prstClr val="black"/>
                </a:solidFill>
                <a:cs typeface="Arial"/>
              </a:rPr>
              <a:t> If your doctor is participating in an Accountable Care Organization (or other type of Medicare initiative) that’s approved for a SNF 3-Day Rule Waiver, you may not need to have a 3-day inpatient hospital stay before getting coverage.</a:t>
            </a:r>
          </a:p>
          <a:p>
            <a:pPr defTabSz="1002667">
              <a:spcBef>
                <a:spcPts val="658"/>
              </a:spcBef>
              <a:defRPr/>
            </a:pPr>
            <a:endParaRPr lang="en-US" sz="1600" dirty="0">
              <a:solidFill>
                <a:prstClr val="black"/>
              </a:solidFill>
            </a:endParaRPr>
          </a:p>
        </p:txBody>
      </p:sp>
      <p:sp>
        <p:nvSpPr>
          <p:cNvPr id="4" name="Slide Number Placeholder 3">
            <a:extLst>
              <a:ext uri="{FF2B5EF4-FFF2-40B4-BE49-F238E27FC236}">
                <a16:creationId xmlns:a16="http://schemas.microsoft.com/office/drawing/2014/main" id="{5B43133D-3BC6-2A9C-0643-22A1AEE2D751}"/>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50692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a:prstGeom prst="rect">
            <a:avLst/>
          </a:prstGeom>
        </p:spPr>
      </p:sp>
      <p:sp>
        <p:nvSpPr>
          <p:cNvPr id="3" name="Notes Placeholder 2"/>
          <p:cNvSpPr>
            <a:spLocks noGrp="1"/>
          </p:cNvSpPr>
          <p:nvPr>
            <p:ph type="body" idx="1"/>
          </p:nvPr>
        </p:nvSpPr>
        <p:spPr>
          <a:xfrm>
            <a:off x="731520" y="3850482"/>
            <a:ext cx="5852160" cy="3780473"/>
          </a:xfrm>
        </p:spPr>
        <p:txBody>
          <a:bodyPr/>
          <a:lstStyle/>
          <a:p>
            <a:endParaRPr lang="en-US" dirty="0"/>
          </a:p>
        </p:txBody>
      </p:sp>
      <p:sp>
        <p:nvSpPr>
          <p:cNvPr id="4" name="Slide Number Placeholder 3">
            <a:extLst>
              <a:ext uri="{FF2B5EF4-FFF2-40B4-BE49-F238E27FC236}">
                <a16:creationId xmlns:a16="http://schemas.microsoft.com/office/drawing/2014/main" id="{1C97C47C-11EE-4F37-A7E7-8346B787759B}"/>
              </a:ext>
            </a:extLst>
          </p:cNvPr>
          <p:cNvSpPr>
            <a:spLocks noGrp="1"/>
          </p:cNvSpPr>
          <p:nvPr>
            <p:ph type="sldNum" sz="quarter" idx="5"/>
          </p:nvPr>
        </p:nvSpPr>
        <p:spPr/>
        <p:txBody>
          <a:bodyPr/>
          <a:lstStyle/>
          <a:p>
            <a:fld id="{F59BF8FC-0BCA-488B-8738-1B288BD7F7D2}" type="slidenum">
              <a:rPr lang="en-US" smtClean="0"/>
              <a:t>25</a:t>
            </a:fld>
            <a:endParaRPr lang="en-US"/>
          </a:p>
        </p:txBody>
      </p:sp>
    </p:spTree>
    <p:extLst>
      <p:ext uri="{BB962C8B-B14F-4D97-AF65-F5344CB8AC3E}">
        <p14:creationId xmlns:p14="http://schemas.microsoft.com/office/powerpoint/2010/main" val="2401838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a:prstGeom prst="rect">
            <a:avLst/>
          </a:prstGeom>
        </p:spPr>
      </p:sp>
      <p:sp>
        <p:nvSpPr>
          <p:cNvPr id="3" name="Notes Placeholder 2"/>
          <p:cNvSpPr>
            <a:spLocks noGrp="1"/>
          </p:cNvSpPr>
          <p:nvPr>
            <p:ph type="body" idx="1"/>
          </p:nvPr>
        </p:nvSpPr>
        <p:spPr>
          <a:xfrm>
            <a:off x="731520" y="3840480"/>
            <a:ext cx="5852160" cy="3780473"/>
          </a:xfrm>
        </p:spPr>
        <p:txBody>
          <a:bodyPr/>
          <a:lstStyle/>
          <a:p>
            <a:endParaRPr lang="en-US" dirty="0"/>
          </a:p>
        </p:txBody>
      </p:sp>
      <p:sp>
        <p:nvSpPr>
          <p:cNvPr id="4" name="Slide Number Placeholder 3">
            <a:extLst>
              <a:ext uri="{FF2B5EF4-FFF2-40B4-BE49-F238E27FC236}">
                <a16:creationId xmlns:a16="http://schemas.microsoft.com/office/drawing/2014/main" id="{912A2269-24FE-49D9-AD39-9FCC3DC925EF}"/>
              </a:ext>
            </a:extLst>
          </p:cNvPr>
          <p:cNvSpPr>
            <a:spLocks noGrp="1"/>
          </p:cNvSpPr>
          <p:nvPr>
            <p:ph type="sldNum" sz="quarter" idx="5"/>
          </p:nvPr>
        </p:nvSpPr>
        <p:spPr/>
        <p:txBody>
          <a:bodyPr/>
          <a:lstStyle/>
          <a:p>
            <a:fld id="{F59BF8FC-0BCA-488B-8738-1B288BD7F7D2}" type="slidenum">
              <a:rPr lang="en-US" smtClean="0"/>
              <a:t>26</a:t>
            </a:fld>
            <a:endParaRPr lang="en-US"/>
          </a:p>
        </p:txBody>
      </p:sp>
    </p:spTree>
    <p:extLst>
      <p:ext uri="{BB962C8B-B14F-4D97-AF65-F5344CB8AC3E}">
        <p14:creationId xmlns:p14="http://schemas.microsoft.com/office/powerpoint/2010/main" val="3988967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a:prstGeom prst="rect">
            <a:avLst/>
          </a:prstGeom>
        </p:spPr>
      </p:sp>
      <p:sp>
        <p:nvSpPr>
          <p:cNvPr id="3" name="Notes Placeholder 2"/>
          <p:cNvSpPr>
            <a:spLocks noGrp="1"/>
          </p:cNvSpPr>
          <p:nvPr>
            <p:ph type="body" idx="1"/>
          </p:nvPr>
        </p:nvSpPr>
        <p:spPr>
          <a:xfrm>
            <a:off x="731520" y="3840480"/>
            <a:ext cx="5852160" cy="3780473"/>
          </a:xfrm>
        </p:spPr>
        <p:txBody>
          <a:bodyPr/>
          <a:lstStyle/>
          <a:p>
            <a:endParaRPr lang="en-US" dirty="0"/>
          </a:p>
        </p:txBody>
      </p:sp>
      <p:sp>
        <p:nvSpPr>
          <p:cNvPr id="4" name="Slide Number Placeholder 3">
            <a:extLst>
              <a:ext uri="{FF2B5EF4-FFF2-40B4-BE49-F238E27FC236}">
                <a16:creationId xmlns:a16="http://schemas.microsoft.com/office/drawing/2014/main" id="{F3C3E4F9-BFAA-4120-A073-7000FF800860}"/>
              </a:ext>
            </a:extLst>
          </p:cNvPr>
          <p:cNvSpPr>
            <a:spLocks noGrp="1"/>
          </p:cNvSpPr>
          <p:nvPr>
            <p:ph type="sldNum" sz="quarter" idx="5"/>
          </p:nvPr>
        </p:nvSpPr>
        <p:spPr/>
        <p:txBody>
          <a:bodyPr/>
          <a:lstStyle/>
          <a:p>
            <a:fld id="{F59BF8FC-0BCA-488B-8738-1B288BD7F7D2}" type="slidenum">
              <a:rPr lang="en-US" smtClean="0"/>
              <a:t>27</a:t>
            </a:fld>
            <a:endParaRPr lang="en-US"/>
          </a:p>
        </p:txBody>
      </p:sp>
    </p:spTree>
    <p:extLst>
      <p:ext uri="{BB962C8B-B14F-4D97-AF65-F5344CB8AC3E}">
        <p14:creationId xmlns:p14="http://schemas.microsoft.com/office/powerpoint/2010/main" val="2070643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41325"/>
            <a:ext cx="5759450" cy="3240088"/>
          </a:xfrm>
        </p:spPr>
      </p:sp>
      <p:sp>
        <p:nvSpPr>
          <p:cNvPr id="3" name="Notes Placeholder 2"/>
          <p:cNvSpPr>
            <a:spLocks noGrp="1"/>
          </p:cNvSpPr>
          <p:nvPr>
            <p:ph type="body" idx="1"/>
          </p:nvPr>
        </p:nvSpPr>
        <p:spPr>
          <a:xfrm>
            <a:off x="748748" y="4309926"/>
            <a:ext cx="5852160" cy="3780473"/>
          </a:xfrm>
        </p:spPr>
        <p:txBody>
          <a:bodyPr/>
          <a:lstStyle/>
          <a:p>
            <a:pPr defTabSz="993007">
              <a:spcAft>
                <a:spcPts val="622"/>
              </a:spcAft>
              <a:defRPr/>
            </a:pPr>
            <a:r>
              <a:rPr lang="en-US" dirty="0">
                <a:latin typeface="Calibri "/>
                <a:cs typeface="Arial" panose="020B0604020202020204" pitchFamily="34" charset="0"/>
              </a:rPr>
              <a:t>Lesson 3 provides an overview of Medicare Part B (Medical Insurance) including:</a:t>
            </a:r>
          </a:p>
          <a:p>
            <a:pPr marL="177845" indent="-177845" defTabSz="993007">
              <a:spcAft>
                <a:spcPts val="622"/>
              </a:spcAft>
              <a:buFont typeface="Wingdings" panose="05000000000000000000" pitchFamily="2" charset="2"/>
              <a:buChar char="§"/>
              <a:defRPr/>
            </a:pPr>
            <a:r>
              <a:rPr lang="en-US" dirty="0">
                <a:latin typeface="Calibri "/>
                <a:cs typeface="Arial" panose="020B0604020202020204" pitchFamily="34" charset="0"/>
              </a:rPr>
              <a:t>Paying for Part B and the Income Related-Monthly Adjustment Amount (IRMAA)</a:t>
            </a:r>
          </a:p>
          <a:p>
            <a:pPr marL="177845" indent="-177845" defTabSz="993007">
              <a:spcAft>
                <a:spcPts val="622"/>
              </a:spcAft>
              <a:buFont typeface="Wingdings" panose="05000000000000000000" pitchFamily="2" charset="2"/>
              <a:buChar char="§"/>
              <a:defRPr/>
            </a:pPr>
            <a:r>
              <a:rPr lang="en-US" dirty="0">
                <a:latin typeface="Calibri "/>
                <a:cs typeface="Arial" panose="020B0604020202020204" pitchFamily="34" charset="0"/>
              </a:rPr>
              <a:t>When you must have Part B</a:t>
            </a:r>
          </a:p>
          <a:p>
            <a:pPr marL="177845" indent="-177845" defTabSz="993007">
              <a:spcAft>
                <a:spcPts val="622"/>
              </a:spcAft>
              <a:buFont typeface="Wingdings" panose="05000000000000000000" pitchFamily="2" charset="2"/>
              <a:buChar char="§"/>
              <a:defRPr/>
            </a:pPr>
            <a:r>
              <a:rPr lang="en-US" dirty="0">
                <a:latin typeface="Calibri "/>
                <a:cs typeface="Arial" panose="020B0604020202020204" pitchFamily="34" charset="0"/>
              </a:rPr>
              <a:t>Medicare Savings Programs</a:t>
            </a:r>
          </a:p>
          <a:p>
            <a:pPr marL="177845" indent="-177845" defTabSz="993007">
              <a:spcAft>
                <a:spcPts val="622"/>
              </a:spcAft>
              <a:buFont typeface="Wingdings" panose="05000000000000000000" pitchFamily="2" charset="2"/>
              <a:buChar char="§"/>
              <a:defRPr/>
            </a:pPr>
            <a:r>
              <a:rPr lang="en-US" dirty="0">
                <a:latin typeface="Calibri "/>
                <a:cs typeface="Arial" panose="020B0604020202020204" pitchFamily="34" charset="0"/>
              </a:rPr>
              <a:t>Medicare Appeals Process</a:t>
            </a:r>
            <a:endParaRPr lang="en-US" dirty="0">
              <a:highlight>
                <a:srgbClr val="FFFF00"/>
              </a:highlight>
            </a:endParaRPr>
          </a:p>
        </p:txBody>
      </p:sp>
      <p:sp>
        <p:nvSpPr>
          <p:cNvPr id="4" name="Slide Number Placeholder 3"/>
          <p:cNvSpPr>
            <a:spLocks noGrp="1"/>
          </p:cNvSpPr>
          <p:nvPr>
            <p:ph type="sldNum" sz="quarter" idx="5"/>
          </p:nvPr>
        </p:nvSpPr>
        <p:spPr/>
        <p:txBody>
          <a:bodyPr/>
          <a:lstStyle/>
          <a:p>
            <a:fld id="{F59BF8FC-0BCA-488B-8738-1B288BD7F7D2}" type="slidenum">
              <a:rPr lang="en-US" smtClean="0"/>
              <a:t>28</a:t>
            </a:fld>
            <a:endParaRPr lang="en-US"/>
          </a:p>
        </p:txBody>
      </p:sp>
    </p:spTree>
    <p:extLst>
      <p:ext uri="{BB962C8B-B14F-4D97-AF65-F5344CB8AC3E}">
        <p14:creationId xmlns:p14="http://schemas.microsoft.com/office/powerpoint/2010/main" val="584866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19100"/>
            <a:ext cx="5759450" cy="3240088"/>
          </a:xfrm>
        </p:spPr>
      </p:sp>
      <p:sp>
        <p:nvSpPr>
          <p:cNvPr id="3" name="Notes Placeholder 2"/>
          <p:cNvSpPr>
            <a:spLocks noGrp="1"/>
          </p:cNvSpPr>
          <p:nvPr>
            <p:ph type="body" idx="1"/>
          </p:nvPr>
        </p:nvSpPr>
        <p:spPr>
          <a:xfrm>
            <a:off x="182916" y="3900802"/>
            <a:ext cx="6949368" cy="4449062"/>
          </a:xfrm>
        </p:spPr>
        <p:txBody>
          <a:bodyPr/>
          <a:lstStyle/>
          <a:p>
            <a:pPr defTabSz="1002667">
              <a:lnSpc>
                <a:spcPct val="90000"/>
              </a:lnSpc>
              <a:spcAft>
                <a:spcPts val="415"/>
              </a:spcAft>
              <a:defRPr/>
            </a:pPr>
            <a:r>
              <a:rPr lang="en-US" sz="1100" dirty="0">
                <a:solidFill>
                  <a:prstClr val="black"/>
                </a:solidFill>
                <a:cs typeface="Arial"/>
              </a:rPr>
              <a:t>Part B helps cover medically necessary:</a:t>
            </a:r>
          </a:p>
          <a:p>
            <a:pPr marL="177845" indent="-177845" defTabSz="1002667">
              <a:lnSpc>
                <a:spcPct val="90000"/>
              </a:lnSpc>
              <a:spcAft>
                <a:spcPts val="415"/>
              </a:spcAft>
              <a:buFont typeface="Wingdings" panose="05000000000000000000" pitchFamily="2" charset="2"/>
              <a:buChar char="§"/>
              <a:defRPr/>
            </a:pPr>
            <a:r>
              <a:rPr lang="en-US" sz="1100" dirty="0">
                <a:solidFill>
                  <a:prstClr val="black"/>
                </a:solidFill>
                <a:cs typeface="Arial"/>
              </a:rPr>
              <a:t>Doctors’ services.</a:t>
            </a:r>
          </a:p>
          <a:p>
            <a:pPr marL="177845" indent="-177845">
              <a:lnSpc>
                <a:spcPct val="90000"/>
              </a:lnSpc>
              <a:spcAft>
                <a:spcPts val="415"/>
              </a:spcAft>
              <a:buFont typeface="Wingdings" panose="05000000000000000000" pitchFamily="2" charset="2"/>
              <a:buChar char="§"/>
              <a:defRPr/>
            </a:pPr>
            <a:r>
              <a:rPr lang="en-US" sz="1100" dirty="0">
                <a:solidFill>
                  <a:prstClr val="black"/>
                </a:solidFill>
                <a:cs typeface="Arial"/>
              </a:rPr>
              <a:t>Outpatient medical and surgical services and supplies </a:t>
            </a:r>
            <a:r>
              <a:rPr lang="en-US" sz="1100" dirty="0">
                <a:cs typeface="Arial"/>
              </a:rPr>
              <a:t>–</a:t>
            </a:r>
            <a:r>
              <a:rPr lang="en-US" sz="1100" dirty="0">
                <a:solidFill>
                  <a:prstClr val="black"/>
                </a:solidFill>
                <a:cs typeface="Arial"/>
              </a:rPr>
              <a:t> For approved procedures like X-rays or stitches. </a:t>
            </a:r>
            <a:endParaRPr lang="en-US" sz="1100" dirty="0">
              <a:solidFill>
                <a:prstClr val="black"/>
              </a:solidFill>
              <a:cs typeface="Arial" panose="020B0604020202020204" pitchFamily="34" charset="0"/>
            </a:endParaRPr>
          </a:p>
          <a:p>
            <a:pPr marL="177845" indent="-177845" defTabSz="1002667">
              <a:lnSpc>
                <a:spcPct val="90000"/>
              </a:lnSpc>
              <a:spcAft>
                <a:spcPts val="415"/>
              </a:spcAft>
              <a:buFont typeface="Wingdings" panose="05000000000000000000" pitchFamily="2" charset="2"/>
              <a:buChar char="§"/>
              <a:defRPr/>
            </a:pPr>
            <a:r>
              <a:rPr lang="en-US" sz="1100" dirty="0">
                <a:solidFill>
                  <a:prstClr val="black"/>
                </a:solidFill>
                <a:cs typeface="Arial"/>
              </a:rPr>
              <a:t>Clinical laboratory services </a:t>
            </a:r>
            <a:r>
              <a:rPr lang="en-US" sz="1100" dirty="0">
                <a:cs typeface="Arial"/>
              </a:rPr>
              <a:t>–</a:t>
            </a:r>
            <a:r>
              <a:rPr lang="en-US" sz="1100" dirty="0">
                <a:solidFill>
                  <a:prstClr val="black"/>
                </a:solidFill>
                <a:cs typeface="Arial"/>
              </a:rPr>
              <a:t> Blood tests, urinalysis, and some screening tests.</a:t>
            </a:r>
          </a:p>
          <a:p>
            <a:pPr marL="177845" indent="-177845">
              <a:lnSpc>
                <a:spcPct val="90000"/>
              </a:lnSpc>
              <a:spcAft>
                <a:spcPts val="415"/>
              </a:spcAft>
              <a:buFont typeface="Wingdings" panose="05000000000000000000" pitchFamily="2" charset="2"/>
              <a:buChar char="§"/>
              <a:defRPr/>
            </a:pPr>
            <a:r>
              <a:rPr lang="en-US" sz="1100" dirty="0">
                <a:solidFill>
                  <a:prstClr val="black"/>
                </a:solidFill>
                <a:cs typeface="Arial"/>
              </a:rPr>
              <a:t>DME </a:t>
            </a:r>
            <a:r>
              <a:rPr lang="en-US" sz="1100" dirty="0">
                <a:cs typeface="Arial"/>
              </a:rPr>
              <a:t>–</a:t>
            </a:r>
            <a:r>
              <a:rPr lang="en-US" sz="1100" dirty="0">
                <a:solidFill>
                  <a:prstClr val="black"/>
                </a:solidFill>
                <a:cs typeface="Arial"/>
              </a:rPr>
              <a:t> Like walkers, wheelchairs, and canes. </a:t>
            </a:r>
            <a:endParaRPr lang="en-US" sz="1100" dirty="0">
              <a:solidFill>
                <a:prstClr val="black"/>
              </a:solidFill>
              <a:cs typeface="Arial" panose="020B0604020202020204" pitchFamily="34" charset="0"/>
            </a:endParaRPr>
          </a:p>
          <a:p>
            <a:pPr marL="177845" indent="-177845" defTabSz="1002667">
              <a:lnSpc>
                <a:spcPct val="90000"/>
              </a:lnSpc>
              <a:spcAft>
                <a:spcPts val="415"/>
              </a:spcAft>
              <a:buFont typeface="Wingdings" panose="05000000000000000000" pitchFamily="2" charset="2"/>
              <a:buChar char="§"/>
              <a:defRPr/>
            </a:pPr>
            <a:r>
              <a:rPr lang="en-US" sz="1100" dirty="0">
                <a:solidFill>
                  <a:prstClr val="black"/>
                </a:solidFill>
                <a:cs typeface="Arial"/>
              </a:rPr>
              <a:t>Diabetic testing equipment and supplies </a:t>
            </a:r>
            <a:r>
              <a:rPr lang="en-US" sz="1100" dirty="0">
                <a:cs typeface="Arial"/>
              </a:rPr>
              <a:t>–</a:t>
            </a:r>
            <a:r>
              <a:rPr lang="en-US" sz="1100" dirty="0">
                <a:solidFill>
                  <a:prstClr val="black"/>
                </a:solidFill>
                <a:cs typeface="Arial"/>
              </a:rPr>
              <a:t> Blood sugar (glucose) testing monitors, blood sugar test strips, insulin, lancet devices and lancets, blood sugar control solutions, and therapeutic shoes or inserts.</a:t>
            </a:r>
          </a:p>
          <a:p>
            <a:pPr marL="177845" indent="-177845">
              <a:lnSpc>
                <a:spcPct val="90000"/>
              </a:lnSpc>
              <a:spcAft>
                <a:spcPts val="415"/>
              </a:spcAft>
              <a:buFont typeface="Wingdings" panose="05000000000000000000" pitchFamily="2" charset="2"/>
              <a:buChar char="§"/>
              <a:defRPr/>
            </a:pPr>
            <a:r>
              <a:rPr lang="en-US" sz="1100" dirty="0">
                <a:solidFill>
                  <a:prstClr val="black"/>
                </a:solidFill>
                <a:cs typeface="Arial"/>
              </a:rPr>
              <a:t>Preventive services </a:t>
            </a:r>
            <a:r>
              <a:rPr lang="en-US" sz="1100" dirty="0">
                <a:cs typeface="Arial"/>
              </a:rPr>
              <a:t>–</a:t>
            </a:r>
            <a:r>
              <a:rPr lang="en-US" sz="1100" dirty="0">
                <a:solidFill>
                  <a:prstClr val="black"/>
                </a:solidFill>
                <a:cs typeface="Arial"/>
              </a:rPr>
              <a:t> </a:t>
            </a:r>
            <a:r>
              <a:rPr lang="en-US" sz="1100" dirty="0">
                <a:solidFill>
                  <a:prstClr val="black"/>
                </a:solidFill>
                <a:cs typeface="Arial" panose="020B0604020202020204" pitchFamily="34" charset="0"/>
              </a:rPr>
              <a:t>Medicare also covers many preventive services. </a:t>
            </a:r>
            <a:r>
              <a:rPr lang="en-US" sz="1100" dirty="0"/>
              <a:t>Preventive services help you stay healthy, detect health problems early, determine the most effective treatments, and prevent certain diseases. Preventive services include exams, shots, lab tests, and screenings. They also include programs for health monitoring, and counseling and education to help you take care of your own health. </a:t>
            </a:r>
            <a:endParaRPr lang="en-US" sz="1100" dirty="0">
              <a:solidFill>
                <a:prstClr val="black"/>
              </a:solidFill>
              <a:cs typeface="Arial" panose="020B0604020202020204" pitchFamily="34" charset="0"/>
            </a:endParaRPr>
          </a:p>
          <a:p>
            <a:pPr marL="177845" indent="-177845">
              <a:lnSpc>
                <a:spcPct val="90000"/>
              </a:lnSpc>
              <a:spcAft>
                <a:spcPts val="415"/>
              </a:spcAft>
              <a:buFont typeface="Wingdings" panose="05000000000000000000" pitchFamily="2" charset="2"/>
              <a:buChar char="§"/>
              <a:defRPr/>
            </a:pPr>
            <a:r>
              <a:rPr lang="en-US" sz="1100" dirty="0">
                <a:solidFill>
                  <a:prstClr val="black"/>
                </a:solidFill>
                <a:cs typeface="Arial"/>
              </a:rPr>
              <a:t>Home health services </a:t>
            </a:r>
            <a:r>
              <a:rPr lang="en-US" sz="1100" dirty="0">
                <a:cs typeface="Arial"/>
              </a:rPr>
              <a:t>–</a:t>
            </a:r>
            <a:r>
              <a:rPr lang="en-US" sz="1100" dirty="0">
                <a:solidFill>
                  <a:prstClr val="black"/>
                </a:solidFill>
                <a:cs typeface="Arial"/>
              </a:rPr>
              <a:t> You can use your home health benefits under Part A and/or Part B. Part B pays for home health services if an inpatient hospital stay doesn’t precede the need for home health care, or when the number of Part A-covered home health care visits exceed 100. For more information, visit </a:t>
            </a:r>
            <a:r>
              <a:rPr lang="en-US" sz="1100" u="sng" dirty="0">
                <a:hlinkClick r:id="rId3"/>
              </a:rPr>
              <a:t>Medicare.gov/publications</a:t>
            </a:r>
            <a:r>
              <a:rPr lang="en-US" sz="1100" dirty="0">
                <a:solidFill>
                  <a:prstClr val="black"/>
                </a:solidFill>
                <a:cs typeface="Arial"/>
              </a:rPr>
              <a:t> to review “Medicare and Home Health Care” (CMS Product No. 10969). You can also visit </a:t>
            </a:r>
            <a:r>
              <a:rPr lang="en-US" sz="1100" dirty="0">
                <a:solidFill>
                  <a:prstClr val="black"/>
                </a:solidFill>
                <a:cs typeface="Arial"/>
                <a:hlinkClick r:id="rId4"/>
              </a:rPr>
              <a:t>CMS.gov/Center/Provider-Type/Home-Health-Agency-HHA-Center</a:t>
            </a:r>
            <a:r>
              <a:rPr lang="en-US" sz="1100" dirty="0">
                <a:solidFill>
                  <a:prstClr val="black"/>
                </a:solidFill>
                <a:cs typeface="Arial"/>
              </a:rPr>
              <a:t>.</a:t>
            </a:r>
          </a:p>
          <a:p>
            <a:pPr marL="177845" indent="-177845" defTabSz="1002667">
              <a:lnSpc>
                <a:spcPct val="90000"/>
              </a:lnSpc>
              <a:spcAft>
                <a:spcPts val="415"/>
              </a:spcAft>
              <a:buFont typeface="Wingdings" panose="05000000000000000000" pitchFamily="2" charset="2"/>
              <a:buChar char="§"/>
              <a:defRPr/>
            </a:pPr>
            <a:r>
              <a:rPr lang="en-US" sz="1100" dirty="0">
                <a:solidFill>
                  <a:prstClr val="black"/>
                </a:solidFill>
                <a:cs typeface="Arial"/>
              </a:rPr>
              <a:t>Medically necessary outpatient physical and occupational therapy, and speech-language pathology services.</a:t>
            </a:r>
          </a:p>
          <a:p>
            <a:pPr marL="177845" indent="-177845" defTabSz="1002667">
              <a:lnSpc>
                <a:spcPct val="90000"/>
              </a:lnSpc>
              <a:spcAft>
                <a:spcPts val="415"/>
              </a:spcAft>
              <a:buFont typeface="Wingdings" panose="05000000000000000000" pitchFamily="2" charset="2"/>
              <a:buChar char="§"/>
              <a:defRPr/>
            </a:pPr>
            <a:r>
              <a:rPr lang="en-US" sz="1100" dirty="0">
                <a:solidFill>
                  <a:prstClr val="black"/>
                </a:solidFill>
                <a:cs typeface="Arial"/>
              </a:rPr>
              <a:t>Outpatient mental health care services.</a:t>
            </a:r>
          </a:p>
          <a:p>
            <a:pPr marL="177845" indent="-177845" defTabSz="1002667">
              <a:lnSpc>
                <a:spcPct val="90000"/>
              </a:lnSpc>
              <a:spcAft>
                <a:spcPts val="415"/>
              </a:spcAft>
              <a:buFont typeface="Wingdings" panose="05000000000000000000" pitchFamily="2" charset="2"/>
              <a:buChar char="§"/>
              <a:defRPr/>
            </a:pPr>
            <a:r>
              <a:rPr lang="en-US" sz="1100" dirty="0">
                <a:solidFill>
                  <a:prstClr val="black"/>
                </a:solidFill>
                <a:cs typeface="Arial"/>
              </a:rPr>
              <a:t>Limited number of outpatient prescription drugs under certain conditions </a:t>
            </a:r>
            <a:r>
              <a:rPr lang="en-US" sz="1100" dirty="0">
                <a:cs typeface="Arial"/>
              </a:rPr>
              <a:t>–</a:t>
            </a:r>
            <a:r>
              <a:rPr lang="en-US" sz="1100" dirty="0">
                <a:solidFill>
                  <a:prstClr val="black"/>
                </a:solidFill>
                <a:cs typeface="Arial"/>
              </a:rPr>
              <a:t> Usually, Part B covers drugs you wouldn’t typically give to yourself, like those you get at a doctor’s office or in a hospital outpatient setting. To review some examples of Part B-covered drugs, visit </a:t>
            </a:r>
            <a:r>
              <a:rPr lang="en-US" sz="1100" dirty="0">
                <a:solidFill>
                  <a:prstClr val="black"/>
                </a:solidFill>
                <a:cs typeface="Arial"/>
                <a:hlinkClick r:id="rId5"/>
              </a:rPr>
              <a:t>Medicare.gov/coverage/prescription-drugs-outpatient</a:t>
            </a:r>
            <a:r>
              <a:rPr lang="en-US" sz="1100" dirty="0">
                <a:solidFill>
                  <a:prstClr val="black"/>
                </a:solidFill>
                <a:cs typeface="Arial"/>
              </a:rPr>
              <a:t>. </a:t>
            </a:r>
          </a:p>
          <a:p>
            <a:pPr defTabSz="1002667">
              <a:lnSpc>
                <a:spcPct val="90000"/>
              </a:lnSpc>
              <a:spcAft>
                <a:spcPts val="415"/>
              </a:spcAft>
              <a:defRPr/>
            </a:pPr>
            <a:r>
              <a:rPr lang="en-US" sz="1100" dirty="0">
                <a:solidFill>
                  <a:prstClr val="black"/>
                </a:solidFill>
                <a:cs typeface="Arial"/>
              </a:rPr>
              <a:t>See the next slide for a list of preventive services covered by Medicare.</a:t>
            </a:r>
          </a:p>
          <a:p>
            <a:pPr defTabSz="1002667">
              <a:lnSpc>
                <a:spcPct val="90000"/>
              </a:lnSpc>
              <a:spcAft>
                <a:spcPts val="415"/>
              </a:spcAft>
              <a:defRPr/>
            </a:pPr>
            <a:r>
              <a:rPr lang="en-US" sz="1100" dirty="0">
                <a:solidFill>
                  <a:prstClr val="black"/>
                </a:solidFill>
                <a:cs typeface="Arial"/>
              </a:rPr>
              <a:t>To find out if Medicare covers a service not on this list, visit </a:t>
            </a:r>
            <a:r>
              <a:rPr lang="en-US" sz="1100" dirty="0">
                <a:solidFill>
                  <a:prstClr val="black"/>
                </a:solidFill>
                <a:cs typeface="Arial"/>
                <a:hlinkClick r:id="rId6"/>
              </a:rPr>
              <a:t>Medicare.gov/coverage</a:t>
            </a:r>
            <a:r>
              <a:rPr lang="en-US" sz="1100" dirty="0">
                <a:solidFill>
                  <a:prstClr val="black"/>
                </a:solidFill>
                <a:cs typeface="Arial"/>
              </a:rPr>
              <a:t>, or call 1-800-MEDICARE (1-800-633-4227). TTY users can call 1-877-486-2048.</a:t>
            </a:r>
          </a:p>
          <a:p>
            <a:pPr>
              <a:spcAft>
                <a:spcPts val="622"/>
              </a:spcAft>
            </a:pPr>
            <a:endParaRPr lang="en-US" sz="1100" dirty="0"/>
          </a:p>
        </p:txBody>
      </p:sp>
      <p:sp>
        <p:nvSpPr>
          <p:cNvPr id="4" name="Slide Number Placeholder 3">
            <a:extLst>
              <a:ext uri="{FF2B5EF4-FFF2-40B4-BE49-F238E27FC236}">
                <a16:creationId xmlns:a16="http://schemas.microsoft.com/office/drawing/2014/main" id="{CFBB0856-7FD5-E23F-72B0-052503A2A600}"/>
              </a:ext>
            </a:extLst>
          </p:cNvPr>
          <p:cNvSpPr>
            <a:spLocks noGrp="1"/>
          </p:cNvSpPr>
          <p:nvPr>
            <p:ph type="sldNum" sz="quarter" idx="5"/>
          </p:nvPr>
        </p:nvSpPr>
        <p:spPr>
          <a:xfrm>
            <a:off x="4143587" y="9131429"/>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9059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0413" y="661988"/>
            <a:ext cx="5761037" cy="3240087"/>
          </a:xfrm>
        </p:spPr>
      </p:sp>
      <p:sp>
        <p:nvSpPr>
          <p:cNvPr id="3" name="Notes Placeholder 2"/>
          <p:cNvSpPr>
            <a:spLocks noGrp="1"/>
          </p:cNvSpPr>
          <p:nvPr>
            <p:ph type="body" idx="1"/>
          </p:nvPr>
        </p:nvSpPr>
        <p:spPr>
          <a:xfrm>
            <a:off x="731520" y="4297814"/>
            <a:ext cx="5852160" cy="3780473"/>
          </a:xfrm>
        </p:spPr>
        <p:txBody>
          <a:bodyPr/>
          <a:lstStyle/>
          <a:p>
            <a:pPr>
              <a:spcBef>
                <a:spcPts val="622"/>
              </a:spcBef>
            </a:pPr>
            <a:r>
              <a:rPr lang="en-US" dirty="0"/>
              <a:t>Before we get started, let’s go over a few technical issues:</a:t>
            </a:r>
          </a:p>
          <a:p>
            <a:pPr marL="180216" indent="-180216">
              <a:spcBef>
                <a:spcPts val="622"/>
              </a:spcBef>
              <a:buFont typeface="Wingdings" panose="05000000000000000000" pitchFamily="2" charset="2"/>
              <a:buChar char="§"/>
            </a:pPr>
            <a:r>
              <a:rPr lang="en-US" dirty="0"/>
              <a:t>Lines have been muted.</a:t>
            </a:r>
          </a:p>
          <a:p>
            <a:pPr marL="180216" indent="-180216">
              <a:spcBef>
                <a:spcPts val="622"/>
              </a:spcBef>
              <a:buFont typeface="Wingdings" panose="05000000000000000000" pitchFamily="2" charset="2"/>
              <a:buChar char="§"/>
            </a:pPr>
            <a:r>
              <a:rPr lang="en-US" dirty="0"/>
              <a:t>Audio depends on what option you chose:</a:t>
            </a:r>
          </a:p>
          <a:p>
            <a:pPr marL="354044" lvl="1" indent="-180216">
              <a:buFont typeface="Arial" panose="020B0604020202020204" pitchFamily="34" charset="0"/>
              <a:buChar char="•"/>
            </a:pPr>
            <a:r>
              <a:rPr lang="en-US" dirty="0"/>
              <a:t>To change your selection, select the arrow on the un/mute icon on the bottom left side of your screen.</a:t>
            </a:r>
          </a:p>
          <a:p>
            <a:pPr marL="354044" lvl="1" indent="-180216">
              <a:buFont typeface="Arial" panose="020B0604020202020204" pitchFamily="34" charset="0"/>
              <a:buChar char="•"/>
            </a:pPr>
            <a:r>
              <a:rPr lang="en-US" dirty="0"/>
              <a:t>Hang up if you’re on a phone line and want to switch to computer.</a:t>
            </a:r>
            <a:endParaRPr lang="en-US" b="1" dirty="0"/>
          </a:p>
          <a:p>
            <a:pPr marL="354044" lvl="1" indent="-180216" defTabSz="948507">
              <a:buFont typeface="Arial" panose="020B0604020202020204" pitchFamily="34" charset="0"/>
              <a:buChar char="•"/>
              <a:defRPr/>
            </a:pPr>
            <a:r>
              <a:rPr lang="en-US" dirty="0"/>
              <a:t>Use your computer speakers or phone settings to adjust your volume level.</a:t>
            </a:r>
          </a:p>
          <a:p>
            <a:pPr marL="354044" lvl="1" indent="-113624">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948507">
              <a:defRPr/>
            </a:pPr>
            <a:fld id="{C0636DF0-E6D5-0840-8C81-00F70E02EEF0}" type="slidenum">
              <a:rPr lang="en-US">
                <a:solidFill>
                  <a:prstClr val="black"/>
                </a:solidFill>
                <a:latin typeface="Calibri" panose="020F0502020204030204"/>
              </a:rPr>
              <a:pPr defTabSz="948507">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71227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811696" y="3863541"/>
            <a:ext cx="6009861" cy="4372334"/>
          </a:xfrm>
        </p:spPr>
        <p:txBody>
          <a:bodyPr/>
          <a:lstStyle/>
          <a:p>
            <a:pPr defTabSz="1002667">
              <a:spcBef>
                <a:spcPts val="658"/>
              </a:spcBef>
              <a:defRPr/>
            </a:pPr>
            <a:r>
              <a:rPr lang="en-US" dirty="0">
                <a:solidFill>
                  <a:prstClr val="black"/>
                </a:solidFill>
                <a:cs typeface="Arial" panose="020B0604020202020204" pitchFamily="34" charset="0"/>
              </a:rPr>
              <a:t>You pay nothing for most covered preventive services if you get the services from a doctor or other qualified health care provider who accepts assignment. However, for some preventive services, you may have to pay a deductible, copayment, or both. These costs may also apply if you get a preventive service in the same visit as a non-preventive service. Talk to your health care provider about the services that are right for you.</a:t>
            </a:r>
          </a:p>
          <a:p>
            <a:pPr>
              <a:spcBef>
                <a:spcPts val="658"/>
              </a:spcBef>
              <a:defRPr/>
            </a:pPr>
            <a:r>
              <a:rPr lang="en-US" dirty="0">
                <a:solidFill>
                  <a:prstClr val="black"/>
                </a:solidFill>
                <a:cs typeface="Arial" panose="020B0604020202020204" pitchFamily="34" charset="0"/>
              </a:rPr>
              <a:t>For more preventive service information, visit </a:t>
            </a:r>
            <a:r>
              <a:rPr lang="en-US" dirty="0">
                <a:solidFill>
                  <a:prstClr val="black"/>
                </a:solidFill>
                <a:cs typeface="Arial" panose="020B0604020202020204" pitchFamily="34" charset="0"/>
                <a:hlinkClick r:id="rId3"/>
              </a:rPr>
              <a:t>Medicare.gov/coverage/preventive-screening-services</a:t>
            </a:r>
            <a:r>
              <a:rPr lang="en-US" dirty="0">
                <a:solidFill>
                  <a:prstClr val="black"/>
                </a:solidFill>
                <a:cs typeface="Arial" panose="020B0604020202020204" pitchFamily="34" charset="0"/>
              </a:rPr>
              <a:t>. </a:t>
            </a:r>
          </a:p>
          <a:p>
            <a:endParaRPr lang="en-US" dirty="0"/>
          </a:p>
        </p:txBody>
      </p:sp>
      <p:sp>
        <p:nvSpPr>
          <p:cNvPr id="4" name="Slide Number Placeholder 3">
            <a:extLst>
              <a:ext uri="{FF2B5EF4-FFF2-40B4-BE49-F238E27FC236}">
                <a16:creationId xmlns:a16="http://schemas.microsoft.com/office/drawing/2014/main" id="{9425D91A-AFF4-0ADC-A610-FF6D70CB953D}"/>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38422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4538" y="392113"/>
            <a:ext cx="5667375" cy="3187700"/>
          </a:xfrm>
        </p:spPr>
      </p:sp>
      <p:sp>
        <p:nvSpPr>
          <p:cNvPr id="3" name="Notes Placeholder 2"/>
          <p:cNvSpPr>
            <a:spLocks noGrp="1"/>
          </p:cNvSpPr>
          <p:nvPr>
            <p:ph type="body" idx="1"/>
          </p:nvPr>
        </p:nvSpPr>
        <p:spPr>
          <a:xfrm>
            <a:off x="429371" y="3824740"/>
            <a:ext cx="6488264" cy="3718498"/>
          </a:xfrm>
        </p:spPr>
        <p:txBody>
          <a:bodyPr/>
          <a:lstStyle/>
          <a:p>
            <a:pPr marL="177845" indent="-177845">
              <a:spcAft>
                <a:spcPts val="622"/>
              </a:spcAft>
              <a:buFont typeface="Wingdings" panose="05000000000000000000" pitchFamily="2" charset="2"/>
              <a:buChar char="§"/>
            </a:pPr>
            <a:r>
              <a:rPr lang="en-US" dirty="0"/>
              <a:t>If a doctor determines you must get insulin delivered through a pump, Medicare Part B pays for the insulin and the pump as DME.</a:t>
            </a:r>
          </a:p>
          <a:p>
            <a:pPr marL="177845" indent="-177845">
              <a:spcAft>
                <a:spcPts val="622"/>
              </a:spcAft>
              <a:buFont typeface="Wingdings" panose="05000000000000000000" pitchFamily="2" charset="2"/>
              <a:buChar char="§"/>
            </a:pPr>
            <a:r>
              <a:rPr lang="en-US" dirty="0"/>
              <a:t>The insulin price cap of $35 for a one-month supply and deductible protection for Part B-covered insulin became effective on July 1, 2023.</a:t>
            </a:r>
          </a:p>
          <a:p>
            <a:pPr marL="177845" indent="-177845">
              <a:spcAft>
                <a:spcPts val="622"/>
              </a:spcAft>
              <a:buFont typeface="Wingdings" panose="05000000000000000000" pitchFamily="2" charset="2"/>
              <a:buChar char="§"/>
            </a:pPr>
            <a:r>
              <a:rPr lang="en-US" dirty="0"/>
              <a:t>For more information about Part B-covered insulin and the IRA, visit </a:t>
            </a:r>
            <a:r>
              <a:rPr lang="en-US" dirty="0">
                <a:hlinkClick r:id="rId3"/>
              </a:rPr>
              <a:t>CMS.gov/inflation-reduction-act-and-medicare</a:t>
            </a:r>
            <a:r>
              <a:rPr lang="en-US" dirty="0"/>
              <a:t>, </a:t>
            </a:r>
            <a:r>
              <a:rPr lang="en-US" dirty="0">
                <a:hlinkClick r:id="rId4"/>
              </a:rPr>
              <a:t>CMS.gov/inflation-reduction-act-and-medicare/resources-0</a:t>
            </a:r>
            <a:r>
              <a:rPr lang="en-US" dirty="0"/>
              <a:t>, and review Section 11407 of the legislation at </a:t>
            </a:r>
            <a:r>
              <a:rPr lang="en-US" u="sng" dirty="0">
                <a:hlinkClick r:id="rId5"/>
              </a:rPr>
              <a:t>Congress.gov/bill/117th-congress/house-bill/5376/text</a:t>
            </a:r>
            <a:r>
              <a:rPr lang="en-US" dirty="0"/>
              <a:t>.</a:t>
            </a:r>
          </a:p>
          <a:p>
            <a:pPr marL="118563" indent="-118563">
              <a:spcAft>
                <a:spcPts val="622"/>
              </a:spcAft>
            </a:pPr>
            <a:endParaRPr lang="en-US" dirty="0"/>
          </a:p>
          <a:p>
            <a:pPr>
              <a:spcAft>
                <a:spcPts val="622"/>
              </a:spcAft>
            </a:pPr>
            <a:endParaRPr lang="en-US" dirty="0"/>
          </a:p>
          <a:p>
            <a:pPr>
              <a:spcAft>
                <a:spcPts val="622"/>
              </a:spcAft>
            </a:pPr>
            <a:endParaRPr lang="en-US" dirty="0"/>
          </a:p>
        </p:txBody>
      </p:sp>
      <p:sp>
        <p:nvSpPr>
          <p:cNvPr id="4" name="Slide Number Placeholder 3">
            <a:extLst>
              <a:ext uri="{FF2B5EF4-FFF2-40B4-BE49-F238E27FC236}">
                <a16:creationId xmlns:a16="http://schemas.microsoft.com/office/drawing/2014/main" id="{B8EF8683-712D-B295-FA6B-C9420CE58C6F}"/>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51289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228600" y="3789029"/>
            <a:ext cx="6858000" cy="5194903"/>
          </a:xfrm>
        </p:spPr>
        <p:txBody>
          <a:bodyPr/>
          <a:lstStyle/>
          <a:p>
            <a:pPr defTabSz="1006658">
              <a:spcAft>
                <a:spcPts val="622"/>
              </a:spcAft>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177845" indent="-177845" defTabSz="1006658">
              <a:spcAft>
                <a:spcPts val="622"/>
              </a:spcAft>
              <a:buFont typeface="Wingdings" panose="05000000000000000000" pitchFamily="2" charset="2"/>
              <a:buChar char="§"/>
              <a:defRPr/>
            </a:pPr>
            <a:r>
              <a:rPr lang="en-US" dirty="0">
                <a:cs typeface="Arial" panose="020B0604020202020204" pitchFamily="34" charset="0"/>
              </a:rPr>
              <a:t>When your coverage starts, the monthly Part B premium will be deducted from your Social Security benefit payment. If your Social Security benefits aren’t enough to cover the whole Part B premium or you’re no longer getting Social Security benefits, you’ll get a bill for your Part B premium every 3 months. The monthly Part B standard premium is $174.70 in 2024.</a:t>
            </a:r>
          </a:p>
          <a:p>
            <a:pPr marL="177845" indent="-177845" defTabSz="1006658">
              <a:spcAft>
                <a:spcPts val="622"/>
              </a:spcAft>
              <a:buFont typeface="Wingdings" panose="05000000000000000000" pitchFamily="2" charset="2"/>
              <a:buChar char="§"/>
              <a:defRPr/>
            </a:pPr>
            <a:r>
              <a:rPr lang="en-US" dirty="0">
                <a:cs typeface="Arial" panose="020B0604020202020204" pitchFamily="34" charset="0"/>
              </a:rPr>
              <a:t>Some people with Medicare pay less than the full Part B standard monthly premium amount due to the statutory “hold harmless” provision. This provision limits an increase in their Part B premium to be no greater than the increase in their Social Security benefits. </a:t>
            </a:r>
          </a:p>
          <a:p>
            <a:pPr defTabSz="1006658">
              <a:spcAft>
                <a:spcPts val="622"/>
              </a:spcAft>
              <a:defRPr/>
            </a:pPr>
            <a:r>
              <a:rPr lang="en-US" b="1" dirty="0">
                <a:solidFill>
                  <a:prstClr val="black"/>
                </a:solidFill>
                <a:cs typeface="Arial" panose="020B0604020202020204" pitchFamily="34" charset="0"/>
              </a:rPr>
              <a:t>REMEMBER</a:t>
            </a:r>
            <a:r>
              <a:rPr lang="en-US" dirty="0">
                <a:solidFill>
                  <a:prstClr val="black"/>
                </a:solidFill>
                <a:cs typeface="Arial" panose="020B0604020202020204" pitchFamily="34" charset="0"/>
              </a:rPr>
              <a:t>: This premium may be higher if you didn’t sign up for Part B when you first qualified for it. The cost of Part B may go up 10% for each 12-month period that you could’ve had Part B but didn’t sign up for it. </a:t>
            </a:r>
            <a:r>
              <a:rPr lang="en-US" dirty="0">
                <a:cs typeface="Arial" panose="020B0604020202020204" pitchFamily="34" charset="0"/>
              </a:rPr>
              <a:t>In most cases, if you don’t sign up for Part B when you’re first eligible, you may have a delay in getting Medicare coverage in the future, and you may have to pay a late enrollment penalty for as long as you have Part B.</a:t>
            </a:r>
            <a:r>
              <a:rPr lang="en-US" dirty="0">
                <a:solidFill>
                  <a:prstClr val="black"/>
                </a:solidFill>
                <a:cs typeface="Arial" panose="020B0604020202020204" pitchFamily="34" charset="0"/>
              </a:rPr>
              <a:t> </a:t>
            </a:r>
          </a:p>
          <a:p>
            <a:pPr defTabSz="1006658">
              <a:spcAft>
                <a:spcPts val="622"/>
              </a:spcAft>
              <a:defRPr/>
            </a:pPr>
            <a:r>
              <a:rPr lang="en-US" dirty="0">
                <a:solidFill>
                  <a:prstClr val="black"/>
                </a:solidFill>
                <a:cs typeface="Arial" panose="020B0604020202020204" pitchFamily="34" charset="0"/>
              </a:rPr>
              <a:t>You’ll pay the standard premium $174.70 (or higher) in 2024 if you: </a:t>
            </a:r>
          </a:p>
          <a:p>
            <a:pPr marL="177845" indent="-177845" defTabSz="1006658">
              <a:spcAft>
                <a:spcPts val="622"/>
              </a:spcAft>
              <a:buFont typeface="Wingdings" panose="05000000000000000000" pitchFamily="2" charset="2"/>
              <a:buChar char="§"/>
              <a:defRPr/>
            </a:pPr>
            <a:r>
              <a:rPr lang="en-US" dirty="0">
                <a:solidFill>
                  <a:prstClr val="black"/>
                </a:solidFill>
                <a:cs typeface="Arial" panose="020B0604020202020204" pitchFamily="34" charset="0"/>
              </a:rPr>
              <a:t>Sign up for Part B for the first time in 2024.</a:t>
            </a:r>
          </a:p>
          <a:p>
            <a:pPr marL="177845" indent="-177845" defTabSz="1006658">
              <a:spcAft>
                <a:spcPts val="622"/>
              </a:spcAft>
              <a:buFont typeface="Wingdings" panose="05000000000000000000" pitchFamily="2" charset="2"/>
              <a:buChar char="§"/>
              <a:defRPr/>
            </a:pPr>
            <a:r>
              <a:rPr lang="en-US" dirty="0">
                <a:solidFill>
                  <a:prstClr val="black"/>
                </a:solidFill>
                <a:cs typeface="Arial" panose="020B0604020202020204" pitchFamily="34" charset="0"/>
              </a:rPr>
              <a:t>Don't get Social Security benefits.</a:t>
            </a:r>
          </a:p>
          <a:p>
            <a:pPr marL="177845" indent="-177845" defTabSz="1006658">
              <a:spcAft>
                <a:spcPts val="622"/>
              </a:spcAft>
              <a:buFont typeface="Wingdings" panose="05000000000000000000" pitchFamily="2" charset="2"/>
              <a:buChar char="§"/>
              <a:defRPr/>
            </a:pPr>
            <a:r>
              <a:rPr lang="en-US" dirty="0">
                <a:solidFill>
                  <a:prstClr val="black"/>
                </a:solidFill>
                <a:cs typeface="Arial" panose="020B0604020202020204" pitchFamily="34" charset="0"/>
              </a:rPr>
              <a:t>Are directly billed for your Part B premiums.</a:t>
            </a:r>
          </a:p>
          <a:p>
            <a:pPr marL="177845" indent="-177845" defTabSz="1006658">
              <a:spcAft>
                <a:spcPts val="622"/>
              </a:spcAft>
              <a:buFont typeface="Wingdings" panose="05000000000000000000" pitchFamily="2" charset="2"/>
              <a:buChar char="§"/>
              <a:defRPr/>
            </a:pPr>
            <a:r>
              <a:rPr lang="en-US" dirty="0">
                <a:solidFill>
                  <a:prstClr val="black"/>
                </a:solidFill>
                <a:cs typeface="Arial" panose="020B0604020202020204" pitchFamily="34" charset="0"/>
              </a:rPr>
              <a:t>Have Medicare and Medicaid, and Medicaid pays your premiums. (Your state will pay the standard premium amount of $174.70 in 2024).</a:t>
            </a:r>
          </a:p>
          <a:p>
            <a:pPr marL="177845" indent="-177845" defTabSz="1006658">
              <a:spcAft>
                <a:spcPts val="622"/>
              </a:spcAft>
              <a:buFont typeface="Wingdings" panose="05000000000000000000" pitchFamily="2" charset="2"/>
              <a:buChar char="§"/>
              <a:defRPr/>
            </a:pPr>
            <a:r>
              <a:rPr lang="en-US" dirty="0">
                <a:solidFill>
                  <a:prstClr val="black"/>
                </a:solidFill>
                <a:cs typeface="Arial" panose="020B0604020202020204" pitchFamily="34" charset="0"/>
              </a:rPr>
              <a:t>Had a modified adjusted gross income (MAGI) as reported on your IRS tax return from 2 years ago above a certain amount. If so, you’ll pay the standard premium amount and an Income-Related Monthly Adjustment Amount (IRMAA). IRMAA is an extra charge added to your premium (see next slide).</a:t>
            </a:r>
          </a:p>
          <a:p>
            <a:pPr marL="130528" indent="-130528" defTabSz="1006658">
              <a:spcAft>
                <a:spcPts val="622"/>
              </a:spcAft>
              <a:defRPr/>
            </a:pPr>
            <a:endParaRPr lang="en-US" dirty="0">
              <a:solidFill>
                <a:prstClr val="black"/>
              </a:solidFill>
              <a:cs typeface="Arial" panose="020B0604020202020204" pitchFamily="34" charset="0"/>
            </a:endParaRPr>
          </a:p>
          <a:p>
            <a:pPr defTabSz="1006658">
              <a:spcAft>
                <a:spcPts val="622"/>
              </a:spcAft>
              <a:defRPr/>
            </a:pPr>
            <a:endParaRPr lang="en-US" sz="1600" b="1" dirty="0">
              <a:solidFill>
                <a:prstClr val="black"/>
              </a:solidFill>
              <a:cs typeface="Arial" panose="020B0604020202020204" pitchFamily="34" charset="0"/>
            </a:endParaRPr>
          </a:p>
        </p:txBody>
      </p:sp>
      <p:sp>
        <p:nvSpPr>
          <p:cNvPr id="4" name="Slide Number Placeholder 3">
            <a:extLst>
              <a:ext uri="{FF2B5EF4-FFF2-40B4-BE49-F238E27FC236}">
                <a16:creationId xmlns:a16="http://schemas.microsoft.com/office/drawing/2014/main" id="{72B116AD-268A-23F3-C620-3E80006E4BF8}"/>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03609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238539" y="3698824"/>
            <a:ext cx="6963268" cy="5293320"/>
          </a:xfrm>
        </p:spPr>
        <p:txBody>
          <a:bodyPr/>
          <a:lstStyle/>
          <a:p>
            <a:pPr>
              <a:spcAft>
                <a:spcPts val="622"/>
              </a:spcAft>
              <a:defRPr/>
            </a:pPr>
            <a:r>
              <a:rPr lang="en-US" sz="1100" dirty="0">
                <a:cs typeface="Arial" panose="020B0604020202020204" pitchFamily="34" charset="0"/>
              </a:rPr>
              <a:t>Most people will pay the standard premium amount. If your modified adjusted gross income is above a certain amount, you may pay an IRMAA. Roughly 7% of people with Medicare pay an IRMAA. </a:t>
            </a:r>
            <a:r>
              <a:rPr lang="en-US" sz="1100" dirty="0">
                <a:solidFill>
                  <a:prstClr val="black"/>
                </a:solidFill>
                <a:cs typeface="Arial" panose="020B0604020202020204" pitchFamily="34" charset="0"/>
              </a:rPr>
              <a:t>The total Part B premiums for people with higher income for 2024 are shown below.</a:t>
            </a:r>
          </a:p>
          <a:p>
            <a:pPr defTabSz="1002667">
              <a:spcAft>
                <a:spcPts val="622"/>
              </a:spcAft>
              <a:defRPr/>
            </a:pPr>
            <a:r>
              <a:rPr lang="en-US" sz="1100" b="1" dirty="0">
                <a:solidFill>
                  <a:prstClr val="black"/>
                </a:solidFill>
                <a:cs typeface="Arial" panose="020B0604020202020204" pitchFamily="34" charset="0"/>
              </a:rPr>
              <a:t>For people whose income is:</a:t>
            </a:r>
          </a:p>
          <a:p>
            <a:pPr marL="177845" indent="-177845" defTabSz="1002667">
              <a:spcAft>
                <a:spcPts val="622"/>
              </a:spcAft>
              <a:buFont typeface="Wingdings" panose="05000000000000000000" pitchFamily="2" charset="2"/>
              <a:buChar char="§"/>
              <a:defRPr/>
            </a:pPr>
            <a:r>
              <a:rPr lang="en-US" sz="1100" dirty="0">
                <a:solidFill>
                  <a:prstClr val="black"/>
                </a:solidFill>
                <a:cs typeface="Arial" panose="020B0604020202020204" pitchFamily="34" charset="0"/>
              </a:rPr>
              <a:t>$103,000 or less and file an individual tax return; file a joint tax return with a combined yearly income of $206,000 or less; the Part B premium is $174.70 per month</a:t>
            </a:r>
          </a:p>
          <a:p>
            <a:pPr marL="177845" indent="-177845" defTabSz="1002667">
              <a:spcAft>
                <a:spcPts val="622"/>
              </a:spcAft>
              <a:buFont typeface="Wingdings" panose="05000000000000000000" pitchFamily="2" charset="2"/>
              <a:buChar char="§"/>
              <a:defRPr/>
            </a:pPr>
            <a:r>
              <a:rPr lang="en-US" sz="1100" dirty="0">
                <a:solidFill>
                  <a:prstClr val="black"/>
                </a:solidFill>
                <a:cs typeface="Arial" panose="020B0604020202020204" pitchFamily="34" charset="0"/>
              </a:rPr>
              <a:t>Above $103,000–$129,000 and file an individual tax return; file a joint tax return with a combined yearly income above $206,000 and less than $258,000; the Part B premium is $244.60 per month</a:t>
            </a:r>
          </a:p>
          <a:p>
            <a:pPr marL="177845" indent="-177845" defTabSz="1002667">
              <a:spcAft>
                <a:spcPts val="622"/>
              </a:spcAft>
              <a:buFont typeface="Wingdings" panose="05000000000000000000" pitchFamily="2" charset="2"/>
              <a:buChar char="§"/>
              <a:defRPr/>
            </a:pPr>
            <a:r>
              <a:rPr lang="en-US" sz="1100" dirty="0">
                <a:solidFill>
                  <a:prstClr val="black"/>
                </a:solidFill>
                <a:cs typeface="Arial" panose="020B0604020202020204" pitchFamily="34" charset="0"/>
              </a:rPr>
              <a:t>Above $129,000–$161,000 and file an individual tax return; file a joint tax return with a yearly income of above $258,000 and less than $322,000; the Part B premium is $349.40 per month</a:t>
            </a:r>
          </a:p>
          <a:p>
            <a:pPr marL="177845" indent="-177845" defTabSz="1002667">
              <a:spcAft>
                <a:spcPts val="622"/>
              </a:spcAft>
              <a:buFont typeface="Wingdings" panose="05000000000000000000" pitchFamily="2" charset="2"/>
              <a:buChar char="§"/>
              <a:defRPr/>
            </a:pPr>
            <a:r>
              <a:rPr lang="en-US" sz="1100" dirty="0">
                <a:solidFill>
                  <a:prstClr val="black"/>
                </a:solidFill>
                <a:cs typeface="Arial" panose="020B0604020202020204" pitchFamily="34" charset="0"/>
              </a:rPr>
              <a:t>Above $161,000–$193,000 and file an individual tax return; file a joint tax return with a combined income above $322,000 up to $386,000; the Part B premium is $454.20 per month</a:t>
            </a:r>
          </a:p>
          <a:p>
            <a:pPr marL="177845" indent="-177845" defTabSz="1002667">
              <a:spcAft>
                <a:spcPts val="622"/>
              </a:spcAft>
              <a:buFont typeface="Wingdings" panose="05000000000000000000" pitchFamily="2" charset="2"/>
              <a:buChar char="§"/>
              <a:defRPr/>
            </a:pPr>
            <a:r>
              <a:rPr lang="en-US" sz="1100" dirty="0">
                <a:solidFill>
                  <a:prstClr val="black"/>
                </a:solidFill>
                <a:cs typeface="Arial" panose="020B0604020202020204" pitchFamily="34" charset="0"/>
              </a:rPr>
              <a:t>Above $193,000 and less than $500,000 and file an individual tax return; file a joint tax return with a combined income above $386,000 and less than $750,000; the Part B premium is $559.00 per month</a:t>
            </a:r>
          </a:p>
          <a:p>
            <a:pPr marL="177845" indent="-177845" defTabSz="1002667">
              <a:spcAft>
                <a:spcPts val="622"/>
              </a:spcAft>
              <a:buFont typeface="Wingdings" panose="05000000000000000000" pitchFamily="2" charset="2"/>
              <a:buChar char="§"/>
              <a:defRPr/>
            </a:pPr>
            <a:r>
              <a:rPr lang="en-US" sz="1100" dirty="0">
                <a:solidFill>
                  <a:prstClr val="black"/>
                </a:solidFill>
                <a:cs typeface="Arial" panose="020B0604020202020204" pitchFamily="34" charset="0"/>
              </a:rPr>
              <a:t>$500,000 or above and file an individual tax return; file a joint tax return with a combined income above $750,000, the Part B premium is $594.00 per month</a:t>
            </a:r>
          </a:p>
          <a:p>
            <a:pPr defTabSz="1002667">
              <a:spcAft>
                <a:spcPts val="622"/>
              </a:spcAft>
              <a:defRPr/>
            </a:pPr>
            <a:r>
              <a:rPr lang="en-US" sz="1100" b="1" dirty="0">
                <a:solidFill>
                  <a:prstClr val="black"/>
                </a:solidFill>
                <a:cs typeface="Arial" panose="020B0604020202020204" pitchFamily="34" charset="0"/>
              </a:rPr>
              <a:t>For people with Medicare who are married and lived with their spouses at any time during the year, but who file separate tax returns from their spouse’s, whose income is:</a:t>
            </a:r>
          </a:p>
          <a:p>
            <a:pPr marL="188000" indent="-188000" defTabSz="1002667">
              <a:spcAft>
                <a:spcPts val="622"/>
              </a:spcAft>
              <a:buFont typeface="Wingdings" panose="05000000000000000000" pitchFamily="2" charset="2"/>
              <a:buChar char="§"/>
              <a:defRPr/>
            </a:pPr>
            <a:r>
              <a:rPr lang="en-US" sz="1100" dirty="0">
                <a:solidFill>
                  <a:prstClr val="black"/>
                </a:solidFill>
                <a:cs typeface="Arial" panose="020B0604020202020204" pitchFamily="34" charset="0"/>
              </a:rPr>
              <a:t>$103,000 or less, the Part B premium is $174.70 per month</a:t>
            </a:r>
          </a:p>
          <a:p>
            <a:pPr marL="188000" indent="-188000" defTabSz="1002667">
              <a:spcAft>
                <a:spcPts val="622"/>
              </a:spcAft>
              <a:buFont typeface="Wingdings" panose="05000000000000000000" pitchFamily="2" charset="2"/>
              <a:buChar char="§"/>
              <a:defRPr/>
            </a:pPr>
            <a:r>
              <a:rPr lang="en-US" sz="1100" dirty="0">
                <a:solidFill>
                  <a:prstClr val="black"/>
                </a:solidFill>
                <a:cs typeface="Arial" panose="020B0604020202020204" pitchFamily="34" charset="0"/>
              </a:rPr>
              <a:t>Above $103,000 and less than $397,000, the Part B premium is $559.00 per month</a:t>
            </a:r>
          </a:p>
          <a:p>
            <a:pPr marL="188000" indent="-188000" defTabSz="1002667">
              <a:spcAft>
                <a:spcPts val="622"/>
              </a:spcAft>
              <a:buFont typeface="Wingdings" panose="05000000000000000000" pitchFamily="2" charset="2"/>
              <a:buChar char="§"/>
              <a:defRPr/>
            </a:pPr>
            <a:r>
              <a:rPr lang="en-US" sz="1100" dirty="0">
                <a:solidFill>
                  <a:prstClr val="black"/>
                </a:solidFill>
                <a:cs typeface="Arial" panose="020B0604020202020204" pitchFamily="34" charset="0"/>
              </a:rPr>
              <a:t>Above $397,000 the Part B premium is $594.00 per month</a:t>
            </a:r>
          </a:p>
          <a:p>
            <a:pPr marL="0" lvl="1" defTabSz="1002667">
              <a:spcAft>
                <a:spcPts val="622"/>
              </a:spcAft>
              <a:tabLst>
                <a:tab pos="130556" algn="l"/>
              </a:tabLst>
              <a:defRPr/>
            </a:pPr>
            <a:r>
              <a:rPr lang="en-US" sz="1100" dirty="0">
                <a:solidFill>
                  <a:prstClr val="black"/>
                </a:solidFill>
                <a:cs typeface="Arial" panose="020B0604020202020204" pitchFamily="34" charset="0"/>
              </a:rPr>
              <a:t>If you have to pay a higher amount for your Part B premium and you disagree (for example, if your income goes down), call Social Security at 1-800‑772-1213; TTY: 1‑800‑325‑0778. </a:t>
            </a:r>
          </a:p>
          <a:p>
            <a:pPr marL="0" lvl="1" defTabSz="1002667">
              <a:spcAft>
                <a:spcPts val="622"/>
              </a:spcAft>
              <a:tabLst>
                <a:tab pos="130556" algn="l"/>
              </a:tabLst>
              <a:defRPr/>
            </a:pPr>
            <a:r>
              <a:rPr lang="en-US" sz="1100" b="1" dirty="0">
                <a:solidFill>
                  <a:prstClr val="black"/>
                </a:solidFill>
                <a:cs typeface="Arial" panose="020B0604020202020204" pitchFamily="34" charset="0"/>
              </a:rPr>
              <a:t>NOTE: </a:t>
            </a:r>
            <a:r>
              <a:rPr lang="en-US" sz="1100" dirty="0">
                <a:solidFill>
                  <a:prstClr val="black"/>
                </a:solidFill>
                <a:cs typeface="Arial" panose="020B0604020202020204" pitchFamily="34" charset="0"/>
              </a:rPr>
              <a:t>You may pay more than these amounts if you also pay a Part B late enrollment penalty.</a:t>
            </a:r>
          </a:p>
          <a:p>
            <a:pPr>
              <a:spcAft>
                <a:spcPts val="622"/>
              </a:spcAft>
            </a:pPr>
            <a:endParaRPr lang="en-US" sz="1100" dirty="0"/>
          </a:p>
        </p:txBody>
      </p:sp>
      <p:sp>
        <p:nvSpPr>
          <p:cNvPr id="4" name="Slide Number Placeholder 3">
            <a:extLst>
              <a:ext uri="{FF2B5EF4-FFF2-40B4-BE49-F238E27FC236}">
                <a16:creationId xmlns:a16="http://schemas.microsoft.com/office/drawing/2014/main" id="{FAB21BFD-2E7E-04CF-77B9-55878ABC70FD}"/>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61387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811695" y="3806753"/>
            <a:ext cx="6009862" cy="4741943"/>
          </a:xfrm>
        </p:spPr>
        <p:txBody>
          <a:bodyPr/>
          <a:lstStyle/>
          <a:p>
            <a:pPr defTabSz="1002667">
              <a:spcAft>
                <a:spcPts val="622"/>
              </a:spcAft>
              <a:defRPr/>
            </a:pPr>
            <a:r>
              <a:rPr lang="en-US" dirty="0">
                <a:solidFill>
                  <a:prstClr val="black"/>
                </a:solidFill>
                <a:cs typeface="Arial" panose="020B0604020202020204" pitchFamily="34" charset="0"/>
              </a:rPr>
              <a:t>In addition to premiums, there are other costs you pay in Original Medicare. This is what you pay in 2024 for Part B-covered medically necessary services, which are services or supplies you need to diagnose or treat your medical condition and that meet accepted standards of medical practice:</a:t>
            </a:r>
          </a:p>
          <a:p>
            <a:pPr marL="177845" indent="-177845" defTabSz="1002667">
              <a:spcAft>
                <a:spcPts val="622"/>
              </a:spcAft>
              <a:buFont typeface="Wingdings" panose="05000000000000000000" pitchFamily="2" charset="2"/>
              <a:buChar char="§"/>
              <a:defRPr/>
            </a:pPr>
            <a:r>
              <a:rPr lang="en-US" b="1" dirty="0">
                <a:solidFill>
                  <a:prstClr val="black"/>
                </a:solidFill>
                <a:cs typeface="Arial" panose="020B0604020202020204" pitchFamily="34" charset="0"/>
              </a:rPr>
              <a:t>The annual Part B deductible is $240 in 2024. </a:t>
            </a:r>
            <a:r>
              <a:rPr lang="en-US" dirty="0">
                <a:solidFill>
                  <a:prstClr val="black"/>
                </a:solidFill>
                <a:cs typeface="Arial" panose="020B0604020202020204" pitchFamily="34" charset="0"/>
              </a:rPr>
              <a:t>If you have Original Medicare, you pay the Part B deductible, which is the amount a person must pay for health care each calendar year before Medicare begins to pay. This amount can change every year in January. This means that you must pay the first $240 of your Medicare-approved medical bills in 2024 before Part B starts to pay for your care. </a:t>
            </a:r>
          </a:p>
          <a:p>
            <a:pPr marL="177845" indent="-177845" defTabSz="1002667">
              <a:spcAft>
                <a:spcPts val="622"/>
              </a:spcAft>
              <a:buFont typeface="Wingdings" panose="05000000000000000000" pitchFamily="2" charset="2"/>
              <a:buChar char="§"/>
              <a:defRPr/>
            </a:pPr>
            <a:r>
              <a:rPr lang="en-US" b="1" dirty="0">
                <a:solidFill>
                  <a:prstClr val="black"/>
                </a:solidFill>
                <a:cs typeface="Arial" panose="020B0604020202020204" pitchFamily="34" charset="0"/>
              </a:rPr>
              <a:t>After you meet the annual deductible, you pay coinsurance for Part B services.</a:t>
            </a:r>
            <a:r>
              <a:rPr lang="en-US" dirty="0">
                <a:solidFill>
                  <a:prstClr val="black"/>
                </a:solidFill>
                <a:cs typeface="Arial" panose="020B0604020202020204" pitchFamily="34" charset="0"/>
              </a:rPr>
              <a:t> In general, it’s 20% for most covered services for providers accepting assignment. If the provider doesn’t accept assignment, they can charge you up to 15% above the approved amount (called the “limiting charge”), and you may have to pay the entire amount up front. </a:t>
            </a:r>
          </a:p>
          <a:p>
            <a:pPr marL="177845" indent="-177845" defTabSz="1002667">
              <a:spcAft>
                <a:spcPts val="622"/>
              </a:spcAft>
              <a:buFont typeface="Wingdings" panose="05000000000000000000" pitchFamily="2" charset="2"/>
              <a:buChar char="§"/>
              <a:defRPr/>
            </a:pPr>
            <a:r>
              <a:rPr lang="en-US" b="1" dirty="0">
                <a:solidFill>
                  <a:prstClr val="black"/>
                </a:solidFill>
                <a:cs typeface="Arial" panose="020B0604020202020204" pitchFamily="34" charset="0"/>
              </a:rPr>
              <a:t>Most preventive services have no coinsurance, and the Part B deductible doesn’t apply as long as the provider accepts assignment. </a:t>
            </a:r>
            <a:r>
              <a:rPr lang="en-US" dirty="0">
                <a:solidFill>
                  <a:prstClr val="black"/>
                </a:solidFill>
                <a:cs typeface="Arial" panose="020B0604020202020204" pitchFamily="34" charset="0"/>
              </a:rPr>
              <a:t>You pay 20% for outpatient mental health services (visits to a doctor or other health care provider to diagnose your condition or monitor or change your prescriptions, or outpatient treatment of your condition (like counseling or psychotherapy) for providers accepting assignment). </a:t>
            </a:r>
          </a:p>
          <a:p>
            <a:pPr marL="177845" indent="-177845" defTabSz="1002667">
              <a:spcAft>
                <a:spcPts val="622"/>
              </a:spcAft>
              <a:buFont typeface="Wingdings" panose="05000000000000000000" pitchFamily="2" charset="2"/>
              <a:buChar char="§"/>
              <a:defRPr/>
            </a:pPr>
            <a:r>
              <a:rPr lang="en-US" b="1" dirty="0">
                <a:solidFill>
                  <a:prstClr val="black"/>
                </a:solidFill>
                <a:cs typeface="Arial" panose="020B0604020202020204" pitchFamily="34" charset="0"/>
              </a:rPr>
              <a:t>If you can’t afford to pay these costs, there are programs that may help. </a:t>
            </a:r>
            <a:endParaRPr lang="en-US" dirty="0">
              <a:solidFill>
                <a:prstClr val="black"/>
              </a:solidFill>
              <a:cs typeface="Arial" panose="020B0604020202020204" pitchFamily="34" charset="0"/>
            </a:endParaRPr>
          </a:p>
          <a:p>
            <a:pPr marL="130528" indent="-130528" defTabSz="1002667">
              <a:spcAft>
                <a:spcPts val="622"/>
              </a:spcAft>
              <a:defRPr/>
            </a:pPr>
            <a:endParaRPr lang="en-US" dirty="0">
              <a:solidFill>
                <a:prstClr val="black"/>
              </a:solidFill>
              <a:cs typeface="Arial" panose="020B0604020202020204" pitchFamily="34" charset="0"/>
            </a:endParaRPr>
          </a:p>
        </p:txBody>
      </p:sp>
      <p:sp>
        <p:nvSpPr>
          <p:cNvPr id="4" name="Slide Number Placeholder 3">
            <a:extLst>
              <a:ext uri="{FF2B5EF4-FFF2-40B4-BE49-F238E27FC236}">
                <a16:creationId xmlns:a16="http://schemas.microsoft.com/office/drawing/2014/main" id="{9562EE31-C296-A228-00A0-41A003BA4786}"/>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01878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811696" y="3698824"/>
            <a:ext cx="6009861" cy="5494895"/>
          </a:xfrm>
        </p:spPr>
        <p:txBody>
          <a:bodyPr/>
          <a:lstStyle/>
          <a:p>
            <a:pPr marL="177845" indent="-177845" defTabSz="1002667">
              <a:spcBef>
                <a:spcPts val="658"/>
              </a:spcBef>
              <a:buFont typeface="Wingdings" panose="05000000000000000000" pitchFamily="2" charset="2"/>
              <a:buChar char="§"/>
              <a:defRPr/>
            </a:pPr>
            <a:r>
              <a:rPr lang="en-US" dirty="0">
                <a:solidFill>
                  <a:prstClr val="black"/>
                </a:solidFill>
                <a:cs typeface="Arial" panose="020B0604020202020204" pitchFamily="34" charset="0"/>
              </a:rPr>
              <a:t>The Part B premium usually gets deducted from monthly Social Security, Railroad Retirement Board (RRB), or federal retirement payments. The amount depends on your income and when you sign up for Part B. If you signed up late, you may have to pay a lifetime penalty, which is added to your monthly Part B premium.</a:t>
            </a:r>
          </a:p>
          <a:p>
            <a:pPr marL="177845" indent="-177845" defTabSz="1002667">
              <a:spcBef>
                <a:spcPts val="658"/>
              </a:spcBef>
              <a:buFont typeface="Wingdings" panose="05000000000000000000" pitchFamily="2" charset="2"/>
              <a:buChar char="§"/>
              <a:defRPr/>
            </a:pPr>
            <a:r>
              <a:rPr lang="en-US" dirty="0">
                <a:solidFill>
                  <a:prstClr val="black"/>
                </a:solidFill>
                <a:cs typeface="Arial" panose="020B0604020202020204" pitchFamily="34" charset="0"/>
              </a:rPr>
              <a:t>People who don’t get a retirement payment, or whose payment isn’t enough to cover the premium, get a bill from Medicare for their Part B premiums. You can pay your bill through Medicare’s Easy Pay, your bank’s online bill payment service from your checking or savings account; or by check, money order, credit card, or debit card </a:t>
            </a:r>
            <a:r>
              <a:rPr lang="en-US" dirty="0">
                <a:solidFill>
                  <a:prstClr val="black"/>
                </a:solidFill>
                <a:cs typeface="Arial" panose="020B0604020202020204" pitchFamily="34" charset="0"/>
                <a:hlinkClick r:id="rId3"/>
              </a:rPr>
              <a:t>(Medicare.gov/basics/costs/pay-premiums</a:t>
            </a:r>
            <a:r>
              <a:rPr lang="en-US" dirty="0">
                <a:solidFill>
                  <a:prstClr val="black"/>
                </a:solidFill>
                <a:cs typeface="Arial" panose="020B0604020202020204" pitchFamily="34" charset="0"/>
              </a:rPr>
              <a:t>) </a:t>
            </a:r>
          </a:p>
          <a:p>
            <a:pPr marL="177845" indent="-177845" defTabSz="1002667">
              <a:spcBef>
                <a:spcPts val="658"/>
              </a:spcBef>
              <a:buFont typeface="Wingdings" panose="05000000000000000000" pitchFamily="2" charset="2"/>
              <a:buChar char="§"/>
              <a:defRPr/>
            </a:pPr>
            <a:r>
              <a:rPr lang="en-US" dirty="0">
                <a:solidFill>
                  <a:prstClr val="black"/>
                </a:solidFill>
                <a:cs typeface="Arial"/>
              </a:rPr>
              <a:t>If you or your spouse are still working, have a GHP (</a:t>
            </a:r>
            <a:r>
              <a:rPr lang="en-US" dirty="0">
                <a:cs typeface="Arial"/>
              </a:rPr>
              <a:t>a health plan offered by an employer or employee organization that provides health coverage to employees and their families)</a:t>
            </a:r>
            <a:r>
              <a:rPr lang="en-US" dirty="0">
                <a:solidFill>
                  <a:prstClr val="black"/>
                </a:solidFill>
                <a:cs typeface="Arial"/>
              </a:rPr>
              <a:t>, and didn’t sign up for Part B (or Part A if you have to pay for it) during your IEP, you may be able </a:t>
            </a:r>
            <a:r>
              <a:rPr lang="en-US" dirty="0">
                <a:cs typeface="Arial"/>
              </a:rPr>
              <a:t>to sign up during an SEP. An SEP allows you to sign up after your IEP and not wait for the GEP. If eligible, you usually won’t have to pay a late enrollment penalty, but this SEP is limited. You can sign up for Part A (if you have to pay for it) and/or Part B at anytime you’re still covered by the GHP and continue for an 8-month period that begins the month after the employment ends or the coverage ends, whichever happens first.</a:t>
            </a:r>
          </a:p>
          <a:p>
            <a:pPr marL="177845" indent="-177845" defTabSz="1002667">
              <a:spcBef>
                <a:spcPts val="658"/>
              </a:spcBef>
              <a:buFont typeface="Wingdings" panose="05000000000000000000" pitchFamily="2" charset="2"/>
              <a:buChar char="§"/>
              <a:defRPr/>
            </a:pPr>
            <a:r>
              <a:rPr lang="en-US" dirty="0">
                <a:solidFill>
                  <a:prstClr val="black"/>
                </a:solidFill>
                <a:cs typeface="Arial" panose="020B0604020202020204" pitchFamily="34" charset="0"/>
              </a:rPr>
              <a:t>You should contact your employer or union benefits administrator to find out how your insurance works with Medicare and if you should sign up for Part B during your IEP. </a:t>
            </a:r>
            <a:endParaRPr lang="en-US" dirty="0">
              <a:cs typeface="Arial" panose="020B0604020202020204" pitchFamily="34" charset="0"/>
            </a:endParaRPr>
          </a:p>
          <a:p>
            <a:pPr marL="177845" indent="-177845" defTabSz="1002667">
              <a:spcBef>
                <a:spcPts val="658"/>
              </a:spcBef>
              <a:buFont typeface="Wingdings" panose="05000000000000000000" pitchFamily="2" charset="2"/>
              <a:buChar char="§"/>
              <a:defRPr/>
            </a:pPr>
            <a:r>
              <a:rPr lang="en-US" dirty="0">
                <a:solidFill>
                  <a:prstClr val="black"/>
                </a:solidFill>
                <a:cs typeface="Arial" panose="020B0604020202020204" pitchFamily="34" charset="0"/>
              </a:rPr>
              <a:t>There are situations where you must have Part B. See the next slide for those situations.</a:t>
            </a:r>
          </a:p>
          <a:p>
            <a:pPr defTabSz="1002667">
              <a:defRPr/>
            </a:pPr>
            <a:endParaRPr lang="en-US" dirty="0">
              <a:solidFill>
                <a:prstClr val="black"/>
              </a:solidFill>
            </a:endParaRPr>
          </a:p>
        </p:txBody>
      </p:sp>
      <p:sp>
        <p:nvSpPr>
          <p:cNvPr id="4" name="Slide Number Placeholder 3">
            <a:extLst>
              <a:ext uri="{FF2B5EF4-FFF2-40B4-BE49-F238E27FC236}">
                <a16:creationId xmlns:a16="http://schemas.microsoft.com/office/drawing/2014/main" id="{8E589583-6F22-0C0A-BBE5-686FC10DDFAD}"/>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35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62664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420583" y="3815747"/>
            <a:ext cx="6681662" cy="5192821"/>
          </a:xfrm>
        </p:spPr>
        <p:txBody>
          <a:bodyPr/>
          <a:lstStyle/>
          <a:p>
            <a:pPr defTabSz="1002667">
              <a:spcBef>
                <a:spcPts val="658"/>
              </a:spcBef>
              <a:spcAft>
                <a:spcPts val="622"/>
              </a:spcAft>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defTabSz="1002667">
              <a:spcBef>
                <a:spcPts val="658"/>
              </a:spcBef>
              <a:spcAft>
                <a:spcPts val="622"/>
              </a:spcAft>
              <a:defRPr/>
            </a:pPr>
            <a:r>
              <a:rPr lang="en-US" b="1" dirty="0">
                <a:solidFill>
                  <a:prstClr val="black"/>
                </a:solidFill>
                <a:cs typeface="Arial" panose="020B0604020202020204" pitchFamily="34" charset="0"/>
              </a:rPr>
              <a:t>You must have Part A and Part B if:</a:t>
            </a:r>
          </a:p>
          <a:p>
            <a:pPr marL="130207" lvl="1" indent="-130207" defTabSz="1002667">
              <a:spcAft>
                <a:spcPts val="622"/>
              </a:spcAft>
              <a:buFont typeface="Wingdings" panose="05000000000000000000" pitchFamily="2" charset="2"/>
              <a:buChar char="§"/>
              <a:tabLst>
                <a:tab pos="130556" algn="l"/>
              </a:tabLst>
              <a:defRPr/>
            </a:pPr>
            <a:r>
              <a:rPr lang="en-US" dirty="0">
                <a:solidFill>
                  <a:prstClr val="black"/>
                </a:solidFill>
                <a:cs typeface="Arial" panose="020B0604020202020204" pitchFamily="34" charset="0"/>
              </a:rPr>
              <a:t>You want to buy a Medicare Supplement Insurance (Medigap) policy.</a:t>
            </a:r>
          </a:p>
          <a:p>
            <a:pPr marL="130207" lvl="1" indent="-130207" defTabSz="1002667">
              <a:spcAft>
                <a:spcPts val="622"/>
              </a:spcAft>
              <a:buFont typeface="Wingdings" panose="05000000000000000000" pitchFamily="2" charset="2"/>
              <a:buChar char="§"/>
              <a:tabLst>
                <a:tab pos="130556" algn="l"/>
              </a:tabLst>
              <a:defRPr/>
            </a:pPr>
            <a:r>
              <a:rPr lang="en-US" dirty="0">
                <a:solidFill>
                  <a:prstClr val="black"/>
                </a:solidFill>
                <a:cs typeface="Arial" panose="020B0604020202020204" pitchFamily="34" charset="0"/>
              </a:rPr>
              <a:t>You want to join a Medicare Advantage Plan. </a:t>
            </a:r>
          </a:p>
          <a:p>
            <a:pPr marL="130528" lvl="1" indent="-130528" defTabSz="1002667">
              <a:spcAft>
                <a:spcPts val="622"/>
              </a:spcAft>
              <a:buFont typeface="Wingdings" panose="05000000000000000000" pitchFamily="2" charset="2"/>
              <a:buChar char="§"/>
              <a:tabLst>
                <a:tab pos="130556" algn="l"/>
              </a:tabLst>
              <a:defRPr/>
            </a:pPr>
            <a:r>
              <a:rPr lang="en-US" dirty="0">
                <a:solidFill>
                  <a:prstClr val="black"/>
                </a:solidFill>
                <a:cs typeface="Arial" panose="020B0604020202020204" pitchFamily="34" charset="0"/>
              </a:rPr>
              <a:t>You're eligible for TRICARE For Life (TFL). TFL provides expanded medical coverage to Medicare-eligible uniformed services retirees 65 or older, to their eligible family members and survivors, and to certain former spouses. However, if you’re an active-duty service member, or the spouse or dependent child of an active-duty service member, you may want to sign up for Part A, but you don’t have to sign up for Part B to keep your TRICARE coverage. When the active-duty service member retires and coverage changes to TFL, you must sign up for Part A and Part B to keep your TFL coverage. For more information, visit </a:t>
            </a:r>
            <a:r>
              <a:rPr lang="en-US" dirty="0">
                <a:solidFill>
                  <a:prstClr val="black"/>
                </a:solidFill>
                <a:cs typeface="Arial" panose="020B0604020202020204" pitchFamily="34" charset="0"/>
                <a:hlinkClick r:id="rId3"/>
              </a:rPr>
              <a:t>tricare.mil/</a:t>
            </a:r>
            <a:r>
              <a:rPr lang="en-US" dirty="0" err="1">
                <a:solidFill>
                  <a:prstClr val="black"/>
                </a:solidFill>
                <a:cs typeface="Arial" panose="020B0604020202020204" pitchFamily="34" charset="0"/>
                <a:hlinkClick r:id="rId3"/>
              </a:rPr>
              <a:t>mybenefit</a:t>
            </a:r>
            <a:r>
              <a:rPr lang="en-US" dirty="0">
                <a:solidFill>
                  <a:prstClr val="black"/>
                </a:solidFill>
                <a:cs typeface="Arial" panose="020B0604020202020204" pitchFamily="34" charset="0"/>
              </a:rPr>
              <a:t>.</a:t>
            </a:r>
          </a:p>
          <a:p>
            <a:pPr marL="130528" lvl="1" indent="-130528" defTabSz="1002667">
              <a:spcAft>
                <a:spcPts val="622"/>
              </a:spcAft>
              <a:buFont typeface="Wingdings" panose="05000000000000000000" pitchFamily="2" charset="2"/>
              <a:buChar char="§"/>
              <a:tabLst>
                <a:tab pos="130556" algn="l"/>
              </a:tabLst>
              <a:defRPr/>
            </a:pPr>
            <a:r>
              <a:rPr lang="en-US" dirty="0">
                <a:solidFill>
                  <a:prstClr val="black"/>
                </a:solidFill>
                <a:cs typeface="Arial" panose="020B0604020202020204" pitchFamily="34" charset="0"/>
              </a:rPr>
              <a:t>You’re eligible for Civilian Health and Medical Program of the Department of Veterans Affairs (CHAMPVA).  </a:t>
            </a:r>
          </a:p>
          <a:p>
            <a:pPr marL="130207" lvl="1" indent="-130207" defTabSz="1002667">
              <a:spcAft>
                <a:spcPts val="622"/>
              </a:spcAft>
              <a:buFont typeface="Wingdings" panose="05000000000000000000" pitchFamily="2" charset="2"/>
              <a:buChar char="§"/>
              <a:tabLst>
                <a:tab pos="130556" algn="l"/>
              </a:tabLst>
              <a:defRPr/>
            </a:pPr>
            <a:r>
              <a:rPr lang="en-US" dirty="0">
                <a:solidFill>
                  <a:prstClr val="black"/>
                </a:solidFill>
                <a:cs typeface="Arial" panose="020B0604020202020204" pitchFamily="34" charset="0"/>
              </a:rPr>
              <a:t>Your employer coverage requires you or your spouse/family member to have it because the company has fewer than 20 employees (talk to your employer or union benefits administrator).</a:t>
            </a:r>
          </a:p>
          <a:p>
            <a:pPr>
              <a:spcBef>
                <a:spcPts val="658"/>
              </a:spcBef>
              <a:spcAft>
                <a:spcPts val="622"/>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a:t>
            </a:r>
            <a:r>
              <a:rPr lang="en-US" dirty="0"/>
              <a:t>If you have (or can get) both Medicare and Veterans’ benefits, you can get treatment under either program. However, Medicare is never the secondary payer after the Department of Veterans Affairs (VA). Each time you get health care or see a doctor, you must choose which benefits to use. Medicare can’t pay for the same service that your Veterans’ benefits covered, and your Veterans’ benefits can’t pay for the same service that Medicare covered. </a:t>
            </a:r>
            <a:r>
              <a:rPr lang="en-US" dirty="0">
                <a:solidFill>
                  <a:prstClr val="black"/>
                </a:solidFill>
                <a:cs typeface="Arial" panose="020B0604020202020204" pitchFamily="34" charset="0"/>
              </a:rPr>
              <a:t> </a:t>
            </a:r>
          </a:p>
          <a:p>
            <a:pPr defTabSz="1002667">
              <a:spcBef>
                <a:spcPts val="658"/>
              </a:spcBef>
              <a:spcAft>
                <a:spcPts val="622"/>
              </a:spcAft>
              <a:defRPr/>
            </a:pPr>
            <a:r>
              <a:rPr lang="en-US" dirty="0">
                <a:solidFill>
                  <a:prstClr val="black"/>
                </a:solidFill>
                <a:cs typeface="Arial" panose="020B0604020202020204" pitchFamily="34" charset="0"/>
              </a:rPr>
              <a:t>If you have other coverage, view or download “Medicare and Other Health Benefits: Your Guide to Who Pays First” (CMS Product No. 02179) at </a:t>
            </a:r>
            <a:r>
              <a:rPr lang="en-US" dirty="0">
                <a:solidFill>
                  <a:prstClr val="black"/>
                </a:solidFill>
                <a:cs typeface="Arial" panose="020B0604020202020204" pitchFamily="34" charset="0"/>
                <a:hlinkClick r:id="rId4"/>
              </a:rPr>
              <a:t>Medicare.gov/publications</a:t>
            </a:r>
            <a:r>
              <a:rPr lang="en-US" dirty="0">
                <a:solidFill>
                  <a:prstClr val="black"/>
                </a:solidFill>
                <a:cs typeface="Arial" panose="020B0604020202020204" pitchFamily="34" charset="0"/>
              </a:rPr>
              <a:t>.</a:t>
            </a:r>
          </a:p>
          <a:p>
            <a:pPr defTabSz="1002667">
              <a:spcBef>
                <a:spcPts val="658"/>
              </a:spcBef>
              <a:spcAft>
                <a:spcPts val="622"/>
              </a:spcAft>
              <a:defRPr/>
            </a:pPr>
            <a:endParaRPr lang="en-US" dirty="0">
              <a:solidFill>
                <a:prstClr val="black"/>
              </a:solidFill>
              <a:cs typeface="Arial" panose="020B0604020202020204" pitchFamily="34" charset="0"/>
            </a:endParaRPr>
          </a:p>
          <a:p>
            <a:pPr defTabSz="1002667">
              <a:spcBef>
                <a:spcPts val="658"/>
              </a:spcBef>
              <a:spcAft>
                <a:spcPts val="622"/>
              </a:spcAft>
              <a:defRPr/>
            </a:pPr>
            <a:endParaRPr lang="en-US" sz="1600" dirty="0">
              <a:solidFill>
                <a:prstClr val="black"/>
              </a:solidFill>
              <a:cs typeface="Arial" panose="020B0604020202020204" pitchFamily="34" charset="0"/>
            </a:endParaRPr>
          </a:p>
        </p:txBody>
      </p:sp>
      <p:sp>
        <p:nvSpPr>
          <p:cNvPr id="4" name="Slide Number Placeholder 3">
            <a:extLst>
              <a:ext uri="{FF2B5EF4-FFF2-40B4-BE49-F238E27FC236}">
                <a16:creationId xmlns:a16="http://schemas.microsoft.com/office/drawing/2014/main" id="{33A3F605-A74B-184B-8359-4204015A33CF}"/>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31972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0"/>
            <a:ext cx="4953000" cy="2786063"/>
          </a:xfrm>
        </p:spPr>
      </p:sp>
      <p:sp>
        <p:nvSpPr>
          <p:cNvPr id="3" name="Notes Placeholder 2"/>
          <p:cNvSpPr>
            <a:spLocks noGrp="1"/>
          </p:cNvSpPr>
          <p:nvPr>
            <p:ph type="body" idx="1"/>
          </p:nvPr>
        </p:nvSpPr>
        <p:spPr>
          <a:xfrm>
            <a:off x="343940" y="3046773"/>
            <a:ext cx="6523768" cy="5276283"/>
          </a:xfrm>
        </p:spPr>
        <p:txBody>
          <a:bodyPr>
            <a:noAutofit/>
          </a:bodyPr>
          <a:lstStyle/>
          <a:p>
            <a:pPr marL="0" lvl="1" defTabSz="1002667">
              <a:lnSpc>
                <a:spcPct val="90000"/>
              </a:lnSpc>
              <a:spcAft>
                <a:spcPts val="415"/>
              </a:spcAft>
              <a:tabLst>
                <a:tab pos="130556" algn="l"/>
              </a:tabLst>
              <a:defRPr/>
            </a:pPr>
            <a:r>
              <a:rPr lang="en-US" sz="1000" b="1" dirty="0">
                <a:solidFill>
                  <a:prstClr val="black"/>
                </a:solidFill>
                <a:cs typeface="Arial" panose="020B0604020202020204" pitchFamily="34" charset="0"/>
              </a:rPr>
              <a:t>These are the 2024 Medicare Savings Programs (MSP) federal minimum eligibility requirements for the 48 contiguous states. Limits are slightly higher in Alaska and Hawaii. </a:t>
            </a:r>
          </a:p>
          <a:p>
            <a:pPr marL="177845" indent="-177845">
              <a:lnSpc>
                <a:spcPct val="90000"/>
              </a:lnSpc>
              <a:spcAft>
                <a:spcPts val="415"/>
              </a:spcAft>
              <a:buFont typeface="Wingdings" panose="05000000000000000000" pitchFamily="2" charset="2"/>
              <a:buChar char="§"/>
            </a:pPr>
            <a:r>
              <a:rPr lang="en-US" sz="1000" b="1" dirty="0">
                <a:cs typeface="Arial" panose="020B0604020202020204" pitchFamily="34" charset="0"/>
              </a:rPr>
              <a:t>To qualify for the Qualified Medicare Beneficiary (QMB) Program, </a:t>
            </a:r>
            <a:r>
              <a:rPr lang="en-US" sz="1000" dirty="0">
                <a:cs typeface="Arial" panose="020B0604020202020204" pitchFamily="34" charset="0"/>
              </a:rPr>
              <a:t>you must qualify for Medicare Part A (Hospital Insurance) and have an income that’s no more than 100% of the federal poverty level (FPL). Your coverage starts the first month after you meet the QMB eligibility requirements (can’t be retroactive).</a:t>
            </a:r>
          </a:p>
          <a:p>
            <a:pPr marL="177845" indent="-177845">
              <a:lnSpc>
                <a:spcPct val="90000"/>
              </a:lnSpc>
              <a:spcAft>
                <a:spcPts val="415"/>
              </a:spcAft>
              <a:buFont typeface="Wingdings" panose="05000000000000000000" pitchFamily="2" charset="2"/>
              <a:buChar char="§"/>
            </a:pPr>
            <a:r>
              <a:rPr lang="en-US" sz="1000" b="1" dirty="0">
                <a:cs typeface="Arial" panose="020B0604020202020204" pitchFamily="34" charset="0"/>
              </a:rPr>
              <a:t>To qualify for the Specified Low-Income Medicare Beneficiary (SLMB) Program, </a:t>
            </a:r>
            <a:r>
              <a:rPr lang="en-US" sz="1000" dirty="0">
                <a:cs typeface="Arial" panose="020B0604020202020204" pitchFamily="34" charset="0"/>
              </a:rPr>
              <a:t>you must qualify for Part A and have an income that’s more than 100% and less than 120% of the FPL.</a:t>
            </a:r>
          </a:p>
          <a:p>
            <a:pPr marL="177845" indent="-177845">
              <a:lnSpc>
                <a:spcPct val="90000"/>
              </a:lnSpc>
              <a:spcAft>
                <a:spcPts val="415"/>
              </a:spcAft>
              <a:buFont typeface="Wingdings" panose="05000000000000000000" pitchFamily="2" charset="2"/>
              <a:buChar char="§"/>
            </a:pPr>
            <a:r>
              <a:rPr lang="en-US" sz="1000" b="1" dirty="0">
                <a:cs typeface="Arial" panose="020B0604020202020204" pitchFamily="34" charset="0"/>
              </a:rPr>
              <a:t>To qualify for the Qualifying Individual (QI) Program, </a:t>
            </a:r>
            <a:r>
              <a:rPr lang="en-US" sz="1000" dirty="0">
                <a:cs typeface="Arial" panose="020B0604020202020204" pitchFamily="34" charset="0"/>
              </a:rPr>
              <a:t>you must not qualify for any other Medicaid eligibility group. In addition, you must qualify for Part A and have an income that’s at least 120% of the FPL and less than 135% of the FPL. </a:t>
            </a:r>
          </a:p>
          <a:p>
            <a:pPr marL="177845" indent="-177845">
              <a:lnSpc>
                <a:spcPct val="90000"/>
              </a:lnSpc>
              <a:spcAft>
                <a:spcPts val="415"/>
              </a:spcAft>
              <a:buFont typeface="Wingdings" panose="05000000000000000000" pitchFamily="2" charset="2"/>
              <a:buChar char="§"/>
            </a:pPr>
            <a:r>
              <a:rPr lang="en-US" sz="1000" dirty="0">
                <a:cs typeface="Arial" panose="020B0604020202020204" pitchFamily="34" charset="0"/>
              </a:rPr>
              <a:t>In 2024, the resource limits for the QMB, SLMB, and QI programs are $9,430 for a single person and $14,130 for a married person living with a spouse. Resource limits are adjusted on January 1 of each year, based on the change in the annual consumer price index since September of the previous year (official in April of each year). States can disregard certain income and resources if the Centers for Medicare and Medicaid Services (CMS) approve the changes. Countable resources include money in a checking account or savings account, stocks, and bonds.</a:t>
            </a:r>
          </a:p>
          <a:p>
            <a:pPr marL="177845" indent="-177845">
              <a:lnSpc>
                <a:spcPct val="90000"/>
              </a:lnSpc>
              <a:spcAft>
                <a:spcPts val="415"/>
              </a:spcAft>
              <a:buFont typeface="Wingdings" panose="05000000000000000000" pitchFamily="2" charset="2"/>
              <a:buChar char="§"/>
            </a:pPr>
            <a:r>
              <a:rPr lang="en-US" sz="1000" b="1" dirty="0">
                <a:cs typeface="Arial" panose="020B0604020202020204" pitchFamily="34" charset="0"/>
              </a:rPr>
              <a:t>To qualify for the Qualifying Disabled &amp; Working Individuals (QDWI) Program, you must:</a:t>
            </a:r>
          </a:p>
          <a:p>
            <a:pPr marL="260693" indent="-130347">
              <a:lnSpc>
                <a:spcPct val="90000"/>
              </a:lnSpc>
              <a:spcAft>
                <a:spcPts val="415"/>
              </a:spcAft>
              <a:buFont typeface="Arial" panose="020B0604020202020204" pitchFamily="34" charset="0"/>
              <a:buChar char="•"/>
            </a:pPr>
            <a:r>
              <a:rPr lang="en-US" sz="1000" dirty="0">
                <a:cs typeface="Arial" panose="020B0604020202020204" pitchFamily="34" charset="0"/>
              </a:rPr>
              <a:t>Have a disability</a:t>
            </a:r>
          </a:p>
          <a:p>
            <a:pPr marL="260693" indent="-130347">
              <a:lnSpc>
                <a:spcPct val="90000"/>
              </a:lnSpc>
              <a:spcAft>
                <a:spcPts val="415"/>
              </a:spcAft>
              <a:buFont typeface="Arial" panose="020B0604020202020204" pitchFamily="34" charset="0"/>
              <a:buChar char="•"/>
            </a:pPr>
            <a:r>
              <a:rPr lang="en-US" sz="1000" dirty="0">
                <a:cs typeface="Arial" panose="020B0604020202020204" pitchFamily="34" charset="0"/>
              </a:rPr>
              <a:t>Be working</a:t>
            </a:r>
          </a:p>
          <a:p>
            <a:pPr marL="260693" indent="-130347">
              <a:lnSpc>
                <a:spcPct val="90000"/>
              </a:lnSpc>
              <a:spcAft>
                <a:spcPts val="415"/>
              </a:spcAft>
              <a:buFont typeface="Arial" panose="020B0604020202020204" pitchFamily="34" charset="0"/>
              <a:buChar char="•"/>
            </a:pPr>
            <a:r>
              <a:rPr lang="en-US" sz="1000" dirty="0">
                <a:cs typeface="Arial" panose="020B0604020202020204" pitchFamily="34" charset="0"/>
              </a:rPr>
              <a:t>Have lost your Social Security disability benefits and Medicare premium-free Part A because you returned to work</a:t>
            </a:r>
          </a:p>
          <a:p>
            <a:pPr marL="260693" indent="-130347">
              <a:lnSpc>
                <a:spcPct val="90000"/>
              </a:lnSpc>
              <a:spcAft>
                <a:spcPts val="415"/>
              </a:spcAft>
              <a:buFont typeface="Arial" panose="020B0604020202020204" pitchFamily="34" charset="0"/>
              <a:buChar char="•"/>
            </a:pPr>
            <a:r>
              <a:rPr lang="en-US" sz="1000" dirty="0">
                <a:cs typeface="Arial" panose="020B0604020202020204" pitchFamily="34" charset="0"/>
              </a:rPr>
              <a:t>Have resources worth less than $4,000 for an individual and $6,000 for a married couple, not counting the home where you live, usually one car, and certain insurance in 2024</a:t>
            </a:r>
          </a:p>
          <a:p>
            <a:pPr marL="260693" indent="-130347">
              <a:lnSpc>
                <a:spcPct val="90000"/>
              </a:lnSpc>
              <a:spcAft>
                <a:spcPts val="415"/>
              </a:spcAft>
              <a:buFont typeface="Arial" panose="020B0604020202020204" pitchFamily="34" charset="0"/>
              <a:buChar char="•"/>
            </a:pPr>
            <a:r>
              <a:rPr lang="en-US" sz="1000" dirty="0">
                <a:cs typeface="Arial" panose="020B0604020202020204" pitchFamily="34" charset="0"/>
              </a:rPr>
              <a:t>Not already be eligible for Medicaid</a:t>
            </a:r>
          </a:p>
          <a:p>
            <a:pPr>
              <a:lnSpc>
                <a:spcPct val="90000"/>
              </a:lnSpc>
              <a:spcAft>
                <a:spcPts val="415"/>
              </a:spcAft>
            </a:pPr>
            <a:r>
              <a:rPr lang="en-US" sz="1000" dirty="0">
                <a:cs typeface="Arial" panose="020B0604020202020204" pitchFamily="34" charset="0"/>
              </a:rPr>
              <a:t>States can ask people with incomes between 150% and 200% of the FPL to pay a part of their Part A premium. The resource limits are $4,000 (individual) and $6,000 (married couple).</a:t>
            </a:r>
          </a:p>
          <a:p>
            <a:pPr>
              <a:lnSpc>
                <a:spcPct val="90000"/>
              </a:lnSpc>
              <a:spcAft>
                <a:spcPts val="415"/>
              </a:spcAft>
            </a:pPr>
            <a:r>
              <a:rPr lang="en-US" sz="1000" b="1" dirty="0">
                <a:cs typeface="Arial" panose="020B0604020202020204" pitchFamily="34" charset="0"/>
              </a:rPr>
              <a:t>For more Medicare Savings Programs information, </a:t>
            </a:r>
            <a:r>
              <a:rPr lang="en-US" sz="1000" dirty="0">
                <a:cs typeface="Arial" panose="020B0604020202020204" pitchFamily="34" charset="0"/>
              </a:rPr>
              <a:t>visit </a:t>
            </a:r>
            <a:r>
              <a:rPr lang="en-US" sz="1000" dirty="0">
                <a:cs typeface="Arial" panose="020B0604020202020204" pitchFamily="34" charset="0"/>
                <a:hlinkClick r:id="rId3"/>
              </a:rPr>
              <a:t>Medicare.gov/your-medicare-costs/get-help-paying-costs/</a:t>
            </a:r>
            <a:r>
              <a:rPr lang="en-US" sz="1000" dirty="0" err="1">
                <a:cs typeface="Arial" panose="020B0604020202020204" pitchFamily="34" charset="0"/>
                <a:hlinkClick r:id="rId3"/>
              </a:rPr>
              <a:t>medicare</a:t>
            </a:r>
            <a:r>
              <a:rPr lang="en-US" sz="1000" dirty="0">
                <a:cs typeface="Arial" panose="020B0604020202020204" pitchFamily="34" charset="0"/>
                <a:hlinkClick r:id="rId3"/>
              </a:rPr>
              <a:t>-savings-programs</a:t>
            </a:r>
            <a:r>
              <a:rPr lang="en-US" sz="1000" dirty="0">
                <a:cs typeface="Arial" panose="020B0604020202020204" pitchFamily="34" charset="0"/>
              </a:rPr>
              <a:t>. </a:t>
            </a:r>
            <a:r>
              <a:rPr lang="en-US" sz="1000" dirty="0">
                <a:ea typeface="Calibri" panose="020F0502020204030204" pitchFamily="34" charset="0"/>
              </a:rPr>
              <a:t>Or call your State Medical Assistance (Medicaid) office. Visit </a:t>
            </a:r>
            <a:r>
              <a:rPr lang="en-US" sz="1000" dirty="0">
                <a:ea typeface="Calibri" panose="020F0502020204030204" pitchFamily="34" charset="0"/>
                <a:hlinkClick r:id="rId4"/>
              </a:rPr>
              <a:t>Medicaid.gov/about-us/beneficiary-resources/index.html#statemenu</a:t>
            </a:r>
            <a:r>
              <a:rPr lang="en-US" sz="1000" dirty="0">
                <a:ea typeface="Calibri" panose="020F0502020204030204" pitchFamily="34" charset="0"/>
              </a:rPr>
              <a:t> to find your state’s Medicaid office.</a:t>
            </a:r>
            <a:r>
              <a:rPr lang="en-US" sz="1000" dirty="0">
                <a:cs typeface="Arial" panose="020B0604020202020204" pitchFamily="34" charset="0"/>
              </a:rPr>
              <a:t> </a:t>
            </a:r>
          </a:p>
          <a:p>
            <a:pPr>
              <a:lnSpc>
                <a:spcPct val="90000"/>
              </a:lnSpc>
              <a:spcAft>
                <a:spcPts val="415"/>
              </a:spcAft>
            </a:pPr>
            <a:r>
              <a:rPr lang="en-US" sz="1000" dirty="0">
                <a:ea typeface="Calibri" panose="020F0502020204030204" pitchFamily="34" charset="0"/>
              </a:rPr>
              <a:t>States can effectively raise the federal floor for income and resources standards under the authority of section 1902(r)(2) of the Social Security Act, which generally permits state Medicaid agencies to disregard income and/or resources that are counted under certain standard financial eligibility methodologies. Some states have used the authority of section 1902(r)(2) of the Act to eliminate any resource criteria for the MSP groups (</a:t>
            </a:r>
            <a:r>
              <a:rPr lang="en-US" sz="1000" dirty="0">
                <a:ea typeface="Calibri" panose="020F0502020204030204" pitchFamily="34" charset="0"/>
                <a:hlinkClick r:id="rId5"/>
              </a:rPr>
              <a:t>CMS.gov/Medicare-Medicaid-Coordination/Medicare-and-Medicaid-Coordination/Medicare-Medicaid-Coordination-Office/Downloads/MMCO_DualEligibleDefinition.pdf</a:t>
            </a:r>
            <a:r>
              <a:rPr lang="en-US" sz="1000" dirty="0">
                <a:ea typeface="Calibri" panose="020F0502020204030204" pitchFamily="34" charset="0"/>
              </a:rPr>
              <a:t>). </a:t>
            </a:r>
            <a:endParaRPr lang="en-US" sz="1000" dirty="0">
              <a:cs typeface="Arial" panose="020B0604020202020204" pitchFamily="34" charset="0"/>
            </a:endParaRPr>
          </a:p>
          <a:p>
            <a:pPr>
              <a:spcAft>
                <a:spcPts val="622"/>
              </a:spcAft>
            </a:pPr>
            <a:endParaRPr lang="en-US" sz="1000" dirty="0">
              <a:cs typeface="Arial" panose="020B0604020202020204" pitchFamily="34" charset="0"/>
            </a:endParaRPr>
          </a:p>
        </p:txBody>
      </p:sp>
      <p:sp>
        <p:nvSpPr>
          <p:cNvPr id="4" name="Slide Number Placeholder 3">
            <a:extLst>
              <a:ext uri="{FF2B5EF4-FFF2-40B4-BE49-F238E27FC236}">
                <a16:creationId xmlns:a16="http://schemas.microsoft.com/office/drawing/2014/main" id="{FD4E55A6-C29E-EDE5-9F8A-74914E9E1161}"/>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00491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a:prstGeom prst="rect">
            <a:avLst/>
          </a:prstGeom>
        </p:spPr>
      </p:sp>
      <p:sp>
        <p:nvSpPr>
          <p:cNvPr id="3" name="Notes Placeholder 2"/>
          <p:cNvSpPr>
            <a:spLocks noGrp="1"/>
          </p:cNvSpPr>
          <p:nvPr>
            <p:ph type="body" idx="1"/>
          </p:nvPr>
        </p:nvSpPr>
        <p:spPr>
          <a:xfrm>
            <a:off x="731520" y="3850482"/>
            <a:ext cx="5852160" cy="3780473"/>
          </a:xfrm>
        </p:spPr>
        <p:txBody>
          <a:bodyPr/>
          <a:lstStyle/>
          <a:p>
            <a:pPr defTabSz="724896">
              <a:spcBef>
                <a:spcPts val="476"/>
              </a:spcBef>
            </a:pPr>
            <a:r>
              <a:rPr lang="en-US" dirty="0">
                <a:solidFill>
                  <a:prstClr val="black"/>
                </a:solidFill>
              </a:rPr>
              <a:t>Identify whether an item or service is covered under Medicare Part A or Part B.</a:t>
            </a:r>
          </a:p>
          <a:p>
            <a:pPr defTabSz="724896">
              <a:spcBef>
                <a:spcPts val="476"/>
              </a:spcBef>
            </a:pPr>
            <a:endParaRPr lang="en-US" dirty="0">
              <a:solidFill>
                <a:prstClr val="black"/>
              </a:solidFill>
            </a:endParaRPr>
          </a:p>
          <a:p>
            <a:pPr>
              <a:lnSpc>
                <a:spcPct val="90000"/>
              </a:lnSpc>
            </a:pPr>
            <a:endParaRPr lang="en-US" dirty="0"/>
          </a:p>
        </p:txBody>
      </p:sp>
      <p:sp>
        <p:nvSpPr>
          <p:cNvPr id="4" name="Slide Number Placeholder 3">
            <a:extLst>
              <a:ext uri="{FF2B5EF4-FFF2-40B4-BE49-F238E27FC236}">
                <a16:creationId xmlns:a16="http://schemas.microsoft.com/office/drawing/2014/main" id="{757453B1-4A78-4824-8F18-01471B29642D}"/>
              </a:ext>
            </a:extLst>
          </p:cNvPr>
          <p:cNvSpPr>
            <a:spLocks noGrp="1"/>
          </p:cNvSpPr>
          <p:nvPr>
            <p:ph type="sldNum" sz="quarter" idx="5"/>
          </p:nvPr>
        </p:nvSpPr>
        <p:spPr/>
        <p:txBody>
          <a:bodyPr/>
          <a:lstStyle/>
          <a:p>
            <a:fld id="{F59BF8FC-0BCA-488B-8738-1B288BD7F7D2}" type="slidenum">
              <a:rPr lang="en-US" smtClean="0"/>
              <a:t>38</a:t>
            </a:fld>
            <a:endParaRPr lang="en-US"/>
          </a:p>
        </p:txBody>
      </p:sp>
    </p:spTree>
    <p:extLst>
      <p:ext uri="{BB962C8B-B14F-4D97-AF65-F5344CB8AC3E}">
        <p14:creationId xmlns:p14="http://schemas.microsoft.com/office/powerpoint/2010/main" val="18663983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a:prstGeom prst="rect">
            <a:avLst/>
          </a:prstGeom>
        </p:spPr>
      </p:sp>
      <p:sp>
        <p:nvSpPr>
          <p:cNvPr id="3" name="Notes Placeholder 2"/>
          <p:cNvSpPr>
            <a:spLocks noGrp="1"/>
          </p:cNvSpPr>
          <p:nvPr>
            <p:ph type="body" idx="1"/>
          </p:nvPr>
        </p:nvSpPr>
        <p:spPr>
          <a:xfrm>
            <a:off x="731520" y="3840480"/>
            <a:ext cx="5852160" cy="3780473"/>
          </a:xfrm>
        </p:spPr>
        <p:txBody>
          <a:bodyPr/>
          <a:lstStyle/>
          <a:p>
            <a:pPr defTabSz="724896">
              <a:spcBef>
                <a:spcPts val="476"/>
              </a:spcBef>
            </a:pPr>
            <a:r>
              <a:rPr lang="en-US" dirty="0">
                <a:solidFill>
                  <a:prstClr val="black"/>
                </a:solidFill>
              </a:rPr>
              <a:t>Medicare Part B covers medically-necessary doctor’s care.</a:t>
            </a:r>
          </a:p>
          <a:p>
            <a:pPr>
              <a:lnSpc>
                <a:spcPct val="90000"/>
              </a:lnSpc>
            </a:pPr>
            <a:endParaRPr lang="en-US" dirty="0"/>
          </a:p>
        </p:txBody>
      </p:sp>
      <p:sp>
        <p:nvSpPr>
          <p:cNvPr id="4" name="Slide Number Placeholder 3">
            <a:extLst>
              <a:ext uri="{FF2B5EF4-FFF2-40B4-BE49-F238E27FC236}">
                <a16:creationId xmlns:a16="http://schemas.microsoft.com/office/drawing/2014/main" id="{AB5658B0-C8BC-493B-9865-54697F23DE4E}"/>
              </a:ext>
            </a:extLst>
          </p:cNvPr>
          <p:cNvSpPr>
            <a:spLocks noGrp="1"/>
          </p:cNvSpPr>
          <p:nvPr>
            <p:ph type="sldNum" sz="quarter" idx="5"/>
          </p:nvPr>
        </p:nvSpPr>
        <p:spPr/>
        <p:txBody>
          <a:bodyPr/>
          <a:lstStyle/>
          <a:p>
            <a:fld id="{F59BF8FC-0BCA-488B-8738-1B288BD7F7D2}" type="slidenum">
              <a:rPr lang="en-US" smtClean="0"/>
              <a:t>39</a:t>
            </a:fld>
            <a:endParaRPr lang="en-US"/>
          </a:p>
        </p:txBody>
      </p:sp>
    </p:spTree>
    <p:extLst>
      <p:ext uri="{BB962C8B-B14F-4D97-AF65-F5344CB8AC3E}">
        <p14:creationId xmlns:p14="http://schemas.microsoft.com/office/powerpoint/2010/main" val="3181082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0413" y="661988"/>
            <a:ext cx="5761037" cy="3240087"/>
          </a:xfrm>
        </p:spPr>
      </p:sp>
      <p:sp>
        <p:nvSpPr>
          <p:cNvPr id="3" name="Notes Placeholder 2"/>
          <p:cNvSpPr>
            <a:spLocks noGrp="1"/>
          </p:cNvSpPr>
          <p:nvPr>
            <p:ph type="body" idx="1"/>
          </p:nvPr>
        </p:nvSpPr>
        <p:spPr>
          <a:xfrm>
            <a:off x="734620" y="4302123"/>
            <a:ext cx="5852160" cy="3780473"/>
          </a:xfrm>
        </p:spPr>
        <p:txBody>
          <a:bodyPr/>
          <a:lstStyle/>
          <a:p>
            <a:pPr defTabSz="948507">
              <a:spcBef>
                <a:spcPts val="622"/>
              </a:spcBef>
              <a:defRPr/>
            </a:pPr>
            <a:r>
              <a:rPr lang="en-US" dirty="0"/>
              <a:t>Make the most</a:t>
            </a:r>
            <a:r>
              <a:rPr lang="en-US" baseline="0" dirty="0"/>
              <a:t> of your virtual training experience. </a:t>
            </a:r>
            <a:r>
              <a:rPr lang="en-US" dirty="0"/>
              <a:t>Participate in polls and chat when indicated.</a:t>
            </a:r>
          </a:p>
          <a:p>
            <a:pPr marL="180216" indent="-180216" defTabSz="948507">
              <a:spcBef>
                <a:spcPts val="622"/>
              </a:spcBef>
              <a:buFont typeface="Wingdings" panose="05000000000000000000" pitchFamily="2" charset="2"/>
              <a:buChar char="§"/>
              <a:defRPr/>
            </a:pPr>
            <a:r>
              <a:rPr lang="en-US" dirty="0"/>
              <a:t>You can toggle between full-screen slides and the option to view the Zoom icons. If you don’t see the icons at the bottom of your screen, you may need to select the “View “icon at the top right to exit the full-screen view. To reverse your view and see a larger, full-screen version of the slides, again, use the “</a:t>
            </a:r>
            <a:r>
              <a:rPr lang="en-US" baseline="0" dirty="0"/>
              <a:t>View” icon at the top right of your screen </a:t>
            </a:r>
            <a:r>
              <a:rPr lang="en-US" dirty="0"/>
              <a:t>and select “full screen.”</a:t>
            </a:r>
            <a:r>
              <a:rPr lang="en-US" baseline="0" dirty="0"/>
              <a:t> </a:t>
            </a:r>
            <a:endParaRPr lang="en-US" dirty="0"/>
          </a:p>
          <a:p>
            <a:pPr marL="180216" indent="-180216">
              <a:spcBef>
                <a:spcPts val="622"/>
              </a:spcBef>
              <a:buFont typeface="Wingdings" pitchFamily="2" charset="2"/>
              <a:buChar char="§"/>
            </a:pPr>
            <a:r>
              <a:rPr lang="en-US" dirty="0"/>
              <a:t>If you’d like to ask a question, please type it into the Q&amp;A box located on the bottom of the webinar screen. We’ll be replying to questions throughout the webinar. If we don’t get to all the questions, you can send them to our mailbox, which is </a:t>
            </a:r>
            <a:r>
              <a:rPr lang="en-US" u="sng" dirty="0">
                <a:hlinkClick r:id="rId3"/>
              </a:rPr>
              <a:t>training@cms.hhs.gov</a:t>
            </a:r>
            <a:r>
              <a:rPr lang="en-US" dirty="0"/>
              <a:t>. We’ll share that with you again toward the end of the presentation. </a:t>
            </a:r>
          </a:p>
          <a:p>
            <a:pPr marL="180216" indent="-180216">
              <a:spcBef>
                <a:spcPts val="622"/>
              </a:spcBef>
              <a:buFont typeface="Wingdings" pitchFamily="2" charset="2"/>
              <a:buChar char="§"/>
            </a:pPr>
            <a:r>
              <a:rPr lang="en-US" dirty="0"/>
              <a:t>The closed captioning option is located at the bottom of your screen. Select the “CC” icon labeled “Live Transcript” and then “Show Subtitle.”</a:t>
            </a:r>
          </a:p>
          <a:p>
            <a:pPr defTabSz="948507">
              <a:spcBef>
                <a:spcPts val="622"/>
              </a:spcBef>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0636DF0-E6D5-0840-8C81-00F70E02EEF0}" type="slidenum">
              <a:rPr lang="en-US" smtClean="0"/>
              <a:t>4</a:t>
            </a:fld>
            <a:endParaRPr lang="en-US" dirty="0"/>
          </a:p>
        </p:txBody>
      </p:sp>
    </p:spTree>
    <p:extLst>
      <p:ext uri="{BB962C8B-B14F-4D97-AF65-F5344CB8AC3E}">
        <p14:creationId xmlns:p14="http://schemas.microsoft.com/office/powerpoint/2010/main" val="1227987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a:prstGeom prst="rect">
            <a:avLst/>
          </a:prstGeom>
        </p:spPr>
      </p:sp>
      <p:sp>
        <p:nvSpPr>
          <p:cNvPr id="3" name="Notes Placeholder 2"/>
          <p:cNvSpPr>
            <a:spLocks noGrp="1"/>
          </p:cNvSpPr>
          <p:nvPr>
            <p:ph type="body" idx="1"/>
          </p:nvPr>
        </p:nvSpPr>
        <p:spPr>
          <a:xfrm>
            <a:off x="731520" y="3830479"/>
            <a:ext cx="5852160" cy="3780473"/>
          </a:xfrm>
        </p:spPr>
        <p:txBody>
          <a:bodyPr/>
          <a:lstStyle/>
          <a:p>
            <a:pPr defTabSz="724896">
              <a:spcBef>
                <a:spcPts val="476"/>
              </a:spcBef>
            </a:pPr>
            <a:r>
              <a:rPr lang="en-US" dirty="0"/>
              <a:t>Part A covers medically-necessary inpatient hospital stays.</a:t>
            </a:r>
          </a:p>
          <a:p>
            <a:pPr defTabSz="724896">
              <a:spcBef>
                <a:spcPts val="476"/>
              </a:spcBef>
            </a:pPr>
            <a:endParaRPr lang="en-US" dirty="0">
              <a:solidFill>
                <a:prstClr val="black"/>
              </a:solidFill>
            </a:endParaRPr>
          </a:p>
          <a:p>
            <a:pPr>
              <a:lnSpc>
                <a:spcPct val="90000"/>
              </a:lnSpc>
            </a:pPr>
            <a:endParaRPr lang="en-US" dirty="0"/>
          </a:p>
        </p:txBody>
      </p:sp>
      <p:sp>
        <p:nvSpPr>
          <p:cNvPr id="4" name="Slide Number Placeholder 3">
            <a:extLst>
              <a:ext uri="{FF2B5EF4-FFF2-40B4-BE49-F238E27FC236}">
                <a16:creationId xmlns:a16="http://schemas.microsoft.com/office/drawing/2014/main" id="{C5CB2913-E45D-47D9-AA53-1668C4358E37}"/>
              </a:ext>
            </a:extLst>
          </p:cNvPr>
          <p:cNvSpPr>
            <a:spLocks noGrp="1"/>
          </p:cNvSpPr>
          <p:nvPr>
            <p:ph type="sldNum" sz="quarter" idx="5"/>
          </p:nvPr>
        </p:nvSpPr>
        <p:spPr/>
        <p:txBody>
          <a:bodyPr/>
          <a:lstStyle/>
          <a:p>
            <a:fld id="{F59BF8FC-0BCA-488B-8738-1B288BD7F7D2}" type="slidenum">
              <a:rPr lang="en-US" smtClean="0"/>
              <a:t>40</a:t>
            </a:fld>
            <a:endParaRPr lang="en-US"/>
          </a:p>
        </p:txBody>
      </p:sp>
    </p:spTree>
    <p:extLst>
      <p:ext uri="{BB962C8B-B14F-4D97-AF65-F5344CB8AC3E}">
        <p14:creationId xmlns:p14="http://schemas.microsoft.com/office/powerpoint/2010/main" val="30036913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a:prstGeom prst="rect">
            <a:avLst/>
          </a:prstGeom>
        </p:spPr>
      </p:sp>
      <p:sp>
        <p:nvSpPr>
          <p:cNvPr id="3" name="Notes Placeholder 2"/>
          <p:cNvSpPr>
            <a:spLocks noGrp="1"/>
          </p:cNvSpPr>
          <p:nvPr>
            <p:ph type="body" idx="1"/>
          </p:nvPr>
        </p:nvSpPr>
        <p:spPr>
          <a:xfrm>
            <a:off x="731520" y="3860482"/>
            <a:ext cx="5852160" cy="3780473"/>
          </a:xfrm>
        </p:spPr>
        <p:txBody>
          <a:bodyPr/>
          <a:lstStyle/>
          <a:p>
            <a:pPr defTabSz="724896">
              <a:spcBef>
                <a:spcPts val="476"/>
              </a:spcBef>
            </a:pPr>
            <a:r>
              <a:rPr lang="en-US" dirty="0"/>
              <a:t>Part B covers many preventive services, including colonoscopies.</a:t>
            </a:r>
          </a:p>
          <a:p>
            <a:pPr defTabSz="724896">
              <a:spcBef>
                <a:spcPts val="476"/>
              </a:spcBef>
            </a:pPr>
            <a:endParaRPr lang="en-US" dirty="0">
              <a:solidFill>
                <a:prstClr val="black"/>
              </a:solidFill>
            </a:endParaRPr>
          </a:p>
          <a:p>
            <a:pPr>
              <a:lnSpc>
                <a:spcPct val="90000"/>
              </a:lnSpc>
            </a:pPr>
            <a:endParaRPr lang="en-US" dirty="0"/>
          </a:p>
        </p:txBody>
      </p:sp>
      <p:sp>
        <p:nvSpPr>
          <p:cNvPr id="4" name="Slide Number Placeholder 3">
            <a:extLst>
              <a:ext uri="{FF2B5EF4-FFF2-40B4-BE49-F238E27FC236}">
                <a16:creationId xmlns:a16="http://schemas.microsoft.com/office/drawing/2014/main" id="{6A992B07-9A72-494A-A8E6-4090FBE6589C}"/>
              </a:ext>
            </a:extLst>
          </p:cNvPr>
          <p:cNvSpPr>
            <a:spLocks noGrp="1"/>
          </p:cNvSpPr>
          <p:nvPr>
            <p:ph type="sldNum" sz="quarter" idx="5"/>
          </p:nvPr>
        </p:nvSpPr>
        <p:spPr/>
        <p:txBody>
          <a:bodyPr/>
          <a:lstStyle/>
          <a:p>
            <a:fld id="{F59BF8FC-0BCA-488B-8738-1B288BD7F7D2}" type="slidenum">
              <a:rPr lang="en-US" smtClean="0"/>
              <a:t>41</a:t>
            </a:fld>
            <a:endParaRPr lang="en-US"/>
          </a:p>
        </p:txBody>
      </p:sp>
    </p:spTree>
    <p:extLst>
      <p:ext uri="{BB962C8B-B14F-4D97-AF65-F5344CB8AC3E}">
        <p14:creationId xmlns:p14="http://schemas.microsoft.com/office/powerpoint/2010/main" val="3021550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a:prstGeom prst="rect">
            <a:avLst/>
          </a:prstGeom>
        </p:spPr>
      </p:sp>
      <p:sp>
        <p:nvSpPr>
          <p:cNvPr id="3" name="Notes Placeholder 2"/>
          <p:cNvSpPr>
            <a:spLocks noGrp="1"/>
          </p:cNvSpPr>
          <p:nvPr>
            <p:ph type="body" idx="1"/>
          </p:nvPr>
        </p:nvSpPr>
        <p:spPr>
          <a:xfrm>
            <a:off x="731520" y="3850482"/>
            <a:ext cx="5852160" cy="3780473"/>
          </a:xfrm>
        </p:spPr>
        <p:txBody>
          <a:bodyPr/>
          <a:lstStyle/>
          <a:p>
            <a:pPr defTabSz="724896">
              <a:spcBef>
                <a:spcPts val="476"/>
              </a:spcBef>
            </a:pPr>
            <a:r>
              <a:rPr lang="en-US" dirty="0">
                <a:solidFill>
                  <a:prstClr val="black"/>
                </a:solidFill>
              </a:rPr>
              <a:t>Routine eye exams aren’t covered by Original Medicare. Medicare doesn’t cover everything. For instance, Original Medicare also doesn’t cover routine dental services, hearing aids, or cosmetic surgery. </a:t>
            </a:r>
          </a:p>
          <a:p>
            <a:pPr defTabSz="724896">
              <a:spcBef>
                <a:spcPts val="476"/>
              </a:spcBef>
            </a:pPr>
            <a:r>
              <a:rPr lang="en-US" dirty="0">
                <a:solidFill>
                  <a:prstClr val="black"/>
                </a:solidFill>
              </a:rPr>
              <a:t>They may be covered if you have other coverage, like Medicaid or a Medicare Advantage Plan that covers these services.</a:t>
            </a:r>
          </a:p>
          <a:p>
            <a:pPr defTabSz="724896">
              <a:spcBef>
                <a:spcPts val="476"/>
              </a:spcBef>
            </a:pPr>
            <a:endParaRPr lang="en-US" dirty="0"/>
          </a:p>
          <a:p>
            <a:pPr defTabSz="724896">
              <a:spcBef>
                <a:spcPts val="476"/>
              </a:spcBef>
            </a:pPr>
            <a:endParaRPr lang="en-US" dirty="0">
              <a:solidFill>
                <a:prstClr val="black"/>
              </a:solidFill>
            </a:endParaRPr>
          </a:p>
          <a:p>
            <a:pPr>
              <a:lnSpc>
                <a:spcPct val="90000"/>
              </a:lnSpc>
            </a:pPr>
            <a:endParaRPr lang="en-US" dirty="0"/>
          </a:p>
        </p:txBody>
      </p:sp>
      <p:sp>
        <p:nvSpPr>
          <p:cNvPr id="4" name="Slide Number Placeholder 3">
            <a:extLst>
              <a:ext uri="{FF2B5EF4-FFF2-40B4-BE49-F238E27FC236}">
                <a16:creationId xmlns:a16="http://schemas.microsoft.com/office/drawing/2014/main" id="{F649EA12-C742-412A-9282-8426043A1C19}"/>
              </a:ext>
            </a:extLst>
          </p:cNvPr>
          <p:cNvSpPr>
            <a:spLocks noGrp="1"/>
          </p:cNvSpPr>
          <p:nvPr>
            <p:ph type="sldNum" sz="quarter" idx="5"/>
          </p:nvPr>
        </p:nvSpPr>
        <p:spPr/>
        <p:txBody>
          <a:bodyPr/>
          <a:lstStyle/>
          <a:p>
            <a:fld id="{F59BF8FC-0BCA-488B-8738-1B288BD7F7D2}" type="slidenum">
              <a:rPr lang="en-US" smtClean="0"/>
              <a:t>42</a:t>
            </a:fld>
            <a:endParaRPr lang="en-US"/>
          </a:p>
        </p:txBody>
      </p:sp>
    </p:spTree>
    <p:extLst>
      <p:ext uri="{BB962C8B-B14F-4D97-AF65-F5344CB8AC3E}">
        <p14:creationId xmlns:p14="http://schemas.microsoft.com/office/powerpoint/2010/main" val="2035254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a:prstGeom prst="rect">
            <a:avLst/>
          </a:prstGeom>
        </p:spPr>
      </p:sp>
      <p:sp>
        <p:nvSpPr>
          <p:cNvPr id="3" name="Notes Placeholder 2"/>
          <p:cNvSpPr>
            <a:spLocks noGrp="1"/>
          </p:cNvSpPr>
          <p:nvPr>
            <p:ph type="body" idx="1"/>
          </p:nvPr>
        </p:nvSpPr>
        <p:spPr>
          <a:xfrm>
            <a:off x="747092" y="3971152"/>
            <a:ext cx="5852160" cy="3780473"/>
          </a:xfrm>
        </p:spPr>
        <p:txBody>
          <a:bodyPr/>
          <a:lstStyle/>
          <a:p>
            <a:pPr defTabSz="724896">
              <a:spcBef>
                <a:spcPts val="476"/>
              </a:spcBef>
            </a:pPr>
            <a:r>
              <a:rPr lang="en-US" dirty="0">
                <a:solidFill>
                  <a:prstClr val="black"/>
                </a:solidFill>
              </a:rPr>
              <a:t>Home Health Care can be covered by Part A and/or Part B, depending on the circumstances. Part A generally covers home health care. However, Part B also may pay for home health care under certain conditions. For instance, Part B pays for home health care if an inpatient hospital stay doesn’t precede the need for home health care, or when the number of Part A-covered home health care visits exceed 100. For more information, read “Medicare and Home Health Care,” at </a:t>
            </a:r>
            <a:r>
              <a:rPr lang="en-US" u="sng" dirty="0">
                <a:solidFill>
                  <a:prstClr val="black"/>
                </a:solidFill>
                <a:hlinkClick r:id="rId3"/>
              </a:rPr>
              <a:t>Medicare.gov/Pubs/pdf/10969-Medicare-and-Home-Health-Care.pdf</a:t>
            </a:r>
            <a:r>
              <a:rPr lang="en-US" dirty="0">
                <a:solidFill>
                  <a:prstClr val="black"/>
                </a:solidFill>
              </a:rPr>
              <a:t>. You can also visit </a:t>
            </a:r>
            <a:r>
              <a:rPr lang="en-US" dirty="0">
                <a:solidFill>
                  <a:prstClr val="black"/>
                </a:solidFill>
                <a:hlinkClick r:id="rId4"/>
              </a:rPr>
              <a:t>CMS.gov/Center/Provider-Type/Home-Health-Agency-HHA-Center.html</a:t>
            </a:r>
            <a:r>
              <a:rPr lang="en-US" dirty="0">
                <a:solidFill>
                  <a:prstClr val="black"/>
                </a:solidFill>
              </a:rPr>
              <a:t>.</a:t>
            </a:r>
          </a:p>
          <a:p>
            <a:pPr defTabSz="724896">
              <a:spcBef>
                <a:spcPts val="476"/>
              </a:spcBef>
            </a:pPr>
            <a:endParaRPr lang="en-US" dirty="0"/>
          </a:p>
          <a:p>
            <a:pPr defTabSz="724896">
              <a:spcBef>
                <a:spcPts val="476"/>
              </a:spcBef>
            </a:pPr>
            <a:endParaRPr lang="en-US" dirty="0">
              <a:solidFill>
                <a:prstClr val="black"/>
              </a:solidFill>
            </a:endParaRPr>
          </a:p>
          <a:p>
            <a:pPr>
              <a:lnSpc>
                <a:spcPct val="90000"/>
              </a:lnSpc>
            </a:pPr>
            <a:endParaRPr lang="en-US" dirty="0"/>
          </a:p>
        </p:txBody>
      </p:sp>
      <p:sp>
        <p:nvSpPr>
          <p:cNvPr id="4" name="Slide Number Placeholder 3">
            <a:extLst>
              <a:ext uri="{FF2B5EF4-FFF2-40B4-BE49-F238E27FC236}">
                <a16:creationId xmlns:a16="http://schemas.microsoft.com/office/drawing/2014/main" id="{C5FAC349-432C-4587-B1E3-A4BC38D93AFF}"/>
              </a:ext>
            </a:extLst>
          </p:cNvPr>
          <p:cNvSpPr>
            <a:spLocks noGrp="1"/>
          </p:cNvSpPr>
          <p:nvPr>
            <p:ph type="sldNum" sz="quarter" idx="5"/>
          </p:nvPr>
        </p:nvSpPr>
        <p:spPr/>
        <p:txBody>
          <a:bodyPr/>
          <a:lstStyle/>
          <a:p>
            <a:fld id="{F59BF8FC-0BCA-488B-8738-1B288BD7F7D2}" type="slidenum">
              <a:rPr lang="en-US" smtClean="0"/>
              <a:t>43</a:t>
            </a:fld>
            <a:endParaRPr lang="en-US"/>
          </a:p>
        </p:txBody>
      </p:sp>
    </p:spTree>
    <p:extLst>
      <p:ext uri="{BB962C8B-B14F-4D97-AF65-F5344CB8AC3E}">
        <p14:creationId xmlns:p14="http://schemas.microsoft.com/office/powerpoint/2010/main" val="12481920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331788"/>
            <a:ext cx="5867400" cy="3300412"/>
          </a:xfrm>
          <a:prstGeom prst="rect">
            <a:avLst/>
          </a:prstGeom>
        </p:spPr>
      </p:sp>
      <p:sp>
        <p:nvSpPr>
          <p:cNvPr id="3" name="Notes Placeholder 2"/>
          <p:cNvSpPr>
            <a:spLocks noGrp="1"/>
          </p:cNvSpPr>
          <p:nvPr>
            <p:ph type="body" idx="1"/>
          </p:nvPr>
        </p:nvSpPr>
        <p:spPr>
          <a:xfrm>
            <a:off x="702366" y="3692946"/>
            <a:ext cx="5927035" cy="4277090"/>
          </a:xfrm>
        </p:spPr>
        <p:txBody>
          <a:bodyPr/>
          <a:lstStyle/>
          <a:p>
            <a:pPr defTabSz="724896">
              <a:spcBef>
                <a:spcPts val="622"/>
              </a:spcBef>
            </a:pPr>
            <a:r>
              <a:rPr lang="en-US" sz="1100" dirty="0">
                <a:solidFill>
                  <a:prstClr val="black"/>
                </a:solidFill>
              </a:rPr>
              <a:t>The video linked to this page provides the information below about appeals, </a:t>
            </a:r>
            <a:r>
              <a:rPr lang="en-US" sz="1100" u="sng" dirty="0">
                <a:hlinkClick r:id="rId3"/>
              </a:rPr>
              <a:t>https://www.youtube.com/watch?v=llzFaxwhatw</a:t>
            </a:r>
            <a:endParaRPr lang="en-US" sz="1100" u="sng" dirty="0"/>
          </a:p>
          <a:p>
            <a:pPr defTabSz="724896">
              <a:spcBef>
                <a:spcPts val="622"/>
              </a:spcBef>
            </a:pPr>
            <a:r>
              <a:rPr lang="en-US" sz="1100" dirty="0">
                <a:solidFill>
                  <a:prstClr val="black"/>
                </a:solidFill>
              </a:rPr>
              <a:t>Have you ever gotten a statement from Medicare or your health plan and something wasn’t covered but you thought it should’ve been? Or, maybe Medicare or your plan didn’t pay the amount that you thought it should’ve. If so, you may be able to file an appeal. An appeal is the action that you can take if you disagree with the coverage or payment decision that’s made by Medicare. And, no matter how you get your Medicare coverage, you always have the right to appeal. You have the right to appeal if Medicare or your plan denies any one of these things:</a:t>
            </a:r>
          </a:p>
          <a:p>
            <a:pPr marL="120816" indent="-120816" defTabSz="724896">
              <a:spcBef>
                <a:spcPts val="622"/>
              </a:spcBef>
              <a:buFont typeface="Wingdings" panose="05000000000000000000" pitchFamily="2" charset="2"/>
              <a:buChar char="§"/>
            </a:pPr>
            <a:r>
              <a:rPr lang="en-US" sz="1100" dirty="0">
                <a:solidFill>
                  <a:prstClr val="black"/>
                </a:solidFill>
              </a:rPr>
              <a:t>A request for a health care service, supply, item, or prescription drug that you think you should be able to get, or</a:t>
            </a:r>
          </a:p>
          <a:p>
            <a:pPr marL="120816" indent="-120816" defTabSz="724896">
              <a:spcBef>
                <a:spcPts val="622"/>
              </a:spcBef>
              <a:buFont typeface="Wingdings" panose="05000000000000000000" pitchFamily="2" charset="2"/>
              <a:buChar char="§"/>
            </a:pPr>
            <a:r>
              <a:rPr lang="en-US" sz="1100" dirty="0">
                <a:solidFill>
                  <a:prstClr val="black"/>
                </a:solidFill>
              </a:rPr>
              <a:t>A request for payment of a health care service, supply, item or prescription drug that you already got. You can also appeal or request to change the amount that you must pay for a health care service, supply, item, or prescription drug; and, you can appeal if Medicare or your plan stops providing or paying for all or part of a health care service, supply, item or prescription drug that you think you still need. There is a process when you want to file an appeal and it has 5 levels. At each level in the process, you’ll get a decision. If you disagree with a decision made at any level in the process you can generally go to the next level by following the instructions you get in the decision letter. </a:t>
            </a:r>
          </a:p>
          <a:p>
            <a:pPr defTabSz="724896">
              <a:spcBef>
                <a:spcPts val="622"/>
              </a:spcBef>
            </a:pPr>
            <a:r>
              <a:rPr lang="en-US" sz="1100" dirty="0">
                <a:solidFill>
                  <a:prstClr val="black"/>
                </a:solidFill>
              </a:rPr>
              <a:t>For more information, view the Comparison of the Parts A, B, C, and D Appeals Processes job aid at </a:t>
            </a:r>
            <a:r>
              <a:rPr lang="en-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CMSnationaltrainingprogram.cms.gov/2024MedicareAppealsProcessjobaid.pdf</a:t>
            </a:r>
            <a:r>
              <a:rPr lang="en-US" sz="1100" dirty="0">
                <a:solidFill>
                  <a:prstClr val="black"/>
                </a:solidFill>
              </a:rPr>
              <a:t>. You can also review the CMS publication “Medicare Appeals” at </a:t>
            </a:r>
            <a:r>
              <a:rPr lang="en-US" sz="1100" u="sng" dirty="0">
                <a:solidFill>
                  <a:prstClr val="black"/>
                </a:solidFill>
                <a:hlinkClick r:id="rId5"/>
              </a:rPr>
              <a:t>Medicare.gov/Pubs/pdf/11525-Medicare-Appeals.pdf</a:t>
            </a:r>
            <a:r>
              <a:rPr lang="en-US" sz="1100" dirty="0">
                <a:solidFill>
                  <a:prstClr val="black"/>
                </a:solidFill>
              </a:rPr>
              <a:t>.</a:t>
            </a:r>
          </a:p>
        </p:txBody>
      </p:sp>
      <p:sp>
        <p:nvSpPr>
          <p:cNvPr id="4" name="Slide Number Placeholder 3">
            <a:extLst>
              <a:ext uri="{FF2B5EF4-FFF2-40B4-BE49-F238E27FC236}">
                <a16:creationId xmlns:a16="http://schemas.microsoft.com/office/drawing/2014/main" id="{48C25255-303D-4F57-8DE4-455E62D602A6}"/>
              </a:ext>
            </a:extLst>
          </p:cNvPr>
          <p:cNvSpPr>
            <a:spLocks noGrp="1"/>
          </p:cNvSpPr>
          <p:nvPr>
            <p:ph type="sldNum" sz="quarter" idx="5"/>
          </p:nvPr>
        </p:nvSpPr>
        <p:spPr/>
        <p:txBody>
          <a:bodyPr/>
          <a:lstStyle/>
          <a:p>
            <a:fld id="{F59BF8FC-0BCA-488B-8738-1B288BD7F7D2}" type="slidenum">
              <a:rPr lang="en-US" smtClean="0"/>
              <a:t>44</a:t>
            </a:fld>
            <a:endParaRPr lang="en-US"/>
          </a:p>
        </p:txBody>
      </p:sp>
    </p:spTree>
    <p:extLst>
      <p:ext uri="{BB962C8B-B14F-4D97-AF65-F5344CB8AC3E}">
        <p14:creationId xmlns:p14="http://schemas.microsoft.com/office/powerpoint/2010/main" val="36935917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0413" y="687388"/>
            <a:ext cx="5761037" cy="3240087"/>
          </a:xfrm>
        </p:spPr>
      </p:sp>
      <p:sp>
        <p:nvSpPr>
          <p:cNvPr id="3" name="Notes Placeholder 2"/>
          <p:cNvSpPr>
            <a:spLocks noGrp="1"/>
          </p:cNvSpPr>
          <p:nvPr>
            <p:ph type="body" idx="1"/>
          </p:nvPr>
        </p:nvSpPr>
        <p:spPr>
          <a:xfrm>
            <a:off x="697727" y="4225255"/>
            <a:ext cx="5852160" cy="3780473"/>
          </a:xfrm>
        </p:spPr>
        <p:txBody>
          <a:bodyPr/>
          <a:lstStyle/>
          <a:p>
            <a:pPr defTabSz="948507">
              <a:defRPr/>
            </a:pPr>
            <a:r>
              <a:rPr lang="en-US" b="1" dirty="0"/>
              <a:t>Start this countdown timer after you announce a break.</a:t>
            </a:r>
          </a:p>
          <a:p>
            <a:endParaRPr lang="en-US" dirty="0"/>
          </a:p>
        </p:txBody>
      </p:sp>
      <p:sp>
        <p:nvSpPr>
          <p:cNvPr id="4" name="Slide Number Placeholder 3"/>
          <p:cNvSpPr>
            <a:spLocks noGrp="1"/>
          </p:cNvSpPr>
          <p:nvPr>
            <p:ph type="sldNum" sz="quarter" idx="5"/>
          </p:nvPr>
        </p:nvSpPr>
        <p:spPr/>
        <p:txBody>
          <a:bodyPr/>
          <a:lstStyle/>
          <a:p>
            <a:pPr defTabSz="948507">
              <a:defRPr/>
            </a:pPr>
            <a:fld id="{C0636DF0-E6D5-0840-8C81-00F70E02EEF0}" type="slidenum">
              <a:rPr lang="en-US">
                <a:solidFill>
                  <a:prstClr val="black"/>
                </a:solidFill>
                <a:latin typeface="Calibri" panose="020F0502020204030204"/>
              </a:rPr>
              <a:pPr defTabSz="948507">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1947426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0" y="460375"/>
            <a:ext cx="5761038" cy="3240088"/>
          </a:xfrm>
        </p:spPr>
      </p:sp>
      <p:sp>
        <p:nvSpPr>
          <p:cNvPr id="3" name="Notes Placeholder 2"/>
          <p:cNvSpPr>
            <a:spLocks noGrp="1"/>
          </p:cNvSpPr>
          <p:nvPr>
            <p:ph type="body" idx="1"/>
          </p:nvPr>
        </p:nvSpPr>
        <p:spPr>
          <a:xfrm>
            <a:off x="730857" y="4128712"/>
            <a:ext cx="5852160" cy="3780473"/>
          </a:xfrm>
        </p:spPr>
        <p:txBody>
          <a:bodyPr/>
          <a:lstStyle/>
          <a:p>
            <a:pPr defTabSz="993007">
              <a:spcAft>
                <a:spcPts val="622"/>
              </a:spcAft>
              <a:defRPr/>
            </a:pPr>
            <a:r>
              <a:rPr lang="en-US" dirty="0">
                <a:latin typeface="Calibri "/>
                <a:cs typeface="Arial" panose="020B0604020202020204" pitchFamily="34" charset="0"/>
              </a:rPr>
              <a:t>Lesson 4 describes why enrolling in Medicare on time is important and the different Medicare enrollment periods.</a:t>
            </a:r>
            <a:endParaRPr lang="en-US" dirty="0">
              <a:latin typeface="Calibri "/>
              <a:cs typeface="Arial"/>
            </a:endParaRPr>
          </a:p>
          <a:p>
            <a:endParaRPr lang="en-US" dirty="0"/>
          </a:p>
        </p:txBody>
      </p:sp>
      <p:sp>
        <p:nvSpPr>
          <p:cNvPr id="4" name="Slide Number Placeholder 3"/>
          <p:cNvSpPr>
            <a:spLocks noGrp="1"/>
          </p:cNvSpPr>
          <p:nvPr>
            <p:ph type="sldNum" sz="quarter" idx="5"/>
          </p:nvPr>
        </p:nvSpPr>
        <p:spPr/>
        <p:txBody>
          <a:bodyPr/>
          <a:lstStyle/>
          <a:p>
            <a:fld id="{F59BF8FC-0BCA-488B-8738-1B288BD7F7D2}" type="slidenum">
              <a:rPr lang="en-US" smtClean="0"/>
              <a:t>46</a:t>
            </a:fld>
            <a:endParaRPr lang="en-US"/>
          </a:p>
        </p:txBody>
      </p:sp>
    </p:spTree>
    <p:extLst>
      <p:ext uri="{BB962C8B-B14F-4D97-AF65-F5344CB8AC3E}">
        <p14:creationId xmlns:p14="http://schemas.microsoft.com/office/powerpoint/2010/main" val="8151685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EF94C-ABF8-26E5-FC5D-7A3A2C578903}"/>
            </a:ext>
          </a:extLst>
        </p:cNvPr>
        <p:cNvGrpSpPr/>
        <p:nvPr/>
      </p:nvGrpSpPr>
      <p:grpSpPr>
        <a:xfrm>
          <a:off x="0" y="0"/>
          <a:ext cx="0" cy="0"/>
          <a:chOff x="0" y="0"/>
          <a:chExt cx="0" cy="0"/>
        </a:xfrm>
      </p:grpSpPr>
      <p:sp>
        <p:nvSpPr>
          <p:cNvPr id="177156" name="Rectangle 3">
            <a:extLst>
              <a:ext uri="{FF2B5EF4-FFF2-40B4-BE49-F238E27FC236}">
                <a16:creationId xmlns:a16="http://schemas.microsoft.com/office/drawing/2014/main" id="{57C0A4F5-9225-7C7D-8295-DE2990D42044}"/>
              </a:ext>
            </a:extLst>
          </p:cNvPr>
          <p:cNvSpPr>
            <a:spLocks noGrp="1" noChangeArrowheads="1"/>
          </p:cNvSpPr>
          <p:nvPr>
            <p:ph type="body" idx="1"/>
          </p:nvPr>
        </p:nvSpPr>
        <p:spPr>
          <a:xfrm>
            <a:off x="750149" y="4096816"/>
            <a:ext cx="5966791" cy="4465894"/>
          </a:xfrm>
        </p:spPr>
        <p:txBody>
          <a:bodyPr/>
          <a:lstStyle/>
          <a:p>
            <a:pPr>
              <a:spcAft>
                <a:spcPts val="634"/>
              </a:spcAft>
            </a:pPr>
            <a:r>
              <a:rPr lang="en-US" dirty="0"/>
              <a:t>Medicare enrollment rules and decisions vary by your age, other coverage, (like from an employer), and whether (and sometimes how long) you’re receiving Social Security or Railroad Retirement benefits.  </a:t>
            </a:r>
          </a:p>
          <a:p>
            <a:pPr>
              <a:lnSpc>
                <a:spcPct val="120000"/>
              </a:lnSpc>
            </a:pPr>
            <a:endParaRPr lang="en-US" dirty="0"/>
          </a:p>
        </p:txBody>
      </p:sp>
      <p:sp>
        <p:nvSpPr>
          <p:cNvPr id="4" name="Slide Image Placeholder 3">
            <a:extLst>
              <a:ext uri="{FF2B5EF4-FFF2-40B4-BE49-F238E27FC236}">
                <a16:creationId xmlns:a16="http://schemas.microsoft.com/office/drawing/2014/main" id="{9C5E60F2-EF18-291D-7D33-62CCA9460E28}"/>
              </a:ext>
            </a:extLst>
          </p:cNvPr>
          <p:cNvSpPr>
            <a:spLocks noGrp="1" noRot="1" noChangeAspect="1"/>
          </p:cNvSpPr>
          <p:nvPr>
            <p:ph type="sldImg"/>
          </p:nvPr>
        </p:nvSpPr>
        <p:spPr>
          <a:xfrm>
            <a:off x="796925" y="415925"/>
            <a:ext cx="5907088" cy="3322638"/>
          </a:xfrm>
          <a:prstGeom prst="rect">
            <a:avLst/>
          </a:prstGeom>
        </p:spPr>
      </p:sp>
      <p:sp>
        <p:nvSpPr>
          <p:cNvPr id="2" name="Slide Number Placeholder 1">
            <a:extLst>
              <a:ext uri="{FF2B5EF4-FFF2-40B4-BE49-F238E27FC236}">
                <a16:creationId xmlns:a16="http://schemas.microsoft.com/office/drawing/2014/main" id="{2319D756-0FCF-8017-2B0B-3E4A6DA95882}"/>
              </a:ext>
            </a:extLst>
          </p:cNvPr>
          <p:cNvSpPr>
            <a:spLocks noGrp="1"/>
          </p:cNvSpPr>
          <p:nvPr>
            <p:ph type="sldNum" sz="quarter" idx="5"/>
          </p:nvPr>
        </p:nvSpPr>
        <p:spPr/>
        <p:txBody>
          <a:bodyPr/>
          <a:lstStyle/>
          <a:p>
            <a:fld id="{F59BF8FC-0BCA-488B-8738-1B288BD7F7D2}" type="slidenum">
              <a:rPr lang="en-US" smtClean="0"/>
              <a:t>47</a:t>
            </a:fld>
            <a:endParaRPr lang="en-US"/>
          </a:p>
        </p:txBody>
      </p:sp>
    </p:spTree>
    <p:extLst>
      <p:ext uri="{BB962C8B-B14F-4D97-AF65-F5344CB8AC3E}">
        <p14:creationId xmlns:p14="http://schemas.microsoft.com/office/powerpoint/2010/main" val="29161623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28999-5D78-C21E-6849-0BF6FAFA8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20573-F135-A042-08FF-DAB9139827F7}"/>
              </a:ext>
            </a:extLst>
          </p:cNvPr>
          <p:cNvSpPr>
            <a:spLocks noGrp="1" noRot="1" noChangeAspect="1"/>
          </p:cNvSpPr>
          <p:nvPr>
            <p:ph type="sldImg"/>
          </p:nvPr>
        </p:nvSpPr>
        <p:spPr>
          <a:xfrm>
            <a:off x="776288" y="341313"/>
            <a:ext cx="5762625" cy="3241675"/>
          </a:xfrm>
          <a:prstGeom prst="rect">
            <a:avLst/>
          </a:prstGeom>
        </p:spPr>
      </p:sp>
      <p:sp>
        <p:nvSpPr>
          <p:cNvPr id="3" name="Notes Placeholder 2">
            <a:extLst>
              <a:ext uri="{FF2B5EF4-FFF2-40B4-BE49-F238E27FC236}">
                <a16:creationId xmlns:a16="http://schemas.microsoft.com/office/drawing/2014/main" id="{E7DB817E-2842-99D3-F974-4183B33E1FB3}"/>
              </a:ext>
            </a:extLst>
          </p:cNvPr>
          <p:cNvSpPr>
            <a:spLocks noGrp="1"/>
          </p:cNvSpPr>
          <p:nvPr>
            <p:ph type="body" idx="1"/>
          </p:nvPr>
        </p:nvSpPr>
        <p:spPr>
          <a:xfrm>
            <a:off x="747092" y="4005099"/>
            <a:ext cx="5852160" cy="4372043"/>
          </a:xfrm>
        </p:spPr>
        <p:txBody>
          <a:bodyPr/>
          <a:lstStyle/>
          <a:p>
            <a:pPr>
              <a:spcAft>
                <a:spcPts val="634"/>
              </a:spcAft>
            </a:pPr>
            <a:r>
              <a:rPr lang="en-US" dirty="0"/>
              <a:t>If a person with Medicare doesn’t enroll on time:</a:t>
            </a:r>
          </a:p>
          <a:p>
            <a:pPr marL="120816" indent="-120816">
              <a:spcAft>
                <a:spcPts val="634"/>
              </a:spcAft>
              <a:buFont typeface="Wingdings" panose="05000000000000000000" pitchFamily="2" charset="2"/>
              <a:buChar char="§"/>
            </a:pPr>
            <a:r>
              <a:rPr lang="en-US" dirty="0"/>
              <a:t>They may pay more for coverage (late enrollment penalties) for Part A (if they have to buy it), Part B, and Part D. The Part B and Part D penalties can last as long as they have Part B or Part D. If they’re eligible for Part A (but they have to buy it), and they don't buy it when they're first eligible, their monthly premium may go up 10%. They'll have to pay the higher premium for twice the number of years they could have had Part A, but didn't sign up.</a:t>
            </a:r>
          </a:p>
          <a:p>
            <a:pPr marL="120816" indent="-120816">
              <a:spcAft>
                <a:spcPts val="634"/>
              </a:spcAft>
              <a:buFont typeface="Wingdings" panose="05000000000000000000" pitchFamily="2" charset="2"/>
              <a:buChar char="§"/>
            </a:pPr>
            <a:r>
              <a:rPr lang="en-US" dirty="0"/>
              <a:t>They may have a gap in coverage or have a delay in coverage for a pre-existing condition.</a:t>
            </a:r>
          </a:p>
          <a:p>
            <a:pPr marL="120816" indent="-120816">
              <a:spcAft>
                <a:spcPts val="634"/>
              </a:spcAft>
              <a:buFont typeface="Wingdings" panose="05000000000000000000" pitchFamily="2" charset="2"/>
              <a:buChar char="§"/>
            </a:pPr>
            <a:r>
              <a:rPr lang="en-US" dirty="0"/>
              <a:t>They might not be able to buy a Medicare Supplement Insurance (Medigap) policy, have to pay more for it, or have a delay in coverage for a pre-existing condition.</a:t>
            </a:r>
          </a:p>
          <a:p>
            <a:endParaRPr lang="en-US" dirty="0"/>
          </a:p>
        </p:txBody>
      </p:sp>
      <p:sp>
        <p:nvSpPr>
          <p:cNvPr id="4" name="Slide Number Placeholder 3">
            <a:extLst>
              <a:ext uri="{FF2B5EF4-FFF2-40B4-BE49-F238E27FC236}">
                <a16:creationId xmlns:a16="http://schemas.microsoft.com/office/drawing/2014/main" id="{DF4A41E9-C9AB-2962-3485-DCDB6584C16A}"/>
              </a:ext>
            </a:extLst>
          </p:cNvPr>
          <p:cNvSpPr>
            <a:spLocks noGrp="1"/>
          </p:cNvSpPr>
          <p:nvPr>
            <p:ph type="sldNum" sz="quarter" idx="5"/>
          </p:nvPr>
        </p:nvSpPr>
        <p:spPr/>
        <p:txBody>
          <a:bodyPr/>
          <a:lstStyle/>
          <a:p>
            <a:fld id="{F59BF8FC-0BCA-488B-8738-1B288BD7F7D2}" type="slidenum">
              <a:rPr lang="en-US" smtClean="0"/>
              <a:t>48</a:t>
            </a:fld>
            <a:endParaRPr lang="en-US"/>
          </a:p>
        </p:txBody>
      </p:sp>
    </p:spTree>
    <p:extLst>
      <p:ext uri="{BB962C8B-B14F-4D97-AF65-F5344CB8AC3E}">
        <p14:creationId xmlns:p14="http://schemas.microsoft.com/office/powerpoint/2010/main" val="16142298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811696" y="3815747"/>
            <a:ext cx="6009861" cy="5682377"/>
          </a:xfrm>
        </p:spPr>
        <p:txBody>
          <a:bodyPr/>
          <a:lstStyle/>
          <a:p>
            <a:pPr defTabSz="1002667">
              <a:spcAft>
                <a:spcPts val="622"/>
              </a:spcAft>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a:endParaRPr>
          </a:p>
          <a:p>
            <a:pPr marL="177845" indent="-177845">
              <a:spcAft>
                <a:spcPts val="622"/>
              </a:spcAft>
              <a:buFont typeface="Wingdings" panose="05000000000000000000" pitchFamily="2" charset="2"/>
              <a:buChar char="§"/>
              <a:defRPr/>
            </a:pPr>
            <a:r>
              <a:rPr lang="en-US" b="1" dirty="0">
                <a:solidFill>
                  <a:prstClr val="black"/>
                </a:solidFill>
                <a:cs typeface="Arial"/>
              </a:rPr>
              <a:t>If you’re already getting Social Security or RRB benefits during your Initial Enrollment Period (IEP) </a:t>
            </a:r>
            <a:r>
              <a:rPr lang="en-US" dirty="0">
                <a:solidFill>
                  <a:prstClr val="black"/>
                </a:solidFill>
                <a:cs typeface="Arial"/>
              </a:rPr>
              <a:t>(for example, you get retirement benefits at least 4 months before you turn 65), you’ll be automatically enrolled in Part A and Part B. You’ll get a “Get Ready for Medicare” letter, booklet, and a red, white, and blue Medicare card 3 months before your 65</a:t>
            </a:r>
            <a:r>
              <a:rPr lang="en-US" baseline="30000" dirty="0">
                <a:solidFill>
                  <a:prstClr val="black"/>
                </a:solidFill>
                <a:cs typeface="Arial"/>
              </a:rPr>
              <a:t>th</a:t>
            </a:r>
            <a:r>
              <a:rPr lang="en-US" dirty="0">
                <a:solidFill>
                  <a:prstClr val="black"/>
                </a:solidFill>
                <a:cs typeface="Arial"/>
              </a:rPr>
              <a:t> birthday (coverage begins the 1</a:t>
            </a:r>
            <a:r>
              <a:rPr lang="en-US" baseline="30000" dirty="0">
                <a:solidFill>
                  <a:prstClr val="black"/>
                </a:solidFill>
                <a:cs typeface="Arial"/>
              </a:rPr>
              <a:t>st</a:t>
            </a:r>
            <a:r>
              <a:rPr lang="en-US" dirty="0">
                <a:solidFill>
                  <a:prstClr val="black"/>
                </a:solidFill>
                <a:cs typeface="Arial"/>
              </a:rPr>
              <a:t> day of the month you turn 65). </a:t>
            </a:r>
          </a:p>
          <a:p>
            <a:pPr marL="177845" indent="-177845" defTabSz="1002667">
              <a:spcAft>
                <a:spcPts val="622"/>
              </a:spcAft>
              <a:buFont typeface="Wingdings" panose="05000000000000000000" pitchFamily="2" charset="2"/>
              <a:buChar char="§"/>
              <a:defRPr/>
            </a:pPr>
            <a:r>
              <a:rPr lang="en-US" b="1" dirty="0">
                <a:solidFill>
                  <a:prstClr val="black"/>
                </a:solidFill>
                <a:cs typeface="Arial"/>
              </a:rPr>
              <a:t>If you’re under 65 and have a disability, </a:t>
            </a:r>
            <a:r>
              <a:rPr lang="en-US" dirty="0">
                <a:solidFill>
                  <a:prstClr val="black"/>
                </a:solidFill>
                <a:cs typeface="Arial"/>
              </a:rPr>
              <a:t>you’ll automatically get Part A and Part B after you get disability benefits from Social Security or certain disability benefits from the RRB for 24 months. You’ll get your “Get Ready for Medicare” package, which includes your red, white, and blue Medicare card and other information in the mail, 3 months before your 25</a:t>
            </a:r>
            <a:r>
              <a:rPr lang="en-US" baseline="30000" dirty="0">
                <a:solidFill>
                  <a:prstClr val="black"/>
                </a:solidFill>
                <a:cs typeface="Arial"/>
              </a:rPr>
              <a:t>th</a:t>
            </a:r>
            <a:r>
              <a:rPr lang="en-US" dirty="0">
                <a:solidFill>
                  <a:prstClr val="black"/>
                </a:solidFill>
                <a:cs typeface="Arial"/>
              </a:rPr>
              <a:t> month of disability benefits (coverage begins your 25</a:t>
            </a:r>
            <a:r>
              <a:rPr lang="en-US" baseline="30000" dirty="0">
                <a:solidFill>
                  <a:prstClr val="black"/>
                </a:solidFill>
                <a:cs typeface="Arial"/>
              </a:rPr>
              <a:t>th</a:t>
            </a:r>
            <a:r>
              <a:rPr lang="en-US" dirty="0">
                <a:solidFill>
                  <a:prstClr val="black"/>
                </a:solidFill>
                <a:cs typeface="Arial"/>
              </a:rPr>
              <a:t> month of disability benefits). If you have ALS, you’ll automatically get Part A and Part B the month your Social Security disability benefits begin.</a:t>
            </a:r>
          </a:p>
          <a:p>
            <a:pPr defTabSz="1002667">
              <a:spcAft>
                <a:spcPts val="622"/>
              </a:spcAft>
              <a:defRPr/>
            </a:pPr>
            <a:r>
              <a:rPr lang="en-US" b="1" dirty="0">
                <a:solidFill>
                  <a:prstClr val="black"/>
                </a:solidFill>
                <a:cs typeface="Arial"/>
              </a:rPr>
              <a:t>NOTE</a:t>
            </a:r>
            <a:r>
              <a:rPr lang="en-US" dirty="0">
                <a:solidFill>
                  <a:prstClr val="black"/>
                </a:solidFill>
                <a:cs typeface="Arial"/>
              </a:rPr>
              <a:t>: If you live in Puerto Rico and get benefits from Social Security or the RRB, you’ll automatically get Part A the 1</a:t>
            </a:r>
            <a:r>
              <a:rPr lang="en-US" baseline="30000" dirty="0">
                <a:solidFill>
                  <a:prstClr val="black"/>
                </a:solidFill>
                <a:cs typeface="Arial"/>
              </a:rPr>
              <a:t>st</a:t>
            </a:r>
            <a:r>
              <a:rPr lang="en-US" dirty="0">
                <a:solidFill>
                  <a:prstClr val="black"/>
                </a:solidFill>
                <a:cs typeface="Arial"/>
              </a:rPr>
              <a:t> day of the month you turn 65, or after you get disability benefits for 24 months. However, if you want Part B, you’ll need to sign up for it. If you don’t sign up for Part B when you’re first eligible, you may have to pay a late enrollment penalty for as long as you have Part B. Visit </a:t>
            </a:r>
            <a:r>
              <a:rPr lang="en-US" dirty="0">
                <a:cs typeface="Arial"/>
                <a:hlinkClick r:id="rId3"/>
              </a:rPr>
              <a:t>SSA.gov</a:t>
            </a:r>
            <a:r>
              <a:rPr lang="en-US" dirty="0">
                <a:cs typeface="Arial"/>
              </a:rPr>
              <a:t> or</a:t>
            </a:r>
            <a:r>
              <a:rPr lang="en-US" dirty="0">
                <a:solidFill>
                  <a:prstClr val="black"/>
                </a:solidFill>
                <a:cs typeface="Arial"/>
              </a:rPr>
              <a:t> </a:t>
            </a:r>
            <a:r>
              <a:rPr lang="en-US" dirty="0">
                <a:cs typeface="Arial"/>
                <a:hlinkClick r:id="rId4"/>
              </a:rPr>
              <a:t>RRB.gov</a:t>
            </a:r>
            <a:r>
              <a:rPr lang="en-US" dirty="0">
                <a:cs typeface="Arial"/>
              </a:rPr>
              <a:t> </a:t>
            </a:r>
            <a:r>
              <a:rPr lang="en-US" dirty="0">
                <a:solidFill>
                  <a:prstClr val="black"/>
                </a:solidFill>
                <a:cs typeface="Arial"/>
              </a:rPr>
              <a:t>for help. </a:t>
            </a:r>
            <a:endParaRPr lang="en-US" dirty="0">
              <a:solidFill>
                <a:prstClr val="black"/>
              </a:solidFill>
              <a:cs typeface="Arial" panose="020B0604020202020204" pitchFamily="34" charset="0"/>
            </a:endParaRPr>
          </a:p>
          <a:p>
            <a:pPr defTabSz="1002667">
              <a:spcAft>
                <a:spcPts val="622"/>
              </a:spcAft>
              <a:defRPr/>
            </a:pPr>
            <a:r>
              <a:rPr lang="en-US" dirty="0">
                <a:solidFill>
                  <a:prstClr val="black"/>
                </a:solidFill>
                <a:cs typeface="Arial"/>
              </a:rPr>
              <a:t>“Get Ready for Medicare,” is pictured on this page. Visit </a:t>
            </a:r>
            <a:r>
              <a:rPr lang="en-US" dirty="0">
                <a:solidFill>
                  <a:prstClr val="black"/>
                </a:solidFill>
                <a:cs typeface="Arial"/>
                <a:hlinkClick r:id="rId5"/>
              </a:rPr>
              <a:t>Medicare.gov/basics/forms-publications-mailings/mailings/signing-up/get-ready-for-medicare-package</a:t>
            </a:r>
            <a:r>
              <a:rPr lang="en-US" dirty="0">
                <a:solidFill>
                  <a:prstClr val="black"/>
                </a:solidFill>
                <a:cs typeface="Arial"/>
              </a:rPr>
              <a:t> to download a copy of the letter and booklet.</a:t>
            </a:r>
          </a:p>
          <a:p>
            <a:pPr>
              <a:spcAft>
                <a:spcPts val="622"/>
              </a:spcAft>
            </a:pPr>
            <a:endParaRPr lang="en-US" b="1" dirty="0">
              <a:cs typeface="Arial"/>
            </a:endParaRPr>
          </a:p>
        </p:txBody>
      </p:sp>
      <p:sp>
        <p:nvSpPr>
          <p:cNvPr id="4" name="Slide Number Placeholder 3">
            <a:extLst>
              <a:ext uri="{FF2B5EF4-FFF2-40B4-BE49-F238E27FC236}">
                <a16:creationId xmlns:a16="http://schemas.microsoft.com/office/drawing/2014/main" id="{332BBB35-0367-3980-5473-9F12CC114F79}"/>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49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50141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2BCFB-0317-6F53-AA20-D65DA49D89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CEB1E-5291-CC35-221B-CE946E6793E6}"/>
              </a:ext>
            </a:extLst>
          </p:cNvPr>
          <p:cNvSpPr>
            <a:spLocks noGrp="1" noRot="1" noChangeAspect="1"/>
          </p:cNvSpPr>
          <p:nvPr>
            <p:ph type="sldImg"/>
          </p:nvPr>
        </p:nvSpPr>
        <p:spPr>
          <a:xfrm>
            <a:off x="744538" y="392113"/>
            <a:ext cx="5667375" cy="3187700"/>
          </a:xfrm>
        </p:spPr>
      </p:sp>
      <p:sp>
        <p:nvSpPr>
          <p:cNvPr id="3" name="Notes Placeholder 2">
            <a:extLst>
              <a:ext uri="{FF2B5EF4-FFF2-40B4-BE49-F238E27FC236}">
                <a16:creationId xmlns:a16="http://schemas.microsoft.com/office/drawing/2014/main" id="{B9E8290D-4F0C-8613-BA10-D5B221EF5153}"/>
              </a:ext>
            </a:extLst>
          </p:cNvPr>
          <p:cNvSpPr>
            <a:spLocks noGrp="1"/>
          </p:cNvSpPr>
          <p:nvPr>
            <p:ph type="body" idx="1"/>
          </p:nvPr>
        </p:nvSpPr>
        <p:spPr>
          <a:xfrm>
            <a:off x="715617" y="3935082"/>
            <a:ext cx="5852160" cy="3780473"/>
          </a:xfrm>
        </p:spPr>
        <p:txBody>
          <a:bodyPr/>
          <a:lstStyle/>
          <a:p>
            <a:pPr defTabSz="948507">
              <a:spcBef>
                <a:spcPts val="622"/>
              </a:spcBef>
              <a:defRPr/>
            </a:pPr>
            <a:r>
              <a:rPr lang="en-US" dirty="0"/>
              <a:t>After the webinar has concluded, we encourage you to complete an optional evaluation survey will be available in the NTP LMS. You’ll see it in the same location (or link) you used to register for and launch this training.</a:t>
            </a:r>
            <a:r>
              <a:rPr lang="en-US" baseline="0" dirty="0"/>
              <a:t> </a:t>
            </a:r>
          </a:p>
          <a:p>
            <a:pPr defTabSz="948507">
              <a:spcBef>
                <a:spcPts val="622"/>
              </a:spcBef>
              <a:defRPr/>
            </a:pPr>
            <a:r>
              <a:rPr lang="en-US" baseline="0" dirty="0"/>
              <a:t>These surveys help us continue to improve and offer sessions that are helpful to our partners. </a:t>
            </a:r>
            <a:endParaRPr lang="en-US" dirty="0"/>
          </a:p>
          <a:p>
            <a:pPr>
              <a:spcBef>
                <a:spcPts val="622"/>
              </a:spcBef>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E4B3B49-0715-DB73-28D3-F0EBDA6F8075}"/>
              </a:ext>
            </a:extLst>
          </p:cNvPr>
          <p:cNvSpPr>
            <a:spLocks noGrp="1"/>
          </p:cNvSpPr>
          <p:nvPr>
            <p:ph type="sldNum" sz="quarter" idx="5"/>
          </p:nvPr>
        </p:nvSpPr>
        <p:spPr>
          <a:xfrm>
            <a:off x="4143587" y="9119475"/>
            <a:ext cx="3169920" cy="481726"/>
          </a:xfrm>
        </p:spPr>
        <p:txBody>
          <a:bodyPr/>
          <a:lstStyle/>
          <a:p>
            <a:fld id="{F59BF8FC-0BCA-488B-8738-1B288BD7F7D2}" type="slidenum">
              <a:rPr lang="en-US" smtClean="0"/>
              <a:t>5</a:t>
            </a:fld>
            <a:endParaRPr lang="en-US"/>
          </a:p>
        </p:txBody>
      </p:sp>
    </p:spTree>
    <p:extLst>
      <p:ext uri="{BB962C8B-B14F-4D97-AF65-F5344CB8AC3E}">
        <p14:creationId xmlns:p14="http://schemas.microsoft.com/office/powerpoint/2010/main" val="40366940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811696" y="3806753"/>
            <a:ext cx="6009861" cy="5313014"/>
          </a:xfrm>
        </p:spPr>
        <p:txBody>
          <a:bodyPr/>
          <a:lstStyle/>
          <a:p>
            <a:pPr defTabSz="1002667">
              <a:spcAft>
                <a:spcPts val="622"/>
              </a:spcAft>
              <a:defRPr/>
            </a:pPr>
            <a:r>
              <a:rPr lang="en-US" b="1" dirty="0">
                <a:solidFill>
                  <a:prstClr val="black"/>
                </a:solidFill>
                <a:ea typeface="ＭＳ Ｐゴシック"/>
                <a:cs typeface="Arial" panose="020B0604020202020204" pitchFamily="34" charset="0"/>
              </a:rPr>
              <a:t>This slide has animation</a:t>
            </a:r>
            <a:endParaRPr lang="en-US" b="0" i="0" u="none" strike="noStrike" dirty="0">
              <a:solidFill>
                <a:srgbClr val="000000"/>
              </a:solidFill>
              <a:effectLst/>
              <a:cs typeface="Arial" panose="020B0604020202020204" pitchFamily="34" charset="0"/>
            </a:endParaRPr>
          </a:p>
          <a:p>
            <a:pPr marL="177845" indent="-177845">
              <a:spcAft>
                <a:spcPts val="622"/>
              </a:spcAft>
              <a:buFont typeface="Wingdings" panose="05000000000000000000" pitchFamily="2" charset="2"/>
              <a:buChar char="§"/>
              <a:defRPr/>
            </a:pPr>
            <a:r>
              <a:rPr lang="en-US" b="1" dirty="0">
                <a:solidFill>
                  <a:prstClr val="black"/>
                </a:solidFill>
                <a:cs typeface="Arial" panose="020B0604020202020204" pitchFamily="34" charset="0"/>
              </a:rPr>
              <a:t>Your Medicare card </a:t>
            </a:r>
            <a:r>
              <a:rPr lang="en-US" dirty="0">
                <a:cs typeface="Arial" panose="020B0604020202020204" pitchFamily="34" charset="0"/>
              </a:rPr>
              <a:t>lists Medicare Part A (shown as HOSPITAL), and/or Part B (shown as MEDICAL), or both. It also lists the date your coverage begins. Your card has a Medicare Number that’s unique to you—it’s not your Social Security Number. It's a unique combination of letters and numbers—the letters S, L, O, I, B, and Z are </a:t>
            </a:r>
            <a:r>
              <a:rPr lang="en-US" dirty="0">
                <a:solidFill>
                  <a:prstClr val="black"/>
                </a:solidFill>
                <a:cs typeface="Arial" panose="020B0604020202020204" pitchFamily="34" charset="0"/>
              </a:rPr>
              <a:t>never used. This helps to protect your identity. </a:t>
            </a:r>
          </a:p>
          <a:p>
            <a:pPr marL="177845" indent="-177845">
              <a:spcAft>
                <a:spcPts val="622"/>
              </a:spcAft>
              <a:buFont typeface="Wingdings" panose="05000000000000000000" pitchFamily="2" charset="2"/>
              <a:buChar char="§"/>
              <a:defRPr/>
            </a:pPr>
            <a:r>
              <a:rPr lang="en-US" b="1" dirty="0">
                <a:solidFill>
                  <a:prstClr val="black"/>
                </a:solidFill>
                <a:cs typeface="Arial" panose="020B0604020202020204" pitchFamily="34" charset="0"/>
              </a:rPr>
              <a:t>If you get your Medicare card and don’t want Part B, </a:t>
            </a:r>
            <a:r>
              <a:rPr lang="en-US" dirty="0">
                <a:solidFill>
                  <a:prstClr val="black"/>
                </a:solidFill>
                <a:cs typeface="Arial" panose="020B0604020202020204" pitchFamily="34" charset="0"/>
              </a:rPr>
              <a:t>follow the directions in the “Get Ready for Medicare” package and return the card. Medicare will send you another card that shows you only have Part A coverage.</a:t>
            </a:r>
          </a:p>
          <a:p>
            <a:pPr marL="177845" indent="-177845">
              <a:spcAft>
                <a:spcPts val="622"/>
              </a:spcAft>
              <a:buFont typeface="Wingdings" panose="05000000000000000000" pitchFamily="2" charset="2"/>
              <a:buChar char="§"/>
              <a:defRPr/>
            </a:pPr>
            <a:r>
              <a:rPr lang="en-US" b="1" dirty="0">
                <a:solidFill>
                  <a:prstClr val="black"/>
                </a:solidFill>
                <a:cs typeface="Arial" panose="020B0604020202020204" pitchFamily="34" charset="0"/>
              </a:rPr>
              <a:t>If you’re in Original Medicare, </a:t>
            </a:r>
            <a:r>
              <a:rPr lang="en-US" dirty="0">
                <a:solidFill>
                  <a:prstClr val="black"/>
                </a:solidFill>
                <a:cs typeface="Arial" panose="020B0604020202020204" pitchFamily="34" charset="0"/>
              </a:rPr>
              <a:t>you use your red, white, and blue Medicare card when you get health care services. </a:t>
            </a:r>
            <a:r>
              <a:rPr lang="en-US" b="1" dirty="0">
                <a:solidFill>
                  <a:prstClr val="black"/>
                </a:solidFill>
                <a:cs typeface="Arial" panose="020B0604020202020204" pitchFamily="34" charset="0"/>
              </a:rPr>
              <a:t>If you join a Medicare Advantage Plan</a:t>
            </a:r>
            <a:r>
              <a:rPr lang="en-US" dirty="0">
                <a:solidFill>
                  <a:prstClr val="black"/>
                </a:solidFill>
                <a:cs typeface="Arial" panose="020B0604020202020204" pitchFamily="34" charset="0"/>
              </a:rPr>
              <a:t>, your plan will give you a different card to use when you get health care services and supplies. Your Medicare Advantage Plan ID card is your main card for Medicare. However, you may also be asked to show your Original Medicare card, so you should carry this card too. </a:t>
            </a:r>
          </a:p>
          <a:p>
            <a:pPr marL="177845" indent="-177845">
              <a:spcAft>
                <a:spcPts val="622"/>
              </a:spcAft>
              <a:buFont typeface="Wingdings" panose="05000000000000000000" pitchFamily="2" charset="2"/>
              <a:buChar char="§"/>
              <a:defRPr/>
            </a:pPr>
            <a:r>
              <a:rPr lang="en-US" b="1" dirty="0">
                <a:solidFill>
                  <a:prstClr val="black"/>
                </a:solidFill>
                <a:cs typeface="Arial" panose="020B0604020202020204" pitchFamily="34" charset="0"/>
              </a:rPr>
              <a:t>Only give your Medicare Number to doctors, pharmacists, other health care providers, your insurers, or people you trust </a:t>
            </a:r>
            <a:r>
              <a:rPr lang="en-US" dirty="0">
                <a:solidFill>
                  <a:prstClr val="black"/>
                </a:solidFill>
                <a:cs typeface="Arial" panose="020B0604020202020204" pitchFamily="34" charset="0"/>
              </a:rPr>
              <a:t>to work with Medicare on your behalf. If you forget your card, you, your doctor, or other health care provider may be able to use the secure Medicare Administrative Contractor (MAC) portal to look up your Medicare Number online. If you have a Medicare account, you can get your Medicare Number, print an official copy of your Medicare card, or order an official copy of your Medicare card by logging into it at </a:t>
            </a:r>
            <a:r>
              <a:rPr lang="en-US" dirty="0">
                <a:solidFill>
                  <a:prstClr val="black"/>
                </a:solidFill>
                <a:cs typeface="Arial" panose="020B0604020202020204" pitchFamily="34" charset="0"/>
                <a:hlinkClick r:id="rId3"/>
              </a:rPr>
              <a:t>Medicare.gov/account</a:t>
            </a:r>
            <a:r>
              <a:rPr lang="en-US" dirty="0">
                <a:solidFill>
                  <a:prstClr val="black"/>
                </a:solidFill>
                <a:cs typeface="Arial" panose="020B0604020202020204" pitchFamily="34" charset="0"/>
              </a:rPr>
              <a:t>. You can also call </a:t>
            </a:r>
            <a:r>
              <a:rPr lang="en-US" dirty="0">
                <a:cs typeface="Arial"/>
              </a:rPr>
              <a:t>1-800-MEDICARE (1-800-633-4227) to request a replacement. TTY users can call 1-877-486-2048. </a:t>
            </a:r>
            <a:endParaRPr lang="en-US" sz="1600" dirty="0">
              <a:cs typeface="Arial" panose="020B0604020202020204" pitchFamily="34" charset="0"/>
            </a:endParaRPr>
          </a:p>
        </p:txBody>
      </p:sp>
      <p:sp>
        <p:nvSpPr>
          <p:cNvPr id="4" name="Slide Number Placeholder 3">
            <a:extLst>
              <a:ext uri="{FF2B5EF4-FFF2-40B4-BE49-F238E27FC236}">
                <a16:creationId xmlns:a16="http://schemas.microsoft.com/office/drawing/2014/main" id="{DEF8AE1C-AA65-6851-F740-E0524552EE84}"/>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50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735533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2538" y="0"/>
            <a:ext cx="4808537" cy="2705100"/>
          </a:xfrm>
        </p:spPr>
      </p:sp>
      <p:sp>
        <p:nvSpPr>
          <p:cNvPr id="3" name="Notes Placeholder 2"/>
          <p:cNvSpPr>
            <a:spLocks noGrp="1"/>
          </p:cNvSpPr>
          <p:nvPr>
            <p:ph type="body" idx="1"/>
          </p:nvPr>
        </p:nvSpPr>
        <p:spPr>
          <a:xfrm>
            <a:off x="514191" y="2847424"/>
            <a:ext cx="6285230" cy="5407228"/>
          </a:xfrm>
        </p:spPr>
        <p:txBody>
          <a:bodyPr/>
          <a:lstStyle/>
          <a:p>
            <a:pPr defTabSz="1002667">
              <a:spcAft>
                <a:spcPts val="622"/>
              </a:spcAft>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a:endParaRPr>
          </a:p>
          <a:p>
            <a:pPr>
              <a:spcAft>
                <a:spcPts val="622"/>
              </a:spcAft>
              <a:defRPr/>
            </a:pPr>
            <a:r>
              <a:rPr lang="en-US" dirty="0">
                <a:solidFill>
                  <a:prstClr val="black"/>
                </a:solidFill>
                <a:cs typeface="Arial"/>
              </a:rPr>
              <a:t>If you aren’t getting Social Security or RRB benefits at least 4 months before you turn 65 (for instance, because you’re still working), you’ll need to sign up for Part A (even if you’re eligible to get Part A premium free (don’t need to pay a premium)) and Part B. To avoid a delay in coverage, you should contact Social Security to apply for Medicare 3 months before you turn 65. If you worked for a railroad, contact the RRB to sign up. You don’t have to be retired to get Medicare. </a:t>
            </a:r>
          </a:p>
          <a:p>
            <a:pPr defTabSz="1002667">
              <a:spcAft>
                <a:spcPts val="622"/>
              </a:spcAft>
              <a:defRPr/>
            </a:pPr>
            <a:r>
              <a:rPr lang="en-US" dirty="0">
                <a:solidFill>
                  <a:prstClr val="black"/>
                </a:solidFill>
                <a:cs typeface="Arial"/>
              </a:rPr>
              <a:t>You can sign up online at </a:t>
            </a:r>
            <a:r>
              <a:rPr lang="en-US" dirty="0">
                <a:cs typeface="Arial"/>
                <a:hlinkClick r:id="rId3"/>
              </a:rPr>
              <a:t>SSA.gov</a:t>
            </a:r>
            <a:r>
              <a:rPr lang="en-US" dirty="0">
                <a:solidFill>
                  <a:prstClr val="black"/>
                </a:solidFill>
                <a:cs typeface="Arial"/>
              </a:rPr>
              <a:t> or call 1-800-722-1213 (TTY users can call 1-800-325-0778), or make an appointment at your local Social Security office. To find your local office, visit </a:t>
            </a:r>
            <a:r>
              <a:rPr lang="en-US" dirty="0">
                <a:solidFill>
                  <a:prstClr val="black"/>
                </a:solidFill>
                <a:cs typeface="Arial"/>
                <a:hlinkClick r:id="rId4"/>
              </a:rPr>
              <a:t>SSA.gov/locator</a:t>
            </a:r>
            <a:r>
              <a:rPr lang="en-US" dirty="0">
                <a:solidFill>
                  <a:prstClr val="black"/>
                </a:solidFill>
                <a:cs typeface="Arial"/>
              </a:rPr>
              <a:t>. You can sign up for and get Social Security retirement benefits as early as 62, but the benefit amount will be lower than your full retirement benefit amount. Your benefit amount will be reduced based on the number of months you get benefits before you reach your full retirement age. </a:t>
            </a:r>
            <a:endParaRPr lang="en-US" dirty="0">
              <a:solidFill>
                <a:prstClr val="black"/>
              </a:solidFill>
              <a:cs typeface="Arial" panose="020B0604020202020204" pitchFamily="34" charset="0"/>
            </a:endParaRPr>
          </a:p>
          <a:p>
            <a:pPr defTabSz="1002667">
              <a:spcAft>
                <a:spcPts val="622"/>
              </a:spcAft>
              <a:defRPr/>
            </a:pPr>
            <a:r>
              <a:rPr lang="en-US" dirty="0">
                <a:solidFill>
                  <a:prstClr val="black"/>
                </a:solidFill>
                <a:cs typeface="Arial"/>
              </a:rPr>
              <a:t>The full retirement age for Social Security benefits is increasing. For many years, the full retirement age was 65. However, beginning with people born in 1938 or later, that age gradually increases until it reaches 67 for people born after 1959. You can calculate your age for collecting </a:t>
            </a:r>
            <a:r>
              <a:rPr lang="en-US" b="1" dirty="0">
                <a:solidFill>
                  <a:prstClr val="black"/>
                </a:solidFill>
                <a:cs typeface="Arial"/>
              </a:rPr>
              <a:t>full </a:t>
            </a:r>
            <a:r>
              <a:rPr lang="en-US" dirty="0">
                <a:solidFill>
                  <a:prstClr val="black"/>
                </a:solidFill>
                <a:cs typeface="Arial"/>
              </a:rPr>
              <a:t>Social Security retirement benefits at</a:t>
            </a:r>
            <a:r>
              <a:rPr lang="en-US" u="sng" dirty="0">
                <a:solidFill>
                  <a:prstClr val="black"/>
                </a:solidFill>
                <a:cs typeface="Arial"/>
                <a:hlinkClick r:id="rId5"/>
              </a:rPr>
              <a:t> SSA.gov/retirement/</a:t>
            </a:r>
            <a:r>
              <a:rPr lang="en-US" u="sng" dirty="0" err="1">
                <a:solidFill>
                  <a:prstClr val="black"/>
                </a:solidFill>
                <a:cs typeface="Arial"/>
                <a:hlinkClick r:id="rId5"/>
              </a:rPr>
              <a:t>ageincrease</a:t>
            </a:r>
            <a:r>
              <a:rPr lang="en-US" dirty="0">
                <a:solidFill>
                  <a:prstClr val="black"/>
                </a:solidFill>
                <a:cs typeface="Arial"/>
              </a:rPr>
              <a:t>.</a:t>
            </a:r>
          </a:p>
          <a:p>
            <a:pPr defTabSz="1002667">
              <a:spcAft>
                <a:spcPts val="622"/>
              </a:spcAft>
              <a:defRPr/>
            </a:pPr>
            <a:r>
              <a:rPr lang="en-US" dirty="0">
                <a:solidFill>
                  <a:prstClr val="black"/>
                </a:solidFill>
                <a:cs typeface="Arial"/>
              </a:rPr>
              <a:t>For more information, visit </a:t>
            </a:r>
            <a:r>
              <a:rPr lang="en-US" dirty="0">
                <a:solidFill>
                  <a:prstClr val="black"/>
                </a:solidFill>
                <a:cs typeface="Arial"/>
                <a:hlinkClick r:id="rId6"/>
              </a:rPr>
              <a:t>SSA.gov/pubs/EN-05-10035.pdf</a:t>
            </a:r>
            <a:r>
              <a:rPr lang="en-US" dirty="0">
                <a:solidFill>
                  <a:prstClr val="black"/>
                </a:solidFill>
                <a:cs typeface="Arial"/>
              </a:rPr>
              <a:t>. </a:t>
            </a:r>
          </a:p>
          <a:p>
            <a:pPr defTabSz="1002667">
              <a:spcAft>
                <a:spcPts val="622"/>
              </a:spcAft>
              <a:defRPr/>
            </a:pPr>
            <a:r>
              <a:rPr lang="en-US" b="1" dirty="0">
                <a:cs typeface="Arial"/>
              </a:rPr>
              <a:t>NOTE: </a:t>
            </a:r>
            <a:r>
              <a:rPr lang="en-US" dirty="0">
                <a:cs typeface="Arial"/>
              </a:rPr>
              <a:t>If you sign up for Part A and Part B, Medicare will send you a “Welcome to Medicare” package—about 2 weeks after you apply. The package includes a letter, booklet, and your red, white, and blue Medicare card. The package will also provide your coverage start date (which is on the enclosed Medicare card as well). The letter and booklet both explain important decisions you need to make.</a:t>
            </a:r>
            <a:r>
              <a:rPr lang="en-US" dirty="0">
                <a:solidFill>
                  <a:prstClr val="black"/>
                </a:solidFill>
                <a:cs typeface="Arial"/>
              </a:rPr>
              <a:t> </a:t>
            </a:r>
            <a:endParaRPr lang="en-US" dirty="0">
              <a:solidFill>
                <a:prstClr val="black"/>
              </a:solidFill>
              <a:cs typeface="Arial" panose="020B0604020202020204" pitchFamily="34" charset="0"/>
            </a:endParaRPr>
          </a:p>
          <a:p>
            <a:pPr>
              <a:spcAft>
                <a:spcPts val="622"/>
              </a:spcAft>
              <a:defRPr/>
            </a:pPr>
            <a:r>
              <a:rPr lang="en-US" dirty="0">
                <a:solidFill>
                  <a:prstClr val="black"/>
                </a:solidFill>
                <a:cs typeface="Arial"/>
              </a:rPr>
              <a:t>“Welcome to Medicare,” is pictured on this page. Visit </a:t>
            </a:r>
            <a:r>
              <a:rPr lang="en-US" dirty="0">
                <a:solidFill>
                  <a:prstClr val="black"/>
                </a:solidFill>
                <a:cs typeface="Arial"/>
                <a:hlinkClick r:id="rId7"/>
              </a:rPr>
              <a:t>Medicare.gov/basics/forms-publications-mailings/mailings/signing-up/welcome-to-</a:t>
            </a:r>
            <a:r>
              <a:rPr lang="en-US" dirty="0" err="1">
                <a:solidFill>
                  <a:prstClr val="black"/>
                </a:solidFill>
                <a:cs typeface="Arial"/>
                <a:hlinkClick r:id="rId7"/>
              </a:rPr>
              <a:t>medicare</a:t>
            </a:r>
            <a:r>
              <a:rPr lang="en-US" dirty="0">
                <a:solidFill>
                  <a:prstClr val="black"/>
                </a:solidFill>
                <a:cs typeface="Arial"/>
                <a:hlinkClick r:id="rId7"/>
              </a:rPr>
              <a:t>-package</a:t>
            </a:r>
            <a:r>
              <a:rPr lang="en-US" dirty="0">
                <a:solidFill>
                  <a:prstClr val="black"/>
                </a:solidFill>
                <a:cs typeface="Arial"/>
              </a:rPr>
              <a:t> to download a copy of the letter and booklet.</a:t>
            </a:r>
            <a:endParaRPr lang="en-US" dirty="0">
              <a:cs typeface="Arial"/>
            </a:endParaRPr>
          </a:p>
          <a:p>
            <a:pPr>
              <a:spcAft>
                <a:spcPts val="622"/>
              </a:spcAft>
              <a:defRPr/>
            </a:pPr>
            <a:r>
              <a:rPr lang="en-US" b="1" dirty="0">
                <a:solidFill>
                  <a:prstClr val="black"/>
                </a:solidFill>
                <a:cs typeface="Arial"/>
              </a:rPr>
              <a:t>Source:</a:t>
            </a:r>
            <a:r>
              <a:rPr lang="en-US" dirty="0">
                <a:solidFill>
                  <a:prstClr val="black"/>
                </a:solidFill>
                <a:cs typeface="Arial"/>
              </a:rPr>
              <a:t> </a:t>
            </a:r>
            <a:r>
              <a:rPr lang="en-US" dirty="0">
                <a:solidFill>
                  <a:prstClr val="black"/>
                </a:solidFill>
                <a:cs typeface="Arial"/>
                <a:hlinkClick r:id="rId8"/>
              </a:rPr>
              <a:t>SSA.gov/benefits/retirement/planner/applying2</a:t>
            </a:r>
            <a:endParaRPr lang="en-US" dirty="0">
              <a:solidFill>
                <a:prstClr val="black"/>
              </a:solidFill>
              <a:cs typeface="Arial"/>
            </a:endParaRPr>
          </a:p>
          <a:p>
            <a:pPr>
              <a:spcAft>
                <a:spcPts val="622"/>
              </a:spcAft>
            </a:pPr>
            <a:endParaRPr lang="en-US" sz="1600" dirty="0"/>
          </a:p>
        </p:txBody>
      </p:sp>
      <p:sp>
        <p:nvSpPr>
          <p:cNvPr id="4" name="Slide Number Placeholder 3">
            <a:extLst>
              <a:ext uri="{FF2B5EF4-FFF2-40B4-BE49-F238E27FC236}">
                <a16:creationId xmlns:a16="http://schemas.microsoft.com/office/drawing/2014/main" id="{5287DFF7-4BA8-B97E-6BE7-866250AE57C4}"/>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51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148484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248477" y="3797759"/>
            <a:ext cx="7126357" cy="5765731"/>
          </a:xfrm>
        </p:spPr>
        <p:txBody>
          <a:bodyPr/>
          <a:lstStyle/>
          <a:p>
            <a:pPr defTabSz="1002667">
              <a:spcBef>
                <a:spcPts val="658"/>
              </a:spcBef>
              <a:spcAft>
                <a:spcPts val="622"/>
              </a:spcAft>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defTabSz="1002667">
              <a:spcBef>
                <a:spcPts val="658"/>
              </a:spcBef>
              <a:spcAft>
                <a:spcPts val="622"/>
              </a:spcAft>
              <a:defRPr/>
            </a:pPr>
            <a:r>
              <a:rPr lang="en-US" b="1" dirty="0">
                <a:cs typeface="Arial"/>
              </a:rPr>
              <a:t>If you don’t already have Medicare:</a:t>
            </a:r>
          </a:p>
          <a:p>
            <a:pPr marL="177845" indent="-177845" defTabSz="1002667">
              <a:spcBef>
                <a:spcPts val="658"/>
              </a:spcBef>
              <a:spcAft>
                <a:spcPts val="622"/>
              </a:spcAft>
              <a:buFont typeface="Wingdings" panose="05000000000000000000" pitchFamily="2" charset="2"/>
              <a:buChar char="§"/>
              <a:defRPr/>
            </a:pPr>
            <a:r>
              <a:rPr lang="en-US" dirty="0">
                <a:cs typeface="Arial"/>
              </a:rPr>
              <a:t>Generally, your first opportunity to sign up for Medicare </a:t>
            </a:r>
            <a:r>
              <a:rPr lang="en-US" dirty="0">
                <a:solidFill>
                  <a:prstClr val="black"/>
                </a:solidFill>
                <a:cs typeface="Arial"/>
              </a:rPr>
              <a:t>Part A and/or Part B is during your IEP—7-month period that begins 3 months before the month you turn 65 and ends 3 months after the month you turn 65. </a:t>
            </a:r>
          </a:p>
          <a:p>
            <a:pPr marL="177845" indent="-177845" defTabSz="1002667">
              <a:spcBef>
                <a:spcPts val="658"/>
              </a:spcBef>
              <a:spcAft>
                <a:spcPts val="622"/>
              </a:spcAft>
              <a:buFont typeface="Wingdings" panose="05000000000000000000" pitchFamily="2" charset="2"/>
              <a:buChar char="§"/>
              <a:defRPr/>
            </a:pPr>
            <a:r>
              <a:rPr lang="en-US" dirty="0">
                <a:solidFill>
                  <a:prstClr val="black"/>
                </a:solidFill>
                <a:cs typeface="Arial"/>
              </a:rPr>
              <a:t>After your IEP is over, you may have a chance to sign up for Medicare during a Special Enrollment Period (SEP). For example, if you didn’t sign up for Part B (or Part A if you have to buy it) when you were first eligible because you have group health plan coverage based on current employment (your own, a spouse’s, or a family member’s if you have a disability).</a:t>
            </a:r>
          </a:p>
          <a:p>
            <a:pPr marL="177845" indent="-177845" defTabSz="1002667">
              <a:spcBef>
                <a:spcPts val="658"/>
              </a:spcBef>
              <a:spcAft>
                <a:spcPts val="622"/>
              </a:spcAft>
              <a:buFont typeface="Wingdings" panose="05000000000000000000" pitchFamily="2" charset="2"/>
              <a:buChar char="§"/>
              <a:defRPr/>
            </a:pPr>
            <a:r>
              <a:rPr lang="en-US" dirty="0">
                <a:solidFill>
                  <a:prstClr val="black"/>
                </a:solidFill>
                <a:cs typeface="Arial"/>
              </a:rPr>
              <a:t>If you have to pay for Part A but don’t sign up for it and/or don’t sign up for Part B (for which you must pay premiums) during your IEP and you don’t qualify for an SEP, you can sign up during the General Enrollment Period (GEP) from January 1–March 31 each year. You may have to pay a higher Part A and/or Part B premium for late enrollment</a:t>
            </a:r>
          </a:p>
          <a:p>
            <a:pPr defTabSz="1002667">
              <a:spcBef>
                <a:spcPts val="658"/>
              </a:spcBef>
              <a:spcAft>
                <a:spcPts val="622"/>
              </a:spcAft>
              <a:defRPr/>
            </a:pPr>
            <a:r>
              <a:rPr lang="en-US" b="1" dirty="0">
                <a:solidFill>
                  <a:prstClr val="black"/>
                </a:solidFill>
                <a:cs typeface="Arial"/>
              </a:rPr>
              <a:t>If you already have Medicare and want to change how you get your coverage:</a:t>
            </a:r>
          </a:p>
          <a:p>
            <a:pPr marL="177845" indent="-177845" defTabSz="1002667">
              <a:spcBef>
                <a:spcPts val="658"/>
              </a:spcBef>
              <a:spcAft>
                <a:spcPts val="622"/>
              </a:spcAft>
              <a:buFont typeface="Wingdings" panose="05000000000000000000" pitchFamily="2" charset="2"/>
              <a:buChar char="§"/>
              <a:defRPr/>
            </a:pPr>
            <a:r>
              <a:rPr lang="en-US" dirty="0">
                <a:solidFill>
                  <a:prstClr val="black"/>
                </a:solidFill>
                <a:cs typeface="Arial"/>
              </a:rPr>
              <a:t>You can join, switch, or drop your health or drug plan coverage during the Open Enrollment Period (OEP), the Medicare Advantage OEP for individuals enrolled in Medicare Advantage Plans, Open Enrollment Period for Institutionalized Individuals (OEPI), or in certain circumstances, during an SEP.</a:t>
            </a:r>
          </a:p>
          <a:p>
            <a:pPr marL="177845" indent="-177845" defTabSz="1002667">
              <a:spcBef>
                <a:spcPts val="658"/>
              </a:spcBef>
              <a:spcAft>
                <a:spcPts val="622"/>
              </a:spcAft>
              <a:buFont typeface="Wingdings" panose="05000000000000000000" pitchFamily="2" charset="2"/>
              <a:buChar char="§"/>
              <a:defRPr/>
            </a:pPr>
            <a:r>
              <a:rPr lang="en-US" dirty="0">
                <a:solidFill>
                  <a:prstClr val="black"/>
                </a:solidFill>
                <a:cs typeface="Arial"/>
              </a:rPr>
              <a:t>Signing up for Medicare or changing how you get your Medicare are important decisions. These actions must be done timely to avoid late enrollment penalties and to be sure you get the coverage you need when you need it. Enrollment periods are explained on the following slides.</a:t>
            </a:r>
          </a:p>
          <a:p>
            <a:pPr>
              <a:spcBef>
                <a:spcPts val="658"/>
              </a:spcBef>
              <a:spcAft>
                <a:spcPts val="622"/>
              </a:spcAft>
              <a:defRPr/>
            </a:pPr>
            <a:endParaRPr lang="en-US" dirty="0">
              <a:solidFill>
                <a:prstClr val="black"/>
              </a:solidFill>
            </a:endParaRPr>
          </a:p>
        </p:txBody>
      </p:sp>
      <p:sp>
        <p:nvSpPr>
          <p:cNvPr id="4" name="Slide Number Placeholder 3">
            <a:extLst>
              <a:ext uri="{FF2B5EF4-FFF2-40B4-BE49-F238E27FC236}">
                <a16:creationId xmlns:a16="http://schemas.microsoft.com/office/drawing/2014/main" id="{7829C11B-96A1-EEFD-1A42-FD0DDCC4F8CD}"/>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52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629339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369888"/>
            <a:ext cx="6251575" cy="3516312"/>
          </a:xfrm>
        </p:spPr>
      </p:sp>
      <p:sp>
        <p:nvSpPr>
          <p:cNvPr id="3" name="Notes Placeholder 2"/>
          <p:cNvSpPr>
            <a:spLocks noGrp="1"/>
          </p:cNvSpPr>
          <p:nvPr>
            <p:ph type="body" idx="1"/>
          </p:nvPr>
        </p:nvSpPr>
        <p:spPr>
          <a:xfrm>
            <a:off x="89453" y="3942023"/>
            <a:ext cx="7145543" cy="4770913"/>
          </a:xfrm>
        </p:spPr>
        <p:txBody>
          <a:bodyPr/>
          <a:lstStyle/>
          <a:p>
            <a:pPr defTabSz="1002667">
              <a:spcAft>
                <a:spcPts val="622"/>
              </a:spcAft>
              <a:defRPr/>
            </a:pPr>
            <a:r>
              <a:rPr lang="en-US" sz="1100" b="1" dirty="0">
                <a:solidFill>
                  <a:prstClr val="black"/>
                </a:solidFill>
                <a:ea typeface="ＭＳ Ｐゴシック"/>
                <a:cs typeface="Arial"/>
              </a:rPr>
              <a:t>This slide has animation.</a:t>
            </a:r>
            <a:endParaRPr lang="en-US" sz="1100" dirty="0">
              <a:solidFill>
                <a:srgbClr val="000000"/>
              </a:solidFill>
              <a:cs typeface="Arial" panose="020B0604020202020204" pitchFamily="34" charset="0"/>
            </a:endParaRPr>
          </a:p>
          <a:p>
            <a:pPr defTabSz="1002667">
              <a:spcAft>
                <a:spcPts val="622"/>
              </a:spcAft>
              <a:defRPr/>
            </a:pPr>
            <a:r>
              <a:rPr lang="en-US" sz="1100" b="1" dirty="0">
                <a:solidFill>
                  <a:srgbClr val="000000"/>
                </a:solidFill>
                <a:cs typeface="Arial"/>
              </a:rPr>
              <a:t>Presenter Option: </a:t>
            </a:r>
            <a:r>
              <a:rPr lang="en-US" sz="1100" dirty="0">
                <a:solidFill>
                  <a:srgbClr val="000000"/>
                </a:solidFill>
                <a:cs typeface="Arial"/>
              </a:rPr>
              <a:t>You may click on the URLs below to play the 2 videos:</a:t>
            </a:r>
          </a:p>
          <a:p>
            <a:pPr marL="237127" indent="-237127" defTabSz="1002667">
              <a:spcAft>
                <a:spcPts val="622"/>
              </a:spcAft>
              <a:buFont typeface="+mj-lt"/>
              <a:buAutoNum type="arabicPeriod"/>
              <a:defRPr/>
            </a:pPr>
            <a:r>
              <a:rPr lang="en-US" sz="1100" dirty="0">
                <a:solidFill>
                  <a:srgbClr val="000000"/>
                </a:solidFill>
                <a:cs typeface="Arial"/>
              </a:rPr>
              <a:t>“Understanding Your Medicare Initial Enrollment Period” </a:t>
            </a:r>
            <a:r>
              <a:rPr lang="en-US" sz="1100" dirty="0">
                <a:solidFill>
                  <a:srgbClr val="000000"/>
                </a:solidFill>
                <a:cs typeface="Arial"/>
                <a:hlinkClick r:id="rId3"/>
              </a:rPr>
              <a:t>Medicare.gov/basics/get-started-with-medicare/sign-up/when-does-</a:t>
            </a:r>
            <a:r>
              <a:rPr lang="en-US" sz="1100" dirty="0" err="1">
                <a:solidFill>
                  <a:srgbClr val="000000"/>
                </a:solidFill>
                <a:cs typeface="Arial"/>
                <a:hlinkClick r:id="rId3"/>
              </a:rPr>
              <a:t>medicare</a:t>
            </a:r>
            <a:r>
              <a:rPr lang="en-US" sz="1100" dirty="0">
                <a:solidFill>
                  <a:srgbClr val="000000"/>
                </a:solidFill>
                <a:cs typeface="Arial"/>
                <a:hlinkClick r:id="rId3"/>
              </a:rPr>
              <a:t>-coverage-start</a:t>
            </a:r>
            <a:endParaRPr lang="en-US" sz="1100" dirty="0">
              <a:solidFill>
                <a:srgbClr val="000000"/>
              </a:solidFill>
              <a:cs typeface="Arial"/>
            </a:endParaRPr>
          </a:p>
          <a:p>
            <a:pPr marL="237127" indent="-237127" defTabSz="1002667">
              <a:spcAft>
                <a:spcPts val="622"/>
              </a:spcAft>
              <a:buFont typeface="+mj-lt"/>
              <a:buAutoNum type="arabicPeriod"/>
              <a:defRPr/>
            </a:pPr>
            <a:r>
              <a:rPr lang="en-US" sz="1100" dirty="0">
                <a:solidFill>
                  <a:srgbClr val="000000"/>
                </a:solidFill>
                <a:cs typeface="Arial"/>
              </a:rPr>
              <a:t>“Explaining the Medicare Part B Late Enrollment Penalty” </a:t>
            </a:r>
            <a:r>
              <a:rPr lang="en-US" sz="1100" dirty="0">
                <a:solidFill>
                  <a:srgbClr val="000000"/>
                </a:solidFill>
                <a:cs typeface="Arial"/>
                <a:hlinkClick r:id="rId4"/>
              </a:rPr>
              <a:t>Medicare.gov/basics/costs/medicare-costs/avoid-penalties</a:t>
            </a:r>
            <a:r>
              <a:rPr lang="en-US" sz="1100" dirty="0">
                <a:solidFill>
                  <a:srgbClr val="000000"/>
                </a:solidFill>
                <a:cs typeface="Arial"/>
              </a:rPr>
              <a:t> </a:t>
            </a:r>
            <a:endParaRPr lang="en-US" sz="1100" b="1" dirty="0">
              <a:solidFill>
                <a:srgbClr val="000000"/>
              </a:solidFill>
              <a:cs typeface="Arial"/>
            </a:endParaRPr>
          </a:p>
          <a:p>
            <a:pPr>
              <a:spcAft>
                <a:spcPts val="622"/>
              </a:spcAft>
              <a:defRPr/>
            </a:pPr>
            <a:r>
              <a:rPr lang="en-US" sz="1100" dirty="0">
                <a:cs typeface="Arial"/>
              </a:rPr>
              <a:t>If you’re close to 65, but not getting Social Security or RRB benefits at least 4 months before your turn 65, you’ll need to sign up for Part A and Part B. </a:t>
            </a:r>
          </a:p>
          <a:p>
            <a:pPr marL="177845" indent="-177845">
              <a:spcAft>
                <a:spcPts val="622"/>
              </a:spcAft>
              <a:buFont typeface="Wingdings" panose="05000000000000000000" pitchFamily="2" charset="2"/>
              <a:buChar char="§"/>
              <a:defRPr/>
            </a:pPr>
            <a:r>
              <a:rPr lang="en-US" sz="1100" dirty="0">
                <a:cs typeface="Arial"/>
              </a:rPr>
              <a:t>You can first sign up for Part A and/or Part B during your IEP. This is the 7-month period that begins 3 months before the month you turn 65 and ends 3 months after the month you turn 65. </a:t>
            </a:r>
            <a:endParaRPr lang="en-US" sz="1100" dirty="0">
              <a:cs typeface="Arial" panose="020B0604020202020204" pitchFamily="34" charset="0"/>
            </a:endParaRPr>
          </a:p>
          <a:p>
            <a:pPr marL="177845" indent="-177845">
              <a:spcAft>
                <a:spcPts val="622"/>
              </a:spcAft>
              <a:buFont typeface="Wingdings" panose="05000000000000000000" pitchFamily="2" charset="2"/>
              <a:buChar char="§"/>
            </a:pPr>
            <a:r>
              <a:rPr lang="en-US" sz="1100" dirty="0">
                <a:cs typeface="Arial"/>
              </a:rPr>
              <a:t>If you sign up for Part A and/or Part B during the first 3 months of your IEP, in most cases, your coverage begins the 1</a:t>
            </a:r>
            <a:r>
              <a:rPr lang="en-US" sz="1100" baseline="30000" dirty="0">
                <a:cs typeface="Arial"/>
              </a:rPr>
              <a:t>st</a:t>
            </a:r>
            <a:r>
              <a:rPr lang="en-US" sz="1100" dirty="0">
                <a:cs typeface="Arial"/>
              </a:rPr>
              <a:t> day of your birthday month. However, if your birthday is on the 1</a:t>
            </a:r>
            <a:r>
              <a:rPr lang="en-US" sz="1100" baseline="30000" dirty="0">
                <a:cs typeface="Arial"/>
              </a:rPr>
              <a:t>st</a:t>
            </a:r>
            <a:r>
              <a:rPr lang="en-US" sz="1100" dirty="0">
                <a:cs typeface="Arial"/>
              </a:rPr>
              <a:t> day of the month, your coverage starts the 1</a:t>
            </a:r>
            <a:r>
              <a:rPr lang="en-US" sz="1100" baseline="30000" dirty="0">
                <a:cs typeface="Arial"/>
              </a:rPr>
              <a:t>st</a:t>
            </a:r>
            <a:r>
              <a:rPr lang="en-US" sz="1100" dirty="0">
                <a:cs typeface="Arial"/>
              </a:rPr>
              <a:t> day of the prior month.</a:t>
            </a:r>
            <a:r>
              <a:rPr lang="en-US" sz="1100" dirty="0">
                <a:highlight>
                  <a:srgbClr val="FFFF00"/>
                </a:highlight>
                <a:cs typeface="Arial"/>
              </a:rPr>
              <a:t> </a:t>
            </a:r>
            <a:endParaRPr lang="en-US" sz="1100" dirty="0">
              <a:highlight>
                <a:srgbClr val="FFFF00"/>
              </a:highlight>
              <a:cs typeface="Arial" panose="020B0604020202020204" pitchFamily="34" charset="0"/>
            </a:endParaRPr>
          </a:p>
          <a:p>
            <a:pPr marL="177845" indent="-177845">
              <a:spcAft>
                <a:spcPts val="622"/>
              </a:spcAft>
              <a:buFont typeface="Wingdings" panose="05000000000000000000" pitchFamily="2" charset="2"/>
              <a:buChar char="§"/>
            </a:pPr>
            <a:r>
              <a:rPr lang="en-US" sz="1100" dirty="0"/>
              <a:t>If you sign up and are paying for Part A and/or Part B the month you turn 65 or during the last 3 months of your IEP, your coverage starts the 1</a:t>
            </a:r>
            <a:r>
              <a:rPr lang="en-US" sz="1100" baseline="30000" dirty="0"/>
              <a:t>st</a:t>
            </a:r>
            <a:r>
              <a:rPr lang="en-US" sz="1100" dirty="0"/>
              <a:t> day of the month after you sign up.</a:t>
            </a:r>
            <a:endParaRPr lang="en-US" sz="1100" dirty="0">
              <a:cs typeface="Arial"/>
            </a:endParaRPr>
          </a:p>
          <a:p>
            <a:pPr marL="177845" indent="-177845" defTabSz="1002667">
              <a:spcAft>
                <a:spcPts val="622"/>
              </a:spcAft>
              <a:buFont typeface="Wingdings" panose="05000000000000000000" pitchFamily="2" charset="2"/>
              <a:buChar char="§"/>
              <a:defRPr/>
            </a:pPr>
            <a:r>
              <a:rPr lang="en-US" sz="1100" dirty="0">
                <a:cs typeface="Arial"/>
              </a:rPr>
              <a:t>If you're eligible for premium-free Part A, you can sign up for Part A once your IEP begins (3 months before you turn 65) and any month afterward. If you have to buy Part A, you can only sign up during a valid enrollment period.</a:t>
            </a:r>
          </a:p>
          <a:p>
            <a:pPr marL="177845" indent="-177845" defTabSz="1002667">
              <a:spcAft>
                <a:spcPts val="622"/>
              </a:spcAft>
              <a:buFont typeface="Wingdings" panose="05000000000000000000" pitchFamily="2" charset="2"/>
              <a:buChar char="§"/>
              <a:defRPr/>
            </a:pPr>
            <a:r>
              <a:rPr lang="en-US" sz="1100" dirty="0">
                <a:cs typeface="Arial"/>
              </a:rPr>
              <a:t>If you don’t sign up for Part B (or Part A if you have to buy it) during your IEP, you may have to pay a late enrollment penalty if you sign up later. For Part B, you’ll pay a lifetime penalty.</a:t>
            </a:r>
          </a:p>
          <a:p>
            <a:pPr defTabSz="1002667">
              <a:spcAft>
                <a:spcPts val="622"/>
              </a:spcAft>
              <a:defRPr/>
            </a:pPr>
            <a:r>
              <a:rPr lang="en-US" sz="1100" b="1" dirty="0">
                <a:solidFill>
                  <a:prstClr val="black"/>
                </a:solidFill>
                <a:cs typeface="Arial"/>
              </a:rPr>
              <a:t>NOTE</a:t>
            </a:r>
            <a:r>
              <a:rPr lang="en-US" sz="1100" dirty="0">
                <a:solidFill>
                  <a:prstClr val="black"/>
                </a:solidFill>
                <a:cs typeface="Arial"/>
              </a:rPr>
              <a:t>: </a:t>
            </a:r>
            <a:r>
              <a:rPr lang="en-US" sz="1100" dirty="0"/>
              <a:t>Your 6-month Medigap Open Enrollment Period (OEP) begins the month you’re 65 or older and </a:t>
            </a:r>
            <a:br>
              <a:rPr lang="en-US" sz="1100" dirty="0"/>
            </a:br>
            <a:r>
              <a:rPr lang="en-US" sz="1100" dirty="0"/>
              <a:t>enrolled in Part B (must also have Part A) and lasts at least 6 months (may be longer</a:t>
            </a:r>
            <a:br>
              <a:rPr lang="en-US" sz="1100" dirty="0"/>
            </a:br>
            <a:r>
              <a:rPr lang="en-US" sz="1100" dirty="0"/>
              <a:t>in your state). </a:t>
            </a:r>
            <a:r>
              <a:rPr lang="en-US" sz="1100" dirty="0">
                <a:solidFill>
                  <a:prstClr val="black"/>
                </a:solidFill>
                <a:cs typeface="Arial"/>
              </a:rPr>
              <a:t> </a:t>
            </a:r>
            <a:r>
              <a:rPr lang="en-US" sz="1100" dirty="0"/>
              <a:t>Medigap is covered in more detail in the final lesson of this presentation. </a:t>
            </a:r>
          </a:p>
          <a:p>
            <a:pPr defTabSz="1002667">
              <a:spcAft>
                <a:spcPts val="622"/>
              </a:spcAft>
              <a:defRPr/>
            </a:pPr>
            <a:endParaRPr lang="en-US" dirty="0"/>
          </a:p>
          <a:p>
            <a:pPr defTabSz="1002667">
              <a:spcAft>
                <a:spcPts val="622"/>
              </a:spcAft>
              <a:defRPr/>
            </a:pPr>
            <a:endParaRPr lang="en-US" dirty="0">
              <a:solidFill>
                <a:prstClr val="black"/>
              </a:solidFill>
              <a:cs typeface="Arial"/>
            </a:endParaRPr>
          </a:p>
        </p:txBody>
      </p:sp>
      <p:sp>
        <p:nvSpPr>
          <p:cNvPr id="4" name="Slide Number Placeholder 3">
            <a:extLst>
              <a:ext uri="{FF2B5EF4-FFF2-40B4-BE49-F238E27FC236}">
                <a16:creationId xmlns:a16="http://schemas.microsoft.com/office/drawing/2014/main" id="{0481D366-4306-9849-2042-36E8138CAD46}"/>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53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763738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4388" y="373063"/>
            <a:ext cx="5688012" cy="3198812"/>
          </a:xfrm>
          <a:prstGeom prst="rect">
            <a:avLst/>
          </a:prstGeom>
        </p:spPr>
      </p:sp>
      <p:sp>
        <p:nvSpPr>
          <p:cNvPr id="3" name="Notes Placeholder 2"/>
          <p:cNvSpPr>
            <a:spLocks noGrp="1"/>
          </p:cNvSpPr>
          <p:nvPr>
            <p:ph type="body" idx="1"/>
          </p:nvPr>
        </p:nvSpPr>
        <p:spPr>
          <a:xfrm>
            <a:off x="749470" y="3831664"/>
            <a:ext cx="5796957" cy="4764760"/>
          </a:xfrm>
          <a:prstGeom prst="rect">
            <a:avLst/>
          </a:prstGeom>
        </p:spPr>
        <p:txBody>
          <a:bodyPr/>
          <a:lstStyle/>
          <a:p>
            <a:r>
              <a:rPr lang="en-US" b="1" dirty="0"/>
              <a:t>Presenter note:</a:t>
            </a:r>
          </a:p>
          <a:p>
            <a:r>
              <a:rPr lang="en-US" dirty="0"/>
              <a:t>The video will play automatically in full screen mode after you click.</a:t>
            </a:r>
          </a:p>
          <a:p>
            <a:endParaRPr lang="en-US" dirty="0"/>
          </a:p>
          <a:p>
            <a:r>
              <a:rPr lang="en-US" dirty="0"/>
              <a:t>“Get Started With Medicare: Your Initial Enrollment Period” can be found on  </a:t>
            </a:r>
            <a:r>
              <a:rPr lang="en-US" u="sng" dirty="0">
                <a:hlinkClick r:id="rId3"/>
              </a:rPr>
              <a:t>https://www.medicare.gov/basics/get-started-with-medicare/sign-up/when-does-medicare-coverage-start</a:t>
            </a:r>
            <a:endParaRPr lang="en-US" u="sng" dirty="0"/>
          </a:p>
          <a:p>
            <a:endParaRPr lang="en-US" u="sng" dirty="0"/>
          </a:p>
        </p:txBody>
      </p:sp>
      <p:sp>
        <p:nvSpPr>
          <p:cNvPr id="4" name="Slide Number Placeholder 3">
            <a:extLst>
              <a:ext uri="{FF2B5EF4-FFF2-40B4-BE49-F238E27FC236}">
                <a16:creationId xmlns:a16="http://schemas.microsoft.com/office/drawing/2014/main" id="{8FC9F861-A257-46D9-96C0-B9161C59596E}"/>
              </a:ext>
            </a:extLst>
          </p:cNvPr>
          <p:cNvSpPr>
            <a:spLocks noGrp="1"/>
          </p:cNvSpPr>
          <p:nvPr>
            <p:ph type="sldNum" sz="quarter" idx="5"/>
          </p:nvPr>
        </p:nvSpPr>
        <p:spPr/>
        <p:txBody>
          <a:bodyPr/>
          <a:lstStyle/>
          <a:p>
            <a:fld id="{F59BF8FC-0BCA-488B-8738-1B288BD7F7D2}" type="slidenum">
              <a:rPr lang="en-US" smtClean="0"/>
              <a:t>54</a:t>
            </a:fld>
            <a:endParaRPr lang="en-US"/>
          </a:p>
        </p:txBody>
      </p:sp>
    </p:spTree>
    <p:extLst>
      <p:ext uri="{BB962C8B-B14F-4D97-AF65-F5344CB8AC3E}">
        <p14:creationId xmlns:p14="http://schemas.microsoft.com/office/powerpoint/2010/main" val="1506369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111125"/>
            <a:ext cx="5149850" cy="2897188"/>
          </a:xfrm>
        </p:spPr>
      </p:sp>
      <p:sp>
        <p:nvSpPr>
          <p:cNvPr id="6" name="Notes Placeholder 2">
            <a:extLst>
              <a:ext uri="{FF2B5EF4-FFF2-40B4-BE49-F238E27FC236}">
                <a16:creationId xmlns:a16="http://schemas.microsoft.com/office/drawing/2014/main" id="{3996BE0B-F0C5-A311-BD89-BAB8806E9588}"/>
              </a:ext>
            </a:extLst>
          </p:cNvPr>
          <p:cNvSpPr>
            <a:spLocks noGrp="1"/>
          </p:cNvSpPr>
          <p:nvPr>
            <p:ph type="body" sz="quarter" idx="3"/>
          </p:nvPr>
        </p:nvSpPr>
        <p:spPr>
          <a:xfrm>
            <a:off x="187890" y="3039818"/>
            <a:ext cx="7014575" cy="5465356"/>
          </a:xfrm>
        </p:spPr>
        <p:txBody>
          <a:bodyPr>
            <a:noAutofit/>
          </a:bodyPr>
          <a:lstStyle/>
          <a:p>
            <a:pPr defTabSz="1002667">
              <a:lnSpc>
                <a:spcPct val="120000"/>
              </a:lnSpc>
              <a:defRPr/>
            </a:pPr>
            <a:r>
              <a:rPr lang="en-US" sz="1000" b="1" dirty="0">
                <a:solidFill>
                  <a:prstClr val="black"/>
                </a:solidFill>
                <a:ea typeface="ＭＳ Ｐゴシック"/>
                <a:cs typeface="Arial"/>
              </a:rPr>
              <a:t>This slide has animation.</a:t>
            </a:r>
            <a:endParaRPr lang="en-US" sz="1000" dirty="0">
              <a:solidFill>
                <a:srgbClr val="000000"/>
              </a:solidFill>
              <a:cs typeface="Arial" panose="020B0604020202020204" pitchFamily="34" charset="0"/>
            </a:endParaRPr>
          </a:p>
          <a:p>
            <a:pPr>
              <a:lnSpc>
                <a:spcPct val="120000"/>
              </a:lnSpc>
              <a:defRPr/>
            </a:pPr>
            <a:r>
              <a:rPr lang="en-US" sz="1000" dirty="0">
                <a:solidFill>
                  <a:prstClr val="black"/>
                </a:solidFill>
                <a:cs typeface="Arial"/>
              </a:rPr>
              <a:t>If you or your spouse are still working, have a group health plan (GHP) (</a:t>
            </a:r>
            <a:r>
              <a:rPr lang="en-US" sz="1000" dirty="0">
                <a:cs typeface="Arial"/>
              </a:rPr>
              <a:t>a health plan offered by an employer or employee organization that provides health coverage to employees and their families)</a:t>
            </a:r>
            <a:r>
              <a:rPr lang="en-US" sz="1000" dirty="0">
                <a:solidFill>
                  <a:prstClr val="black"/>
                </a:solidFill>
                <a:cs typeface="Arial"/>
              </a:rPr>
              <a:t>, and didn’t sign up for Part B (or Part A if you have to pay for it) during your IEP, you may be able </a:t>
            </a:r>
            <a:r>
              <a:rPr lang="en-US" sz="1000" dirty="0">
                <a:cs typeface="Arial"/>
              </a:rPr>
              <a:t>to sign up during an SEP. An SEP allows you to sign up after your IEP and not wait for the GEP. If eligible, you usually won’t have to pay a late enrollment penalty, but this SEP is limited.</a:t>
            </a:r>
          </a:p>
          <a:p>
            <a:pPr>
              <a:lnSpc>
                <a:spcPct val="120000"/>
              </a:lnSpc>
              <a:defRPr/>
            </a:pPr>
            <a:endParaRPr lang="en-US" sz="1000" dirty="0">
              <a:cs typeface="Arial"/>
            </a:endParaRPr>
          </a:p>
          <a:p>
            <a:pPr>
              <a:lnSpc>
                <a:spcPct val="120000"/>
              </a:lnSpc>
              <a:defRPr/>
            </a:pPr>
            <a:r>
              <a:rPr lang="en-US" sz="1000" dirty="0">
                <a:cs typeface="Arial"/>
              </a:rPr>
              <a:t>If you're 65 or older, your GHP coverage must be based on your own or your spouse’s current employment. If you have Medicare based on disability, you can also have GHP coverage based on a family member’s current employment. </a:t>
            </a:r>
            <a:br>
              <a:rPr lang="en-US" sz="1000" dirty="0">
                <a:cs typeface="Arial"/>
              </a:rPr>
            </a:br>
            <a:r>
              <a:rPr lang="en-US" sz="1000" b="1" dirty="0">
                <a:cs typeface="Arial"/>
              </a:rPr>
              <a:t>NOTE</a:t>
            </a:r>
            <a:r>
              <a:rPr lang="en-US" sz="1000" dirty="0">
                <a:cs typeface="Arial"/>
              </a:rPr>
              <a:t>: If you have a disability, and the GHP coverage is based on a family member’s current employment (other than your spouse), the employer offering the GHP must have 100 or more employees for you to get a SEP. It's important to note that COBRA (Consolidated Omnibus Budget Reconciliation Act) coverage, coverage through a retiree health plan, Veterans Affairs (VA) coverage, and individual health coverage (like through the Health Insurance Marketplace®) aren’t considered coverage based on current employment.</a:t>
            </a:r>
          </a:p>
          <a:p>
            <a:pPr defTabSz="1002667" fontAlgn="base">
              <a:lnSpc>
                <a:spcPct val="120000"/>
              </a:lnSpc>
              <a:defRPr/>
            </a:pPr>
            <a:endParaRPr lang="en-US" sz="1000" dirty="0">
              <a:cs typeface="Arial"/>
            </a:endParaRPr>
          </a:p>
          <a:p>
            <a:pPr defTabSz="1002667" fontAlgn="base">
              <a:lnSpc>
                <a:spcPct val="120000"/>
              </a:lnSpc>
              <a:defRPr/>
            </a:pPr>
            <a:r>
              <a:rPr lang="en-US" sz="1000" dirty="0">
                <a:cs typeface="Arial"/>
              </a:rPr>
              <a:t>You can sign up for Part A (if you have to pay for it) and/or Part B:</a:t>
            </a:r>
          </a:p>
          <a:p>
            <a:pPr marL="118563" indent="-118563" defTabSz="1002667" fontAlgn="base">
              <a:lnSpc>
                <a:spcPct val="120000"/>
              </a:lnSpc>
              <a:spcBef>
                <a:spcPts val="622"/>
              </a:spcBef>
              <a:buFont typeface="Wingdings" panose="05000000000000000000" pitchFamily="2" charset="2"/>
              <a:buChar char="§"/>
              <a:defRPr/>
            </a:pPr>
            <a:r>
              <a:rPr lang="en-US" sz="1000" dirty="0">
                <a:cs typeface="Arial"/>
              </a:rPr>
              <a:t>Anytime you’re still covered by the GHP.</a:t>
            </a:r>
          </a:p>
          <a:p>
            <a:pPr marL="118563" indent="-118563" defTabSz="1002667" fontAlgn="base">
              <a:lnSpc>
                <a:spcPct val="120000"/>
              </a:lnSpc>
              <a:spcBef>
                <a:spcPts val="622"/>
              </a:spcBef>
              <a:buFont typeface="Wingdings" panose="05000000000000000000" pitchFamily="2" charset="2"/>
              <a:buChar char="§"/>
              <a:defRPr/>
            </a:pPr>
            <a:r>
              <a:rPr lang="en-US" sz="1000" dirty="0">
                <a:cs typeface="Arial"/>
              </a:rPr>
              <a:t>During the 8-month period that begins the month after the employment ends or the coverage ends, whichever happens first.</a:t>
            </a:r>
          </a:p>
          <a:p>
            <a:pPr defTabSz="1002667">
              <a:lnSpc>
                <a:spcPct val="120000"/>
              </a:lnSpc>
              <a:spcBef>
                <a:spcPts val="622"/>
              </a:spcBef>
              <a:defRPr/>
            </a:pPr>
            <a:r>
              <a:rPr lang="en-US" sz="1000" dirty="0">
                <a:cs typeface="Arial"/>
              </a:rPr>
              <a:t>If you sign up for Medicare during your SEP, you can join a Medicare Advantage Plan (must have Part A and Part B) and a drug plan (if you have Part A and/or Part B).</a:t>
            </a:r>
          </a:p>
          <a:p>
            <a:pPr defTabSz="1002667">
              <a:lnSpc>
                <a:spcPct val="120000"/>
              </a:lnSpc>
              <a:spcBef>
                <a:spcPts val="622"/>
              </a:spcBef>
              <a:defRPr/>
            </a:pPr>
            <a:r>
              <a:rPr lang="en-US" sz="1000" dirty="0">
                <a:cs typeface="Arial"/>
              </a:rPr>
              <a:t>If you don’t sign up for Medicare during the SEP, you'll have to wait until the next GEP to sign up, you’ll have a gap in your coverage, and you may have to pay a penalty. If you’re entitled to “premium-free” Part A, you can sign up any time after you qualify for Medicare. </a:t>
            </a:r>
          </a:p>
          <a:p>
            <a:pPr defTabSz="1002667">
              <a:lnSpc>
                <a:spcPct val="120000"/>
              </a:lnSpc>
              <a:spcBef>
                <a:spcPts val="622"/>
              </a:spcBef>
              <a:defRPr/>
            </a:pPr>
            <a:r>
              <a:rPr lang="en-US" sz="1000" dirty="0">
                <a:cs typeface="Arial"/>
              </a:rPr>
              <a:t>This SEP doesn’t apply if you qualify for Medicare based on ESRD, or you’re still in your IEP.</a:t>
            </a:r>
          </a:p>
          <a:p>
            <a:pPr>
              <a:lnSpc>
                <a:spcPct val="120000"/>
              </a:lnSpc>
              <a:spcBef>
                <a:spcPts val="622"/>
              </a:spcBef>
              <a:defRPr/>
            </a:pPr>
            <a:r>
              <a:rPr lang="en-US" sz="1000" dirty="0">
                <a:cs typeface="Arial"/>
              </a:rPr>
              <a:t>If you have Part A, but delayed getting Part B, your Medigap OEP starts when your Part B coverage starts. You can buy a Medigap policy during the 6 months after your Part B effective date. You must have both Part A and Part B to buy a Medigap policy.</a:t>
            </a:r>
          </a:p>
          <a:p>
            <a:pPr>
              <a:lnSpc>
                <a:spcPct val="120000"/>
              </a:lnSpc>
              <a:defRPr/>
            </a:pPr>
            <a:r>
              <a:rPr lang="en-US" sz="1000" dirty="0">
                <a:solidFill>
                  <a:prstClr val="black"/>
                </a:solidFill>
                <a:cs typeface="Arial"/>
              </a:rPr>
              <a:t>For more information about this SEP and special situation SEPs, visit </a:t>
            </a:r>
            <a:r>
              <a:rPr lang="en-US" sz="1000" dirty="0">
                <a:solidFill>
                  <a:prstClr val="black"/>
                </a:solidFill>
                <a:cs typeface="Arial"/>
                <a:hlinkClick r:id="rId3"/>
              </a:rPr>
              <a:t>Medicare.gov/basics/get-started-with-medicare/sign-up/when-does-medicare-coverage-start</a:t>
            </a:r>
            <a:r>
              <a:rPr lang="en-US" sz="1000" dirty="0">
                <a:solidFill>
                  <a:prstClr val="black"/>
                </a:solidFill>
                <a:cs typeface="Arial"/>
              </a:rPr>
              <a:t>. </a:t>
            </a:r>
          </a:p>
        </p:txBody>
      </p:sp>
      <p:sp>
        <p:nvSpPr>
          <p:cNvPr id="3" name="Slide Number Placeholder 3">
            <a:extLst>
              <a:ext uri="{FF2B5EF4-FFF2-40B4-BE49-F238E27FC236}">
                <a16:creationId xmlns:a16="http://schemas.microsoft.com/office/drawing/2014/main" id="{977FFC3F-65E1-A172-7AF4-7FE37C326821}"/>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55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727388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136525"/>
            <a:ext cx="5314950" cy="2989263"/>
          </a:xfrm>
        </p:spPr>
      </p:sp>
      <p:sp>
        <p:nvSpPr>
          <p:cNvPr id="3" name="Notes Placeholder 2"/>
          <p:cNvSpPr>
            <a:spLocks noGrp="1"/>
          </p:cNvSpPr>
          <p:nvPr>
            <p:ph type="body" idx="1"/>
          </p:nvPr>
        </p:nvSpPr>
        <p:spPr>
          <a:xfrm>
            <a:off x="137786" y="3160328"/>
            <a:ext cx="6964472" cy="5094323"/>
          </a:xfrm>
        </p:spPr>
        <p:txBody>
          <a:bodyPr/>
          <a:lstStyle/>
          <a:p>
            <a:pPr defTabSz="1002667">
              <a:defRPr/>
            </a:pPr>
            <a:r>
              <a:rPr lang="en-US" sz="1100" b="1" dirty="0">
                <a:solidFill>
                  <a:prstClr val="black"/>
                </a:solidFill>
                <a:ea typeface="ＭＳ Ｐゴシック"/>
                <a:cs typeface="Arial"/>
              </a:rPr>
              <a:t>This slide has animation.</a:t>
            </a:r>
            <a:endParaRPr lang="en-US" sz="1100" dirty="0">
              <a:solidFill>
                <a:srgbClr val="000000"/>
              </a:solidFill>
              <a:cs typeface="Arial" panose="020B0604020202020204" pitchFamily="34" charset="0"/>
            </a:endParaRPr>
          </a:p>
          <a:p>
            <a:pPr marL="177845" indent="-177845">
              <a:buFont typeface="Wingdings" panose="05000000000000000000" pitchFamily="2" charset="2"/>
              <a:buChar char="§"/>
              <a:defRPr/>
            </a:pPr>
            <a:r>
              <a:rPr lang="en-US" sz="1100" dirty="0">
                <a:solidFill>
                  <a:prstClr val="black"/>
                </a:solidFill>
                <a:cs typeface="Arial"/>
              </a:rPr>
              <a:t>If you didn’t sign up for </a:t>
            </a:r>
            <a:r>
              <a:rPr lang="en-US" sz="1100" b="1" dirty="0">
                <a:solidFill>
                  <a:prstClr val="black"/>
                </a:solidFill>
                <a:cs typeface="Arial"/>
              </a:rPr>
              <a:t>Part B (or Part A if you have to buy it) </a:t>
            </a:r>
            <a:r>
              <a:rPr lang="en-US" sz="1100" dirty="0">
                <a:solidFill>
                  <a:prstClr val="black"/>
                </a:solidFill>
                <a:cs typeface="Arial"/>
              </a:rPr>
              <a:t>during your IEP, and you don’t qualify for a SEP, you can sign up during the GEP </a:t>
            </a:r>
            <a:r>
              <a:rPr lang="en-US" sz="1100" dirty="0">
                <a:cs typeface="Arial"/>
              </a:rPr>
              <a:t>from January 1–March 31 each year. Your coverage starts the 1</a:t>
            </a:r>
            <a:r>
              <a:rPr lang="en-US" sz="1100" baseline="30000" dirty="0">
                <a:cs typeface="Arial"/>
              </a:rPr>
              <a:t>st</a:t>
            </a:r>
            <a:r>
              <a:rPr lang="en-US" sz="1100" dirty="0">
                <a:cs typeface="Arial"/>
              </a:rPr>
              <a:t> day of the month after you sign up. You </a:t>
            </a:r>
            <a:r>
              <a:rPr lang="en-US" sz="1100" dirty="0">
                <a:solidFill>
                  <a:prstClr val="black"/>
                </a:solidFill>
                <a:cs typeface="Arial"/>
              </a:rPr>
              <a:t>may have to pay a higher Part A and/or Part B premium for late enrollment. For most people who don’t </a:t>
            </a:r>
            <a:r>
              <a:rPr lang="en-US" sz="1100" dirty="0">
                <a:cs typeface="Arial"/>
              </a:rPr>
              <a:t>sign up during their IEP or SEP, this is their only chance to sign up. In addition, if more than 12 months have passed </a:t>
            </a:r>
            <a:r>
              <a:rPr lang="en-US" sz="1100" dirty="0">
                <a:solidFill>
                  <a:prstClr val="black"/>
                </a:solidFill>
                <a:cs typeface="Arial"/>
              </a:rPr>
              <a:t>since you qualified for Part B (or Part A, if you have to buy it), you'll likely have to pay a late enrollment penalty that’s added to your monthly Part B premium (or Part A, if you have to buy it). In most cases, you’ll have to pay this penalty for as long as you have Part B. However, if you delayed Part B (or Part A, if you have to buy it) because you or your spouse were still working and had GHP coverage, you won’t have a late enrollment penalty and you may be able to </a:t>
            </a:r>
            <a:r>
              <a:rPr lang="en-US" sz="1100" dirty="0">
                <a:cs typeface="Arial"/>
              </a:rPr>
              <a:t>sign up </a:t>
            </a:r>
            <a:r>
              <a:rPr lang="en-US" sz="1100" dirty="0">
                <a:solidFill>
                  <a:prstClr val="black"/>
                </a:solidFill>
                <a:cs typeface="Arial"/>
              </a:rPr>
              <a:t>during a SEP. The SEP special circumstances will be discussed in more detail later in this lesson. </a:t>
            </a:r>
            <a:endParaRPr lang="en-US" sz="1100" dirty="0">
              <a:solidFill>
                <a:prstClr val="black"/>
              </a:solidFill>
              <a:cs typeface="Arial" panose="020B0604020202020204" pitchFamily="34" charset="0"/>
            </a:endParaRPr>
          </a:p>
          <a:p>
            <a:pPr marL="177845" indent="-177845">
              <a:spcBef>
                <a:spcPts val="415"/>
              </a:spcBef>
              <a:buFont typeface="Wingdings" panose="05000000000000000000" pitchFamily="2" charset="2"/>
              <a:buChar char="§"/>
              <a:defRPr/>
            </a:pPr>
            <a:r>
              <a:rPr lang="en-US" sz="1100" dirty="0">
                <a:solidFill>
                  <a:prstClr val="black"/>
                </a:solidFill>
                <a:cs typeface="Arial"/>
              </a:rPr>
              <a:t>If you delayed your enrollment in Part B, you must complete the “Application for Enrollment in Medicare Part B (Medical Insurance)” form (Form CMS-40B, </a:t>
            </a:r>
            <a:r>
              <a:rPr lang="en-US" sz="1100" dirty="0">
                <a:solidFill>
                  <a:prstClr val="black"/>
                </a:solidFill>
                <a:cs typeface="Arial"/>
                <a:hlinkClick r:id="rId3"/>
              </a:rPr>
              <a:t>CMS.gov/Medicare/CMS-Forms/CMS-Forms/Downloads/CMS40B-E.pdf</a:t>
            </a:r>
            <a:r>
              <a:rPr lang="en-US" sz="1100" dirty="0">
                <a:solidFill>
                  <a:prstClr val="black"/>
                </a:solidFill>
                <a:cs typeface="Arial"/>
              </a:rPr>
              <a:t>) and submit it to your local Social Security office. If you sign up during a SEP, include the “Request for Employment Information” form (Form CMS-L564, </a:t>
            </a:r>
            <a:r>
              <a:rPr lang="en-US" sz="1100" dirty="0">
                <a:solidFill>
                  <a:prstClr val="black"/>
                </a:solidFill>
                <a:cs typeface="Arial"/>
                <a:hlinkClick r:id="rId4"/>
              </a:rPr>
              <a:t>CMS.gov/Medicare/CMS-Forms/CMS-Forms/Downloads/CMS-L564E.pdf</a:t>
            </a:r>
            <a:r>
              <a:rPr lang="en-US" sz="1100" dirty="0">
                <a:solidFill>
                  <a:prstClr val="black"/>
                </a:solidFill>
                <a:cs typeface="Arial"/>
              </a:rPr>
              <a:t>) with your Part B application. You must complete Section A, and your employer must complete Section B on the form. </a:t>
            </a:r>
            <a:endParaRPr lang="en-US" sz="1100" dirty="0">
              <a:solidFill>
                <a:prstClr val="black"/>
              </a:solidFill>
              <a:cs typeface="Arial" panose="020B0604020202020204" pitchFamily="34" charset="0"/>
            </a:endParaRPr>
          </a:p>
          <a:p>
            <a:pPr marL="177845" indent="-177845">
              <a:spcBef>
                <a:spcPts val="415"/>
              </a:spcBef>
              <a:buFont typeface="Wingdings" panose="05000000000000000000" pitchFamily="2" charset="2"/>
              <a:buChar char="§"/>
              <a:defRPr/>
            </a:pPr>
            <a:r>
              <a:rPr lang="en-US" sz="1100" dirty="0">
                <a:cs typeface="Arial"/>
              </a:rPr>
              <a:t>CMS sends the “Sign Up for Part B” GEP package (</a:t>
            </a:r>
            <a:r>
              <a:rPr lang="en-US" sz="1100" dirty="0">
                <a:cs typeface="Arial"/>
                <a:hlinkClick r:id="rId5"/>
              </a:rPr>
              <a:t>Medicare.gov/basics/forms-publications-mailings/mailings/signing-up/sign-up-for-part-b-package</a:t>
            </a:r>
            <a:r>
              <a:rPr lang="en-US" sz="1100" dirty="0">
                <a:cs typeface="Arial"/>
              </a:rPr>
              <a:t>) to those who didn’t sign up for, dropped, or lost Part B in the past year. The package notifies people of the chance to sign up for Part B during the GEP. It includes a letter and booklet. The package explains how to sign up for Part B, the risks for delaying enrollment, and describes other decisions you may need to make about your Medicare coverage. </a:t>
            </a:r>
          </a:p>
          <a:p>
            <a:pPr marL="177845" indent="-177845">
              <a:spcBef>
                <a:spcPts val="415"/>
              </a:spcBef>
              <a:buFont typeface="Wingdings" panose="05000000000000000000" pitchFamily="2" charset="2"/>
              <a:buChar char="§"/>
              <a:defRPr/>
            </a:pPr>
            <a:r>
              <a:rPr lang="en-US" sz="1100" dirty="0"/>
              <a:t>If you have Part A and sign up for Part B during a GEP, you can join a Medicare Advantage Plan (with or without drug coverage) 3 months immediately before you’re first entitled to get </a:t>
            </a:r>
            <a:br>
              <a:rPr lang="en-US" sz="1100" dirty="0"/>
            </a:br>
            <a:r>
              <a:rPr lang="en-US" sz="1100" dirty="0"/>
              <a:t>Part A and Part B until the last day of the month before your entitlement to both Part A and Part B. Your coverage will start the same day as when your Part B coverage starts.</a:t>
            </a:r>
          </a:p>
          <a:p>
            <a:pPr marL="177845" indent="-177845">
              <a:spcBef>
                <a:spcPts val="415"/>
              </a:spcBef>
              <a:buFont typeface="Wingdings" panose="05000000000000000000" pitchFamily="2" charset="2"/>
              <a:buChar char="§"/>
              <a:defRPr/>
            </a:pPr>
            <a:r>
              <a:rPr lang="en-US" sz="1100" dirty="0">
                <a:cs typeface="Arial"/>
              </a:rPr>
              <a:t>As of January 1, 2024, if you have to pay for Part A, and you sign up for Part B during the GEP, you can also join a Medicare drug plan when you sign up for Part B. You’ll have 2 months after signing up for Part B to join a drug plan. Your drug coverage will start the month after the plan gets your request to join.</a:t>
            </a:r>
          </a:p>
          <a:p>
            <a:pPr defTabSz="1002667">
              <a:defRPr/>
            </a:pPr>
            <a:endParaRPr lang="en-US" sz="1100" dirty="0">
              <a:solidFill>
                <a:prstClr val="black"/>
              </a:solidFill>
            </a:endParaRPr>
          </a:p>
        </p:txBody>
      </p:sp>
      <p:sp>
        <p:nvSpPr>
          <p:cNvPr id="4" name="Slide Number Placeholder 3">
            <a:extLst>
              <a:ext uri="{FF2B5EF4-FFF2-40B4-BE49-F238E27FC236}">
                <a16:creationId xmlns:a16="http://schemas.microsoft.com/office/drawing/2014/main" id="{7257FCA0-2DA7-FBD6-08DF-4723FC11640B}"/>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56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082370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330200"/>
            <a:ext cx="6248400" cy="3514725"/>
          </a:xfrm>
        </p:spPr>
      </p:sp>
      <p:sp>
        <p:nvSpPr>
          <p:cNvPr id="3" name="Notes Placeholder 2"/>
          <p:cNvSpPr>
            <a:spLocks noGrp="1"/>
          </p:cNvSpPr>
          <p:nvPr>
            <p:ph type="body" idx="1"/>
          </p:nvPr>
        </p:nvSpPr>
        <p:spPr>
          <a:xfrm>
            <a:off x="659295" y="3994729"/>
            <a:ext cx="6364357" cy="5198989"/>
          </a:xfrm>
        </p:spPr>
        <p:txBody>
          <a:bodyPr/>
          <a:lstStyle/>
          <a:p>
            <a:pPr defTabSz="1002667">
              <a:spcAft>
                <a:spcPts val="622"/>
              </a:spcAft>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177845" indent="-177845">
              <a:spcAft>
                <a:spcPts val="622"/>
              </a:spcAft>
              <a:buFont typeface="Wingdings" panose="05000000000000000000" pitchFamily="2" charset="2"/>
              <a:buChar char="§"/>
              <a:defRPr/>
            </a:pPr>
            <a:r>
              <a:rPr lang="en-US" dirty="0">
                <a:solidFill>
                  <a:prstClr val="black"/>
                </a:solidFill>
                <a:cs typeface="Arial"/>
              </a:rPr>
              <a:t>If you already have Medicare, the OEP allows you the opportunity to review your choices and pick the Medicare health and/or drug plan that works best for you. </a:t>
            </a:r>
            <a:endParaRPr lang="en-US" dirty="0">
              <a:solidFill>
                <a:prstClr val="black"/>
              </a:solidFill>
              <a:cs typeface="Arial" panose="020B0604020202020204" pitchFamily="34" charset="0"/>
            </a:endParaRPr>
          </a:p>
          <a:p>
            <a:pPr marL="177845" indent="-177845" defTabSz="1002667">
              <a:spcAft>
                <a:spcPts val="622"/>
              </a:spcAft>
              <a:buFont typeface="Wingdings" panose="05000000000000000000" pitchFamily="2" charset="2"/>
              <a:buChar char="§"/>
              <a:defRPr/>
            </a:pPr>
            <a:r>
              <a:rPr lang="en-US" dirty="0">
                <a:solidFill>
                  <a:prstClr val="black"/>
                </a:solidFill>
                <a:cs typeface="Arial"/>
              </a:rPr>
              <a:t>Open Enrollment starts on October 15 and ends December 7 each year.</a:t>
            </a:r>
          </a:p>
          <a:p>
            <a:pPr marL="177845" indent="-177845" defTabSz="1002667">
              <a:spcAft>
                <a:spcPts val="622"/>
              </a:spcAft>
              <a:buFont typeface="Wingdings" panose="05000000000000000000" pitchFamily="2" charset="2"/>
              <a:buChar char="§"/>
              <a:defRPr/>
            </a:pPr>
            <a:r>
              <a:rPr lang="en-US" dirty="0">
                <a:solidFill>
                  <a:prstClr val="black"/>
                </a:solidFill>
                <a:cs typeface="Arial"/>
              </a:rPr>
              <a:t>This gives you a full 7 weeks to compare and make decisions and helps ensure that you’ll have essential plan materials and membership cards in hand on January 1, when your new coverage starts.</a:t>
            </a:r>
          </a:p>
        </p:txBody>
      </p:sp>
      <p:sp>
        <p:nvSpPr>
          <p:cNvPr id="4" name="Slide Number Placeholder 3">
            <a:extLst>
              <a:ext uri="{FF2B5EF4-FFF2-40B4-BE49-F238E27FC236}">
                <a16:creationId xmlns:a16="http://schemas.microsoft.com/office/drawing/2014/main" id="{C6B57849-838D-43A7-C0DB-910929D1BC20}"/>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57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514671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192088"/>
            <a:ext cx="5949950" cy="3346450"/>
          </a:xfrm>
        </p:spPr>
      </p:sp>
      <p:sp>
        <p:nvSpPr>
          <p:cNvPr id="3" name="Notes Placeholder 2"/>
          <p:cNvSpPr>
            <a:spLocks noGrp="1"/>
          </p:cNvSpPr>
          <p:nvPr>
            <p:ph type="body" idx="1"/>
          </p:nvPr>
        </p:nvSpPr>
        <p:spPr>
          <a:xfrm>
            <a:off x="472536" y="3611123"/>
            <a:ext cx="6642746" cy="5371472"/>
          </a:xfrm>
        </p:spPr>
        <p:txBody>
          <a:bodyPr/>
          <a:lstStyle/>
          <a:p>
            <a:pPr defTabSz="1002667">
              <a:spcAft>
                <a:spcPts val="622"/>
              </a:spcAft>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a:spcAft>
                <a:spcPts val="622"/>
              </a:spcAft>
              <a:defRPr/>
            </a:pPr>
            <a:r>
              <a:rPr lang="en-US" dirty="0">
                <a:solidFill>
                  <a:prstClr val="black"/>
                </a:solidFill>
                <a:cs typeface="Arial"/>
              </a:rPr>
              <a:t>The Medicare Advantage Open Enrollment Period (OEP) is from January 1–March 31 each year. Your coverage begins the 1</a:t>
            </a:r>
            <a:r>
              <a:rPr lang="en-US" baseline="30000" dirty="0">
                <a:solidFill>
                  <a:prstClr val="black"/>
                </a:solidFill>
                <a:cs typeface="Arial"/>
              </a:rPr>
              <a:t>st</a:t>
            </a:r>
            <a:r>
              <a:rPr lang="en-US" dirty="0">
                <a:solidFill>
                  <a:prstClr val="black"/>
                </a:solidFill>
                <a:cs typeface="Arial"/>
              </a:rPr>
              <a:t> day of the month after you join a plan. You must be enrolled in a Medicare Advantage Plan (at any time) during the first 3 months of the year to use this enrollment period.</a:t>
            </a:r>
          </a:p>
          <a:p>
            <a:pPr>
              <a:spcAft>
                <a:spcPts val="622"/>
              </a:spcAft>
              <a:defRPr/>
            </a:pPr>
            <a:r>
              <a:rPr lang="en-US" b="1" dirty="0">
                <a:solidFill>
                  <a:prstClr val="black"/>
                </a:solidFill>
                <a:cs typeface="Arial"/>
              </a:rPr>
              <a:t>Between January 1–March 31 each year, you can make these changes during the Medicare Advantage OEP:</a:t>
            </a:r>
          </a:p>
          <a:p>
            <a:pPr marL="177845" indent="-177845">
              <a:spcAft>
                <a:spcPts val="622"/>
              </a:spcAft>
              <a:buFont typeface="Wingdings" panose="05000000000000000000" pitchFamily="2" charset="2"/>
              <a:buChar char="§"/>
              <a:defRPr/>
            </a:pPr>
            <a:r>
              <a:rPr lang="en-US" dirty="0">
                <a:cs typeface="Arial"/>
              </a:rPr>
              <a:t>If you’re in a Medicare Advantage Plan (with or without drug coverage), you can switch to another Medicare Advantage Plan (with or without drug coverage).</a:t>
            </a:r>
            <a:endParaRPr lang="en-US" dirty="0">
              <a:solidFill>
                <a:prstClr val="black"/>
              </a:solidFill>
              <a:cs typeface="Arial"/>
            </a:endParaRPr>
          </a:p>
          <a:p>
            <a:pPr marL="177845" indent="-177845">
              <a:spcAft>
                <a:spcPts val="622"/>
              </a:spcAft>
              <a:buFont typeface="Wingdings" panose="05000000000000000000" pitchFamily="2" charset="2"/>
              <a:buChar char="§"/>
              <a:defRPr/>
            </a:pPr>
            <a:r>
              <a:rPr lang="en-US" dirty="0">
                <a:cs typeface="Arial"/>
              </a:rPr>
              <a:t>You can drop your Medicare Advantage Plan and return to Original Medicare. You’ll also be able to join a drug plan. (</a:t>
            </a:r>
            <a:r>
              <a:rPr lang="en-US" dirty="0">
                <a:solidFill>
                  <a:prstClr val="black"/>
                </a:solidFill>
                <a:cs typeface="Arial"/>
              </a:rPr>
              <a:t>There’s a coordinating Part D SEP).</a:t>
            </a:r>
          </a:p>
          <a:p>
            <a:pPr marL="177845" indent="-177845">
              <a:spcAft>
                <a:spcPts val="622"/>
              </a:spcAft>
              <a:buFont typeface="Wingdings" panose="05000000000000000000" pitchFamily="2" charset="2"/>
              <a:buChar char="§"/>
              <a:defRPr/>
            </a:pPr>
            <a:r>
              <a:rPr lang="en-US" dirty="0">
                <a:solidFill>
                  <a:prstClr val="black"/>
                </a:solidFill>
                <a:cs typeface="Arial"/>
              </a:rPr>
              <a:t>During this period, you </a:t>
            </a:r>
            <a:r>
              <a:rPr lang="en-US" b="1" dirty="0">
                <a:solidFill>
                  <a:prstClr val="black"/>
                </a:solidFill>
                <a:cs typeface="Arial"/>
              </a:rPr>
              <a:t>can’t</a:t>
            </a:r>
            <a:r>
              <a:rPr lang="en-US" dirty="0">
                <a:solidFill>
                  <a:prstClr val="black"/>
                </a:solidFill>
                <a:cs typeface="Arial"/>
              </a:rPr>
              <a:t>:</a:t>
            </a:r>
          </a:p>
          <a:p>
            <a:pPr marL="177845" indent="-177845">
              <a:spcAft>
                <a:spcPts val="622"/>
              </a:spcAft>
              <a:buFont typeface="Wingdings" panose="05000000000000000000" pitchFamily="2" charset="2"/>
              <a:buChar char="§"/>
              <a:defRPr/>
            </a:pPr>
            <a:r>
              <a:rPr lang="en-US" dirty="0">
                <a:cs typeface="Arial"/>
              </a:rPr>
              <a:t>Switch from Original Medicare to a Medicare Advantage Plan. </a:t>
            </a:r>
          </a:p>
          <a:p>
            <a:pPr marL="177845" indent="-177845">
              <a:spcAft>
                <a:spcPts val="622"/>
              </a:spcAft>
              <a:buFont typeface="Wingdings" panose="05000000000000000000" pitchFamily="2" charset="2"/>
              <a:buChar char="§"/>
              <a:defRPr/>
            </a:pPr>
            <a:r>
              <a:rPr lang="en-US" dirty="0">
                <a:cs typeface="Arial"/>
              </a:rPr>
              <a:t>Join a drug plan if you’re in Original Medicare. </a:t>
            </a:r>
            <a:endParaRPr lang="en-US" dirty="0">
              <a:cs typeface="Arial" panose="020B0604020202020204" pitchFamily="34" charset="0"/>
            </a:endParaRPr>
          </a:p>
          <a:p>
            <a:pPr marL="177845" indent="-177845">
              <a:spcAft>
                <a:spcPts val="622"/>
              </a:spcAft>
              <a:buFont typeface="Wingdings" panose="05000000000000000000" pitchFamily="2" charset="2"/>
              <a:buChar char="§"/>
              <a:defRPr/>
            </a:pPr>
            <a:r>
              <a:rPr lang="en-US" dirty="0">
                <a:cs typeface="Arial"/>
              </a:rPr>
              <a:t>Switch from one drug plan to another if you’re in Original Medicare.</a:t>
            </a:r>
            <a:endParaRPr lang="en-US" dirty="0">
              <a:solidFill>
                <a:prstClr val="black"/>
              </a:solidFill>
              <a:cs typeface="Arial"/>
            </a:endParaRPr>
          </a:p>
          <a:p>
            <a:pPr>
              <a:spcAft>
                <a:spcPts val="622"/>
              </a:spcAft>
              <a:defRPr/>
            </a:pPr>
            <a:r>
              <a:rPr lang="en-US" b="1" dirty="0">
                <a:solidFill>
                  <a:prstClr val="black"/>
                </a:solidFill>
                <a:cs typeface="Arial"/>
              </a:rPr>
              <a:t>You can only make one change during the Medicare Advantage OEP, </a:t>
            </a:r>
            <a:r>
              <a:rPr lang="en-US" dirty="0">
                <a:solidFill>
                  <a:prstClr val="black"/>
                </a:solidFill>
                <a:cs typeface="Arial"/>
              </a:rPr>
              <a:t>and any changes you make will be effective the 1</a:t>
            </a:r>
            <a:r>
              <a:rPr lang="en-US" baseline="30000" dirty="0">
                <a:solidFill>
                  <a:prstClr val="black"/>
                </a:solidFill>
                <a:cs typeface="Arial"/>
              </a:rPr>
              <a:t>st</a:t>
            </a:r>
            <a:r>
              <a:rPr lang="en-US" dirty="0">
                <a:solidFill>
                  <a:prstClr val="black"/>
                </a:solidFill>
                <a:cs typeface="Arial"/>
              </a:rPr>
              <a:t> of the month after the plan gets your request. </a:t>
            </a:r>
            <a:endParaRPr lang="en-US" dirty="0">
              <a:solidFill>
                <a:prstClr val="black"/>
              </a:solidFill>
              <a:cs typeface="Arial" panose="020B0604020202020204" pitchFamily="34" charset="0"/>
            </a:endParaRPr>
          </a:p>
          <a:p>
            <a:pPr>
              <a:spcAft>
                <a:spcPts val="622"/>
              </a:spcAft>
              <a:defRPr/>
            </a:pPr>
            <a:r>
              <a:rPr lang="en-US" b="1" i="1" dirty="0"/>
              <a:t>You can also use the Medicare Advantage OEP if you have Part A and Part B for the first time and you’re enrolled in a Medicare Advantage Plan during the first 3 months of becoming eligible. </a:t>
            </a:r>
            <a:r>
              <a:rPr lang="en-US" dirty="0"/>
              <a:t>The Medicare Advantage OEP starts when you first get Part A and Part B and ends on the last day of the 3</a:t>
            </a:r>
            <a:r>
              <a:rPr lang="en-US" baseline="30000" dirty="0"/>
              <a:t>rd</a:t>
            </a:r>
            <a:r>
              <a:rPr lang="en-US" dirty="0"/>
              <a:t> month of your Medicare coverage. </a:t>
            </a:r>
          </a:p>
          <a:p>
            <a:pPr>
              <a:spcAft>
                <a:spcPts val="622"/>
              </a:spcAft>
            </a:pPr>
            <a:r>
              <a:rPr lang="en-US" b="1" dirty="0">
                <a:cs typeface="Arial"/>
              </a:rPr>
              <a:t>If you’re returning to Original Medicare and joining a drug plan, </a:t>
            </a:r>
            <a:r>
              <a:rPr lang="en-US" dirty="0">
                <a:cs typeface="Arial"/>
              </a:rPr>
              <a:t>you don’t need to contact your Medicare Advantage Plan to disenroll. You’ll be automatically disenrolled when you join the drug plan. </a:t>
            </a:r>
            <a:endParaRPr lang="en-US" dirty="0">
              <a:cs typeface="Arial" panose="020B0604020202020204" pitchFamily="34" charset="0"/>
            </a:endParaRPr>
          </a:p>
          <a:p>
            <a:pPr defTabSz="1002667">
              <a:spcAft>
                <a:spcPts val="622"/>
              </a:spcAft>
              <a:defRPr/>
            </a:pPr>
            <a:endParaRPr lang="en-US" dirty="0">
              <a:solidFill>
                <a:prstClr val="black"/>
              </a:solidFill>
              <a:cs typeface="Arial" panose="020B0604020202020204" pitchFamily="34" charset="0"/>
            </a:endParaRPr>
          </a:p>
          <a:p>
            <a:pPr defTabSz="1002667">
              <a:spcAft>
                <a:spcPts val="622"/>
              </a:spcAft>
              <a:defRPr/>
            </a:pPr>
            <a:endParaRPr lang="en-US" dirty="0">
              <a:solidFill>
                <a:prstClr val="black"/>
              </a:solidFill>
              <a:cs typeface="Arial" panose="020B0604020202020204" pitchFamily="34" charset="0"/>
            </a:endParaRPr>
          </a:p>
        </p:txBody>
      </p:sp>
      <p:sp>
        <p:nvSpPr>
          <p:cNvPr id="4" name="Slide Number Placeholder 3">
            <a:extLst>
              <a:ext uri="{FF2B5EF4-FFF2-40B4-BE49-F238E27FC236}">
                <a16:creationId xmlns:a16="http://schemas.microsoft.com/office/drawing/2014/main" id="{C6FBDFCB-76CB-E551-F463-39213F407FA2}"/>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58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486004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79388"/>
            <a:ext cx="5756275" cy="3238500"/>
          </a:xfrm>
        </p:spPr>
      </p:sp>
      <p:sp>
        <p:nvSpPr>
          <p:cNvPr id="3" name="Notes Placeholder 2"/>
          <p:cNvSpPr>
            <a:spLocks noGrp="1"/>
          </p:cNvSpPr>
          <p:nvPr>
            <p:ph type="body" idx="1"/>
          </p:nvPr>
        </p:nvSpPr>
        <p:spPr>
          <a:xfrm>
            <a:off x="427685" y="3691129"/>
            <a:ext cx="6459830" cy="4480079"/>
          </a:xfrm>
        </p:spPr>
        <p:txBody>
          <a:bodyPr/>
          <a:lstStyle/>
          <a:p>
            <a:pPr marL="177845" indent="-177845">
              <a:buFont typeface="Wingdings" panose="05000000000000000000" pitchFamily="2" charset="2"/>
              <a:buChar char="§"/>
            </a:pPr>
            <a:r>
              <a:rPr lang="en-US" sz="1000" dirty="0"/>
              <a:t>The Open Enrollment Period for Institutionalized Individuals (OEPI) is continuous for eligible individuals. An institutionalized individual is an individual who moves into, resides in, or moves out of an institution (like a nursing home). Your chance to join, switch, or drop coverage lasts as long as you live in the institution and for 2 full months after the month you leave the institution. </a:t>
            </a:r>
          </a:p>
          <a:p>
            <a:pPr marL="177845" indent="-177845">
              <a:spcBef>
                <a:spcPts val="415"/>
              </a:spcBef>
              <a:buFont typeface="Wingdings" panose="05000000000000000000" pitchFamily="2" charset="2"/>
              <a:buChar char="§"/>
            </a:pPr>
            <a:r>
              <a:rPr lang="en-US" sz="1000" dirty="0"/>
              <a:t>Special Note for SNP enrollment: In addition, the OEPI is available for individuals who meet the definition of “institutionalized” to enroll in or disenroll from a Medicare Advantage SNP for institutionalized individuals. A Medicare Advantage eligible institutionalized individual can make an unlimited number of Medicare Advantage enrollment requests during the OEPI. A Medicare Advantage organization is not required to accept requests to enroll into its plan during the OEPI, but if it is open for these enrollment requests, it must accept all OEPI requests to enroll into the plan. </a:t>
            </a:r>
          </a:p>
          <a:p>
            <a:pPr marL="177845" indent="-177845">
              <a:spcBef>
                <a:spcPts val="415"/>
              </a:spcBef>
              <a:buFont typeface="Wingdings" panose="05000000000000000000" pitchFamily="2" charset="2"/>
              <a:buChar char="§"/>
            </a:pPr>
            <a:r>
              <a:rPr lang="en-US" sz="1000" dirty="0"/>
              <a:t>Since the OEPI is continuous for eligible individuals, Original Medicare is also open continuously. Therefore, Medicare Advantage organizations must accept requests for disenrollment from their Medicare Advantage Plans during the OEPI whether or not the Medicare Advantage Plan is open to accept enrollment. Please note the definition of “institution” here differs from that used in determining when an institutionalized full-benefit dual eligible qualifies for the low-income subsidy copayment level of zero.</a:t>
            </a:r>
          </a:p>
          <a:p>
            <a:pPr marL="177845" indent="-177845">
              <a:spcBef>
                <a:spcPts val="415"/>
              </a:spcBef>
              <a:buFont typeface="Wingdings" panose="05000000000000000000" pitchFamily="2" charset="2"/>
              <a:buChar char="§"/>
            </a:pPr>
            <a:r>
              <a:rPr lang="en-US" sz="1000" dirty="0"/>
              <a:t>An individual using the OEPI to disenroll from a Medicare Advantage Plan that includes Part D benefits plan is eligible for a SEP to request enrollment in a Part D plan. The SEP begins with the month the individual requests disenrollment from the Medicare Advantage Plan and ends on the last day of the 2</a:t>
            </a:r>
            <a:r>
              <a:rPr lang="en-US" sz="1000" baseline="30000" dirty="0"/>
              <a:t>nd</a:t>
            </a:r>
            <a:r>
              <a:rPr lang="en-US" sz="1000" dirty="0"/>
              <a:t> month following the month Medicare Advantage enrollment ended.</a:t>
            </a:r>
          </a:p>
          <a:p>
            <a:pPr marL="177845" indent="-177845">
              <a:spcBef>
                <a:spcPts val="415"/>
              </a:spcBef>
              <a:buFont typeface="Wingdings" panose="05000000000000000000" pitchFamily="2" charset="2"/>
              <a:buChar char="§"/>
            </a:pPr>
            <a:r>
              <a:rPr lang="en-US" sz="1000" dirty="0"/>
              <a:t>A Part D SEP will be provided to an individual who moves into, resides in, or moves out of an institution. The individual will have an SEP for up to 2 months after he/she moves out of the facility. This SEP permits an individual to enroll in, or disenroll from, a Part D plan. The effective date is the 1</a:t>
            </a:r>
            <a:r>
              <a:rPr lang="en-US" sz="1000" baseline="30000" dirty="0"/>
              <a:t>st</a:t>
            </a:r>
            <a:r>
              <a:rPr lang="en-US" sz="1000" dirty="0"/>
              <a:t> day of the month following the month in which the enrollment/disenrollment request is received, but not prior to the month residency begins. </a:t>
            </a:r>
          </a:p>
          <a:p>
            <a:pPr>
              <a:spcBef>
                <a:spcPts val="415"/>
              </a:spcBef>
            </a:pPr>
            <a:r>
              <a:rPr lang="pt-BR" sz="1000" dirty="0"/>
              <a:t>42 CFR 422.62(a)(4): </a:t>
            </a:r>
            <a:r>
              <a:rPr lang="en-US" sz="1000" dirty="0">
                <a:hlinkClick r:id="rId3"/>
              </a:rPr>
              <a:t>eCFR.gov/current/title-42/chapter-IV/subchapter-B/part-422/subpart-B#p-422.62(a)(4)</a:t>
            </a:r>
            <a:endParaRPr lang="en-US" sz="1000" dirty="0"/>
          </a:p>
          <a:p>
            <a:pPr>
              <a:spcBef>
                <a:spcPts val="415"/>
              </a:spcBef>
            </a:pPr>
            <a:r>
              <a:rPr lang="en-US" sz="1000" dirty="0"/>
              <a:t>Source: 42 CFR 423.38(c)(15): </a:t>
            </a:r>
            <a:r>
              <a:rPr lang="en-US" sz="1000" dirty="0">
                <a:hlinkClick r:id="rId4"/>
              </a:rPr>
              <a:t>eCFR.gov/current/title-42/chapter-IV/subchapter-B/part-423/subpart-B#p-423.38(c)(15)</a:t>
            </a:r>
            <a:endParaRPr lang="en-US" sz="1000" dirty="0"/>
          </a:p>
          <a:p>
            <a:pPr>
              <a:spcBef>
                <a:spcPts val="415"/>
              </a:spcBef>
            </a:pPr>
            <a:r>
              <a:rPr lang="en-US" sz="1000" dirty="0"/>
              <a:t>42 CFR 423.38(c)(25): </a:t>
            </a:r>
            <a:r>
              <a:rPr lang="en-US" sz="1000" dirty="0">
                <a:hlinkClick r:id="rId5"/>
              </a:rPr>
              <a:t>eCFR.gov/current/title-42/chapter-IV/subchapter-B/part-423/subpart-B#p-423.38(c)(25)</a:t>
            </a:r>
            <a:endParaRPr lang="en-US" sz="1000" dirty="0"/>
          </a:p>
          <a:p>
            <a:endParaRPr lang="en-US" sz="1100" dirty="0"/>
          </a:p>
        </p:txBody>
      </p:sp>
      <p:sp>
        <p:nvSpPr>
          <p:cNvPr id="4" name="Slide Number Placeholder 3">
            <a:extLst>
              <a:ext uri="{FF2B5EF4-FFF2-40B4-BE49-F238E27FC236}">
                <a16:creationId xmlns:a16="http://schemas.microsoft.com/office/drawing/2014/main" id="{EBFB5C3D-07F8-4EA3-3BD7-3F542D9AE391}"/>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59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04042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FEA40-7DCA-1FBE-C078-4BB23D7E6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FC06A-E618-9978-AE53-78FE1A353408}"/>
              </a:ext>
            </a:extLst>
          </p:cNvPr>
          <p:cNvSpPr>
            <a:spLocks noGrp="1" noRot="1" noChangeAspect="1"/>
          </p:cNvSpPr>
          <p:nvPr>
            <p:ph type="sldImg"/>
          </p:nvPr>
        </p:nvSpPr>
        <p:spPr>
          <a:xfrm>
            <a:off x="812800" y="314325"/>
            <a:ext cx="5759450" cy="3240088"/>
          </a:xfrm>
        </p:spPr>
      </p:sp>
      <p:sp>
        <p:nvSpPr>
          <p:cNvPr id="3" name="Notes Placeholder 2">
            <a:extLst>
              <a:ext uri="{FF2B5EF4-FFF2-40B4-BE49-F238E27FC236}">
                <a16:creationId xmlns:a16="http://schemas.microsoft.com/office/drawing/2014/main" id="{96D5D585-A778-ACE5-FA68-905B371A9203}"/>
              </a:ext>
            </a:extLst>
          </p:cNvPr>
          <p:cNvSpPr>
            <a:spLocks noGrp="1"/>
          </p:cNvSpPr>
          <p:nvPr>
            <p:ph type="body" idx="1"/>
          </p:nvPr>
        </p:nvSpPr>
        <p:spPr>
          <a:xfrm>
            <a:off x="766307" y="3605160"/>
            <a:ext cx="5852160" cy="4882997"/>
          </a:xfrm>
        </p:spPr>
        <p:txBody>
          <a:bodyPr/>
          <a:lstStyle/>
          <a:p>
            <a:pPr defTabSz="948507">
              <a:defRPr/>
            </a:pPr>
            <a:r>
              <a:rPr lang="en-US" b="1" dirty="0"/>
              <a:t>This slide has animation.</a:t>
            </a:r>
          </a:p>
          <a:p>
            <a:endParaRPr lang="en-US" dirty="0"/>
          </a:p>
        </p:txBody>
      </p:sp>
      <p:sp>
        <p:nvSpPr>
          <p:cNvPr id="4" name="Slide Number Placeholder 3">
            <a:extLst>
              <a:ext uri="{FF2B5EF4-FFF2-40B4-BE49-F238E27FC236}">
                <a16:creationId xmlns:a16="http://schemas.microsoft.com/office/drawing/2014/main" id="{21F7E190-0D06-0F3E-34B8-7AC247BDE46D}"/>
              </a:ext>
            </a:extLst>
          </p:cNvPr>
          <p:cNvSpPr>
            <a:spLocks noGrp="1"/>
          </p:cNvSpPr>
          <p:nvPr>
            <p:ph type="sldNum" sz="quarter" idx="5"/>
          </p:nvPr>
        </p:nvSpPr>
        <p:spPr/>
        <p:txBody>
          <a:bodyPr/>
          <a:lstStyle/>
          <a:p>
            <a:fld id="{C0636DF0-E6D5-0840-8C81-00F70E02EEF0}" type="slidenum">
              <a:rPr lang="en-US" smtClean="0"/>
              <a:t>6</a:t>
            </a:fld>
            <a:endParaRPr lang="en-US" dirty="0"/>
          </a:p>
        </p:txBody>
      </p:sp>
    </p:spTree>
    <p:extLst>
      <p:ext uri="{BB962C8B-B14F-4D97-AF65-F5344CB8AC3E}">
        <p14:creationId xmlns:p14="http://schemas.microsoft.com/office/powerpoint/2010/main" val="29552460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7000"/>
            <a:ext cx="5759450" cy="3240088"/>
          </a:xfrm>
        </p:spPr>
      </p:sp>
      <p:sp>
        <p:nvSpPr>
          <p:cNvPr id="3" name="Notes Placeholder 2"/>
          <p:cNvSpPr>
            <a:spLocks noGrp="1"/>
          </p:cNvSpPr>
          <p:nvPr>
            <p:ph type="body" idx="1"/>
          </p:nvPr>
        </p:nvSpPr>
        <p:spPr>
          <a:xfrm>
            <a:off x="100208" y="3407439"/>
            <a:ext cx="7114783" cy="5010051"/>
          </a:xfrm>
        </p:spPr>
        <p:txBody>
          <a:bodyPr/>
          <a:lstStyle/>
          <a:p>
            <a:pPr>
              <a:lnSpc>
                <a:spcPct val="90000"/>
              </a:lnSpc>
              <a:spcBef>
                <a:spcPts val="415"/>
              </a:spcBef>
            </a:pPr>
            <a:r>
              <a:rPr lang="en-US" sz="1000" dirty="0"/>
              <a:t>There are other circumstances where you may be able to sign up for Medicare during an SEP. You may be eligible if you miss an enrollment period because of certain exceptional circumstances, like:</a:t>
            </a:r>
          </a:p>
          <a:p>
            <a:pPr marL="177845" indent="-177845">
              <a:lnSpc>
                <a:spcPct val="90000"/>
              </a:lnSpc>
              <a:spcBef>
                <a:spcPts val="415"/>
              </a:spcBef>
              <a:buFont typeface="Wingdings" panose="05000000000000000000" pitchFamily="2" charset="2"/>
              <a:buChar char="§"/>
            </a:pPr>
            <a:r>
              <a:rPr lang="en-US" sz="1000" b="1" dirty="0"/>
              <a:t>Being impacted by a natural disaster or an emergency. </a:t>
            </a:r>
            <a:r>
              <a:rPr lang="en-US" sz="1000" dirty="0"/>
              <a:t>The SEP also applies if the disaster or emergency takes place where the individual’s authorized representative, legal guardian, or person who makes health care decisions on their behalf resides. Coverage begins the month after the month of enrollment.</a:t>
            </a:r>
          </a:p>
          <a:p>
            <a:pPr marL="177845" indent="-177845">
              <a:lnSpc>
                <a:spcPct val="90000"/>
              </a:lnSpc>
              <a:spcBef>
                <a:spcPts val="415"/>
              </a:spcBef>
              <a:buFont typeface="Wingdings" panose="05000000000000000000" pitchFamily="2" charset="2"/>
              <a:buChar char="§"/>
            </a:pPr>
            <a:r>
              <a:rPr lang="en-US" sz="1000" b="1" dirty="0"/>
              <a:t>Incarceration.</a:t>
            </a:r>
            <a:r>
              <a:rPr lang="en-US" sz="1000" dirty="0"/>
              <a:t> This SEP allows people to sign up after they’re released from incarceration. This SEP starts the day the person is released from custody and ends the last day of the 12</a:t>
            </a:r>
            <a:r>
              <a:rPr lang="en-US" sz="1000" baseline="30000" dirty="0"/>
              <a:t>th</a:t>
            </a:r>
            <a:r>
              <a:rPr lang="en-US" sz="1000" dirty="0"/>
              <a:t> month after they’re released. Coverage starts the month after the person signs up. In some cases, the person can choose to begin coverage up to 6 months in the past. If they choose to start coverage in the past, they must pay Medicare premiums back to their coverage start date.</a:t>
            </a:r>
          </a:p>
          <a:p>
            <a:pPr marL="177845" indent="-177845">
              <a:lnSpc>
                <a:spcPct val="90000"/>
              </a:lnSpc>
              <a:spcBef>
                <a:spcPts val="415"/>
              </a:spcBef>
              <a:buFont typeface="Wingdings" panose="05000000000000000000" pitchFamily="2" charset="2"/>
              <a:buChar char="§"/>
            </a:pPr>
            <a:r>
              <a:rPr lang="en-US" sz="1000" b="1" dirty="0"/>
              <a:t>Employer or health plan error. </a:t>
            </a:r>
            <a:r>
              <a:rPr lang="en-US" sz="1000" dirty="0"/>
              <a:t>This SEP is for people who missed a chance to sign up because they got inaccurate or misleading information from their health plan or employer on or after January 1, 2024. The SEP lasts for 6 months after the person notifies Social Security that they got inaccurate or misleading information. If the beneficiary doesn’t have documentation of the misinformation, they can submit a written attestation. Coverage starts the month after the person signs up.</a:t>
            </a:r>
          </a:p>
          <a:p>
            <a:pPr marL="177845" indent="-177845">
              <a:lnSpc>
                <a:spcPct val="90000"/>
              </a:lnSpc>
              <a:spcBef>
                <a:spcPts val="415"/>
              </a:spcBef>
              <a:buFont typeface="Wingdings" panose="05000000000000000000" pitchFamily="2" charset="2"/>
              <a:buChar char="§"/>
            </a:pPr>
            <a:r>
              <a:rPr lang="en-US" sz="1000" b="1" dirty="0"/>
              <a:t>Losing Medicaid coverage. </a:t>
            </a:r>
            <a:r>
              <a:rPr lang="en-US" sz="1000" dirty="0"/>
              <a:t>This SEP allows people to sign up if they lose Medicaid on or after January 1, 2024. The SEP starts the day the person is notified their Medicaid coverage is ending and lasts for 6 months after their Medicaid coverage ends. Coverage starts the month after the person signs up, or the date their Medicaid coverage ends, whichever they choose. If someone chooses to start coverage in the past, they must pay Medicare premiums back to their coverage start date.</a:t>
            </a:r>
          </a:p>
          <a:p>
            <a:pPr marL="177845" indent="-177845">
              <a:lnSpc>
                <a:spcPct val="90000"/>
              </a:lnSpc>
              <a:spcBef>
                <a:spcPts val="415"/>
              </a:spcBef>
              <a:buFont typeface="Wingdings" panose="05000000000000000000" pitchFamily="2" charset="2"/>
              <a:buChar char="§"/>
            </a:pPr>
            <a:r>
              <a:rPr lang="en-US" sz="1000" b="1" dirty="0"/>
              <a:t>Other circumstances outside of your control. </a:t>
            </a:r>
            <a:r>
              <a:rPr lang="en-US" sz="1000" dirty="0"/>
              <a:t>On a case‐by‐case basis, this SEP allows people to sign up when circumstances beyond their control prevented them from signing up during the IEP, GEP, or other SEPs. The SEP begins when Social Security decides the person qualifies and ends at least 6 months later. Coverage starts the month after the person signs up. </a:t>
            </a:r>
            <a:r>
              <a:rPr lang="en-US" sz="1000" dirty="0">
                <a:solidFill>
                  <a:srgbClr val="FF0000"/>
                </a:solidFill>
              </a:rPr>
              <a:t> </a:t>
            </a:r>
          </a:p>
          <a:p>
            <a:pPr>
              <a:lnSpc>
                <a:spcPct val="90000"/>
              </a:lnSpc>
              <a:spcBef>
                <a:spcPts val="415"/>
              </a:spcBef>
            </a:pPr>
            <a:r>
              <a:rPr lang="en-US" sz="1000" dirty="0"/>
              <a:t>As of January 1, 2024, if you sign up for Part A and/or Part B during an SEP because of an exceptional situation, you’ll have 2 months to join a Medicare Advantage Plan (with or without drug coverage) or a Medicare drug plan (Part D). Your coverage will start the 1</a:t>
            </a:r>
            <a:r>
              <a:rPr lang="en-US" sz="1000" baseline="30000" dirty="0"/>
              <a:t>st</a:t>
            </a:r>
            <a:r>
              <a:rPr lang="en-US" sz="1000" dirty="0"/>
              <a:t> day of the month after the plan gets your request to join. There is no late enrollment penalty if you are eligible for an SEP because of an exceptional situation.</a:t>
            </a:r>
          </a:p>
          <a:p>
            <a:pPr>
              <a:lnSpc>
                <a:spcPct val="90000"/>
              </a:lnSpc>
              <a:spcBef>
                <a:spcPts val="415"/>
              </a:spcBef>
            </a:pPr>
            <a:r>
              <a:rPr lang="en-US" sz="1000" dirty="0"/>
              <a:t>For more information, visit </a:t>
            </a:r>
            <a:r>
              <a:rPr lang="en-US" sz="1000" dirty="0">
                <a:hlinkClick r:id="rId3"/>
              </a:rPr>
              <a:t>Medicare.gov</a:t>
            </a:r>
            <a:r>
              <a:rPr lang="en-US" sz="1000" dirty="0"/>
              <a:t> or call 1-800-MEDICARE (1-800-633-4227). TTY users can call 1-877-486-2048.</a:t>
            </a:r>
          </a:p>
          <a:p>
            <a:pPr>
              <a:lnSpc>
                <a:spcPct val="90000"/>
              </a:lnSpc>
              <a:spcBef>
                <a:spcPts val="415"/>
              </a:spcBef>
            </a:pPr>
            <a:r>
              <a:rPr lang="en-US" sz="1000" b="1" dirty="0"/>
              <a:t>Resources:</a:t>
            </a:r>
          </a:p>
          <a:p>
            <a:pPr>
              <a:lnSpc>
                <a:spcPct val="90000"/>
              </a:lnSpc>
              <a:spcBef>
                <a:spcPts val="415"/>
              </a:spcBef>
            </a:pPr>
            <a:r>
              <a:rPr lang="en-US" sz="1000" u="sng" dirty="0">
                <a:hlinkClick r:id="rId4"/>
              </a:rPr>
              <a:t>CMS.gov/newsroom/fact-sheets/implementing-certain-provisions-consolidated-appropriations-act-2021-and-other-revisions-medicare-2</a:t>
            </a:r>
            <a:endParaRPr lang="en-US" sz="1000" dirty="0"/>
          </a:p>
          <a:p>
            <a:pPr>
              <a:lnSpc>
                <a:spcPct val="90000"/>
              </a:lnSpc>
              <a:spcBef>
                <a:spcPts val="415"/>
              </a:spcBef>
            </a:pPr>
            <a:r>
              <a:rPr lang="en-US" sz="1000" u="sng" dirty="0">
                <a:hlinkClick r:id="rId5"/>
              </a:rPr>
              <a:t>Federalregister.gov/public-inspection/2022-23407/medicare-program-implementing-certain-provisions-of-the-consolidated-appropriations-act-2021-and</a:t>
            </a:r>
            <a:endParaRPr lang="en-US" sz="1000" dirty="0"/>
          </a:p>
        </p:txBody>
      </p:sp>
      <p:sp>
        <p:nvSpPr>
          <p:cNvPr id="4" name="Slide Number Placeholder 3">
            <a:extLst>
              <a:ext uri="{FF2B5EF4-FFF2-40B4-BE49-F238E27FC236}">
                <a16:creationId xmlns:a16="http://schemas.microsoft.com/office/drawing/2014/main" id="{29EFDFB1-1DD1-F11F-3A00-632D14BDB9E2}"/>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60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087264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214313"/>
            <a:ext cx="5284787" cy="2971800"/>
          </a:xfrm>
        </p:spPr>
      </p:sp>
      <p:sp>
        <p:nvSpPr>
          <p:cNvPr id="3" name="Notes Placeholder 2"/>
          <p:cNvSpPr>
            <a:spLocks noGrp="1"/>
          </p:cNvSpPr>
          <p:nvPr>
            <p:ph type="body" idx="1"/>
          </p:nvPr>
        </p:nvSpPr>
        <p:spPr>
          <a:xfrm>
            <a:off x="447717" y="3377001"/>
            <a:ext cx="6564225" cy="5201106"/>
          </a:xfrm>
        </p:spPr>
        <p:txBody>
          <a:bodyPr/>
          <a:lstStyle/>
          <a:p>
            <a:pPr marL="0" lvl="1" defTabSz="1002667">
              <a:lnSpc>
                <a:spcPct val="90000"/>
              </a:lnSpc>
              <a:spcBef>
                <a:spcPts val="329"/>
              </a:spcBef>
              <a:tabLst>
                <a:tab pos="180997" algn="l"/>
              </a:tabLst>
              <a:defRPr/>
            </a:pPr>
            <a:r>
              <a:rPr lang="en-US" sz="1000" b="1" dirty="0">
                <a:solidFill>
                  <a:prstClr val="black"/>
                </a:solidFill>
                <a:ea typeface="ＭＳ Ｐゴシック"/>
                <a:cs typeface="Arial" panose="020B0604020202020204" pitchFamily="34" charset="0"/>
              </a:rPr>
              <a:t>This slide has animation.</a:t>
            </a:r>
            <a:endParaRPr lang="en-US" sz="1000" dirty="0">
              <a:solidFill>
                <a:srgbClr val="000000"/>
              </a:solidFill>
              <a:cs typeface="Arial" panose="020B0604020202020204" pitchFamily="34" charset="0"/>
            </a:endParaRPr>
          </a:p>
          <a:p>
            <a:pPr marL="0" lvl="1" defTabSz="1002667">
              <a:lnSpc>
                <a:spcPct val="90000"/>
              </a:lnSpc>
              <a:spcBef>
                <a:spcPts val="329"/>
              </a:spcBef>
              <a:tabLst>
                <a:tab pos="180997" algn="l"/>
              </a:tabLst>
              <a:defRPr/>
            </a:pPr>
            <a:r>
              <a:rPr lang="en-US" sz="1000" dirty="0">
                <a:solidFill>
                  <a:prstClr val="black"/>
                </a:solidFill>
                <a:cs typeface="Arial" panose="020B0604020202020204" pitchFamily="34" charset="0"/>
              </a:rPr>
              <a:t>You may be able to join or switch plans if any of these special circumstances apply to you.</a:t>
            </a:r>
          </a:p>
          <a:p>
            <a:pPr marL="123593" lvl="2" indent="-123593" defTabSz="1002667">
              <a:lnSpc>
                <a:spcPct val="90000"/>
              </a:lnSpc>
              <a:spcBef>
                <a:spcPts val="329"/>
              </a:spcBef>
              <a:buFont typeface="Wingdings" panose="05000000000000000000" pitchFamily="2" charset="2"/>
              <a:buChar char="§"/>
              <a:tabLst>
                <a:tab pos="123593" algn="l"/>
              </a:tabLst>
              <a:defRPr/>
            </a:pPr>
            <a:r>
              <a:rPr lang="en-US" sz="1000" dirty="0">
                <a:solidFill>
                  <a:prstClr val="black"/>
                </a:solidFill>
                <a:cs typeface="Arial" panose="020B0604020202020204" pitchFamily="34" charset="0"/>
              </a:rPr>
              <a:t>You move out of your plan’s service area.</a:t>
            </a:r>
          </a:p>
          <a:p>
            <a:pPr marL="123593" lvl="2" indent="-123593" defTabSz="1002667">
              <a:lnSpc>
                <a:spcPct val="90000"/>
              </a:lnSpc>
              <a:spcBef>
                <a:spcPts val="329"/>
              </a:spcBef>
              <a:buFont typeface="Wingdings" panose="05000000000000000000" pitchFamily="2" charset="2"/>
              <a:buChar char="§"/>
              <a:tabLst>
                <a:tab pos="123593" algn="l"/>
              </a:tabLst>
              <a:defRPr/>
            </a:pPr>
            <a:r>
              <a:rPr lang="en-US" sz="1000" dirty="0">
                <a:solidFill>
                  <a:prstClr val="black"/>
                </a:solidFill>
                <a:cs typeface="Arial" panose="020B0604020202020204" pitchFamily="34" charset="0"/>
              </a:rPr>
              <a:t>You have Medicare and Medicaid (sometimes called dual eligible), or if you qualify for a low-income subsidy (LIS), also called “Extra Help,” (but don’t get Medicaid benefits). You can only change plans one time per calendar quarter in the first 3 quarters (9 months) of the year. In the 4</a:t>
            </a:r>
            <a:r>
              <a:rPr lang="en-US" sz="1000" baseline="30000" dirty="0">
                <a:solidFill>
                  <a:prstClr val="black"/>
                </a:solidFill>
                <a:cs typeface="Arial" panose="020B0604020202020204" pitchFamily="34" charset="0"/>
              </a:rPr>
              <a:t>th</a:t>
            </a:r>
            <a:r>
              <a:rPr lang="en-US" sz="1000" dirty="0">
                <a:solidFill>
                  <a:prstClr val="black"/>
                </a:solidFill>
                <a:cs typeface="Arial" panose="020B0604020202020204" pitchFamily="34" charset="0"/>
              </a:rPr>
              <a:t> quarter, you can change plans using the OEP. If you’re a dual/LIS-eligible individual who’s considered “potentially at-risk” or “at-risk” for misuse of opioids and other frequently abused medications, you won’t be able to use the dual/LIS SEP (1x per calendar quarter SEP) to change plans. This quarterly SEP is the only SEP that “potentially at-risk” or “at-risk” individuals can’t use. </a:t>
            </a:r>
          </a:p>
          <a:p>
            <a:pPr marL="123593" lvl="2" indent="-123593" defTabSz="1002667">
              <a:lnSpc>
                <a:spcPct val="90000"/>
              </a:lnSpc>
              <a:spcBef>
                <a:spcPts val="329"/>
              </a:spcBef>
              <a:buFont typeface="Wingdings" panose="05000000000000000000" pitchFamily="2" charset="2"/>
              <a:buChar char="§"/>
              <a:tabLst>
                <a:tab pos="123593" algn="l"/>
              </a:tabLst>
              <a:defRPr/>
            </a:pPr>
            <a:r>
              <a:rPr lang="en-US" sz="1000" dirty="0">
                <a:solidFill>
                  <a:prstClr val="black"/>
                </a:solidFill>
                <a:cs typeface="Arial" panose="020B0604020202020204" pitchFamily="34" charset="0"/>
              </a:rPr>
              <a:t>Also, you’ll have 2 other SEPs available if you’re a dual/LIS-eligible individual:</a:t>
            </a:r>
          </a:p>
          <a:p>
            <a:pPr marL="426770" lvl="3" indent="-177845" defTabSz="1002667">
              <a:lnSpc>
                <a:spcPct val="90000"/>
              </a:lnSpc>
              <a:spcBef>
                <a:spcPts val="329"/>
              </a:spcBef>
              <a:buSzPct val="100000"/>
              <a:buFont typeface="Arial" panose="020B0604020202020204" pitchFamily="34" charset="0"/>
              <a:buChar char="•"/>
              <a:defRPr/>
            </a:pPr>
            <a:r>
              <a:rPr lang="en-US" sz="1000" dirty="0">
                <a:solidFill>
                  <a:prstClr val="black"/>
                </a:solidFill>
                <a:cs typeface="Arial" panose="020B0604020202020204" pitchFamily="34" charset="0"/>
              </a:rPr>
              <a:t>You can make a change within 3 months after a gain, loss, or change to Medicaid or LIS eligibility, or notification of such a change, whichever is later. </a:t>
            </a:r>
          </a:p>
          <a:p>
            <a:pPr marL="426770" lvl="3" indent="-177845" defTabSz="1002667">
              <a:lnSpc>
                <a:spcPct val="90000"/>
              </a:lnSpc>
              <a:spcBef>
                <a:spcPts val="329"/>
              </a:spcBef>
              <a:buSzPct val="100000"/>
              <a:buFont typeface="Arial" panose="020B0604020202020204" pitchFamily="34" charset="0"/>
              <a:buChar char="•"/>
              <a:defRPr/>
            </a:pPr>
            <a:r>
              <a:rPr lang="en-US" sz="1000" dirty="0">
                <a:solidFill>
                  <a:prstClr val="black"/>
                </a:solidFill>
                <a:cs typeface="Arial" panose="020B0604020202020204" pitchFamily="34" charset="0"/>
              </a:rPr>
              <a:t>You can make a change within 3 months after a CMS or state-initiated enrollment action or the notification of that action, whichever is later.</a:t>
            </a:r>
          </a:p>
          <a:p>
            <a:pPr marL="123593" lvl="2" indent="-121852" defTabSz="1002667">
              <a:lnSpc>
                <a:spcPct val="90000"/>
              </a:lnSpc>
              <a:spcBef>
                <a:spcPts val="329"/>
              </a:spcBef>
              <a:buFont typeface="Wingdings" panose="05000000000000000000" pitchFamily="2" charset="2"/>
              <a:buChar char="§"/>
              <a:defRPr/>
            </a:pPr>
            <a:r>
              <a:rPr lang="en-US" sz="1000" dirty="0">
                <a:solidFill>
                  <a:prstClr val="black"/>
                </a:solidFill>
                <a:cs typeface="Arial" panose="020B0604020202020204" pitchFamily="34" charset="0"/>
              </a:rPr>
              <a:t>You’re enrolled in a plan that decides to leave Medicare or reduce its service area.</a:t>
            </a:r>
          </a:p>
          <a:p>
            <a:pPr marL="123593" lvl="2" indent="-121852" defTabSz="1002667">
              <a:lnSpc>
                <a:spcPct val="90000"/>
              </a:lnSpc>
              <a:spcBef>
                <a:spcPts val="329"/>
              </a:spcBef>
              <a:buFont typeface="Wingdings" panose="05000000000000000000" pitchFamily="2" charset="2"/>
              <a:buChar char="§"/>
              <a:defRPr/>
            </a:pPr>
            <a:r>
              <a:rPr lang="en-US" sz="1000" dirty="0">
                <a:solidFill>
                  <a:prstClr val="black"/>
                </a:solidFill>
                <a:cs typeface="Arial" panose="020B0604020202020204" pitchFamily="34" charset="0"/>
              </a:rPr>
              <a:t>You leave or lose employer or union coverage.</a:t>
            </a:r>
          </a:p>
          <a:p>
            <a:pPr marL="123593" lvl="1" indent="-121852" defTabSz="511041">
              <a:lnSpc>
                <a:spcPct val="90000"/>
              </a:lnSpc>
              <a:spcBef>
                <a:spcPts val="329"/>
              </a:spcBef>
              <a:buFont typeface="Wingdings" panose="05000000000000000000" pitchFamily="2" charset="2"/>
              <a:buChar char="§"/>
              <a:tabLst>
                <a:tab pos="250612" algn="l"/>
              </a:tabLst>
              <a:defRPr/>
            </a:pPr>
            <a:r>
              <a:rPr lang="en-US" sz="1000" dirty="0">
                <a:cs typeface="Arial" panose="020B0604020202020204" pitchFamily="34" charset="0"/>
              </a:rPr>
              <a:t>You live in the service area of one or more Medicare Advantage Plans or drug plans with an overall quality rating of 5 stars. You can use the 5-star Special Enrollment Period to join a Medicare Advantage Plan, Medicare Cost Plan, or drug plan with an overall quality rating of 5 stars. You can use this SEP only once between December 8–November 30 the following year. If you move from a Medicare Advantage Plan that includes drug coverage to a stand-alone drug plan, you’ll be disenrolled from your Medicare Advantage Plan, including the health benefit. You’ll be returned to Original Medicare for coverage of your health services. If you move from a Medicare Advantage Plan that has drug coverage to a 5‑star Medicare Advantage Plan that doesn’t, you may lose your drug coverage. You’ll have to wait until your next enrollment opportunity to get drug coverage, and you may have to pay a Part D late enrollment penalty. </a:t>
            </a:r>
          </a:p>
          <a:p>
            <a:pPr marL="123593" lvl="1" indent="-121852" defTabSz="511041">
              <a:lnSpc>
                <a:spcPct val="90000"/>
              </a:lnSpc>
              <a:spcBef>
                <a:spcPts val="329"/>
              </a:spcBef>
              <a:buFont typeface="Wingdings" panose="05000000000000000000" pitchFamily="2" charset="2"/>
              <a:buChar char="§"/>
              <a:tabLst>
                <a:tab pos="250612" algn="l"/>
              </a:tabLst>
              <a:defRPr/>
            </a:pPr>
            <a:r>
              <a:rPr lang="en-US" sz="1000" dirty="0">
                <a:solidFill>
                  <a:prstClr val="black"/>
                </a:solidFill>
                <a:cs typeface="Arial" panose="020B0604020202020204" pitchFamily="34" charset="0"/>
              </a:rPr>
              <a:t>You get notice of retroactive Medicare entitlement.</a:t>
            </a:r>
          </a:p>
          <a:p>
            <a:pPr marL="123593" lvl="1" indent="-121852" defTabSz="511041">
              <a:lnSpc>
                <a:spcPct val="90000"/>
              </a:lnSpc>
              <a:spcBef>
                <a:spcPts val="329"/>
              </a:spcBef>
              <a:buFont typeface="Wingdings" panose="05000000000000000000" pitchFamily="2" charset="2"/>
              <a:buChar char="§"/>
              <a:tabLst>
                <a:tab pos="250612" algn="l"/>
              </a:tabLst>
              <a:defRPr/>
            </a:pPr>
            <a:r>
              <a:rPr lang="en-US" sz="1000" dirty="0">
                <a:solidFill>
                  <a:prstClr val="black"/>
                </a:solidFill>
                <a:cs typeface="Arial" panose="020B0604020202020204" pitchFamily="34" charset="0"/>
              </a:rPr>
              <a:t>Other exceptional circumstances, like you weren’t properly told that you were losing private drug coverage that was as good as Medicare drug coverage (creditable coverage).</a:t>
            </a:r>
          </a:p>
          <a:p>
            <a:pPr marL="0" lvl="1" defTabSz="10223">
              <a:lnSpc>
                <a:spcPct val="90000"/>
              </a:lnSpc>
              <a:spcBef>
                <a:spcPts val="329"/>
              </a:spcBef>
              <a:tabLst>
                <a:tab pos="130556" algn="l"/>
              </a:tabLst>
              <a:defRPr/>
            </a:pPr>
            <a:r>
              <a:rPr lang="en-US" sz="1000" b="1" dirty="0">
                <a:solidFill>
                  <a:prstClr val="black"/>
                </a:solidFill>
                <a:cs typeface="Arial" panose="020B0604020202020204" pitchFamily="34" charset="0"/>
              </a:rPr>
              <a:t>NOTE:</a:t>
            </a:r>
            <a:r>
              <a:rPr lang="en-US" sz="1000" dirty="0">
                <a:solidFill>
                  <a:prstClr val="black"/>
                </a:solidFill>
                <a:cs typeface="Arial" panose="020B0604020202020204" pitchFamily="34" charset="0"/>
              </a:rPr>
              <a:t> In the case of retroactive entitlement, there are special rules that allow for enrollment			in a</a:t>
            </a:r>
            <a:r>
              <a:rPr lang="en-US" sz="1000" dirty="0">
                <a:solidFill>
                  <a:srgbClr val="FF0000"/>
                </a:solidFill>
                <a:cs typeface="Arial" panose="020B0604020202020204" pitchFamily="34" charset="0"/>
              </a:rPr>
              <a:t> </a:t>
            </a:r>
            <a:r>
              <a:rPr lang="en-US" sz="1000" dirty="0">
                <a:solidFill>
                  <a:prstClr val="black"/>
                </a:solidFill>
                <a:cs typeface="Arial" panose="020B0604020202020204" pitchFamily="34" charset="0"/>
              </a:rPr>
              <a:t>Medicare Advantage Plan or Original Medicare and a Medigap policy. More information about conditions that allow an exception can be found in Chapter 2 of the “Medicare Managed Care Manual,” Section 30.4, at </a:t>
            </a:r>
            <a:r>
              <a:rPr lang="en-US" sz="1000" dirty="0">
                <a:solidFill>
                  <a:prstClr val="black"/>
                </a:solidFill>
                <a:cs typeface="Arial" panose="020B0604020202020204" pitchFamily="34" charset="0"/>
                <a:hlinkClick r:id="rId3"/>
              </a:rPr>
              <a:t>CMS.gov/files/document/cy-2024-ma-enrollment-and-disenrollment-guidance.pdf</a:t>
            </a:r>
            <a:r>
              <a:rPr lang="en-US" sz="1000" dirty="0">
                <a:solidFill>
                  <a:prstClr val="black"/>
                </a:solidFill>
                <a:cs typeface="Arial" panose="020B0604020202020204" pitchFamily="34" charset="0"/>
              </a:rPr>
              <a:t>. </a:t>
            </a:r>
            <a:r>
              <a:rPr lang="en-US" sz="1000" u="sng" dirty="0">
                <a:solidFill>
                  <a:prstClr val="black"/>
                </a:solidFill>
                <a:cs typeface="Arial" panose="020B0604020202020204" pitchFamily="34" charset="0"/>
              </a:rPr>
              <a:t> </a:t>
            </a:r>
            <a:endParaRPr lang="en-US" sz="1000" dirty="0">
              <a:solidFill>
                <a:prstClr val="black"/>
              </a:solidFill>
              <a:cs typeface="Arial" panose="020B0604020202020204" pitchFamily="34" charset="0"/>
            </a:endParaRPr>
          </a:p>
          <a:p>
            <a:pPr marL="0" lvl="1" defTabSz="10223">
              <a:lnSpc>
                <a:spcPct val="90000"/>
              </a:lnSpc>
              <a:spcBef>
                <a:spcPts val="329"/>
              </a:spcBef>
              <a:tabLst>
                <a:tab pos="130556" algn="l"/>
              </a:tabLst>
              <a:defRPr/>
            </a:pPr>
            <a:r>
              <a:rPr lang="en-US" sz="1000" b="1" dirty="0">
                <a:solidFill>
                  <a:prstClr val="black"/>
                </a:solidFill>
                <a:cs typeface="Arial" panose="020B0604020202020204" pitchFamily="34" charset="0"/>
              </a:rPr>
              <a:t>Source:</a:t>
            </a:r>
            <a:r>
              <a:rPr lang="en-US" sz="1000" dirty="0">
                <a:solidFill>
                  <a:prstClr val="black"/>
                </a:solidFill>
                <a:cs typeface="Arial" panose="020B0604020202020204" pitchFamily="34" charset="0"/>
              </a:rPr>
              <a:t> </a:t>
            </a:r>
            <a:r>
              <a:rPr lang="en-US" sz="1000" dirty="0">
                <a:solidFill>
                  <a:prstClr val="black"/>
                </a:solidFill>
                <a:cs typeface="Arial" panose="020B0604020202020204" pitchFamily="34" charset="0"/>
                <a:hlinkClick r:id="rId4"/>
              </a:rPr>
              <a:t>Medicare.gov/basics/get-started-with-medicare/get-more-coverage/joining-a-plan/special-enrollment-periods</a:t>
            </a:r>
            <a:r>
              <a:rPr lang="en-US" sz="1000" dirty="0">
                <a:solidFill>
                  <a:prstClr val="black"/>
                </a:solidFill>
                <a:cs typeface="Arial" panose="020B0604020202020204" pitchFamily="34" charset="0"/>
              </a:rPr>
              <a:t> </a:t>
            </a:r>
          </a:p>
        </p:txBody>
      </p:sp>
      <p:sp>
        <p:nvSpPr>
          <p:cNvPr id="4" name="Slide Number Placeholder 3">
            <a:extLst>
              <a:ext uri="{FF2B5EF4-FFF2-40B4-BE49-F238E27FC236}">
                <a16:creationId xmlns:a16="http://schemas.microsoft.com/office/drawing/2014/main" id="{E33C9A14-F449-8058-857B-63B523AE7776}"/>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61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337397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2F202-208C-7C3E-AA77-A313EF6BBD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DDF919-1019-B189-99EE-35C04A34BB20}"/>
              </a:ext>
            </a:extLst>
          </p:cNvPr>
          <p:cNvSpPr>
            <a:spLocks noGrp="1" noRot="1" noChangeAspect="1"/>
          </p:cNvSpPr>
          <p:nvPr>
            <p:ph type="sldImg"/>
          </p:nvPr>
        </p:nvSpPr>
        <p:spPr>
          <a:xfrm>
            <a:off x="841375" y="352425"/>
            <a:ext cx="5949950" cy="3346450"/>
          </a:xfrm>
        </p:spPr>
      </p:sp>
      <p:sp>
        <p:nvSpPr>
          <p:cNvPr id="3" name="Notes Placeholder 2">
            <a:extLst>
              <a:ext uri="{FF2B5EF4-FFF2-40B4-BE49-F238E27FC236}">
                <a16:creationId xmlns:a16="http://schemas.microsoft.com/office/drawing/2014/main" id="{1B197471-BC8A-FD7A-63D8-1A442B02DA8C}"/>
              </a:ext>
            </a:extLst>
          </p:cNvPr>
          <p:cNvSpPr>
            <a:spLocks noGrp="1"/>
          </p:cNvSpPr>
          <p:nvPr>
            <p:ph type="body" idx="1"/>
          </p:nvPr>
        </p:nvSpPr>
        <p:spPr>
          <a:xfrm>
            <a:off x="87682" y="3826039"/>
            <a:ext cx="7102258" cy="4566400"/>
          </a:xfrm>
        </p:spPr>
        <p:txBody>
          <a:bodyPr/>
          <a:lstStyle/>
          <a:p>
            <a:pPr fontAlgn="base">
              <a:spcAft>
                <a:spcPts val="622"/>
              </a:spcAft>
            </a:pPr>
            <a:r>
              <a:rPr lang="en-US" sz="1100" b="1" dirty="0">
                <a:solidFill>
                  <a:srgbClr val="000000"/>
                </a:solidFill>
                <a:cs typeface="Arial"/>
              </a:rPr>
              <a:t>This slide has animation.</a:t>
            </a:r>
            <a:endParaRPr lang="en-US" sz="1100" dirty="0">
              <a:solidFill>
                <a:srgbClr val="444444"/>
              </a:solidFill>
              <a:cs typeface="Arial"/>
            </a:endParaRPr>
          </a:p>
          <a:p>
            <a:pPr fontAlgn="base">
              <a:spcAft>
                <a:spcPts val="622"/>
              </a:spcAft>
            </a:pPr>
            <a:r>
              <a:rPr lang="en-US" sz="1100" dirty="0">
                <a:solidFill>
                  <a:srgbClr val="444444"/>
                </a:solidFill>
                <a:cs typeface="Arial"/>
              </a:rPr>
              <a:t>​</a:t>
            </a:r>
            <a:r>
              <a:rPr lang="en-US" sz="1100" dirty="0">
                <a:solidFill>
                  <a:prstClr val="black"/>
                </a:solidFill>
                <a:cs typeface="Arial"/>
              </a:rPr>
              <a:t>Check Your Knowledge: Question 3</a:t>
            </a:r>
          </a:p>
          <a:p>
            <a:pPr defTabSz="1002667">
              <a:spcAft>
                <a:spcPts val="622"/>
              </a:spcAft>
              <a:defRPr/>
            </a:pPr>
            <a:r>
              <a:rPr lang="en-US" sz="1100" b="1" dirty="0">
                <a:latin typeface="Calibri" panose="020F0502020204030204" pitchFamily="34" charset="0"/>
                <a:ea typeface="Calibri" panose="020F0502020204030204" pitchFamily="34" charset="0"/>
                <a:cs typeface="Times New Roman" panose="02020603050405020304" pitchFamily="18" charset="0"/>
              </a:rPr>
              <a:t>If you have ALS and get Social Security Disability Insurance (SSDI), you’ll have a 24-month waiting period before you’re enrolled in Medicare. </a:t>
            </a:r>
          </a:p>
          <a:p>
            <a:pPr marL="254148" indent="-254148" defTabSz="1002667">
              <a:spcAft>
                <a:spcPts val="622"/>
              </a:spcAft>
              <a:buFont typeface="+mj-lt"/>
              <a:buAutoNum type="alphaLcPeriod"/>
              <a:defRPr/>
            </a:pPr>
            <a:r>
              <a:rPr lang="en-US" sz="1100" dirty="0">
                <a:solidFill>
                  <a:prstClr val="black"/>
                </a:solidFill>
                <a:cs typeface="Arial"/>
              </a:rPr>
              <a:t>The GEP is a yearly 3-month period, and the OEP is a yearly 7-week period.</a:t>
            </a:r>
          </a:p>
          <a:p>
            <a:pPr marL="254148" indent="-254148" defTabSz="1002667">
              <a:spcAft>
                <a:spcPts val="622"/>
              </a:spcAft>
              <a:buFont typeface="+mj-lt"/>
              <a:buAutoNum type="alphaLcPeriod"/>
              <a:defRPr/>
            </a:pPr>
            <a:r>
              <a:rPr lang="en-US" sz="1100" dirty="0">
                <a:solidFill>
                  <a:prstClr val="black"/>
                </a:solidFill>
                <a:cs typeface="Arial"/>
              </a:rPr>
              <a:t>In the GEP, you can sign up for Part A (if you have to buy it) or Part B.</a:t>
            </a:r>
          </a:p>
          <a:p>
            <a:pPr marL="254148" indent="-254148" defTabSz="1002667">
              <a:spcAft>
                <a:spcPts val="622"/>
              </a:spcAft>
              <a:buFont typeface="+mj-lt"/>
              <a:buAutoNum type="alphaLcPeriod"/>
              <a:defRPr/>
            </a:pPr>
            <a:r>
              <a:rPr lang="en-US" sz="1100" dirty="0">
                <a:solidFill>
                  <a:prstClr val="black"/>
                </a:solidFill>
                <a:cs typeface="Arial"/>
              </a:rPr>
              <a:t>In the OEP, you can review your Medicare choices and pick the Medicare health and/or drug plan that works best for you.</a:t>
            </a:r>
          </a:p>
          <a:p>
            <a:pPr marL="254148" indent="-254148" defTabSz="1002667">
              <a:spcAft>
                <a:spcPts val="622"/>
              </a:spcAft>
              <a:buFont typeface="+mj-lt"/>
              <a:buAutoNum type="alphaLcPeriod"/>
              <a:defRPr/>
            </a:pPr>
            <a:r>
              <a:rPr lang="en-US" sz="1100" dirty="0">
                <a:solidFill>
                  <a:prstClr val="black"/>
                </a:solidFill>
                <a:cs typeface="Arial"/>
              </a:rPr>
              <a:t>All of the Above</a:t>
            </a:r>
          </a:p>
          <a:p>
            <a:pPr>
              <a:spcAft>
                <a:spcPts val="622"/>
              </a:spcAft>
              <a:defRPr/>
            </a:pPr>
            <a:r>
              <a:rPr lang="en-US" sz="1100" b="1" dirty="0">
                <a:solidFill>
                  <a:prstClr val="black"/>
                </a:solidFill>
                <a:cs typeface="Arial"/>
              </a:rPr>
              <a:t>Answer: d. All of the above. </a:t>
            </a:r>
            <a:r>
              <a:rPr lang="en-US" sz="1100" dirty="0">
                <a:solidFill>
                  <a:prstClr val="black"/>
                </a:solidFill>
                <a:cs typeface="Arial"/>
              </a:rPr>
              <a:t> </a:t>
            </a:r>
          </a:p>
          <a:p>
            <a:pPr defTabSz="1002667">
              <a:spcAft>
                <a:spcPts val="622"/>
              </a:spcAft>
              <a:defRPr/>
            </a:pPr>
            <a:r>
              <a:rPr lang="en-US" sz="1100" dirty="0">
                <a:latin typeface="Calibri" panose="020F0502020204030204" pitchFamily="34" charset="0"/>
                <a:ea typeface="Calibri" panose="020F0502020204030204" pitchFamily="34" charset="0"/>
                <a:cs typeface="Times New Roman" panose="02020603050405020304" pitchFamily="18" charset="0"/>
              </a:rPr>
              <a:t>If you didn’t sign up for Part B (or Part A if you have to buy it) during your Initial Enrollment Period (IEP), and you don’t qualify for a Special Enrollment Period (SEP), you can sign up during the GEP from January 1–March 31 each year. Your coverage starts the 1st day of the month after you sign up. You may have to pay a higher Part A and/or Part B premium for late enrollment. For most people who don’t sign up for Medicare during their IEP or SEP, this is their only chance to sign up.</a:t>
            </a:r>
          </a:p>
          <a:p>
            <a:pPr defTabSz="1002667">
              <a:spcAft>
                <a:spcPts val="622"/>
              </a:spcAft>
              <a:defRPr/>
            </a:pPr>
            <a:r>
              <a:rPr lang="en-US" sz="1100" dirty="0">
                <a:latin typeface="Calibri" panose="020F0502020204030204" pitchFamily="34" charset="0"/>
                <a:ea typeface="Calibri" panose="020F0502020204030204" pitchFamily="34" charset="0"/>
                <a:cs typeface="Times New Roman" panose="02020603050405020304" pitchFamily="18" charset="0"/>
              </a:rPr>
              <a:t>If you already have Medicare, the OEP allows you the opportunity to review your choices and pick the Medicare health and/or drug plan that works best for you. Open Enrollment starts on October 15 and ends December 7 each year. This gives you a full 7 weeks to compare and make decisions, and helps ensure that you’ll have essential plan materials and membership cards in hand on January 1, when your new coverage starts. In the OEP, you can join, drop, or switch to another Medicare Advantage Plan (or add or drop drug coverage); switch from Original Medicare to a Medicare Advantage Plan or from a Medicare Advantage Plan to Original Medicare; join a Medicare drug plan if you're in Original Medicare; or switch from one Medicare drug plan to another if you're in Original Medicare.</a:t>
            </a:r>
          </a:p>
          <a:p>
            <a:pPr defTabSz="1002667">
              <a:spcAft>
                <a:spcPts val="622"/>
              </a:spcAft>
              <a:defRPr/>
            </a:pPr>
            <a:r>
              <a:rPr lang="en-US" dirty="0">
                <a:latin typeface="Calibri" panose="020F0502020204030204" pitchFamily="34" charset="0"/>
                <a:ea typeface="Calibri" panose="020F0502020204030204" pitchFamily="34" charset="0"/>
                <a:cs typeface="Times New Roman" panose="02020603050405020304" pitchFamily="18" charset="0"/>
              </a:rPr>
              <a:t> </a:t>
            </a:r>
          </a:p>
          <a:p>
            <a:pPr defTabSz="1002667">
              <a:spcAft>
                <a:spcPts val="622"/>
              </a:spcAft>
              <a:defRPr/>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solidFill>
                <a:prstClr val="black"/>
              </a:solidFill>
            </a:endParaRPr>
          </a:p>
        </p:txBody>
      </p:sp>
      <p:sp>
        <p:nvSpPr>
          <p:cNvPr id="4" name="Slide Number Placeholder 3">
            <a:extLst>
              <a:ext uri="{FF2B5EF4-FFF2-40B4-BE49-F238E27FC236}">
                <a16:creationId xmlns:a16="http://schemas.microsoft.com/office/drawing/2014/main" id="{E3D615D8-F267-31CE-9DF3-79B0E9591E08}"/>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62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95427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a:prstGeom prst="rect">
            <a:avLst/>
          </a:prstGeom>
        </p:spPr>
      </p:sp>
      <p:sp>
        <p:nvSpPr>
          <p:cNvPr id="3" name="Notes Placeholder 2"/>
          <p:cNvSpPr>
            <a:spLocks noGrp="1"/>
          </p:cNvSpPr>
          <p:nvPr>
            <p:ph type="body" idx="1"/>
          </p:nvPr>
        </p:nvSpPr>
        <p:spPr>
          <a:xfrm>
            <a:off x="731520" y="3850482"/>
            <a:ext cx="5852160" cy="3780473"/>
          </a:xfrm>
        </p:spPr>
        <p:txBody>
          <a:bodyPr/>
          <a:lstStyle/>
          <a:p>
            <a:endParaRPr lang="en-US" dirty="0"/>
          </a:p>
        </p:txBody>
      </p:sp>
      <p:sp>
        <p:nvSpPr>
          <p:cNvPr id="4" name="Slide Number Placeholder 3">
            <a:extLst>
              <a:ext uri="{FF2B5EF4-FFF2-40B4-BE49-F238E27FC236}">
                <a16:creationId xmlns:a16="http://schemas.microsoft.com/office/drawing/2014/main" id="{58561E38-176E-4152-8E9F-38DB51A8010C}"/>
              </a:ext>
            </a:extLst>
          </p:cNvPr>
          <p:cNvSpPr>
            <a:spLocks noGrp="1"/>
          </p:cNvSpPr>
          <p:nvPr>
            <p:ph type="sldNum" sz="quarter" idx="5"/>
          </p:nvPr>
        </p:nvSpPr>
        <p:spPr/>
        <p:txBody>
          <a:bodyPr/>
          <a:lstStyle/>
          <a:p>
            <a:fld id="{F59BF8FC-0BCA-488B-8738-1B288BD7F7D2}" type="slidenum">
              <a:rPr lang="en-US" smtClean="0"/>
              <a:t>63</a:t>
            </a:fld>
            <a:endParaRPr lang="en-US"/>
          </a:p>
        </p:txBody>
      </p:sp>
    </p:spTree>
    <p:extLst>
      <p:ext uri="{BB962C8B-B14F-4D97-AF65-F5344CB8AC3E}">
        <p14:creationId xmlns:p14="http://schemas.microsoft.com/office/powerpoint/2010/main" val="41504988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a:prstGeom prst="rect">
            <a:avLst/>
          </a:prstGeom>
        </p:spPr>
      </p:sp>
      <p:sp>
        <p:nvSpPr>
          <p:cNvPr id="3" name="Notes Placeholder 2"/>
          <p:cNvSpPr>
            <a:spLocks noGrp="1"/>
          </p:cNvSpPr>
          <p:nvPr>
            <p:ph type="body" idx="1"/>
          </p:nvPr>
        </p:nvSpPr>
        <p:spPr>
          <a:xfrm>
            <a:off x="731520" y="3840480"/>
            <a:ext cx="5852160" cy="3780473"/>
          </a:xfrm>
        </p:spPr>
        <p:txBody>
          <a:bodyPr/>
          <a:lstStyle/>
          <a:p>
            <a:endParaRPr lang="en-US" dirty="0"/>
          </a:p>
        </p:txBody>
      </p:sp>
      <p:sp>
        <p:nvSpPr>
          <p:cNvPr id="4" name="Slide Number Placeholder 3">
            <a:extLst>
              <a:ext uri="{FF2B5EF4-FFF2-40B4-BE49-F238E27FC236}">
                <a16:creationId xmlns:a16="http://schemas.microsoft.com/office/drawing/2014/main" id="{78D33A7E-32DE-4EE6-95EA-D0A74B4878D4}"/>
              </a:ext>
            </a:extLst>
          </p:cNvPr>
          <p:cNvSpPr>
            <a:spLocks noGrp="1"/>
          </p:cNvSpPr>
          <p:nvPr>
            <p:ph type="sldNum" sz="quarter" idx="5"/>
          </p:nvPr>
        </p:nvSpPr>
        <p:spPr/>
        <p:txBody>
          <a:bodyPr/>
          <a:lstStyle/>
          <a:p>
            <a:fld id="{F59BF8FC-0BCA-488B-8738-1B288BD7F7D2}" type="slidenum">
              <a:rPr lang="en-US" smtClean="0"/>
              <a:t>64</a:t>
            </a:fld>
            <a:endParaRPr lang="en-US"/>
          </a:p>
        </p:txBody>
      </p:sp>
    </p:spTree>
    <p:extLst>
      <p:ext uri="{BB962C8B-B14F-4D97-AF65-F5344CB8AC3E}">
        <p14:creationId xmlns:p14="http://schemas.microsoft.com/office/powerpoint/2010/main" val="33792097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a:prstGeom prst="rect">
            <a:avLst/>
          </a:prstGeom>
        </p:spPr>
      </p:sp>
      <p:sp>
        <p:nvSpPr>
          <p:cNvPr id="3" name="Notes Placeholder 2"/>
          <p:cNvSpPr>
            <a:spLocks noGrp="1"/>
          </p:cNvSpPr>
          <p:nvPr>
            <p:ph type="body" idx="1"/>
          </p:nvPr>
        </p:nvSpPr>
        <p:spPr>
          <a:xfrm>
            <a:off x="731520" y="3850482"/>
            <a:ext cx="5852160" cy="3780473"/>
          </a:xfrm>
        </p:spPr>
        <p:txBody>
          <a:bodyPr/>
          <a:lstStyle/>
          <a:p>
            <a:endParaRPr lang="en-US" dirty="0"/>
          </a:p>
        </p:txBody>
      </p:sp>
      <p:sp>
        <p:nvSpPr>
          <p:cNvPr id="4" name="Slide Number Placeholder 3">
            <a:extLst>
              <a:ext uri="{FF2B5EF4-FFF2-40B4-BE49-F238E27FC236}">
                <a16:creationId xmlns:a16="http://schemas.microsoft.com/office/drawing/2014/main" id="{EEC91AC2-AA71-47AE-BF6A-7629F21966EB}"/>
              </a:ext>
            </a:extLst>
          </p:cNvPr>
          <p:cNvSpPr>
            <a:spLocks noGrp="1"/>
          </p:cNvSpPr>
          <p:nvPr>
            <p:ph type="sldNum" sz="quarter" idx="5"/>
          </p:nvPr>
        </p:nvSpPr>
        <p:spPr/>
        <p:txBody>
          <a:bodyPr/>
          <a:lstStyle/>
          <a:p>
            <a:fld id="{F59BF8FC-0BCA-488B-8738-1B288BD7F7D2}" type="slidenum">
              <a:rPr lang="en-US" smtClean="0"/>
              <a:t>65</a:t>
            </a:fld>
            <a:endParaRPr lang="en-US"/>
          </a:p>
        </p:txBody>
      </p:sp>
    </p:spTree>
    <p:extLst>
      <p:ext uri="{BB962C8B-B14F-4D97-AF65-F5344CB8AC3E}">
        <p14:creationId xmlns:p14="http://schemas.microsoft.com/office/powerpoint/2010/main" val="10681797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A041A-E2D2-DFD0-2B19-88661C3ECB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50A5E-A28A-98A7-0F46-B24D14922C72}"/>
              </a:ext>
            </a:extLst>
          </p:cNvPr>
          <p:cNvSpPr>
            <a:spLocks noGrp="1" noRot="1" noChangeAspect="1"/>
          </p:cNvSpPr>
          <p:nvPr>
            <p:ph type="sldImg"/>
          </p:nvPr>
        </p:nvSpPr>
        <p:spPr>
          <a:xfrm>
            <a:off x="777875" y="661988"/>
            <a:ext cx="5759450" cy="3240087"/>
          </a:xfrm>
        </p:spPr>
      </p:sp>
      <p:sp>
        <p:nvSpPr>
          <p:cNvPr id="3" name="Notes Placeholder 2">
            <a:extLst>
              <a:ext uri="{FF2B5EF4-FFF2-40B4-BE49-F238E27FC236}">
                <a16:creationId xmlns:a16="http://schemas.microsoft.com/office/drawing/2014/main" id="{E08BDF13-A494-12F5-74EF-7889DE11872C}"/>
              </a:ext>
            </a:extLst>
          </p:cNvPr>
          <p:cNvSpPr>
            <a:spLocks noGrp="1"/>
          </p:cNvSpPr>
          <p:nvPr>
            <p:ph type="body" idx="1"/>
          </p:nvPr>
        </p:nvSpPr>
        <p:spPr>
          <a:xfrm>
            <a:off x="714292" y="4315621"/>
            <a:ext cx="5852160" cy="3780473"/>
          </a:xfrm>
        </p:spPr>
        <p:txBody>
          <a:bodyPr/>
          <a:lstStyle/>
          <a:p>
            <a:pPr defTabSz="993007">
              <a:spcAft>
                <a:spcPts val="622"/>
              </a:spcAft>
              <a:defRPr/>
            </a:pPr>
            <a:r>
              <a:rPr lang="en-US" dirty="0">
                <a:latin typeface="Calibri "/>
                <a:cs typeface="Arial" panose="020B0604020202020204" pitchFamily="34" charset="0"/>
              </a:rPr>
              <a:t>Lesson 5 explains Medicare Eligibility Based on Disability or End-Stage Renal Disease (ESRD).</a:t>
            </a:r>
            <a:endParaRPr lang="en-US" dirty="0">
              <a:latin typeface="Calibri "/>
              <a:cs typeface="Arial"/>
            </a:endParaRPr>
          </a:p>
          <a:p>
            <a:endParaRPr lang="en-US" dirty="0"/>
          </a:p>
        </p:txBody>
      </p:sp>
      <p:sp>
        <p:nvSpPr>
          <p:cNvPr id="4" name="Slide Number Placeholder 3">
            <a:extLst>
              <a:ext uri="{FF2B5EF4-FFF2-40B4-BE49-F238E27FC236}">
                <a16:creationId xmlns:a16="http://schemas.microsoft.com/office/drawing/2014/main" id="{9D5372BD-6772-C631-D577-E41D69442DD7}"/>
              </a:ext>
            </a:extLst>
          </p:cNvPr>
          <p:cNvSpPr>
            <a:spLocks noGrp="1"/>
          </p:cNvSpPr>
          <p:nvPr>
            <p:ph type="sldNum" sz="quarter" idx="5"/>
          </p:nvPr>
        </p:nvSpPr>
        <p:spPr/>
        <p:txBody>
          <a:bodyPr/>
          <a:lstStyle/>
          <a:p>
            <a:fld id="{F59BF8FC-0BCA-488B-8738-1B288BD7F7D2}" type="slidenum">
              <a:rPr lang="en-US" smtClean="0"/>
              <a:t>66</a:t>
            </a:fld>
            <a:endParaRPr lang="en-US"/>
          </a:p>
        </p:txBody>
      </p:sp>
    </p:spTree>
    <p:extLst>
      <p:ext uri="{BB962C8B-B14F-4D97-AF65-F5344CB8AC3E}">
        <p14:creationId xmlns:p14="http://schemas.microsoft.com/office/powerpoint/2010/main" val="11138570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572493" y="3732993"/>
            <a:ext cx="6553863" cy="5106846"/>
          </a:xfrm>
        </p:spPr>
        <p:txBody>
          <a:bodyPr/>
          <a:lstStyle/>
          <a:p>
            <a:pPr defTabSz="1002667">
              <a:spcBef>
                <a:spcPts val="622"/>
              </a:spcBef>
              <a:defRPr/>
            </a:pPr>
            <a:r>
              <a:rPr lang="en-US" dirty="0">
                <a:solidFill>
                  <a:prstClr val="black"/>
                </a:solidFill>
              </a:rPr>
              <a:t>Medicare covers 3 groups of people under 65:</a:t>
            </a:r>
          </a:p>
          <a:p>
            <a:pPr marL="130556" indent="-130556" defTabSz="1002667">
              <a:spcBef>
                <a:spcPts val="622"/>
              </a:spcBef>
              <a:buFont typeface="Wingdings" panose="05000000000000000000" pitchFamily="2" charset="2"/>
              <a:buChar char="§"/>
              <a:defRPr/>
            </a:pPr>
            <a:r>
              <a:rPr lang="en-US" dirty="0">
                <a:solidFill>
                  <a:prstClr val="black"/>
                </a:solidFill>
              </a:rPr>
              <a:t>People with a disability who get Social Security benefits (or certain disability benefits from the Railroad Retirement Board (RRB)). These people automatically get Medicare Part A (Hospital Insurance) and Medicare Part B (Medical Insurance) after they get disability payments for 24 months.</a:t>
            </a:r>
          </a:p>
          <a:p>
            <a:pPr marL="130556" indent="-130556" defTabSz="1002667">
              <a:spcBef>
                <a:spcPts val="622"/>
              </a:spcBef>
              <a:buFont typeface="Wingdings" panose="05000000000000000000" pitchFamily="2" charset="2"/>
              <a:buChar char="§"/>
              <a:defRPr/>
            </a:pPr>
            <a:r>
              <a:rPr lang="en-US" dirty="0">
                <a:solidFill>
                  <a:prstClr val="black"/>
                </a:solidFill>
              </a:rPr>
              <a:t>People with End-Stage Renal Disease (ESRD) who have earned at least 6 work credits (or are the dependent child or spouse of someone who has earned 6 work credits) in a period of 13 calendar quarters ending with the quarter of ESRD onset. People with ESRD don’t need to get Social Security benefits to qualify for Medicare. However, if they’re also getting disability benefits, they may qualify for Medicare under both programs. People with ESRD generally qualify for Medicare 3 months after a course of regular dialysis begins or after they get a kidney transplant.</a:t>
            </a:r>
          </a:p>
          <a:p>
            <a:pPr marL="130556" indent="-130556" defTabSz="1002667">
              <a:spcBef>
                <a:spcPts val="622"/>
              </a:spcBef>
              <a:buFont typeface="Wingdings" panose="05000000000000000000" pitchFamily="2" charset="2"/>
              <a:buChar char="§"/>
              <a:defRPr/>
            </a:pPr>
            <a:r>
              <a:rPr lang="en-US" dirty="0">
                <a:solidFill>
                  <a:prstClr val="black"/>
                </a:solidFill>
              </a:rPr>
              <a:t>People with ALS (amyotrophic lateral sclerosis, also known as Lou Gehrig’s disease). These people automatically qualify for Medicare as soon as they start getting Social Security disability benefits.</a:t>
            </a:r>
          </a:p>
          <a:p>
            <a:pPr>
              <a:spcBef>
                <a:spcPts val="622"/>
              </a:spcBef>
            </a:pPr>
            <a:r>
              <a:rPr lang="en-US" dirty="0">
                <a:solidFill>
                  <a:prstClr val="black"/>
                </a:solidFill>
              </a:rPr>
              <a:t>In most cases, you must get disability benefits for 24 months before Medicare coverage can begin. You’ll get your red, white, and blue Medicare card in the mail 3 months before your 25</a:t>
            </a:r>
            <a:r>
              <a:rPr lang="en-US" baseline="30000" dirty="0">
                <a:solidFill>
                  <a:prstClr val="black"/>
                </a:solidFill>
              </a:rPr>
              <a:t>th</a:t>
            </a:r>
            <a:r>
              <a:rPr lang="en-US" dirty="0">
                <a:solidFill>
                  <a:prstClr val="black"/>
                </a:solidFill>
              </a:rPr>
              <a:t> month of disability benefits. </a:t>
            </a:r>
            <a:r>
              <a:rPr lang="en-US" dirty="0"/>
              <a:t>If you do nothing, you’ll keep Part B and pay Part B premiums through your Social Security benefits. If you decide you don’t want Part B and then change your mind later, you may have to wait to sign up and pay a Part B penalty for as long as you have it. </a:t>
            </a:r>
          </a:p>
          <a:p>
            <a:pPr>
              <a:spcBef>
                <a:spcPts val="622"/>
              </a:spcBef>
            </a:pPr>
            <a:r>
              <a:rPr lang="en-US" dirty="0"/>
              <a:t>If you have ESRD and you qualify for Part A, you can also get Part B. Most people must pay a monthly premium for Part B. Signing up for Part B is your choice, but you’ll need both Part A and Part B to get the full benefits available under Medicare to cover certain dialysis and kidney transplant services.</a:t>
            </a:r>
            <a:endParaRPr lang="en-US" dirty="0">
              <a:solidFill>
                <a:prstClr val="black"/>
              </a:solidFill>
            </a:endParaRPr>
          </a:p>
        </p:txBody>
      </p:sp>
      <p:sp>
        <p:nvSpPr>
          <p:cNvPr id="4" name="Slide Number Placeholder 3">
            <a:extLst>
              <a:ext uri="{FF2B5EF4-FFF2-40B4-BE49-F238E27FC236}">
                <a16:creationId xmlns:a16="http://schemas.microsoft.com/office/drawing/2014/main" id="{C359B729-DA97-DEFA-EFA0-AE081D5C84BA}"/>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67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526822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8CA87-3B30-57E0-B95B-15C654502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37D3DD-4090-6F01-283F-7C8B6F056F6B}"/>
              </a:ext>
            </a:extLst>
          </p:cNvPr>
          <p:cNvSpPr>
            <a:spLocks noGrp="1" noRot="1" noChangeAspect="1"/>
          </p:cNvSpPr>
          <p:nvPr>
            <p:ph type="sldImg"/>
          </p:nvPr>
        </p:nvSpPr>
        <p:spPr>
          <a:xfrm>
            <a:off x="841375" y="352425"/>
            <a:ext cx="5949950" cy="3346450"/>
          </a:xfrm>
        </p:spPr>
      </p:sp>
      <p:sp>
        <p:nvSpPr>
          <p:cNvPr id="3" name="Notes Placeholder 2">
            <a:extLst>
              <a:ext uri="{FF2B5EF4-FFF2-40B4-BE49-F238E27FC236}">
                <a16:creationId xmlns:a16="http://schemas.microsoft.com/office/drawing/2014/main" id="{FC47A831-4C22-E26F-56C7-639A853D1383}"/>
              </a:ext>
            </a:extLst>
          </p:cNvPr>
          <p:cNvSpPr>
            <a:spLocks noGrp="1"/>
          </p:cNvSpPr>
          <p:nvPr>
            <p:ph type="body" idx="1"/>
          </p:nvPr>
        </p:nvSpPr>
        <p:spPr>
          <a:xfrm>
            <a:off x="763325" y="3863106"/>
            <a:ext cx="6106602" cy="4813389"/>
          </a:xfrm>
        </p:spPr>
        <p:txBody>
          <a:bodyPr/>
          <a:lstStyle/>
          <a:p>
            <a:pPr defTabSz="1002667">
              <a:spcBef>
                <a:spcPts val="622"/>
              </a:spcBef>
              <a:defRPr/>
            </a:pPr>
            <a:r>
              <a:rPr lang="en-US" dirty="0">
                <a:solidFill>
                  <a:prstClr val="black"/>
                </a:solidFill>
              </a:rPr>
              <a:t>Since there’s a 5-month waiting period for Social Security Disability Insurance (SSDI), the earliest that Medicare can start is usually the 30</a:t>
            </a:r>
            <a:r>
              <a:rPr lang="en-US" baseline="30000" dirty="0">
                <a:solidFill>
                  <a:prstClr val="black"/>
                </a:solidFill>
              </a:rPr>
              <a:t>th</a:t>
            </a:r>
            <a:r>
              <a:rPr lang="en-US" dirty="0">
                <a:solidFill>
                  <a:prstClr val="black"/>
                </a:solidFill>
              </a:rPr>
              <a:t> month after you become disabled. However, there are 2 exceptions: </a:t>
            </a:r>
          </a:p>
          <a:p>
            <a:pPr marL="130556" indent="-130556" defTabSz="1002667">
              <a:spcBef>
                <a:spcPts val="622"/>
              </a:spcBef>
              <a:buFont typeface="Wingdings" panose="05000000000000000000" pitchFamily="2" charset="2"/>
              <a:buChar char="§"/>
              <a:defRPr/>
            </a:pPr>
            <a:r>
              <a:rPr lang="en-US" dirty="0">
                <a:solidFill>
                  <a:prstClr val="black"/>
                </a:solidFill>
              </a:rPr>
              <a:t>The 5-month waiting period for cash benefits doesn’t apply to people who get childhood disability benefits, or to some people who previously qualified for disability benefits (in the past 5 years). Adults with disabilities since childhood (prior to age 22) may qualify for disability benefits if one of their parents is deceased or gets retirement or disability benefits. This is considered a “child’s” benefit because it’s paid on a parent’s Social Security earnings record.</a:t>
            </a:r>
          </a:p>
          <a:p>
            <a:pPr marL="130556" indent="-130556" defTabSz="1002667">
              <a:spcBef>
                <a:spcPts val="622"/>
              </a:spcBef>
              <a:buFont typeface="Wingdings" panose="05000000000000000000" pitchFamily="2" charset="2"/>
              <a:buChar char="§"/>
              <a:defRPr/>
            </a:pPr>
            <a:r>
              <a:rPr lang="en-US" dirty="0">
                <a:solidFill>
                  <a:prstClr val="black"/>
                </a:solidFill>
              </a:rPr>
              <a:t>The 24-month Medicare waiting period doesn’t apply to people with ALS (Amyotrophic Lateral Sclerosis). These people automatically get Part A and Part B the first month they’re entitled to Social Security disability benefits.</a:t>
            </a:r>
          </a:p>
          <a:p>
            <a:pPr>
              <a:spcBef>
                <a:spcPts val="622"/>
              </a:spcBef>
              <a:defRPr/>
            </a:pPr>
            <a:r>
              <a:rPr lang="en-US" b="1" dirty="0">
                <a:solidFill>
                  <a:prstClr val="black"/>
                </a:solidFill>
              </a:rPr>
              <a:t>NOTE</a:t>
            </a:r>
            <a:r>
              <a:rPr lang="en-US" dirty="0">
                <a:solidFill>
                  <a:prstClr val="black"/>
                </a:solidFill>
              </a:rPr>
              <a:t>: Having employer or union coverage while you or your spouse (or family member, if you’re disabled) are still working can affect your Part B enrollment. You should contact your employer or union benefits administrator to find out how your insurance works with Medicare and if it would be better to delay signing up for Part B. </a:t>
            </a:r>
          </a:p>
          <a:p>
            <a:pPr>
              <a:spcBef>
                <a:spcPts val="622"/>
              </a:spcBef>
              <a:defRPr/>
            </a:pPr>
            <a:endParaRPr lang="en-US" b="1" dirty="0">
              <a:solidFill>
                <a:prstClr val="black"/>
              </a:solidFill>
            </a:endParaRPr>
          </a:p>
          <a:p>
            <a:pPr>
              <a:spcBef>
                <a:spcPts val="622"/>
              </a:spcBef>
              <a:defRPr/>
            </a:pPr>
            <a:r>
              <a:rPr lang="en-US" b="1" dirty="0">
                <a:solidFill>
                  <a:prstClr val="black"/>
                </a:solidFill>
              </a:rPr>
              <a:t>Source: </a:t>
            </a:r>
            <a:r>
              <a:rPr lang="en-US" dirty="0">
                <a:solidFill>
                  <a:prstClr val="black"/>
                </a:solidFill>
                <a:hlinkClick r:id="rId3"/>
              </a:rPr>
              <a:t>ssa.gov/pubs/EN-05-10026.pdf</a:t>
            </a:r>
            <a:r>
              <a:rPr lang="en-US" dirty="0">
                <a:solidFill>
                  <a:prstClr val="black"/>
                </a:solidFill>
              </a:rPr>
              <a:t> </a:t>
            </a:r>
          </a:p>
          <a:p>
            <a:pPr>
              <a:spcBef>
                <a:spcPts val="622"/>
              </a:spcBef>
            </a:pPr>
            <a:endParaRPr lang="en-US" dirty="0"/>
          </a:p>
        </p:txBody>
      </p:sp>
      <p:sp>
        <p:nvSpPr>
          <p:cNvPr id="4" name="Slide Number Placeholder 3">
            <a:extLst>
              <a:ext uri="{FF2B5EF4-FFF2-40B4-BE49-F238E27FC236}">
                <a16:creationId xmlns:a16="http://schemas.microsoft.com/office/drawing/2014/main" id="{D1700FF8-DFAF-2F40-958E-F4F1822F4D05}"/>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68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679415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763325" y="3851095"/>
            <a:ext cx="6106602" cy="4825399"/>
          </a:xfrm>
        </p:spPr>
        <p:txBody>
          <a:bodyPr/>
          <a:lstStyle/>
          <a:p>
            <a:pPr defTabSz="1002667">
              <a:spcBef>
                <a:spcPts val="622"/>
              </a:spcBef>
              <a:defRPr/>
            </a:pPr>
            <a:r>
              <a:rPr lang="en-US" dirty="0">
                <a:solidFill>
                  <a:prstClr val="black"/>
                </a:solidFill>
              </a:rPr>
              <a:t>You can apply for disability benefits in the following ways: </a:t>
            </a:r>
          </a:p>
          <a:p>
            <a:pPr>
              <a:spcBef>
                <a:spcPts val="622"/>
              </a:spcBef>
              <a:defRPr/>
            </a:pPr>
            <a:r>
              <a:rPr lang="en-US" dirty="0">
                <a:solidFill>
                  <a:prstClr val="black"/>
                </a:solidFill>
              </a:rPr>
              <a:t>Online—visit </a:t>
            </a:r>
            <a:r>
              <a:rPr lang="en-US" dirty="0">
                <a:solidFill>
                  <a:prstClr val="black"/>
                </a:solidFill>
                <a:hlinkClick r:id="rId3"/>
              </a:rPr>
              <a:t>SSA.gov</a:t>
            </a:r>
            <a:endParaRPr lang="en-US" dirty="0">
              <a:solidFill>
                <a:prstClr val="black"/>
              </a:solidFill>
            </a:endParaRPr>
          </a:p>
          <a:p>
            <a:pPr>
              <a:spcBef>
                <a:spcPts val="622"/>
              </a:spcBef>
              <a:defRPr/>
            </a:pPr>
            <a:r>
              <a:rPr lang="en-US" dirty="0">
                <a:solidFill>
                  <a:prstClr val="black"/>
                </a:solidFill>
              </a:rPr>
              <a:t>Call 1-800-772-1213 (TTY: 1-800-325-0778) t</a:t>
            </a:r>
            <a:r>
              <a:rPr lang="en-US" dirty="0"/>
              <a:t>o make an appointment to file your claim in person at your local Social Security office</a:t>
            </a:r>
            <a:endParaRPr lang="en-US" dirty="0">
              <a:solidFill>
                <a:prstClr val="black"/>
              </a:solidFill>
            </a:endParaRPr>
          </a:p>
          <a:p>
            <a:pPr>
              <a:spcBef>
                <a:spcPts val="622"/>
              </a:spcBef>
              <a:defRPr/>
            </a:pPr>
            <a:r>
              <a:rPr lang="en-US" dirty="0">
                <a:solidFill>
                  <a:prstClr val="black"/>
                </a:solidFill>
              </a:rPr>
              <a:t>Visit your local Social Security office </a:t>
            </a:r>
            <a:r>
              <a:rPr lang="en-US" b="1" dirty="0">
                <a:solidFill>
                  <a:prstClr val="black"/>
                </a:solidFill>
              </a:rPr>
              <a:t>after making an appointment</a:t>
            </a:r>
            <a:r>
              <a:rPr lang="en-US" dirty="0">
                <a:solidFill>
                  <a:prstClr val="black"/>
                </a:solidFill>
              </a:rPr>
              <a:t>. You can visit the SSA Office Locator (</a:t>
            </a:r>
            <a:r>
              <a:rPr lang="en-US" dirty="0">
                <a:solidFill>
                  <a:prstClr val="black"/>
                </a:solidFill>
                <a:hlinkClick r:id="rId4"/>
              </a:rPr>
              <a:t>secure.SSA.gov/ICON/</a:t>
            </a:r>
            <a:r>
              <a:rPr lang="en-US" dirty="0" err="1">
                <a:solidFill>
                  <a:prstClr val="black"/>
                </a:solidFill>
                <a:hlinkClick r:id="rId4"/>
              </a:rPr>
              <a:t>main.jsp</a:t>
            </a:r>
            <a:r>
              <a:rPr lang="en-US" dirty="0">
                <a:solidFill>
                  <a:prstClr val="black"/>
                </a:solidFill>
              </a:rPr>
              <a:t>) to find your local Social Security office.</a:t>
            </a:r>
          </a:p>
          <a:p>
            <a:pPr defTabSz="1002667">
              <a:spcBef>
                <a:spcPts val="622"/>
              </a:spcBef>
              <a:defRPr/>
            </a:pPr>
            <a:r>
              <a:rPr lang="en-US" dirty="0">
                <a:solidFill>
                  <a:prstClr val="black"/>
                </a:solidFill>
              </a:rPr>
              <a:t>The disability claims interview lasts one hour. If you schedule an appointment, Social Security will send you a “Disability Starter Kit” to help you get ready for your interview. You can also visit </a:t>
            </a:r>
            <a:r>
              <a:rPr lang="en-US" dirty="0">
                <a:solidFill>
                  <a:prstClr val="black"/>
                </a:solidFill>
                <a:hlinkClick r:id="rId5"/>
              </a:rPr>
              <a:t>SSA.gov/disability</a:t>
            </a:r>
            <a:r>
              <a:rPr lang="en-US" dirty="0">
                <a:solidFill>
                  <a:prstClr val="black"/>
                </a:solidFill>
              </a:rPr>
              <a:t>. </a:t>
            </a:r>
          </a:p>
          <a:p>
            <a:pPr defTabSz="1002667">
              <a:spcBef>
                <a:spcPts val="622"/>
              </a:spcBef>
              <a:defRPr/>
            </a:pPr>
            <a:r>
              <a:rPr lang="en-US" dirty="0">
                <a:solidFill>
                  <a:prstClr val="black"/>
                </a:solidFill>
              </a:rPr>
              <a:t>It can take 3–5 months to process an application for disability benefits. You’ll need to fill out several forms to apply for disability benefits, including an application for Social Security benefits and the “Adult Disability Report.” You can complete the Adult Disability Report online or print it and return a completed copy to your local Social Security office. </a:t>
            </a:r>
          </a:p>
          <a:p>
            <a:pPr defTabSz="1002667">
              <a:spcBef>
                <a:spcPts val="622"/>
              </a:spcBef>
              <a:defRPr/>
            </a:pPr>
            <a:r>
              <a:rPr lang="en-US" dirty="0">
                <a:solidFill>
                  <a:prstClr val="black"/>
                </a:solidFill>
              </a:rPr>
              <a:t>You’ll also need to fill out forms that collect information about your medical condition and how it affects your ability to work, as well as forms that give doctors, hospitals, and other health care professionals who have treated you permission to send information about your medical condition to Social Security.</a:t>
            </a:r>
          </a:p>
          <a:p>
            <a:pPr>
              <a:spcBef>
                <a:spcPts val="622"/>
              </a:spcBef>
            </a:pPr>
            <a:endParaRPr lang="en-US" dirty="0"/>
          </a:p>
        </p:txBody>
      </p:sp>
      <p:sp>
        <p:nvSpPr>
          <p:cNvPr id="4" name="Slide Number Placeholder 3">
            <a:extLst>
              <a:ext uri="{FF2B5EF4-FFF2-40B4-BE49-F238E27FC236}">
                <a16:creationId xmlns:a16="http://schemas.microsoft.com/office/drawing/2014/main" id="{2CBA4210-3061-B89F-0B08-5C2B0CE756C5}"/>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69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23766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a:prstGeom prst="rect">
            <a:avLst/>
          </a:prstGeom>
        </p:spPr>
      </p:sp>
      <p:sp>
        <p:nvSpPr>
          <p:cNvPr id="4" name="Slide Number Placeholder 3">
            <a:extLst>
              <a:ext uri="{FF2B5EF4-FFF2-40B4-BE49-F238E27FC236}">
                <a16:creationId xmlns:a16="http://schemas.microsoft.com/office/drawing/2014/main" id="{9C4902A2-944B-4253-A6EF-479713C7A348}"/>
              </a:ext>
            </a:extLst>
          </p:cNvPr>
          <p:cNvSpPr>
            <a:spLocks noGrp="1"/>
          </p:cNvSpPr>
          <p:nvPr>
            <p:ph type="sldNum" sz="quarter" idx="5"/>
          </p:nvPr>
        </p:nvSpPr>
        <p:spPr>
          <a:xfrm>
            <a:off x="4145280" y="9119475"/>
            <a:ext cx="3169920" cy="481726"/>
          </a:xfrm>
        </p:spPr>
        <p:txBody>
          <a:bodyPr/>
          <a:lstStyle/>
          <a:p>
            <a:fld id="{F59BF8FC-0BCA-488B-8738-1B288BD7F7D2}" type="slidenum">
              <a:rPr lang="en-US" smtClean="0"/>
              <a:t>7</a:t>
            </a:fld>
            <a:endParaRPr lang="en-US"/>
          </a:p>
        </p:txBody>
      </p:sp>
      <p:sp>
        <p:nvSpPr>
          <p:cNvPr id="6" name="Notes Placeholder 5">
            <a:extLst>
              <a:ext uri="{FF2B5EF4-FFF2-40B4-BE49-F238E27FC236}">
                <a16:creationId xmlns:a16="http://schemas.microsoft.com/office/drawing/2014/main" id="{722307C5-9D3B-4D47-3CFE-FA4ABB1044EF}"/>
              </a:ext>
            </a:extLst>
          </p:cNvPr>
          <p:cNvSpPr>
            <a:spLocks noGrp="1"/>
          </p:cNvSpPr>
          <p:nvPr>
            <p:ph type="body" sz="quarter" idx="3"/>
          </p:nvPr>
        </p:nvSpPr>
        <p:spPr>
          <a:xfrm>
            <a:off x="747092" y="4022868"/>
            <a:ext cx="5852160" cy="3780473"/>
          </a:xfrm>
        </p:spPr>
        <p:txBody>
          <a:bodyPr/>
          <a:lstStyle/>
          <a:p>
            <a:endParaRPr lang="en-US"/>
          </a:p>
        </p:txBody>
      </p:sp>
    </p:spTree>
    <p:extLst>
      <p:ext uri="{BB962C8B-B14F-4D97-AF65-F5344CB8AC3E}">
        <p14:creationId xmlns:p14="http://schemas.microsoft.com/office/powerpoint/2010/main" val="33326432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310657" y="3880705"/>
            <a:ext cx="6775944" cy="4168491"/>
          </a:xfrm>
        </p:spPr>
        <p:txBody>
          <a:bodyPr/>
          <a:lstStyle/>
          <a:p>
            <a:pPr marL="0" lvl="1" defTabSz="1002559">
              <a:spcAft>
                <a:spcPts val="622"/>
              </a:spcAft>
              <a:defRPr/>
            </a:pPr>
            <a:r>
              <a:rPr lang="en-US" dirty="0">
                <a:solidFill>
                  <a:prstClr val="black"/>
                </a:solidFill>
                <a:cs typeface="Arial" panose="020B0604020202020204" pitchFamily="34" charset="0"/>
              </a:rPr>
              <a:t>You can get Medicare no matter how old you are if your kidneys no longer work, and you need regular dialysis or have had a kidney transplant, </a:t>
            </a:r>
            <a:r>
              <a:rPr lang="en-US" b="1" dirty="0">
                <a:solidFill>
                  <a:prstClr val="black"/>
                </a:solidFill>
                <a:cs typeface="Arial" panose="020B0604020202020204" pitchFamily="34" charset="0"/>
              </a:rPr>
              <a:t>and</a:t>
            </a:r>
            <a:r>
              <a:rPr lang="en-US" dirty="0">
                <a:solidFill>
                  <a:prstClr val="black"/>
                </a:solidFill>
                <a:cs typeface="Arial" panose="020B0604020202020204" pitchFamily="34" charset="0"/>
              </a:rPr>
              <a:t> one of these applies to you:</a:t>
            </a:r>
          </a:p>
          <a:p>
            <a:pPr marL="190486" lvl="1" indent="-190486" defTabSz="1002559">
              <a:spcAft>
                <a:spcPts val="622"/>
              </a:spcAft>
              <a:buFont typeface="Wingdings" panose="05000000000000000000" pitchFamily="2" charset="2"/>
              <a:buChar char="§"/>
              <a:defRPr/>
            </a:pPr>
            <a:r>
              <a:rPr lang="en-US" dirty="0">
                <a:solidFill>
                  <a:prstClr val="black"/>
                </a:solidFill>
                <a:cs typeface="Arial" panose="020B0604020202020204" pitchFamily="34" charset="0"/>
              </a:rPr>
              <a:t>You’ve worked the required amount of time </a:t>
            </a:r>
            <a:r>
              <a:rPr lang="en-US" b="1" dirty="0">
                <a:solidFill>
                  <a:prstClr val="black"/>
                </a:solidFill>
                <a:cs typeface="Arial" panose="020B0604020202020204" pitchFamily="34" charset="0"/>
              </a:rPr>
              <a:t>under Social Security, the Railroad Retirement Board (RRB), or as a government employee. </a:t>
            </a: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3"/>
              </a:rPr>
              <a:t>SSA.gov</a:t>
            </a:r>
            <a:r>
              <a:rPr lang="en-US" dirty="0">
                <a:solidFill>
                  <a:prstClr val="black"/>
                </a:solidFill>
                <a:cs typeface="Arial" panose="020B0604020202020204" pitchFamily="34" charset="0"/>
              </a:rPr>
              <a:t> or call Social Security at 1-800-772-1213 (TTY: 1-800-325-0778) for more information about the required amount of time needed under Social Security, the RRB, or as a government employee to be eligible for Medicare based on ESRD. </a:t>
            </a:r>
            <a:endParaRPr lang="en-US" b="1" dirty="0">
              <a:solidFill>
                <a:prstClr val="black"/>
              </a:solidFill>
              <a:cs typeface="Arial" panose="020B0604020202020204" pitchFamily="34" charset="0"/>
            </a:endParaRPr>
          </a:p>
          <a:p>
            <a:pPr marL="190486" lvl="1" indent="-190486" defTabSz="1002559">
              <a:spcAft>
                <a:spcPts val="622"/>
              </a:spcAft>
              <a:buFont typeface="Wingdings" panose="05000000000000000000" pitchFamily="2" charset="2"/>
              <a:buChar char="§"/>
              <a:defRPr/>
            </a:pPr>
            <a:r>
              <a:rPr lang="en-US" dirty="0">
                <a:solidFill>
                  <a:prstClr val="black"/>
                </a:solidFill>
                <a:cs typeface="Arial" panose="020B0604020202020204" pitchFamily="34" charset="0"/>
              </a:rPr>
              <a:t>You’re already getting or are eligible for Social Security or RRB benefits.</a:t>
            </a:r>
          </a:p>
          <a:p>
            <a:pPr marL="190486" lvl="1" indent="-190486" defTabSz="1002559">
              <a:spcAft>
                <a:spcPts val="622"/>
              </a:spcAft>
              <a:buFont typeface="Wingdings" panose="05000000000000000000" pitchFamily="2" charset="2"/>
              <a:buChar char="§"/>
              <a:defRPr/>
            </a:pPr>
            <a:r>
              <a:rPr lang="en-US" dirty="0">
                <a:solidFill>
                  <a:prstClr val="black"/>
                </a:solidFill>
                <a:cs typeface="Arial" panose="020B0604020202020204" pitchFamily="34" charset="0"/>
              </a:rPr>
              <a:t>You’re the spouse or dependent child of a person who meets either of the requirements above.</a:t>
            </a:r>
          </a:p>
          <a:p>
            <a:pPr marL="0" lvl="1" defTabSz="1002559">
              <a:spcAft>
                <a:spcPts val="622"/>
              </a:spcAft>
              <a:defRPr/>
            </a:pPr>
            <a:r>
              <a:rPr lang="en-US" dirty="0">
                <a:solidFill>
                  <a:prstClr val="black"/>
                </a:solidFill>
                <a:cs typeface="Arial" panose="020B0604020202020204" pitchFamily="34" charset="0"/>
              </a:rPr>
              <a:t>You must also file an application and meet any waiting periods that apply.</a:t>
            </a:r>
          </a:p>
          <a:p>
            <a:pPr marL="0" lvl="1" defTabSz="1002559">
              <a:spcAft>
                <a:spcPts val="622"/>
              </a:spcAft>
              <a:defRPr/>
            </a:pPr>
            <a:r>
              <a:rPr lang="en-US" b="1" dirty="0">
                <a:solidFill>
                  <a:prstClr val="black"/>
                </a:solidFill>
                <a:cs typeface="Arial" panose="020B0604020202020204" pitchFamily="34" charset="0"/>
              </a:rPr>
              <a:t>NOTE: </a:t>
            </a:r>
            <a:r>
              <a:rPr lang="en-US" dirty="0">
                <a:solidFill>
                  <a:prstClr val="black"/>
                </a:solidFill>
                <a:cs typeface="Arial" panose="020B0604020202020204" pitchFamily="34" charset="0"/>
              </a:rPr>
              <a:t>Medicare pays for dialysis services given to people with Medicare that have AKI. </a:t>
            </a:r>
          </a:p>
          <a:p>
            <a:pPr marL="0" lvl="1" defTabSz="1002559">
              <a:spcAft>
                <a:spcPts val="622"/>
              </a:spcAft>
              <a:defRPr/>
            </a:pP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4"/>
              </a:rPr>
              <a:t>Medicare.gov/publications</a:t>
            </a:r>
            <a:r>
              <a:rPr lang="en-US" dirty="0">
                <a:solidFill>
                  <a:prstClr val="black"/>
                </a:solidFill>
                <a:cs typeface="Arial" panose="020B0604020202020204" pitchFamily="34" charset="0"/>
              </a:rPr>
              <a:t> to view the publications listed below: </a:t>
            </a:r>
          </a:p>
          <a:p>
            <a:pPr marL="177845" lvl="1" indent="-177845" defTabSz="1002559">
              <a:spcAft>
                <a:spcPts val="622"/>
              </a:spcAft>
              <a:buFont typeface="Wingdings" panose="05000000000000000000" pitchFamily="2" charset="2"/>
              <a:buChar char="§"/>
              <a:defRPr/>
            </a:pPr>
            <a:r>
              <a:rPr lang="en-US" dirty="0">
                <a:solidFill>
                  <a:prstClr val="black"/>
                </a:solidFill>
                <a:cs typeface="Arial" panose="020B0604020202020204" pitchFamily="34" charset="0"/>
              </a:rPr>
              <a:t>For more ESRD information, review “Medicare Coverage of Kidney Dialysis &amp; Kidney Transplant Services” (CMS Product No. 10128) </a:t>
            </a:r>
          </a:p>
          <a:p>
            <a:pPr marL="177845" lvl="1" indent="-177845" defTabSz="1002559">
              <a:spcAft>
                <a:spcPts val="622"/>
              </a:spcAft>
              <a:buFont typeface="Wingdings" panose="05000000000000000000" pitchFamily="2" charset="2"/>
              <a:buChar char="§"/>
              <a:defRPr/>
            </a:pPr>
            <a:r>
              <a:rPr lang="en-US" dirty="0">
                <a:solidFill>
                  <a:prstClr val="black"/>
                </a:solidFill>
                <a:cs typeface="Arial" panose="020B0604020202020204" pitchFamily="34" charset="0"/>
              </a:rPr>
              <a:t>For information on children with ESRD, review “Medicare for Children With End-Stage Renal Disease: Getting Started” (CMS Product No. 11392)</a:t>
            </a:r>
          </a:p>
        </p:txBody>
      </p:sp>
      <p:sp>
        <p:nvSpPr>
          <p:cNvPr id="4" name="Slide Number Placeholder 3">
            <a:extLst>
              <a:ext uri="{FF2B5EF4-FFF2-40B4-BE49-F238E27FC236}">
                <a16:creationId xmlns:a16="http://schemas.microsoft.com/office/drawing/2014/main" id="{87291FB4-6E12-D86A-C42B-2A926B16E4BD}"/>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70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606816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349859" y="3880705"/>
            <a:ext cx="6747248" cy="5313014"/>
          </a:xfrm>
        </p:spPr>
        <p:txBody>
          <a:bodyPr/>
          <a:lstStyle/>
          <a:p>
            <a:pPr marL="190486" lvl="1" indent="-190486" defTabSz="1002559">
              <a:spcAft>
                <a:spcPts val="622"/>
              </a:spcAft>
              <a:buFont typeface="Wingdings" panose="05000000000000000000" pitchFamily="2" charset="2"/>
              <a:buChar char="§"/>
              <a:defRPr/>
            </a:pPr>
            <a:r>
              <a:rPr lang="en-US" dirty="0">
                <a:solidFill>
                  <a:prstClr val="black"/>
                </a:solidFill>
                <a:cs typeface="Arial" panose="020B0604020202020204" pitchFamily="34" charset="0"/>
              </a:rPr>
              <a:t>If you’re eligible for Medicare because of ESRD and you qualify for Part A, you can also get Part B. Signing up for Medicare is your choice. But you’ll need both Part A and Part B to get the full benefits available under Medicare to cover certain dialysis and kidney transplant services. </a:t>
            </a:r>
          </a:p>
          <a:p>
            <a:pPr marL="190486" lvl="1" indent="-190486" defTabSz="1002559">
              <a:spcAft>
                <a:spcPts val="622"/>
              </a:spcAft>
              <a:buFont typeface="Wingdings" panose="05000000000000000000" pitchFamily="2" charset="2"/>
              <a:buChar char="§"/>
              <a:defRPr/>
            </a:pPr>
            <a:r>
              <a:rPr lang="en-US" dirty="0">
                <a:solidFill>
                  <a:srgbClr val="231F20"/>
                </a:solidFill>
                <a:cs typeface="Arial" panose="020B0604020202020204" pitchFamily="34" charset="0"/>
              </a:rPr>
              <a:t>Call your local Social Security office to make an appointment to sign up for Medicare based on ESRD, and for more information about the amount of work and earnings needed under Social Security or as a federal employee to be eligible for Medicare. You can contact Social Security at </a:t>
            </a:r>
            <a:r>
              <a:rPr lang="en-US" dirty="0">
                <a:solidFill>
                  <a:srgbClr val="231F20"/>
                </a:solidFill>
                <a:cs typeface="Arial" panose="020B0604020202020204" pitchFamily="34" charset="0"/>
                <a:hlinkClick r:id="rId3"/>
              </a:rPr>
              <a:t>SSA.gov</a:t>
            </a:r>
            <a:r>
              <a:rPr lang="en-US" dirty="0">
                <a:solidFill>
                  <a:srgbClr val="231F20"/>
                </a:solidFill>
                <a:cs typeface="Arial" panose="020B0604020202020204" pitchFamily="34" charset="0"/>
              </a:rPr>
              <a:t> or by calling 1-800-772-1213 (</a:t>
            </a:r>
            <a:r>
              <a:rPr lang="en-US" dirty="0">
                <a:solidFill>
                  <a:prstClr val="black"/>
                </a:solidFill>
                <a:cs typeface="Arial" panose="020B0604020202020204" pitchFamily="34" charset="0"/>
              </a:rPr>
              <a:t>TTY: 1-800-325-0778).</a:t>
            </a:r>
            <a:r>
              <a:rPr lang="en-US" dirty="0">
                <a:solidFill>
                  <a:srgbClr val="231F20"/>
                </a:solidFill>
                <a:cs typeface="Arial" panose="020B0604020202020204" pitchFamily="34" charset="0"/>
              </a:rPr>
              <a:t> If you work or worked for a railroad, contact the RRB at </a:t>
            </a:r>
            <a:r>
              <a:rPr lang="en-US" dirty="0">
                <a:cs typeface="Arial" panose="020B0604020202020204" pitchFamily="34" charset="0"/>
                <a:hlinkClick r:id="rId4"/>
              </a:rPr>
              <a:t>RRB.gov</a:t>
            </a:r>
            <a:r>
              <a:rPr lang="en-US" dirty="0">
                <a:cs typeface="Arial" panose="020B0604020202020204" pitchFamily="34" charset="0"/>
              </a:rPr>
              <a:t> or by calling </a:t>
            </a:r>
            <a:r>
              <a:rPr lang="en-US" dirty="0">
                <a:solidFill>
                  <a:srgbClr val="231F20"/>
                </a:solidFill>
                <a:cs typeface="Arial" panose="020B0604020202020204" pitchFamily="34" charset="0"/>
              </a:rPr>
              <a:t>1-877-772-5772 (</a:t>
            </a:r>
            <a:r>
              <a:rPr lang="en-US" dirty="0">
                <a:solidFill>
                  <a:prstClr val="black"/>
                </a:solidFill>
                <a:cs typeface="Arial" panose="020B0604020202020204" pitchFamily="34" charset="0"/>
              </a:rPr>
              <a:t>TTY: 1-312-751-4701). </a:t>
            </a:r>
            <a:endParaRPr lang="en-US" dirty="0">
              <a:solidFill>
                <a:srgbClr val="231F20"/>
              </a:solidFill>
              <a:cs typeface="Arial" panose="020B0604020202020204" pitchFamily="34" charset="0"/>
            </a:endParaRPr>
          </a:p>
        </p:txBody>
      </p:sp>
      <p:sp>
        <p:nvSpPr>
          <p:cNvPr id="4" name="Slide Number Placeholder 3">
            <a:extLst>
              <a:ext uri="{FF2B5EF4-FFF2-40B4-BE49-F238E27FC236}">
                <a16:creationId xmlns:a16="http://schemas.microsoft.com/office/drawing/2014/main" id="{78838F99-7BB6-D058-FD2E-7721E2E97E89}"/>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71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351170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763326" y="3880705"/>
            <a:ext cx="6106602" cy="4388114"/>
          </a:xfrm>
        </p:spPr>
        <p:txBody>
          <a:bodyPr/>
          <a:lstStyle/>
          <a:p>
            <a:pPr defTabSz="1040449">
              <a:spcAft>
                <a:spcPts val="658"/>
              </a:spcAft>
              <a:defRPr/>
            </a:pPr>
            <a:r>
              <a:rPr lang="en-US" dirty="0">
                <a:solidFill>
                  <a:prstClr val="black"/>
                </a:solidFill>
                <a:cs typeface="Arial" panose="020B0604020202020204" pitchFamily="34" charset="0"/>
              </a:rPr>
              <a:t>If you’re eligible for Medicare because of End-Stage Renal Disease (ESRD), you can sign up for Medicare by visiting your local Social Security office or calling Social Security at 1-800-772-1213 (TTY: 1-800-325-0778). Social Security will need your doctor or the dialysis facility to complete the “End-Stage Renal Disease Medical Evidence Report Medicare Entitlement and/or Patient Registration” form (Form CMS-2728) to document that you have ESRD. If Form CMS-2728 is sent to Social Security before you apply, they may contact you to ask if you want to complete an application. </a:t>
            </a:r>
            <a:endParaRPr lang="en-US" dirty="0">
              <a:cs typeface="Arial" panose="020B0604020202020204" pitchFamily="34" charset="0"/>
            </a:endParaRPr>
          </a:p>
          <a:p>
            <a:pPr>
              <a:spcAft>
                <a:spcPts val="658"/>
              </a:spcAft>
            </a:pPr>
            <a:r>
              <a:rPr lang="en-US" b="1" dirty="0">
                <a:cs typeface="Arial" panose="020B0604020202020204" pitchFamily="34" charset="0"/>
              </a:rPr>
              <a:t>References</a:t>
            </a:r>
          </a:p>
          <a:p>
            <a:pPr>
              <a:spcAft>
                <a:spcPts val="658"/>
              </a:spcAft>
            </a:pPr>
            <a:r>
              <a:rPr lang="en-US" dirty="0">
                <a:cs typeface="Arial" panose="020B0604020202020204" pitchFamily="34" charset="0"/>
              </a:rPr>
              <a:t>“End Stage Renal Disease Medical Evidence Report: Medicare Entitlement and/or Patient Registration” form (</a:t>
            </a:r>
            <a:r>
              <a:rPr lang="en-US" dirty="0">
                <a:cs typeface="Arial" panose="020B0604020202020204" pitchFamily="34" charset="0"/>
                <a:hlinkClick r:id="rId3"/>
              </a:rPr>
              <a:t>CMS.gov/regulations-and-guidance/legislation/paperworkreductionactof1995/pra-listing-items/cms-2728-</a:t>
            </a:r>
            <a:r>
              <a:rPr lang="en-US" dirty="0">
                <a:cs typeface="Arial" panose="020B0604020202020204" pitchFamily="34" charset="0"/>
              </a:rPr>
              <a:t>). </a:t>
            </a:r>
          </a:p>
        </p:txBody>
      </p:sp>
      <p:sp>
        <p:nvSpPr>
          <p:cNvPr id="4" name="Slide Number Placeholder 3">
            <a:extLst>
              <a:ext uri="{FF2B5EF4-FFF2-40B4-BE49-F238E27FC236}">
                <a16:creationId xmlns:a16="http://schemas.microsoft.com/office/drawing/2014/main" id="{1BF1AF71-B4E9-35AF-E205-9EAD926033EB}"/>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72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598784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352425"/>
            <a:ext cx="5295900" cy="2978150"/>
          </a:xfrm>
        </p:spPr>
      </p:sp>
      <p:sp>
        <p:nvSpPr>
          <p:cNvPr id="3" name="Notes Placeholder 2"/>
          <p:cNvSpPr>
            <a:spLocks noGrp="1"/>
          </p:cNvSpPr>
          <p:nvPr>
            <p:ph type="body" idx="1"/>
          </p:nvPr>
        </p:nvSpPr>
        <p:spPr>
          <a:xfrm>
            <a:off x="471947" y="3535936"/>
            <a:ext cx="6371306" cy="5861884"/>
          </a:xfrm>
        </p:spPr>
        <p:txBody>
          <a:bodyPr/>
          <a:lstStyle/>
          <a:p>
            <a:pPr defTabSz="1002559">
              <a:spcAft>
                <a:spcPts val="622"/>
              </a:spcAft>
              <a:defRPr/>
            </a:pPr>
            <a:r>
              <a:rPr lang="en-US" sz="1000" dirty="0">
                <a:cs typeface="Arial" panose="020B0604020202020204" pitchFamily="34" charset="0"/>
              </a:rPr>
              <a:t>Eligibility for Medicare coverage based on ESRD works differently than other types of Medicare eligibility. If you’re eligible for Medicare because of ESRD and don’t sign up right away, your coverage could be retroactive up to 12 months before the month you apply, but no earlier than the date you first became eligible. Retroactive coverage means you may be covered for some costs that occurred in the past.</a:t>
            </a:r>
            <a:r>
              <a:rPr lang="en-US" sz="1000" dirty="0">
                <a:solidFill>
                  <a:prstClr val="black"/>
                </a:solidFill>
                <a:cs typeface="Arial" panose="020B0604020202020204" pitchFamily="34" charset="0"/>
              </a:rPr>
              <a:t> </a:t>
            </a:r>
          </a:p>
          <a:p>
            <a:pPr defTabSz="1002559">
              <a:spcAft>
                <a:spcPts val="622"/>
              </a:spcAft>
              <a:defRPr/>
            </a:pPr>
            <a:r>
              <a:rPr lang="en-US" sz="1000" b="1" dirty="0">
                <a:solidFill>
                  <a:prstClr val="black"/>
                </a:solidFill>
                <a:cs typeface="Arial" panose="020B0604020202020204" pitchFamily="34" charset="0"/>
              </a:rPr>
              <a:t>For example</a:t>
            </a:r>
            <a:r>
              <a:rPr lang="en-US" sz="1000" dirty="0">
                <a:solidFill>
                  <a:prstClr val="black"/>
                </a:solidFill>
                <a:cs typeface="Arial" panose="020B0604020202020204" pitchFamily="34" charset="0"/>
              </a:rPr>
              <a:t>, i</a:t>
            </a:r>
            <a:r>
              <a:rPr lang="en-US" sz="1000" dirty="0"/>
              <a:t>f you become eligible for Medicare based on ESRD in February, but don’t sign up for Medicare until November, your Medicare coverage will backdate to February. </a:t>
            </a:r>
          </a:p>
          <a:p>
            <a:pPr defTabSz="1002559">
              <a:spcAft>
                <a:spcPts val="622"/>
              </a:spcAft>
              <a:defRPr/>
            </a:pPr>
            <a:r>
              <a:rPr lang="en-US" sz="1000" dirty="0">
                <a:solidFill>
                  <a:prstClr val="black"/>
                </a:solidFill>
                <a:cs typeface="Arial" panose="020B0604020202020204" pitchFamily="34" charset="0"/>
              </a:rPr>
              <a:t>For more information on how the 12-month period of retroactive coverage works, visit </a:t>
            </a:r>
            <a:r>
              <a:rPr lang="en-US" sz="1000" dirty="0">
                <a:solidFill>
                  <a:prstClr val="black"/>
                </a:solidFill>
                <a:cs typeface="Arial" panose="020B0604020202020204" pitchFamily="34" charset="0"/>
                <a:hlinkClick r:id="rId3"/>
              </a:rPr>
              <a:t>Medicare.gov/basics/end-stage-renal-disease</a:t>
            </a:r>
            <a:r>
              <a:rPr lang="en-US" sz="1000" dirty="0">
                <a:solidFill>
                  <a:prstClr val="black"/>
                </a:solidFill>
                <a:cs typeface="Arial" panose="020B0604020202020204" pitchFamily="34" charset="0"/>
              </a:rPr>
              <a:t> or call 1-800-MEDICARE (1-800-633-4227) (TTY: 1-877-486-2048).</a:t>
            </a:r>
          </a:p>
          <a:p>
            <a:pPr defTabSz="1002559">
              <a:spcAft>
                <a:spcPts val="622"/>
              </a:spcAft>
              <a:defRPr/>
            </a:pPr>
            <a:r>
              <a:rPr lang="en-US" sz="1000" b="1" dirty="0"/>
              <a:t>When your Medicare coverage begins depends on your circumstances:</a:t>
            </a:r>
          </a:p>
          <a:p>
            <a:pPr marL="177845" indent="-177845" defTabSz="1002559">
              <a:spcAft>
                <a:spcPts val="622"/>
              </a:spcAft>
              <a:buFont typeface="Wingdings" panose="05000000000000000000" pitchFamily="2" charset="2"/>
              <a:buChar char="§"/>
              <a:defRPr/>
            </a:pPr>
            <a:r>
              <a:rPr lang="en-US" sz="1000" dirty="0"/>
              <a:t>When you sign up for Medicare because of ESRD and you’re on dialysis, Medicare coverage usually starts on the 1</a:t>
            </a:r>
            <a:r>
              <a:rPr lang="en-US" sz="1000" baseline="30000" dirty="0"/>
              <a:t>st</a:t>
            </a:r>
            <a:r>
              <a:rPr lang="en-US" sz="1000" dirty="0"/>
              <a:t> day of the 4</a:t>
            </a:r>
            <a:r>
              <a:rPr lang="en-US" sz="1000" baseline="30000" dirty="0"/>
              <a:t>th</a:t>
            </a:r>
            <a:r>
              <a:rPr lang="en-US" sz="1000" dirty="0"/>
              <a:t> month of your continuous dialysis treatments (also known as the “waiting period”). For example, if you start dialysis on July 1, your coverage will begin on October 1.</a:t>
            </a:r>
          </a:p>
          <a:p>
            <a:pPr marL="177845" indent="-177845" defTabSz="1002559">
              <a:spcAft>
                <a:spcPts val="622"/>
              </a:spcAft>
              <a:buFont typeface="Wingdings" panose="05000000000000000000" pitchFamily="2" charset="2"/>
              <a:buChar char="§"/>
              <a:defRPr/>
            </a:pPr>
            <a:r>
              <a:rPr lang="en-US" sz="1000" dirty="0">
                <a:solidFill>
                  <a:prstClr val="black"/>
                </a:solidFill>
                <a:cs typeface="Arial" panose="020B0604020202020204" pitchFamily="34" charset="0"/>
              </a:rPr>
              <a:t>Medicare coverage can begin as early as the first month of a regular course of dialysis treatments if you meet all of these conditions:</a:t>
            </a:r>
          </a:p>
          <a:p>
            <a:pPr marL="416619" lvl="1" indent="-177845" defTabSz="1002559">
              <a:spcAft>
                <a:spcPts val="622"/>
              </a:spcAft>
              <a:buFont typeface="Arial" panose="020B0604020202020204" pitchFamily="34" charset="0"/>
              <a:buChar char="•"/>
              <a:defRPr/>
            </a:pPr>
            <a:r>
              <a:rPr lang="en-US" sz="1000" dirty="0">
                <a:solidFill>
                  <a:prstClr val="black"/>
                </a:solidFill>
                <a:cs typeface="Arial" panose="020B0604020202020204" pitchFamily="34" charset="0"/>
              </a:rPr>
              <a:t>You participate in a home dialysis training program offered by a Medicare-certified training facility during the first 3 months of your regular course of dialysis</a:t>
            </a:r>
          </a:p>
          <a:p>
            <a:pPr marL="416619" lvl="1" indent="-177845" defTabSz="1002559">
              <a:spcAft>
                <a:spcPts val="622"/>
              </a:spcAft>
              <a:buFont typeface="Arial" panose="020B0604020202020204" pitchFamily="34" charset="0"/>
              <a:buChar char="•"/>
              <a:defRPr/>
            </a:pPr>
            <a:r>
              <a:rPr lang="en-US" sz="1000" dirty="0">
                <a:solidFill>
                  <a:prstClr val="black"/>
                </a:solidFill>
                <a:cs typeface="Arial" panose="020B0604020202020204" pitchFamily="34" charset="0"/>
              </a:rPr>
              <a:t>Your doctor expects you to finish training and be able to do your own dialysis treatments at home</a:t>
            </a:r>
          </a:p>
          <a:p>
            <a:pPr marL="416619" lvl="1" indent="-177845" defTabSz="1002559">
              <a:spcAft>
                <a:spcPts val="622"/>
              </a:spcAft>
              <a:buFont typeface="Arial" panose="020B0604020202020204" pitchFamily="34" charset="0"/>
              <a:buChar char="•"/>
              <a:defRPr/>
            </a:pPr>
            <a:r>
              <a:rPr lang="en-US" sz="1000" dirty="0">
                <a:solidFill>
                  <a:prstClr val="black"/>
                </a:solidFill>
                <a:cs typeface="Arial" panose="020B0604020202020204" pitchFamily="34" charset="0"/>
              </a:rPr>
              <a:t>You maintain a regular course of dialysis throughout the waiting period that would otherwise apply</a:t>
            </a:r>
          </a:p>
          <a:p>
            <a:pPr marL="414972" lvl="2" defTabSz="1002559">
              <a:spcAft>
                <a:spcPts val="622"/>
              </a:spcAft>
              <a:defRPr/>
            </a:pPr>
            <a:r>
              <a:rPr lang="en-US" sz="1000" b="1" dirty="0">
                <a:solidFill>
                  <a:prstClr val="black"/>
                </a:solidFill>
                <a:cs typeface="Arial" panose="020B0604020202020204" pitchFamily="34" charset="0"/>
              </a:rPr>
              <a:t>NOTE:</a:t>
            </a:r>
            <a:r>
              <a:rPr lang="en-US" sz="1000" dirty="0">
                <a:solidFill>
                  <a:prstClr val="black"/>
                </a:solidFill>
                <a:cs typeface="Arial" panose="020B0604020202020204" pitchFamily="34" charset="0"/>
              </a:rPr>
              <a:t> Medicare won’t cover surgery or other services needed to prepare for dialysis (like surgery for blood access (fistula)) before Medicare coverage begins. However, if you complete home dialysis training, your Medicare coverage will start the month you begin regular dialysis, and these services could be covered. If you’re already getting Medicare due to age or disability, Medicare will cover physician-ordered fistula placement or other preparatory services before dialysis begins.</a:t>
            </a:r>
          </a:p>
          <a:p>
            <a:pPr marL="177845" indent="-177845">
              <a:spcAft>
                <a:spcPts val="622"/>
              </a:spcAft>
              <a:buFont typeface="Wingdings" panose="05000000000000000000" pitchFamily="2" charset="2"/>
              <a:buChar char="§"/>
              <a:defRPr/>
            </a:pPr>
            <a:r>
              <a:rPr lang="en-US" sz="1000" dirty="0">
                <a:solidFill>
                  <a:prstClr val="black"/>
                </a:solidFill>
                <a:cs typeface="Arial" panose="020B0604020202020204" pitchFamily="34" charset="0"/>
              </a:rPr>
              <a:t>Medicare coverage can begin the month you’re admitted to a Medicare-certified hospital for a kidney transplant (or health care services that you need before your transplant) if your transplant takes place in that same month or within the next 2 months. Visit </a:t>
            </a:r>
            <a:r>
              <a:rPr lang="en-US" sz="1000" dirty="0">
                <a:solidFill>
                  <a:prstClr val="black"/>
                </a:solidFill>
                <a:cs typeface="Arial" panose="020B0604020202020204" pitchFamily="34" charset="0"/>
                <a:hlinkClick r:id="rId4"/>
              </a:rPr>
              <a:t>Medicare.gov/care-compare</a:t>
            </a:r>
            <a:r>
              <a:rPr lang="en-US" sz="1000" dirty="0">
                <a:solidFill>
                  <a:prstClr val="black"/>
                </a:solidFill>
                <a:cs typeface="Arial" panose="020B0604020202020204" pitchFamily="34" charset="0"/>
              </a:rPr>
              <a:t> to locate a Medicare-certified hospital near you.</a:t>
            </a:r>
          </a:p>
          <a:p>
            <a:pPr marL="177845" indent="-177845" defTabSz="1002559">
              <a:spcAft>
                <a:spcPts val="622"/>
              </a:spcAft>
              <a:buFont typeface="Wingdings" panose="05000000000000000000" pitchFamily="2" charset="2"/>
              <a:buChar char="§"/>
              <a:defRPr/>
            </a:pPr>
            <a:r>
              <a:rPr lang="en-US" sz="1000" dirty="0">
                <a:solidFill>
                  <a:prstClr val="black"/>
                </a:solidFill>
                <a:cs typeface="Arial" panose="020B0604020202020204" pitchFamily="34" charset="0"/>
              </a:rPr>
              <a:t>Medicare coverage can start 2 months before the month of your transplant if your transplant is delayed more than 2 months after you’re admitted to the hospital for the transplant, </a:t>
            </a:r>
            <a:r>
              <a:rPr lang="en-US" sz="1000" b="1" dirty="0">
                <a:solidFill>
                  <a:prstClr val="black"/>
                </a:solidFill>
                <a:cs typeface="Arial" panose="020B0604020202020204" pitchFamily="34" charset="0"/>
              </a:rPr>
              <a:t>or</a:t>
            </a:r>
            <a:r>
              <a:rPr lang="en-US" sz="1000" dirty="0">
                <a:solidFill>
                  <a:prstClr val="black"/>
                </a:solidFill>
                <a:cs typeface="Arial" panose="020B0604020202020204" pitchFamily="34" charset="0"/>
              </a:rPr>
              <a:t> for health care services you need before your transplant.</a:t>
            </a:r>
          </a:p>
          <a:p>
            <a:endParaRPr lang="en-US" sz="1000" dirty="0">
              <a:cs typeface="Arial" panose="020B0604020202020204" pitchFamily="34" charset="0"/>
            </a:endParaRPr>
          </a:p>
        </p:txBody>
      </p:sp>
      <p:sp>
        <p:nvSpPr>
          <p:cNvPr id="4" name="Slide Number Placeholder 3">
            <a:extLst>
              <a:ext uri="{FF2B5EF4-FFF2-40B4-BE49-F238E27FC236}">
                <a16:creationId xmlns:a16="http://schemas.microsoft.com/office/drawing/2014/main" id="{22B1F270-3C13-F7DD-0739-6CC7ED4B0F21}"/>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73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951855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9788" y="352425"/>
            <a:ext cx="5953125" cy="3348038"/>
          </a:xfrm>
        </p:spPr>
      </p:sp>
      <p:sp>
        <p:nvSpPr>
          <p:cNvPr id="3" name="Notes Placeholder 2"/>
          <p:cNvSpPr>
            <a:spLocks noGrp="1"/>
          </p:cNvSpPr>
          <p:nvPr>
            <p:ph type="body" idx="1"/>
          </p:nvPr>
        </p:nvSpPr>
        <p:spPr>
          <a:xfrm>
            <a:off x="763325" y="3880705"/>
            <a:ext cx="6106602" cy="4224542"/>
          </a:xfrm>
        </p:spPr>
        <p:txBody>
          <a:bodyPr/>
          <a:lstStyle/>
          <a:p>
            <a:pPr marL="177845" indent="-177845">
              <a:spcAft>
                <a:spcPts val="622"/>
              </a:spcAft>
              <a:buFont typeface="Wingdings" panose="05000000000000000000" pitchFamily="2" charset="2"/>
              <a:buChar char="§"/>
            </a:pPr>
            <a:r>
              <a:rPr lang="en-US" dirty="0">
                <a:ea typeface="Wingdings" panose="05000000000000000000" pitchFamily="2" charset="2"/>
                <a:cs typeface="Wingdings" panose="05000000000000000000" pitchFamily="2" charset="2"/>
              </a:rPr>
              <a:t>Most individuals with ESRD qualify for Medicare, regardless of age. When someone with ESRD gets</a:t>
            </a:r>
            <a:r>
              <a:rPr lang="en-US" spc="-16"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a</a:t>
            </a:r>
            <a:r>
              <a:rPr lang="en-US" spc="-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kidney</a:t>
            </a:r>
            <a:r>
              <a:rPr lang="en-US" spc="-16"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transplant,</a:t>
            </a:r>
            <a:r>
              <a:rPr lang="en-US" spc="-26"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Medicare</a:t>
            </a:r>
            <a:r>
              <a:rPr lang="en-US" spc="-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coverage</a:t>
            </a:r>
            <a:r>
              <a:rPr lang="en-US" spc="-5" dirty="0">
                <a:ea typeface="Wingdings" panose="05000000000000000000" pitchFamily="2" charset="2"/>
                <a:cs typeface="Wingdings" panose="05000000000000000000" pitchFamily="2" charset="2"/>
              </a:rPr>
              <a:t> ends </a:t>
            </a:r>
            <a:r>
              <a:rPr lang="en-US" dirty="0">
                <a:ea typeface="Wingdings" panose="05000000000000000000" pitchFamily="2" charset="2"/>
                <a:cs typeface="Wingdings" panose="05000000000000000000" pitchFamily="2" charset="2"/>
              </a:rPr>
              <a:t>36 months</a:t>
            </a:r>
            <a:r>
              <a:rPr lang="en-US" spc="-31" dirty="0">
                <a:ea typeface="Wingdings" panose="05000000000000000000" pitchFamily="2" charset="2"/>
                <a:cs typeface="Wingdings" panose="05000000000000000000" pitchFamily="2" charset="2"/>
              </a:rPr>
              <a:t> after the transplant </a:t>
            </a:r>
            <a:r>
              <a:rPr lang="en-US" dirty="0">
                <a:ea typeface="Wingdings" panose="05000000000000000000" pitchFamily="2" charset="2"/>
                <a:cs typeface="Wingdings" panose="05000000000000000000" pitchFamily="2" charset="2"/>
              </a:rPr>
              <a:t>(unless the person still qualifies for Medicare based on age or disability). A person who loses their Part A coverage 36 months after a kidney transplant and who doesn’t have certain other types of health coverage may be able to sign up for Part B immunosuppressive drug coverage. This benefit only covers immunosuppressive drugs and no other items or services. It isn’t a substitute for full health coverage. CMS refers to this benefit as the immunosuppressive drug benefit, or the Part B‐ID benefit. People who qualify for the new benefit can sign up any time after their Part A coverage ends. To sign up, call Social Security at 1-877-465-0355; TTY: 1-800-325-0788.</a:t>
            </a:r>
            <a:endParaRPr lang="en-US" dirty="0">
              <a:ea typeface="Calibri" panose="020F0502020204030204" pitchFamily="34" charset="0"/>
            </a:endParaRPr>
          </a:p>
          <a:p>
            <a:pPr marL="177845" indent="-177845">
              <a:spcAft>
                <a:spcPts val="622"/>
              </a:spcAft>
              <a:buFont typeface="Wingdings" panose="05000000000000000000" pitchFamily="2" charset="2"/>
              <a:buChar char="§"/>
            </a:pPr>
            <a:r>
              <a:rPr lang="en-US" dirty="0">
                <a:ea typeface="Calibri" panose="020F0502020204030204" pitchFamily="34" charset="0"/>
              </a:rPr>
              <a:t>Part B-ID information for providers is available at </a:t>
            </a:r>
            <a:r>
              <a:rPr lang="en-US" dirty="0">
                <a:hlinkClick r:id="rId3"/>
              </a:rPr>
              <a:t>CMS.gov/partbid-provider</a:t>
            </a:r>
            <a:r>
              <a:rPr lang="en-US" dirty="0"/>
              <a:t>. </a:t>
            </a:r>
          </a:p>
          <a:p>
            <a:pPr marL="177845" indent="-177845">
              <a:spcAft>
                <a:spcPts val="622"/>
              </a:spcAft>
              <a:buFont typeface="Wingdings" panose="05000000000000000000" pitchFamily="2" charset="2"/>
              <a:buChar char="§"/>
            </a:pPr>
            <a:r>
              <a:rPr lang="en-US" dirty="0"/>
              <a:t>If you have Medicare due to ESRD, visit </a:t>
            </a:r>
            <a:r>
              <a:rPr lang="en-US" dirty="0">
                <a:hlinkClick r:id="rId4"/>
              </a:rPr>
              <a:t>Medicare.gov/basics/end-stage-renal-disease#</a:t>
            </a:r>
            <a:r>
              <a:rPr lang="en-US" dirty="0"/>
              <a:t>.</a:t>
            </a:r>
          </a:p>
          <a:p>
            <a:pPr marL="177845" indent="-177845">
              <a:spcAft>
                <a:spcPts val="622"/>
              </a:spcAft>
              <a:buFont typeface="Wingdings" panose="05000000000000000000" pitchFamily="2" charset="2"/>
              <a:buChar char="§"/>
            </a:pPr>
            <a:r>
              <a:rPr lang="en-US" dirty="0"/>
              <a:t>Apply for Part B-ID using this form </a:t>
            </a:r>
            <a:r>
              <a:rPr lang="en-US" dirty="0">
                <a:hlinkClick r:id="rId5"/>
              </a:rPr>
              <a:t>CMS.gov/files/document/cms-10798.pdf</a:t>
            </a:r>
            <a:r>
              <a:rPr lang="en-US" dirty="0"/>
              <a:t>.</a:t>
            </a:r>
          </a:p>
          <a:p>
            <a:pPr marL="177845" indent="-177845">
              <a:spcAft>
                <a:spcPts val="622"/>
              </a:spcAft>
              <a:buFont typeface="Wingdings" panose="05000000000000000000" pitchFamily="2" charset="2"/>
              <a:buChar char="§"/>
            </a:pPr>
            <a:r>
              <a:rPr lang="en-US" dirty="0"/>
              <a:t>To view a fact sheet on the final rule, visit: </a:t>
            </a:r>
            <a:r>
              <a:rPr lang="en-US" u="sng" dirty="0">
                <a:hlinkClick r:id="rId6"/>
              </a:rPr>
              <a:t>CMS.gov/newsroom/fact-sheets/implementing-certain-provisions-consolidated-appropriations-act-2021-and-other-revisions-medicare-2</a:t>
            </a:r>
            <a:r>
              <a:rPr lang="en-US" dirty="0">
                <a:solidFill>
                  <a:prstClr val="black"/>
                </a:solidFill>
              </a:rPr>
              <a:t>.</a:t>
            </a:r>
            <a:endParaRPr lang="en-US" dirty="0"/>
          </a:p>
          <a:p>
            <a:pPr marL="177845" indent="-177845">
              <a:spcAft>
                <a:spcPts val="622"/>
              </a:spcAft>
              <a:buFont typeface="Wingdings" panose="05000000000000000000" pitchFamily="2" charset="2"/>
              <a:buChar char="§"/>
            </a:pPr>
            <a:r>
              <a:rPr lang="en-US" dirty="0"/>
              <a:t>To view the final rule, visit: </a:t>
            </a:r>
            <a:r>
              <a:rPr lang="en-US" u="sng" dirty="0">
                <a:hlinkClick r:id="rId7"/>
              </a:rPr>
              <a:t>Federalregister.gov/public-inspection/2022-23407/medicare-program-implementing-certain-provisions-of-the-consolidated-appropriations-act-2021-and</a:t>
            </a:r>
            <a:r>
              <a:rPr lang="en-US" dirty="0">
                <a:solidFill>
                  <a:prstClr val="black"/>
                </a:solidFill>
              </a:rPr>
              <a:t>.</a:t>
            </a:r>
          </a:p>
        </p:txBody>
      </p:sp>
      <p:sp>
        <p:nvSpPr>
          <p:cNvPr id="4" name="Slide Number Placeholder 3">
            <a:extLst>
              <a:ext uri="{FF2B5EF4-FFF2-40B4-BE49-F238E27FC236}">
                <a16:creationId xmlns:a16="http://schemas.microsoft.com/office/drawing/2014/main" id="{B4E4461A-9D96-E564-5200-BA609F353613}"/>
              </a:ext>
            </a:extLst>
          </p:cNvPr>
          <p:cNvSpPr>
            <a:spLocks noGrp="1"/>
          </p:cNvSpPr>
          <p:nvPr>
            <p:ph type="sldNum" sz="quarter" idx="5"/>
          </p:nvPr>
        </p:nvSpPr>
        <p:spPr>
          <a:xfrm>
            <a:off x="4143587" y="9131429"/>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74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74358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4700" y="315913"/>
            <a:ext cx="5197475" cy="2924175"/>
          </a:xfrm>
        </p:spPr>
      </p:sp>
      <p:sp>
        <p:nvSpPr>
          <p:cNvPr id="3" name="Notes Placeholder 2"/>
          <p:cNvSpPr>
            <a:spLocks noGrp="1"/>
          </p:cNvSpPr>
          <p:nvPr>
            <p:ph type="body" idx="1"/>
          </p:nvPr>
        </p:nvSpPr>
        <p:spPr>
          <a:xfrm>
            <a:off x="87682" y="3369854"/>
            <a:ext cx="7114783" cy="5082610"/>
          </a:xfrm>
        </p:spPr>
        <p:txBody>
          <a:bodyPr>
            <a:noAutofit/>
          </a:bodyPr>
          <a:lstStyle/>
          <a:p>
            <a:pPr>
              <a:spcAft>
                <a:spcPts val="622"/>
              </a:spcAft>
            </a:pPr>
            <a:r>
              <a:rPr lang="en-US" dirty="0"/>
              <a:t>Part B-ID:</a:t>
            </a:r>
          </a:p>
          <a:p>
            <a:pPr marL="181225" indent="-181225">
              <a:spcAft>
                <a:spcPts val="622"/>
              </a:spcAft>
              <a:buFont typeface="Wingdings" panose="05000000000000000000" pitchFamily="2" charset="2"/>
              <a:buChar char="§"/>
            </a:pPr>
            <a:r>
              <a:rPr lang="en-US" dirty="0"/>
              <a:t>Doesn’t have specific enrollment periods. If an individual qualifies, they can enroll, disenroll, or re-enroll at any time on a monthly basis. Coverage will start (or end) the month after the individual contacts Social Security.</a:t>
            </a:r>
          </a:p>
          <a:p>
            <a:pPr marL="181225" indent="-181225">
              <a:spcAft>
                <a:spcPts val="622"/>
              </a:spcAft>
              <a:buFont typeface="Wingdings" panose="05000000000000000000" pitchFamily="2" charset="2"/>
              <a:buChar char="§"/>
            </a:pPr>
            <a:r>
              <a:rPr lang="en-US" dirty="0"/>
              <a:t>Only covers immunosuppressive drugs and doesn’t include coverage for any other Part B benefits or services.</a:t>
            </a:r>
          </a:p>
          <a:p>
            <a:pPr marL="181225" indent="-181225">
              <a:spcAft>
                <a:spcPts val="622"/>
              </a:spcAft>
              <a:buFont typeface="Wingdings" panose="05000000000000000000" pitchFamily="2" charset="2"/>
              <a:buChar char="§"/>
            </a:pPr>
            <a:r>
              <a:rPr lang="en-US" dirty="0"/>
              <a:t>Requires a person to attest that they don’t have and don’t expect to get certain other types of health coverage (like a group health plan (GHP), TRICARE, or Medicaid that covers immunosuppressive drugs), and that they’ll notify Social Security within 60 days if they sign up for such other coverage (thereby ending their enrollment in Medicare). </a:t>
            </a:r>
          </a:p>
          <a:p>
            <a:pPr marL="181225" indent="-181225">
              <a:spcAft>
                <a:spcPts val="622"/>
              </a:spcAft>
              <a:buFont typeface="Wingdings" panose="05000000000000000000" pitchFamily="2" charset="2"/>
              <a:buChar char="§"/>
            </a:pPr>
            <a:r>
              <a:rPr lang="en-US" dirty="0"/>
              <a:t>Has a lower premium than the standard Part B premium, and doesn’t have late enrollment penalties. The premium in 2024 is $103. If your income is above a certain amount, you may pay more. For 2024 rates visit </a:t>
            </a:r>
            <a:r>
              <a:rPr lang="en-US" dirty="0">
                <a:hlinkClick r:id="rId3"/>
              </a:rPr>
              <a:t>CMS.gov/newsroom/fact-sheets/2024-medicare-parts-b-premiums-and-deductibles</a:t>
            </a:r>
            <a:r>
              <a:rPr lang="en-US" dirty="0"/>
              <a:t>.</a:t>
            </a:r>
          </a:p>
          <a:p>
            <a:pPr defTabSz="966529">
              <a:spcAft>
                <a:spcPts val="622"/>
              </a:spcAft>
              <a:defRPr/>
            </a:pPr>
            <a:r>
              <a:rPr lang="en-US" b="1" dirty="0">
                <a:ea typeface="Calibri" panose="020F0502020204030204" pitchFamily="34" charset="0"/>
              </a:rPr>
              <a:t>Note</a:t>
            </a:r>
            <a:r>
              <a:rPr lang="en-US" dirty="0">
                <a:ea typeface="Calibri" panose="020F0502020204030204" pitchFamily="34" charset="0"/>
              </a:rPr>
              <a:t>: Under the CAA, Medicare Savings Programs (MSPs) can now pay the immunosuppressive drug benefit premiums and, in some cases, the deductible and coinsurance amounts for certain people with low incomes. These changes mean that people with low incomes who have Medicare through</a:t>
            </a:r>
            <a:r>
              <a:rPr lang="en-US" spc="-10" dirty="0">
                <a:ea typeface="Calibri" panose="020F0502020204030204" pitchFamily="34" charset="0"/>
              </a:rPr>
              <a:t> </a:t>
            </a:r>
            <a:r>
              <a:rPr lang="en-US" dirty="0">
                <a:ea typeface="Calibri" panose="020F0502020204030204" pitchFamily="34" charset="0"/>
              </a:rPr>
              <a:t>the Part</a:t>
            </a:r>
            <a:r>
              <a:rPr lang="en-US" spc="-16" dirty="0">
                <a:ea typeface="Calibri" panose="020F0502020204030204" pitchFamily="34" charset="0"/>
              </a:rPr>
              <a:t> </a:t>
            </a:r>
            <a:r>
              <a:rPr lang="en-US" dirty="0">
                <a:ea typeface="Calibri" panose="020F0502020204030204" pitchFamily="34" charset="0"/>
              </a:rPr>
              <a:t>B</a:t>
            </a:r>
            <a:r>
              <a:rPr lang="en-US" spc="207" dirty="0">
                <a:ea typeface="Calibri" panose="020F0502020204030204" pitchFamily="34" charset="0"/>
              </a:rPr>
              <a:t> </a:t>
            </a:r>
            <a:r>
              <a:rPr lang="en-US" dirty="0">
                <a:ea typeface="Calibri" panose="020F0502020204030204" pitchFamily="34" charset="0"/>
              </a:rPr>
              <a:t>immunosuppressive</a:t>
            </a:r>
            <a:r>
              <a:rPr lang="en-US" spc="-10" dirty="0">
                <a:ea typeface="Calibri" panose="020F0502020204030204" pitchFamily="34" charset="0"/>
              </a:rPr>
              <a:t> </a:t>
            </a:r>
            <a:r>
              <a:rPr lang="en-US" dirty="0">
                <a:ea typeface="Calibri" panose="020F0502020204030204" pitchFamily="34" charset="0"/>
              </a:rPr>
              <a:t>drug</a:t>
            </a:r>
            <a:r>
              <a:rPr lang="en-US" spc="-5" dirty="0">
                <a:ea typeface="Calibri" panose="020F0502020204030204" pitchFamily="34" charset="0"/>
              </a:rPr>
              <a:t> </a:t>
            </a:r>
            <a:r>
              <a:rPr lang="en-US" dirty="0">
                <a:ea typeface="Calibri" panose="020F0502020204030204" pitchFamily="34" charset="0"/>
              </a:rPr>
              <a:t>benefit</a:t>
            </a:r>
            <a:r>
              <a:rPr lang="en-US" spc="-16" dirty="0">
                <a:ea typeface="Calibri" panose="020F0502020204030204" pitchFamily="34" charset="0"/>
              </a:rPr>
              <a:t> </a:t>
            </a:r>
            <a:r>
              <a:rPr lang="en-US" dirty="0">
                <a:ea typeface="Calibri" panose="020F0502020204030204" pitchFamily="34" charset="0"/>
              </a:rPr>
              <a:t>may also</a:t>
            </a:r>
            <a:r>
              <a:rPr lang="en-US" spc="-21" dirty="0">
                <a:ea typeface="Calibri" panose="020F0502020204030204" pitchFamily="34" charset="0"/>
              </a:rPr>
              <a:t> </a:t>
            </a:r>
            <a:r>
              <a:rPr lang="en-US" dirty="0">
                <a:ea typeface="Calibri" panose="020F0502020204030204" pitchFamily="34" charset="0"/>
              </a:rPr>
              <a:t>qualify for the Qualified Medicare Beneficiary (QMB) program, Specified Low‐Income Medicare Beneficiary (SLMB) program,</a:t>
            </a:r>
            <a:r>
              <a:rPr lang="en-US" spc="-10" dirty="0">
                <a:ea typeface="Calibri" panose="020F0502020204030204" pitchFamily="34" charset="0"/>
              </a:rPr>
              <a:t> </a:t>
            </a:r>
            <a:r>
              <a:rPr lang="en-US" dirty="0">
                <a:ea typeface="Calibri" panose="020F0502020204030204" pitchFamily="34" charset="0"/>
              </a:rPr>
              <a:t>or</a:t>
            </a:r>
            <a:r>
              <a:rPr lang="en-US" spc="-16" dirty="0">
                <a:ea typeface="Calibri" panose="020F0502020204030204" pitchFamily="34" charset="0"/>
              </a:rPr>
              <a:t> </a:t>
            </a:r>
            <a:r>
              <a:rPr lang="en-US" dirty="0">
                <a:ea typeface="Calibri" panose="020F0502020204030204" pitchFamily="34" charset="0"/>
              </a:rPr>
              <a:t>Qualifying</a:t>
            </a:r>
            <a:r>
              <a:rPr lang="en-US" spc="-31" dirty="0">
                <a:ea typeface="Calibri" panose="020F0502020204030204" pitchFamily="34" charset="0"/>
              </a:rPr>
              <a:t> </a:t>
            </a:r>
            <a:r>
              <a:rPr lang="en-US" dirty="0">
                <a:ea typeface="Calibri" panose="020F0502020204030204" pitchFamily="34" charset="0"/>
              </a:rPr>
              <a:t>Individual</a:t>
            </a:r>
            <a:r>
              <a:rPr lang="en-US" spc="-31" dirty="0">
                <a:ea typeface="Calibri" panose="020F0502020204030204" pitchFamily="34" charset="0"/>
              </a:rPr>
              <a:t> (QI) </a:t>
            </a:r>
            <a:r>
              <a:rPr lang="en-US" spc="-26" dirty="0">
                <a:ea typeface="Calibri" panose="020F0502020204030204" pitchFamily="34" charset="0"/>
              </a:rPr>
              <a:t>p</a:t>
            </a:r>
            <a:r>
              <a:rPr lang="en-US" dirty="0">
                <a:ea typeface="Calibri" panose="020F0502020204030204" pitchFamily="34" charset="0"/>
              </a:rPr>
              <a:t>rogram. These programs help pay</a:t>
            </a:r>
            <a:r>
              <a:rPr lang="en-US" spc="-10" dirty="0">
                <a:ea typeface="Calibri" panose="020F0502020204030204" pitchFamily="34" charset="0"/>
              </a:rPr>
              <a:t> for </a:t>
            </a:r>
            <a:r>
              <a:rPr lang="en-US" dirty="0">
                <a:ea typeface="Calibri" panose="020F0502020204030204" pitchFamily="34" charset="0"/>
              </a:rPr>
              <a:t>some</a:t>
            </a:r>
            <a:r>
              <a:rPr lang="en-US" spc="-16" dirty="0">
                <a:ea typeface="Calibri" panose="020F0502020204030204" pitchFamily="34" charset="0"/>
              </a:rPr>
              <a:t> </a:t>
            </a:r>
            <a:r>
              <a:rPr lang="en-US" dirty="0">
                <a:ea typeface="Calibri" panose="020F0502020204030204" pitchFamily="34" charset="0"/>
              </a:rPr>
              <a:t>or all of their Part B–ID benefit premiums and cost sharing. </a:t>
            </a:r>
          </a:p>
          <a:p>
            <a:pPr>
              <a:spcAft>
                <a:spcPts val="622"/>
              </a:spcAft>
            </a:pPr>
            <a:r>
              <a:rPr lang="en-US" dirty="0"/>
              <a:t>To view a fact sheet on the final rule, visit: </a:t>
            </a:r>
            <a:r>
              <a:rPr lang="en-US" u="sng" dirty="0">
                <a:hlinkClick r:id="rId4"/>
              </a:rPr>
              <a:t>CMS.gov/newsroom/fact-sheets/implementing-certain-provisions-consolidated-appropriations-act-2021-and-other-revisions-medicare-2</a:t>
            </a:r>
            <a:endParaRPr lang="en-US" dirty="0"/>
          </a:p>
          <a:p>
            <a:pPr>
              <a:spcAft>
                <a:spcPts val="622"/>
              </a:spcAft>
            </a:pPr>
            <a:r>
              <a:rPr lang="en-US" dirty="0"/>
              <a:t>To view the final rule, visit: </a:t>
            </a:r>
            <a:r>
              <a:rPr lang="en-US" u="sng" dirty="0">
                <a:hlinkClick r:id="rId5"/>
              </a:rPr>
              <a:t>Federalregister.gov/public-inspection/2022-23407/medicare-program-implementing-certain-provisions-of-the-consolidated-appropriations-act-2021-and</a:t>
            </a:r>
            <a:br>
              <a:rPr lang="en-US" dirty="0"/>
            </a:br>
            <a:endParaRPr lang="en-US" dirty="0"/>
          </a:p>
        </p:txBody>
      </p:sp>
      <p:sp>
        <p:nvSpPr>
          <p:cNvPr id="4" name="Slide Number Placeholder 3">
            <a:extLst>
              <a:ext uri="{FF2B5EF4-FFF2-40B4-BE49-F238E27FC236}">
                <a16:creationId xmlns:a16="http://schemas.microsoft.com/office/drawing/2014/main" id="{BB6349FC-525E-3402-A38D-0863F37027C3}"/>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75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187459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763325" y="3880705"/>
            <a:ext cx="6106602" cy="5704756"/>
          </a:xfrm>
        </p:spPr>
        <p:txBody>
          <a:bodyPr/>
          <a:lstStyle/>
          <a:p>
            <a:pPr defTabSz="1002667">
              <a:spcAft>
                <a:spcPts val="622"/>
              </a:spcAft>
              <a:defRPr/>
            </a:pPr>
            <a:r>
              <a:rPr lang="en-US" dirty="0">
                <a:solidFill>
                  <a:prstClr val="black"/>
                </a:solidFill>
              </a:rPr>
              <a:t>If you have a disability, you have the same Medicare coverage options as people 65 and older. You may choose Original Medicare, a Medicare Advantage Plan, a Medicare drug plan, or another Medicare health plan available in your area. Visit </a:t>
            </a:r>
            <a:r>
              <a:rPr lang="en-US" dirty="0">
                <a:hlinkClick r:id="rId3"/>
              </a:rPr>
              <a:t>Medicare.gov/basics/end-stage-renal-disease</a:t>
            </a:r>
            <a:r>
              <a:rPr lang="en-US" dirty="0"/>
              <a:t> </a:t>
            </a:r>
            <a:r>
              <a:rPr lang="en-US" dirty="0">
                <a:solidFill>
                  <a:prstClr val="black"/>
                </a:solidFill>
              </a:rPr>
              <a:t>for more information on getting drug coverage with End-Stage Renal Disease (ESRD). </a:t>
            </a:r>
          </a:p>
          <a:p>
            <a:pPr defTabSz="1002667">
              <a:spcAft>
                <a:spcPts val="622"/>
              </a:spcAft>
              <a:defRPr/>
            </a:pPr>
            <a:r>
              <a:rPr lang="en-US" dirty="0"/>
              <a:t>Medicare Advantage Plans must cover all of the services that Original Medicare covers, and most also offer drug coverage. Your costs, rights, protections, and/or choices of where you get your care may be different. Some plans may offer extra benefits, like vision, hearing, and dental services. </a:t>
            </a:r>
            <a:r>
              <a:rPr lang="en-US" dirty="0">
                <a:solidFill>
                  <a:prstClr val="black"/>
                </a:solidFill>
              </a:rPr>
              <a:t>To view plans in your area, visit </a:t>
            </a:r>
            <a:r>
              <a:rPr lang="en-US" dirty="0">
                <a:solidFill>
                  <a:prstClr val="black"/>
                </a:solidFill>
                <a:hlinkClick r:id="rId4"/>
              </a:rPr>
              <a:t>Medicare.gov/plan-compare</a:t>
            </a:r>
            <a:r>
              <a:rPr lang="en-US" dirty="0">
                <a:solidFill>
                  <a:prstClr val="black"/>
                </a:solidFill>
              </a:rPr>
              <a:t>. </a:t>
            </a:r>
          </a:p>
          <a:p>
            <a:pPr defTabSz="1002667">
              <a:spcAft>
                <a:spcPts val="622"/>
              </a:spcAft>
              <a:defRPr/>
            </a:pPr>
            <a:r>
              <a:rPr lang="en-US" dirty="0">
                <a:solidFill>
                  <a:prstClr val="black"/>
                </a:solidFill>
              </a:rPr>
              <a:t>You may also choose to join a Medicare drug plan, which can provide substantial savings if you have chronic medical conditions. If you don’t get Medicare drug coverage when you  first qualify and you decide to join a plan later, you’ll likely pay a late enrollment penalty, unless you have other creditable drug coverage, or you qualify for Extra Help. </a:t>
            </a:r>
          </a:p>
          <a:p>
            <a:pPr defTabSz="1002667">
              <a:spcAft>
                <a:spcPts val="622"/>
              </a:spcAft>
              <a:defRPr/>
            </a:pPr>
            <a:r>
              <a:rPr lang="en-US" dirty="0">
                <a:solidFill>
                  <a:prstClr val="black"/>
                </a:solidFill>
              </a:rPr>
              <a:t>Other Medicare health plan types include Medicare Cost Plans, Demonstration/Pilot programs, and Programs of All-Inclusive Care for the Elderly (PACE). For more information about these types of health plans, visit </a:t>
            </a:r>
            <a:r>
              <a:rPr lang="en-US" dirty="0">
                <a:solidFill>
                  <a:prstClr val="black"/>
                </a:solidFill>
                <a:hlinkClick r:id="rId5"/>
              </a:rPr>
              <a:t>Medicare.gov/health-drug-plans/health-plans/your-health-plan-options/other-</a:t>
            </a:r>
            <a:r>
              <a:rPr lang="en-US" dirty="0" err="1">
                <a:solidFill>
                  <a:prstClr val="black"/>
                </a:solidFill>
                <a:hlinkClick r:id="rId5"/>
              </a:rPr>
              <a:t>medicare</a:t>
            </a:r>
            <a:r>
              <a:rPr lang="en-US" dirty="0">
                <a:solidFill>
                  <a:prstClr val="black"/>
                </a:solidFill>
                <a:hlinkClick r:id="rId5"/>
              </a:rPr>
              <a:t>-health-plan</a:t>
            </a:r>
            <a:r>
              <a:rPr lang="en-US" dirty="0">
                <a:solidFill>
                  <a:prstClr val="black"/>
                </a:solidFill>
              </a:rPr>
              <a:t>. </a:t>
            </a:r>
            <a:endParaRPr lang="en-US" dirty="0"/>
          </a:p>
        </p:txBody>
      </p:sp>
      <p:sp>
        <p:nvSpPr>
          <p:cNvPr id="4" name="Slide Number Placeholder 3">
            <a:extLst>
              <a:ext uri="{FF2B5EF4-FFF2-40B4-BE49-F238E27FC236}">
                <a16:creationId xmlns:a16="http://schemas.microsoft.com/office/drawing/2014/main" id="{E15D58DF-5521-9C44-CEE6-A57777D6347C}"/>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76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175518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C0636-3115-9E0F-BF8F-C938D5E77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284F4-2EB4-3B9E-4730-EB0CEECAC622}"/>
              </a:ext>
            </a:extLst>
          </p:cNvPr>
          <p:cNvSpPr>
            <a:spLocks noGrp="1" noRot="1" noChangeAspect="1"/>
          </p:cNvSpPr>
          <p:nvPr>
            <p:ph type="sldImg"/>
          </p:nvPr>
        </p:nvSpPr>
        <p:spPr>
          <a:xfrm>
            <a:off x="841375" y="352425"/>
            <a:ext cx="5949950" cy="3346450"/>
          </a:xfrm>
        </p:spPr>
      </p:sp>
      <p:sp>
        <p:nvSpPr>
          <p:cNvPr id="3" name="Notes Placeholder 2">
            <a:extLst>
              <a:ext uri="{FF2B5EF4-FFF2-40B4-BE49-F238E27FC236}">
                <a16:creationId xmlns:a16="http://schemas.microsoft.com/office/drawing/2014/main" id="{E2C9912A-9999-0A61-801D-BB79EFA50D02}"/>
              </a:ext>
            </a:extLst>
          </p:cNvPr>
          <p:cNvSpPr>
            <a:spLocks noGrp="1"/>
          </p:cNvSpPr>
          <p:nvPr>
            <p:ph type="body" idx="1"/>
          </p:nvPr>
        </p:nvSpPr>
        <p:spPr>
          <a:xfrm>
            <a:off x="811696" y="4222944"/>
            <a:ext cx="6009861" cy="3780473"/>
          </a:xfrm>
        </p:spPr>
        <p:txBody>
          <a:bodyPr/>
          <a:lstStyle/>
          <a:p>
            <a:pPr>
              <a:spcBef>
                <a:spcPts val="658"/>
              </a:spcBef>
              <a:defRPr/>
            </a:pPr>
            <a:r>
              <a:rPr lang="en-US" dirty="0">
                <a:solidFill>
                  <a:prstClr val="black"/>
                </a:solidFill>
                <a:cs typeface="Arial" panose="020B0604020202020204" pitchFamily="34" charset="0"/>
              </a:rPr>
              <a:t>Lesson 6 explains </a:t>
            </a:r>
            <a:r>
              <a:rPr lang="en-US" dirty="0">
                <a:cs typeface="Arial" panose="020B0604020202020204" pitchFamily="34" charset="0"/>
              </a:rPr>
              <a:t>Medicare Supplement Insurance (Medigap) coverage that can help with some of the out-of-pocket costs associated with Original Medicare.</a:t>
            </a:r>
            <a:endParaRPr lang="en-US" dirty="0"/>
          </a:p>
        </p:txBody>
      </p:sp>
      <p:sp>
        <p:nvSpPr>
          <p:cNvPr id="4" name="Slide Number Placeholder 3">
            <a:extLst>
              <a:ext uri="{FF2B5EF4-FFF2-40B4-BE49-F238E27FC236}">
                <a16:creationId xmlns:a16="http://schemas.microsoft.com/office/drawing/2014/main" id="{C54BE02D-F9F2-6F0F-6FCB-EE46AEA18473}"/>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77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2135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9788" y="495300"/>
            <a:ext cx="5953125" cy="3348038"/>
          </a:xfrm>
        </p:spPr>
      </p:sp>
      <p:sp>
        <p:nvSpPr>
          <p:cNvPr id="3" name="Notes Placeholder 2"/>
          <p:cNvSpPr>
            <a:spLocks noGrp="1"/>
          </p:cNvSpPr>
          <p:nvPr>
            <p:ph type="body" idx="1"/>
          </p:nvPr>
        </p:nvSpPr>
        <p:spPr>
          <a:xfrm>
            <a:off x="763325" y="4121337"/>
            <a:ext cx="6106602" cy="3904423"/>
          </a:xfrm>
        </p:spPr>
        <p:txBody>
          <a:bodyPr/>
          <a:lstStyle/>
          <a:p>
            <a:pPr defTabSz="1002667">
              <a:spcAft>
                <a:spcPts val="622"/>
              </a:spcAft>
              <a:defRPr/>
            </a:pPr>
            <a:r>
              <a:rPr lang="en-US" dirty="0">
                <a:solidFill>
                  <a:prstClr val="black"/>
                </a:solidFill>
                <a:cs typeface="Arial" panose="020B0604020202020204" pitchFamily="34" charset="0"/>
              </a:rPr>
              <a:t>When you first enroll in Medicare, and during certain times of the year, you can choose how you get your Medicare coverage. </a:t>
            </a:r>
          </a:p>
          <a:p>
            <a:pPr defTabSz="1002667">
              <a:spcAft>
                <a:spcPts val="622"/>
              </a:spcAft>
              <a:defRPr/>
            </a:pPr>
            <a:r>
              <a:rPr lang="en-US" dirty="0">
                <a:solidFill>
                  <a:prstClr val="black"/>
                </a:solidFill>
                <a:cs typeface="Arial" panose="020B0604020202020204" pitchFamily="34" charset="0"/>
              </a:rPr>
              <a:t>There are 2 main ways to get Medicare—Original Medicare and Medicare Advantage (also known as Part C). Original Medicare includes Part A (Hospital Insurance) and Part B (Medical Insurance). To help pay your out-of-pocket costs in Original Medicare (like your 20% coinsurance), you can also buy supplemental coverage. This includes Medicare Supplement Insurance (Medigap). Medigap policies only work with Original Medicare.</a:t>
            </a:r>
          </a:p>
        </p:txBody>
      </p:sp>
      <p:sp>
        <p:nvSpPr>
          <p:cNvPr id="4" name="Slide Number Placeholder 3">
            <a:extLst>
              <a:ext uri="{FF2B5EF4-FFF2-40B4-BE49-F238E27FC236}">
                <a16:creationId xmlns:a16="http://schemas.microsoft.com/office/drawing/2014/main" id="{3C86CCF7-2DDF-98C2-8759-ED7B780500C2}"/>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78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551638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44450"/>
            <a:ext cx="5537200" cy="3114675"/>
          </a:xfrm>
        </p:spPr>
      </p:sp>
      <p:sp>
        <p:nvSpPr>
          <p:cNvPr id="3" name="Notes Placeholder 2"/>
          <p:cNvSpPr>
            <a:spLocks noGrp="1"/>
          </p:cNvSpPr>
          <p:nvPr>
            <p:ph type="body" idx="1"/>
          </p:nvPr>
        </p:nvSpPr>
        <p:spPr>
          <a:xfrm>
            <a:off x="383812" y="3358080"/>
            <a:ext cx="6547576" cy="5218212"/>
          </a:xfrm>
        </p:spPr>
        <p:txBody>
          <a:bodyPr/>
          <a:lstStyle/>
          <a:p>
            <a:pPr defTabSz="1002667">
              <a:spcAft>
                <a:spcPts val="622"/>
              </a:spcAft>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177845" indent="-177845">
              <a:spcAft>
                <a:spcPts val="622"/>
              </a:spcAft>
              <a:buFont typeface="Wingdings" panose="05000000000000000000" pitchFamily="2" charset="2"/>
              <a:buChar char="§"/>
              <a:defRPr/>
            </a:pPr>
            <a:r>
              <a:rPr lang="en-US" sz="1100" b="1" dirty="0">
                <a:cs typeface="Arial" panose="020B0604020202020204" pitchFamily="34" charset="0"/>
              </a:rPr>
              <a:t>A Medicare Supplement Insurance (Medigap) policy is an individual insurance policy that helps fill "gaps" in Original Medicare. </a:t>
            </a:r>
            <a:r>
              <a:rPr lang="en-US" sz="1100" dirty="0">
                <a:cs typeface="Arial" panose="020B0604020202020204" pitchFamily="34" charset="0"/>
              </a:rPr>
              <a:t>Private companies sell these policies.</a:t>
            </a:r>
            <a:r>
              <a:rPr lang="en-US" sz="1100" b="1" dirty="0">
                <a:cs typeface="Arial" panose="020B0604020202020204" pitchFamily="34" charset="0"/>
              </a:rPr>
              <a:t> </a:t>
            </a:r>
            <a:r>
              <a:rPr lang="en-US" sz="1100" dirty="0">
                <a:cs typeface="Arial" panose="020B0604020202020204" pitchFamily="34" charset="0"/>
              </a:rPr>
              <a:t>Original Medicare pays for much, but not all, of the cost for covered health care services and supplies. Medigap policies can help pay for some of the costs that Original Medicare doesn't, like copayments, coinsurance, and deductibles.</a:t>
            </a:r>
            <a:endParaRPr lang="en-US" sz="1100" dirty="0">
              <a:solidFill>
                <a:prstClr val="black"/>
              </a:solidFill>
              <a:cs typeface="Arial" panose="020B0604020202020204" pitchFamily="34" charset="0"/>
            </a:endParaRPr>
          </a:p>
          <a:p>
            <a:pPr marL="177845" indent="-177845">
              <a:spcAft>
                <a:spcPts val="622"/>
              </a:spcAft>
              <a:buFont typeface="Wingdings" panose="05000000000000000000" pitchFamily="2" charset="2"/>
              <a:buChar char="§"/>
              <a:defRPr/>
            </a:pPr>
            <a:r>
              <a:rPr lang="en-US" sz="1100" b="1" dirty="0">
                <a:cs typeface="Arial" panose="020B0604020202020204" pitchFamily="34" charset="0"/>
              </a:rPr>
              <a:t>Some Medigap policies also cover benefits Original Medicare doesn’t cover, </a:t>
            </a:r>
            <a:r>
              <a:rPr lang="en-US" sz="1100" dirty="0">
                <a:cs typeface="Arial" panose="020B0604020202020204" pitchFamily="34" charset="0"/>
              </a:rPr>
              <a:t>like emergency foreign travel expenses. Medigap policies don’t cover your share of the costs under other types of health coverage, including Medicare Advantage Plans, stand-alone Medicare drug plans, employer/union group health coverage, Medicaid, or TRICARE.</a:t>
            </a:r>
            <a:endParaRPr lang="en-US" sz="1100" dirty="0">
              <a:solidFill>
                <a:prstClr val="black"/>
              </a:solidFill>
              <a:cs typeface="Arial" panose="020B0604020202020204" pitchFamily="34" charset="0"/>
            </a:endParaRPr>
          </a:p>
          <a:p>
            <a:pPr marL="177845" indent="-177845">
              <a:spcAft>
                <a:spcPts val="622"/>
              </a:spcAft>
              <a:buFont typeface="Wingdings" panose="05000000000000000000" pitchFamily="2" charset="2"/>
              <a:buChar char="§"/>
              <a:defRPr/>
            </a:pPr>
            <a:r>
              <a:rPr lang="en-US" sz="1100" b="1" dirty="0">
                <a:cs typeface="Arial" panose="020B0604020202020204" pitchFamily="34" charset="0"/>
              </a:rPr>
              <a:t>All Medigap policies must follow federal and state laws designed to protect you, </a:t>
            </a:r>
            <a:r>
              <a:rPr lang="en-US" sz="1100" dirty="0">
                <a:cs typeface="Arial" panose="020B0604020202020204" pitchFamily="34" charset="0"/>
              </a:rPr>
              <a:t>and policies must be clearly identified as “Medicare Supplement Insurance.” Medigap policies are standardized, and in most states are named by letters, Plans A</a:t>
            </a:r>
            <a:r>
              <a:rPr lang="en-US" sz="1100" dirty="0">
                <a:solidFill>
                  <a:prstClr val="black"/>
                </a:solidFill>
                <a:cs typeface="Arial" panose="020B0604020202020204" pitchFamily="34" charset="0"/>
              </a:rPr>
              <a:t>–</a:t>
            </a:r>
            <a:r>
              <a:rPr lang="en-US" sz="1100" dirty="0">
                <a:cs typeface="Arial" panose="020B0604020202020204" pitchFamily="34" charset="0"/>
              </a:rPr>
              <a:t>N. Each standardized Medigap policy under the same plan letter must offer the same basic benefits, no matter which insurance company sells it. Cost is usually the only difference between Medigap policies with the same plan letter sold by different insurance companies.</a:t>
            </a:r>
            <a:endParaRPr lang="en-US" sz="1100" dirty="0">
              <a:solidFill>
                <a:prstClr val="black"/>
              </a:solidFill>
              <a:cs typeface="Arial" panose="020B0604020202020204" pitchFamily="34" charset="0"/>
            </a:endParaRPr>
          </a:p>
          <a:p>
            <a:pPr marL="177845" indent="-177845">
              <a:spcAft>
                <a:spcPts val="622"/>
              </a:spcAft>
              <a:buFont typeface="Wingdings" panose="05000000000000000000" pitchFamily="2" charset="2"/>
              <a:buChar char="§"/>
              <a:defRPr/>
            </a:pPr>
            <a:r>
              <a:rPr lang="en-US" sz="1100" b="1" dirty="0">
                <a:cs typeface="Arial" panose="020B0604020202020204" pitchFamily="34" charset="0"/>
              </a:rPr>
              <a:t>In some states, you may be able to buy another type of Medigap policy called Medicare SELECT.</a:t>
            </a:r>
            <a:r>
              <a:rPr lang="en-US" sz="1100" dirty="0">
                <a:cs typeface="Arial" panose="020B0604020202020204" pitchFamily="34" charset="0"/>
              </a:rPr>
              <a:t> If you buy a Medicare SELECT policy, you have the right to change your mind within 12 months and switch to a standard Medigap policy. </a:t>
            </a:r>
            <a:endParaRPr lang="en-US" sz="1100" b="1" dirty="0">
              <a:cs typeface="Arial" panose="020B0604020202020204" pitchFamily="34" charset="0"/>
            </a:endParaRPr>
          </a:p>
          <a:p>
            <a:pPr marL="177845" indent="-177845">
              <a:spcAft>
                <a:spcPts val="622"/>
              </a:spcAft>
              <a:buFont typeface="Wingdings" panose="05000000000000000000" pitchFamily="2" charset="2"/>
              <a:buChar char="§"/>
              <a:defRPr/>
            </a:pPr>
            <a:r>
              <a:rPr lang="en-US" sz="1100" b="1" dirty="0">
                <a:cs typeface="Arial" panose="020B0604020202020204" pitchFamily="34" charset="0"/>
              </a:rPr>
              <a:t>In Massachusetts, Minnesota, and Wisconsin, Medigap policies are standardized in a different way. </a:t>
            </a:r>
            <a:endParaRPr lang="en-US" sz="1100" dirty="0">
              <a:solidFill>
                <a:prstClr val="black"/>
              </a:solidFill>
              <a:cs typeface="Arial" panose="020B0604020202020204" pitchFamily="34" charset="0"/>
            </a:endParaRPr>
          </a:p>
          <a:p>
            <a:pPr>
              <a:spcAft>
                <a:spcPts val="622"/>
              </a:spcAft>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Since January 1, 2020, </a:t>
            </a:r>
            <a:r>
              <a:rPr lang="en-US" sz="1100" dirty="0">
                <a:cs typeface="Arial" panose="020B0604020202020204" pitchFamily="34" charset="0"/>
              </a:rPr>
              <a:t>Medigap plans sold to people new to Medicare aren't allowed to cover the Medicare Part B (Medical Insurance) deductible. Because of this, Plans C and F are no longer available to people who were “new to Medicare” on or after January 1, 2020. </a:t>
            </a:r>
            <a:endParaRPr lang="en-US" sz="1100" dirty="0">
              <a:solidFill>
                <a:prstClr val="black"/>
              </a:solidFill>
              <a:cs typeface="Arial" panose="020B0604020202020204" pitchFamily="34" charset="0"/>
            </a:endParaRPr>
          </a:p>
          <a:p>
            <a:pPr marL="177845" indent="-177845">
              <a:spcAft>
                <a:spcPts val="622"/>
              </a:spcAft>
              <a:buFont typeface="Wingdings" panose="05000000000000000000" pitchFamily="2" charset="2"/>
              <a:buChar char="§"/>
              <a:defRPr/>
            </a:pPr>
            <a:r>
              <a:rPr lang="en-US" sz="1100" dirty="0">
                <a:cs typeface="Arial" panose="020B0604020202020204" pitchFamily="34" charset="0"/>
              </a:rPr>
              <a:t>If you already have either of these 2 plans (or the high deductible version of Plan F) or you were covered by one of these plans before January 1, 2020, you'll be able to keep your plan. If you qualified for Medicare before January 1, 2020 but you haven’t signed up yet, you may be able to buy one of these plans. </a:t>
            </a:r>
          </a:p>
          <a:p>
            <a:pPr marL="177845" indent="-177845">
              <a:spcAft>
                <a:spcPts val="622"/>
              </a:spcAft>
              <a:buFont typeface="Wingdings" panose="05000000000000000000" pitchFamily="2" charset="2"/>
              <a:buChar char="§"/>
              <a:defRPr/>
            </a:pPr>
            <a:r>
              <a:rPr lang="en-US" sz="1100" dirty="0">
                <a:cs typeface="Arial" panose="020B0604020202020204" pitchFamily="34" charset="0"/>
              </a:rPr>
              <a:t>For this situation, “new to Medicare” means people who turned 65 on or after January 1, 2020, and people who got Medicare Part A (Hospital Insurance) on or after January 1, 2020.</a:t>
            </a:r>
            <a:endParaRPr lang="en-US" sz="1100" dirty="0">
              <a:solidFill>
                <a:prstClr val="black"/>
              </a:solidFill>
              <a:cs typeface="Arial" panose="020B0604020202020204" pitchFamily="34" charset="0"/>
            </a:endParaRPr>
          </a:p>
          <a:p>
            <a:pPr defTabSz="1002667">
              <a:spcAft>
                <a:spcPts val="622"/>
              </a:spcAft>
              <a:defRPr/>
            </a:pPr>
            <a:endParaRPr lang="en-US" sz="1100" dirty="0">
              <a:solidFill>
                <a:prstClr val="black"/>
              </a:solidFill>
              <a:cs typeface="Arial" panose="020B0604020202020204" pitchFamily="34" charset="0"/>
            </a:endParaRPr>
          </a:p>
        </p:txBody>
      </p:sp>
      <p:sp>
        <p:nvSpPr>
          <p:cNvPr id="4" name="Slide Number Placeholder 3">
            <a:extLst>
              <a:ext uri="{FF2B5EF4-FFF2-40B4-BE49-F238E27FC236}">
                <a16:creationId xmlns:a16="http://schemas.microsoft.com/office/drawing/2014/main" id="{9EFCF52F-FFBA-3ECA-5655-6110358DF955}"/>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79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12196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778B8-A9C3-9C7F-0F0D-F86843A012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020DE6-3177-1A66-4075-C9481D03232E}"/>
              </a:ext>
            </a:extLst>
          </p:cNvPr>
          <p:cNvSpPr>
            <a:spLocks noGrp="1" noRot="1" noChangeAspect="1"/>
          </p:cNvSpPr>
          <p:nvPr>
            <p:ph type="sldImg"/>
          </p:nvPr>
        </p:nvSpPr>
        <p:spPr>
          <a:xfrm>
            <a:off x="776288" y="319088"/>
            <a:ext cx="5762625" cy="3241675"/>
          </a:xfrm>
          <a:prstGeom prst="rect">
            <a:avLst/>
          </a:prstGeom>
        </p:spPr>
      </p:sp>
      <p:sp>
        <p:nvSpPr>
          <p:cNvPr id="3" name="Notes Placeholder 2">
            <a:extLst>
              <a:ext uri="{FF2B5EF4-FFF2-40B4-BE49-F238E27FC236}">
                <a16:creationId xmlns:a16="http://schemas.microsoft.com/office/drawing/2014/main" id="{564AD1A2-FFD9-A931-145B-77C3398D9DB0}"/>
              </a:ext>
            </a:extLst>
          </p:cNvPr>
          <p:cNvSpPr>
            <a:spLocks noGrp="1"/>
          </p:cNvSpPr>
          <p:nvPr>
            <p:ph type="body" idx="1"/>
          </p:nvPr>
        </p:nvSpPr>
        <p:spPr>
          <a:xfrm>
            <a:off x="731520" y="4063703"/>
            <a:ext cx="5852160" cy="3780473"/>
          </a:xfrm>
        </p:spPr>
        <p:txBody>
          <a:bodyPr/>
          <a:lstStyle/>
          <a:p>
            <a:pPr defTabSz="1004722">
              <a:spcBef>
                <a:spcPts val="635"/>
              </a:spcBef>
            </a:pPr>
            <a:r>
              <a:rPr lang="en-US" dirty="0">
                <a:solidFill>
                  <a:prstClr val="black"/>
                </a:solidFill>
              </a:rPr>
              <a:t>This presentation, “Understanding Medicare” provides an overview of the Medicare Program including what it is, coverage and costs, coverage choices, enrollment, and appeals. </a:t>
            </a:r>
          </a:p>
          <a:p>
            <a:pPr defTabSz="1004722">
              <a:spcBef>
                <a:spcPts val="635"/>
              </a:spcBef>
            </a:pPr>
            <a:r>
              <a:rPr lang="en-US" dirty="0">
                <a:solidFill>
                  <a:prstClr val="black"/>
                </a:solidFill>
              </a:rPr>
              <a:t>This training module was developed and approved by the Centers for Medicare &amp; Medicaid Services (CMS), the federal agency that administers Medicare, Medicaid, the Children’s Health Insurance Program (CHIP), and the federally-facilitated Health Insurance Marketplace®. </a:t>
            </a:r>
          </a:p>
          <a:p>
            <a:pPr>
              <a:spcBef>
                <a:spcPts val="635"/>
              </a:spcBef>
            </a:pPr>
            <a:r>
              <a:rPr lang="en-US" dirty="0">
                <a:solidFill>
                  <a:prstClr val="black"/>
                </a:solidFill>
              </a:rPr>
              <a:t>The information in this module was correct as of April 2024. To check for an updated version, visit </a:t>
            </a:r>
            <a:r>
              <a:rPr lang="en-US" dirty="0">
                <a:solidFill>
                  <a:prstClr val="black"/>
                </a:solidFill>
                <a:hlinkClick r:id="rId3"/>
              </a:rPr>
              <a:t>CMSnationaltrainingprogram.cms.gov</a:t>
            </a:r>
            <a:r>
              <a:rPr lang="en-US" dirty="0">
                <a:solidFill>
                  <a:prstClr val="black"/>
                </a:solidFill>
              </a:rPr>
              <a:t>.  </a:t>
            </a:r>
          </a:p>
          <a:p>
            <a:pPr>
              <a:spcBef>
                <a:spcPts val="635"/>
              </a:spcBef>
            </a:pPr>
            <a:r>
              <a:rPr lang="en-US" dirty="0">
                <a:solidFill>
                  <a:prstClr val="black"/>
                </a:solidFill>
              </a:rPr>
              <a:t>The CMS National Training Program provides this as an informational resource for our partners. It’s not a legal document or intended for press purposes. The press can contact the CMS Press Office at </a:t>
            </a:r>
            <a:r>
              <a:rPr lang="en-US" dirty="0">
                <a:hlinkClick r:id="rId4"/>
              </a:rPr>
              <a:t>CMS.gov/newsroom/media-inquiries</a:t>
            </a:r>
            <a:r>
              <a:rPr lang="en-US" dirty="0">
                <a:solidFill>
                  <a:prstClr val="black"/>
                </a:solidFill>
              </a:rPr>
              <a:t>. Official Medicare Program legal guidance is contained in the relevant statutes, regulations, and rulings.</a:t>
            </a:r>
          </a:p>
          <a:p>
            <a:pPr>
              <a:spcBef>
                <a:spcPts val="635"/>
              </a:spcBef>
            </a:pPr>
            <a:r>
              <a:rPr lang="en-US" dirty="0">
                <a:solidFill>
                  <a:prstClr val="black"/>
                </a:solidFill>
              </a:rPr>
              <a:t>HEALTH INSURANCE MARKETPLACE® is a registered service mark of the U.S. Department of Health &amp; Human Services (HHS). </a:t>
            </a:r>
          </a:p>
          <a:p>
            <a:endParaRPr lang="en-US" dirty="0"/>
          </a:p>
          <a:p>
            <a:r>
              <a:rPr lang="en-US" dirty="0">
                <a:solidFill>
                  <a:prstClr val="black"/>
                </a:solidFill>
              </a:rPr>
              <a:t>This product was produced at U.S. taxpayer expense.</a:t>
            </a:r>
          </a:p>
        </p:txBody>
      </p:sp>
      <p:sp>
        <p:nvSpPr>
          <p:cNvPr id="4" name="Slide Number Placeholder 3">
            <a:extLst>
              <a:ext uri="{FF2B5EF4-FFF2-40B4-BE49-F238E27FC236}">
                <a16:creationId xmlns:a16="http://schemas.microsoft.com/office/drawing/2014/main" id="{9DFDD00F-4ECD-E7CD-FFF4-B0BC940B8338}"/>
              </a:ext>
            </a:extLst>
          </p:cNvPr>
          <p:cNvSpPr>
            <a:spLocks noGrp="1"/>
          </p:cNvSpPr>
          <p:nvPr>
            <p:ph type="sldNum" sz="quarter" idx="5"/>
          </p:nvPr>
        </p:nvSpPr>
        <p:spPr/>
        <p:txBody>
          <a:bodyPr/>
          <a:lstStyle/>
          <a:p>
            <a:fld id="{F59BF8FC-0BCA-488B-8738-1B288BD7F7D2}" type="slidenum">
              <a:rPr lang="en-US" smtClean="0"/>
              <a:t>8</a:t>
            </a:fld>
            <a:endParaRPr lang="en-US"/>
          </a:p>
        </p:txBody>
      </p:sp>
    </p:spTree>
    <p:extLst>
      <p:ext uri="{BB962C8B-B14F-4D97-AF65-F5344CB8AC3E}">
        <p14:creationId xmlns:p14="http://schemas.microsoft.com/office/powerpoint/2010/main" val="3249403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43057-F803-90DD-85CC-80B6F8A2A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182ACE-6921-B8BD-0DCB-799996AF7954}"/>
              </a:ext>
            </a:extLst>
          </p:cNvPr>
          <p:cNvSpPr>
            <a:spLocks noGrp="1" noRot="1" noChangeAspect="1"/>
          </p:cNvSpPr>
          <p:nvPr>
            <p:ph type="sldImg"/>
          </p:nvPr>
        </p:nvSpPr>
        <p:spPr>
          <a:xfrm>
            <a:off x="839788" y="495300"/>
            <a:ext cx="5953125" cy="3348038"/>
          </a:xfrm>
        </p:spPr>
      </p:sp>
      <p:sp>
        <p:nvSpPr>
          <p:cNvPr id="3" name="Notes Placeholder 2">
            <a:extLst>
              <a:ext uri="{FF2B5EF4-FFF2-40B4-BE49-F238E27FC236}">
                <a16:creationId xmlns:a16="http://schemas.microsoft.com/office/drawing/2014/main" id="{290152E2-D1ED-020D-11AA-24716F842ED6}"/>
              </a:ext>
            </a:extLst>
          </p:cNvPr>
          <p:cNvSpPr>
            <a:spLocks noGrp="1"/>
          </p:cNvSpPr>
          <p:nvPr>
            <p:ph type="body" idx="1"/>
          </p:nvPr>
        </p:nvSpPr>
        <p:spPr>
          <a:xfrm>
            <a:off x="661549" y="3941609"/>
            <a:ext cx="6208378" cy="4853447"/>
          </a:xfrm>
        </p:spPr>
        <p:txBody>
          <a:bodyPr/>
          <a:lstStyle/>
          <a:p>
            <a:pPr>
              <a:spcBef>
                <a:spcPts val="728"/>
              </a:spcBef>
              <a:spcAft>
                <a:spcPts val="622"/>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1002667">
              <a:spcAft>
                <a:spcPts val="622"/>
              </a:spcAft>
              <a:defRPr/>
            </a:pPr>
            <a:r>
              <a:rPr lang="en-US" dirty="0">
                <a:cs typeface="Arial" panose="020B0604020202020204" pitchFamily="34" charset="0"/>
              </a:rPr>
              <a:t>There can be big differences in the premiums that different insurance companies charge for exactly the same coverage. How much you pay can depend on:</a:t>
            </a:r>
          </a:p>
          <a:p>
            <a:pPr marL="188000" indent="-188000">
              <a:spcAft>
                <a:spcPts val="622"/>
              </a:spcAft>
              <a:buFont typeface="Wingdings" panose="05000000000000000000" pitchFamily="2" charset="2"/>
              <a:buChar char="§"/>
            </a:pPr>
            <a:r>
              <a:rPr lang="en-US" dirty="0"/>
              <a:t>If you buy your policy during your Medigap Open Enrollment Period (OEP), you get the best price.</a:t>
            </a:r>
          </a:p>
          <a:p>
            <a:pPr marL="188000" indent="-188000">
              <a:spcAft>
                <a:spcPts val="622"/>
              </a:spcAft>
              <a:buFont typeface="Wingdings" panose="05000000000000000000" pitchFamily="2" charset="2"/>
              <a:buChar char="§"/>
            </a:pPr>
            <a:r>
              <a:rPr lang="en-US" dirty="0"/>
              <a:t>Your age. In some states, people under 65 can’t buy a Medigap policy, and some states allow companies to sell Medigap policies that could cost more based on whether you’re older when you buy it (age-rated) or when you get older (attained-age rated). See next slide for more details.</a:t>
            </a:r>
          </a:p>
          <a:p>
            <a:pPr marL="188000" indent="-188000">
              <a:spcAft>
                <a:spcPts val="622"/>
              </a:spcAft>
              <a:buFont typeface="Wingdings" panose="05000000000000000000" pitchFamily="2" charset="2"/>
              <a:buChar char="§"/>
            </a:pPr>
            <a:r>
              <a:rPr lang="en-US" dirty="0"/>
              <a:t>Where you live (for example, in an urban</a:t>
            </a:r>
            <a:r>
              <a:rPr lang="en-US" baseline="0" dirty="0"/>
              <a:t> or </a:t>
            </a:r>
            <a:r>
              <a:rPr lang="en-US" dirty="0"/>
              <a:t>rural area, or by ZIP code).</a:t>
            </a:r>
          </a:p>
          <a:p>
            <a:pPr marL="188000" indent="-188000">
              <a:spcAft>
                <a:spcPts val="622"/>
              </a:spcAft>
              <a:buFont typeface="Wingdings" panose="05000000000000000000" pitchFamily="2" charset="2"/>
              <a:buChar char="§"/>
            </a:pPr>
            <a:r>
              <a:rPr lang="en-US" dirty="0"/>
              <a:t>The company selling the policy and the plan you buy (for instance, if it’s a high-deductible Plan F and Plan G or had more benefits). </a:t>
            </a:r>
          </a:p>
          <a:p>
            <a:pPr marL="188000" indent="-188000">
              <a:spcAft>
                <a:spcPts val="622"/>
              </a:spcAft>
              <a:buFont typeface="Wingdings" panose="05000000000000000000" pitchFamily="2" charset="2"/>
              <a:buChar char="§"/>
            </a:pPr>
            <a:r>
              <a:rPr lang="en-US" dirty="0"/>
              <a:t>Whether the insurance company offers discounts (like discounts for women, non-smokers, or people who are married; discounts for paying yearly; discounts for paying your premiums using electronic funds transfer; or discounts for multiple policies). </a:t>
            </a:r>
          </a:p>
          <a:p>
            <a:pPr marL="188000" indent="-188000">
              <a:spcAft>
                <a:spcPts val="622"/>
              </a:spcAft>
              <a:buFont typeface="Wingdings" panose="05000000000000000000" pitchFamily="2" charset="2"/>
              <a:buChar char="§"/>
            </a:pPr>
            <a:r>
              <a:rPr lang="en-US" dirty="0"/>
              <a:t>Whether the insurance company uses medical underwriting (reviews your medical history to decide whether to accept your application, and adds a waiting period for a pre-existing condition, if your state law allows it); or applies a different premium when you don’t have a guaranteed issue right, or you aren’t in your Medigap OEP. </a:t>
            </a:r>
          </a:p>
          <a:p>
            <a:pPr marL="188000" indent="-188000">
              <a:spcAft>
                <a:spcPts val="622"/>
              </a:spcAft>
              <a:buFont typeface="Wingdings" panose="05000000000000000000" pitchFamily="2" charset="2"/>
              <a:buChar char="§"/>
            </a:pPr>
            <a:r>
              <a:rPr lang="en-US" dirty="0"/>
              <a:t>Whether the insurance company sells Medicare SELECT policies that may require you to use certain providers. If you buy this type of Medigap policy, your premium may be lower. </a:t>
            </a:r>
          </a:p>
          <a:p>
            <a:pPr marL="188000" indent="-188000">
              <a:spcAft>
                <a:spcPts val="622"/>
              </a:spcAft>
              <a:buFont typeface="Wingdings" panose="05000000000000000000" pitchFamily="2" charset="2"/>
              <a:buChar char="§"/>
            </a:pP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9D8023B8-B7A3-D7B8-DF9A-E8E9CAA17A92}"/>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80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826408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F5435-708F-09A3-DA7B-A607F82C4B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9040E-5C60-A3A0-8CA6-48DFA2BFCB00}"/>
              </a:ext>
            </a:extLst>
          </p:cNvPr>
          <p:cNvSpPr>
            <a:spLocks noGrp="1" noRot="1" noChangeAspect="1"/>
          </p:cNvSpPr>
          <p:nvPr>
            <p:ph type="sldImg"/>
          </p:nvPr>
        </p:nvSpPr>
        <p:spPr>
          <a:xfrm>
            <a:off x="838200" y="352425"/>
            <a:ext cx="5513388" cy="3100388"/>
          </a:xfrm>
        </p:spPr>
      </p:sp>
      <p:sp>
        <p:nvSpPr>
          <p:cNvPr id="3" name="Notes Placeholder 2">
            <a:extLst>
              <a:ext uri="{FF2B5EF4-FFF2-40B4-BE49-F238E27FC236}">
                <a16:creationId xmlns:a16="http://schemas.microsoft.com/office/drawing/2014/main" id="{DACE562C-D588-F09D-12EE-CAD2EDE942C6}"/>
              </a:ext>
            </a:extLst>
          </p:cNvPr>
          <p:cNvSpPr>
            <a:spLocks noGrp="1"/>
          </p:cNvSpPr>
          <p:nvPr>
            <p:ph type="body" idx="1"/>
          </p:nvPr>
        </p:nvSpPr>
        <p:spPr>
          <a:xfrm>
            <a:off x="435132" y="3587290"/>
            <a:ext cx="6444936" cy="5122041"/>
          </a:xfrm>
        </p:spPr>
        <p:txBody>
          <a:bodyPr/>
          <a:lstStyle/>
          <a:p>
            <a:pPr defTabSz="1002667">
              <a:spcAft>
                <a:spcPts val="622"/>
              </a:spcAft>
              <a:defRPr/>
            </a:pPr>
            <a:r>
              <a:rPr lang="en-US" b="1" dirty="0">
                <a:solidFill>
                  <a:prstClr val="black"/>
                </a:solidFill>
                <a:cs typeface="Arial" panose="020B0604020202020204" pitchFamily="34" charset="0"/>
              </a:rPr>
              <a:t>All Medigap policies cover a basic set of benefits, including the following:</a:t>
            </a:r>
          </a:p>
          <a:p>
            <a:pPr marL="177845" indent="-177845" defTabSz="1002667">
              <a:spcAft>
                <a:spcPts val="622"/>
              </a:spcAft>
              <a:buFont typeface="Wingdings" panose="05000000000000000000" pitchFamily="2" charset="2"/>
              <a:buChar char="§"/>
              <a:defRPr/>
            </a:pPr>
            <a:r>
              <a:rPr lang="en-US" dirty="0">
                <a:solidFill>
                  <a:prstClr val="black"/>
                </a:solidFill>
                <a:cs typeface="Arial" panose="020B0604020202020204" pitchFamily="34" charset="0"/>
              </a:rPr>
              <a:t>All plans pay 100% of Part A coinsurance and hospital costs up to an additional 365 days after Medicare benefits are used. Plans F and G also offer a high-deductible plan in some states. </a:t>
            </a:r>
          </a:p>
          <a:p>
            <a:pPr marL="177845" indent="-177845" defTabSz="1002667">
              <a:spcAft>
                <a:spcPts val="622"/>
              </a:spcAft>
              <a:buFont typeface="Wingdings" panose="05000000000000000000" pitchFamily="2" charset="2"/>
              <a:buChar char="§"/>
              <a:defRPr/>
            </a:pPr>
            <a:r>
              <a:rPr lang="en-US" dirty="0">
                <a:solidFill>
                  <a:prstClr val="black"/>
                </a:solidFill>
                <a:cs typeface="Arial" panose="020B0604020202020204" pitchFamily="34" charset="0"/>
              </a:rPr>
              <a:t>Plans A, B, C, D, F, G, M, and N pay 100% of the Part B coinsurance or copayment. Plan N pays 100% of the Part B coinsurance, except for a copayment of up to $20 for some office visits, and up to a $50 copayment for emergency room visits that don’t result in an inpatient admission. Plan K pays 50% of Part B coinsurance or copayment, with Plan L paying 75% of the Part B coinsurance.</a:t>
            </a:r>
          </a:p>
          <a:p>
            <a:pPr marL="177845" indent="-177845" defTabSz="1002667">
              <a:spcAft>
                <a:spcPts val="622"/>
              </a:spcAft>
              <a:buFont typeface="Wingdings" panose="05000000000000000000" pitchFamily="2" charset="2"/>
              <a:buChar char="§"/>
              <a:defRPr/>
            </a:pPr>
            <a:r>
              <a:rPr lang="en-US" dirty="0">
                <a:solidFill>
                  <a:prstClr val="black"/>
                </a:solidFill>
                <a:cs typeface="Arial" panose="020B0604020202020204" pitchFamily="34" charset="0"/>
              </a:rPr>
              <a:t>Plans A, B, C, D, F, G, M, and N pay 100% of blood (first 3 pints). Plan K pays 50%; Plan L pays 75%.</a:t>
            </a:r>
          </a:p>
          <a:p>
            <a:pPr marL="177845" indent="-177845" defTabSz="1002667">
              <a:spcAft>
                <a:spcPts val="622"/>
              </a:spcAft>
              <a:buFont typeface="Wingdings" panose="05000000000000000000" pitchFamily="2" charset="2"/>
              <a:buChar char="§"/>
              <a:defRPr/>
            </a:pPr>
            <a:r>
              <a:rPr lang="en-US" dirty="0">
                <a:solidFill>
                  <a:prstClr val="black"/>
                </a:solidFill>
                <a:cs typeface="Arial" panose="020B0604020202020204" pitchFamily="34" charset="0"/>
              </a:rPr>
              <a:t>Plans A, B, C, D, F, G, M, and N pay 100% of Part A hospice care coinsurance or copayment. Plan K pays 50%; Plan L pays 75%.</a:t>
            </a:r>
          </a:p>
          <a:p>
            <a:pPr defTabSz="1002667">
              <a:spcAft>
                <a:spcPts val="622"/>
              </a:spcAft>
              <a:defRPr/>
            </a:pPr>
            <a:r>
              <a:rPr lang="en-US" dirty="0">
                <a:solidFill>
                  <a:prstClr val="black"/>
                </a:solidFill>
                <a:cs typeface="Arial" panose="020B0604020202020204" pitchFamily="34" charset="0"/>
              </a:rPr>
              <a:t>In addition, each Medigap plan covers different benefits:</a:t>
            </a:r>
          </a:p>
          <a:p>
            <a:pPr marL="177845" indent="-177845" defTabSz="1002667">
              <a:spcAft>
                <a:spcPts val="622"/>
              </a:spcAft>
              <a:buFont typeface="Wingdings" panose="05000000000000000000" pitchFamily="2" charset="2"/>
              <a:buChar char="§"/>
              <a:defRPr/>
            </a:pPr>
            <a:r>
              <a:rPr lang="en-US" dirty="0">
                <a:solidFill>
                  <a:prstClr val="black"/>
                </a:solidFill>
                <a:cs typeface="Arial" panose="020B0604020202020204" pitchFamily="34" charset="0"/>
              </a:rPr>
              <a:t>Plans C, D, F, G, M, and N cover 100% of the skilled nursing facility care coinsurance; Plan K covers 50%; Plan L covers 75%.</a:t>
            </a:r>
          </a:p>
          <a:p>
            <a:pPr marL="177845" indent="-177845" defTabSz="1002667">
              <a:spcAft>
                <a:spcPts val="622"/>
              </a:spcAft>
              <a:buFont typeface="Wingdings" panose="05000000000000000000" pitchFamily="2" charset="2"/>
              <a:buChar char="§"/>
              <a:defRPr/>
            </a:pPr>
            <a:r>
              <a:rPr lang="en-US" dirty="0">
                <a:solidFill>
                  <a:prstClr val="black"/>
                </a:solidFill>
                <a:cs typeface="Arial" panose="020B0604020202020204" pitchFamily="34" charset="0"/>
              </a:rPr>
              <a:t>Plans B, C, D, F, G, and N cover 100% of the Part A deductible; Plans K and M cover 50%; Plan L covers 75%.</a:t>
            </a:r>
          </a:p>
          <a:p>
            <a:pPr marL="177845" indent="-177845" defTabSz="1002667">
              <a:spcAft>
                <a:spcPts val="622"/>
              </a:spcAft>
              <a:buFont typeface="Wingdings" panose="05000000000000000000" pitchFamily="2" charset="2"/>
              <a:buChar char="§"/>
              <a:defRPr/>
            </a:pPr>
            <a:r>
              <a:rPr lang="en-US" dirty="0">
                <a:solidFill>
                  <a:prstClr val="black"/>
                </a:solidFill>
                <a:cs typeface="Arial" panose="020B0604020202020204" pitchFamily="34" charset="0"/>
              </a:rPr>
              <a:t>Plans C and F cover 100% of the Part B deductible. Plans C and F aren’t available to people who qualified for Medicare on or after January 1, 2020.</a:t>
            </a:r>
          </a:p>
          <a:p>
            <a:pPr marL="177845" indent="-177845" defTabSz="1002667">
              <a:spcAft>
                <a:spcPts val="622"/>
              </a:spcAft>
              <a:buFont typeface="Wingdings" panose="05000000000000000000" pitchFamily="2" charset="2"/>
              <a:buChar char="§"/>
              <a:defRPr/>
            </a:pPr>
            <a:r>
              <a:rPr lang="en-US" dirty="0">
                <a:solidFill>
                  <a:prstClr val="black"/>
                </a:solidFill>
                <a:cs typeface="Arial" panose="020B0604020202020204" pitchFamily="34" charset="0"/>
              </a:rPr>
              <a:t>Medigap Plans F and G cover 100% of the Part B excess charges.</a:t>
            </a:r>
          </a:p>
          <a:p>
            <a:pPr marL="177845" indent="-177845" defTabSz="1002667">
              <a:spcAft>
                <a:spcPts val="622"/>
              </a:spcAft>
              <a:buFont typeface="Wingdings" panose="05000000000000000000" pitchFamily="2" charset="2"/>
              <a:buChar char="§"/>
              <a:defRPr/>
            </a:pPr>
            <a:r>
              <a:rPr lang="en-US" dirty="0">
                <a:solidFill>
                  <a:prstClr val="black"/>
                </a:solidFill>
                <a:cs typeface="Arial" panose="020B0604020202020204" pitchFamily="34" charset="0"/>
              </a:rPr>
              <a:t>Medigap Plans C, D, F, G, M, and N cover 80% of foreign travel emergency costs up to plan limits.</a:t>
            </a:r>
          </a:p>
          <a:p>
            <a:pPr marL="177845" indent="-177845" defTabSz="1002667">
              <a:spcAft>
                <a:spcPts val="622"/>
              </a:spcAft>
              <a:buFont typeface="Wingdings" panose="05000000000000000000" pitchFamily="2" charset="2"/>
              <a:buChar char="§"/>
              <a:defRPr/>
            </a:pPr>
            <a:r>
              <a:rPr lang="en-US" dirty="0">
                <a:solidFill>
                  <a:prstClr val="black"/>
                </a:solidFill>
                <a:cs typeface="Arial" panose="020B0604020202020204" pitchFamily="34" charset="0"/>
              </a:rPr>
              <a:t>In 2024, both Plan K and Plan L have out-of-pocket limits of $7,060 and $3,530, respectively.</a:t>
            </a:r>
          </a:p>
          <a:p>
            <a:pPr defTabSz="1002667">
              <a:spcAft>
                <a:spcPts val="622"/>
              </a:spcAft>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3"/>
              </a:rPr>
              <a:t>Medicare.gov/supplements-other-insurance/how-to-compare-medigap-policies</a:t>
            </a:r>
            <a:r>
              <a:rPr lang="en-US" dirty="0">
                <a:solidFill>
                  <a:prstClr val="black"/>
                </a:solidFill>
                <a:cs typeface="Arial" panose="020B0604020202020204" pitchFamily="34" charset="0"/>
              </a:rPr>
              <a:t> </a:t>
            </a:r>
          </a:p>
          <a:p>
            <a:pPr marL="130555" lvl="1" defTabSz="1002667">
              <a:spcAft>
                <a:spcPts val="622"/>
              </a:spcAft>
              <a:tabLst>
                <a:tab pos="130556" algn="l"/>
              </a:tabLst>
              <a:defRPr/>
            </a:pPr>
            <a:endParaRPr lang="en-US" dirty="0">
              <a:solidFill>
                <a:prstClr val="black"/>
              </a:solidFill>
            </a:endParaRPr>
          </a:p>
        </p:txBody>
      </p:sp>
      <p:sp>
        <p:nvSpPr>
          <p:cNvPr id="4" name="Slide Number Placeholder 3">
            <a:extLst>
              <a:ext uri="{FF2B5EF4-FFF2-40B4-BE49-F238E27FC236}">
                <a16:creationId xmlns:a16="http://schemas.microsoft.com/office/drawing/2014/main" id="{3788AB6F-7BD1-18D3-3022-7FA5BD3E7287}"/>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81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355235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2488" y="165100"/>
            <a:ext cx="5610225" cy="3155950"/>
          </a:xfrm>
        </p:spPr>
      </p:sp>
      <p:sp>
        <p:nvSpPr>
          <p:cNvPr id="3" name="Notes Placeholder 2"/>
          <p:cNvSpPr>
            <a:spLocks noGrp="1"/>
          </p:cNvSpPr>
          <p:nvPr>
            <p:ph type="body" idx="1"/>
          </p:nvPr>
        </p:nvSpPr>
        <p:spPr>
          <a:xfrm>
            <a:off x="0" y="3326618"/>
            <a:ext cx="7214992" cy="5065820"/>
          </a:xfrm>
        </p:spPr>
        <p:txBody>
          <a:bodyPr/>
          <a:lstStyle/>
          <a:p>
            <a:pPr defTabSz="1002667">
              <a:spcAft>
                <a:spcPts val="622"/>
              </a:spcAft>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a:spcAft>
                <a:spcPts val="622"/>
              </a:spcAft>
              <a:defRPr/>
            </a:pPr>
            <a:r>
              <a:rPr lang="en-US" b="1" dirty="0">
                <a:solidFill>
                  <a:prstClr val="black"/>
                </a:solidFill>
                <a:cs typeface="Arial" panose="020B0604020202020204" pitchFamily="34" charset="0"/>
              </a:rPr>
              <a:t>Usually, the best time to buy a Medigap policy is during your Medigap Open Enrollment Period (OEP). </a:t>
            </a:r>
            <a:r>
              <a:rPr lang="en-US" dirty="0">
                <a:solidFill>
                  <a:prstClr val="black"/>
                </a:solidFill>
                <a:cs typeface="Arial" panose="020B0604020202020204" pitchFamily="34" charset="0"/>
              </a:rPr>
              <a:t>This period lasts for at least 6 months and begins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you’re both 65 or older and enrolled in Part B. You must also have Part A to have a Medigap policy. </a:t>
            </a:r>
          </a:p>
          <a:p>
            <a:pPr defTabSz="1002667">
              <a:spcAft>
                <a:spcPts val="622"/>
              </a:spcAft>
              <a:defRPr/>
            </a:pPr>
            <a:r>
              <a:rPr lang="en-US" dirty="0">
                <a:solidFill>
                  <a:prstClr val="black"/>
                </a:solidFill>
                <a:cs typeface="Arial" panose="020B0604020202020204" pitchFamily="34" charset="0"/>
              </a:rPr>
              <a:t>Some states may give you more than 6 months to buy a Medigap policy during your OEP. But once this period starts, you can’t delay it or get another one.</a:t>
            </a:r>
          </a:p>
          <a:p>
            <a:pPr defTabSz="1002667">
              <a:spcAft>
                <a:spcPts val="622"/>
              </a:spcAft>
              <a:defRPr/>
            </a:pPr>
            <a:r>
              <a:rPr lang="en-US" b="1" dirty="0">
                <a:solidFill>
                  <a:prstClr val="black"/>
                </a:solidFill>
                <a:cs typeface="Arial" panose="020B0604020202020204" pitchFamily="34" charset="0"/>
              </a:rPr>
              <a:t>During your Medigap OEP, companies can’t:</a:t>
            </a:r>
          </a:p>
          <a:p>
            <a:pPr marL="177845" indent="-177845" defTabSz="1002667">
              <a:spcAft>
                <a:spcPts val="622"/>
              </a:spcAft>
              <a:buFont typeface="Wingdings" panose="05000000000000000000" pitchFamily="2" charset="2"/>
              <a:buChar char="§"/>
              <a:defRPr/>
            </a:pPr>
            <a:r>
              <a:rPr lang="en-US" dirty="0">
                <a:solidFill>
                  <a:prstClr val="black"/>
                </a:solidFill>
                <a:cs typeface="Arial" panose="020B0604020202020204" pitchFamily="34" charset="0"/>
              </a:rPr>
              <a:t>Refuse to sell you any Medigap policy they offer because you have a disability or other health problem.</a:t>
            </a:r>
          </a:p>
          <a:p>
            <a:pPr marL="177845" indent="-177845" defTabSz="1002667">
              <a:spcAft>
                <a:spcPts val="622"/>
              </a:spcAft>
              <a:buFont typeface="Wingdings" panose="05000000000000000000" pitchFamily="2" charset="2"/>
              <a:buChar char="§"/>
              <a:defRPr/>
            </a:pPr>
            <a:r>
              <a:rPr lang="en-US" dirty="0">
                <a:solidFill>
                  <a:prstClr val="black"/>
                </a:solidFill>
                <a:cs typeface="Arial" panose="020B0604020202020204" pitchFamily="34" charset="0"/>
              </a:rPr>
              <a:t>Make you wait for coverage to start (there can be a waiting period for coverage of pre-existing conditions that are treated or diagnosed within 6 months before the date the coverage starts under the Medigap policy if you don’t have creditable coverage—previous health insurance coverage that can be used to shorten the waiting period for coverage of a pre-existing condition under Medigap policy—before the OEP).</a:t>
            </a:r>
          </a:p>
          <a:p>
            <a:pPr marL="177845" indent="-177845" defTabSz="1002667">
              <a:spcAft>
                <a:spcPts val="622"/>
              </a:spcAft>
              <a:buFont typeface="Wingdings" panose="05000000000000000000" pitchFamily="2" charset="2"/>
              <a:buChar char="§"/>
              <a:defRPr/>
            </a:pPr>
            <a:r>
              <a:rPr lang="en-US" dirty="0">
                <a:solidFill>
                  <a:prstClr val="black"/>
                </a:solidFill>
                <a:cs typeface="Arial" panose="020B0604020202020204" pitchFamily="34" charset="0"/>
              </a:rPr>
              <a:t>Charge you more for a Medigap policy because you have a past or present health problem.</a:t>
            </a:r>
          </a:p>
          <a:p>
            <a:pPr defTabSz="1002667">
              <a:spcAft>
                <a:spcPts val="622"/>
              </a:spcAft>
              <a:defRPr/>
            </a:pPr>
            <a:r>
              <a:rPr lang="en-US" dirty="0">
                <a:solidFill>
                  <a:prstClr val="black"/>
                </a:solidFill>
                <a:cs typeface="Arial" panose="020B0604020202020204" pitchFamily="34" charset="0"/>
              </a:rPr>
              <a:t>To avoid a gap in coverage, you may want to apply for a Medigap policy before your Medigap OEP starts if your current health insurance ends the month you qualify for Medicare, or the month you turn 65.</a:t>
            </a:r>
          </a:p>
          <a:p>
            <a:pPr>
              <a:spcAft>
                <a:spcPts val="622"/>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After your Medigap OEP ends, companies can refuse to sell you Medigap policy or charge you more for a policy because of past or present health problems. However, there are exceptions if you have employer coverage. </a:t>
            </a:r>
          </a:p>
          <a:p>
            <a:pPr>
              <a:spcAft>
                <a:spcPts val="622"/>
              </a:spcAft>
              <a:defRPr/>
            </a:pPr>
            <a:r>
              <a:rPr lang="en-US" dirty="0">
                <a:solidFill>
                  <a:prstClr val="black"/>
                </a:solidFill>
                <a:cs typeface="Arial" panose="020B0604020202020204" pitchFamily="34" charset="0"/>
              </a:rPr>
              <a:t>You can also buy a Medigap policy whenever a company agrees to sell you one. However, there may be restrictions, like medical underwriting or a waiting period for pre-existing conditions. </a:t>
            </a:r>
          </a:p>
          <a:p>
            <a:pPr defTabSz="1002667">
              <a:spcAft>
                <a:spcPts val="622"/>
              </a:spcAft>
              <a:defRPr/>
            </a:pPr>
            <a:r>
              <a:rPr lang="en-US" dirty="0">
                <a:solidFill>
                  <a:prstClr val="black"/>
                </a:solidFill>
                <a:cs typeface="Arial" panose="020B0604020202020204" pitchFamily="34" charset="0"/>
              </a:rPr>
              <a:t>Insurance companies use the medical underwriting process to determine your health status when you're applying for health insurance, whether to offer you coverage, the price of your coverage, and any exclusions or limits.</a:t>
            </a:r>
          </a:p>
          <a:p>
            <a:pPr defTabSz="1002667">
              <a:spcAft>
                <a:spcPts val="622"/>
              </a:spcAft>
              <a:defRPr/>
            </a:pPr>
            <a:endParaRPr lang="en-US" dirty="0">
              <a:solidFill>
                <a:prstClr val="black"/>
              </a:solidFill>
              <a:cs typeface="Arial" panose="020B0604020202020204" pitchFamily="34" charset="0"/>
            </a:endParaRPr>
          </a:p>
          <a:p>
            <a:pPr defTabSz="1002667">
              <a:spcAft>
                <a:spcPts val="622"/>
              </a:spcAft>
              <a:defRPr/>
            </a:pPr>
            <a:endParaRPr lang="en-US" sz="1600" dirty="0">
              <a:solidFill>
                <a:prstClr val="black"/>
              </a:solidFill>
              <a:cs typeface="Arial" panose="020B0604020202020204" pitchFamily="34" charset="0"/>
            </a:endParaRPr>
          </a:p>
        </p:txBody>
      </p:sp>
      <p:sp>
        <p:nvSpPr>
          <p:cNvPr id="4" name="Slide Number Placeholder 3">
            <a:extLst>
              <a:ext uri="{FF2B5EF4-FFF2-40B4-BE49-F238E27FC236}">
                <a16:creationId xmlns:a16="http://schemas.microsoft.com/office/drawing/2014/main" id="{CACAC42D-6AF5-1FAA-5641-EFFCB2920F3A}"/>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82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24118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0"/>
            <a:ext cx="5949950" cy="3346450"/>
          </a:xfrm>
        </p:spPr>
      </p:sp>
      <p:sp>
        <p:nvSpPr>
          <p:cNvPr id="3" name="Notes Placeholder 2"/>
          <p:cNvSpPr>
            <a:spLocks noGrp="1"/>
          </p:cNvSpPr>
          <p:nvPr>
            <p:ph type="body" idx="1"/>
          </p:nvPr>
        </p:nvSpPr>
        <p:spPr>
          <a:xfrm>
            <a:off x="162838" y="3346450"/>
            <a:ext cx="6989524" cy="4895676"/>
          </a:xfrm>
        </p:spPr>
        <p:txBody>
          <a:bodyPr/>
          <a:lstStyle/>
          <a:p>
            <a:pPr defTabSz="1002667">
              <a:spcBef>
                <a:spcPts val="658"/>
              </a:spcBef>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defTabSz="1002667">
              <a:spcBef>
                <a:spcPts val="658"/>
              </a:spcBef>
              <a:defRPr/>
            </a:pPr>
            <a:r>
              <a:rPr lang="en-US" b="1" dirty="0">
                <a:solidFill>
                  <a:prstClr val="black"/>
                </a:solidFill>
                <a:cs typeface="Arial" panose="020B0604020202020204" pitchFamily="34" charset="0"/>
              </a:rPr>
              <a:t>To buy a Medigap policy, follow these steps:</a:t>
            </a:r>
          </a:p>
          <a:p>
            <a:pPr marL="177845" indent="-177845" defTabSz="1002667">
              <a:spcBef>
                <a:spcPts val="658"/>
              </a:spcBef>
              <a:buFont typeface="Wingdings" panose="05000000000000000000" pitchFamily="2" charset="2"/>
              <a:buChar char="§"/>
              <a:defRPr/>
            </a:pPr>
            <a:r>
              <a:rPr lang="en-US" dirty="0">
                <a:solidFill>
                  <a:prstClr val="black"/>
                </a:solidFill>
                <a:cs typeface="Arial" panose="020B0604020202020204" pitchFamily="34" charset="0"/>
              </a:rPr>
              <a:t>Decide which Medigap policy (A–N) has the benefits you need. You can use the Medigap comparison tool on </a:t>
            </a:r>
            <a:r>
              <a:rPr lang="en-US" dirty="0">
                <a:solidFill>
                  <a:prstClr val="black"/>
                </a:solidFill>
                <a:cs typeface="Arial" panose="020B0604020202020204" pitchFamily="34" charset="0"/>
                <a:hlinkClick r:id="rId3"/>
              </a:rPr>
              <a:t>Medicare.gov/medigap-supplemental-insurance-plans</a:t>
            </a:r>
            <a:r>
              <a:rPr lang="en-US" dirty="0">
                <a:solidFill>
                  <a:prstClr val="black"/>
                </a:solidFill>
                <a:cs typeface="Arial" panose="020B0604020202020204" pitchFamily="34" charset="0"/>
              </a:rPr>
              <a:t> to compare plans. You can also call 1-800-MEDICARE (1-800-633-4227) for help. TTY users can call 1-877-486-2048.</a:t>
            </a:r>
          </a:p>
          <a:p>
            <a:pPr marL="177845" indent="-177845">
              <a:spcBef>
                <a:spcPts val="658"/>
              </a:spcBef>
              <a:buFont typeface="Wingdings" panose="05000000000000000000" pitchFamily="2" charset="2"/>
              <a:buChar char="§"/>
              <a:defRPr/>
            </a:pPr>
            <a:r>
              <a:rPr lang="en-US" dirty="0">
                <a:solidFill>
                  <a:prstClr val="black"/>
                </a:solidFill>
                <a:cs typeface="Arial" panose="020B0604020202020204" pitchFamily="34" charset="0"/>
              </a:rPr>
              <a:t>Contact your State Health Insurance Assistance Program (SHIP) to find out which insurance companies sell Medigap policies in your state. To find contact information for your local SHIP,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a:t>
            </a:r>
          </a:p>
          <a:p>
            <a:pPr marL="177845" indent="-177845" defTabSz="1002667">
              <a:spcBef>
                <a:spcPts val="658"/>
              </a:spcBef>
              <a:buFont typeface="Wingdings" panose="05000000000000000000" pitchFamily="2" charset="2"/>
              <a:buChar char="§"/>
              <a:defRPr/>
            </a:pPr>
            <a:r>
              <a:rPr lang="en-US" dirty="0">
                <a:solidFill>
                  <a:prstClr val="black"/>
                </a:solidFill>
                <a:cs typeface="Arial" panose="020B0604020202020204" pitchFamily="34" charset="0"/>
              </a:rPr>
              <a:t>Check on Medigap protections in your state. People who have Medicare because of a disability don’t get the same federal Medigap protections. Contact your State Insurance Department to find out if your state offers protections to people under 65.</a:t>
            </a:r>
          </a:p>
          <a:p>
            <a:pPr marL="177845" indent="-177845">
              <a:spcBef>
                <a:spcPts val="658"/>
              </a:spcBef>
              <a:buFont typeface="Wingdings" panose="05000000000000000000" pitchFamily="2" charset="2"/>
              <a:buChar char="§"/>
              <a:defRPr/>
            </a:pPr>
            <a:r>
              <a:rPr lang="en-US" dirty="0">
                <a:solidFill>
                  <a:prstClr val="black"/>
                </a:solidFill>
                <a:cs typeface="Arial" panose="020B0604020202020204" pitchFamily="34" charset="0"/>
              </a:rPr>
              <a:t>Call the insurance companies and shop around for the best policy at a price you can afford. </a:t>
            </a:r>
          </a:p>
          <a:p>
            <a:pPr marL="177845" indent="-177845" defTabSz="1002667">
              <a:spcBef>
                <a:spcPts val="658"/>
              </a:spcBef>
              <a:buFont typeface="Wingdings" panose="05000000000000000000" pitchFamily="2" charset="2"/>
              <a:buChar char="§"/>
              <a:defRPr/>
            </a:pPr>
            <a:r>
              <a:rPr lang="en-US" dirty="0">
                <a:solidFill>
                  <a:prstClr val="black"/>
                </a:solidFill>
                <a:cs typeface="Arial" panose="020B0604020202020204" pitchFamily="34" charset="0"/>
              </a:rPr>
              <a:t>Once you choose a Medigap policy, apply for it. The insurance company must give you a clearly worded summary of your Medigap policy when you apply. </a:t>
            </a:r>
          </a:p>
          <a:p>
            <a:pPr defTabSz="1002667">
              <a:spcBef>
                <a:spcPts val="658"/>
              </a:spcBef>
              <a:defRPr/>
            </a:pPr>
            <a:r>
              <a:rPr lang="en-US" b="1" dirty="0">
                <a:solidFill>
                  <a:prstClr val="black"/>
                </a:solidFill>
                <a:cs typeface="Arial" panose="020B0604020202020204" pitchFamily="34" charset="0"/>
              </a:rPr>
              <a:t>For more Medigap information:</a:t>
            </a:r>
          </a:p>
          <a:p>
            <a:pPr marL="183415" indent="-177845">
              <a:spcBef>
                <a:spcPts val="658"/>
              </a:spcBef>
              <a:buFont typeface="Wingdings" panose="05000000000000000000" pitchFamily="2" charset="2"/>
              <a:buChar char="§"/>
              <a:defRPr/>
            </a:pPr>
            <a:r>
              <a:rPr lang="en-US" dirty="0">
                <a:solidFill>
                  <a:prstClr val="black"/>
                </a:solidFill>
                <a:cs typeface="Arial" panose="020B0604020202020204" pitchFamily="34" charset="0"/>
              </a:rPr>
              <a:t>View the booklet “Choosing a Medigap Policy: A Guide to Health Insurance for People with Medicare” (CMS Product No. 02110) at </a:t>
            </a:r>
            <a:r>
              <a:rPr lang="en-US" u="sng" dirty="0">
                <a:hlinkClick r:id="rId5"/>
              </a:rPr>
              <a:t>Medicare.gov/publications</a:t>
            </a:r>
            <a:r>
              <a:rPr lang="en-US" dirty="0">
                <a:solidFill>
                  <a:prstClr val="black"/>
                </a:solidFill>
                <a:cs typeface="Arial" panose="020B0604020202020204" pitchFamily="34" charset="0"/>
              </a:rPr>
              <a:t>. </a:t>
            </a:r>
          </a:p>
          <a:p>
            <a:pPr marL="183415" indent="-177845">
              <a:spcBef>
                <a:spcPts val="658"/>
              </a:spcBef>
              <a:buFont typeface="Wingdings" panose="05000000000000000000" pitchFamily="2" charset="2"/>
              <a:buChar char="§"/>
              <a:defRPr/>
            </a:pPr>
            <a:r>
              <a:rPr lang="en-US" dirty="0">
                <a:solidFill>
                  <a:prstClr val="black"/>
                </a:solidFill>
                <a:cs typeface="Arial" panose="020B0604020202020204" pitchFamily="34" charset="0"/>
              </a:rPr>
              <a:t>Call your State Insurance Department.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or call 1‑800‑MEDICARE </a:t>
            </a:r>
            <a:br>
              <a:rPr lang="en-US" dirty="0">
                <a:solidFill>
                  <a:prstClr val="black"/>
                </a:solidFill>
                <a:cs typeface="Arial" panose="020B0604020202020204" pitchFamily="34" charset="0"/>
              </a:rPr>
            </a:br>
            <a:r>
              <a:rPr lang="en-US" dirty="0">
                <a:solidFill>
                  <a:prstClr val="black"/>
                </a:solidFill>
                <a:cs typeface="Arial" panose="020B0604020202020204" pitchFamily="34" charset="0"/>
              </a:rPr>
              <a:t>(1-800-633-4227), to get the phone number. TTY users can call 1-877-486-2048. </a:t>
            </a:r>
          </a:p>
          <a:p>
            <a:pPr marL="183415" indent="-177845">
              <a:spcBef>
                <a:spcPts val="658"/>
              </a:spcBef>
              <a:buFont typeface="Wingdings" panose="05000000000000000000" pitchFamily="2" charset="2"/>
              <a:buChar char="§"/>
              <a:defRPr/>
            </a:pPr>
            <a:r>
              <a:rPr lang="en-US" dirty="0">
                <a:solidFill>
                  <a:prstClr val="black"/>
                </a:solidFill>
                <a:cs typeface="Arial" panose="020B0604020202020204" pitchFamily="34" charset="0"/>
              </a:rPr>
              <a:t>Download the “Medicare Supplement Insurance (Medigap) Policies” training module at </a:t>
            </a:r>
            <a:r>
              <a:rPr lang="en-US" dirty="0">
                <a:solidFill>
                  <a:prstClr val="black"/>
                </a:solidFill>
                <a:cs typeface="Arial" panose="020B0604020202020204" pitchFamily="34" charset="0"/>
                <a:hlinkClick r:id="rId6"/>
              </a:rPr>
              <a:t>CMSnationaltrainingprogram.cms.gov/resources</a:t>
            </a:r>
            <a:r>
              <a:rPr lang="en-US" dirty="0">
                <a:solidFill>
                  <a:prstClr val="black"/>
                </a:solidFill>
                <a:cs typeface="Arial" panose="020B0604020202020204" pitchFamily="34" charset="0"/>
              </a:rPr>
              <a:t>. </a:t>
            </a:r>
          </a:p>
          <a:p>
            <a:pPr marL="183415" indent="-177845">
              <a:spcBef>
                <a:spcPts val="658"/>
              </a:spcBef>
              <a:buFont typeface="Wingdings" panose="05000000000000000000" pitchFamily="2" charset="2"/>
              <a:buChar char="§"/>
              <a:defRPr/>
            </a:pP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7"/>
              </a:rPr>
              <a:t>Medicare.gov/supplements-other-insurance/how-to-compare-medigap-policies</a:t>
            </a:r>
            <a:r>
              <a:rPr lang="en-US" dirty="0">
                <a:solidFill>
                  <a:prstClr val="black"/>
                </a:solidFill>
                <a:cs typeface="Arial" panose="020B0604020202020204" pitchFamily="34" charset="0"/>
              </a:rPr>
              <a:t>.   </a:t>
            </a:r>
          </a:p>
          <a:p>
            <a:pPr defTabSz="1002667">
              <a:spcBef>
                <a:spcPts val="658"/>
              </a:spcBef>
              <a:defRPr/>
            </a:pPr>
            <a:endParaRPr lang="en-US" dirty="0">
              <a:solidFill>
                <a:prstClr val="black"/>
              </a:solidFill>
              <a:cs typeface="Arial" panose="020B0604020202020204" pitchFamily="34" charset="0"/>
            </a:endParaRPr>
          </a:p>
          <a:p>
            <a:pPr defTabSz="1002667">
              <a:spcBef>
                <a:spcPts val="658"/>
              </a:spcBef>
              <a:defRPr/>
            </a:pPr>
            <a:endParaRPr lang="en-US" sz="1300" dirty="0">
              <a:solidFill>
                <a:prstClr val="black"/>
              </a:solidFill>
            </a:endParaRPr>
          </a:p>
        </p:txBody>
      </p:sp>
      <p:sp>
        <p:nvSpPr>
          <p:cNvPr id="4" name="Slide Number Placeholder 3">
            <a:extLst>
              <a:ext uri="{FF2B5EF4-FFF2-40B4-BE49-F238E27FC236}">
                <a16:creationId xmlns:a16="http://schemas.microsoft.com/office/drawing/2014/main" id="{3FB3E746-30B3-0178-EEDD-BFFAC495E707}"/>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83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821804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763325" y="3698824"/>
            <a:ext cx="6106602" cy="5313014"/>
          </a:xfrm>
        </p:spPr>
        <p:txBody>
          <a:bodyPr/>
          <a:lstStyle/>
          <a:p>
            <a:pPr fontAlgn="base">
              <a:spcAft>
                <a:spcPts val="622"/>
              </a:spcAft>
            </a:pPr>
            <a:r>
              <a:rPr lang="en-US" b="1" dirty="0">
                <a:solidFill>
                  <a:srgbClr val="000000"/>
                </a:solidFill>
                <a:cs typeface="Arial"/>
              </a:rPr>
              <a:t>This slide has animation.</a:t>
            </a:r>
            <a:endParaRPr lang="en-US" b="0" i="0" dirty="0">
              <a:solidFill>
                <a:srgbClr val="444444"/>
              </a:solidFill>
              <a:effectLst/>
              <a:cs typeface="Arial"/>
            </a:endParaRPr>
          </a:p>
          <a:p>
            <a:pPr fontAlgn="base">
              <a:spcAft>
                <a:spcPts val="622"/>
              </a:spcAft>
            </a:pPr>
            <a:r>
              <a:rPr lang="en-US" dirty="0">
                <a:solidFill>
                  <a:srgbClr val="444444"/>
                </a:solidFill>
                <a:cs typeface="Arial"/>
              </a:rPr>
              <a:t>​</a:t>
            </a:r>
            <a:r>
              <a:rPr lang="en-US" dirty="0">
                <a:solidFill>
                  <a:prstClr val="black"/>
                </a:solidFill>
                <a:cs typeface="Arial"/>
              </a:rPr>
              <a:t>Check Your Knowledge: Question 4</a:t>
            </a:r>
          </a:p>
          <a:p>
            <a:pPr>
              <a:spcAft>
                <a:spcPts val="622"/>
              </a:spcAft>
              <a:defRPr/>
            </a:pPr>
            <a:r>
              <a:rPr lang="en-US" b="1" dirty="0">
                <a:solidFill>
                  <a:prstClr val="black"/>
                </a:solidFill>
                <a:cs typeface="Arial"/>
              </a:rPr>
              <a:t>Medicare Supplement Insurance (Medigap) policies ____.</a:t>
            </a:r>
          </a:p>
          <a:p>
            <a:pPr marL="250667" indent="-250667">
              <a:spcAft>
                <a:spcPts val="622"/>
              </a:spcAft>
              <a:buFont typeface="+mj-lt"/>
              <a:buAutoNum type="alphaLcPeriod"/>
              <a:defRPr/>
            </a:pPr>
            <a:r>
              <a:rPr lang="en-US" dirty="0">
                <a:solidFill>
                  <a:prstClr val="black"/>
                </a:solidFill>
                <a:cs typeface="Arial"/>
              </a:rPr>
              <a:t>Can work with either Original Medicare or Medicare Advantage</a:t>
            </a:r>
          </a:p>
          <a:p>
            <a:pPr marL="250667" indent="-250667">
              <a:spcAft>
                <a:spcPts val="622"/>
              </a:spcAft>
              <a:buFont typeface="+mj-lt"/>
              <a:buAutoNum type="alphaLcPeriod"/>
              <a:defRPr/>
            </a:pPr>
            <a:r>
              <a:rPr lang="en-US" dirty="0">
                <a:solidFill>
                  <a:prstClr val="black"/>
                </a:solidFill>
                <a:cs typeface="Arial"/>
              </a:rPr>
              <a:t>Offer different basic benefits depending on the insurance company selling them</a:t>
            </a:r>
          </a:p>
          <a:p>
            <a:pPr marL="250667" indent="-250667">
              <a:spcAft>
                <a:spcPts val="622"/>
              </a:spcAft>
              <a:buFont typeface="+mj-lt"/>
              <a:buAutoNum type="alphaLcPeriod"/>
              <a:defRPr/>
            </a:pPr>
            <a:r>
              <a:rPr lang="en-US" dirty="0">
                <a:solidFill>
                  <a:prstClr val="black"/>
                </a:solidFill>
                <a:cs typeface="Arial"/>
              </a:rPr>
              <a:t>Are sold by Medicare</a:t>
            </a:r>
          </a:p>
          <a:p>
            <a:pPr marL="250667" indent="-250667">
              <a:spcAft>
                <a:spcPts val="622"/>
              </a:spcAft>
              <a:buFont typeface="+mj-lt"/>
              <a:buAutoNum type="alphaLcPeriod"/>
              <a:defRPr/>
            </a:pPr>
            <a:r>
              <a:rPr lang="en-US" dirty="0">
                <a:solidFill>
                  <a:prstClr val="black"/>
                </a:solidFill>
                <a:cs typeface="Arial"/>
              </a:rPr>
              <a:t>None of the above</a:t>
            </a:r>
          </a:p>
          <a:p>
            <a:pPr>
              <a:spcAft>
                <a:spcPts val="622"/>
              </a:spcAft>
              <a:defRPr/>
            </a:pPr>
            <a:r>
              <a:rPr lang="en-US" b="1" dirty="0">
                <a:solidFill>
                  <a:prstClr val="black"/>
                </a:solidFill>
                <a:cs typeface="Arial"/>
              </a:rPr>
              <a:t>Answer: d.</a:t>
            </a:r>
            <a:r>
              <a:rPr lang="en-US" dirty="0">
                <a:solidFill>
                  <a:prstClr val="black"/>
                </a:solidFill>
                <a:cs typeface="Arial"/>
              </a:rPr>
              <a:t> </a:t>
            </a:r>
            <a:r>
              <a:rPr lang="en-US" b="1" dirty="0">
                <a:solidFill>
                  <a:prstClr val="black"/>
                </a:solidFill>
                <a:cs typeface="Arial"/>
              </a:rPr>
              <a:t>None of the above.</a:t>
            </a:r>
            <a:endParaRPr lang="en-US" b="1" dirty="0">
              <a:solidFill>
                <a:prstClr val="black"/>
              </a:solidFill>
              <a:cs typeface="Arial" panose="020B0604020202020204" pitchFamily="34" charset="0"/>
            </a:endParaRPr>
          </a:p>
          <a:p>
            <a:pPr>
              <a:spcAft>
                <a:spcPts val="622"/>
              </a:spcAft>
              <a:defRPr/>
            </a:pPr>
            <a:r>
              <a:rPr lang="en-US" dirty="0">
                <a:solidFill>
                  <a:prstClr val="black"/>
                </a:solidFill>
              </a:rPr>
              <a:t>A Medicare Supplement Insurance (Medigap) policy is an individual insurance policy sold by private insurance companies that helps fill "gaps" in Original Medicare. These policies don’t cover your share of the costs under other types of coverage, like Medicare Advantage Plans, stand-alone Medicare drug plans, employer/union group health coverage, Medicaid, or TRICARE. Medigap policies are standardized, and each policy under the same plan letter must offer the same basic benefits, no matter which insurance company sells it.</a:t>
            </a:r>
          </a:p>
        </p:txBody>
      </p:sp>
      <p:sp>
        <p:nvSpPr>
          <p:cNvPr id="4" name="Slide Number Placeholder 3">
            <a:extLst>
              <a:ext uri="{FF2B5EF4-FFF2-40B4-BE49-F238E27FC236}">
                <a16:creationId xmlns:a16="http://schemas.microsoft.com/office/drawing/2014/main" id="{EC114B7F-ADDC-B843-AC8A-92C479B1DBF3}"/>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84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186098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763325" y="3698824"/>
            <a:ext cx="6106602" cy="5313014"/>
          </a:xfrm>
        </p:spPr>
        <p:txBody>
          <a:bodyPr/>
          <a:lstStyle/>
          <a:p>
            <a:pPr fontAlgn="base">
              <a:spcAft>
                <a:spcPts val="622"/>
              </a:spcAft>
            </a:pPr>
            <a:r>
              <a:rPr lang="en-US" b="1" dirty="0">
                <a:solidFill>
                  <a:srgbClr val="000000"/>
                </a:solidFill>
                <a:cs typeface="Arial"/>
              </a:rPr>
              <a:t>This slide has animation.</a:t>
            </a:r>
            <a:endParaRPr lang="en-US" b="0" i="0" dirty="0">
              <a:solidFill>
                <a:srgbClr val="444444"/>
              </a:solidFill>
              <a:effectLst/>
              <a:cs typeface="Arial"/>
            </a:endParaRPr>
          </a:p>
          <a:p>
            <a:pPr fontAlgn="base">
              <a:spcAft>
                <a:spcPts val="622"/>
              </a:spcAft>
            </a:pPr>
            <a:r>
              <a:rPr lang="en-US" dirty="0">
                <a:solidFill>
                  <a:srgbClr val="444444"/>
                </a:solidFill>
                <a:cs typeface="Arial"/>
              </a:rPr>
              <a:t>​</a:t>
            </a:r>
          </a:p>
          <a:p>
            <a:pPr fontAlgn="base">
              <a:spcAft>
                <a:spcPts val="622"/>
              </a:spcAft>
            </a:pPr>
            <a:r>
              <a:rPr lang="en-US" dirty="0">
                <a:solidFill>
                  <a:prstClr val="black"/>
                </a:solidFill>
                <a:cs typeface="Arial"/>
              </a:rPr>
              <a:t>Check Your Knowledge: Question 5</a:t>
            </a:r>
          </a:p>
          <a:p>
            <a:pPr>
              <a:spcAft>
                <a:spcPts val="622"/>
              </a:spcAft>
              <a:defRPr/>
            </a:pPr>
            <a:r>
              <a:rPr lang="en-US" b="1" dirty="0">
                <a:solidFill>
                  <a:prstClr val="black"/>
                </a:solidFill>
                <a:cs typeface="Arial"/>
              </a:rPr>
              <a:t>When is the best time to buy a Medicare Supplement Insurance (Medigap) policy?</a:t>
            </a:r>
          </a:p>
          <a:p>
            <a:pPr marL="250667" indent="-250667">
              <a:spcAft>
                <a:spcPts val="622"/>
              </a:spcAft>
              <a:buFont typeface="+mj-lt"/>
              <a:buAutoNum type="alphaLcPeriod"/>
              <a:defRPr/>
            </a:pPr>
            <a:r>
              <a:rPr lang="en-US" dirty="0">
                <a:solidFill>
                  <a:prstClr val="black"/>
                </a:solidFill>
                <a:cs typeface="Arial"/>
              </a:rPr>
              <a:t>Initial Enrollment Period </a:t>
            </a:r>
          </a:p>
          <a:p>
            <a:pPr marL="250667" indent="-250667">
              <a:spcAft>
                <a:spcPts val="622"/>
              </a:spcAft>
              <a:buFont typeface="+mj-lt"/>
              <a:buAutoNum type="alphaLcPeriod"/>
              <a:defRPr/>
            </a:pPr>
            <a:r>
              <a:rPr lang="en-US" dirty="0">
                <a:solidFill>
                  <a:prstClr val="black"/>
                </a:solidFill>
                <a:cs typeface="Arial"/>
              </a:rPr>
              <a:t>General Enrollment Period</a:t>
            </a:r>
          </a:p>
          <a:p>
            <a:pPr marL="250667" indent="-250667">
              <a:spcAft>
                <a:spcPts val="622"/>
              </a:spcAft>
              <a:buFont typeface="+mj-lt"/>
              <a:buAutoNum type="alphaLcPeriod"/>
              <a:defRPr/>
            </a:pPr>
            <a:r>
              <a:rPr lang="en-US" dirty="0">
                <a:solidFill>
                  <a:prstClr val="black"/>
                </a:solidFill>
                <a:cs typeface="Arial"/>
              </a:rPr>
              <a:t>Medigap Open Enrollment Period</a:t>
            </a:r>
          </a:p>
          <a:p>
            <a:pPr marL="250667" indent="-250667">
              <a:spcAft>
                <a:spcPts val="622"/>
              </a:spcAft>
              <a:buFont typeface="+mj-lt"/>
              <a:buAutoNum type="alphaLcPeriod"/>
              <a:defRPr/>
            </a:pPr>
            <a:r>
              <a:rPr lang="en-US" dirty="0">
                <a:solidFill>
                  <a:prstClr val="black"/>
                </a:solidFill>
                <a:cs typeface="Arial"/>
              </a:rPr>
              <a:t>Special Enrollment Period </a:t>
            </a:r>
          </a:p>
          <a:p>
            <a:pPr>
              <a:spcAft>
                <a:spcPts val="622"/>
              </a:spcAft>
              <a:defRPr/>
            </a:pPr>
            <a:r>
              <a:rPr lang="en-US" b="1" dirty="0">
                <a:solidFill>
                  <a:prstClr val="black"/>
                </a:solidFill>
                <a:cs typeface="Arial"/>
              </a:rPr>
              <a:t>Answer: c. Medigap Open Enrollment Period </a:t>
            </a:r>
          </a:p>
          <a:p>
            <a:pPr>
              <a:spcAft>
                <a:spcPts val="622"/>
              </a:spcAft>
              <a:defRPr/>
            </a:pPr>
            <a:r>
              <a:rPr lang="en-US" dirty="0">
                <a:solidFill>
                  <a:prstClr val="black"/>
                </a:solidFill>
                <a:cs typeface="Arial"/>
              </a:rPr>
              <a:t>Usually, the best time to buy a Medigap policy is during your Medigap Open Enrollment Period (OEP). This period lasts for at least 6 months and begins the 1st day of the month you’re both 65 or older and enrolled in Part B. You must also have Part A to have a Medigap policy. </a:t>
            </a:r>
          </a:p>
          <a:p>
            <a:pPr>
              <a:spcAft>
                <a:spcPts val="622"/>
              </a:spcAft>
              <a:defRPr/>
            </a:pPr>
            <a:endParaRPr lang="en-US" dirty="0">
              <a:solidFill>
                <a:prstClr val="black"/>
              </a:solidFill>
            </a:endParaRPr>
          </a:p>
        </p:txBody>
      </p:sp>
      <p:sp>
        <p:nvSpPr>
          <p:cNvPr id="4" name="Slide Number Placeholder 3">
            <a:extLst>
              <a:ext uri="{FF2B5EF4-FFF2-40B4-BE49-F238E27FC236}">
                <a16:creationId xmlns:a16="http://schemas.microsoft.com/office/drawing/2014/main" id="{DF4B5075-CEC8-2AF5-6414-36DE4F469A55}"/>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85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224489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a:prstGeom prst="rect">
            <a:avLst/>
          </a:prstGeom>
        </p:spPr>
      </p:sp>
      <p:sp>
        <p:nvSpPr>
          <p:cNvPr id="3" name="Notes Placeholder 2"/>
          <p:cNvSpPr>
            <a:spLocks noGrp="1"/>
          </p:cNvSpPr>
          <p:nvPr>
            <p:ph type="body" idx="1"/>
          </p:nvPr>
        </p:nvSpPr>
        <p:spPr>
          <a:xfrm>
            <a:off x="731520" y="3839085"/>
            <a:ext cx="5852160" cy="3780473"/>
          </a:xfrm>
        </p:spPr>
        <p:txBody>
          <a:bodyPr/>
          <a:lstStyle/>
          <a:p>
            <a:endParaRPr lang="en-US" dirty="0"/>
          </a:p>
        </p:txBody>
      </p:sp>
      <p:sp>
        <p:nvSpPr>
          <p:cNvPr id="4" name="Slide Number Placeholder 3">
            <a:extLst>
              <a:ext uri="{FF2B5EF4-FFF2-40B4-BE49-F238E27FC236}">
                <a16:creationId xmlns:a16="http://schemas.microsoft.com/office/drawing/2014/main" id="{AB5190F4-DBD3-4998-BC42-FB90AEE61716}"/>
              </a:ext>
            </a:extLst>
          </p:cNvPr>
          <p:cNvSpPr>
            <a:spLocks noGrp="1"/>
          </p:cNvSpPr>
          <p:nvPr>
            <p:ph type="sldNum" sz="quarter" idx="5"/>
          </p:nvPr>
        </p:nvSpPr>
        <p:spPr/>
        <p:txBody>
          <a:bodyPr/>
          <a:lstStyle/>
          <a:p>
            <a:fld id="{F59BF8FC-0BCA-488B-8738-1B288BD7F7D2}" type="slidenum">
              <a:rPr lang="en-US" smtClean="0"/>
              <a:t>86</a:t>
            </a:fld>
            <a:endParaRPr lang="en-US"/>
          </a:p>
        </p:txBody>
      </p:sp>
    </p:spTree>
    <p:extLst>
      <p:ext uri="{BB962C8B-B14F-4D97-AF65-F5344CB8AC3E}">
        <p14:creationId xmlns:p14="http://schemas.microsoft.com/office/powerpoint/2010/main" val="12559025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a:prstGeom prst="rect">
            <a:avLst/>
          </a:prstGeom>
        </p:spPr>
      </p:sp>
      <p:sp>
        <p:nvSpPr>
          <p:cNvPr id="3" name="Notes Placeholder 2"/>
          <p:cNvSpPr>
            <a:spLocks noGrp="1"/>
          </p:cNvSpPr>
          <p:nvPr>
            <p:ph type="body" idx="1"/>
          </p:nvPr>
        </p:nvSpPr>
        <p:spPr>
          <a:xfrm>
            <a:off x="731520" y="3861413"/>
            <a:ext cx="5852160" cy="3780473"/>
          </a:xfrm>
        </p:spPr>
        <p:txBody>
          <a:bodyPr/>
          <a:lstStyle/>
          <a:p>
            <a:endParaRPr lang="en-US" dirty="0"/>
          </a:p>
        </p:txBody>
      </p:sp>
      <p:sp>
        <p:nvSpPr>
          <p:cNvPr id="4" name="Slide Number Placeholder 3">
            <a:extLst>
              <a:ext uri="{FF2B5EF4-FFF2-40B4-BE49-F238E27FC236}">
                <a16:creationId xmlns:a16="http://schemas.microsoft.com/office/drawing/2014/main" id="{E0EC5CB2-C612-4052-8C64-48959F1A336F}"/>
              </a:ext>
            </a:extLst>
          </p:cNvPr>
          <p:cNvSpPr>
            <a:spLocks noGrp="1"/>
          </p:cNvSpPr>
          <p:nvPr>
            <p:ph type="sldNum" sz="quarter" idx="5"/>
          </p:nvPr>
        </p:nvSpPr>
        <p:spPr/>
        <p:txBody>
          <a:bodyPr/>
          <a:lstStyle/>
          <a:p>
            <a:fld id="{F59BF8FC-0BCA-488B-8738-1B288BD7F7D2}" type="slidenum">
              <a:rPr lang="en-US" smtClean="0"/>
              <a:t>87</a:t>
            </a:fld>
            <a:endParaRPr lang="en-US"/>
          </a:p>
        </p:txBody>
      </p:sp>
    </p:spTree>
    <p:extLst>
      <p:ext uri="{BB962C8B-B14F-4D97-AF65-F5344CB8AC3E}">
        <p14:creationId xmlns:p14="http://schemas.microsoft.com/office/powerpoint/2010/main" val="35252669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65F24-32A6-93BC-62F2-AF8D8EE9D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F1C91-C888-62F7-601B-73DE1E9F78E8}"/>
              </a:ext>
            </a:extLst>
          </p:cNvPr>
          <p:cNvSpPr>
            <a:spLocks noGrp="1" noRot="1" noChangeAspect="1"/>
          </p:cNvSpPr>
          <p:nvPr>
            <p:ph type="sldImg"/>
          </p:nvPr>
        </p:nvSpPr>
        <p:spPr>
          <a:xfrm>
            <a:off x="841375" y="352425"/>
            <a:ext cx="5949950" cy="3346450"/>
          </a:xfrm>
        </p:spPr>
      </p:sp>
      <p:sp>
        <p:nvSpPr>
          <p:cNvPr id="3" name="Notes Placeholder 2">
            <a:extLst>
              <a:ext uri="{FF2B5EF4-FFF2-40B4-BE49-F238E27FC236}">
                <a16:creationId xmlns:a16="http://schemas.microsoft.com/office/drawing/2014/main" id="{1F51425C-9C37-99BC-112B-EB3CDAB25CDE}"/>
              </a:ext>
            </a:extLst>
          </p:cNvPr>
          <p:cNvSpPr>
            <a:spLocks noGrp="1"/>
          </p:cNvSpPr>
          <p:nvPr>
            <p:ph type="body" idx="1"/>
          </p:nvPr>
        </p:nvSpPr>
        <p:spPr>
          <a:xfrm>
            <a:off x="811697" y="4263679"/>
            <a:ext cx="6009861" cy="3889073"/>
          </a:xfrm>
        </p:spPr>
        <p:txBody>
          <a:bodyPr/>
          <a:lstStyle/>
          <a:p>
            <a:pPr defTabSz="1002667">
              <a:spcBef>
                <a:spcPts val="658"/>
              </a:spcBef>
              <a:defRPr/>
            </a:pPr>
            <a:r>
              <a:rPr lang="en-US" b="1" dirty="0">
                <a:solidFill>
                  <a:prstClr val="black"/>
                </a:solidFill>
                <a:ea typeface="ＭＳ Ｐゴシック"/>
                <a:cs typeface="Arial"/>
              </a:rPr>
              <a:t>This slide has animation.</a:t>
            </a:r>
            <a:endParaRPr lang="en-US" b="0" dirty="0">
              <a:cs typeface="Arial"/>
            </a:endParaRPr>
          </a:p>
          <a:p>
            <a:pPr>
              <a:spcBef>
                <a:spcPts val="658"/>
              </a:spcBef>
              <a:defRPr/>
            </a:pPr>
            <a:r>
              <a:rPr lang="en-US" b="1" dirty="0">
                <a:solidFill>
                  <a:prstClr val="black"/>
                </a:solidFill>
                <a:cs typeface="Arial"/>
              </a:rPr>
              <a:t>There are a variety of resources available to help you learn more and answer any questions, including: </a:t>
            </a:r>
          </a:p>
          <a:p>
            <a:pPr marL="177845" indent="-177845" defTabSz="1002667">
              <a:spcBef>
                <a:spcPts val="658"/>
              </a:spcBef>
              <a:buFont typeface="Wingdings" panose="05000000000000000000" pitchFamily="2" charset="2"/>
              <a:buChar char="§"/>
              <a:defRPr/>
            </a:pPr>
            <a:r>
              <a:rPr lang="en-US" dirty="0">
                <a:solidFill>
                  <a:prstClr val="black"/>
                </a:solidFill>
                <a:cs typeface="Arial"/>
              </a:rPr>
              <a:t>Medicare website – </a:t>
            </a:r>
            <a:r>
              <a:rPr lang="en-US" dirty="0">
                <a:solidFill>
                  <a:prstClr val="black"/>
                </a:solidFill>
                <a:cs typeface="Arial"/>
                <a:hlinkClick r:id="rId3"/>
              </a:rPr>
              <a:t>Medicare.gov</a:t>
            </a:r>
            <a:r>
              <a:rPr lang="en-US" dirty="0">
                <a:solidFill>
                  <a:prstClr val="black"/>
                </a:solidFill>
                <a:cs typeface="Arial"/>
              </a:rPr>
              <a:t>. You can also call 1-800-MEDICARE (1-800-633-4227). TTY users can call 1-877-486-2048. </a:t>
            </a:r>
            <a:endParaRPr lang="en-US" dirty="0">
              <a:solidFill>
                <a:prstClr val="black"/>
              </a:solidFill>
              <a:cs typeface="Arial" panose="020B0604020202020204" pitchFamily="34" charset="0"/>
            </a:endParaRPr>
          </a:p>
          <a:p>
            <a:pPr marL="177845" indent="-177845" defTabSz="1002667">
              <a:spcBef>
                <a:spcPts val="658"/>
              </a:spcBef>
              <a:buFont typeface="Wingdings" panose="05000000000000000000" pitchFamily="2" charset="2"/>
              <a:buChar char="§"/>
              <a:defRPr/>
            </a:pPr>
            <a:r>
              <a:rPr lang="en-US" dirty="0">
                <a:solidFill>
                  <a:prstClr val="black"/>
                </a:solidFill>
                <a:cs typeface="Arial"/>
              </a:rPr>
              <a:t>Medicaid website – </a:t>
            </a:r>
            <a:r>
              <a:rPr lang="en-US" dirty="0">
                <a:solidFill>
                  <a:prstClr val="black"/>
                </a:solidFill>
                <a:cs typeface="Arial"/>
                <a:hlinkClick r:id="rId4"/>
              </a:rPr>
              <a:t>Medicaid.gov</a:t>
            </a:r>
            <a:r>
              <a:rPr lang="en-US" dirty="0">
                <a:solidFill>
                  <a:prstClr val="black"/>
                </a:solidFill>
                <a:cs typeface="Arial"/>
              </a:rPr>
              <a:t>.</a:t>
            </a:r>
          </a:p>
          <a:p>
            <a:pPr marL="177845" indent="-177845" defTabSz="1002667">
              <a:spcBef>
                <a:spcPts val="658"/>
              </a:spcBef>
              <a:buFont typeface="Wingdings" panose="05000000000000000000" pitchFamily="2" charset="2"/>
              <a:buChar char="§"/>
              <a:defRPr/>
            </a:pPr>
            <a:r>
              <a:rPr lang="en-US" dirty="0">
                <a:solidFill>
                  <a:prstClr val="black"/>
                </a:solidFill>
                <a:cs typeface="Arial"/>
              </a:rPr>
              <a:t>Social Security website –</a:t>
            </a:r>
            <a:r>
              <a:rPr lang="en-US" dirty="0">
                <a:solidFill>
                  <a:prstClr val="black"/>
                </a:solidFill>
                <a:cs typeface="Arial"/>
                <a:hlinkClick r:id="rId5"/>
              </a:rPr>
              <a:t> ssa.gov</a:t>
            </a:r>
            <a:r>
              <a:rPr lang="en-US" dirty="0">
                <a:solidFill>
                  <a:prstClr val="black"/>
                </a:solidFill>
                <a:cs typeface="Arial"/>
              </a:rPr>
              <a:t>. You can call your local Social Security office.</a:t>
            </a:r>
          </a:p>
          <a:p>
            <a:pPr marL="177845" indent="-177845" defTabSz="1002667">
              <a:spcBef>
                <a:spcPts val="658"/>
              </a:spcBef>
              <a:buFont typeface="Wingdings" panose="05000000000000000000" pitchFamily="2" charset="2"/>
              <a:buChar char="§"/>
              <a:defRPr/>
            </a:pPr>
            <a:r>
              <a:rPr lang="en-US" dirty="0">
                <a:solidFill>
                  <a:prstClr val="black"/>
                </a:solidFill>
                <a:cs typeface="Arial"/>
              </a:rPr>
              <a:t>Health Insurance Marketplace® website – </a:t>
            </a:r>
            <a:r>
              <a:rPr lang="en-US" dirty="0">
                <a:solidFill>
                  <a:prstClr val="black"/>
                </a:solidFill>
                <a:cs typeface="Arial"/>
                <a:hlinkClick r:id="rId6"/>
              </a:rPr>
              <a:t>HealthCare.gov</a:t>
            </a:r>
            <a:r>
              <a:rPr lang="en-US" dirty="0">
                <a:solidFill>
                  <a:prstClr val="black"/>
                </a:solidFill>
                <a:cs typeface="Arial"/>
              </a:rPr>
              <a:t>.</a:t>
            </a:r>
          </a:p>
          <a:p>
            <a:pPr marL="177845" indent="-177845" defTabSz="1002667">
              <a:spcBef>
                <a:spcPts val="658"/>
              </a:spcBef>
              <a:buFont typeface="Wingdings" panose="05000000000000000000" pitchFamily="2" charset="2"/>
              <a:buChar char="§"/>
              <a:defRPr/>
            </a:pPr>
            <a:r>
              <a:rPr lang="en-US" dirty="0">
                <a:solidFill>
                  <a:prstClr val="black"/>
                </a:solidFill>
                <a:cs typeface="Arial"/>
              </a:rPr>
              <a:t>Children’s Health Insurance Program website – </a:t>
            </a:r>
            <a:r>
              <a:rPr lang="en-US" dirty="0">
                <a:cs typeface="Arial"/>
                <a:hlinkClick r:id="rId7"/>
              </a:rPr>
              <a:t>InsureKidsNow.gov</a:t>
            </a:r>
            <a:r>
              <a:rPr lang="en-US" dirty="0">
                <a:solidFill>
                  <a:prstClr val="black"/>
                </a:solidFill>
                <a:cs typeface="Arial"/>
              </a:rPr>
              <a:t>.</a:t>
            </a:r>
          </a:p>
          <a:p>
            <a:pPr marL="177845" indent="-177845" defTabSz="1002667">
              <a:spcBef>
                <a:spcPts val="658"/>
              </a:spcBef>
              <a:buFont typeface="Wingdings" panose="05000000000000000000" pitchFamily="2" charset="2"/>
              <a:buChar char="§"/>
              <a:defRPr/>
            </a:pPr>
            <a:r>
              <a:rPr lang="en-US" dirty="0">
                <a:solidFill>
                  <a:prstClr val="black"/>
                </a:solidFill>
                <a:cs typeface="Arial"/>
              </a:rPr>
              <a:t>CMS National Training Program website – </a:t>
            </a:r>
            <a:r>
              <a:rPr lang="en-US" dirty="0">
                <a:solidFill>
                  <a:prstClr val="black"/>
                </a:solidFill>
                <a:cs typeface="Arial"/>
                <a:hlinkClick r:id="rId8"/>
              </a:rPr>
              <a:t>CMSnationaltrainingprogram.cms.gov</a:t>
            </a:r>
            <a:r>
              <a:rPr lang="en-US" dirty="0">
                <a:solidFill>
                  <a:prstClr val="black"/>
                </a:solidFill>
                <a:cs typeface="Arial"/>
              </a:rPr>
              <a:t>.</a:t>
            </a:r>
          </a:p>
          <a:p>
            <a:pPr marL="177845" indent="-177845" defTabSz="1002667">
              <a:spcBef>
                <a:spcPts val="658"/>
              </a:spcBef>
              <a:buFont typeface="Wingdings" panose="05000000000000000000" pitchFamily="2" charset="2"/>
              <a:buChar char="§"/>
              <a:defRPr/>
            </a:pPr>
            <a:r>
              <a:rPr lang="en-US" dirty="0">
                <a:solidFill>
                  <a:prstClr val="black"/>
                </a:solidFill>
                <a:cs typeface="Arial"/>
              </a:rPr>
              <a:t>SHIPs—you can contact your local SHIP office at – </a:t>
            </a:r>
            <a:r>
              <a:rPr lang="en-US" dirty="0">
                <a:solidFill>
                  <a:prstClr val="black"/>
                </a:solidFill>
                <a:cs typeface="Arial"/>
                <a:hlinkClick r:id="rId9"/>
              </a:rPr>
              <a:t>shiphelp.org</a:t>
            </a:r>
            <a:r>
              <a:rPr lang="en-US" dirty="0">
                <a:solidFill>
                  <a:prstClr val="black"/>
                </a:solidFill>
                <a:cs typeface="Arial"/>
              </a:rPr>
              <a:t>.</a:t>
            </a:r>
          </a:p>
        </p:txBody>
      </p:sp>
      <p:sp>
        <p:nvSpPr>
          <p:cNvPr id="4" name="Slide Number Placeholder 3">
            <a:extLst>
              <a:ext uri="{FF2B5EF4-FFF2-40B4-BE49-F238E27FC236}">
                <a16:creationId xmlns:a16="http://schemas.microsoft.com/office/drawing/2014/main" id="{3B92CC80-5579-6396-E773-D1C6149F243C}"/>
              </a:ext>
            </a:extLst>
          </p:cNvPr>
          <p:cNvSpPr>
            <a:spLocks noGrp="1"/>
          </p:cNvSpPr>
          <p:nvPr>
            <p:ph type="sldNum" sz="quarter" idx="5"/>
          </p:nvPr>
        </p:nvSpPr>
        <p:spPr>
          <a:xfrm>
            <a:off x="4143587" y="9119475"/>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88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538738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a:prstGeom prst="rect">
            <a:avLst/>
          </a:prstGeom>
        </p:spPr>
      </p:sp>
      <p:sp>
        <p:nvSpPr>
          <p:cNvPr id="3" name="Notes Placeholder 2"/>
          <p:cNvSpPr>
            <a:spLocks noGrp="1"/>
          </p:cNvSpPr>
          <p:nvPr>
            <p:ph type="body" idx="1"/>
          </p:nvPr>
        </p:nvSpPr>
        <p:spPr>
          <a:xfrm>
            <a:off x="731520" y="3883741"/>
            <a:ext cx="5852160" cy="3780473"/>
          </a:xfrm>
        </p:spPr>
        <p:txBody>
          <a:bodyPr/>
          <a:lstStyle/>
          <a:p>
            <a:endParaRPr lang="en-US" dirty="0"/>
          </a:p>
        </p:txBody>
      </p:sp>
      <p:sp>
        <p:nvSpPr>
          <p:cNvPr id="4" name="Slide Number Placeholder 3">
            <a:extLst>
              <a:ext uri="{FF2B5EF4-FFF2-40B4-BE49-F238E27FC236}">
                <a16:creationId xmlns:a16="http://schemas.microsoft.com/office/drawing/2014/main" id="{A09C3AA6-27F4-47B3-BECF-1C9B1986947E}"/>
              </a:ext>
            </a:extLst>
          </p:cNvPr>
          <p:cNvSpPr>
            <a:spLocks noGrp="1"/>
          </p:cNvSpPr>
          <p:nvPr>
            <p:ph type="sldNum" sz="quarter" idx="5"/>
          </p:nvPr>
        </p:nvSpPr>
        <p:spPr/>
        <p:txBody>
          <a:bodyPr/>
          <a:lstStyle/>
          <a:p>
            <a:fld id="{F59BF8FC-0BCA-488B-8738-1B288BD7F7D2}" type="slidenum">
              <a:rPr lang="en-US" smtClean="0"/>
              <a:t>89</a:t>
            </a:fld>
            <a:endParaRPr lang="en-US"/>
          </a:p>
        </p:txBody>
      </p:sp>
    </p:spTree>
    <p:extLst>
      <p:ext uri="{BB962C8B-B14F-4D97-AF65-F5344CB8AC3E}">
        <p14:creationId xmlns:p14="http://schemas.microsoft.com/office/powerpoint/2010/main" val="1219888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09563"/>
            <a:ext cx="5759450" cy="3240087"/>
          </a:xfrm>
          <a:prstGeom prst="rect">
            <a:avLst/>
          </a:prstGeom>
        </p:spPr>
      </p:sp>
      <p:sp>
        <p:nvSpPr>
          <p:cNvPr id="3" name="Notes Placeholder 2"/>
          <p:cNvSpPr>
            <a:spLocks noGrp="1"/>
          </p:cNvSpPr>
          <p:nvPr>
            <p:ph type="body" idx="1"/>
          </p:nvPr>
        </p:nvSpPr>
        <p:spPr>
          <a:xfrm>
            <a:off x="731520" y="3850482"/>
            <a:ext cx="5852160" cy="4338132"/>
          </a:xfrm>
        </p:spPr>
        <p:txBody>
          <a:bodyPr/>
          <a:lstStyle/>
          <a:p>
            <a:pPr>
              <a:spcBef>
                <a:spcPts val="634"/>
              </a:spcBef>
            </a:pPr>
            <a:r>
              <a:rPr lang="en-US" dirty="0"/>
              <a:t>This session covers:</a:t>
            </a:r>
          </a:p>
          <a:p>
            <a:pPr marL="120816" indent="-120816">
              <a:spcBef>
                <a:spcPts val="634"/>
              </a:spcBef>
              <a:buFont typeface="Wingdings" panose="05000000000000000000" pitchFamily="2" charset="2"/>
              <a:buChar char="§"/>
            </a:pPr>
            <a:r>
              <a:rPr lang="en-US" dirty="0"/>
              <a:t>What’s Medicare?</a:t>
            </a:r>
          </a:p>
          <a:p>
            <a:pPr marL="120816" indent="-120816">
              <a:spcBef>
                <a:spcPts val="634"/>
              </a:spcBef>
              <a:buFont typeface="Wingdings" panose="05000000000000000000" pitchFamily="2" charset="2"/>
              <a:buChar char="§"/>
            </a:pPr>
            <a:r>
              <a:rPr lang="en-US" dirty="0"/>
              <a:t>Medicare Part A (Hospital Insurance)</a:t>
            </a:r>
          </a:p>
          <a:p>
            <a:pPr marL="120816" indent="-120816">
              <a:spcBef>
                <a:spcPts val="634"/>
              </a:spcBef>
              <a:buFont typeface="Wingdings" panose="05000000000000000000" pitchFamily="2" charset="2"/>
              <a:buChar char="§"/>
            </a:pPr>
            <a:r>
              <a:rPr lang="en-US" dirty="0">
                <a:solidFill>
                  <a:prstClr val="black"/>
                </a:solidFill>
              </a:rPr>
              <a:t>Medicare Part B (Medical Insurance)</a:t>
            </a:r>
          </a:p>
          <a:p>
            <a:pPr marL="120816" indent="-120816">
              <a:spcBef>
                <a:spcPts val="634"/>
              </a:spcBef>
              <a:buFont typeface="Wingdings" panose="05000000000000000000" pitchFamily="2" charset="2"/>
              <a:buChar char="§"/>
            </a:pPr>
            <a:r>
              <a:rPr lang="en-US" dirty="0">
                <a:solidFill>
                  <a:prstClr val="black"/>
                </a:solidFill>
              </a:rPr>
              <a:t>Break</a:t>
            </a:r>
          </a:p>
          <a:p>
            <a:pPr marL="120816" indent="-120816">
              <a:spcBef>
                <a:spcPts val="634"/>
              </a:spcBef>
              <a:buFont typeface="Wingdings" panose="05000000000000000000" pitchFamily="2" charset="2"/>
              <a:buChar char="§"/>
            </a:pPr>
            <a:r>
              <a:rPr lang="en-US" dirty="0"/>
              <a:t>Medicare Enrollment</a:t>
            </a:r>
          </a:p>
          <a:p>
            <a:pPr marL="120816" indent="-120816">
              <a:spcBef>
                <a:spcPts val="634"/>
              </a:spcBef>
              <a:buFont typeface="Wingdings" panose="05000000000000000000" pitchFamily="2" charset="2"/>
              <a:buChar char="§"/>
            </a:pPr>
            <a:r>
              <a:rPr lang="en-US" dirty="0"/>
              <a:t>Medicare Eligibility Based on Disability or End-Stage Renal Disease (ESRD)</a:t>
            </a:r>
          </a:p>
          <a:p>
            <a:pPr marL="120816" indent="-120816">
              <a:spcBef>
                <a:spcPts val="634"/>
              </a:spcBef>
              <a:buFont typeface="Wingdings" panose="05000000000000000000" pitchFamily="2" charset="2"/>
              <a:buChar char="§"/>
            </a:pPr>
            <a:r>
              <a:rPr lang="en-US" dirty="0"/>
              <a:t>Medicare Supplement Insurance (Medigap) Policies </a:t>
            </a:r>
          </a:p>
          <a:p>
            <a:pPr defTabSz="1042603">
              <a:spcBef>
                <a:spcPts val="684"/>
              </a:spcBef>
              <a:defRPr/>
            </a:pPr>
            <a:r>
              <a:rPr lang="en-US" dirty="0">
                <a:solidFill>
                  <a:prstClr val="black"/>
                </a:solidFill>
              </a:rPr>
              <a:t>This presentation provides an </a:t>
            </a:r>
            <a:r>
              <a:rPr lang="en-US" dirty="0"/>
              <a:t>overview of the Medicare Program. There are additional detailed training products on topics such as Getting Started, Medicare Rights and Protections, Medicare and Other Programs for People with Disabilities, Medicare for People with ESRD, and Medicare Supplement Insurance (Medigap) Policies available for download at </a:t>
            </a:r>
            <a:r>
              <a:rPr lang="en-US" dirty="0">
                <a:hlinkClick r:id="rId3"/>
              </a:rPr>
              <a:t>CMSnationaltrainingprogram.cms.gov</a:t>
            </a:r>
            <a:r>
              <a:rPr lang="en-US" dirty="0"/>
              <a:t>. </a:t>
            </a:r>
          </a:p>
          <a:p>
            <a:pPr defTabSz="1042603">
              <a:spcBef>
                <a:spcPts val="684"/>
              </a:spcBef>
              <a:defRPr/>
            </a:pPr>
            <a:r>
              <a:rPr lang="en-US" dirty="0"/>
              <a:t>The module consists of 90 PowerPoint slides with corresponding speaker’s notes, video links, and review activities. </a:t>
            </a:r>
          </a:p>
          <a:p>
            <a:endParaRPr lang="en-US" dirty="0"/>
          </a:p>
        </p:txBody>
      </p:sp>
      <p:sp>
        <p:nvSpPr>
          <p:cNvPr id="4" name="Slide Number Placeholder 3"/>
          <p:cNvSpPr>
            <a:spLocks noGrp="1"/>
          </p:cNvSpPr>
          <p:nvPr>
            <p:ph type="sldNum" sz="quarter" idx="5"/>
          </p:nvPr>
        </p:nvSpPr>
        <p:spPr/>
        <p:txBody>
          <a:bodyPr/>
          <a:lstStyle/>
          <a:p>
            <a:fld id="{F59BF8FC-0BCA-488B-8738-1B288BD7F7D2}" type="slidenum">
              <a:rPr lang="en-US" smtClean="0"/>
              <a:t>9</a:t>
            </a:fld>
            <a:endParaRPr lang="en-US"/>
          </a:p>
        </p:txBody>
      </p:sp>
    </p:spTree>
    <p:extLst>
      <p:ext uri="{BB962C8B-B14F-4D97-AF65-F5344CB8AC3E}">
        <p14:creationId xmlns:p14="http://schemas.microsoft.com/office/powerpoint/2010/main" val="14833921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352425"/>
            <a:ext cx="5949950" cy="3346450"/>
          </a:xfrm>
        </p:spPr>
      </p:sp>
      <p:sp>
        <p:nvSpPr>
          <p:cNvPr id="3" name="Notes Placeholder 2"/>
          <p:cNvSpPr>
            <a:spLocks noGrp="1"/>
          </p:cNvSpPr>
          <p:nvPr>
            <p:ph type="body" idx="1"/>
          </p:nvPr>
        </p:nvSpPr>
        <p:spPr>
          <a:xfrm>
            <a:off x="811696" y="4222944"/>
            <a:ext cx="6009861" cy="4061304"/>
          </a:xfrm>
        </p:spPr>
        <p:txBody>
          <a:bodyPr/>
          <a:lstStyle/>
          <a:p>
            <a:pPr>
              <a:spcBef>
                <a:spcPts val="658"/>
              </a:spcBef>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dirty="0">
                <a:cs typeface="Arial" panose="020B0604020202020204" pitchFamily="34" charset="0"/>
              </a:rPr>
              <a:t> to view NTP training materials and to subscribe to our email list. Contact us at training@cms.hhs.gov. </a:t>
            </a:r>
          </a:p>
          <a:p>
            <a:pPr>
              <a:spcBef>
                <a:spcPts val="658"/>
              </a:spcBef>
            </a:pPr>
            <a:endParaRPr lang="en-US" dirty="0"/>
          </a:p>
        </p:txBody>
      </p:sp>
      <p:sp>
        <p:nvSpPr>
          <p:cNvPr id="4" name="Slide Number Placeholder 3">
            <a:extLst>
              <a:ext uri="{FF2B5EF4-FFF2-40B4-BE49-F238E27FC236}">
                <a16:creationId xmlns:a16="http://schemas.microsoft.com/office/drawing/2014/main" id="{437AA8E8-9606-4438-9DF1-ECE8D23F27FA}"/>
              </a:ext>
            </a:extLst>
          </p:cNvPr>
          <p:cNvSpPr>
            <a:spLocks noGrp="1"/>
          </p:cNvSpPr>
          <p:nvPr>
            <p:ph type="sldNum" sz="quarter" idx="5"/>
          </p:nvPr>
        </p:nvSpPr>
        <p:spPr>
          <a:xfrm>
            <a:off x="4143587" y="9107520"/>
            <a:ext cx="3169920" cy="481726"/>
          </a:xfrm>
        </p:spPr>
        <p:txBody>
          <a:bodyPr/>
          <a:lstStyle/>
          <a:p>
            <a:pPr defTabSz="948507">
              <a:defRPr/>
            </a:pPr>
            <a:fld id="{F59BF8FC-0BCA-488B-8738-1B288BD7F7D2}" type="slidenum">
              <a:rPr lang="en-US">
                <a:solidFill>
                  <a:prstClr val="black"/>
                </a:solidFill>
                <a:latin typeface="Calibri" panose="020F0502020204030204"/>
              </a:rPr>
              <a:pPr defTabSz="948507">
                <a:defRPr/>
              </a:pPr>
              <a:t>90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340236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4.xml"/><Relationship Id="rId1" Type="http://schemas.openxmlformats.org/officeDocument/2006/relationships/tags" Target="../tags/tag1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4.xml"/><Relationship Id="rId1" Type="http://schemas.openxmlformats.org/officeDocument/2006/relationships/tags" Target="../tags/tag17.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4.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7.xml"/><Relationship Id="rId1" Type="http://schemas.openxmlformats.org/officeDocument/2006/relationships/tags" Target="../tags/tag30.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7.xml"/><Relationship Id="rId1" Type="http://schemas.openxmlformats.org/officeDocument/2006/relationships/tags" Target="../tags/tag3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34.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35.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36.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37.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38.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39.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4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slideMaster" Target="../slideMasters/slideMaster9.xml"/><Relationship Id="rId1" Type="http://schemas.openxmlformats.org/officeDocument/2006/relationships/tags" Target="../tags/tag4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slideMaster" Target="../slideMasters/slideMaster9.xml"/><Relationship Id="rId1" Type="http://schemas.openxmlformats.org/officeDocument/2006/relationships/tags" Target="../tags/tag4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slideMaster" Target="../slideMasters/slideMaster9.xml"/><Relationship Id="rId1" Type="http://schemas.openxmlformats.org/officeDocument/2006/relationships/tags" Target="../tags/tag45.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28.png"/><Relationship Id="rId9" Type="http://schemas.openxmlformats.org/officeDocument/2006/relationships/image" Target="../media/image32.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1.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slideMaster" Target="../slideMasters/slideMaster9.xml"/><Relationship Id="rId1" Type="http://schemas.openxmlformats.org/officeDocument/2006/relationships/tags" Target="../tags/tag4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27.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21.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slideMaster" Target="../slideMasters/slideMaster9.xml"/><Relationship Id="rId1" Type="http://schemas.openxmlformats.org/officeDocument/2006/relationships/tags" Target="../tags/tag4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Master" Target="../slideMasters/slideMaster11.xml"/><Relationship Id="rId1" Type="http://schemas.openxmlformats.org/officeDocument/2006/relationships/tags" Target="../tags/tag51.xml"/><Relationship Id="rId5" Type="http://schemas.openxmlformats.org/officeDocument/2006/relationships/image" Target="../media/image56.emf"/><Relationship Id="rId4" Type="http://schemas.openxmlformats.org/officeDocument/2006/relationships/image" Target="../media/image55.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11.xml"/><Relationship Id="rId1" Type="http://schemas.openxmlformats.org/officeDocument/2006/relationships/tags" Target="../tags/tag52.xml"/><Relationship Id="rId5" Type="http://schemas.openxmlformats.org/officeDocument/2006/relationships/image" Target="../media/image56.emf"/><Relationship Id="rId4" Type="http://schemas.openxmlformats.org/officeDocument/2006/relationships/image" Target="../media/image55.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Master" Target="../slideMasters/slideMaster11.xml"/><Relationship Id="rId1" Type="http://schemas.openxmlformats.org/officeDocument/2006/relationships/tags" Target="../tags/tag53.xml"/><Relationship Id="rId5" Type="http://schemas.openxmlformats.org/officeDocument/2006/relationships/image" Target="../media/image56.emf"/><Relationship Id="rId4" Type="http://schemas.openxmlformats.org/officeDocument/2006/relationships/image" Target="../media/image55.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Master" Target="../slideMasters/slideMaster11.xml"/><Relationship Id="rId1" Type="http://schemas.openxmlformats.org/officeDocument/2006/relationships/tags" Target="../tags/tag54.xml"/><Relationship Id="rId5" Type="http://schemas.openxmlformats.org/officeDocument/2006/relationships/image" Target="../media/image56.emf"/><Relationship Id="rId4" Type="http://schemas.openxmlformats.org/officeDocument/2006/relationships/image" Target="../media/image55.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Master" Target="../slideMasters/slideMaster11.xml"/><Relationship Id="rId1" Type="http://schemas.openxmlformats.org/officeDocument/2006/relationships/tags" Target="../tags/tag55.xml"/><Relationship Id="rId4" Type="http://schemas.openxmlformats.org/officeDocument/2006/relationships/image" Target="../media/image55.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Master" Target="../slideMasters/slideMaster11.xml"/><Relationship Id="rId1" Type="http://schemas.openxmlformats.org/officeDocument/2006/relationships/tags" Target="../tags/tag56.xml"/><Relationship Id="rId4" Type="http://schemas.openxmlformats.org/officeDocument/2006/relationships/image" Target="../media/image55.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Master" Target="../slideMasters/slideMaster11.xml"/><Relationship Id="rId1" Type="http://schemas.openxmlformats.org/officeDocument/2006/relationships/tags" Target="../tags/tag57.xml"/><Relationship Id="rId4" Type="http://schemas.openxmlformats.org/officeDocument/2006/relationships/image" Target="../media/image55.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11.xml"/><Relationship Id="rId1" Type="http://schemas.openxmlformats.org/officeDocument/2006/relationships/tags" Target="../tags/tag58.xml"/><Relationship Id="rId4" Type="http://schemas.openxmlformats.org/officeDocument/2006/relationships/image" Target="../media/image55.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Master" Target="../slideMasters/slideMaster11.xml"/><Relationship Id="rId1" Type="http://schemas.openxmlformats.org/officeDocument/2006/relationships/tags" Target="../tags/tag59.xml"/><Relationship Id="rId4" Type="http://schemas.openxmlformats.org/officeDocument/2006/relationships/image" Target="../media/image55.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Master" Target="../slideMasters/slideMaster11.xml"/><Relationship Id="rId1" Type="http://schemas.openxmlformats.org/officeDocument/2006/relationships/tags" Target="../tags/tag60.xml"/><Relationship Id="rId4" Type="http://schemas.openxmlformats.org/officeDocument/2006/relationships/image" Target="../media/image5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Master" Target="../slideMasters/slideMaster11.xml"/><Relationship Id="rId1" Type="http://schemas.openxmlformats.org/officeDocument/2006/relationships/tags" Target="../tags/tag61.xml"/><Relationship Id="rId4" Type="http://schemas.openxmlformats.org/officeDocument/2006/relationships/image" Target="../media/image55.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Master" Target="../slideMasters/slideMaster11.xml"/><Relationship Id="rId1" Type="http://schemas.openxmlformats.org/officeDocument/2006/relationships/tags" Target="../tags/tag62.xml"/><Relationship Id="rId4" Type="http://schemas.openxmlformats.org/officeDocument/2006/relationships/image" Target="../media/image55.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Master" Target="../slideMasters/slideMaster11.xml"/><Relationship Id="rId1" Type="http://schemas.openxmlformats.org/officeDocument/2006/relationships/tags" Target="../tags/tag63.xml"/><Relationship Id="rId4" Type="http://schemas.openxmlformats.org/officeDocument/2006/relationships/image" Target="../media/image55.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Master" Target="../slideMasters/slideMaster11.xml"/><Relationship Id="rId1" Type="http://schemas.openxmlformats.org/officeDocument/2006/relationships/tags" Target="../tags/tag64.xml"/><Relationship Id="rId4" Type="http://schemas.openxmlformats.org/officeDocument/2006/relationships/image" Target="../media/image55.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Master" Target="../slideMasters/slideMaster11.xml"/><Relationship Id="rId1" Type="http://schemas.openxmlformats.org/officeDocument/2006/relationships/tags" Target="../tags/tag65.xml"/><Relationship Id="rId4" Type="http://schemas.openxmlformats.org/officeDocument/2006/relationships/image" Target="../media/image55.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Master" Target="../slideMasters/slideMaster11.xml"/><Relationship Id="rId1" Type="http://schemas.openxmlformats.org/officeDocument/2006/relationships/tags" Target="../tags/tag66.xml"/><Relationship Id="rId4" Type="http://schemas.openxmlformats.org/officeDocument/2006/relationships/image" Target="../media/image55.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Master" Target="../slideMasters/slideMaster11.xml"/><Relationship Id="rId1" Type="http://schemas.openxmlformats.org/officeDocument/2006/relationships/tags" Target="../tags/tag67.xml"/><Relationship Id="rId4" Type="http://schemas.openxmlformats.org/officeDocument/2006/relationships/image" Target="../media/image55.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Master" Target="../slideMasters/slideMaster11.xml"/><Relationship Id="rId1" Type="http://schemas.openxmlformats.org/officeDocument/2006/relationships/tags" Target="../tags/tag68.xml"/><Relationship Id="rId4" Type="http://schemas.openxmlformats.org/officeDocument/2006/relationships/image" Target="../media/image55.emf"/></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69.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70.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71.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72.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7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74.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75.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76.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77.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7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1.xml"/><Relationship Id="rId1" Type="http://schemas.openxmlformats.org/officeDocument/2006/relationships/tags" Target="../tags/tag7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1.xml"/><Relationship Id="rId1" Type="http://schemas.openxmlformats.org/officeDocument/2006/relationships/tags" Target="../tags/tag8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1.xml"/><Relationship Id="rId1" Type="http://schemas.openxmlformats.org/officeDocument/2006/relationships/tags" Target="../tags/tag8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1.xml"/><Relationship Id="rId1" Type="http://schemas.openxmlformats.org/officeDocument/2006/relationships/tags" Target="../tags/tag8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1.xml"/><Relationship Id="rId1" Type="http://schemas.openxmlformats.org/officeDocument/2006/relationships/tags" Target="../tags/tag8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1.xml"/><Relationship Id="rId1" Type="http://schemas.openxmlformats.org/officeDocument/2006/relationships/tags" Target="../tags/tag8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1.xml"/><Relationship Id="rId1" Type="http://schemas.openxmlformats.org/officeDocument/2006/relationships/tags" Target="../tags/tag8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1.xml"/><Relationship Id="rId1" Type="http://schemas.openxmlformats.org/officeDocument/2006/relationships/tags" Target="../tags/tag8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1.xml"/><Relationship Id="rId1" Type="http://schemas.openxmlformats.org/officeDocument/2006/relationships/tags" Target="../tags/tag8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Master" Target="../slideMasters/slideMaster11.xml"/><Relationship Id="rId1" Type="http://schemas.openxmlformats.org/officeDocument/2006/relationships/tags" Target="../tags/tag8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1.xml"/><Relationship Id="rId1" Type="http://schemas.openxmlformats.org/officeDocument/2006/relationships/tags" Target="../tags/tag89.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9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93.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9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57129"/>
          </a:xfrm>
          <a:prstGeom prst="rect">
            <a:avLst/>
          </a:prstGeom>
        </p:spPr>
        <p:txBody>
          <a:bodyPr anchor="ctr"/>
          <a:lstStyle/>
          <a:p>
            <a:r>
              <a:rPr lang="en-US" dirty="0"/>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1pPr marL="274320" indent="-274320">
              <a:lnSpc>
                <a:spcPct val="100000"/>
              </a:lnSpc>
              <a:spcBef>
                <a:spcPts val="0"/>
              </a:spcBef>
              <a:spcAft>
                <a:spcPts val="600"/>
              </a:spcAft>
              <a:defRPr>
                <a:solidFill>
                  <a:srgbClr val="00539A"/>
                </a:solidFill>
              </a:defRPr>
            </a:lvl1pPr>
            <a:lvl2pPr marL="548640" indent="-274320">
              <a:lnSpc>
                <a:spcPct val="100000"/>
              </a:lnSpc>
              <a:spcBef>
                <a:spcPts val="0"/>
              </a:spcBef>
              <a:spcAft>
                <a:spcPts val="600"/>
              </a:spcAft>
              <a:defRPr>
                <a:solidFill>
                  <a:srgbClr val="00539A"/>
                </a:solidFill>
              </a:defRPr>
            </a:lvl2pPr>
            <a:lvl3pPr marL="822960" indent="-274320">
              <a:lnSpc>
                <a:spcPct val="100000"/>
              </a:lnSpc>
              <a:spcBef>
                <a:spcPts val="0"/>
              </a:spcBef>
              <a:spcAft>
                <a:spcPts val="600"/>
              </a:spcAft>
              <a:buFont typeface="Courier New" panose="02070309020205020404" pitchFamily="49" charset="0"/>
              <a:buChar char="o"/>
              <a:defRPr b="0" i="0">
                <a:solidFill>
                  <a:srgbClr val="00539A"/>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
        <p:nvSpPr>
          <p:cNvPr id="10" name="Date Placeholder 9">
            <a:extLst>
              <a:ext uri="{FF2B5EF4-FFF2-40B4-BE49-F238E27FC236}">
                <a16:creationId xmlns:a16="http://schemas.microsoft.com/office/drawing/2014/main" id="{B47B21F1-6AFE-4CA2-8A2D-7A079A4B4C22}"/>
              </a:ext>
            </a:extLst>
          </p:cNvPr>
          <p:cNvSpPr>
            <a:spLocks noGrp="1"/>
          </p:cNvSpPr>
          <p:nvPr>
            <p:ph type="dt" sz="half" idx="14"/>
          </p:nvPr>
        </p:nvSpPr>
        <p:spPr>
          <a:xfrm>
            <a:off x="838200" y="6492240"/>
            <a:ext cx="2743200" cy="365125"/>
          </a:xfrm>
        </p:spPr>
        <p:txBody>
          <a:bodyPr/>
          <a:lstStyle/>
          <a:p>
            <a:r>
              <a:rPr lang="en-US"/>
              <a:t>June 2022</a:t>
            </a:r>
            <a:endParaRPr lang="en-US" dirty="0"/>
          </a:p>
        </p:txBody>
      </p:sp>
      <p:sp>
        <p:nvSpPr>
          <p:cNvPr id="11" name="Footer Placeholder 10">
            <a:extLst>
              <a:ext uri="{FF2B5EF4-FFF2-40B4-BE49-F238E27FC236}">
                <a16:creationId xmlns:a16="http://schemas.microsoft.com/office/drawing/2014/main" id="{3FBE72ED-2658-4CE0-AE77-8CD4F023EF46}"/>
              </a:ext>
            </a:extLst>
          </p:cNvPr>
          <p:cNvSpPr>
            <a:spLocks noGrp="1"/>
          </p:cNvSpPr>
          <p:nvPr>
            <p:ph type="ftr" sz="quarter" idx="15"/>
          </p:nvPr>
        </p:nvSpPr>
        <p:spPr>
          <a:xfrm>
            <a:off x="4038600" y="6492240"/>
            <a:ext cx="4114800" cy="365125"/>
          </a:xfrm>
        </p:spPr>
        <p:txBody>
          <a:bodyPr/>
          <a:lstStyle/>
          <a:p>
            <a:r>
              <a:rPr lang="en-US" dirty="0"/>
              <a:t>Understanding Medicare</a:t>
            </a:r>
          </a:p>
        </p:txBody>
      </p:sp>
      <p:sp>
        <p:nvSpPr>
          <p:cNvPr id="12" name="Slide Number Placeholder 11">
            <a:extLst>
              <a:ext uri="{FF2B5EF4-FFF2-40B4-BE49-F238E27FC236}">
                <a16:creationId xmlns:a16="http://schemas.microsoft.com/office/drawing/2014/main" id="{7AB76158-F53F-45E9-94D8-C76E092EFCD2}"/>
              </a:ext>
            </a:extLst>
          </p:cNvPr>
          <p:cNvSpPr>
            <a:spLocks noGrp="1"/>
          </p:cNvSpPr>
          <p:nvPr>
            <p:ph type="sldNum" sz="quarter" idx="16"/>
          </p:nvPr>
        </p:nvSpPr>
        <p:spPr>
          <a:xfrm>
            <a:off x="8610600" y="6492240"/>
            <a:ext cx="2743200" cy="365125"/>
          </a:xfrm>
        </p:spPr>
        <p:txBody>
          <a:body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1464506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June 2022</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742713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3260993"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4411624" y="1371600"/>
            <a:ext cx="3368752"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p:nvPr>
        </p:nvSpPr>
        <p:spPr>
          <a:xfrm>
            <a:off x="8016875" y="1371600"/>
            <a:ext cx="3562350" cy="4537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971126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April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
        <p:nvSpPr>
          <p:cNvPr id="4" name="Text Placeholder 3">
            <a:extLst>
              <a:ext uri="{FF2B5EF4-FFF2-40B4-BE49-F238E27FC236}">
                <a16:creationId xmlns:a16="http://schemas.microsoft.com/office/drawing/2014/main" id="{2A13B45D-9D97-138B-55E3-EF247230731D}"/>
              </a:ext>
            </a:extLst>
          </p:cNvPr>
          <p:cNvSpPr>
            <a:spLocks noGrp="1"/>
          </p:cNvSpPr>
          <p:nvPr>
            <p:ph type="body" sz="quarter" idx="13"/>
          </p:nvPr>
        </p:nvSpPr>
        <p:spPr>
          <a:xfrm>
            <a:off x="704850" y="1104900"/>
            <a:ext cx="106489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48D0B0F-B747-1DFF-870F-5BCC0E2F80AA}"/>
              </a:ext>
            </a:extLst>
          </p:cNvPr>
          <p:cNvSpPr>
            <a:spLocks noGrp="1"/>
          </p:cNvSpPr>
          <p:nvPr>
            <p:ph sz="quarter" idx="14"/>
          </p:nvPr>
        </p:nvSpPr>
        <p:spPr>
          <a:xfrm>
            <a:off x="838200" y="1790700"/>
            <a:ext cx="10820400" cy="447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467389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April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
        <p:nvSpPr>
          <p:cNvPr id="4" name="Content Placeholder 3">
            <a:extLst>
              <a:ext uri="{FF2B5EF4-FFF2-40B4-BE49-F238E27FC236}">
                <a16:creationId xmlns:a16="http://schemas.microsoft.com/office/drawing/2014/main" id="{CB2F8F7F-A004-BFED-8734-0D19D489C469}"/>
              </a:ext>
            </a:extLst>
          </p:cNvPr>
          <p:cNvSpPr>
            <a:spLocks noGrp="1"/>
          </p:cNvSpPr>
          <p:nvPr>
            <p:ph sz="quarter" idx="13"/>
          </p:nvPr>
        </p:nvSpPr>
        <p:spPr>
          <a:xfrm>
            <a:off x="1104900" y="1123950"/>
            <a:ext cx="102489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58313C11-49CA-364B-3B2F-7827C2737079}"/>
              </a:ext>
            </a:extLst>
          </p:cNvPr>
          <p:cNvSpPr>
            <a:spLocks noGrp="1"/>
          </p:cNvSpPr>
          <p:nvPr>
            <p:ph sz="quarter" idx="14"/>
          </p:nvPr>
        </p:nvSpPr>
        <p:spPr>
          <a:xfrm>
            <a:off x="1104900" y="2895600"/>
            <a:ext cx="102489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20011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576944" y="342899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2939143" y="342899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5411755" y="3428999"/>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7867261" y="342899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10013301" y="3429000"/>
            <a:ext cx="1724608" cy="2141860"/>
          </a:xfrm>
        </p:spPr>
        <p:txBody>
          <a:bodyPr>
            <a:normAutofit/>
          </a:bodyPr>
          <a:lstStyle>
            <a:lvl1pPr>
              <a:defRPr sz="2000"/>
            </a:lvl1pPr>
          </a:lstStyle>
          <a:p>
            <a:pPr lvl="0"/>
            <a:r>
              <a:rPr lang="en-US" dirty="0"/>
              <a:t>5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702410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1425251" y="1512253"/>
            <a:ext cx="9341497" cy="960120"/>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614196" y="3318186"/>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4086808" y="331818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42314" y="3318186"/>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8688354" y="3318188"/>
            <a:ext cx="1724608" cy="2141860"/>
          </a:xfrm>
        </p:spPr>
        <p:txBody>
          <a:bodyPr>
            <a:normAutofit/>
          </a:bodyPr>
          <a:lstStyle>
            <a:lvl1pPr>
              <a:defRPr sz="2000"/>
            </a:lvl1pPr>
          </a:lstStyle>
          <a:p>
            <a:pPr lvl="0"/>
            <a:r>
              <a:rPr lang="en-US" dirty="0"/>
              <a:t>5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3428221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7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dirty="0"/>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dirty="0"/>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dirty="0"/>
              <a:t>7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1589269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4179763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7 content no footer ">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April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
        <p:nvSpPr>
          <p:cNvPr id="4" name="Text Placeholder 3">
            <a:extLst>
              <a:ext uri="{FF2B5EF4-FFF2-40B4-BE49-F238E27FC236}">
                <a16:creationId xmlns:a16="http://schemas.microsoft.com/office/drawing/2014/main" id="{A5F796E7-1D6E-DD83-C39D-4BDCF23D9942}"/>
              </a:ext>
            </a:extLst>
          </p:cNvPr>
          <p:cNvSpPr>
            <a:spLocks noGrp="1"/>
          </p:cNvSpPr>
          <p:nvPr>
            <p:ph type="body" sz="quarter" idx="13" hasCustomPrompt="1"/>
          </p:nvPr>
        </p:nvSpPr>
        <p:spPr>
          <a:xfrm>
            <a:off x="3581400" y="1300163"/>
            <a:ext cx="5029200" cy="736600"/>
          </a:xfrm>
        </p:spPr>
        <p:txBody>
          <a:bodyPr/>
          <a:lstStyle>
            <a:lvl1pPr marL="0" indent="0">
              <a:buNone/>
              <a:defRPr/>
            </a:lvl1pPr>
          </a:lstStyle>
          <a:p>
            <a:pPr lvl="0"/>
            <a:r>
              <a:rPr lang="en-US" dirty="0"/>
              <a:t>1 Click to edit Master text</a:t>
            </a:r>
          </a:p>
        </p:txBody>
      </p:sp>
      <p:sp>
        <p:nvSpPr>
          <p:cNvPr id="6" name="Content Placeholder 5">
            <a:extLst>
              <a:ext uri="{FF2B5EF4-FFF2-40B4-BE49-F238E27FC236}">
                <a16:creationId xmlns:a16="http://schemas.microsoft.com/office/drawing/2014/main" id="{C96C439B-CE69-5528-81AC-E7770AD0AF34}"/>
              </a:ext>
            </a:extLst>
          </p:cNvPr>
          <p:cNvSpPr>
            <a:spLocks noGrp="1"/>
          </p:cNvSpPr>
          <p:nvPr>
            <p:ph sz="quarter" idx="14" hasCustomPrompt="1"/>
          </p:nvPr>
        </p:nvSpPr>
        <p:spPr>
          <a:xfrm>
            <a:off x="657225" y="2519364"/>
            <a:ext cx="4765675" cy="721142"/>
          </a:xfrm>
        </p:spPr>
        <p:txBody>
          <a:bodyPr/>
          <a:lstStyle>
            <a:lvl1pPr marL="0" indent="0">
              <a:buNone/>
              <a:defRPr/>
            </a:lvl1pPr>
          </a:lstStyle>
          <a:p>
            <a:pPr lvl="0"/>
            <a:r>
              <a:rPr lang="en-US" dirty="0"/>
              <a:t>2 Click to edit Master text </a:t>
            </a:r>
          </a:p>
        </p:txBody>
      </p:sp>
      <p:sp>
        <p:nvSpPr>
          <p:cNvPr id="7" name="Content Placeholder 5">
            <a:extLst>
              <a:ext uri="{FF2B5EF4-FFF2-40B4-BE49-F238E27FC236}">
                <a16:creationId xmlns:a16="http://schemas.microsoft.com/office/drawing/2014/main" id="{44C796F9-90B0-5F92-FC7C-AC7BA704A419}"/>
              </a:ext>
            </a:extLst>
          </p:cNvPr>
          <p:cNvSpPr>
            <a:spLocks noGrp="1"/>
          </p:cNvSpPr>
          <p:nvPr>
            <p:ph sz="quarter" idx="15" hasCustomPrompt="1"/>
          </p:nvPr>
        </p:nvSpPr>
        <p:spPr>
          <a:xfrm>
            <a:off x="657225" y="3617495"/>
            <a:ext cx="4765675" cy="721142"/>
          </a:xfrm>
        </p:spPr>
        <p:txBody>
          <a:bodyPr/>
          <a:lstStyle>
            <a:lvl1pPr marL="0" indent="0">
              <a:buNone/>
              <a:defRPr/>
            </a:lvl1pPr>
          </a:lstStyle>
          <a:p>
            <a:pPr lvl="0"/>
            <a:r>
              <a:rPr lang="en-US" dirty="0"/>
              <a:t>3 Click to edit Master text </a:t>
            </a:r>
          </a:p>
        </p:txBody>
      </p:sp>
      <p:sp>
        <p:nvSpPr>
          <p:cNvPr id="8" name="Content Placeholder 5">
            <a:extLst>
              <a:ext uri="{FF2B5EF4-FFF2-40B4-BE49-F238E27FC236}">
                <a16:creationId xmlns:a16="http://schemas.microsoft.com/office/drawing/2014/main" id="{3DC56A8A-47D1-BA9B-8A77-F78F7B080D29}"/>
              </a:ext>
            </a:extLst>
          </p:cNvPr>
          <p:cNvSpPr>
            <a:spLocks noGrp="1"/>
          </p:cNvSpPr>
          <p:nvPr>
            <p:ph sz="quarter" idx="16" hasCustomPrompt="1"/>
          </p:nvPr>
        </p:nvSpPr>
        <p:spPr>
          <a:xfrm>
            <a:off x="657225" y="4784481"/>
            <a:ext cx="4765675" cy="721142"/>
          </a:xfrm>
        </p:spPr>
        <p:txBody>
          <a:bodyPr/>
          <a:lstStyle>
            <a:lvl1pPr marL="0" indent="0">
              <a:buNone/>
              <a:defRPr/>
            </a:lvl1pPr>
          </a:lstStyle>
          <a:p>
            <a:pPr lvl="0"/>
            <a:r>
              <a:rPr lang="en-US" dirty="0"/>
              <a:t>4 Click to edit Master text </a:t>
            </a:r>
          </a:p>
        </p:txBody>
      </p:sp>
      <p:sp>
        <p:nvSpPr>
          <p:cNvPr id="9" name="Content Placeholder 5">
            <a:extLst>
              <a:ext uri="{FF2B5EF4-FFF2-40B4-BE49-F238E27FC236}">
                <a16:creationId xmlns:a16="http://schemas.microsoft.com/office/drawing/2014/main" id="{25FCA7A5-5711-2886-6B77-1E8CA0FFE0BE}"/>
              </a:ext>
            </a:extLst>
          </p:cNvPr>
          <p:cNvSpPr>
            <a:spLocks noGrp="1"/>
          </p:cNvSpPr>
          <p:nvPr>
            <p:ph sz="quarter" idx="17" hasCustomPrompt="1"/>
          </p:nvPr>
        </p:nvSpPr>
        <p:spPr>
          <a:xfrm>
            <a:off x="6227762" y="2519364"/>
            <a:ext cx="4765675" cy="721142"/>
          </a:xfrm>
        </p:spPr>
        <p:txBody>
          <a:bodyPr/>
          <a:lstStyle>
            <a:lvl1pPr marL="0" indent="0">
              <a:buNone/>
              <a:defRPr/>
            </a:lvl1pPr>
          </a:lstStyle>
          <a:p>
            <a:pPr lvl="0"/>
            <a:r>
              <a:rPr lang="en-US" dirty="0"/>
              <a:t>5 Click to edit Master text </a:t>
            </a:r>
          </a:p>
        </p:txBody>
      </p:sp>
      <p:sp>
        <p:nvSpPr>
          <p:cNvPr id="13" name="Content Placeholder 5">
            <a:extLst>
              <a:ext uri="{FF2B5EF4-FFF2-40B4-BE49-F238E27FC236}">
                <a16:creationId xmlns:a16="http://schemas.microsoft.com/office/drawing/2014/main" id="{4650131E-B7E0-E016-DFD7-4D34E4EE3B45}"/>
              </a:ext>
            </a:extLst>
          </p:cNvPr>
          <p:cNvSpPr>
            <a:spLocks noGrp="1"/>
          </p:cNvSpPr>
          <p:nvPr>
            <p:ph sz="quarter" idx="18" hasCustomPrompt="1"/>
          </p:nvPr>
        </p:nvSpPr>
        <p:spPr>
          <a:xfrm>
            <a:off x="6227761" y="3617495"/>
            <a:ext cx="4765675" cy="721142"/>
          </a:xfrm>
        </p:spPr>
        <p:txBody>
          <a:bodyPr/>
          <a:lstStyle>
            <a:lvl1pPr marL="0" indent="0">
              <a:buNone/>
              <a:defRPr/>
            </a:lvl1pPr>
          </a:lstStyle>
          <a:p>
            <a:pPr lvl="0"/>
            <a:r>
              <a:rPr lang="en-US" dirty="0"/>
              <a:t>6 Click to edit Master text </a:t>
            </a:r>
          </a:p>
        </p:txBody>
      </p:sp>
      <p:sp>
        <p:nvSpPr>
          <p:cNvPr id="14" name="Content Placeholder 5">
            <a:extLst>
              <a:ext uri="{FF2B5EF4-FFF2-40B4-BE49-F238E27FC236}">
                <a16:creationId xmlns:a16="http://schemas.microsoft.com/office/drawing/2014/main" id="{79A8AE10-4242-FD78-4474-77325D21E452}"/>
              </a:ext>
            </a:extLst>
          </p:cNvPr>
          <p:cNvSpPr>
            <a:spLocks noGrp="1"/>
          </p:cNvSpPr>
          <p:nvPr>
            <p:ph sz="quarter" idx="19" hasCustomPrompt="1"/>
          </p:nvPr>
        </p:nvSpPr>
        <p:spPr>
          <a:xfrm>
            <a:off x="6227761" y="4780080"/>
            <a:ext cx="4765675" cy="721142"/>
          </a:xfrm>
        </p:spPr>
        <p:txBody>
          <a:bodyPr/>
          <a:lstStyle>
            <a:lvl1pPr marL="0" indent="0">
              <a:buNone/>
              <a:defRPr/>
            </a:lvl1pPr>
          </a:lstStyle>
          <a:p>
            <a:pPr lvl="0"/>
            <a:r>
              <a:rPr lang="en-US" dirty="0"/>
              <a:t>7 Click to edit Master text </a:t>
            </a:r>
          </a:p>
        </p:txBody>
      </p:sp>
    </p:spTree>
    <p:custDataLst>
      <p:tags r:id="rId1"/>
    </p:custDataLst>
    <p:extLst>
      <p:ext uri="{BB962C8B-B14F-4D97-AF65-F5344CB8AC3E}">
        <p14:creationId xmlns:p14="http://schemas.microsoft.com/office/powerpoint/2010/main" val="3201385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April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19240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 NTP 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57867D-255A-8C47-B53C-2E81324B4D3B}"/>
              </a:ext>
            </a:extLst>
          </p:cNvPr>
          <p:cNvSpPr>
            <a:spLocks noGrp="1"/>
          </p:cNvSpPr>
          <p:nvPr>
            <p:ph type="dt" sz="half" idx="10"/>
          </p:nvPr>
        </p:nvSpPr>
        <p:spPr>
          <a:xfrm>
            <a:off x="838200" y="6492240"/>
            <a:ext cx="2743200" cy="365125"/>
          </a:xfrm>
          <a:prstGeom prst="rect">
            <a:avLst/>
          </a:prstGeom>
        </p:spPr>
        <p:txBody>
          <a:bodyPr/>
          <a:lstStyle>
            <a:lvl1pPr>
              <a:defRPr lang="en-US" sz="1200" kern="1200" smtClean="0">
                <a:solidFill>
                  <a:schemeClr val="accent1">
                    <a:lumMod val="75000"/>
                  </a:schemeClr>
                </a:solidFill>
                <a:latin typeface="Arial" panose="020B0604020202020204" pitchFamily="34" charset="0"/>
                <a:ea typeface="+mn-ea"/>
                <a:cs typeface="Arial" panose="020B0604020202020204" pitchFamily="34" charset="0"/>
              </a:defRPr>
            </a:lvl1pPr>
          </a:lstStyle>
          <a:p>
            <a:r>
              <a:rPr lang="en-US"/>
              <a:t>June 2022</a:t>
            </a:r>
            <a:endParaRPr lang="en-US" dirty="0"/>
          </a:p>
        </p:txBody>
      </p:sp>
      <p:sp>
        <p:nvSpPr>
          <p:cNvPr id="5" name="Footer Placeholder 4">
            <a:extLst>
              <a:ext uri="{FF2B5EF4-FFF2-40B4-BE49-F238E27FC236}">
                <a16:creationId xmlns:a16="http://schemas.microsoft.com/office/drawing/2014/main" id="{3DAA8F55-D447-EB4E-9ECE-BE0A322927F4}"/>
              </a:ext>
            </a:extLst>
          </p:cNvPr>
          <p:cNvSpPr>
            <a:spLocks noGrp="1"/>
          </p:cNvSpPr>
          <p:nvPr>
            <p:ph type="ftr" sz="quarter" idx="11"/>
          </p:nvPr>
        </p:nvSpPr>
        <p:spPr>
          <a:xfrm>
            <a:off x="4038600" y="6492240"/>
            <a:ext cx="4114800" cy="365125"/>
          </a:xfrm>
        </p:spPr>
        <p:txBody>
          <a:bodyPr/>
          <a:lstStyle>
            <a:lvl1pPr>
              <a:defRPr sz="1200">
                <a:solidFill>
                  <a:schemeClr val="accent1">
                    <a:lumMod val="75000"/>
                  </a:schemeClr>
                </a:solidFill>
              </a:defRPr>
            </a:lvl1pPr>
          </a:lstStyle>
          <a:p>
            <a:r>
              <a:rPr lang="en-US" dirty="0"/>
              <a:t>Understanding Medicare</a:t>
            </a:r>
          </a:p>
        </p:txBody>
      </p:sp>
      <p:sp>
        <p:nvSpPr>
          <p:cNvPr id="6" name="Title Placeholder 1">
            <a:extLst>
              <a:ext uri="{FF2B5EF4-FFF2-40B4-BE49-F238E27FC236}">
                <a16:creationId xmlns:a16="http://schemas.microsoft.com/office/drawing/2014/main" id="{D1EC8A21-7F7F-224D-98D4-F2295DD5610B}"/>
              </a:ext>
            </a:extLst>
          </p:cNvPr>
          <p:cNvSpPr>
            <a:spLocks noGrp="1"/>
          </p:cNvSpPr>
          <p:nvPr>
            <p:ph type="title"/>
          </p:nvPr>
        </p:nvSpPr>
        <p:spPr>
          <a:xfrm>
            <a:off x="1866142" y="8055"/>
            <a:ext cx="9837234" cy="1020646"/>
          </a:xfrm>
          <a:prstGeom prst="rect">
            <a:avLst/>
          </a:prstGeom>
        </p:spPr>
        <p:txBody>
          <a:bodyPr vert="horz" lIns="91440" tIns="45720" rIns="91440" bIns="45720" rtlCol="0" anchor="ctr" anchorCtr="0">
            <a:normAutofit/>
          </a:bodyPr>
          <a:lstStyle>
            <a:lvl1pPr>
              <a:defRPr>
                <a:latin typeface="Calibri "/>
                <a:cs typeface="Calibri" panose="020F050202020403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a:p>
            <a:pPr marL="1144588" marR="0" lvl="4"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Fifth level</a:t>
            </a:r>
          </a:p>
        </p:txBody>
      </p:sp>
      <p:sp>
        <p:nvSpPr>
          <p:cNvPr id="8" name="Slide Number Placeholder 2">
            <a:extLst>
              <a:ext uri="{FF2B5EF4-FFF2-40B4-BE49-F238E27FC236}">
                <a16:creationId xmlns:a16="http://schemas.microsoft.com/office/drawing/2014/main" id="{DE824094-71A4-444A-A21C-E78EB03FB923}"/>
              </a:ext>
            </a:extLst>
          </p:cNvPr>
          <p:cNvSpPr>
            <a:spLocks noGrp="1"/>
          </p:cNvSpPr>
          <p:nvPr>
            <p:ph type="sldNum" sz="quarter" idx="12"/>
          </p:nvPr>
        </p:nvSpPr>
        <p:spPr>
          <a:xfrm>
            <a:off x="10858975" y="6492240"/>
            <a:ext cx="989652" cy="501649"/>
          </a:xfrm>
          <a:prstGeom prst="rect">
            <a:avLst/>
          </a:prstGeom>
        </p:spPr>
        <p:txBody>
          <a:bodyPr/>
          <a:lstStyle>
            <a:lvl1pPr algn="r">
              <a:defRPr sz="1200">
                <a:solidFill>
                  <a:srgbClr val="00539A"/>
                </a:solidFill>
              </a:defRPr>
            </a:lvl1pPr>
          </a:lstStyle>
          <a:p>
            <a:fld id="{FC4ACFE8-D096-2541-B423-85B6908FFA9E}" type="slidenum">
              <a:rPr lang="en-US" smtClean="0"/>
              <a:pPr/>
              <a:t>‹#›</a:t>
            </a:fld>
            <a:endParaRPr lang="en-US" dirty="0"/>
          </a:p>
        </p:txBody>
      </p:sp>
    </p:spTree>
    <p:custDataLst>
      <p:tags r:id="rId1"/>
    </p:custDataLst>
    <p:extLst>
      <p:ext uri="{BB962C8B-B14F-4D97-AF65-F5344CB8AC3E}">
        <p14:creationId xmlns:p14="http://schemas.microsoft.com/office/powerpoint/2010/main" val="2739520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1">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978159" y="1287140"/>
            <a:ext cx="4433595" cy="765596"/>
          </a:xfrm>
        </p:spPr>
        <p:txBody>
          <a:bodyPr>
            <a:normAutofit/>
          </a:bodyPr>
          <a:lstStyle>
            <a:lvl1pPr>
              <a:defRPr sz="2000"/>
            </a:lvl1pPr>
          </a:lstStyle>
          <a:p>
            <a:pPr lvl="0"/>
            <a:r>
              <a:rPr lang="en-US" dirty="0"/>
              <a:t>1 Click to edit Master</a:t>
            </a:r>
          </a:p>
        </p:txBody>
      </p:sp>
      <p:sp>
        <p:nvSpPr>
          <p:cNvPr id="9" name="Content Placeholder 2">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6504993" y="1287140"/>
            <a:ext cx="3799114" cy="765596"/>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978159" y="2414277"/>
            <a:ext cx="4433595" cy="765596"/>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04993" y="2414277"/>
            <a:ext cx="3799114" cy="765596"/>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978159" y="3429000"/>
            <a:ext cx="4433595" cy="765596"/>
          </a:xfrm>
        </p:spPr>
        <p:txBody>
          <a:bodyPr>
            <a:normAutofit/>
          </a:bodyPr>
          <a:lstStyle>
            <a:lvl1pPr>
              <a:defRPr sz="2000"/>
            </a:lvl1pPr>
          </a:lstStyle>
          <a:p>
            <a:pPr lvl="0"/>
            <a:r>
              <a:rPr lang="en-US" dirty="0"/>
              <a:t>5 Click to edit Master</a:t>
            </a:r>
          </a:p>
        </p:txBody>
      </p:sp>
      <p:sp>
        <p:nvSpPr>
          <p:cNvPr id="13" name="Content Placeholder 6">
            <a:extLst>
              <a:ext uri="{FF2B5EF4-FFF2-40B4-BE49-F238E27FC236}">
                <a16:creationId xmlns:a16="http://schemas.microsoft.com/office/drawing/2014/main" id="{5E3743C0-6172-EBF2-B912-7B64BB00E4D2}"/>
              </a:ext>
            </a:extLst>
          </p:cNvPr>
          <p:cNvSpPr>
            <a:spLocks noGrp="1"/>
          </p:cNvSpPr>
          <p:nvPr>
            <p:ph sz="quarter" idx="18" hasCustomPrompt="1"/>
          </p:nvPr>
        </p:nvSpPr>
        <p:spPr>
          <a:xfrm>
            <a:off x="6504993" y="3429000"/>
            <a:ext cx="3799114" cy="765596"/>
          </a:xfrm>
        </p:spPr>
        <p:txBody>
          <a:bodyPr>
            <a:normAutofit/>
          </a:bodyPr>
          <a:lstStyle>
            <a:lvl1pPr>
              <a:defRPr sz="2000"/>
            </a:lvl1pPr>
          </a:lstStyle>
          <a:p>
            <a:pPr lvl="0"/>
            <a:r>
              <a:rPr lang="en-US" dirty="0"/>
              <a:t>6 Click to edit Master</a:t>
            </a:r>
          </a:p>
        </p:txBody>
      </p:sp>
      <p:sp>
        <p:nvSpPr>
          <p:cNvPr id="14" name="Content Placeholder 6">
            <a:extLst>
              <a:ext uri="{FF2B5EF4-FFF2-40B4-BE49-F238E27FC236}">
                <a16:creationId xmlns:a16="http://schemas.microsoft.com/office/drawing/2014/main" id="{6C8ABF19-6DF9-941C-8D8C-7BA0569AFDC9}"/>
              </a:ext>
            </a:extLst>
          </p:cNvPr>
          <p:cNvSpPr>
            <a:spLocks noGrp="1"/>
          </p:cNvSpPr>
          <p:nvPr>
            <p:ph sz="quarter" idx="19" hasCustomPrompt="1"/>
          </p:nvPr>
        </p:nvSpPr>
        <p:spPr>
          <a:xfrm>
            <a:off x="978159" y="4453259"/>
            <a:ext cx="4433595" cy="765596"/>
          </a:xfrm>
        </p:spPr>
        <p:txBody>
          <a:bodyPr>
            <a:normAutofit/>
          </a:bodyPr>
          <a:lstStyle>
            <a:lvl1pPr>
              <a:defRPr sz="2000"/>
            </a:lvl1pPr>
          </a:lstStyle>
          <a:p>
            <a:pPr lvl="0"/>
            <a:r>
              <a:rPr lang="en-US" dirty="0"/>
              <a:t>7 Click to edit Master</a:t>
            </a:r>
          </a:p>
        </p:txBody>
      </p:sp>
      <p:sp>
        <p:nvSpPr>
          <p:cNvPr id="15" name="Content Placeholder 6">
            <a:extLst>
              <a:ext uri="{FF2B5EF4-FFF2-40B4-BE49-F238E27FC236}">
                <a16:creationId xmlns:a16="http://schemas.microsoft.com/office/drawing/2014/main" id="{99AFD000-D410-46F4-AFE8-19068F5ACBB0}"/>
              </a:ext>
            </a:extLst>
          </p:cNvPr>
          <p:cNvSpPr>
            <a:spLocks noGrp="1"/>
          </p:cNvSpPr>
          <p:nvPr>
            <p:ph sz="quarter" idx="20" hasCustomPrompt="1"/>
          </p:nvPr>
        </p:nvSpPr>
        <p:spPr>
          <a:xfrm>
            <a:off x="6504993" y="4453259"/>
            <a:ext cx="3799114" cy="765596"/>
          </a:xfrm>
        </p:spPr>
        <p:txBody>
          <a:bodyPr>
            <a:normAutofit/>
          </a:bodyPr>
          <a:lstStyle>
            <a:lvl1pPr>
              <a:defRPr sz="2000"/>
            </a:lvl1pPr>
          </a:lstStyle>
          <a:p>
            <a:pPr lvl="0"/>
            <a:r>
              <a:rPr lang="en-US" dirty="0"/>
              <a:t>8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383183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5077609"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6315075" y="1366838"/>
            <a:ext cx="5119688"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2821403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April 2024</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Tree>
    <p:custDataLst>
      <p:tags r:id="rId1"/>
    </p:custDataLst>
    <p:extLst>
      <p:ext uri="{BB962C8B-B14F-4D97-AF65-F5344CB8AC3E}">
        <p14:creationId xmlns:p14="http://schemas.microsoft.com/office/powerpoint/2010/main" val="58802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2107"/>
          </a:xfrm>
          <a:prstGeom prst="rect">
            <a:avLst/>
          </a:prstGeom>
        </p:spPr>
        <p:txBody>
          <a:bodyPr anchor="ctr">
            <a:normAutofit/>
          </a:bodyPr>
          <a:lstStyle>
            <a:lvl1pPr>
              <a:defRPr sz="3000"/>
            </a:lvl1pPr>
          </a:lstStyle>
          <a:p>
            <a:r>
              <a:rPr lang="en-US" dirty="0"/>
              <a:t>Click to edit Master title style</a:t>
            </a:r>
          </a:p>
        </p:txBody>
      </p:sp>
      <p:sp>
        <p:nvSpPr>
          <p:cNvPr id="9" name="Date Placeholder 8">
            <a:extLst>
              <a:ext uri="{FF2B5EF4-FFF2-40B4-BE49-F238E27FC236}">
                <a16:creationId xmlns:a16="http://schemas.microsoft.com/office/drawing/2014/main" id="{FC1B000A-7D50-5BFA-7591-6D686846A415}"/>
              </a:ext>
            </a:extLst>
          </p:cNvPr>
          <p:cNvSpPr>
            <a:spLocks noGrp="1"/>
          </p:cNvSpPr>
          <p:nvPr>
            <p:ph type="dt" sz="half" idx="10"/>
          </p:nvPr>
        </p:nvSpPr>
        <p:spPr/>
        <p:txBody>
          <a:bodyPr/>
          <a:lstStyle>
            <a:lvl1pPr>
              <a:defRPr/>
            </a:lvl1pPr>
          </a:lstStyle>
          <a:p>
            <a:r>
              <a:rPr lang="en-US" dirty="0"/>
              <a:t>April 2024</a:t>
            </a:r>
          </a:p>
        </p:txBody>
      </p:sp>
      <p:sp>
        <p:nvSpPr>
          <p:cNvPr id="13" name="Footer Placeholder 12">
            <a:extLst>
              <a:ext uri="{FF2B5EF4-FFF2-40B4-BE49-F238E27FC236}">
                <a16:creationId xmlns:a16="http://schemas.microsoft.com/office/drawing/2014/main" id="{A232931A-3EE1-7FD5-0BB5-83FE22505160}"/>
              </a:ext>
            </a:extLst>
          </p:cNvPr>
          <p:cNvSpPr>
            <a:spLocks noGrp="1"/>
          </p:cNvSpPr>
          <p:nvPr>
            <p:ph type="ftr" sz="quarter" idx="11"/>
          </p:nvPr>
        </p:nvSpPr>
        <p:spPr/>
        <p:txBody>
          <a:bodyPr/>
          <a:lstStyle>
            <a:lvl1pPr>
              <a:defRPr/>
            </a:lvl1pPr>
          </a:lstStyle>
          <a:p>
            <a:r>
              <a:rPr lang="en-US" dirty="0"/>
              <a:t>Understanding Medicare</a:t>
            </a:r>
          </a:p>
        </p:txBody>
      </p:sp>
      <p:sp>
        <p:nvSpPr>
          <p:cNvPr id="14" name="Slide Number Placeholder 13">
            <a:extLst>
              <a:ext uri="{FF2B5EF4-FFF2-40B4-BE49-F238E27FC236}">
                <a16:creationId xmlns:a16="http://schemas.microsoft.com/office/drawing/2014/main" id="{C05EF9B1-1426-2717-DD12-59F29B62600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custDataLst>
      <p:tags r:id="rId1"/>
    </p:custDataLst>
    <p:extLst>
      <p:ext uri="{BB962C8B-B14F-4D97-AF65-F5344CB8AC3E}">
        <p14:creationId xmlns:p14="http://schemas.microsoft.com/office/powerpoint/2010/main" val="3810773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April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2698138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dirty="0"/>
              <a:t>April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dirty="0"/>
              <a:t>Understanding Medicare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2583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a:t>Click to add text</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997939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lvl1pPr>
              <a:defRPr/>
            </a:lvl1pPr>
          </a:lstStyle>
          <a:p>
            <a:r>
              <a:rPr lang="en-US" dirty="0"/>
              <a:t>April 2024</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5044447"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2521981" y="308391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5129896"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4" name="Content Placeholder 15">
            <a:extLst>
              <a:ext uri="{FF2B5EF4-FFF2-40B4-BE49-F238E27FC236}">
                <a16:creationId xmlns:a16="http://schemas.microsoft.com/office/drawing/2014/main" id="{7586E760-98E0-0B5E-74C5-8826CBF91873}"/>
              </a:ext>
            </a:extLst>
          </p:cNvPr>
          <p:cNvSpPr>
            <a:spLocks noGrp="1"/>
          </p:cNvSpPr>
          <p:nvPr>
            <p:ph sz="quarter" idx="16" hasCustomPrompt="1"/>
          </p:nvPr>
        </p:nvSpPr>
        <p:spPr>
          <a:xfrm>
            <a:off x="7714402"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5071308" y="121491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6" name="Oval 25">
            <a:extLst>
              <a:ext uri="{FF2B5EF4-FFF2-40B4-BE49-F238E27FC236}">
                <a16:creationId xmlns:a16="http://schemas.microsoft.com/office/drawing/2014/main" id="{C322D607-D7A4-3975-A9F9-0D2F8D25644C}"/>
              </a:ext>
            </a:extLst>
          </p:cNvPr>
          <p:cNvSpPr/>
          <p:nvPr userDrawn="1"/>
        </p:nvSpPr>
        <p:spPr>
          <a:xfrm>
            <a:off x="7695322" y="1168903"/>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8">
            <a:extLst>
              <a:ext uri="{FF2B5EF4-FFF2-40B4-BE49-F238E27FC236}">
                <a16:creationId xmlns:a16="http://schemas.microsoft.com/office/drawing/2014/main" id="{4B8E8037-5238-2DF4-5E6D-5FE7FBFE38DB}"/>
              </a:ext>
            </a:extLst>
          </p:cNvPr>
          <p:cNvSpPr>
            <a:spLocks noGrp="1"/>
          </p:cNvSpPr>
          <p:nvPr>
            <p:ph type="pic" sz="quarter" idx="23"/>
          </p:nvPr>
        </p:nvSpPr>
        <p:spPr>
          <a:xfrm>
            <a:off x="7695322" y="120305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2487212"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2540933" y="1195421"/>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7749928"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7730848" y="3664952"/>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7730848" y="369910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5085651" y="366771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5135954" y="5562707"/>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5112512" y="37144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2540933"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2506164" y="3655427"/>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2559885" y="368269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4179835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AB575-A355-0628-BABB-34417EEA04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FEF8A4-8FF9-B9F6-04B6-2EE58CCF3D5C}"/>
              </a:ext>
            </a:extLst>
          </p:cNvPr>
          <p:cNvSpPr>
            <a:spLocks noGrp="1"/>
          </p:cNvSpPr>
          <p:nvPr>
            <p:ph type="dt" sz="half" idx="10"/>
          </p:nvPr>
        </p:nvSpPr>
        <p:spPr/>
        <p:txBody>
          <a:bodyPr/>
          <a:lstStyle>
            <a:lvl1pPr>
              <a:defRPr/>
            </a:lvl1pPr>
          </a:lstStyle>
          <a:p>
            <a:r>
              <a:rPr lang="en-US" dirty="0"/>
              <a:t>April 2024</a:t>
            </a:r>
          </a:p>
        </p:txBody>
      </p:sp>
      <p:sp>
        <p:nvSpPr>
          <p:cNvPr id="4" name="Footer Placeholder 3">
            <a:extLst>
              <a:ext uri="{FF2B5EF4-FFF2-40B4-BE49-F238E27FC236}">
                <a16:creationId xmlns:a16="http://schemas.microsoft.com/office/drawing/2014/main" id="{EC46FBB4-CE5D-D54D-E572-44342E5F37F7}"/>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997775D4-BEF8-B07B-EAF0-83E762FD6814}"/>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6" name="Oval 5">
            <a:extLst>
              <a:ext uri="{FF2B5EF4-FFF2-40B4-BE49-F238E27FC236}">
                <a16:creationId xmlns:a16="http://schemas.microsoft.com/office/drawing/2014/main" id="{AFD2A481-18B4-5BB7-CEBA-A9CA7B8E5A9C}"/>
              </a:ext>
            </a:extLst>
          </p:cNvPr>
          <p:cNvSpPr/>
          <p:nvPr userDrawn="1"/>
        </p:nvSpPr>
        <p:spPr>
          <a:xfrm>
            <a:off x="3799203" y="2470248"/>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15">
            <a:extLst>
              <a:ext uri="{FF2B5EF4-FFF2-40B4-BE49-F238E27FC236}">
                <a16:creationId xmlns:a16="http://schemas.microsoft.com/office/drawing/2014/main" id="{0FF59ABC-EA80-9AC6-5A93-4452E5CE7E37}"/>
              </a:ext>
            </a:extLst>
          </p:cNvPr>
          <p:cNvSpPr>
            <a:spLocks noGrp="1"/>
          </p:cNvSpPr>
          <p:nvPr>
            <p:ph sz="quarter" idx="13" hasCustomPrompt="1"/>
          </p:nvPr>
        </p:nvSpPr>
        <p:spPr>
          <a:xfrm>
            <a:off x="1184038" y="4401285"/>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8" name="Content Placeholder 15">
            <a:extLst>
              <a:ext uri="{FF2B5EF4-FFF2-40B4-BE49-F238E27FC236}">
                <a16:creationId xmlns:a16="http://schemas.microsoft.com/office/drawing/2014/main" id="{2D1EF268-A893-2CA2-B9DC-B3163D4A44F9}"/>
              </a:ext>
            </a:extLst>
          </p:cNvPr>
          <p:cNvSpPr>
            <a:spLocks noGrp="1"/>
          </p:cNvSpPr>
          <p:nvPr>
            <p:ph sz="quarter" idx="15" hasCustomPrompt="1"/>
          </p:nvPr>
        </p:nvSpPr>
        <p:spPr>
          <a:xfrm>
            <a:off x="3837607" y="4401285"/>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9" name="Picture Placeholder 28">
            <a:extLst>
              <a:ext uri="{FF2B5EF4-FFF2-40B4-BE49-F238E27FC236}">
                <a16:creationId xmlns:a16="http://schemas.microsoft.com/office/drawing/2014/main" id="{E27471F6-931B-04D8-A7B1-5B873D0EE5D5}"/>
              </a:ext>
            </a:extLst>
          </p:cNvPr>
          <p:cNvSpPr>
            <a:spLocks noGrp="1"/>
          </p:cNvSpPr>
          <p:nvPr>
            <p:ph type="pic" sz="quarter" idx="21"/>
          </p:nvPr>
        </p:nvSpPr>
        <p:spPr>
          <a:xfrm>
            <a:off x="3826064" y="2517009"/>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0" name="Oval 9">
            <a:extLst>
              <a:ext uri="{FF2B5EF4-FFF2-40B4-BE49-F238E27FC236}">
                <a16:creationId xmlns:a16="http://schemas.microsoft.com/office/drawing/2014/main" id="{CEC1FC61-48AB-F697-D374-B3AD6966EE4D}"/>
              </a:ext>
            </a:extLst>
          </p:cNvPr>
          <p:cNvSpPr/>
          <p:nvPr userDrawn="1"/>
        </p:nvSpPr>
        <p:spPr>
          <a:xfrm>
            <a:off x="1139794" y="2470248"/>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28">
            <a:extLst>
              <a:ext uri="{FF2B5EF4-FFF2-40B4-BE49-F238E27FC236}">
                <a16:creationId xmlns:a16="http://schemas.microsoft.com/office/drawing/2014/main" id="{0738252A-92FE-9C8C-9363-DEF5E11E52A5}"/>
              </a:ext>
            </a:extLst>
          </p:cNvPr>
          <p:cNvSpPr>
            <a:spLocks noGrp="1"/>
          </p:cNvSpPr>
          <p:nvPr>
            <p:ph type="pic" sz="quarter" idx="24"/>
          </p:nvPr>
        </p:nvSpPr>
        <p:spPr>
          <a:xfrm>
            <a:off x="1193515" y="249751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2" name="Oval 11">
            <a:extLst>
              <a:ext uri="{FF2B5EF4-FFF2-40B4-BE49-F238E27FC236}">
                <a16:creationId xmlns:a16="http://schemas.microsoft.com/office/drawing/2014/main" id="{B9D11402-D04C-3280-8CF0-67A5FBA11989}"/>
              </a:ext>
            </a:extLst>
          </p:cNvPr>
          <p:cNvSpPr/>
          <p:nvPr userDrawn="1"/>
        </p:nvSpPr>
        <p:spPr>
          <a:xfrm>
            <a:off x="9127362" y="2470248"/>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5">
            <a:extLst>
              <a:ext uri="{FF2B5EF4-FFF2-40B4-BE49-F238E27FC236}">
                <a16:creationId xmlns:a16="http://schemas.microsoft.com/office/drawing/2014/main" id="{2B78D97A-BC9E-EE30-4C25-D89301751646}"/>
              </a:ext>
            </a:extLst>
          </p:cNvPr>
          <p:cNvSpPr>
            <a:spLocks noGrp="1"/>
          </p:cNvSpPr>
          <p:nvPr>
            <p:ph sz="quarter" idx="28" hasCustomPrompt="1"/>
          </p:nvPr>
        </p:nvSpPr>
        <p:spPr>
          <a:xfrm>
            <a:off x="9144746" y="4401285"/>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14" name="Picture Placeholder 28">
            <a:extLst>
              <a:ext uri="{FF2B5EF4-FFF2-40B4-BE49-F238E27FC236}">
                <a16:creationId xmlns:a16="http://schemas.microsoft.com/office/drawing/2014/main" id="{93086241-893B-FBD3-9792-2FF7FF51A6A1}"/>
              </a:ext>
            </a:extLst>
          </p:cNvPr>
          <p:cNvSpPr>
            <a:spLocks noGrp="1"/>
          </p:cNvSpPr>
          <p:nvPr>
            <p:ph type="pic" sz="quarter" idx="29"/>
          </p:nvPr>
        </p:nvSpPr>
        <p:spPr>
          <a:xfrm>
            <a:off x="9154223" y="2517009"/>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5" name="Content Placeholder 15">
            <a:extLst>
              <a:ext uri="{FF2B5EF4-FFF2-40B4-BE49-F238E27FC236}">
                <a16:creationId xmlns:a16="http://schemas.microsoft.com/office/drawing/2014/main" id="{2CCC4520-426A-9E45-A236-535637DA10F7}"/>
              </a:ext>
            </a:extLst>
          </p:cNvPr>
          <p:cNvSpPr>
            <a:spLocks noGrp="1"/>
          </p:cNvSpPr>
          <p:nvPr>
            <p:ph sz="quarter" idx="30" hasCustomPrompt="1"/>
          </p:nvPr>
        </p:nvSpPr>
        <p:spPr>
          <a:xfrm>
            <a:off x="6491176" y="4401285"/>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16" name="Oval 15">
            <a:extLst>
              <a:ext uri="{FF2B5EF4-FFF2-40B4-BE49-F238E27FC236}">
                <a16:creationId xmlns:a16="http://schemas.microsoft.com/office/drawing/2014/main" id="{FEA7E196-24DA-7188-2DAE-908758FF014C}"/>
              </a:ext>
            </a:extLst>
          </p:cNvPr>
          <p:cNvSpPr/>
          <p:nvPr userDrawn="1"/>
        </p:nvSpPr>
        <p:spPr>
          <a:xfrm>
            <a:off x="6456407" y="2470248"/>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28">
            <a:extLst>
              <a:ext uri="{FF2B5EF4-FFF2-40B4-BE49-F238E27FC236}">
                <a16:creationId xmlns:a16="http://schemas.microsoft.com/office/drawing/2014/main" id="{53A1EE50-0C11-5F4D-842F-E0D792359B8C}"/>
              </a:ext>
            </a:extLst>
          </p:cNvPr>
          <p:cNvSpPr>
            <a:spLocks noGrp="1"/>
          </p:cNvSpPr>
          <p:nvPr>
            <p:ph type="pic" sz="quarter" idx="31"/>
          </p:nvPr>
        </p:nvSpPr>
        <p:spPr>
          <a:xfrm>
            <a:off x="6510128" y="249751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2070045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DA47-7FBE-D0A3-23B3-4CA4472EA0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B503C4-E55D-303B-A90B-38E3F0BABCBE}"/>
              </a:ext>
            </a:extLst>
          </p:cNvPr>
          <p:cNvSpPr>
            <a:spLocks noGrp="1"/>
          </p:cNvSpPr>
          <p:nvPr>
            <p:ph type="dt" sz="half" idx="10"/>
          </p:nvPr>
        </p:nvSpPr>
        <p:spPr/>
        <p:txBody>
          <a:bodyPr/>
          <a:lstStyle>
            <a:lvl1pPr>
              <a:defRPr/>
            </a:lvl1pPr>
          </a:lstStyle>
          <a:p>
            <a:r>
              <a:rPr lang="en-US" dirty="0"/>
              <a:t>April 2024</a:t>
            </a:r>
          </a:p>
        </p:txBody>
      </p:sp>
      <p:sp>
        <p:nvSpPr>
          <p:cNvPr id="4" name="Footer Placeholder 3">
            <a:extLst>
              <a:ext uri="{FF2B5EF4-FFF2-40B4-BE49-F238E27FC236}">
                <a16:creationId xmlns:a16="http://schemas.microsoft.com/office/drawing/2014/main" id="{5321D55C-05F2-8B18-C6DA-462C66CB0DA7}"/>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F89B974B-2D54-8301-25CA-2391C9DB42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6" name="Oval 5">
            <a:extLst>
              <a:ext uri="{FF2B5EF4-FFF2-40B4-BE49-F238E27FC236}">
                <a16:creationId xmlns:a16="http://schemas.microsoft.com/office/drawing/2014/main" id="{2CB805F7-D11C-8A34-C261-F68B5FCD0698}"/>
              </a:ext>
            </a:extLst>
          </p:cNvPr>
          <p:cNvSpPr/>
          <p:nvPr userDrawn="1"/>
        </p:nvSpPr>
        <p:spPr>
          <a:xfrm>
            <a:off x="5151402" y="1140445"/>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15">
            <a:extLst>
              <a:ext uri="{FF2B5EF4-FFF2-40B4-BE49-F238E27FC236}">
                <a16:creationId xmlns:a16="http://schemas.microsoft.com/office/drawing/2014/main" id="{4000DA75-5971-7572-68B3-19E47C6BF897}"/>
              </a:ext>
            </a:extLst>
          </p:cNvPr>
          <p:cNvSpPr>
            <a:spLocks noGrp="1"/>
          </p:cNvSpPr>
          <p:nvPr>
            <p:ph sz="quarter" idx="13" hasCustomPrompt="1"/>
          </p:nvPr>
        </p:nvSpPr>
        <p:spPr>
          <a:xfrm>
            <a:off x="2628936" y="3056207"/>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8" name="Content Placeholder 15">
            <a:extLst>
              <a:ext uri="{FF2B5EF4-FFF2-40B4-BE49-F238E27FC236}">
                <a16:creationId xmlns:a16="http://schemas.microsoft.com/office/drawing/2014/main" id="{0CD701DE-4762-C8DD-DC40-7FDDB2E7CDD7}"/>
              </a:ext>
            </a:extLst>
          </p:cNvPr>
          <p:cNvSpPr>
            <a:spLocks noGrp="1"/>
          </p:cNvSpPr>
          <p:nvPr>
            <p:ph sz="quarter" idx="15" hasCustomPrompt="1"/>
          </p:nvPr>
        </p:nvSpPr>
        <p:spPr>
          <a:xfrm>
            <a:off x="5236851" y="3047431"/>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9" name="Content Placeholder 15">
            <a:extLst>
              <a:ext uri="{FF2B5EF4-FFF2-40B4-BE49-F238E27FC236}">
                <a16:creationId xmlns:a16="http://schemas.microsoft.com/office/drawing/2014/main" id="{56F03D2D-D38D-4C0F-563C-0C6660D5E2E9}"/>
              </a:ext>
            </a:extLst>
          </p:cNvPr>
          <p:cNvSpPr>
            <a:spLocks noGrp="1"/>
          </p:cNvSpPr>
          <p:nvPr>
            <p:ph sz="quarter" idx="16" hasCustomPrompt="1"/>
          </p:nvPr>
        </p:nvSpPr>
        <p:spPr>
          <a:xfrm>
            <a:off x="7821357" y="3047431"/>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10" name="Picture Placeholder 28">
            <a:extLst>
              <a:ext uri="{FF2B5EF4-FFF2-40B4-BE49-F238E27FC236}">
                <a16:creationId xmlns:a16="http://schemas.microsoft.com/office/drawing/2014/main" id="{D8376820-C3A7-408C-A367-02120EE61112}"/>
              </a:ext>
            </a:extLst>
          </p:cNvPr>
          <p:cNvSpPr>
            <a:spLocks noGrp="1"/>
          </p:cNvSpPr>
          <p:nvPr>
            <p:ph type="pic" sz="quarter" idx="21"/>
          </p:nvPr>
        </p:nvSpPr>
        <p:spPr>
          <a:xfrm>
            <a:off x="5178263" y="1187206"/>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1" name="Oval 10">
            <a:extLst>
              <a:ext uri="{FF2B5EF4-FFF2-40B4-BE49-F238E27FC236}">
                <a16:creationId xmlns:a16="http://schemas.microsoft.com/office/drawing/2014/main" id="{E7475315-53CA-03DB-8CD2-830DE1F9024B}"/>
              </a:ext>
            </a:extLst>
          </p:cNvPr>
          <p:cNvSpPr/>
          <p:nvPr userDrawn="1"/>
        </p:nvSpPr>
        <p:spPr>
          <a:xfrm>
            <a:off x="7802277" y="114119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28">
            <a:extLst>
              <a:ext uri="{FF2B5EF4-FFF2-40B4-BE49-F238E27FC236}">
                <a16:creationId xmlns:a16="http://schemas.microsoft.com/office/drawing/2014/main" id="{1A97F94B-8633-A645-C774-C571890CAAD3}"/>
              </a:ext>
            </a:extLst>
          </p:cNvPr>
          <p:cNvSpPr>
            <a:spLocks noGrp="1"/>
          </p:cNvSpPr>
          <p:nvPr>
            <p:ph type="pic" sz="quarter" idx="23"/>
          </p:nvPr>
        </p:nvSpPr>
        <p:spPr>
          <a:xfrm>
            <a:off x="7802277" y="1175346"/>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3" name="Oval 12">
            <a:extLst>
              <a:ext uri="{FF2B5EF4-FFF2-40B4-BE49-F238E27FC236}">
                <a16:creationId xmlns:a16="http://schemas.microsoft.com/office/drawing/2014/main" id="{42868F82-CED9-F89B-5385-57BA69D0FD04}"/>
              </a:ext>
            </a:extLst>
          </p:cNvPr>
          <p:cNvSpPr/>
          <p:nvPr userDrawn="1"/>
        </p:nvSpPr>
        <p:spPr>
          <a:xfrm>
            <a:off x="2594167" y="1140445"/>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28">
            <a:extLst>
              <a:ext uri="{FF2B5EF4-FFF2-40B4-BE49-F238E27FC236}">
                <a16:creationId xmlns:a16="http://schemas.microsoft.com/office/drawing/2014/main" id="{3FF4CD09-FE7C-CA7B-FCAC-5EE19E28BF41}"/>
              </a:ext>
            </a:extLst>
          </p:cNvPr>
          <p:cNvSpPr>
            <a:spLocks noGrp="1"/>
          </p:cNvSpPr>
          <p:nvPr>
            <p:ph type="pic" sz="quarter" idx="24"/>
          </p:nvPr>
        </p:nvSpPr>
        <p:spPr>
          <a:xfrm>
            <a:off x="2647888" y="1167712"/>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5" name="Oval 14">
            <a:extLst>
              <a:ext uri="{FF2B5EF4-FFF2-40B4-BE49-F238E27FC236}">
                <a16:creationId xmlns:a16="http://schemas.microsoft.com/office/drawing/2014/main" id="{F498564D-7AA8-0225-14E6-801D9C962D49}"/>
              </a:ext>
            </a:extLst>
          </p:cNvPr>
          <p:cNvSpPr/>
          <p:nvPr userDrawn="1"/>
        </p:nvSpPr>
        <p:spPr>
          <a:xfrm>
            <a:off x="6371340" y="367402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15">
            <a:extLst>
              <a:ext uri="{FF2B5EF4-FFF2-40B4-BE49-F238E27FC236}">
                <a16:creationId xmlns:a16="http://schemas.microsoft.com/office/drawing/2014/main" id="{714458D1-5AA5-9C37-CE45-30CEAF74BCE7}"/>
              </a:ext>
            </a:extLst>
          </p:cNvPr>
          <p:cNvSpPr>
            <a:spLocks noGrp="1"/>
          </p:cNvSpPr>
          <p:nvPr>
            <p:ph sz="quarter" idx="28" hasCustomPrompt="1"/>
          </p:nvPr>
        </p:nvSpPr>
        <p:spPr>
          <a:xfrm>
            <a:off x="6421643" y="5569017"/>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17" name="Picture Placeholder 28">
            <a:extLst>
              <a:ext uri="{FF2B5EF4-FFF2-40B4-BE49-F238E27FC236}">
                <a16:creationId xmlns:a16="http://schemas.microsoft.com/office/drawing/2014/main" id="{603ECFDC-6DC7-5FFB-40A3-94FBA8081AA7}"/>
              </a:ext>
            </a:extLst>
          </p:cNvPr>
          <p:cNvSpPr>
            <a:spLocks noGrp="1"/>
          </p:cNvSpPr>
          <p:nvPr>
            <p:ph type="pic" sz="quarter" idx="29"/>
          </p:nvPr>
        </p:nvSpPr>
        <p:spPr>
          <a:xfrm>
            <a:off x="6398201" y="372078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8" name="Content Placeholder 15">
            <a:extLst>
              <a:ext uri="{FF2B5EF4-FFF2-40B4-BE49-F238E27FC236}">
                <a16:creationId xmlns:a16="http://schemas.microsoft.com/office/drawing/2014/main" id="{27834FB1-6D5E-759B-0939-06FD0D664328}"/>
              </a:ext>
            </a:extLst>
          </p:cNvPr>
          <p:cNvSpPr>
            <a:spLocks noGrp="1"/>
          </p:cNvSpPr>
          <p:nvPr>
            <p:ph sz="quarter" idx="30" hasCustomPrompt="1"/>
          </p:nvPr>
        </p:nvSpPr>
        <p:spPr>
          <a:xfrm>
            <a:off x="3826622" y="556550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19" name="Oval 18">
            <a:extLst>
              <a:ext uri="{FF2B5EF4-FFF2-40B4-BE49-F238E27FC236}">
                <a16:creationId xmlns:a16="http://schemas.microsoft.com/office/drawing/2014/main" id="{95AAFAF9-CD3F-1BC1-D10F-436931B0D79D}"/>
              </a:ext>
            </a:extLst>
          </p:cNvPr>
          <p:cNvSpPr/>
          <p:nvPr userDrawn="1"/>
        </p:nvSpPr>
        <p:spPr>
          <a:xfrm>
            <a:off x="3791853" y="3661737"/>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28">
            <a:extLst>
              <a:ext uri="{FF2B5EF4-FFF2-40B4-BE49-F238E27FC236}">
                <a16:creationId xmlns:a16="http://schemas.microsoft.com/office/drawing/2014/main" id="{A1B2B3FF-A49F-F348-949D-9EA0CA96B2BE}"/>
              </a:ext>
            </a:extLst>
          </p:cNvPr>
          <p:cNvSpPr>
            <a:spLocks noGrp="1"/>
          </p:cNvSpPr>
          <p:nvPr>
            <p:ph type="pic" sz="quarter" idx="31"/>
          </p:nvPr>
        </p:nvSpPr>
        <p:spPr>
          <a:xfrm>
            <a:off x="3845574" y="368900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398652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3260993"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4411624" y="1371600"/>
            <a:ext cx="3368752"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p:nvPr>
        </p:nvSpPr>
        <p:spPr>
          <a:xfrm>
            <a:off x="8016875" y="1371600"/>
            <a:ext cx="3562350" cy="4537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1589106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272F-380E-6FB4-EBC9-C2AA85D950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D45CC1-73D8-2AA3-B08F-8A0E588F894A}"/>
              </a:ext>
            </a:extLst>
          </p:cNvPr>
          <p:cNvSpPr>
            <a:spLocks noGrp="1"/>
          </p:cNvSpPr>
          <p:nvPr>
            <p:ph type="dt" sz="half" idx="10"/>
          </p:nvPr>
        </p:nvSpPr>
        <p:spPr/>
        <p:txBody>
          <a:bodyPr/>
          <a:lstStyle>
            <a:lvl1pPr>
              <a:defRPr/>
            </a:lvl1pPr>
          </a:lstStyle>
          <a:p>
            <a:r>
              <a:rPr lang="en-US" dirty="0"/>
              <a:t>April 2024</a:t>
            </a:r>
          </a:p>
        </p:txBody>
      </p:sp>
      <p:sp>
        <p:nvSpPr>
          <p:cNvPr id="4" name="Footer Placeholder 3">
            <a:extLst>
              <a:ext uri="{FF2B5EF4-FFF2-40B4-BE49-F238E27FC236}">
                <a16:creationId xmlns:a16="http://schemas.microsoft.com/office/drawing/2014/main" id="{A2E0428D-4828-5C5D-2936-D1DDF2603A8A}"/>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3FDD3A3B-D5C4-458A-126A-600A16D1C0C4}"/>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6" name="Oval 5">
            <a:extLst>
              <a:ext uri="{FF2B5EF4-FFF2-40B4-BE49-F238E27FC236}">
                <a16:creationId xmlns:a16="http://schemas.microsoft.com/office/drawing/2014/main" id="{1586F4DA-3527-9FBC-7483-1124EDE87B9F}"/>
              </a:ext>
            </a:extLst>
          </p:cNvPr>
          <p:cNvSpPr/>
          <p:nvPr userDrawn="1"/>
        </p:nvSpPr>
        <p:spPr>
          <a:xfrm>
            <a:off x="3769386" y="119018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15">
            <a:extLst>
              <a:ext uri="{FF2B5EF4-FFF2-40B4-BE49-F238E27FC236}">
                <a16:creationId xmlns:a16="http://schemas.microsoft.com/office/drawing/2014/main" id="{6DD78CDD-B552-7DA6-F894-098B09ED7A2B}"/>
              </a:ext>
            </a:extLst>
          </p:cNvPr>
          <p:cNvSpPr>
            <a:spLocks noGrp="1"/>
          </p:cNvSpPr>
          <p:nvPr>
            <p:ph sz="quarter" idx="13" hasCustomPrompt="1"/>
          </p:nvPr>
        </p:nvSpPr>
        <p:spPr>
          <a:xfrm>
            <a:off x="1154221" y="312122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8" name="Content Placeholder 15">
            <a:extLst>
              <a:ext uri="{FF2B5EF4-FFF2-40B4-BE49-F238E27FC236}">
                <a16:creationId xmlns:a16="http://schemas.microsoft.com/office/drawing/2014/main" id="{EE241A98-220E-DBBB-5A2F-0C5E0BB92401}"/>
              </a:ext>
            </a:extLst>
          </p:cNvPr>
          <p:cNvSpPr>
            <a:spLocks noGrp="1"/>
          </p:cNvSpPr>
          <p:nvPr>
            <p:ph sz="quarter" idx="15" hasCustomPrompt="1"/>
          </p:nvPr>
        </p:nvSpPr>
        <p:spPr>
          <a:xfrm>
            <a:off x="3807790" y="312122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9" name="Picture Placeholder 28">
            <a:extLst>
              <a:ext uri="{FF2B5EF4-FFF2-40B4-BE49-F238E27FC236}">
                <a16:creationId xmlns:a16="http://schemas.microsoft.com/office/drawing/2014/main" id="{484C272D-DB15-B269-B10F-412AEF8512F7}"/>
              </a:ext>
            </a:extLst>
          </p:cNvPr>
          <p:cNvSpPr>
            <a:spLocks noGrp="1"/>
          </p:cNvSpPr>
          <p:nvPr>
            <p:ph type="pic" sz="quarter" idx="21"/>
          </p:nvPr>
        </p:nvSpPr>
        <p:spPr>
          <a:xfrm>
            <a:off x="3796247" y="1236947"/>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0" name="Oval 9">
            <a:extLst>
              <a:ext uri="{FF2B5EF4-FFF2-40B4-BE49-F238E27FC236}">
                <a16:creationId xmlns:a16="http://schemas.microsoft.com/office/drawing/2014/main" id="{A430F128-9016-C962-A0B2-A136883AF922}"/>
              </a:ext>
            </a:extLst>
          </p:cNvPr>
          <p:cNvSpPr/>
          <p:nvPr userDrawn="1"/>
        </p:nvSpPr>
        <p:spPr>
          <a:xfrm>
            <a:off x="1109977" y="119018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28">
            <a:extLst>
              <a:ext uri="{FF2B5EF4-FFF2-40B4-BE49-F238E27FC236}">
                <a16:creationId xmlns:a16="http://schemas.microsoft.com/office/drawing/2014/main" id="{087F9A6C-570E-0014-8FD3-DA5A4468CBCA}"/>
              </a:ext>
            </a:extLst>
          </p:cNvPr>
          <p:cNvSpPr>
            <a:spLocks noGrp="1"/>
          </p:cNvSpPr>
          <p:nvPr>
            <p:ph type="pic" sz="quarter" idx="24"/>
          </p:nvPr>
        </p:nvSpPr>
        <p:spPr>
          <a:xfrm>
            <a:off x="1163698" y="1217453"/>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2" name="Oval 11">
            <a:extLst>
              <a:ext uri="{FF2B5EF4-FFF2-40B4-BE49-F238E27FC236}">
                <a16:creationId xmlns:a16="http://schemas.microsoft.com/office/drawing/2014/main" id="{EFC8F892-F91F-6A13-0D4C-83ABAC661CD6}"/>
              </a:ext>
            </a:extLst>
          </p:cNvPr>
          <p:cNvSpPr/>
          <p:nvPr userDrawn="1"/>
        </p:nvSpPr>
        <p:spPr>
          <a:xfrm>
            <a:off x="9097545" y="119018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5">
            <a:extLst>
              <a:ext uri="{FF2B5EF4-FFF2-40B4-BE49-F238E27FC236}">
                <a16:creationId xmlns:a16="http://schemas.microsoft.com/office/drawing/2014/main" id="{73CE78B4-E15F-8486-09B2-27C1E55B0098}"/>
              </a:ext>
            </a:extLst>
          </p:cNvPr>
          <p:cNvSpPr>
            <a:spLocks noGrp="1"/>
          </p:cNvSpPr>
          <p:nvPr>
            <p:ph sz="quarter" idx="28" hasCustomPrompt="1"/>
          </p:nvPr>
        </p:nvSpPr>
        <p:spPr>
          <a:xfrm>
            <a:off x="9114929" y="312122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14" name="Picture Placeholder 28">
            <a:extLst>
              <a:ext uri="{FF2B5EF4-FFF2-40B4-BE49-F238E27FC236}">
                <a16:creationId xmlns:a16="http://schemas.microsoft.com/office/drawing/2014/main" id="{C29D0154-7A87-B372-94B5-1AC0AF702A71}"/>
              </a:ext>
            </a:extLst>
          </p:cNvPr>
          <p:cNvSpPr>
            <a:spLocks noGrp="1"/>
          </p:cNvSpPr>
          <p:nvPr>
            <p:ph type="pic" sz="quarter" idx="29"/>
          </p:nvPr>
        </p:nvSpPr>
        <p:spPr>
          <a:xfrm>
            <a:off x="9124406" y="1236947"/>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5" name="Content Placeholder 15">
            <a:extLst>
              <a:ext uri="{FF2B5EF4-FFF2-40B4-BE49-F238E27FC236}">
                <a16:creationId xmlns:a16="http://schemas.microsoft.com/office/drawing/2014/main" id="{A1AE1A36-3C02-3388-B4AF-16CE5D4B5FC3}"/>
              </a:ext>
            </a:extLst>
          </p:cNvPr>
          <p:cNvSpPr>
            <a:spLocks noGrp="1"/>
          </p:cNvSpPr>
          <p:nvPr>
            <p:ph sz="quarter" idx="30" hasCustomPrompt="1"/>
          </p:nvPr>
        </p:nvSpPr>
        <p:spPr>
          <a:xfrm>
            <a:off x="6461359" y="312122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16" name="Oval 15">
            <a:extLst>
              <a:ext uri="{FF2B5EF4-FFF2-40B4-BE49-F238E27FC236}">
                <a16:creationId xmlns:a16="http://schemas.microsoft.com/office/drawing/2014/main" id="{8BB0B3B0-A9CA-B0C1-401F-E9275CE7D107}"/>
              </a:ext>
            </a:extLst>
          </p:cNvPr>
          <p:cNvSpPr/>
          <p:nvPr userDrawn="1"/>
        </p:nvSpPr>
        <p:spPr>
          <a:xfrm>
            <a:off x="6426590" y="119018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28">
            <a:extLst>
              <a:ext uri="{FF2B5EF4-FFF2-40B4-BE49-F238E27FC236}">
                <a16:creationId xmlns:a16="http://schemas.microsoft.com/office/drawing/2014/main" id="{CE48251E-88B4-FBE5-2094-BEF201EC9774}"/>
              </a:ext>
            </a:extLst>
          </p:cNvPr>
          <p:cNvSpPr>
            <a:spLocks noGrp="1"/>
          </p:cNvSpPr>
          <p:nvPr>
            <p:ph type="pic" sz="quarter" idx="31"/>
          </p:nvPr>
        </p:nvSpPr>
        <p:spPr>
          <a:xfrm>
            <a:off x="6480311" y="1217453"/>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8" name="Oval 17">
            <a:extLst>
              <a:ext uri="{FF2B5EF4-FFF2-40B4-BE49-F238E27FC236}">
                <a16:creationId xmlns:a16="http://schemas.microsoft.com/office/drawing/2014/main" id="{F2D531B6-E48F-4F1D-C10C-71DD92E725CF}"/>
              </a:ext>
            </a:extLst>
          </p:cNvPr>
          <p:cNvSpPr/>
          <p:nvPr userDrawn="1"/>
        </p:nvSpPr>
        <p:spPr>
          <a:xfrm>
            <a:off x="5119477" y="360363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68E5D802-F159-25E3-665E-F73F6A2EFE1E}"/>
              </a:ext>
            </a:extLst>
          </p:cNvPr>
          <p:cNvSpPr>
            <a:spLocks noGrp="1"/>
          </p:cNvSpPr>
          <p:nvPr>
            <p:ph sz="quarter" idx="32" hasCustomPrompt="1"/>
          </p:nvPr>
        </p:nvSpPr>
        <p:spPr>
          <a:xfrm>
            <a:off x="2597011" y="5519398"/>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0" name="Content Placeholder 15">
            <a:extLst>
              <a:ext uri="{FF2B5EF4-FFF2-40B4-BE49-F238E27FC236}">
                <a16:creationId xmlns:a16="http://schemas.microsoft.com/office/drawing/2014/main" id="{C7D307A8-1B72-16F1-AFC0-75C6E448C68C}"/>
              </a:ext>
            </a:extLst>
          </p:cNvPr>
          <p:cNvSpPr>
            <a:spLocks noGrp="1"/>
          </p:cNvSpPr>
          <p:nvPr>
            <p:ph sz="quarter" idx="33" hasCustomPrompt="1"/>
          </p:nvPr>
        </p:nvSpPr>
        <p:spPr>
          <a:xfrm>
            <a:off x="5204926" y="5510622"/>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1" name="Content Placeholder 15">
            <a:extLst>
              <a:ext uri="{FF2B5EF4-FFF2-40B4-BE49-F238E27FC236}">
                <a16:creationId xmlns:a16="http://schemas.microsoft.com/office/drawing/2014/main" id="{FFF7B28A-4AF5-3809-E2AE-4C7B5C532B84}"/>
              </a:ext>
            </a:extLst>
          </p:cNvPr>
          <p:cNvSpPr>
            <a:spLocks noGrp="1"/>
          </p:cNvSpPr>
          <p:nvPr>
            <p:ph sz="quarter" idx="16" hasCustomPrompt="1"/>
          </p:nvPr>
        </p:nvSpPr>
        <p:spPr>
          <a:xfrm>
            <a:off x="7789432" y="5510622"/>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2" name="Picture Placeholder 28">
            <a:extLst>
              <a:ext uri="{FF2B5EF4-FFF2-40B4-BE49-F238E27FC236}">
                <a16:creationId xmlns:a16="http://schemas.microsoft.com/office/drawing/2014/main" id="{D7B2B770-E3C2-0F64-CAEA-69FF2BBA5C79}"/>
              </a:ext>
            </a:extLst>
          </p:cNvPr>
          <p:cNvSpPr>
            <a:spLocks noGrp="1"/>
          </p:cNvSpPr>
          <p:nvPr>
            <p:ph type="pic" sz="quarter" idx="34"/>
          </p:nvPr>
        </p:nvSpPr>
        <p:spPr>
          <a:xfrm>
            <a:off x="5146338" y="3650397"/>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3" name="Oval 22">
            <a:extLst>
              <a:ext uri="{FF2B5EF4-FFF2-40B4-BE49-F238E27FC236}">
                <a16:creationId xmlns:a16="http://schemas.microsoft.com/office/drawing/2014/main" id="{5AC51904-D7A9-E4A5-ACB1-E5F7A98580FF}"/>
              </a:ext>
            </a:extLst>
          </p:cNvPr>
          <p:cNvSpPr/>
          <p:nvPr userDrawn="1"/>
        </p:nvSpPr>
        <p:spPr>
          <a:xfrm>
            <a:off x="7770352" y="3604385"/>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28">
            <a:extLst>
              <a:ext uri="{FF2B5EF4-FFF2-40B4-BE49-F238E27FC236}">
                <a16:creationId xmlns:a16="http://schemas.microsoft.com/office/drawing/2014/main" id="{7B4317A5-EC33-B941-4B1C-E3BF61F53451}"/>
              </a:ext>
            </a:extLst>
          </p:cNvPr>
          <p:cNvSpPr>
            <a:spLocks noGrp="1"/>
          </p:cNvSpPr>
          <p:nvPr>
            <p:ph type="pic" sz="quarter" idx="23"/>
          </p:nvPr>
        </p:nvSpPr>
        <p:spPr>
          <a:xfrm>
            <a:off x="7770352" y="3638537"/>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5" name="Oval 24">
            <a:extLst>
              <a:ext uri="{FF2B5EF4-FFF2-40B4-BE49-F238E27FC236}">
                <a16:creationId xmlns:a16="http://schemas.microsoft.com/office/drawing/2014/main" id="{E24E460E-763E-4A88-896D-B3633DD0C8E9}"/>
              </a:ext>
            </a:extLst>
          </p:cNvPr>
          <p:cNvSpPr/>
          <p:nvPr userDrawn="1"/>
        </p:nvSpPr>
        <p:spPr>
          <a:xfrm>
            <a:off x="2562242" y="360363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28">
            <a:extLst>
              <a:ext uri="{FF2B5EF4-FFF2-40B4-BE49-F238E27FC236}">
                <a16:creationId xmlns:a16="http://schemas.microsoft.com/office/drawing/2014/main" id="{6CB48CC4-DA4F-D9F4-CBCE-3ACD8D4AFBFF}"/>
              </a:ext>
            </a:extLst>
          </p:cNvPr>
          <p:cNvSpPr>
            <a:spLocks noGrp="1"/>
          </p:cNvSpPr>
          <p:nvPr>
            <p:ph type="pic" sz="quarter" idx="35"/>
          </p:nvPr>
        </p:nvSpPr>
        <p:spPr>
          <a:xfrm>
            <a:off x="2615963" y="3630903"/>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39073544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272F-380E-6FB4-EBC9-C2AA85D950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D45CC1-73D8-2AA3-B08F-8A0E588F894A}"/>
              </a:ext>
            </a:extLst>
          </p:cNvPr>
          <p:cNvSpPr>
            <a:spLocks noGrp="1"/>
          </p:cNvSpPr>
          <p:nvPr>
            <p:ph type="dt" sz="half" idx="10"/>
          </p:nvPr>
        </p:nvSpPr>
        <p:spPr/>
        <p:txBody>
          <a:bodyPr/>
          <a:lstStyle>
            <a:lvl1pPr>
              <a:defRPr/>
            </a:lvl1pPr>
          </a:lstStyle>
          <a:p>
            <a:r>
              <a:rPr lang="en-US" dirty="0"/>
              <a:t>April 2024</a:t>
            </a:r>
          </a:p>
        </p:txBody>
      </p:sp>
      <p:sp>
        <p:nvSpPr>
          <p:cNvPr id="4" name="Footer Placeholder 3">
            <a:extLst>
              <a:ext uri="{FF2B5EF4-FFF2-40B4-BE49-F238E27FC236}">
                <a16:creationId xmlns:a16="http://schemas.microsoft.com/office/drawing/2014/main" id="{A2E0428D-4828-5C5D-2936-D1DDF2603A8A}"/>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3FDD3A3B-D5C4-458A-126A-600A16D1C0C4}"/>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6" name="Oval 5">
            <a:extLst>
              <a:ext uri="{FF2B5EF4-FFF2-40B4-BE49-F238E27FC236}">
                <a16:creationId xmlns:a16="http://schemas.microsoft.com/office/drawing/2014/main" id="{1586F4DA-3527-9FBC-7483-1124EDE87B9F}"/>
              </a:ext>
            </a:extLst>
          </p:cNvPr>
          <p:cNvSpPr/>
          <p:nvPr userDrawn="1"/>
        </p:nvSpPr>
        <p:spPr>
          <a:xfrm>
            <a:off x="3769386" y="119018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15">
            <a:extLst>
              <a:ext uri="{FF2B5EF4-FFF2-40B4-BE49-F238E27FC236}">
                <a16:creationId xmlns:a16="http://schemas.microsoft.com/office/drawing/2014/main" id="{6DD78CDD-B552-7DA6-F894-098B09ED7A2B}"/>
              </a:ext>
            </a:extLst>
          </p:cNvPr>
          <p:cNvSpPr>
            <a:spLocks noGrp="1"/>
          </p:cNvSpPr>
          <p:nvPr>
            <p:ph sz="quarter" idx="13" hasCustomPrompt="1"/>
          </p:nvPr>
        </p:nvSpPr>
        <p:spPr>
          <a:xfrm>
            <a:off x="1154221" y="312122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8" name="Content Placeholder 15">
            <a:extLst>
              <a:ext uri="{FF2B5EF4-FFF2-40B4-BE49-F238E27FC236}">
                <a16:creationId xmlns:a16="http://schemas.microsoft.com/office/drawing/2014/main" id="{EE241A98-220E-DBBB-5A2F-0C5E0BB92401}"/>
              </a:ext>
            </a:extLst>
          </p:cNvPr>
          <p:cNvSpPr>
            <a:spLocks noGrp="1"/>
          </p:cNvSpPr>
          <p:nvPr>
            <p:ph sz="quarter" idx="15" hasCustomPrompt="1"/>
          </p:nvPr>
        </p:nvSpPr>
        <p:spPr>
          <a:xfrm>
            <a:off x="3807790" y="312122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9" name="Picture Placeholder 28">
            <a:extLst>
              <a:ext uri="{FF2B5EF4-FFF2-40B4-BE49-F238E27FC236}">
                <a16:creationId xmlns:a16="http://schemas.microsoft.com/office/drawing/2014/main" id="{484C272D-DB15-B269-B10F-412AEF8512F7}"/>
              </a:ext>
            </a:extLst>
          </p:cNvPr>
          <p:cNvSpPr>
            <a:spLocks noGrp="1"/>
          </p:cNvSpPr>
          <p:nvPr>
            <p:ph type="pic" sz="quarter" idx="21"/>
          </p:nvPr>
        </p:nvSpPr>
        <p:spPr>
          <a:xfrm>
            <a:off x="3796247" y="1236947"/>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0" name="Oval 9">
            <a:extLst>
              <a:ext uri="{FF2B5EF4-FFF2-40B4-BE49-F238E27FC236}">
                <a16:creationId xmlns:a16="http://schemas.microsoft.com/office/drawing/2014/main" id="{A430F128-9016-C962-A0B2-A136883AF922}"/>
              </a:ext>
            </a:extLst>
          </p:cNvPr>
          <p:cNvSpPr/>
          <p:nvPr userDrawn="1"/>
        </p:nvSpPr>
        <p:spPr>
          <a:xfrm>
            <a:off x="1109977" y="119018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28">
            <a:extLst>
              <a:ext uri="{FF2B5EF4-FFF2-40B4-BE49-F238E27FC236}">
                <a16:creationId xmlns:a16="http://schemas.microsoft.com/office/drawing/2014/main" id="{087F9A6C-570E-0014-8FD3-DA5A4468CBCA}"/>
              </a:ext>
            </a:extLst>
          </p:cNvPr>
          <p:cNvSpPr>
            <a:spLocks noGrp="1"/>
          </p:cNvSpPr>
          <p:nvPr>
            <p:ph type="pic" sz="quarter" idx="24"/>
          </p:nvPr>
        </p:nvSpPr>
        <p:spPr>
          <a:xfrm>
            <a:off x="1163698" y="1217453"/>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2" name="Oval 11">
            <a:extLst>
              <a:ext uri="{FF2B5EF4-FFF2-40B4-BE49-F238E27FC236}">
                <a16:creationId xmlns:a16="http://schemas.microsoft.com/office/drawing/2014/main" id="{EFC8F892-F91F-6A13-0D4C-83ABAC661CD6}"/>
              </a:ext>
            </a:extLst>
          </p:cNvPr>
          <p:cNvSpPr/>
          <p:nvPr userDrawn="1"/>
        </p:nvSpPr>
        <p:spPr>
          <a:xfrm>
            <a:off x="9097545" y="119018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5">
            <a:extLst>
              <a:ext uri="{FF2B5EF4-FFF2-40B4-BE49-F238E27FC236}">
                <a16:creationId xmlns:a16="http://schemas.microsoft.com/office/drawing/2014/main" id="{73CE78B4-E15F-8486-09B2-27C1E55B0098}"/>
              </a:ext>
            </a:extLst>
          </p:cNvPr>
          <p:cNvSpPr>
            <a:spLocks noGrp="1"/>
          </p:cNvSpPr>
          <p:nvPr>
            <p:ph sz="quarter" idx="28" hasCustomPrompt="1"/>
          </p:nvPr>
        </p:nvSpPr>
        <p:spPr>
          <a:xfrm>
            <a:off x="9114929" y="312122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14" name="Picture Placeholder 28">
            <a:extLst>
              <a:ext uri="{FF2B5EF4-FFF2-40B4-BE49-F238E27FC236}">
                <a16:creationId xmlns:a16="http://schemas.microsoft.com/office/drawing/2014/main" id="{C29D0154-7A87-B372-94B5-1AC0AF702A71}"/>
              </a:ext>
            </a:extLst>
          </p:cNvPr>
          <p:cNvSpPr>
            <a:spLocks noGrp="1"/>
          </p:cNvSpPr>
          <p:nvPr>
            <p:ph type="pic" sz="quarter" idx="29"/>
          </p:nvPr>
        </p:nvSpPr>
        <p:spPr>
          <a:xfrm>
            <a:off x="9124406" y="1236947"/>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5" name="Content Placeholder 15">
            <a:extLst>
              <a:ext uri="{FF2B5EF4-FFF2-40B4-BE49-F238E27FC236}">
                <a16:creationId xmlns:a16="http://schemas.microsoft.com/office/drawing/2014/main" id="{A1AE1A36-3C02-3388-B4AF-16CE5D4B5FC3}"/>
              </a:ext>
            </a:extLst>
          </p:cNvPr>
          <p:cNvSpPr>
            <a:spLocks noGrp="1"/>
          </p:cNvSpPr>
          <p:nvPr>
            <p:ph sz="quarter" idx="30" hasCustomPrompt="1"/>
          </p:nvPr>
        </p:nvSpPr>
        <p:spPr>
          <a:xfrm>
            <a:off x="6461359" y="312122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16" name="Oval 15">
            <a:extLst>
              <a:ext uri="{FF2B5EF4-FFF2-40B4-BE49-F238E27FC236}">
                <a16:creationId xmlns:a16="http://schemas.microsoft.com/office/drawing/2014/main" id="{8BB0B3B0-A9CA-B0C1-401F-E9275CE7D107}"/>
              </a:ext>
            </a:extLst>
          </p:cNvPr>
          <p:cNvSpPr/>
          <p:nvPr userDrawn="1"/>
        </p:nvSpPr>
        <p:spPr>
          <a:xfrm>
            <a:off x="6426590" y="119018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28">
            <a:extLst>
              <a:ext uri="{FF2B5EF4-FFF2-40B4-BE49-F238E27FC236}">
                <a16:creationId xmlns:a16="http://schemas.microsoft.com/office/drawing/2014/main" id="{CE48251E-88B4-FBE5-2094-BEF201EC9774}"/>
              </a:ext>
            </a:extLst>
          </p:cNvPr>
          <p:cNvSpPr>
            <a:spLocks noGrp="1"/>
          </p:cNvSpPr>
          <p:nvPr>
            <p:ph type="pic" sz="quarter" idx="31"/>
          </p:nvPr>
        </p:nvSpPr>
        <p:spPr>
          <a:xfrm>
            <a:off x="6480311" y="1217453"/>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8" name="Oval 17">
            <a:extLst>
              <a:ext uri="{FF2B5EF4-FFF2-40B4-BE49-F238E27FC236}">
                <a16:creationId xmlns:a16="http://schemas.microsoft.com/office/drawing/2014/main" id="{F2D531B6-E48F-4F1D-C10C-71DD92E725CF}"/>
              </a:ext>
            </a:extLst>
          </p:cNvPr>
          <p:cNvSpPr/>
          <p:nvPr userDrawn="1"/>
        </p:nvSpPr>
        <p:spPr>
          <a:xfrm>
            <a:off x="3671970" y="3671581"/>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68E5D802-F159-25E3-665E-F73F6A2EFE1E}"/>
              </a:ext>
            </a:extLst>
          </p:cNvPr>
          <p:cNvSpPr>
            <a:spLocks noGrp="1"/>
          </p:cNvSpPr>
          <p:nvPr>
            <p:ph sz="quarter" idx="32" hasCustomPrompt="1"/>
          </p:nvPr>
        </p:nvSpPr>
        <p:spPr>
          <a:xfrm>
            <a:off x="1149504" y="558734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0" name="Content Placeholder 15">
            <a:extLst>
              <a:ext uri="{FF2B5EF4-FFF2-40B4-BE49-F238E27FC236}">
                <a16:creationId xmlns:a16="http://schemas.microsoft.com/office/drawing/2014/main" id="{C7D307A8-1B72-16F1-AFC0-75C6E448C68C}"/>
              </a:ext>
            </a:extLst>
          </p:cNvPr>
          <p:cNvSpPr>
            <a:spLocks noGrp="1"/>
          </p:cNvSpPr>
          <p:nvPr>
            <p:ph sz="quarter" idx="33" hasCustomPrompt="1"/>
          </p:nvPr>
        </p:nvSpPr>
        <p:spPr>
          <a:xfrm>
            <a:off x="3757419" y="5578567"/>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1" name="Content Placeholder 15">
            <a:extLst>
              <a:ext uri="{FF2B5EF4-FFF2-40B4-BE49-F238E27FC236}">
                <a16:creationId xmlns:a16="http://schemas.microsoft.com/office/drawing/2014/main" id="{FFF7B28A-4AF5-3809-E2AE-4C7B5C532B84}"/>
              </a:ext>
            </a:extLst>
          </p:cNvPr>
          <p:cNvSpPr>
            <a:spLocks noGrp="1"/>
          </p:cNvSpPr>
          <p:nvPr>
            <p:ph sz="quarter" idx="16" hasCustomPrompt="1"/>
          </p:nvPr>
        </p:nvSpPr>
        <p:spPr>
          <a:xfrm>
            <a:off x="6341925" y="5578567"/>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2" name="Picture Placeholder 28">
            <a:extLst>
              <a:ext uri="{FF2B5EF4-FFF2-40B4-BE49-F238E27FC236}">
                <a16:creationId xmlns:a16="http://schemas.microsoft.com/office/drawing/2014/main" id="{D7B2B770-E3C2-0F64-CAEA-69FF2BBA5C79}"/>
              </a:ext>
            </a:extLst>
          </p:cNvPr>
          <p:cNvSpPr>
            <a:spLocks noGrp="1"/>
          </p:cNvSpPr>
          <p:nvPr>
            <p:ph type="pic" sz="quarter" idx="34"/>
          </p:nvPr>
        </p:nvSpPr>
        <p:spPr>
          <a:xfrm>
            <a:off x="3698831" y="3718342"/>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3" name="Oval 22">
            <a:extLst>
              <a:ext uri="{FF2B5EF4-FFF2-40B4-BE49-F238E27FC236}">
                <a16:creationId xmlns:a16="http://schemas.microsoft.com/office/drawing/2014/main" id="{5AC51904-D7A9-E4A5-ACB1-E5F7A98580FF}"/>
              </a:ext>
            </a:extLst>
          </p:cNvPr>
          <p:cNvSpPr/>
          <p:nvPr userDrawn="1"/>
        </p:nvSpPr>
        <p:spPr>
          <a:xfrm>
            <a:off x="6322845" y="3672330"/>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28">
            <a:extLst>
              <a:ext uri="{FF2B5EF4-FFF2-40B4-BE49-F238E27FC236}">
                <a16:creationId xmlns:a16="http://schemas.microsoft.com/office/drawing/2014/main" id="{7B4317A5-EC33-B941-4B1C-E3BF61F53451}"/>
              </a:ext>
            </a:extLst>
          </p:cNvPr>
          <p:cNvSpPr>
            <a:spLocks noGrp="1"/>
          </p:cNvSpPr>
          <p:nvPr>
            <p:ph type="pic" sz="quarter" idx="23"/>
          </p:nvPr>
        </p:nvSpPr>
        <p:spPr>
          <a:xfrm>
            <a:off x="6322845" y="3706482"/>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5" name="Oval 24">
            <a:extLst>
              <a:ext uri="{FF2B5EF4-FFF2-40B4-BE49-F238E27FC236}">
                <a16:creationId xmlns:a16="http://schemas.microsoft.com/office/drawing/2014/main" id="{E24E460E-763E-4A88-896D-B3633DD0C8E9}"/>
              </a:ext>
            </a:extLst>
          </p:cNvPr>
          <p:cNvSpPr/>
          <p:nvPr userDrawn="1"/>
        </p:nvSpPr>
        <p:spPr>
          <a:xfrm>
            <a:off x="1114735" y="3671581"/>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28">
            <a:extLst>
              <a:ext uri="{FF2B5EF4-FFF2-40B4-BE49-F238E27FC236}">
                <a16:creationId xmlns:a16="http://schemas.microsoft.com/office/drawing/2014/main" id="{6CB48CC4-DA4F-D9F4-CBCE-3ACD8D4AFBFF}"/>
              </a:ext>
            </a:extLst>
          </p:cNvPr>
          <p:cNvSpPr>
            <a:spLocks noGrp="1"/>
          </p:cNvSpPr>
          <p:nvPr>
            <p:ph type="pic" sz="quarter" idx="35"/>
          </p:nvPr>
        </p:nvSpPr>
        <p:spPr>
          <a:xfrm>
            <a:off x="1168456" y="3698848"/>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7" name="Content Placeholder 15">
            <a:extLst>
              <a:ext uri="{FF2B5EF4-FFF2-40B4-BE49-F238E27FC236}">
                <a16:creationId xmlns:a16="http://schemas.microsoft.com/office/drawing/2014/main" id="{8490607C-B507-8387-1F03-E654FFE0FB0D}"/>
              </a:ext>
            </a:extLst>
          </p:cNvPr>
          <p:cNvSpPr>
            <a:spLocks noGrp="1"/>
          </p:cNvSpPr>
          <p:nvPr>
            <p:ph sz="quarter" idx="36" hasCustomPrompt="1"/>
          </p:nvPr>
        </p:nvSpPr>
        <p:spPr>
          <a:xfrm>
            <a:off x="9093537" y="557093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8" name="Oval 27">
            <a:extLst>
              <a:ext uri="{FF2B5EF4-FFF2-40B4-BE49-F238E27FC236}">
                <a16:creationId xmlns:a16="http://schemas.microsoft.com/office/drawing/2014/main" id="{308B9696-E736-750A-6697-156EAB285E21}"/>
              </a:ext>
            </a:extLst>
          </p:cNvPr>
          <p:cNvSpPr/>
          <p:nvPr userDrawn="1"/>
        </p:nvSpPr>
        <p:spPr>
          <a:xfrm>
            <a:off x="9074457" y="366469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1F7877C7-5552-AF17-994A-2BB0139D5234}"/>
              </a:ext>
            </a:extLst>
          </p:cNvPr>
          <p:cNvSpPr>
            <a:spLocks noGrp="1"/>
          </p:cNvSpPr>
          <p:nvPr>
            <p:ph type="pic" sz="quarter" idx="37"/>
          </p:nvPr>
        </p:nvSpPr>
        <p:spPr>
          <a:xfrm>
            <a:off x="9074457" y="3698848"/>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333795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solidFill>
                  <a:schemeClr val="accent3">
                    <a:lumMod val="60000"/>
                    <a:lumOff val="40000"/>
                  </a:schemeClr>
                </a:solidFill>
              </a:defRPr>
            </a:lvl1pPr>
          </a:lstStyle>
          <a:p>
            <a:r>
              <a:rPr lang="en-US" dirty="0"/>
              <a:t>June 2022</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solidFill>
                  <a:schemeClr val="accent3">
                    <a:lumMod val="60000"/>
                    <a:lumOff val="40000"/>
                  </a:schemeClr>
                </a:solidFill>
              </a:defRPr>
            </a:lvl1pPr>
          </a:lstStyle>
          <a:p>
            <a:r>
              <a:rPr lang="en-US" dirty="0"/>
              <a:t>Understanding Medicare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2690233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250BD4-B06F-0142-41F6-21768F3B377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
        <p:nvSpPr>
          <p:cNvPr id="2" name="Title 1">
            <a:extLst>
              <a:ext uri="{FF2B5EF4-FFF2-40B4-BE49-F238E27FC236}">
                <a16:creationId xmlns:a16="http://schemas.microsoft.com/office/drawing/2014/main" id="{B0C5DA47-7FBE-D0A3-23B3-4CA4472EA065}"/>
              </a:ext>
            </a:extLst>
          </p:cNvPr>
          <p:cNvSpPr>
            <a:spLocks noGrp="1"/>
          </p:cNvSpPr>
          <p:nvPr>
            <p:ph type="title"/>
          </p:nvPr>
        </p:nvSpPr>
        <p:spPr/>
        <p:txBody>
          <a:bodyPr/>
          <a:lstStyle/>
          <a:p>
            <a:r>
              <a:rPr lang="en-US"/>
              <a:t>Click to edit Master title style</a:t>
            </a:r>
          </a:p>
        </p:txBody>
      </p:sp>
      <p:pic>
        <p:nvPicPr>
          <p:cNvPr id="26" name="Picture 25">
            <a:extLst>
              <a:ext uri="{FF2B5EF4-FFF2-40B4-BE49-F238E27FC236}">
                <a16:creationId xmlns:a16="http://schemas.microsoft.com/office/drawing/2014/main" id="{76A19965-E191-A7BB-32F9-EA6B3B066F56}"/>
              </a:ext>
            </a:extLst>
          </p:cNvPr>
          <p:cNvPicPr>
            <a:picLocks noChangeAspect="1"/>
          </p:cNvPicPr>
          <p:nvPr userDrawn="1"/>
        </p:nvPicPr>
        <p:blipFill>
          <a:blip r:embed="rId3"/>
          <a:srcRect/>
          <a:stretch/>
        </p:blipFill>
        <p:spPr>
          <a:xfrm>
            <a:off x="4808328" y="1173751"/>
            <a:ext cx="2581761" cy="1345838"/>
          </a:xfrm>
          <a:prstGeom prst="rect">
            <a:avLst/>
          </a:prstGeom>
          <a:ln w="76200">
            <a:noFill/>
          </a:ln>
        </p:spPr>
      </p:pic>
      <p:pic>
        <p:nvPicPr>
          <p:cNvPr id="27" name="Picture 26">
            <a:extLst>
              <a:ext uri="{FF2B5EF4-FFF2-40B4-BE49-F238E27FC236}">
                <a16:creationId xmlns:a16="http://schemas.microsoft.com/office/drawing/2014/main" id="{2F016BE4-0145-31C8-D5C9-9EB87BFE9A77}"/>
              </a:ext>
            </a:extLst>
          </p:cNvPr>
          <p:cNvPicPr>
            <a:picLocks noChangeAspect="1"/>
          </p:cNvPicPr>
          <p:nvPr userDrawn="1"/>
        </p:nvPicPr>
        <p:blipFill>
          <a:blip r:embed="rId4"/>
          <a:srcRect/>
          <a:stretch/>
        </p:blipFill>
        <p:spPr>
          <a:xfrm>
            <a:off x="6770599" y="1627485"/>
            <a:ext cx="1569831" cy="2443307"/>
          </a:xfrm>
          <a:prstGeom prst="rect">
            <a:avLst/>
          </a:prstGeom>
        </p:spPr>
      </p:pic>
      <p:pic>
        <p:nvPicPr>
          <p:cNvPr id="28" name="Picture 27">
            <a:extLst>
              <a:ext uri="{FF2B5EF4-FFF2-40B4-BE49-F238E27FC236}">
                <a16:creationId xmlns:a16="http://schemas.microsoft.com/office/drawing/2014/main" id="{45484888-38EE-D1B6-63D1-B8B797CC7BBD}"/>
              </a:ext>
            </a:extLst>
          </p:cNvPr>
          <p:cNvPicPr>
            <a:picLocks noChangeAspect="1"/>
          </p:cNvPicPr>
          <p:nvPr userDrawn="1"/>
        </p:nvPicPr>
        <p:blipFill>
          <a:blip r:embed="rId5"/>
          <a:srcRect/>
          <a:stretch/>
        </p:blipFill>
        <p:spPr>
          <a:xfrm>
            <a:off x="6127037" y="3789420"/>
            <a:ext cx="2087315" cy="1872731"/>
          </a:xfrm>
          <a:prstGeom prst="rect">
            <a:avLst/>
          </a:prstGeom>
        </p:spPr>
      </p:pic>
      <p:pic>
        <p:nvPicPr>
          <p:cNvPr id="29" name="Picture 28">
            <a:extLst>
              <a:ext uri="{FF2B5EF4-FFF2-40B4-BE49-F238E27FC236}">
                <a16:creationId xmlns:a16="http://schemas.microsoft.com/office/drawing/2014/main" id="{D6FFA2EC-3898-399E-6F14-F76B91765775}"/>
              </a:ext>
            </a:extLst>
          </p:cNvPr>
          <p:cNvPicPr>
            <a:picLocks noChangeAspect="1"/>
          </p:cNvPicPr>
          <p:nvPr userDrawn="1"/>
        </p:nvPicPr>
        <p:blipFill>
          <a:blip r:embed="rId6"/>
          <a:srcRect/>
          <a:stretch/>
        </p:blipFill>
        <p:spPr>
          <a:xfrm>
            <a:off x="3972944" y="3789420"/>
            <a:ext cx="2087315" cy="1872731"/>
          </a:xfrm>
          <a:prstGeom prst="rect">
            <a:avLst/>
          </a:prstGeom>
        </p:spPr>
      </p:pic>
      <p:pic>
        <p:nvPicPr>
          <p:cNvPr id="30" name="Picture 29">
            <a:extLst>
              <a:ext uri="{FF2B5EF4-FFF2-40B4-BE49-F238E27FC236}">
                <a16:creationId xmlns:a16="http://schemas.microsoft.com/office/drawing/2014/main" id="{F1BCD80D-648A-9216-C464-856728AD39D0}"/>
              </a:ext>
            </a:extLst>
          </p:cNvPr>
          <p:cNvPicPr>
            <a:picLocks noChangeAspect="1"/>
          </p:cNvPicPr>
          <p:nvPr userDrawn="1"/>
        </p:nvPicPr>
        <p:blipFill>
          <a:blip r:embed="rId7"/>
          <a:srcRect/>
          <a:stretch/>
        </p:blipFill>
        <p:spPr>
          <a:xfrm>
            <a:off x="3858030" y="1626703"/>
            <a:ext cx="1570836" cy="2444873"/>
          </a:xfrm>
          <a:prstGeom prst="rect">
            <a:avLst/>
          </a:prstGeom>
          <a:ln>
            <a:noFill/>
          </a:ln>
        </p:spPr>
      </p:pic>
      <p:sp>
        <p:nvSpPr>
          <p:cNvPr id="31" name="Title 1">
            <a:extLst>
              <a:ext uri="{FF2B5EF4-FFF2-40B4-BE49-F238E27FC236}">
                <a16:creationId xmlns:a16="http://schemas.microsoft.com/office/drawing/2014/main" id="{D6257905-7617-9F7F-ED9F-92F2A3A1C469}"/>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5</a:t>
            </a:r>
          </a:p>
        </p:txBody>
      </p:sp>
      <p:sp>
        <p:nvSpPr>
          <p:cNvPr id="32" name="Title 1">
            <a:extLst>
              <a:ext uri="{FF2B5EF4-FFF2-40B4-BE49-F238E27FC236}">
                <a16:creationId xmlns:a16="http://schemas.microsoft.com/office/drawing/2014/main" id="{9D0B7809-3A74-0794-0586-969FC99BBFEE}"/>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4</a:t>
            </a:r>
          </a:p>
        </p:txBody>
      </p:sp>
      <p:sp>
        <p:nvSpPr>
          <p:cNvPr id="33" name="Title 1">
            <a:extLst>
              <a:ext uri="{FF2B5EF4-FFF2-40B4-BE49-F238E27FC236}">
                <a16:creationId xmlns:a16="http://schemas.microsoft.com/office/drawing/2014/main" id="{08EC0B0E-683C-7744-C218-09675F26E191}"/>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3</a:t>
            </a:r>
          </a:p>
        </p:txBody>
      </p:sp>
      <p:sp>
        <p:nvSpPr>
          <p:cNvPr id="34" name="Title 1">
            <a:extLst>
              <a:ext uri="{FF2B5EF4-FFF2-40B4-BE49-F238E27FC236}">
                <a16:creationId xmlns:a16="http://schemas.microsoft.com/office/drawing/2014/main" id="{C9F5AF74-FDD9-C47C-EF6A-2DD5F2A5ADC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2</a:t>
            </a:r>
          </a:p>
        </p:txBody>
      </p:sp>
      <p:sp>
        <p:nvSpPr>
          <p:cNvPr id="35" name="Title 1">
            <a:extLst>
              <a:ext uri="{FF2B5EF4-FFF2-40B4-BE49-F238E27FC236}">
                <a16:creationId xmlns:a16="http://schemas.microsoft.com/office/drawing/2014/main" id="{79E05566-42BA-2475-6FA7-F8A5EDA9BD22}"/>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ABA3B"/>
                </a:solidFill>
              </a:rPr>
              <a:t>1</a:t>
            </a:r>
          </a:p>
        </p:txBody>
      </p:sp>
    </p:spTree>
    <p:custDataLst>
      <p:tags r:id="rId1"/>
    </p:custDataLst>
    <p:extLst>
      <p:ext uri="{BB962C8B-B14F-4D97-AF65-F5344CB8AC3E}">
        <p14:creationId xmlns:p14="http://schemas.microsoft.com/office/powerpoint/2010/main" val="23001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26"/>
                                        </p:tgtEl>
                                      </p:cBhvr>
                                    </p:animEffect>
                                    <p:set>
                                      <p:cBhvr>
                                        <p:cTn id="7" dur="1" fill="hold">
                                          <p:stCondLst>
                                            <p:cond delay="58999"/>
                                          </p:stCondLst>
                                        </p:cTn>
                                        <p:tgtEl>
                                          <p:spTgt spid="26"/>
                                        </p:tgtEl>
                                        <p:attrNameLst>
                                          <p:attrName>style.visibility</p:attrName>
                                        </p:attrNameLst>
                                      </p:cBhvr>
                                      <p:to>
                                        <p:strVal val="hidden"/>
                                      </p:to>
                                    </p:set>
                                  </p:childTnLst>
                                </p:cTn>
                              </p:par>
                              <p:par>
                                <p:cTn id="8" presetID="53" presetClass="exit" presetSubtype="32" fill="hold" grpId="0" nodeType="withEffect">
                                  <p:stCondLst>
                                    <p:cond delay="0"/>
                                  </p:stCondLst>
                                  <p:childTnLst>
                                    <p:anim calcmode="lin" valueType="num">
                                      <p:cBhvr>
                                        <p:cTn id="9" dur="59000"/>
                                        <p:tgtEl>
                                          <p:spTgt spid="31"/>
                                        </p:tgtEl>
                                        <p:attrNameLst>
                                          <p:attrName>ppt_w</p:attrName>
                                        </p:attrNameLst>
                                      </p:cBhvr>
                                      <p:tavLst>
                                        <p:tav tm="0">
                                          <p:val>
                                            <p:strVal val="ppt_w"/>
                                          </p:val>
                                        </p:tav>
                                        <p:tav tm="100000">
                                          <p:val>
                                            <p:fltVal val="0"/>
                                          </p:val>
                                        </p:tav>
                                      </p:tavLst>
                                    </p:anim>
                                    <p:anim calcmode="lin" valueType="num">
                                      <p:cBhvr>
                                        <p:cTn id="10" dur="59000"/>
                                        <p:tgtEl>
                                          <p:spTgt spid="31"/>
                                        </p:tgtEl>
                                        <p:attrNameLst>
                                          <p:attrName>ppt_h</p:attrName>
                                        </p:attrNameLst>
                                      </p:cBhvr>
                                      <p:tavLst>
                                        <p:tav tm="0">
                                          <p:val>
                                            <p:strVal val="ppt_h"/>
                                          </p:val>
                                        </p:tav>
                                        <p:tav tm="100000">
                                          <p:val>
                                            <p:fltVal val="0"/>
                                          </p:val>
                                        </p:tav>
                                      </p:tavLst>
                                    </p:anim>
                                    <p:animEffect transition="out" filter="fade">
                                      <p:cBhvr>
                                        <p:cTn id="11" dur="59000"/>
                                        <p:tgtEl>
                                          <p:spTgt spid="31"/>
                                        </p:tgtEl>
                                      </p:cBhvr>
                                    </p:animEffect>
                                    <p:set>
                                      <p:cBhvr>
                                        <p:cTn id="12" dur="1" fill="hold">
                                          <p:stCondLst>
                                            <p:cond delay="58999"/>
                                          </p:stCondLst>
                                        </p:cTn>
                                        <p:tgtEl>
                                          <p:spTgt spid="31"/>
                                        </p:tgtEl>
                                        <p:attrNameLst>
                                          <p:attrName>style.visibility</p:attrName>
                                        </p:attrNameLst>
                                      </p:cBhvr>
                                      <p:to>
                                        <p:strVal val="hidden"/>
                                      </p:to>
                                    </p:set>
                                  </p:childTnLst>
                                </p:cTn>
                              </p:par>
                            </p:childTnLst>
                          </p:cTn>
                        </p:par>
                        <p:par>
                          <p:cTn id="13" fill="hold">
                            <p:stCondLst>
                              <p:cond delay="59000"/>
                            </p:stCondLst>
                            <p:childTnLst>
                              <p:par>
                                <p:cTn id="14" presetID="10" presetClass="exit" presetSubtype="0" fill="hold" nodeType="afterEffect">
                                  <p:stCondLst>
                                    <p:cond delay="0"/>
                                  </p:stCondLst>
                                  <p:childTnLst>
                                    <p:animEffect transition="out" filter="fade">
                                      <p:cBhvr>
                                        <p:cTn id="15" dur="60000"/>
                                        <p:tgtEl>
                                          <p:spTgt spid="27"/>
                                        </p:tgtEl>
                                      </p:cBhvr>
                                    </p:animEffect>
                                    <p:set>
                                      <p:cBhvr>
                                        <p:cTn id="16" dur="1" fill="hold">
                                          <p:stCondLst>
                                            <p:cond delay="59999"/>
                                          </p:stCondLst>
                                        </p:cTn>
                                        <p:tgtEl>
                                          <p:spTgt spid="27"/>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53" presetClass="exit" presetSubtype="32" fill="hold" grpId="1" nodeType="withEffect">
                                  <p:stCondLst>
                                    <p:cond delay="0"/>
                                  </p:stCondLst>
                                  <p:childTnLst>
                                    <p:anim calcmode="lin" valueType="num">
                                      <p:cBhvr>
                                        <p:cTn id="21" dur="60000"/>
                                        <p:tgtEl>
                                          <p:spTgt spid="32"/>
                                        </p:tgtEl>
                                        <p:attrNameLst>
                                          <p:attrName>ppt_w</p:attrName>
                                        </p:attrNameLst>
                                      </p:cBhvr>
                                      <p:tavLst>
                                        <p:tav tm="0">
                                          <p:val>
                                            <p:strVal val="ppt_w"/>
                                          </p:val>
                                        </p:tav>
                                        <p:tav tm="100000">
                                          <p:val>
                                            <p:fltVal val="0"/>
                                          </p:val>
                                        </p:tav>
                                      </p:tavLst>
                                    </p:anim>
                                    <p:anim calcmode="lin" valueType="num">
                                      <p:cBhvr>
                                        <p:cTn id="22" dur="60000"/>
                                        <p:tgtEl>
                                          <p:spTgt spid="32"/>
                                        </p:tgtEl>
                                        <p:attrNameLst>
                                          <p:attrName>ppt_h</p:attrName>
                                        </p:attrNameLst>
                                      </p:cBhvr>
                                      <p:tavLst>
                                        <p:tav tm="0">
                                          <p:val>
                                            <p:strVal val="ppt_h"/>
                                          </p:val>
                                        </p:tav>
                                        <p:tav tm="100000">
                                          <p:val>
                                            <p:fltVal val="0"/>
                                          </p:val>
                                        </p:tav>
                                      </p:tavLst>
                                    </p:anim>
                                    <p:animEffect transition="out" filter="fade">
                                      <p:cBhvr>
                                        <p:cTn id="23" dur="60000"/>
                                        <p:tgtEl>
                                          <p:spTgt spid="32"/>
                                        </p:tgtEl>
                                      </p:cBhvr>
                                    </p:animEffect>
                                    <p:set>
                                      <p:cBhvr>
                                        <p:cTn id="24" dur="1" fill="hold">
                                          <p:stCondLst>
                                            <p:cond delay="59999"/>
                                          </p:stCondLst>
                                        </p:cTn>
                                        <p:tgtEl>
                                          <p:spTgt spid="32"/>
                                        </p:tgtEl>
                                        <p:attrNameLst>
                                          <p:attrName>style.visibility</p:attrName>
                                        </p:attrNameLst>
                                      </p:cBhvr>
                                      <p:to>
                                        <p:strVal val="hidden"/>
                                      </p:to>
                                    </p:set>
                                  </p:childTnLst>
                                </p:cTn>
                              </p:par>
                            </p:childTnLst>
                          </p:cTn>
                        </p:par>
                        <p:par>
                          <p:cTn id="25" fill="hold">
                            <p:stCondLst>
                              <p:cond delay="119000"/>
                            </p:stCondLst>
                            <p:childTnLst>
                              <p:par>
                                <p:cTn id="26" presetID="10" presetClass="exit" presetSubtype="0" fill="hold" nodeType="afterEffect">
                                  <p:stCondLst>
                                    <p:cond delay="0"/>
                                  </p:stCondLst>
                                  <p:childTnLst>
                                    <p:animEffect transition="out" filter="fade">
                                      <p:cBhvr>
                                        <p:cTn id="27" dur="60000"/>
                                        <p:tgtEl>
                                          <p:spTgt spid="28"/>
                                        </p:tgtEl>
                                      </p:cBhvr>
                                    </p:animEffect>
                                    <p:set>
                                      <p:cBhvr>
                                        <p:cTn id="28" dur="1" fill="hold">
                                          <p:stCondLst>
                                            <p:cond delay="59999"/>
                                          </p:stCondLst>
                                        </p:cTn>
                                        <p:tgtEl>
                                          <p:spTgt spid="28"/>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53" presetClass="exit" presetSubtype="32" fill="hold" grpId="1" nodeType="withEffect">
                                  <p:stCondLst>
                                    <p:cond delay="0"/>
                                  </p:stCondLst>
                                  <p:childTnLst>
                                    <p:anim calcmode="lin" valueType="num">
                                      <p:cBhvr>
                                        <p:cTn id="33" dur="60000"/>
                                        <p:tgtEl>
                                          <p:spTgt spid="33"/>
                                        </p:tgtEl>
                                        <p:attrNameLst>
                                          <p:attrName>ppt_w</p:attrName>
                                        </p:attrNameLst>
                                      </p:cBhvr>
                                      <p:tavLst>
                                        <p:tav tm="0">
                                          <p:val>
                                            <p:strVal val="ppt_w"/>
                                          </p:val>
                                        </p:tav>
                                        <p:tav tm="100000">
                                          <p:val>
                                            <p:fltVal val="0"/>
                                          </p:val>
                                        </p:tav>
                                      </p:tavLst>
                                    </p:anim>
                                    <p:anim calcmode="lin" valueType="num">
                                      <p:cBhvr>
                                        <p:cTn id="34" dur="60000"/>
                                        <p:tgtEl>
                                          <p:spTgt spid="33"/>
                                        </p:tgtEl>
                                        <p:attrNameLst>
                                          <p:attrName>ppt_h</p:attrName>
                                        </p:attrNameLst>
                                      </p:cBhvr>
                                      <p:tavLst>
                                        <p:tav tm="0">
                                          <p:val>
                                            <p:strVal val="ppt_h"/>
                                          </p:val>
                                        </p:tav>
                                        <p:tav tm="100000">
                                          <p:val>
                                            <p:fltVal val="0"/>
                                          </p:val>
                                        </p:tav>
                                      </p:tavLst>
                                    </p:anim>
                                    <p:animEffect transition="out" filter="fade">
                                      <p:cBhvr>
                                        <p:cTn id="35" dur="60000"/>
                                        <p:tgtEl>
                                          <p:spTgt spid="33"/>
                                        </p:tgtEl>
                                      </p:cBhvr>
                                    </p:animEffect>
                                    <p:set>
                                      <p:cBhvr>
                                        <p:cTn id="36" dur="1" fill="hold">
                                          <p:stCondLst>
                                            <p:cond delay="59999"/>
                                          </p:stCondLst>
                                        </p:cTn>
                                        <p:tgtEl>
                                          <p:spTgt spid="33"/>
                                        </p:tgtEl>
                                        <p:attrNameLst>
                                          <p:attrName>style.visibility</p:attrName>
                                        </p:attrNameLst>
                                      </p:cBhvr>
                                      <p:to>
                                        <p:strVal val="hidden"/>
                                      </p:to>
                                    </p:set>
                                  </p:childTnLst>
                                </p:cTn>
                              </p:par>
                            </p:childTnLst>
                          </p:cTn>
                        </p:par>
                        <p:par>
                          <p:cTn id="37" fill="hold">
                            <p:stCondLst>
                              <p:cond delay="179000"/>
                            </p:stCondLst>
                            <p:childTnLst>
                              <p:par>
                                <p:cTn id="38" presetID="10" presetClass="exit" presetSubtype="0" fill="hold" nodeType="afterEffect">
                                  <p:stCondLst>
                                    <p:cond delay="0"/>
                                  </p:stCondLst>
                                  <p:childTnLst>
                                    <p:animEffect transition="out" filter="fade">
                                      <p:cBhvr>
                                        <p:cTn id="39" dur="60000"/>
                                        <p:tgtEl>
                                          <p:spTgt spid="29"/>
                                        </p:tgtEl>
                                      </p:cBhvr>
                                    </p:animEffect>
                                    <p:set>
                                      <p:cBhvr>
                                        <p:cTn id="40" dur="1" fill="hold">
                                          <p:stCondLst>
                                            <p:cond delay="59999"/>
                                          </p:stCondLst>
                                        </p:cTn>
                                        <p:tgtEl>
                                          <p:spTgt spid="29"/>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53" presetClass="exit" presetSubtype="32" fill="hold" grpId="1" nodeType="withEffect">
                                  <p:stCondLst>
                                    <p:cond delay="0"/>
                                  </p:stCondLst>
                                  <p:childTnLst>
                                    <p:anim calcmode="lin" valueType="num">
                                      <p:cBhvr>
                                        <p:cTn id="45" dur="60000"/>
                                        <p:tgtEl>
                                          <p:spTgt spid="34"/>
                                        </p:tgtEl>
                                        <p:attrNameLst>
                                          <p:attrName>ppt_w</p:attrName>
                                        </p:attrNameLst>
                                      </p:cBhvr>
                                      <p:tavLst>
                                        <p:tav tm="0">
                                          <p:val>
                                            <p:strVal val="ppt_w"/>
                                          </p:val>
                                        </p:tav>
                                        <p:tav tm="100000">
                                          <p:val>
                                            <p:fltVal val="0"/>
                                          </p:val>
                                        </p:tav>
                                      </p:tavLst>
                                    </p:anim>
                                    <p:anim calcmode="lin" valueType="num">
                                      <p:cBhvr>
                                        <p:cTn id="46" dur="60000"/>
                                        <p:tgtEl>
                                          <p:spTgt spid="34"/>
                                        </p:tgtEl>
                                        <p:attrNameLst>
                                          <p:attrName>ppt_h</p:attrName>
                                        </p:attrNameLst>
                                      </p:cBhvr>
                                      <p:tavLst>
                                        <p:tav tm="0">
                                          <p:val>
                                            <p:strVal val="ppt_h"/>
                                          </p:val>
                                        </p:tav>
                                        <p:tav tm="100000">
                                          <p:val>
                                            <p:fltVal val="0"/>
                                          </p:val>
                                        </p:tav>
                                      </p:tavLst>
                                    </p:anim>
                                    <p:animEffect transition="out" filter="fade">
                                      <p:cBhvr>
                                        <p:cTn id="47" dur="60000"/>
                                        <p:tgtEl>
                                          <p:spTgt spid="34"/>
                                        </p:tgtEl>
                                      </p:cBhvr>
                                    </p:animEffect>
                                    <p:set>
                                      <p:cBhvr>
                                        <p:cTn id="48" dur="1" fill="hold">
                                          <p:stCondLst>
                                            <p:cond delay="59999"/>
                                          </p:stCondLst>
                                        </p:cTn>
                                        <p:tgtEl>
                                          <p:spTgt spid="34"/>
                                        </p:tgtEl>
                                        <p:attrNameLst>
                                          <p:attrName>style.visibility</p:attrName>
                                        </p:attrNameLst>
                                      </p:cBhvr>
                                      <p:to>
                                        <p:strVal val="hidden"/>
                                      </p:to>
                                    </p:set>
                                  </p:childTnLst>
                                </p:cTn>
                              </p:par>
                            </p:childTnLst>
                          </p:cTn>
                        </p:par>
                        <p:par>
                          <p:cTn id="49" fill="hold">
                            <p:stCondLst>
                              <p:cond delay="239000"/>
                            </p:stCondLst>
                            <p:childTnLst>
                              <p:par>
                                <p:cTn id="50" presetID="10" presetClass="exit" presetSubtype="0" fill="hold" nodeType="afterEffect">
                                  <p:stCondLst>
                                    <p:cond delay="0"/>
                                  </p:stCondLst>
                                  <p:childTnLst>
                                    <p:animEffect transition="out" filter="fade">
                                      <p:cBhvr>
                                        <p:cTn id="51" dur="60000"/>
                                        <p:tgtEl>
                                          <p:spTgt spid="30"/>
                                        </p:tgtEl>
                                      </p:cBhvr>
                                    </p:animEffect>
                                    <p:set>
                                      <p:cBhvr>
                                        <p:cTn id="52" dur="1" fill="hold">
                                          <p:stCondLst>
                                            <p:cond delay="59999"/>
                                          </p:stCondLst>
                                        </p:cTn>
                                        <p:tgtEl>
                                          <p:spTgt spid="30"/>
                                        </p:tgtEl>
                                        <p:attrNameLst>
                                          <p:attrName>style.visibility</p:attrName>
                                        </p:attrNameLst>
                                      </p:cBhvr>
                                      <p:to>
                                        <p:strVal val="hidden"/>
                                      </p:to>
                                    </p:set>
                                  </p:childTnLst>
                                </p:cTn>
                              </p:par>
                              <p:par>
                                <p:cTn id="53" presetID="10" presetClass="entr" presetSubtype="0" fill="hold" grpId="1"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53" presetClass="exit" presetSubtype="32" fill="hold" grpId="0" nodeType="withEffect">
                                  <p:stCondLst>
                                    <p:cond delay="0"/>
                                  </p:stCondLst>
                                  <p:childTnLst>
                                    <p:anim calcmode="lin" valueType="num">
                                      <p:cBhvr>
                                        <p:cTn id="57" dur="60000"/>
                                        <p:tgtEl>
                                          <p:spTgt spid="35"/>
                                        </p:tgtEl>
                                        <p:attrNameLst>
                                          <p:attrName>ppt_w</p:attrName>
                                        </p:attrNameLst>
                                      </p:cBhvr>
                                      <p:tavLst>
                                        <p:tav tm="0">
                                          <p:val>
                                            <p:strVal val="ppt_w"/>
                                          </p:val>
                                        </p:tav>
                                        <p:tav tm="100000">
                                          <p:val>
                                            <p:fltVal val="0"/>
                                          </p:val>
                                        </p:tav>
                                      </p:tavLst>
                                    </p:anim>
                                    <p:anim calcmode="lin" valueType="num">
                                      <p:cBhvr>
                                        <p:cTn id="58" dur="60000"/>
                                        <p:tgtEl>
                                          <p:spTgt spid="35"/>
                                        </p:tgtEl>
                                        <p:attrNameLst>
                                          <p:attrName>ppt_h</p:attrName>
                                        </p:attrNameLst>
                                      </p:cBhvr>
                                      <p:tavLst>
                                        <p:tav tm="0">
                                          <p:val>
                                            <p:strVal val="ppt_h"/>
                                          </p:val>
                                        </p:tav>
                                        <p:tav tm="100000">
                                          <p:val>
                                            <p:fltVal val="0"/>
                                          </p:val>
                                        </p:tav>
                                      </p:tavLst>
                                    </p:anim>
                                    <p:animEffect transition="out" filter="fade">
                                      <p:cBhvr>
                                        <p:cTn id="59" dur="60000"/>
                                        <p:tgtEl>
                                          <p:spTgt spid="35"/>
                                        </p:tgtEl>
                                      </p:cBhvr>
                                    </p:animEffect>
                                    <p:set>
                                      <p:cBhvr>
                                        <p:cTn id="60" dur="1" fill="hold">
                                          <p:stCondLst>
                                            <p:cond delay="59999"/>
                                          </p:stCondLst>
                                        </p:cTn>
                                        <p:tgtEl>
                                          <p:spTgt spid="35"/>
                                        </p:tgtEl>
                                        <p:attrNameLst>
                                          <p:attrName>style.visibility</p:attrName>
                                        </p:attrNameLst>
                                      </p:cBhvr>
                                      <p:to>
                                        <p:strVal val="hidden"/>
                                      </p:to>
                                    </p:set>
                                  </p:childTnLst>
                                </p:cTn>
                              </p:par>
                            </p:childTnLst>
                          </p:cTn>
                        </p:par>
                        <p:par>
                          <p:cTn id="61" fill="hold">
                            <p:stCondLst>
                              <p:cond delay="299000"/>
                            </p:stCondLst>
                            <p:childTnLst>
                              <p:par>
                                <p:cTn id="62" presetID="10" presetClass="entr" presetSubtype="0"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10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31" grpId="1"/>
      <p:bldP spid="32" grpId="0"/>
      <p:bldP spid="32" grpId="1"/>
      <p:bldP spid="32" grpId="2"/>
      <p:bldP spid="33" grpId="0"/>
      <p:bldP spid="33" grpId="1"/>
      <p:bldP spid="33" grpId="2"/>
      <p:bldP spid="34" grpId="0"/>
      <p:bldP spid="34" grpId="1"/>
      <p:bldP spid="34" grpId="2"/>
      <p:bldP spid="35" grpId="0"/>
      <p:bldP spid="35" grpId="1"/>
      <p:bldP spid="35" grpId="2"/>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272F-380E-6FB4-EBC9-C2AA85D9502F}"/>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DDBE7C2E-3024-055B-4FD4-097317E98777}"/>
              </a:ext>
            </a:extLst>
          </p:cNvPr>
          <p:cNvPicPr>
            <a:picLocks noChangeAspect="1"/>
          </p:cNvPicPr>
          <p:nvPr userDrawn="1"/>
        </p:nvPicPr>
        <p:blipFill>
          <a:blip r:embed="rId3"/>
          <a:srcRect/>
          <a:stretch/>
        </p:blipFill>
        <p:spPr>
          <a:xfrm>
            <a:off x="6770735" y="1635338"/>
            <a:ext cx="1458865" cy="1425327"/>
          </a:xfrm>
          <a:prstGeom prst="rect">
            <a:avLst/>
          </a:prstGeom>
        </p:spPr>
      </p:pic>
      <p:pic>
        <p:nvPicPr>
          <p:cNvPr id="7" name="Picture 6">
            <a:extLst>
              <a:ext uri="{FF2B5EF4-FFF2-40B4-BE49-F238E27FC236}">
                <a16:creationId xmlns:a16="http://schemas.microsoft.com/office/drawing/2014/main" id="{A2A37CFB-0305-7EA0-924F-0B175BDC1E89}"/>
              </a:ext>
            </a:extLst>
          </p:cNvPr>
          <p:cNvPicPr>
            <a:picLocks noChangeAspect="1"/>
          </p:cNvPicPr>
          <p:nvPr userDrawn="1"/>
        </p:nvPicPr>
        <p:blipFill>
          <a:blip r:embed="rId4"/>
          <a:srcRect/>
          <a:stretch/>
        </p:blipFill>
        <p:spPr>
          <a:xfrm>
            <a:off x="7167716" y="2787029"/>
            <a:ext cx="1174223" cy="1283941"/>
          </a:xfrm>
          <a:prstGeom prst="rect">
            <a:avLst/>
          </a:prstGeom>
        </p:spPr>
      </p:pic>
      <p:pic>
        <p:nvPicPr>
          <p:cNvPr id="8" name="Picture 7">
            <a:extLst>
              <a:ext uri="{FF2B5EF4-FFF2-40B4-BE49-F238E27FC236}">
                <a16:creationId xmlns:a16="http://schemas.microsoft.com/office/drawing/2014/main" id="{E29227B2-794B-8EB2-3A3E-90CF8A106663}"/>
              </a:ext>
            </a:extLst>
          </p:cNvPr>
          <p:cNvPicPr>
            <a:picLocks noChangeAspect="1"/>
          </p:cNvPicPr>
          <p:nvPr userDrawn="1"/>
        </p:nvPicPr>
        <p:blipFill>
          <a:blip r:embed="rId5"/>
          <a:srcRect/>
          <a:stretch/>
        </p:blipFill>
        <p:spPr>
          <a:xfrm>
            <a:off x="6780527" y="3816554"/>
            <a:ext cx="1439280" cy="1406194"/>
          </a:xfrm>
          <a:prstGeom prst="rect">
            <a:avLst/>
          </a:prstGeom>
        </p:spPr>
      </p:pic>
      <p:pic>
        <p:nvPicPr>
          <p:cNvPr id="9" name="Picture 8">
            <a:extLst>
              <a:ext uri="{FF2B5EF4-FFF2-40B4-BE49-F238E27FC236}">
                <a16:creationId xmlns:a16="http://schemas.microsoft.com/office/drawing/2014/main" id="{C7B4FDC5-0A86-68D8-414D-B5FE8E6D83D0}"/>
              </a:ext>
            </a:extLst>
          </p:cNvPr>
          <p:cNvPicPr>
            <a:picLocks noChangeAspect="1"/>
          </p:cNvPicPr>
          <p:nvPr userDrawn="1"/>
        </p:nvPicPr>
        <p:blipFill>
          <a:blip r:embed="rId6"/>
          <a:srcRect/>
          <a:stretch/>
        </p:blipFill>
        <p:spPr>
          <a:xfrm>
            <a:off x="6149389" y="4340620"/>
            <a:ext cx="1242691" cy="1332810"/>
          </a:xfrm>
          <a:prstGeom prst="rect">
            <a:avLst/>
          </a:prstGeom>
        </p:spPr>
      </p:pic>
      <p:pic>
        <p:nvPicPr>
          <p:cNvPr id="10" name="Picture 9">
            <a:extLst>
              <a:ext uri="{FF2B5EF4-FFF2-40B4-BE49-F238E27FC236}">
                <a16:creationId xmlns:a16="http://schemas.microsoft.com/office/drawing/2014/main" id="{EFB4377E-730A-0BE0-7F5B-A8BF2BA12EB1}"/>
              </a:ext>
            </a:extLst>
          </p:cNvPr>
          <p:cNvPicPr>
            <a:picLocks noChangeAspect="1"/>
          </p:cNvPicPr>
          <p:nvPr userDrawn="1"/>
        </p:nvPicPr>
        <p:blipFill>
          <a:blip r:embed="rId7"/>
          <a:srcRect/>
          <a:stretch/>
        </p:blipFill>
        <p:spPr>
          <a:xfrm>
            <a:off x="4857135" y="4376331"/>
            <a:ext cx="1176098" cy="1261387"/>
          </a:xfrm>
          <a:prstGeom prst="rect">
            <a:avLst/>
          </a:prstGeom>
        </p:spPr>
      </p:pic>
      <p:pic>
        <p:nvPicPr>
          <p:cNvPr id="11" name="Picture 10">
            <a:extLst>
              <a:ext uri="{FF2B5EF4-FFF2-40B4-BE49-F238E27FC236}">
                <a16:creationId xmlns:a16="http://schemas.microsoft.com/office/drawing/2014/main" id="{04D45B08-606F-B8BC-7F4D-D97FE4256A6E}"/>
              </a:ext>
            </a:extLst>
          </p:cNvPr>
          <p:cNvPicPr>
            <a:picLocks noChangeAspect="1"/>
          </p:cNvPicPr>
          <p:nvPr userDrawn="1"/>
        </p:nvPicPr>
        <p:blipFill>
          <a:blip r:embed="rId8"/>
          <a:srcRect/>
          <a:stretch/>
        </p:blipFill>
        <p:spPr>
          <a:xfrm>
            <a:off x="3981841" y="3806721"/>
            <a:ext cx="1437161" cy="1404123"/>
          </a:xfrm>
          <a:prstGeom prst="rect">
            <a:avLst/>
          </a:prstGeom>
        </p:spPr>
      </p:pic>
      <p:pic>
        <p:nvPicPr>
          <p:cNvPr id="12" name="Picture 11">
            <a:extLst>
              <a:ext uri="{FF2B5EF4-FFF2-40B4-BE49-F238E27FC236}">
                <a16:creationId xmlns:a16="http://schemas.microsoft.com/office/drawing/2014/main" id="{E5DEA614-AABC-2483-5ED0-475938701E39}"/>
              </a:ext>
            </a:extLst>
          </p:cNvPr>
          <p:cNvPicPr>
            <a:picLocks noChangeAspect="1"/>
          </p:cNvPicPr>
          <p:nvPr userDrawn="1"/>
        </p:nvPicPr>
        <p:blipFill>
          <a:blip r:embed="rId9"/>
          <a:srcRect/>
          <a:stretch/>
        </p:blipFill>
        <p:spPr>
          <a:xfrm>
            <a:off x="3832458" y="2751906"/>
            <a:ext cx="1218915" cy="1332810"/>
          </a:xfrm>
          <a:prstGeom prst="rect">
            <a:avLst/>
          </a:prstGeom>
        </p:spPr>
      </p:pic>
      <p:pic>
        <p:nvPicPr>
          <p:cNvPr id="13" name="Picture 12">
            <a:extLst>
              <a:ext uri="{FF2B5EF4-FFF2-40B4-BE49-F238E27FC236}">
                <a16:creationId xmlns:a16="http://schemas.microsoft.com/office/drawing/2014/main" id="{E1D63185-1964-7B90-6228-503D41941ED6}"/>
              </a:ext>
            </a:extLst>
          </p:cNvPr>
          <p:cNvPicPr>
            <a:picLocks noChangeAspect="1"/>
          </p:cNvPicPr>
          <p:nvPr userDrawn="1"/>
        </p:nvPicPr>
        <p:blipFill>
          <a:blip r:embed="rId10"/>
          <a:srcRect/>
          <a:stretch/>
        </p:blipFill>
        <p:spPr>
          <a:xfrm>
            <a:off x="3958050" y="1616032"/>
            <a:ext cx="1458865" cy="1425327"/>
          </a:xfrm>
          <a:prstGeom prst="rect">
            <a:avLst/>
          </a:prstGeom>
        </p:spPr>
      </p:pic>
      <p:pic>
        <p:nvPicPr>
          <p:cNvPr id="14" name="Picture 13">
            <a:extLst>
              <a:ext uri="{FF2B5EF4-FFF2-40B4-BE49-F238E27FC236}">
                <a16:creationId xmlns:a16="http://schemas.microsoft.com/office/drawing/2014/main" id="{4A159870-173B-ADFE-3C40-CB07E125E59F}"/>
              </a:ext>
            </a:extLst>
          </p:cNvPr>
          <p:cNvPicPr>
            <a:picLocks noChangeAspect="1"/>
          </p:cNvPicPr>
          <p:nvPr userDrawn="1"/>
        </p:nvPicPr>
        <p:blipFill>
          <a:blip r:embed="rId11"/>
          <a:srcRect/>
          <a:stretch/>
        </p:blipFill>
        <p:spPr>
          <a:xfrm>
            <a:off x="4819339" y="1174736"/>
            <a:ext cx="1240482" cy="1332809"/>
          </a:xfrm>
          <a:prstGeom prst="rect">
            <a:avLst/>
          </a:prstGeom>
        </p:spPr>
      </p:pic>
      <p:pic>
        <p:nvPicPr>
          <p:cNvPr id="15" name="Picture 14">
            <a:extLst>
              <a:ext uri="{FF2B5EF4-FFF2-40B4-BE49-F238E27FC236}">
                <a16:creationId xmlns:a16="http://schemas.microsoft.com/office/drawing/2014/main" id="{F72E8DCF-3E4E-C582-9989-4B7CAEBEA61E}"/>
              </a:ext>
            </a:extLst>
          </p:cNvPr>
          <p:cNvPicPr>
            <a:picLocks noChangeAspect="1"/>
          </p:cNvPicPr>
          <p:nvPr userDrawn="1"/>
        </p:nvPicPr>
        <p:blipFill>
          <a:blip r:embed="rId12"/>
          <a:srcRect/>
          <a:stretch/>
        </p:blipFill>
        <p:spPr>
          <a:xfrm>
            <a:off x="6146715" y="1174737"/>
            <a:ext cx="1248040" cy="1340929"/>
          </a:xfrm>
          <a:prstGeom prst="rect">
            <a:avLst/>
          </a:prstGeom>
        </p:spPr>
      </p:pic>
      <p:sp>
        <p:nvSpPr>
          <p:cNvPr id="16" name="Title 1">
            <a:extLst>
              <a:ext uri="{FF2B5EF4-FFF2-40B4-BE49-F238E27FC236}">
                <a16:creationId xmlns:a16="http://schemas.microsoft.com/office/drawing/2014/main" id="{15521548-B7DD-30D2-3FF3-3AFB6558BEC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9DC63B"/>
                </a:solidFill>
              </a:rPr>
              <a:t>5</a:t>
            </a:r>
          </a:p>
        </p:txBody>
      </p:sp>
      <p:sp>
        <p:nvSpPr>
          <p:cNvPr id="17" name="Title 1">
            <a:extLst>
              <a:ext uri="{FF2B5EF4-FFF2-40B4-BE49-F238E27FC236}">
                <a16:creationId xmlns:a16="http://schemas.microsoft.com/office/drawing/2014/main" id="{4EB4052D-246F-609D-5FBC-C56676C85976}"/>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4</a:t>
            </a:r>
          </a:p>
        </p:txBody>
      </p:sp>
      <p:sp>
        <p:nvSpPr>
          <p:cNvPr id="18" name="Title 1">
            <a:extLst>
              <a:ext uri="{FF2B5EF4-FFF2-40B4-BE49-F238E27FC236}">
                <a16:creationId xmlns:a16="http://schemas.microsoft.com/office/drawing/2014/main" id="{4938A3A7-FD5E-ECF7-2084-E0BCD103944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99E1D"/>
                </a:solidFill>
              </a:rPr>
              <a:t>3</a:t>
            </a:r>
          </a:p>
        </p:txBody>
      </p:sp>
      <p:sp>
        <p:nvSpPr>
          <p:cNvPr id="19" name="Title 1">
            <a:extLst>
              <a:ext uri="{FF2B5EF4-FFF2-40B4-BE49-F238E27FC236}">
                <a16:creationId xmlns:a16="http://schemas.microsoft.com/office/drawing/2014/main" id="{2D16F576-902E-F914-908E-24BAED8748A5}"/>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FC911"/>
                </a:solidFill>
              </a:rPr>
              <a:t>2</a:t>
            </a:r>
          </a:p>
        </p:txBody>
      </p:sp>
      <p:sp>
        <p:nvSpPr>
          <p:cNvPr id="20" name="Title 1">
            <a:extLst>
              <a:ext uri="{FF2B5EF4-FFF2-40B4-BE49-F238E27FC236}">
                <a16:creationId xmlns:a16="http://schemas.microsoft.com/office/drawing/2014/main" id="{93C4C0D0-E723-E9BF-B6AF-13E2F7CF112A}"/>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8E308"/>
                </a:solidFill>
              </a:rPr>
              <a:t>1</a:t>
            </a:r>
          </a:p>
        </p:txBody>
      </p:sp>
      <p:sp>
        <p:nvSpPr>
          <p:cNvPr id="21" name="Title 1">
            <a:extLst>
              <a:ext uri="{FF2B5EF4-FFF2-40B4-BE49-F238E27FC236}">
                <a16:creationId xmlns:a16="http://schemas.microsoft.com/office/drawing/2014/main" id="{13BA42F6-E3D1-C362-F7DD-DB6AAA31E768}"/>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198DB8"/>
                </a:solidFill>
              </a:rPr>
              <a:t>7</a:t>
            </a:r>
          </a:p>
        </p:txBody>
      </p:sp>
      <p:sp>
        <p:nvSpPr>
          <p:cNvPr id="22" name="Title 1">
            <a:extLst>
              <a:ext uri="{FF2B5EF4-FFF2-40B4-BE49-F238E27FC236}">
                <a16:creationId xmlns:a16="http://schemas.microsoft.com/office/drawing/2014/main" id="{42734FEE-6ED2-9391-5865-CE48B98E8CEC}"/>
              </a:ext>
            </a:extLst>
          </p:cNvPr>
          <p:cNvSpPr txBox="1">
            <a:spLocks/>
          </p:cNvSpPr>
          <p:nvPr userDrawn="1"/>
        </p:nvSpPr>
        <p:spPr>
          <a:xfrm>
            <a:off x="5290793" y="3007823"/>
            <a:ext cx="1613768"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10</a:t>
            </a:r>
          </a:p>
        </p:txBody>
      </p:sp>
      <p:sp>
        <p:nvSpPr>
          <p:cNvPr id="23" name="Title 1">
            <a:extLst>
              <a:ext uri="{FF2B5EF4-FFF2-40B4-BE49-F238E27FC236}">
                <a16:creationId xmlns:a16="http://schemas.microsoft.com/office/drawing/2014/main" id="{DE700DA1-F6B5-77B2-BDFC-2A009A554DBF}"/>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6</a:t>
            </a:r>
          </a:p>
        </p:txBody>
      </p:sp>
      <p:sp>
        <p:nvSpPr>
          <p:cNvPr id="24" name="Title 1">
            <a:extLst>
              <a:ext uri="{FF2B5EF4-FFF2-40B4-BE49-F238E27FC236}">
                <a16:creationId xmlns:a16="http://schemas.microsoft.com/office/drawing/2014/main" id="{3A9BF99A-B919-5B71-D368-059EC9FB616D}"/>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8B4098"/>
                </a:solidFill>
              </a:rPr>
              <a:t>9</a:t>
            </a:r>
          </a:p>
        </p:txBody>
      </p:sp>
      <p:sp>
        <p:nvSpPr>
          <p:cNvPr id="25" name="Title 1">
            <a:extLst>
              <a:ext uri="{FF2B5EF4-FFF2-40B4-BE49-F238E27FC236}">
                <a16:creationId xmlns:a16="http://schemas.microsoft.com/office/drawing/2014/main" id="{24186922-69B0-2BA7-C424-A85DB46D81C3}"/>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8</a:t>
            </a:r>
          </a:p>
        </p:txBody>
      </p:sp>
      <p:sp>
        <p:nvSpPr>
          <p:cNvPr id="26" name="Title 1">
            <a:extLst>
              <a:ext uri="{FF2B5EF4-FFF2-40B4-BE49-F238E27FC236}">
                <a16:creationId xmlns:a16="http://schemas.microsoft.com/office/drawing/2014/main" id="{ACDB41C1-03D7-6EF6-E705-99F9500F3039}"/>
              </a:ext>
            </a:extLst>
          </p:cNvPr>
          <p:cNvSpPr txBox="1">
            <a:spLocks/>
          </p:cNvSpPr>
          <p:nvPr userDrawn="1"/>
        </p:nvSpPr>
        <p:spPr>
          <a:xfrm>
            <a:off x="5184133" y="3007823"/>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Tree>
    <p:custDataLst>
      <p:tags r:id="rId1"/>
    </p:custDataLst>
    <p:extLst>
      <p:ext uri="{BB962C8B-B14F-4D97-AF65-F5344CB8AC3E}">
        <p14:creationId xmlns:p14="http://schemas.microsoft.com/office/powerpoint/2010/main" val="236931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15"/>
                                        </p:tgtEl>
                                      </p:cBhvr>
                                    </p:animEffect>
                                    <p:set>
                                      <p:cBhvr>
                                        <p:cTn id="7" dur="1" fill="hold">
                                          <p:stCondLst>
                                            <p:cond delay="58999"/>
                                          </p:stCondLst>
                                        </p:cTn>
                                        <p:tgtEl>
                                          <p:spTgt spid="15"/>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53" presetClass="exit" presetSubtype="32" fill="hold" grpId="0" nodeType="withEffect">
                                  <p:stCondLst>
                                    <p:cond delay="0"/>
                                  </p:stCondLst>
                                  <p:childTnLst>
                                    <p:anim calcmode="lin" valueType="num">
                                      <p:cBhvr>
                                        <p:cTn id="12" dur="59000"/>
                                        <p:tgtEl>
                                          <p:spTgt spid="22"/>
                                        </p:tgtEl>
                                        <p:attrNameLst>
                                          <p:attrName>ppt_w</p:attrName>
                                        </p:attrNameLst>
                                      </p:cBhvr>
                                      <p:tavLst>
                                        <p:tav tm="0">
                                          <p:val>
                                            <p:strVal val="ppt_w"/>
                                          </p:val>
                                        </p:tav>
                                        <p:tav tm="100000">
                                          <p:val>
                                            <p:fltVal val="0"/>
                                          </p:val>
                                        </p:tav>
                                      </p:tavLst>
                                    </p:anim>
                                    <p:anim calcmode="lin" valueType="num">
                                      <p:cBhvr>
                                        <p:cTn id="13" dur="59000"/>
                                        <p:tgtEl>
                                          <p:spTgt spid="22"/>
                                        </p:tgtEl>
                                        <p:attrNameLst>
                                          <p:attrName>ppt_h</p:attrName>
                                        </p:attrNameLst>
                                      </p:cBhvr>
                                      <p:tavLst>
                                        <p:tav tm="0">
                                          <p:val>
                                            <p:strVal val="ppt_h"/>
                                          </p:val>
                                        </p:tav>
                                        <p:tav tm="100000">
                                          <p:val>
                                            <p:fltVal val="0"/>
                                          </p:val>
                                        </p:tav>
                                      </p:tavLst>
                                    </p:anim>
                                    <p:animEffect transition="out" filter="fade">
                                      <p:cBhvr>
                                        <p:cTn id="14" dur="59000"/>
                                        <p:tgtEl>
                                          <p:spTgt spid="22"/>
                                        </p:tgtEl>
                                      </p:cBhvr>
                                    </p:animEffect>
                                    <p:set>
                                      <p:cBhvr>
                                        <p:cTn id="15" dur="1" fill="hold">
                                          <p:stCondLst>
                                            <p:cond delay="58999"/>
                                          </p:stCondLst>
                                        </p:cTn>
                                        <p:tgtEl>
                                          <p:spTgt spid="22"/>
                                        </p:tgtEl>
                                        <p:attrNameLst>
                                          <p:attrName>style.visibility</p:attrName>
                                        </p:attrNameLst>
                                      </p:cBhvr>
                                      <p:to>
                                        <p:strVal val="hidden"/>
                                      </p:to>
                                    </p:set>
                                  </p:childTnLst>
                                </p:cTn>
                              </p:par>
                            </p:childTnLst>
                          </p:cTn>
                        </p:par>
                        <p:par>
                          <p:cTn id="16" fill="hold">
                            <p:stCondLst>
                              <p:cond delay="59000"/>
                            </p:stCondLst>
                            <p:childTnLst>
                              <p:par>
                                <p:cTn id="17" presetID="10" presetClass="exit" presetSubtype="0" fill="hold" nodeType="afterEffect">
                                  <p:stCondLst>
                                    <p:cond delay="0"/>
                                  </p:stCondLst>
                                  <p:childTnLst>
                                    <p:animEffect transition="out" filter="fade">
                                      <p:cBhvr>
                                        <p:cTn id="18" dur="60000"/>
                                        <p:tgtEl>
                                          <p:spTgt spid="6"/>
                                        </p:tgtEl>
                                      </p:cBhvr>
                                    </p:animEffect>
                                    <p:set>
                                      <p:cBhvr>
                                        <p:cTn id="19" dur="1" fill="hold">
                                          <p:stCondLst>
                                            <p:cond delay="59999"/>
                                          </p:stCondLst>
                                        </p:cTn>
                                        <p:tgtEl>
                                          <p:spTgt spid="6"/>
                                        </p:tgtEl>
                                        <p:attrNameLst>
                                          <p:attrName>style.visibility</p:attrName>
                                        </p:attrNameLst>
                                      </p:cBhvr>
                                      <p:to>
                                        <p:strVal val="hidden"/>
                                      </p:to>
                                    </p:set>
                                  </p:childTnLst>
                                </p:cTn>
                              </p:par>
                              <p:par>
                                <p:cTn id="20" presetID="10" presetClass="entr" presetSubtype="0" fill="hold" grpId="1"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53" presetClass="exit" presetSubtype="32" fill="hold" grpId="0" nodeType="withEffect">
                                  <p:stCondLst>
                                    <p:cond delay="0"/>
                                  </p:stCondLst>
                                  <p:childTnLst>
                                    <p:anim calcmode="lin" valueType="num">
                                      <p:cBhvr>
                                        <p:cTn id="24" dur="60000"/>
                                        <p:tgtEl>
                                          <p:spTgt spid="24"/>
                                        </p:tgtEl>
                                        <p:attrNameLst>
                                          <p:attrName>ppt_w</p:attrName>
                                        </p:attrNameLst>
                                      </p:cBhvr>
                                      <p:tavLst>
                                        <p:tav tm="0">
                                          <p:val>
                                            <p:strVal val="ppt_w"/>
                                          </p:val>
                                        </p:tav>
                                        <p:tav tm="100000">
                                          <p:val>
                                            <p:fltVal val="0"/>
                                          </p:val>
                                        </p:tav>
                                      </p:tavLst>
                                    </p:anim>
                                    <p:anim calcmode="lin" valueType="num">
                                      <p:cBhvr>
                                        <p:cTn id="25" dur="60000"/>
                                        <p:tgtEl>
                                          <p:spTgt spid="24"/>
                                        </p:tgtEl>
                                        <p:attrNameLst>
                                          <p:attrName>ppt_h</p:attrName>
                                        </p:attrNameLst>
                                      </p:cBhvr>
                                      <p:tavLst>
                                        <p:tav tm="0">
                                          <p:val>
                                            <p:strVal val="ppt_h"/>
                                          </p:val>
                                        </p:tav>
                                        <p:tav tm="100000">
                                          <p:val>
                                            <p:fltVal val="0"/>
                                          </p:val>
                                        </p:tav>
                                      </p:tavLst>
                                    </p:anim>
                                    <p:animEffect transition="out" filter="fade">
                                      <p:cBhvr>
                                        <p:cTn id="26" dur="60000"/>
                                        <p:tgtEl>
                                          <p:spTgt spid="24"/>
                                        </p:tgtEl>
                                      </p:cBhvr>
                                    </p:animEffect>
                                    <p:set>
                                      <p:cBhvr>
                                        <p:cTn id="27" dur="1" fill="hold">
                                          <p:stCondLst>
                                            <p:cond delay="59999"/>
                                          </p:stCondLst>
                                        </p:cTn>
                                        <p:tgtEl>
                                          <p:spTgt spid="24"/>
                                        </p:tgtEl>
                                        <p:attrNameLst>
                                          <p:attrName>style.visibility</p:attrName>
                                        </p:attrNameLst>
                                      </p:cBhvr>
                                      <p:to>
                                        <p:strVal val="hidden"/>
                                      </p:to>
                                    </p:set>
                                  </p:childTnLst>
                                </p:cTn>
                              </p:par>
                            </p:childTnLst>
                          </p:cTn>
                        </p:par>
                        <p:par>
                          <p:cTn id="28" fill="hold">
                            <p:stCondLst>
                              <p:cond delay="119000"/>
                            </p:stCondLst>
                            <p:childTnLst>
                              <p:par>
                                <p:cTn id="29" presetID="10" presetClass="exit" presetSubtype="0" fill="hold" nodeType="afterEffect">
                                  <p:stCondLst>
                                    <p:cond delay="0"/>
                                  </p:stCondLst>
                                  <p:childTnLst>
                                    <p:animEffect transition="out" filter="fade">
                                      <p:cBhvr>
                                        <p:cTn id="30" dur="60000"/>
                                        <p:tgtEl>
                                          <p:spTgt spid="7"/>
                                        </p:tgtEl>
                                      </p:cBhvr>
                                    </p:animEffect>
                                    <p:set>
                                      <p:cBhvr>
                                        <p:cTn id="31" dur="1" fill="hold">
                                          <p:stCondLst>
                                            <p:cond delay="59999"/>
                                          </p:stCondLst>
                                        </p:cTn>
                                        <p:tgtEl>
                                          <p:spTgt spid="7"/>
                                        </p:tgtEl>
                                        <p:attrNameLst>
                                          <p:attrName>style.visibility</p:attrName>
                                        </p:attrNameLst>
                                      </p:cBhvr>
                                      <p:to>
                                        <p:strVal val="hidden"/>
                                      </p:to>
                                    </p:set>
                                  </p:childTnLst>
                                </p:cTn>
                              </p:par>
                              <p:par>
                                <p:cTn id="32" presetID="10" presetClass="entr" presetSubtype="0" fill="hold" grpId="1"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53" presetClass="exit" presetSubtype="32" fill="hold" grpId="0" nodeType="withEffect">
                                  <p:stCondLst>
                                    <p:cond delay="0"/>
                                  </p:stCondLst>
                                  <p:childTnLst>
                                    <p:anim calcmode="lin" valueType="num">
                                      <p:cBhvr>
                                        <p:cTn id="36" dur="60000"/>
                                        <p:tgtEl>
                                          <p:spTgt spid="25"/>
                                        </p:tgtEl>
                                        <p:attrNameLst>
                                          <p:attrName>ppt_w</p:attrName>
                                        </p:attrNameLst>
                                      </p:cBhvr>
                                      <p:tavLst>
                                        <p:tav tm="0">
                                          <p:val>
                                            <p:strVal val="ppt_w"/>
                                          </p:val>
                                        </p:tav>
                                        <p:tav tm="100000">
                                          <p:val>
                                            <p:fltVal val="0"/>
                                          </p:val>
                                        </p:tav>
                                      </p:tavLst>
                                    </p:anim>
                                    <p:anim calcmode="lin" valueType="num">
                                      <p:cBhvr>
                                        <p:cTn id="37" dur="60000"/>
                                        <p:tgtEl>
                                          <p:spTgt spid="25"/>
                                        </p:tgtEl>
                                        <p:attrNameLst>
                                          <p:attrName>ppt_h</p:attrName>
                                        </p:attrNameLst>
                                      </p:cBhvr>
                                      <p:tavLst>
                                        <p:tav tm="0">
                                          <p:val>
                                            <p:strVal val="ppt_h"/>
                                          </p:val>
                                        </p:tav>
                                        <p:tav tm="100000">
                                          <p:val>
                                            <p:fltVal val="0"/>
                                          </p:val>
                                        </p:tav>
                                      </p:tavLst>
                                    </p:anim>
                                    <p:animEffect transition="out" filter="fade">
                                      <p:cBhvr>
                                        <p:cTn id="38" dur="60000"/>
                                        <p:tgtEl>
                                          <p:spTgt spid="25"/>
                                        </p:tgtEl>
                                      </p:cBhvr>
                                    </p:animEffect>
                                    <p:set>
                                      <p:cBhvr>
                                        <p:cTn id="39" dur="1" fill="hold">
                                          <p:stCondLst>
                                            <p:cond delay="59999"/>
                                          </p:stCondLst>
                                        </p:cTn>
                                        <p:tgtEl>
                                          <p:spTgt spid="25"/>
                                        </p:tgtEl>
                                        <p:attrNameLst>
                                          <p:attrName>style.visibility</p:attrName>
                                        </p:attrNameLst>
                                      </p:cBhvr>
                                      <p:to>
                                        <p:strVal val="hidden"/>
                                      </p:to>
                                    </p:set>
                                  </p:childTnLst>
                                </p:cTn>
                              </p:par>
                            </p:childTnLst>
                          </p:cTn>
                        </p:par>
                        <p:par>
                          <p:cTn id="40" fill="hold">
                            <p:stCondLst>
                              <p:cond delay="179000"/>
                            </p:stCondLst>
                            <p:childTnLst>
                              <p:par>
                                <p:cTn id="41" presetID="10" presetClass="exit" presetSubtype="0" fill="hold" nodeType="afterEffect">
                                  <p:stCondLst>
                                    <p:cond delay="0"/>
                                  </p:stCondLst>
                                  <p:childTnLst>
                                    <p:animEffect transition="out" filter="fade">
                                      <p:cBhvr>
                                        <p:cTn id="42" dur="60000"/>
                                        <p:tgtEl>
                                          <p:spTgt spid="8"/>
                                        </p:tgtEl>
                                      </p:cBhvr>
                                    </p:animEffect>
                                    <p:set>
                                      <p:cBhvr>
                                        <p:cTn id="43" dur="1" fill="hold">
                                          <p:stCondLst>
                                            <p:cond delay="59999"/>
                                          </p:stCondLst>
                                        </p:cTn>
                                        <p:tgtEl>
                                          <p:spTgt spid="8"/>
                                        </p:tgtEl>
                                        <p:attrNameLst>
                                          <p:attrName>style.visibility</p:attrName>
                                        </p:attrNameLst>
                                      </p:cBhvr>
                                      <p:to>
                                        <p:strVal val="hidden"/>
                                      </p:to>
                                    </p:set>
                                  </p:childTnLst>
                                </p:cTn>
                              </p:par>
                              <p:par>
                                <p:cTn id="44" presetID="10" presetClass="entr" presetSubtype="0" fill="hold" grpId="1"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53" presetClass="exit" presetSubtype="32" fill="hold" grpId="0" nodeType="withEffect">
                                  <p:stCondLst>
                                    <p:cond delay="0"/>
                                  </p:stCondLst>
                                  <p:childTnLst>
                                    <p:anim calcmode="lin" valueType="num">
                                      <p:cBhvr>
                                        <p:cTn id="48" dur="60000"/>
                                        <p:tgtEl>
                                          <p:spTgt spid="21"/>
                                        </p:tgtEl>
                                        <p:attrNameLst>
                                          <p:attrName>ppt_w</p:attrName>
                                        </p:attrNameLst>
                                      </p:cBhvr>
                                      <p:tavLst>
                                        <p:tav tm="0">
                                          <p:val>
                                            <p:strVal val="ppt_w"/>
                                          </p:val>
                                        </p:tav>
                                        <p:tav tm="100000">
                                          <p:val>
                                            <p:fltVal val="0"/>
                                          </p:val>
                                        </p:tav>
                                      </p:tavLst>
                                    </p:anim>
                                    <p:anim calcmode="lin" valueType="num">
                                      <p:cBhvr>
                                        <p:cTn id="49" dur="60000"/>
                                        <p:tgtEl>
                                          <p:spTgt spid="21"/>
                                        </p:tgtEl>
                                        <p:attrNameLst>
                                          <p:attrName>ppt_h</p:attrName>
                                        </p:attrNameLst>
                                      </p:cBhvr>
                                      <p:tavLst>
                                        <p:tav tm="0">
                                          <p:val>
                                            <p:strVal val="ppt_h"/>
                                          </p:val>
                                        </p:tav>
                                        <p:tav tm="100000">
                                          <p:val>
                                            <p:fltVal val="0"/>
                                          </p:val>
                                        </p:tav>
                                      </p:tavLst>
                                    </p:anim>
                                    <p:animEffect transition="out" filter="fade">
                                      <p:cBhvr>
                                        <p:cTn id="50" dur="60000"/>
                                        <p:tgtEl>
                                          <p:spTgt spid="21"/>
                                        </p:tgtEl>
                                      </p:cBhvr>
                                    </p:animEffect>
                                    <p:set>
                                      <p:cBhvr>
                                        <p:cTn id="51" dur="1" fill="hold">
                                          <p:stCondLst>
                                            <p:cond delay="59999"/>
                                          </p:stCondLst>
                                        </p:cTn>
                                        <p:tgtEl>
                                          <p:spTgt spid="21"/>
                                        </p:tgtEl>
                                        <p:attrNameLst>
                                          <p:attrName>style.visibility</p:attrName>
                                        </p:attrNameLst>
                                      </p:cBhvr>
                                      <p:to>
                                        <p:strVal val="hidden"/>
                                      </p:to>
                                    </p:set>
                                  </p:childTnLst>
                                </p:cTn>
                              </p:par>
                            </p:childTnLst>
                          </p:cTn>
                        </p:par>
                        <p:par>
                          <p:cTn id="52" fill="hold">
                            <p:stCondLst>
                              <p:cond delay="239000"/>
                            </p:stCondLst>
                            <p:childTnLst>
                              <p:par>
                                <p:cTn id="53" presetID="10" presetClass="exit" presetSubtype="0" fill="hold" nodeType="afterEffect">
                                  <p:stCondLst>
                                    <p:cond delay="0"/>
                                  </p:stCondLst>
                                  <p:childTnLst>
                                    <p:animEffect transition="out" filter="fade">
                                      <p:cBhvr>
                                        <p:cTn id="54" dur="60000"/>
                                        <p:tgtEl>
                                          <p:spTgt spid="9"/>
                                        </p:tgtEl>
                                      </p:cBhvr>
                                    </p:animEffect>
                                    <p:set>
                                      <p:cBhvr>
                                        <p:cTn id="55" dur="1" fill="hold">
                                          <p:stCondLst>
                                            <p:cond delay="59999"/>
                                          </p:stCondLst>
                                        </p:cTn>
                                        <p:tgtEl>
                                          <p:spTgt spid="9"/>
                                        </p:tgtEl>
                                        <p:attrNameLst>
                                          <p:attrName>style.visibility</p:attrName>
                                        </p:attrNameLst>
                                      </p:cBhvr>
                                      <p:to>
                                        <p:strVal val="hidden"/>
                                      </p:to>
                                    </p:set>
                                  </p:childTnLst>
                                </p:cTn>
                              </p:par>
                              <p:par>
                                <p:cTn id="56" presetID="10" presetClass="entr" presetSubtype="0" fill="hold" grpId="1"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53" presetClass="exit" presetSubtype="32" fill="hold" grpId="0" nodeType="withEffect">
                                  <p:stCondLst>
                                    <p:cond delay="0"/>
                                  </p:stCondLst>
                                  <p:childTnLst>
                                    <p:anim calcmode="lin" valueType="num">
                                      <p:cBhvr>
                                        <p:cTn id="60" dur="60000"/>
                                        <p:tgtEl>
                                          <p:spTgt spid="23"/>
                                        </p:tgtEl>
                                        <p:attrNameLst>
                                          <p:attrName>ppt_w</p:attrName>
                                        </p:attrNameLst>
                                      </p:cBhvr>
                                      <p:tavLst>
                                        <p:tav tm="0">
                                          <p:val>
                                            <p:strVal val="ppt_w"/>
                                          </p:val>
                                        </p:tav>
                                        <p:tav tm="100000">
                                          <p:val>
                                            <p:fltVal val="0"/>
                                          </p:val>
                                        </p:tav>
                                      </p:tavLst>
                                    </p:anim>
                                    <p:anim calcmode="lin" valueType="num">
                                      <p:cBhvr>
                                        <p:cTn id="61" dur="60000"/>
                                        <p:tgtEl>
                                          <p:spTgt spid="23"/>
                                        </p:tgtEl>
                                        <p:attrNameLst>
                                          <p:attrName>ppt_h</p:attrName>
                                        </p:attrNameLst>
                                      </p:cBhvr>
                                      <p:tavLst>
                                        <p:tav tm="0">
                                          <p:val>
                                            <p:strVal val="ppt_h"/>
                                          </p:val>
                                        </p:tav>
                                        <p:tav tm="100000">
                                          <p:val>
                                            <p:fltVal val="0"/>
                                          </p:val>
                                        </p:tav>
                                      </p:tavLst>
                                    </p:anim>
                                    <p:animEffect transition="out" filter="fade">
                                      <p:cBhvr>
                                        <p:cTn id="62" dur="60000"/>
                                        <p:tgtEl>
                                          <p:spTgt spid="23"/>
                                        </p:tgtEl>
                                      </p:cBhvr>
                                    </p:animEffect>
                                    <p:set>
                                      <p:cBhvr>
                                        <p:cTn id="63" dur="1" fill="hold">
                                          <p:stCondLst>
                                            <p:cond delay="59999"/>
                                          </p:stCondLst>
                                        </p:cTn>
                                        <p:tgtEl>
                                          <p:spTgt spid="23"/>
                                        </p:tgtEl>
                                        <p:attrNameLst>
                                          <p:attrName>style.visibility</p:attrName>
                                        </p:attrNameLst>
                                      </p:cBhvr>
                                      <p:to>
                                        <p:strVal val="hidden"/>
                                      </p:to>
                                    </p:set>
                                  </p:childTnLst>
                                </p:cTn>
                              </p:par>
                            </p:childTnLst>
                          </p:cTn>
                        </p:par>
                        <p:par>
                          <p:cTn id="64" fill="hold">
                            <p:stCondLst>
                              <p:cond delay="299000"/>
                            </p:stCondLst>
                            <p:childTnLst>
                              <p:par>
                                <p:cTn id="65" presetID="10" presetClass="exit" presetSubtype="0" fill="hold" nodeType="afterEffect">
                                  <p:stCondLst>
                                    <p:cond delay="0"/>
                                  </p:stCondLst>
                                  <p:childTnLst>
                                    <p:animEffect transition="out" filter="fade">
                                      <p:cBhvr>
                                        <p:cTn id="66" dur="60000"/>
                                        <p:tgtEl>
                                          <p:spTgt spid="10"/>
                                        </p:tgtEl>
                                      </p:cBhvr>
                                    </p:animEffect>
                                    <p:set>
                                      <p:cBhvr>
                                        <p:cTn id="67" dur="1" fill="hold">
                                          <p:stCondLst>
                                            <p:cond delay="59999"/>
                                          </p:stCondLst>
                                        </p:cTn>
                                        <p:tgtEl>
                                          <p:spTgt spid="10"/>
                                        </p:tgtEl>
                                        <p:attrNameLst>
                                          <p:attrName>style.visibility</p:attrName>
                                        </p:attrNameLst>
                                      </p:cBhvr>
                                      <p:to>
                                        <p:strVal val="hidden"/>
                                      </p:to>
                                    </p:set>
                                  </p:childTnLst>
                                </p:cTn>
                              </p:par>
                              <p:par>
                                <p:cTn id="68" presetID="10" presetClass="entr" presetSubtype="0" fill="hold" grpId="1"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par>
                                <p:cTn id="71" presetID="53" presetClass="exit" presetSubtype="32" fill="hold" grpId="0" nodeType="withEffect">
                                  <p:stCondLst>
                                    <p:cond delay="0"/>
                                  </p:stCondLst>
                                  <p:childTnLst>
                                    <p:anim calcmode="lin" valueType="num">
                                      <p:cBhvr>
                                        <p:cTn id="72" dur="60000"/>
                                        <p:tgtEl>
                                          <p:spTgt spid="16"/>
                                        </p:tgtEl>
                                        <p:attrNameLst>
                                          <p:attrName>ppt_w</p:attrName>
                                        </p:attrNameLst>
                                      </p:cBhvr>
                                      <p:tavLst>
                                        <p:tav tm="0">
                                          <p:val>
                                            <p:strVal val="ppt_w"/>
                                          </p:val>
                                        </p:tav>
                                        <p:tav tm="100000">
                                          <p:val>
                                            <p:fltVal val="0"/>
                                          </p:val>
                                        </p:tav>
                                      </p:tavLst>
                                    </p:anim>
                                    <p:anim calcmode="lin" valueType="num">
                                      <p:cBhvr>
                                        <p:cTn id="73" dur="60000"/>
                                        <p:tgtEl>
                                          <p:spTgt spid="16"/>
                                        </p:tgtEl>
                                        <p:attrNameLst>
                                          <p:attrName>ppt_h</p:attrName>
                                        </p:attrNameLst>
                                      </p:cBhvr>
                                      <p:tavLst>
                                        <p:tav tm="0">
                                          <p:val>
                                            <p:strVal val="ppt_h"/>
                                          </p:val>
                                        </p:tav>
                                        <p:tav tm="100000">
                                          <p:val>
                                            <p:fltVal val="0"/>
                                          </p:val>
                                        </p:tav>
                                      </p:tavLst>
                                    </p:anim>
                                    <p:animEffect transition="out" filter="fade">
                                      <p:cBhvr>
                                        <p:cTn id="74" dur="60000"/>
                                        <p:tgtEl>
                                          <p:spTgt spid="16"/>
                                        </p:tgtEl>
                                      </p:cBhvr>
                                    </p:animEffect>
                                    <p:set>
                                      <p:cBhvr>
                                        <p:cTn id="75" dur="1" fill="hold">
                                          <p:stCondLst>
                                            <p:cond delay="59999"/>
                                          </p:stCondLst>
                                        </p:cTn>
                                        <p:tgtEl>
                                          <p:spTgt spid="16"/>
                                        </p:tgtEl>
                                        <p:attrNameLst>
                                          <p:attrName>style.visibility</p:attrName>
                                        </p:attrNameLst>
                                      </p:cBhvr>
                                      <p:to>
                                        <p:strVal val="hidden"/>
                                      </p:to>
                                    </p:set>
                                  </p:childTnLst>
                                </p:cTn>
                              </p:par>
                            </p:childTnLst>
                          </p:cTn>
                        </p:par>
                        <p:par>
                          <p:cTn id="76" fill="hold">
                            <p:stCondLst>
                              <p:cond delay="359000"/>
                            </p:stCondLst>
                            <p:childTnLst>
                              <p:par>
                                <p:cTn id="77" presetID="10" presetClass="exit" presetSubtype="0" fill="hold" nodeType="afterEffect">
                                  <p:stCondLst>
                                    <p:cond delay="0"/>
                                  </p:stCondLst>
                                  <p:childTnLst>
                                    <p:animEffect transition="out" filter="fade">
                                      <p:cBhvr>
                                        <p:cTn id="78" dur="60000"/>
                                        <p:tgtEl>
                                          <p:spTgt spid="11"/>
                                        </p:tgtEl>
                                      </p:cBhvr>
                                    </p:animEffect>
                                    <p:set>
                                      <p:cBhvr>
                                        <p:cTn id="79" dur="1" fill="hold">
                                          <p:stCondLst>
                                            <p:cond delay="59999"/>
                                          </p:stCondLst>
                                        </p:cTn>
                                        <p:tgtEl>
                                          <p:spTgt spid="11"/>
                                        </p:tgtEl>
                                        <p:attrNameLst>
                                          <p:attrName>style.visibility</p:attrName>
                                        </p:attrNameLst>
                                      </p:cBhvr>
                                      <p:to>
                                        <p:strVal val="hidden"/>
                                      </p:to>
                                    </p:set>
                                  </p:childTnLst>
                                </p:cTn>
                              </p:par>
                              <p:par>
                                <p:cTn id="80" presetID="10" presetClass="entr" presetSubtype="0" fill="hold" grpId="1"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par>
                                <p:cTn id="83" presetID="53" presetClass="exit" presetSubtype="32" fill="hold" grpId="0" nodeType="withEffect">
                                  <p:stCondLst>
                                    <p:cond delay="0"/>
                                  </p:stCondLst>
                                  <p:childTnLst>
                                    <p:anim calcmode="lin" valueType="num">
                                      <p:cBhvr>
                                        <p:cTn id="84" dur="60000"/>
                                        <p:tgtEl>
                                          <p:spTgt spid="17"/>
                                        </p:tgtEl>
                                        <p:attrNameLst>
                                          <p:attrName>ppt_w</p:attrName>
                                        </p:attrNameLst>
                                      </p:cBhvr>
                                      <p:tavLst>
                                        <p:tav tm="0">
                                          <p:val>
                                            <p:strVal val="ppt_w"/>
                                          </p:val>
                                        </p:tav>
                                        <p:tav tm="100000">
                                          <p:val>
                                            <p:fltVal val="0"/>
                                          </p:val>
                                        </p:tav>
                                      </p:tavLst>
                                    </p:anim>
                                    <p:anim calcmode="lin" valueType="num">
                                      <p:cBhvr>
                                        <p:cTn id="85" dur="60000"/>
                                        <p:tgtEl>
                                          <p:spTgt spid="17"/>
                                        </p:tgtEl>
                                        <p:attrNameLst>
                                          <p:attrName>ppt_h</p:attrName>
                                        </p:attrNameLst>
                                      </p:cBhvr>
                                      <p:tavLst>
                                        <p:tav tm="0">
                                          <p:val>
                                            <p:strVal val="ppt_h"/>
                                          </p:val>
                                        </p:tav>
                                        <p:tav tm="100000">
                                          <p:val>
                                            <p:fltVal val="0"/>
                                          </p:val>
                                        </p:tav>
                                      </p:tavLst>
                                    </p:anim>
                                    <p:animEffect transition="out" filter="fade">
                                      <p:cBhvr>
                                        <p:cTn id="86" dur="60000"/>
                                        <p:tgtEl>
                                          <p:spTgt spid="17"/>
                                        </p:tgtEl>
                                      </p:cBhvr>
                                    </p:animEffect>
                                    <p:set>
                                      <p:cBhvr>
                                        <p:cTn id="87" dur="1" fill="hold">
                                          <p:stCondLst>
                                            <p:cond delay="59999"/>
                                          </p:stCondLst>
                                        </p:cTn>
                                        <p:tgtEl>
                                          <p:spTgt spid="17"/>
                                        </p:tgtEl>
                                        <p:attrNameLst>
                                          <p:attrName>style.visibility</p:attrName>
                                        </p:attrNameLst>
                                      </p:cBhvr>
                                      <p:to>
                                        <p:strVal val="hidden"/>
                                      </p:to>
                                    </p:set>
                                  </p:childTnLst>
                                </p:cTn>
                              </p:par>
                            </p:childTnLst>
                          </p:cTn>
                        </p:par>
                        <p:par>
                          <p:cTn id="88" fill="hold">
                            <p:stCondLst>
                              <p:cond delay="419000"/>
                            </p:stCondLst>
                            <p:childTnLst>
                              <p:par>
                                <p:cTn id="89" presetID="10" presetClass="exit" presetSubtype="0" fill="hold" nodeType="afterEffect">
                                  <p:stCondLst>
                                    <p:cond delay="0"/>
                                  </p:stCondLst>
                                  <p:childTnLst>
                                    <p:animEffect transition="out" filter="fade">
                                      <p:cBhvr>
                                        <p:cTn id="90" dur="60000"/>
                                        <p:tgtEl>
                                          <p:spTgt spid="12"/>
                                        </p:tgtEl>
                                      </p:cBhvr>
                                    </p:animEffect>
                                    <p:set>
                                      <p:cBhvr>
                                        <p:cTn id="91" dur="1" fill="hold">
                                          <p:stCondLst>
                                            <p:cond delay="59999"/>
                                          </p:stCondLst>
                                        </p:cTn>
                                        <p:tgtEl>
                                          <p:spTgt spid="12"/>
                                        </p:tgtEl>
                                        <p:attrNameLst>
                                          <p:attrName>style.visibility</p:attrName>
                                        </p:attrNameLst>
                                      </p:cBhvr>
                                      <p:to>
                                        <p:strVal val="hidden"/>
                                      </p:to>
                                    </p:set>
                                  </p:childTnLst>
                                </p:cTn>
                              </p:par>
                              <p:par>
                                <p:cTn id="92" presetID="10" presetClass="entr" presetSubtype="0" fill="hold" grpId="1"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
                                        <p:tgtEl>
                                          <p:spTgt spid="18"/>
                                        </p:tgtEl>
                                      </p:cBhvr>
                                    </p:animEffect>
                                  </p:childTnLst>
                                </p:cTn>
                              </p:par>
                              <p:par>
                                <p:cTn id="95" presetID="53" presetClass="exit" presetSubtype="32" fill="hold" grpId="0" nodeType="withEffect">
                                  <p:stCondLst>
                                    <p:cond delay="0"/>
                                  </p:stCondLst>
                                  <p:childTnLst>
                                    <p:anim calcmode="lin" valueType="num">
                                      <p:cBhvr>
                                        <p:cTn id="96" dur="60000"/>
                                        <p:tgtEl>
                                          <p:spTgt spid="18"/>
                                        </p:tgtEl>
                                        <p:attrNameLst>
                                          <p:attrName>ppt_w</p:attrName>
                                        </p:attrNameLst>
                                      </p:cBhvr>
                                      <p:tavLst>
                                        <p:tav tm="0">
                                          <p:val>
                                            <p:strVal val="ppt_w"/>
                                          </p:val>
                                        </p:tav>
                                        <p:tav tm="100000">
                                          <p:val>
                                            <p:fltVal val="0"/>
                                          </p:val>
                                        </p:tav>
                                      </p:tavLst>
                                    </p:anim>
                                    <p:anim calcmode="lin" valueType="num">
                                      <p:cBhvr>
                                        <p:cTn id="97" dur="60000"/>
                                        <p:tgtEl>
                                          <p:spTgt spid="18"/>
                                        </p:tgtEl>
                                        <p:attrNameLst>
                                          <p:attrName>ppt_h</p:attrName>
                                        </p:attrNameLst>
                                      </p:cBhvr>
                                      <p:tavLst>
                                        <p:tav tm="0">
                                          <p:val>
                                            <p:strVal val="ppt_h"/>
                                          </p:val>
                                        </p:tav>
                                        <p:tav tm="100000">
                                          <p:val>
                                            <p:fltVal val="0"/>
                                          </p:val>
                                        </p:tav>
                                      </p:tavLst>
                                    </p:anim>
                                    <p:animEffect transition="out" filter="fade">
                                      <p:cBhvr>
                                        <p:cTn id="98" dur="60000"/>
                                        <p:tgtEl>
                                          <p:spTgt spid="18"/>
                                        </p:tgtEl>
                                      </p:cBhvr>
                                    </p:animEffect>
                                    <p:set>
                                      <p:cBhvr>
                                        <p:cTn id="99" dur="1" fill="hold">
                                          <p:stCondLst>
                                            <p:cond delay="59999"/>
                                          </p:stCondLst>
                                        </p:cTn>
                                        <p:tgtEl>
                                          <p:spTgt spid="18"/>
                                        </p:tgtEl>
                                        <p:attrNameLst>
                                          <p:attrName>style.visibility</p:attrName>
                                        </p:attrNameLst>
                                      </p:cBhvr>
                                      <p:to>
                                        <p:strVal val="hidden"/>
                                      </p:to>
                                    </p:set>
                                  </p:childTnLst>
                                </p:cTn>
                              </p:par>
                            </p:childTnLst>
                          </p:cTn>
                        </p:par>
                        <p:par>
                          <p:cTn id="100" fill="hold">
                            <p:stCondLst>
                              <p:cond delay="479000"/>
                            </p:stCondLst>
                            <p:childTnLst>
                              <p:par>
                                <p:cTn id="101" presetID="10" presetClass="exit" presetSubtype="0" fill="hold" nodeType="afterEffect">
                                  <p:stCondLst>
                                    <p:cond delay="0"/>
                                  </p:stCondLst>
                                  <p:childTnLst>
                                    <p:animEffect transition="out" filter="fade">
                                      <p:cBhvr>
                                        <p:cTn id="102" dur="60000"/>
                                        <p:tgtEl>
                                          <p:spTgt spid="13"/>
                                        </p:tgtEl>
                                      </p:cBhvr>
                                    </p:animEffect>
                                    <p:set>
                                      <p:cBhvr>
                                        <p:cTn id="103" dur="1" fill="hold">
                                          <p:stCondLst>
                                            <p:cond delay="59999"/>
                                          </p:stCondLst>
                                        </p:cTn>
                                        <p:tgtEl>
                                          <p:spTgt spid="13"/>
                                        </p:tgtEl>
                                        <p:attrNameLst>
                                          <p:attrName>style.visibility</p:attrName>
                                        </p:attrNameLst>
                                      </p:cBhvr>
                                      <p:to>
                                        <p:strVal val="hidden"/>
                                      </p:to>
                                    </p:set>
                                  </p:childTnLst>
                                </p:cTn>
                              </p:par>
                              <p:par>
                                <p:cTn id="104" presetID="10" presetClass="entr" presetSubtype="0" fill="hold" grpId="1"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fade">
                                      <p:cBhvr>
                                        <p:cTn id="106" dur="500"/>
                                        <p:tgtEl>
                                          <p:spTgt spid="19"/>
                                        </p:tgtEl>
                                      </p:cBhvr>
                                    </p:animEffect>
                                  </p:childTnLst>
                                </p:cTn>
                              </p:par>
                              <p:par>
                                <p:cTn id="107" presetID="53" presetClass="exit" presetSubtype="32" fill="hold" grpId="0" nodeType="withEffect">
                                  <p:stCondLst>
                                    <p:cond delay="0"/>
                                  </p:stCondLst>
                                  <p:childTnLst>
                                    <p:anim calcmode="lin" valueType="num">
                                      <p:cBhvr>
                                        <p:cTn id="108" dur="60000"/>
                                        <p:tgtEl>
                                          <p:spTgt spid="19"/>
                                        </p:tgtEl>
                                        <p:attrNameLst>
                                          <p:attrName>ppt_w</p:attrName>
                                        </p:attrNameLst>
                                      </p:cBhvr>
                                      <p:tavLst>
                                        <p:tav tm="0">
                                          <p:val>
                                            <p:strVal val="ppt_w"/>
                                          </p:val>
                                        </p:tav>
                                        <p:tav tm="100000">
                                          <p:val>
                                            <p:fltVal val="0"/>
                                          </p:val>
                                        </p:tav>
                                      </p:tavLst>
                                    </p:anim>
                                    <p:anim calcmode="lin" valueType="num">
                                      <p:cBhvr>
                                        <p:cTn id="109" dur="60000"/>
                                        <p:tgtEl>
                                          <p:spTgt spid="19"/>
                                        </p:tgtEl>
                                        <p:attrNameLst>
                                          <p:attrName>ppt_h</p:attrName>
                                        </p:attrNameLst>
                                      </p:cBhvr>
                                      <p:tavLst>
                                        <p:tav tm="0">
                                          <p:val>
                                            <p:strVal val="ppt_h"/>
                                          </p:val>
                                        </p:tav>
                                        <p:tav tm="100000">
                                          <p:val>
                                            <p:fltVal val="0"/>
                                          </p:val>
                                        </p:tav>
                                      </p:tavLst>
                                    </p:anim>
                                    <p:animEffect transition="out" filter="fade">
                                      <p:cBhvr>
                                        <p:cTn id="110" dur="60000"/>
                                        <p:tgtEl>
                                          <p:spTgt spid="19"/>
                                        </p:tgtEl>
                                      </p:cBhvr>
                                    </p:animEffect>
                                    <p:set>
                                      <p:cBhvr>
                                        <p:cTn id="111" dur="1" fill="hold">
                                          <p:stCondLst>
                                            <p:cond delay="59999"/>
                                          </p:stCondLst>
                                        </p:cTn>
                                        <p:tgtEl>
                                          <p:spTgt spid="19"/>
                                        </p:tgtEl>
                                        <p:attrNameLst>
                                          <p:attrName>style.visibility</p:attrName>
                                        </p:attrNameLst>
                                      </p:cBhvr>
                                      <p:to>
                                        <p:strVal val="hidden"/>
                                      </p:to>
                                    </p:set>
                                  </p:childTnLst>
                                </p:cTn>
                              </p:par>
                            </p:childTnLst>
                          </p:cTn>
                        </p:par>
                        <p:par>
                          <p:cTn id="112" fill="hold">
                            <p:stCondLst>
                              <p:cond delay="539000"/>
                            </p:stCondLst>
                            <p:childTnLst>
                              <p:par>
                                <p:cTn id="113" presetID="10" presetClass="exit" presetSubtype="0" fill="hold" nodeType="afterEffect">
                                  <p:stCondLst>
                                    <p:cond delay="0"/>
                                  </p:stCondLst>
                                  <p:childTnLst>
                                    <p:animEffect transition="out" filter="fade">
                                      <p:cBhvr>
                                        <p:cTn id="114" dur="60000"/>
                                        <p:tgtEl>
                                          <p:spTgt spid="14"/>
                                        </p:tgtEl>
                                      </p:cBhvr>
                                    </p:animEffect>
                                    <p:set>
                                      <p:cBhvr>
                                        <p:cTn id="115" dur="1" fill="hold">
                                          <p:stCondLst>
                                            <p:cond delay="59999"/>
                                          </p:stCondLst>
                                        </p:cTn>
                                        <p:tgtEl>
                                          <p:spTgt spid="14"/>
                                        </p:tgtEl>
                                        <p:attrNameLst>
                                          <p:attrName>style.visibility</p:attrName>
                                        </p:attrNameLst>
                                      </p:cBhvr>
                                      <p:to>
                                        <p:strVal val="hidden"/>
                                      </p:to>
                                    </p:set>
                                  </p:childTnLst>
                                </p:cTn>
                              </p:par>
                              <p:par>
                                <p:cTn id="116" presetID="10" presetClass="entr" presetSubtype="0" fill="hold" grpId="1" nodeType="with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500"/>
                                        <p:tgtEl>
                                          <p:spTgt spid="20"/>
                                        </p:tgtEl>
                                      </p:cBhvr>
                                    </p:animEffect>
                                  </p:childTnLst>
                                </p:cTn>
                              </p:par>
                              <p:par>
                                <p:cTn id="119" presetID="53" presetClass="exit" presetSubtype="32" fill="hold" grpId="0" nodeType="withEffect">
                                  <p:stCondLst>
                                    <p:cond delay="0"/>
                                  </p:stCondLst>
                                  <p:childTnLst>
                                    <p:anim calcmode="lin" valueType="num">
                                      <p:cBhvr>
                                        <p:cTn id="120" dur="60000"/>
                                        <p:tgtEl>
                                          <p:spTgt spid="20"/>
                                        </p:tgtEl>
                                        <p:attrNameLst>
                                          <p:attrName>ppt_w</p:attrName>
                                        </p:attrNameLst>
                                      </p:cBhvr>
                                      <p:tavLst>
                                        <p:tav tm="0">
                                          <p:val>
                                            <p:strVal val="ppt_w"/>
                                          </p:val>
                                        </p:tav>
                                        <p:tav tm="100000">
                                          <p:val>
                                            <p:fltVal val="0"/>
                                          </p:val>
                                        </p:tav>
                                      </p:tavLst>
                                    </p:anim>
                                    <p:anim calcmode="lin" valueType="num">
                                      <p:cBhvr>
                                        <p:cTn id="121" dur="60000"/>
                                        <p:tgtEl>
                                          <p:spTgt spid="20"/>
                                        </p:tgtEl>
                                        <p:attrNameLst>
                                          <p:attrName>ppt_h</p:attrName>
                                        </p:attrNameLst>
                                      </p:cBhvr>
                                      <p:tavLst>
                                        <p:tav tm="0">
                                          <p:val>
                                            <p:strVal val="ppt_h"/>
                                          </p:val>
                                        </p:tav>
                                        <p:tav tm="100000">
                                          <p:val>
                                            <p:fltVal val="0"/>
                                          </p:val>
                                        </p:tav>
                                      </p:tavLst>
                                    </p:anim>
                                    <p:animEffect transition="out" filter="fade">
                                      <p:cBhvr>
                                        <p:cTn id="122" dur="60000"/>
                                        <p:tgtEl>
                                          <p:spTgt spid="20"/>
                                        </p:tgtEl>
                                      </p:cBhvr>
                                    </p:animEffect>
                                    <p:set>
                                      <p:cBhvr>
                                        <p:cTn id="123" dur="1" fill="hold">
                                          <p:stCondLst>
                                            <p:cond delay="59999"/>
                                          </p:stCondLst>
                                        </p:cTn>
                                        <p:tgtEl>
                                          <p:spTgt spid="20"/>
                                        </p:tgtEl>
                                        <p:attrNameLst>
                                          <p:attrName>style.visibility</p:attrName>
                                        </p:attrNameLst>
                                      </p:cBhvr>
                                      <p:to>
                                        <p:strVal val="hidden"/>
                                      </p:to>
                                    </p:set>
                                  </p:childTnLst>
                                </p:cTn>
                              </p:par>
                            </p:childTnLst>
                          </p:cTn>
                        </p:par>
                        <p:par>
                          <p:cTn id="124" fill="hold">
                            <p:stCondLst>
                              <p:cond delay="599000"/>
                            </p:stCondLst>
                            <p:childTnLst>
                              <p:par>
                                <p:cTn id="125" presetID="10" presetClass="entr" presetSubtype="0" fill="hold" grpId="0" nodeType="after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1000"/>
                                        <p:tgtEl>
                                          <p:spTgt spid="2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2" nodeType="clickEffect">
                                  <p:stCondLst>
                                    <p:cond delay="0"/>
                                  </p:stCondLst>
                                  <p:childTnLst>
                                    <p:animEffect transition="out" filter="fade">
                                      <p:cBhvr>
                                        <p:cTn id="131" dur="500"/>
                                        <p:tgtEl>
                                          <p:spTgt spid="22"/>
                                        </p:tgtEl>
                                      </p:cBhvr>
                                    </p:animEffect>
                                    <p:set>
                                      <p:cBhvr>
                                        <p:cTn id="132" dur="1" fill="hold">
                                          <p:stCondLst>
                                            <p:cond delay="499"/>
                                          </p:stCondLst>
                                        </p:cTn>
                                        <p:tgtEl>
                                          <p:spTgt spid="22"/>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24"/>
                                        </p:tgtEl>
                                      </p:cBhvr>
                                    </p:animEffect>
                                    <p:set>
                                      <p:cBhvr>
                                        <p:cTn id="135" dur="1" fill="hold">
                                          <p:stCondLst>
                                            <p:cond delay="499"/>
                                          </p:stCondLst>
                                        </p:cTn>
                                        <p:tgtEl>
                                          <p:spTgt spid="24"/>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25"/>
                                        </p:tgtEl>
                                      </p:cBhvr>
                                    </p:animEffect>
                                    <p:set>
                                      <p:cBhvr>
                                        <p:cTn id="138" dur="1" fill="hold">
                                          <p:stCondLst>
                                            <p:cond delay="499"/>
                                          </p:stCondLst>
                                        </p:cTn>
                                        <p:tgtEl>
                                          <p:spTgt spid="25"/>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21"/>
                                        </p:tgtEl>
                                      </p:cBhvr>
                                    </p:animEffect>
                                    <p:set>
                                      <p:cBhvr>
                                        <p:cTn id="141" dur="1" fill="hold">
                                          <p:stCondLst>
                                            <p:cond delay="499"/>
                                          </p:stCondLst>
                                        </p:cTn>
                                        <p:tgtEl>
                                          <p:spTgt spid="21"/>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23"/>
                                        </p:tgtEl>
                                      </p:cBhvr>
                                    </p:animEffect>
                                    <p:set>
                                      <p:cBhvr>
                                        <p:cTn id="144" dur="1" fill="hold">
                                          <p:stCondLst>
                                            <p:cond delay="499"/>
                                          </p:stCondLst>
                                        </p:cTn>
                                        <p:tgtEl>
                                          <p:spTgt spid="23"/>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8"/>
                                        </p:tgtEl>
                                      </p:cBhvr>
                                    </p:animEffect>
                                    <p:set>
                                      <p:cBhvr>
                                        <p:cTn id="153" dur="1" fill="hold">
                                          <p:stCondLst>
                                            <p:cond delay="499"/>
                                          </p:stCondLst>
                                        </p:cTn>
                                        <p:tgtEl>
                                          <p:spTgt spid="18"/>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19"/>
                                        </p:tgtEl>
                                      </p:cBhvr>
                                    </p:animEffect>
                                    <p:set>
                                      <p:cBhvr>
                                        <p:cTn id="156" dur="1" fill="hold">
                                          <p:stCondLst>
                                            <p:cond delay="499"/>
                                          </p:stCondLst>
                                        </p:cTn>
                                        <p:tgtEl>
                                          <p:spTgt spid="19"/>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500"/>
                                        <p:tgtEl>
                                          <p:spTgt spid="20"/>
                                        </p:tgtEl>
                                      </p:cBhvr>
                                    </p:animEffect>
                                    <p:set>
                                      <p:cBhvr>
                                        <p:cTn id="15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0D093079-9288-E1EF-AD74-6A50BA18BA61}"/>
              </a:ext>
            </a:extLst>
          </p:cNvPr>
          <p:cNvPicPr>
            <a:picLocks noChangeAspect="1"/>
          </p:cNvPicPr>
          <p:nvPr userDrawn="1"/>
        </p:nvPicPr>
        <p:blipFill>
          <a:blip r:embed="rId4"/>
          <a:stretch>
            <a:fillRect/>
          </a:stretch>
        </p:blipFill>
        <p:spPr>
          <a:xfrm>
            <a:off x="5858321" y="3314127"/>
            <a:ext cx="475939" cy="304289"/>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descr="Shape, rectangle&#10;&#10;Description automatically generated">
            <a:extLst>
              <a:ext uri="{FF2B5EF4-FFF2-40B4-BE49-F238E27FC236}">
                <a16:creationId xmlns:a16="http://schemas.microsoft.com/office/drawing/2014/main" id="{89710543-2D53-EC4E-CA25-144A22A0642D}"/>
              </a:ext>
            </a:extLst>
          </p:cNvPr>
          <p:cNvPicPr>
            <a:picLocks noChangeAspect="1"/>
          </p:cNvPicPr>
          <p:nvPr userDrawn="1"/>
        </p:nvPicPr>
        <p:blipFill>
          <a:blip r:embed="rId6"/>
          <a:stretch>
            <a:fillRect/>
          </a:stretch>
        </p:blipFill>
        <p:spPr>
          <a:xfrm>
            <a:off x="5234139" y="2700024"/>
            <a:ext cx="1724302" cy="314692"/>
          </a:xfrm>
          <a:prstGeom prst="rect">
            <a:avLst/>
          </a:prstGeom>
        </p:spPr>
      </p:pic>
      <p:pic>
        <p:nvPicPr>
          <p:cNvPr id="20" name="Picture 19" descr="Shape, rectangle&#10;&#10;Description automatically generated">
            <a:extLst>
              <a:ext uri="{FF2B5EF4-FFF2-40B4-BE49-F238E27FC236}">
                <a16:creationId xmlns:a16="http://schemas.microsoft.com/office/drawing/2014/main" id="{C3B8959F-9B8C-52FC-4656-88FF8C5E7CFC}"/>
              </a:ext>
            </a:extLst>
          </p:cNvPr>
          <p:cNvPicPr>
            <a:picLocks noChangeAspect="1"/>
          </p:cNvPicPr>
          <p:nvPr userDrawn="1"/>
        </p:nvPicPr>
        <p:blipFill>
          <a:blip r:embed="rId7"/>
          <a:stretch>
            <a:fillRect/>
          </a:stretch>
        </p:blipFill>
        <p:spPr>
          <a:xfrm>
            <a:off x="5134010" y="2389778"/>
            <a:ext cx="1924561" cy="314692"/>
          </a:xfrm>
          <a:prstGeom prst="rect">
            <a:avLst/>
          </a:prstGeom>
        </p:spPr>
      </p:pic>
      <p:pic>
        <p:nvPicPr>
          <p:cNvPr id="22" name="Picture 21" descr="Shape, rectangle&#10;&#10;Description automatically generated">
            <a:extLst>
              <a:ext uri="{FF2B5EF4-FFF2-40B4-BE49-F238E27FC236}">
                <a16:creationId xmlns:a16="http://schemas.microsoft.com/office/drawing/2014/main" id="{5B43FE96-D986-7F5F-7C8D-6DC5C3DE0AC4}"/>
              </a:ext>
            </a:extLst>
          </p:cNvPr>
          <p:cNvPicPr>
            <a:picLocks noChangeAspect="1"/>
          </p:cNvPicPr>
          <p:nvPr userDrawn="1"/>
        </p:nvPicPr>
        <p:blipFill>
          <a:blip r:embed="rId8"/>
          <a:stretch>
            <a:fillRect/>
          </a:stretch>
        </p:blipFill>
        <p:spPr>
          <a:xfrm>
            <a:off x="5105400" y="2141666"/>
            <a:ext cx="1981780"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descr="A picture containing icon&#10;&#10;Description automatically generated">
            <a:extLst>
              <a:ext uri="{FF2B5EF4-FFF2-40B4-BE49-F238E27FC236}">
                <a16:creationId xmlns:a16="http://schemas.microsoft.com/office/drawing/2014/main" id="{0201C4DC-70CB-1B22-08E3-1EF4AFFD7D8F}"/>
              </a:ext>
            </a:extLst>
          </p:cNvPr>
          <p:cNvPicPr>
            <a:picLocks noChangeAspect="1"/>
          </p:cNvPicPr>
          <p:nvPr userDrawn="1"/>
        </p:nvPicPr>
        <p:blipFill>
          <a:blip r:embed="rId4"/>
          <a:stretch>
            <a:fillRect/>
          </a:stretch>
        </p:blipFill>
        <p:spPr>
          <a:xfrm rot="10800000">
            <a:off x="5858320" y="3814611"/>
            <a:ext cx="475939" cy="304289"/>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descr="Shape, rectangle&#10;&#10;Description automatically generated">
            <a:extLst>
              <a:ext uri="{FF2B5EF4-FFF2-40B4-BE49-F238E27FC236}">
                <a16:creationId xmlns:a16="http://schemas.microsoft.com/office/drawing/2014/main" id="{31A62D40-3CAA-9CE5-47E6-1D0609F01BE5}"/>
              </a:ext>
            </a:extLst>
          </p:cNvPr>
          <p:cNvPicPr>
            <a:picLocks noChangeAspect="1"/>
          </p:cNvPicPr>
          <p:nvPr userDrawn="1"/>
        </p:nvPicPr>
        <p:blipFill>
          <a:blip r:embed="rId6"/>
          <a:stretch>
            <a:fillRect/>
          </a:stretch>
        </p:blipFill>
        <p:spPr>
          <a:xfrm rot="10800000">
            <a:off x="5234139" y="4424552"/>
            <a:ext cx="1724302" cy="314692"/>
          </a:xfrm>
          <a:prstGeom prst="rect">
            <a:avLst/>
          </a:prstGeom>
        </p:spPr>
      </p:pic>
      <p:pic>
        <p:nvPicPr>
          <p:cNvPr id="43" name="Picture 42" descr="Shape, rectangle&#10;&#10;Description automatically generated">
            <a:extLst>
              <a:ext uri="{FF2B5EF4-FFF2-40B4-BE49-F238E27FC236}">
                <a16:creationId xmlns:a16="http://schemas.microsoft.com/office/drawing/2014/main" id="{13BC7260-0F1B-4B9B-57CC-EB19C651228E}"/>
              </a:ext>
            </a:extLst>
          </p:cNvPr>
          <p:cNvPicPr>
            <a:picLocks noChangeAspect="1"/>
          </p:cNvPicPr>
          <p:nvPr userDrawn="1"/>
        </p:nvPicPr>
        <p:blipFill>
          <a:blip r:embed="rId7"/>
          <a:stretch>
            <a:fillRect/>
          </a:stretch>
        </p:blipFill>
        <p:spPr>
          <a:xfrm rot="10800000">
            <a:off x="5134009" y="4730938"/>
            <a:ext cx="1924561" cy="314692"/>
          </a:xfrm>
          <a:prstGeom prst="rect">
            <a:avLst/>
          </a:prstGeom>
        </p:spPr>
      </p:pic>
      <p:pic>
        <p:nvPicPr>
          <p:cNvPr id="44" name="Picture 43" descr="Shape, rectangle&#10;&#10;Description automatically generated">
            <a:extLst>
              <a:ext uri="{FF2B5EF4-FFF2-40B4-BE49-F238E27FC236}">
                <a16:creationId xmlns:a16="http://schemas.microsoft.com/office/drawing/2014/main" id="{3ADEC2B0-3FDB-C377-B267-A12863A7B8F9}"/>
              </a:ext>
            </a:extLst>
          </p:cNvPr>
          <p:cNvPicPr>
            <a:picLocks noChangeAspect="1"/>
          </p:cNvPicPr>
          <p:nvPr userDrawn="1"/>
        </p:nvPicPr>
        <p:blipFill>
          <a:blip r:embed="rId8"/>
          <a:stretch>
            <a:fillRect/>
          </a:stretch>
        </p:blipFill>
        <p:spPr>
          <a:xfrm rot="10800000">
            <a:off x="5105400" y="5036267"/>
            <a:ext cx="1981780"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tretch>
            <a:fillRect/>
          </a:stretch>
        </p:blipFill>
        <p:spPr>
          <a:xfrm>
            <a:off x="6044784" y="3565273"/>
            <a:ext cx="104648" cy="1729118"/>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19708" y="4498848"/>
            <a:ext cx="952567"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55042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nodeType="withEffect">
                                  <p:stCondLst>
                                    <p:cond delay="304000"/>
                                  </p:stCondLst>
                                  <p:childTnLst>
                                    <p:animEffect transition="out" filter="fade">
                                      <p:cBhvr>
                                        <p:cTn id="84" dur="1000"/>
                                        <p:tgtEl>
                                          <p:spTgt spid="9"/>
                                        </p:tgtEl>
                                      </p:cBhvr>
                                    </p:animEffect>
                                    <p:anim calcmode="lin" valueType="num">
                                      <p:cBhvr>
                                        <p:cTn id="85" dur="1000"/>
                                        <p:tgtEl>
                                          <p:spTgt spid="9"/>
                                        </p:tgtEl>
                                        <p:attrNameLst>
                                          <p:attrName>ppt_x</p:attrName>
                                        </p:attrNameLst>
                                      </p:cBhvr>
                                      <p:tavLst>
                                        <p:tav tm="0">
                                          <p:val>
                                            <p:strVal val="ppt_x"/>
                                          </p:val>
                                        </p:tav>
                                        <p:tav tm="100000">
                                          <p:val>
                                            <p:strVal val="ppt_x"/>
                                          </p:val>
                                        </p:tav>
                                      </p:tavLst>
                                    </p:anim>
                                    <p:anim calcmode="lin" valueType="num">
                                      <p:cBhvr>
                                        <p:cTn id="86" dur="1000"/>
                                        <p:tgtEl>
                                          <p:spTgt spid="9"/>
                                        </p:tgtEl>
                                        <p:attrNameLst>
                                          <p:attrName>ppt_y</p:attrName>
                                        </p:attrNameLst>
                                      </p:cBhvr>
                                      <p:tavLst>
                                        <p:tav tm="0">
                                          <p:val>
                                            <p:strVal val="ppt_y"/>
                                          </p:val>
                                        </p:tav>
                                        <p:tav tm="100000">
                                          <p:val>
                                            <p:strVal val="ppt_y+.1"/>
                                          </p:val>
                                        </p:tav>
                                      </p:tavLst>
                                    </p:anim>
                                    <p:set>
                                      <p:cBhvr>
                                        <p:cTn id="87" dur="1" fill="hold">
                                          <p:stCondLst>
                                            <p:cond delay="999"/>
                                          </p:stCondLst>
                                        </p:cTn>
                                        <p:tgtEl>
                                          <p:spTgt spid="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42"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anim calcmode="lin" valueType="num">
                                      <p:cBhvr>
                                        <p:cTn id="94" dur="1000" fill="hold"/>
                                        <p:tgtEl>
                                          <p:spTgt spid="6"/>
                                        </p:tgtEl>
                                        <p:attrNameLst>
                                          <p:attrName>ppt_x</p:attrName>
                                        </p:attrNameLst>
                                      </p:cBhvr>
                                      <p:tavLst>
                                        <p:tav tm="0">
                                          <p:val>
                                            <p:strVal val="#ppt_x"/>
                                          </p:val>
                                        </p:tav>
                                        <p:tav tm="100000">
                                          <p:val>
                                            <p:strVal val="#ppt_x"/>
                                          </p:val>
                                        </p:tav>
                                      </p:tavLst>
                                    </p:anim>
                                    <p:anim calcmode="lin" valueType="num">
                                      <p:cBhvr>
                                        <p:cTn id="9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a:extLst>
              <a:ext uri="{FF2B5EF4-FFF2-40B4-BE49-F238E27FC236}">
                <a16:creationId xmlns:a16="http://schemas.microsoft.com/office/drawing/2014/main" id="{0D093079-9288-E1EF-AD74-6A50BA18BA61}"/>
              </a:ext>
            </a:extLst>
          </p:cNvPr>
          <p:cNvPicPr>
            <a:picLocks noChangeAspect="1"/>
          </p:cNvPicPr>
          <p:nvPr userDrawn="1"/>
        </p:nvPicPr>
        <p:blipFill>
          <a:blip r:embed="rId4"/>
          <a:srcRect/>
          <a:stretch/>
        </p:blipFill>
        <p:spPr>
          <a:xfrm>
            <a:off x="5858321" y="3322673"/>
            <a:ext cx="475939" cy="304288"/>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a:extLst>
              <a:ext uri="{FF2B5EF4-FFF2-40B4-BE49-F238E27FC236}">
                <a16:creationId xmlns:a16="http://schemas.microsoft.com/office/drawing/2014/main" id="{89710543-2D53-EC4E-CA25-144A22A0642D}"/>
              </a:ext>
            </a:extLst>
          </p:cNvPr>
          <p:cNvPicPr>
            <a:picLocks noChangeAspect="1"/>
          </p:cNvPicPr>
          <p:nvPr userDrawn="1"/>
        </p:nvPicPr>
        <p:blipFill>
          <a:blip r:embed="rId6"/>
          <a:srcRect/>
          <a:stretch/>
        </p:blipFill>
        <p:spPr>
          <a:xfrm>
            <a:off x="5234139" y="2700024"/>
            <a:ext cx="1724302" cy="314691"/>
          </a:xfrm>
          <a:prstGeom prst="rect">
            <a:avLst/>
          </a:prstGeom>
        </p:spPr>
      </p:pic>
      <p:pic>
        <p:nvPicPr>
          <p:cNvPr id="20" name="Picture 19">
            <a:extLst>
              <a:ext uri="{FF2B5EF4-FFF2-40B4-BE49-F238E27FC236}">
                <a16:creationId xmlns:a16="http://schemas.microsoft.com/office/drawing/2014/main" id="{C3B8959F-9B8C-52FC-4656-88FF8C5E7CFC}"/>
              </a:ext>
            </a:extLst>
          </p:cNvPr>
          <p:cNvPicPr>
            <a:picLocks noChangeAspect="1"/>
          </p:cNvPicPr>
          <p:nvPr userDrawn="1"/>
        </p:nvPicPr>
        <p:blipFill>
          <a:blip r:embed="rId7"/>
          <a:srcRect/>
          <a:stretch/>
        </p:blipFill>
        <p:spPr>
          <a:xfrm>
            <a:off x="5134010" y="2389778"/>
            <a:ext cx="1924561" cy="314691"/>
          </a:xfrm>
          <a:prstGeom prst="rect">
            <a:avLst/>
          </a:prstGeom>
        </p:spPr>
      </p:pic>
      <p:pic>
        <p:nvPicPr>
          <p:cNvPr id="22" name="Picture 21">
            <a:extLst>
              <a:ext uri="{FF2B5EF4-FFF2-40B4-BE49-F238E27FC236}">
                <a16:creationId xmlns:a16="http://schemas.microsoft.com/office/drawing/2014/main" id="{5B43FE96-D986-7F5F-7C8D-6DC5C3DE0AC4}"/>
              </a:ext>
            </a:extLst>
          </p:cNvPr>
          <p:cNvPicPr>
            <a:picLocks noChangeAspect="1"/>
          </p:cNvPicPr>
          <p:nvPr userDrawn="1"/>
        </p:nvPicPr>
        <p:blipFill>
          <a:blip r:embed="rId8"/>
          <a:srcRect/>
          <a:stretch/>
        </p:blipFill>
        <p:spPr>
          <a:xfrm>
            <a:off x="5105402" y="2141666"/>
            <a:ext cx="1981776"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a:extLst>
              <a:ext uri="{FF2B5EF4-FFF2-40B4-BE49-F238E27FC236}">
                <a16:creationId xmlns:a16="http://schemas.microsoft.com/office/drawing/2014/main" id="{0201C4DC-70CB-1B22-08E3-1EF4AFFD7D8F}"/>
              </a:ext>
            </a:extLst>
          </p:cNvPr>
          <p:cNvPicPr>
            <a:picLocks noChangeAspect="1"/>
          </p:cNvPicPr>
          <p:nvPr userDrawn="1"/>
        </p:nvPicPr>
        <p:blipFill>
          <a:blip r:embed="rId4"/>
          <a:srcRect/>
          <a:stretch/>
        </p:blipFill>
        <p:spPr>
          <a:xfrm rot="10800000">
            <a:off x="5858320" y="3814611"/>
            <a:ext cx="475939" cy="304288"/>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a:extLst>
              <a:ext uri="{FF2B5EF4-FFF2-40B4-BE49-F238E27FC236}">
                <a16:creationId xmlns:a16="http://schemas.microsoft.com/office/drawing/2014/main" id="{31A62D40-3CAA-9CE5-47E6-1D0609F01BE5}"/>
              </a:ext>
            </a:extLst>
          </p:cNvPr>
          <p:cNvPicPr>
            <a:picLocks noChangeAspect="1"/>
          </p:cNvPicPr>
          <p:nvPr userDrawn="1"/>
        </p:nvPicPr>
        <p:blipFill>
          <a:blip r:embed="rId6"/>
          <a:srcRect/>
          <a:stretch/>
        </p:blipFill>
        <p:spPr>
          <a:xfrm rot="10800000">
            <a:off x="5234139" y="4424552"/>
            <a:ext cx="1724302" cy="314691"/>
          </a:xfrm>
          <a:prstGeom prst="rect">
            <a:avLst/>
          </a:prstGeom>
        </p:spPr>
      </p:pic>
      <p:pic>
        <p:nvPicPr>
          <p:cNvPr id="43" name="Picture 42">
            <a:extLst>
              <a:ext uri="{FF2B5EF4-FFF2-40B4-BE49-F238E27FC236}">
                <a16:creationId xmlns:a16="http://schemas.microsoft.com/office/drawing/2014/main" id="{13BC7260-0F1B-4B9B-57CC-EB19C651228E}"/>
              </a:ext>
            </a:extLst>
          </p:cNvPr>
          <p:cNvPicPr>
            <a:picLocks noChangeAspect="1"/>
          </p:cNvPicPr>
          <p:nvPr userDrawn="1"/>
        </p:nvPicPr>
        <p:blipFill>
          <a:blip r:embed="rId7"/>
          <a:srcRect/>
          <a:stretch/>
        </p:blipFill>
        <p:spPr>
          <a:xfrm rot="10800000">
            <a:off x="5134009" y="4730938"/>
            <a:ext cx="1924561" cy="314691"/>
          </a:xfrm>
          <a:prstGeom prst="rect">
            <a:avLst/>
          </a:prstGeom>
        </p:spPr>
      </p:pic>
      <p:pic>
        <p:nvPicPr>
          <p:cNvPr id="44" name="Picture 43">
            <a:extLst>
              <a:ext uri="{FF2B5EF4-FFF2-40B4-BE49-F238E27FC236}">
                <a16:creationId xmlns:a16="http://schemas.microsoft.com/office/drawing/2014/main" id="{3ADEC2B0-3FDB-C377-B267-A12863A7B8F9}"/>
              </a:ext>
            </a:extLst>
          </p:cNvPr>
          <p:cNvPicPr>
            <a:picLocks noChangeAspect="1"/>
          </p:cNvPicPr>
          <p:nvPr userDrawn="1"/>
        </p:nvPicPr>
        <p:blipFill>
          <a:blip r:embed="rId8"/>
          <a:srcRect/>
          <a:stretch/>
        </p:blipFill>
        <p:spPr>
          <a:xfrm rot="10800000">
            <a:off x="5105402" y="5036267"/>
            <a:ext cx="1981776"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rcRect/>
          <a:stretch/>
        </p:blipFill>
        <p:spPr>
          <a:xfrm>
            <a:off x="6050603" y="3602095"/>
            <a:ext cx="92413" cy="1680284"/>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24063" y="4501628"/>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271845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grpId="2" nodeType="withEffect">
                                  <p:stCondLst>
                                    <p:cond delay="304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10"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P spid="39" grpId="2"/>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descr="Venn diagram&#10;&#10;Description automatically generated with medium confidence">
            <a:extLst>
              <a:ext uri="{FF2B5EF4-FFF2-40B4-BE49-F238E27FC236}">
                <a16:creationId xmlns:a16="http://schemas.microsoft.com/office/drawing/2014/main" id="{86BA93E8-35B7-662B-C63B-A8D0DD52BA7A}"/>
              </a:ext>
            </a:extLst>
          </p:cNvPr>
          <p:cNvPicPr>
            <a:picLocks noChangeAspect="1"/>
          </p:cNvPicPr>
          <p:nvPr userDrawn="1"/>
        </p:nvPicPr>
        <p:blipFill>
          <a:blip r:embed="rId4"/>
          <a:stretch>
            <a:fillRect/>
          </a:stretch>
        </p:blipFill>
        <p:spPr>
          <a:xfrm rot="10800000" flipV="1">
            <a:off x="5948176" y="3401969"/>
            <a:ext cx="295648" cy="222991"/>
          </a:xfrm>
          <a:prstGeom prst="rect">
            <a:avLst/>
          </a:prstGeom>
        </p:spPr>
      </p:pic>
      <p:pic>
        <p:nvPicPr>
          <p:cNvPr id="37" name="Picture 36" descr="Shape, rectangle&#10;&#10;Description automatically generated">
            <a:extLst>
              <a:ext uri="{FF2B5EF4-FFF2-40B4-BE49-F238E27FC236}">
                <a16:creationId xmlns:a16="http://schemas.microsoft.com/office/drawing/2014/main" id="{2EC884AC-BF30-39B3-523D-DAC89E05F7C5}"/>
              </a:ext>
            </a:extLst>
          </p:cNvPr>
          <p:cNvPicPr>
            <a:picLocks noChangeAspect="1"/>
          </p:cNvPicPr>
          <p:nvPr userDrawn="1"/>
        </p:nvPicPr>
        <p:blipFill>
          <a:blip r:embed="rId5"/>
          <a:stretch>
            <a:fillRect/>
          </a:stretch>
        </p:blipFill>
        <p:spPr>
          <a:xfrm rot="10800000" flipV="1">
            <a:off x="5780307" y="3264149"/>
            <a:ext cx="631385" cy="140308"/>
          </a:xfrm>
          <a:prstGeom prst="rect">
            <a:avLst/>
          </a:prstGeom>
        </p:spPr>
      </p:pic>
      <p:pic>
        <p:nvPicPr>
          <p:cNvPr id="45" name="Picture 44" descr="Shape, square&#10;&#10;Description automatically generated">
            <a:extLst>
              <a:ext uri="{FF2B5EF4-FFF2-40B4-BE49-F238E27FC236}">
                <a16:creationId xmlns:a16="http://schemas.microsoft.com/office/drawing/2014/main" id="{7B457E25-ABD9-F3AB-1474-620994FF5B5D}"/>
              </a:ext>
            </a:extLst>
          </p:cNvPr>
          <p:cNvPicPr>
            <a:picLocks noChangeAspect="1"/>
          </p:cNvPicPr>
          <p:nvPr userDrawn="1"/>
        </p:nvPicPr>
        <p:blipFill>
          <a:blip r:embed="rId6"/>
          <a:stretch>
            <a:fillRect/>
          </a:stretch>
        </p:blipFill>
        <p:spPr>
          <a:xfrm rot="10800000" flipV="1">
            <a:off x="5584881" y="3128835"/>
            <a:ext cx="1022238" cy="137803"/>
          </a:xfrm>
          <a:prstGeom prst="rect">
            <a:avLst/>
          </a:prstGeom>
        </p:spPr>
      </p:pic>
      <p:pic>
        <p:nvPicPr>
          <p:cNvPr id="46" name="Picture 45" descr="Shape, rectangle&#10;&#10;Description automatically generated">
            <a:extLst>
              <a:ext uri="{FF2B5EF4-FFF2-40B4-BE49-F238E27FC236}">
                <a16:creationId xmlns:a16="http://schemas.microsoft.com/office/drawing/2014/main" id="{00730773-8DCE-62C6-D8BF-2A0F7222F6D5}"/>
              </a:ext>
            </a:extLst>
          </p:cNvPr>
          <p:cNvPicPr>
            <a:picLocks noChangeAspect="1"/>
          </p:cNvPicPr>
          <p:nvPr userDrawn="1"/>
        </p:nvPicPr>
        <p:blipFill>
          <a:blip r:embed="rId7"/>
          <a:stretch>
            <a:fillRect/>
          </a:stretch>
        </p:blipFill>
        <p:spPr>
          <a:xfrm rot="10800000" flipV="1">
            <a:off x="5437055" y="2995610"/>
            <a:ext cx="1317890" cy="140309"/>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tretch>
            <a:fillRect/>
          </a:stretch>
        </p:blipFill>
        <p:spPr>
          <a:xfrm rot="10800000" flipV="1">
            <a:off x="5333077" y="2862385"/>
            <a:ext cx="1525846" cy="140309"/>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tretch>
            <a:fillRect/>
          </a:stretch>
        </p:blipFill>
        <p:spPr>
          <a:xfrm rot="10800000" flipV="1">
            <a:off x="5259164" y="2729160"/>
            <a:ext cx="1673671" cy="140309"/>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tretch>
            <a:fillRect/>
          </a:stretch>
        </p:blipFill>
        <p:spPr>
          <a:xfrm rot="10800000" flipV="1">
            <a:off x="5206549" y="2595936"/>
            <a:ext cx="1778901" cy="140308"/>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tretch>
            <a:fillRect/>
          </a:stretch>
        </p:blipFill>
        <p:spPr>
          <a:xfrm rot="10800000" flipV="1">
            <a:off x="5171476" y="2465217"/>
            <a:ext cx="1849048"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tretch>
            <a:fillRect/>
          </a:stretch>
        </p:blipFill>
        <p:spPr>
          <a:xfrm rot="10800000" flipV="1">
            <a:off x="5147490" y="2331992"/>
            <a:ext cx="1897019" cy="140309"/>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p:cNvPicPr>
          <p:nvPr userDrawn="1"/>
        </p:nvPicPr>
        <p:blipFill>
          <a:blip r:embed="rId13"/>
          <a:stretch>
            <a:fillRect/>
          </a:stretch>
        </p:blipFill>
        <p:spPr>
          <a:xfrm rot="10800000" flipV="1">
            <a:off x="5138642" y="2201916"/>
            <a:ext cx="1914716" cy="137160"/>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202332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61850"/>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95782"/>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3430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544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6</a:t>
            </a:r>
          </a:p>
        </p:txBody>
      </p:sp>
      <p:pic>
        <p:nvPicPr>
          <p:cNvPr id="8" name="Picture 7" descr="Venn diagram&#10;&#10;Description automatically generated with medium confidence">
            <a:extLst>
              <a:ext uri="{FF2B5EF4-FFF2-40B4-BE49-F238E27FC236}">
                <a16:creationId xmlns:a16="http://schemas.microsoft.com/office/drawing/2014/main" id="{8DA4F8DF-47A5-5DDB-B75D-BA0C9D33E9BA}"/>
              </a:ext>
            </a:extLst>
          </p:cNvPr>
          <p:cNvPicPr>
            <a:picLocks noChangeAspect="1"/>
          </p:cNvPicPr>
          <p:nvPr userDrawn="1"/>
        </p:nvPicPr>
        <p:blipFill>
          <a:blip r:embed="rId4"/>
          <a:stretch>
            <a:fillRect/>
          </a:stretch>
        </p:blipFill>
        <p:spPr>
          <a:xfrm flipV="1">
            <a:off x="5948176" y="3806818"/>
            <a:ext cx="295648" cy="222991"/>
          </a:xfrm>
          <a:prstGeom prst="rect">
            <a:avLst/>
          </a:prstGeom>
        </p:spPr>
      </p:pic>
      <p:pic>
        <p:nvPicPr>
          <p:cNvPr id="11" name="Picture 10" descr="Shape, rectangle&#10;&#10;Description automatically generated">
            <a:extLst>
              <a:ext uri="{FF2B5EF4-FFF2-40B4-BE49-F238E27FC236}">
                <a16:creationId xmlns:a16="http://schemas.microsoft.com/office/drawing/2014/main" id="{E7353084-5B5F-1B6B-E4CB-0575CE1F9CE4}"/>
              </a:ext>
            </a:extLst>
          </p:cNvPr>
          <p:cNvPicPr>
            <a:picLocks noChangeAspect="1"/>
          </p:cNvPicPr>
          <p:nvPr userDrawn="1"/>
        </p:nvPicPr>
        <p:blipFill>
          <a:blip r:embed="rId5"/>
          <a:stretch>
            <a:fillRect/>
          </a:stretch>
        </p:blipFill>
        <p:spPr>
          <a:xfrm flipV="1">
            <a:off x="5780308" y="4025406"/>
            <a:ext cx="631385" cy="140308"/>
          </a:xfrm>
          <a:prstGeom prst="rect">
            <a:avLst/>
          </a:prstGeom>
        </p:spPr>
      </p:pic>
      <p:pic>
        <p:nvPicPr>
          <p:cNvPr id="14" name="Picture 13" descr="Shape, square&#10;&#10;Description automatically generated">
            <a:extLst>
              <a:ext uri="{FF2B5EF4-FFF2-40B4-BE49-F238E27FC236}">
                <a16:creationId xmlns:a16="http://schemas.microsoft.com/office/drawing/2014/main" id="{A6A4E710-B2B8-59C4-6222-5B6C9A940361}"/>
              </a:ext>
            </a:extLst>
          </p:cNvPr>
          <p:cNvPicPr>
            <a:picLocks noChangeAspect="1"/>
          </p:cNvPicPr>
          <p:nvPr userDrawn="1"/>
        </p:nvPicPr>
        <p:blipFill>
          <a:blip r:embed="rId6"/>
          <a:stretch>
            <a:fillRect/>
          </a:stretch>
        </p:blipFill>
        <p:spPr>
          <a:xfrm flipV="1">
            <a:off x="5584881" y="4161311"/>
            <a:ext cx="1022238" cy="137803"/>
          </a:xfrm>
          <a:prstGeom prst="rect">
            <a:avLst/>
          </a:prstGeom>
        </p:spPr>
      </p:pic>
      <p:pic>
        <p:nvPicPr>
          <p:cNvPr id="17" name="Picture 16" descr="Shape, rectangle&#10;&#10;Description automatically generated">
            <a:extLst>
              <a:ext uri="{FF2B5EF4-FFF2-40B4-BE49-F238E27FC236}">
                <a16:creationId xmlns:a16="http://schemas.microsoft.com/office/drawing/2014/main" id="{A0B1AFDA-E373-14FD-7D33-A82503FCE02A}"/>
              </a:ext>
            </a:extLst>
          </p:cNvPr>
          <p:cNvPicPr>
            <a:picLocks noChangeAspect="1"/>
          </p:cNvPicPr>
          <p:nvPr userDrawn="1"/>
        </p:nvPicPr>
        <p:blipFill>
          <a:blip r:embed="rId7"/>
          <a:stretch>
            <a:fillRect/>
          </a:stretch>
        </p:blipFill>
        <p:spPr>
          <a:xfrm flipV="1">
            <a:off x="5437055" y="4294711"/>
            <a:ext cx="1317890" cy="140309"/>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tretch>
            <a:fillRect/>
          </a:stretch>
        </p:blipFill>
        <p:spPr>
          <a:xfrm flipV="1">
            <a:off x="5333077" y="4430617"/>
            <a:ext cx="1525846" cy="140309"/>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tretch>
            <a:fillRect/>
          </a:stretch>
        </p:blipFill>
        <p:spPr>
          <a:xfrm flipV="1">
            <a:off x="5259165" y="4566523"/>
            <a:ext cx="1673671" cy="140309"/>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tretch>
            <a:fillRect/>
          </a:stretch>
        </p:blipFill>
        <p:spPr>
          <a:xfrm flipV="1">
            <a:off x="5206550" y="4702429"/>
            <a:ext cx="1778901" cy="140308"/>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tretch>
            <a:fillRect/>
          </a:stretch>
        </p:blipFill>
        <p:spPr>
          <a:xfrm flipV="1">
            <a:off x="5171476" y="4838334"/>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tretch>
            <a:fillRect/>
          </a:stretch>
        </p:blipFill>
        <p:spPr>
          <a:xfrm flipV="1">
            <a:off x="5147491" y="4971734"/>
            <a:ext cx="1897019"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p:cNvPicPr>
          <p:nvPr userDrawn="1"/>
        </p:nvPicPr>
        <p:blipFill>
          <a:blip r:embed="rId13"/>
          <a:stretch>
            <a:fillRect/>
          </a:stretch>
        </p:blipFill>
        <p:spPr>
          <a:xfrm flipV="1">
            <a:off x="5138642" y="5107642"/>
            <a:ext cx="1914716" cy="137160"/>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88388"/>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3130"/>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6084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477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tretch>
            <a:fillRect/>
          </a:stretch>
        </p:blipFill>
        <p:spPr>
          <a:xfrm>
            <a:off x="6044784" y="3597438"/>
            <a:ext cx="98841" cy="1645920"/>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117020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a:extLst>
              <a:ext uri="{FF2B5EF4-FFF2-40B4-BE49-F238E27FC236}">
                <a16:creationId xmlns:a16="http://schemas.microsoft.com/office/drawing/2014/main" id="{86BA93E8-35B7-662B-C63B-A8D0DD52BA7A}"/>
              </a:ext>
            </a:extLst>
          </p:cNvPr>
          <p:cNvPicPr>
            <a:picLocks noChangeAspect="1"/>
          </p:cNvPicPr>
          <p:nvPr userDrawn="1"/>
        </p:nvPicPr>
        <p:blipFill>
          <a:blip r:embed="rId4"/>
          <a:srcRect/>
          <a:stretch/>
        </p:blipFill>
        <p:spPr>
          <a:xfrm rot="10800000" flipV="1">
            <a:off x="5948176" y="3401970"/>
            <a:ext cx="295648" cy="222988"/>
          </a:xfrm>
          <a:prstGeom prst="rect">
            <a:avLst/>
          </a:prstGeom>
        </p:spPr>
      </p:pic>
      <p:pic>
        <p:nvPicPr>
          <p:cNvPr id="37" name="Picture 36">
            <a:extLst>
              <a:ext uri="{FF2B5EF4-FFF2-40B4-BE49-F238E27FC236}">
                <a16:creationId xmlns:a16="http://schemas.microsoft.com/office/drawing/2014/main" id="{2EC884AC-BF30-39B3-523D-DAC89E05F7C5}"/>
              </a:ext>
            </a:extLst>
          </p:cNvPr>
          <p:cNvPicPr>
            <a:picLocks noChangeAspect="1"/>
          </p:cNvPicPr>
          <p:nvPr userDrawn="1"/>
        </p:nvPicPr>
        <p:blipFill>
          <a:blip r:embed="rId5"/>
          <a:srcRect/>
          <a:stretch/>
        </p:blipFill>
        <p:spPr>
          <a:xfrm rot="10800000" flipV="1">
            <a:off x="5780307" y="3263858"/>
            <a:ext cx="631385" cy="139753"/>
          </a:xfrm>
          <a:prstGeom prst="rect">
            <a:avLst/>
          </a:prstGeom>
        </p:spPr>
      </p:pic>
      <p:pic>
        <p:nvPicPr>
          <p:cNvPr id="45" name="Picture 44">
            <a:extLst>
              <a:ext uri="{FF2B5EF4-FFF2-40B4-BE49-F238E27FC236}">
                <a16:creationId xmlns:a16="http://schemas.microsoft.com/office/drawing/2014/main" id="{7B457E25-ABD9-F3AB-1474-620994FF5B5D}"/>
              </a:ext>
            </a:extLst>
          </p:cNvPr>
          <p:cNvPicPr>
            <a:picLocks noChangeAspect="1"/>
          </p:cNvPicPr>
          <p:nvPr userDrawn="1"/>
        </p:nvPicPr>
        <p:blipFill>
          <a:blip r:embed="rId6"/>
          <a:srcRect/>
          <a:stretch/>
        </p:blipFill>
        <p:spPr>
          <a:xfrm rot="10800000" flipV="1">
            <a:off x="5586129" y="3127692"/>
            <a:ext cx="1019742" cy="137803"/>
          </a:xfrm>
          <a:prstGeom prst="rect">
            <a:avLst/>
          </a:prstGeom>
        </p:spPr>
      </p:pic>
      <p:pic>
        <p:nvPicPr>
          <p:cNvPr id="46" name="Picture 45">
            <a:extLst>
              <a:ext uri="{FF2B5EF4-FFF2-40B4-BE49-F238E27FC236}">
                <a16:creationId xmlns:a16="http://schemas.microsoft.com/office/drawing/2014/main" id="{00730773-8DCE-62C6-D8BF-2A0F7222F6D5}"/>
              </a:ext>
            </a:extLst>
          </p:cNvPr>
          <p:cNvPicPr>
            <a:picLocks noChangeAspect="1"/>
          </p:cNvPicPr>
          <p:nvPr userDrawn="1"/>
        </p:nvPicPr>
        <p:blipFill>
          <a:blip r:embed="rId7"/>
          <a:srcRect/>
          <a:stretch/>
        </p:blipFill>
        <p:spPr>
          <a:xfrm rot="10800000" flipV="1">
            <a:off x="5437055" y="2989022"/>
            <a:ext cx="1317890" cy="140307"/>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rcRect/>
          <a:stretch/>
        </p:blipFill>
        <p:spPr>
          <a:xfrm rot="10800000" flipV="1">
            <a:off x="5333077" y="2850352"/>
            <a:ext cx="1525846" cy="140307"/>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rcRect/>
          <a:stretch/>
        </p:blipFill>
        <p:spPr>
          <a:xfrm rot="10800000" flipV="1">
            <a:off x="5259164" y="2711682"/>
            <a:ext cx="1673671" cy="140307"/>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rcRect/>
          <a:stretch/>
        </p:blipFill>
        <p:spPr>
          <a:xfrm rot="10800000" flipV="1">
            <a:off x="5206549" y="2580112"/>
            <a:ext cx="1778901" cy="137802"/>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rcRect/>
          <a:stretch/>
        </p:blipFill>
        <p:spPr>
          <a:xfrm rot="10800000" flipV="1">
            <a:off x="5171473" y="2448541"/>
            <a:ext cx="1849049"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rcRect/>
          <a:stretch/>
        </p:blipFill>
        <p:spPr>
          <a:xfrm rot="10800000" flipV="1">
            <a:off x="5148161" y="2314379"/>
            <a:ext cx="1892808" cy="140394"/>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p:cNvPicPr>
          <p:nvPr userDrawn="1"/>
        </p:nvPicPr>
        <p:blipFill>
          <a:blip r:embed="rId13"/>
          <a:srcRect/>
          <a:stretch/>
        </p:blipFill>
        <p:spPr>
          <a:xfrm rot="10800000" flipV="1">
            <a:off x="5138642" y="2183536"/>
            <a:ext cx="1914716" cy="137160"/>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200494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35301"/>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6565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09802"/>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4475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6</a:t>
            </a:r>
          </a:p>
        </p:txBody>
      </p:sp>
      <p:pic>
        <p:nvPicPr>
          <p:cNvPr id="8" name="Picture 7">
            <a:extLst>
              <a:ext uri="{FF2B5EF4-FFF2-40B4-BE49-F238E27FC236}">
                <a16:creationId xmlns:a16="http://schemas.microsoft.com/office/drawing/2014/main" id="{8DA4F8DF-47A5-5DDB-B75D-BA0C9D33E9BA}"/>
              </a:ext>
            </a:extLst>
          </p:cNvPr>
          <p:cNvPicPr>
            <a:picLocks noChangeAspect="1"/>
          </p:cNvPicPr>
          <p:nvPr userDrawn="1"/>
        </p:nvPicPr>
        <p:blipFill>
          <a:blip r:embed="rId4"/>
          <a:srcRect/>
          <a:stretch/>
        </p:blipFill>
        <p:spPr>
          <a:xfrm flipV="1">
            <a:off x="5948176" y="3806819"/>
            <a:ext cx="295648" cy="222988"/>
          </a:xfrm>
          <a:prstGeom prst="rect">
            <a:avLst/>
          </a:prstGeom>
        </p:spPr>
      </p:pic>
      <p:pic>
        <p:nvPicPr>
          <p:cNvPr id="11" name="Picture 10">
            <a:extLst>
              <a:ext uri="{FF2B5EF4-FFF2-40B4-BE49-F238E27FC236}">
                <a16:creationId xmlns:a16="http://schemas.microsoft.com/office/drawing/2014/main" id="{E7353084-5B5F-1B6B-E4CB-0575CE1F9CE4}"/>
              </a:ext>
            </a:extLst>
          </p:cNvPr>
          <p:cNvPicPr>
            <a:picLocks noChangeAspect="1"/>
          </p:cNvPicPr>
          <p:nvPr userDrawn="1"/>
        </p:nvPicPr>
        <p:blipFill>
          <a:blip r:embed="rId5"/>
          <a:srcRect/>
          <a:stretch/>
        </p:blipFill>
        <p:spPr>
          <a:xfrm flipV="1">
            <a:off x="5780308" y="4025745"/>
            <a:ext cx="631385" cy="139753"/>
          </a:xfrm>
          <a:prstGeom prst="rect">
            <a:avLst/>
          </a:prstGeom>
        </p:spPr>
      </p:pic>
      <p:pic>
        <p:nvPicPr>
          <p:cNvPr id="14" name="Picture 13">
            <a:extLst>
              <a:ext uri="{FF2B5EF4-FFF2-40B4-BE49-F238E27FC236}">
                <a16:creationId xmlns:a16="http://schemas.microsoft.com/office/drawing/2014/main" id="{A6A4E710-B2B8-59C4-6222-5B6C9A940361}"/>
              </a:ext>
            </a:extLst>
          </p:cNvPr>
          <p:cNvPicPr>
            <a:picLocks noChangeAspect="1"/>
          </p:cNvPicPr>
          <p:nvPr userDrawn="1"/>
        </p:nvPicPr>
        <p:blipFill>
          <a:blip r:embed="rId6"/>
          <a:srcRect/>
          <a:stretch/>
        </p:blipFill>
        <p:spPr>
          <a:xfrm flipV="1">
            <a:off x="5586129" y="4161436"/>
            <a:ext cx="1019742" cy="137803"/>
          </a:xfrm>
          <a:prstGeom prst="rect">
            <a:avLst/>
          </a:prstGeom>
        </p:spPr>
      </p:pic>
      <p:pic>
        <p:nvPicPr>
          <p:cNvPr id="17" name="Picture 16">
            <a:extLst>
              <a:ext uri="{FF2B5EF4-FFF2-40B4-BE49-F238E27FC236}">
                <a16:creationId xmlns:a16="http://schemas.microsoft.com/office/drawing/2014/main" id="{A0B1AFDA-E373-14FD-7D33-A82503FCE02A}"/>
              </a:ext>
            </a:extLst>
          </p:cNvPr>
          <p:cNvPicPr>
            <a:picLocks noChangeAspect="1"/>
          </p:cNvPicPr>
          <p:nvPr userDrawn="1"/>
        </p:nvPicPr>
        <p:blipFill>
          <a:blip r:embed="rId7"/>
          <a:srcRect/>
          <a:stretch/>
        </p:blipFill>
        <p:spPr>
          <a:xfrm flipV="1">
            <a:off x="5437055" y="4295177"/>
            <a:ext cx="1317890" cy="140307"/>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rcRect/>
          <a:stretch/>
        </p:blipFill>
        <p:spPr>
          <a:xfrm flipV="1">
            <a:off x="5333077" y="4431422"/>
            <a:ext cx="1525846" cy="140307"/>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rcRect/>
          <a:stretch/>
        </p:blipFill>
        <p:spPr>
          <a:xfrm flipV="1">
            <a:off x="5259165" y="4567667"/>
            <a:ext cx="1673671" cy="140307"/>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rcRect/>
          <a:stretch/>
        </p:blipFill>
        <p:spPr>
          <a:xfrm flipV="1">
            <a:off x="5206550" y="4703912"/>
            <a:ext cx="1778901" cy="137802"/>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rcRect/>
          <a:stretch/>
        </p:blipFill>
        <p:spPr>
          <a:xfrm flipV="1">
            <a:off x="5171473" y="4837652"/>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rcRect/>
          <a:stretch/>
        </p:blipFill>
        <p:spPr>
          <a:xfrm flipV="1">
            <a:off x="5150167" y="4971393"/>
            <a:ext cx="1891666"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p:cNvPicPr>
          <p:nvPr userDrawn="1"/>
        </p:nvPicPr>
        <p:blipFill>
          <a:blip r:embed="rId13"/>
          <a:srcRect/>
          <a:stretch/>
        </p:blipFill>
        <p:spPr>
          <a:xfrm flipV="1">
            <a:off x="5138642" y="5103045"/>
            <a:ext cx="1914716" cy="137160"/>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79708"/>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92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4961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375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rcRect/>
          <a:stretch/>
        </p:blipFill>
        <p:spPr>
          <a:xfrm>
            <a:off x="6044784" y="3578836"/>
            <a:ext cx="98841" cy="1657427"/>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418468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Tree>
    <p:custDataLst>
      <p:tags r:id="rId1"/>
    </p:custDataLst>
    <p:extLst>
      <p:ext uri="{BB962C8B-B14F-4D97-AF65-F5344CB8AC3E}">
        <p14:creationId xmlns:p14="http://schemas.microsoft.com/office/powerpoint/2010/main" val="469853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dirty="0"/>
              <a:t>June 2022</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Understanding Medicare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a:p>
        </p:txBody>
      </p:sp>
    </p:spTree>
    <p:custDataLst>
      <p:tags r:id="rId1"/>
    </p:custDataLst>
    <p:extLst>
      <p:ext uri="{BB962C8B-B14F-4D97-AF65-F5344CB8AC3E}">
        <p14:creationId xmlns:p14="http://schemas.microsoft.com/office/powerpoint/2010/main" val="38101683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NTP 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8713213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NTP 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58456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NTP 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175480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NTP 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3704621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NTP 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26929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NTP 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89267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NTP 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045330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NTP 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75464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NTP 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68980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NTP 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83592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2107"/>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June 2022</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Tree>
    <p:custDataLst>
      <p:tags r:id="rId1"/>
    </p:custDataLst>
    <p:extLst>
      <p:ext uri="{BB962C8B-B14F-4D97-AF65-F5344CB8AC3E}">
        <p14:creationId xmlns:p14="http://schemas.microsoft.com/office/powerpoint/2010/main" val="3007786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NTP 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241467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NTP 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44367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NTP 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68549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NTP 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680580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NTP 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804821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NTP 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39273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NTP 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715687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NTP 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320550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TP 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912949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TP 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1925553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June 2022</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8965097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TP 8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1">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978159" y="1287140"/>
            <a:ext cx="4433595" cy="765596"/>
          </a:xfrm>
        </p:spPr>
        <p:txBody>
          <a:bodyPr>
            <a:normAutofit/>
          </a:bodyPr>
          <a:lstStyle>
            <a:lvl1pPr>
              <a:defRPr sz="2000"/>
            </a:lvl1pPr>
          </a:lstStyle>
          <a:p>
            <a:pPr lvl="0"/>
            <a:r>
              <a:rPr lang="en-US" dirty="0"/>
              <a:t>1 Click to edit Master</a:t>
            </a:r>
          </a:p>
        </p:txBody>
      </p:sp>
      <p:sp>
        <p:nvSpPr>
          <p:cNvPr id="9" name="Content Placeholder 2">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6504993" y="1287140"/>
            <a:ext cx="3799114" cy="765596"/>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978159" y="2414277"/>
            <a:ext cx="4433595" cy="765596"/>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04993" y="2414277"/>
            <a:ext cx="3799114" cy="765596"/>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978159" y="3429000"/>
            <a:ext cx="4433595" cy="765596"/>
          </a:xfrm>
        </p:spPr>
        <p:txBody>
          <a:bodyPr>
            <a:normAutofit/>
          </a:bodyPr>
          <a:lstStyle>
            <a:lvl1pPr>
              <a:defRPr sz="2000"/>
            </a:lvl1pPr>
          </a:lstStyle>
          <a:p>
            <a:pPr lvl="0"/>
            <a:r>
              <a:rPr lang="en-US" dirty="0"/>
              <a:t>5 Click to edit Master</a:t>
            </a:r>
          </a:p>
        </p:txBody>
      </p:sp>
      <p:sp>
        <p:nvSpPr>
          <p:cNvPr id="13" name="Content Placeholder 6">
            <a:extLst>
              <a:ext uri="{FF2B5EF4-FFF2-40B4-BE49-F238E27FC236}">
                <a16:creationId xmlns:a16="http://schemas.microsoft.com/office/drawing/2014/main" id="{5E3743C0-6172-EBF2-B912-7B64BB00E4D2}"/>
              </a:ext>
            </a:extLst>
          </p:cNvPr>
          <p:cNvSpPr>
            <a:spLocks noGrp="1"/>
          </p:cNvSpPr>
          <p:nvPr>
            <p:ph sz="quarter" idx="18" hasCustomPrompt="1"/>
          </p:nvPr>
        </p:nvSpPr>
        <p:spPr>
          <a:xfrm>
            <a:off x="6504993" y="3429000"/>
            <a:ext cx="3799114" cy="765596"/>
          </a:xfrm>
        </p:spPr>
        <p:txBody>
          <a:bodyPr>
            <a:normAutofit/>
          </a:bodyPr>
          <a:lstStyle>
            <a:lvl1pPr>
              <a:defRPr sz="2000"/>
            </a:lvl1pPr>
          </a:lstStyle>
          <a:p>
            <a:pPr lvl="0"/>
            <a:r>
              <a:rPr lang="en-US" dirty="0"/>
              <a:t>6 Click to edit Master</a:t>
            </a:r>
          </a:p>
        </p:txBody>
      </p:sp>
      <p:sp>
        <p:nvSpPr>
          <p:cNvPr id="14" name="Content Placeholder 6">
            <a:extLst>
              <a:ext uri="{FF2B5EF4-FFF2-40B4-BE49-F238E27FC236}">
                <a16:creationId xmlns:a16="http://schemas.microsoft.com/office/drawing/2014/main" id="{6C8ABF19-6DF9-941C-8D8C-7BA0569AFDC9}"/>
              </a:ext>
            </a:extLst>
          </p:cNvPr>
          <p:cNvSpPr>
            <a:spLocks noGrp="1"/>
          </p:cNvSpPr>
          <p:nvPr>
            <p:ph sz="quarter" idx="19" hasCustomPrompt="1"/>
          </p:nvPr>
        </p:nvSpPr>
        <p:spPr>
          <a:xfrm>
            <a:off x="978159" y="4453259"/>
            <a:ext cx="4433595" cy="765596"/>
          </a:xfrm>
        </p:spPr>
        <p:txBody>
          <a:bodyPr>
            <a:normAutofit/>
          </a:bodyPr>
          <a:lstStyle>
            <a:lvl1pPr>
              <a:defRPr sz="2000"/>
            </a:lvl1pPr>
          </a:lstStyle>
          <a:p>
            <a:pPr lvl="0"/>
            <a:r>
              <a:rPr lang="en-US" dirty="0"/>
              <a:t>7 Click to edit Master</a:t>
            </a:r>
          </a:p>
        </p:txBody>
      </p:sp>
      <p:sp>
        <p:nvSpPr>
          <p:cNvPr id="15" name="Content Placeholder 6">
            <a:extLst>
              <a:ext uri="{FF2B5EF4-FFF2-40B4-BE49-F238E27FC236}">
                <a16:creationId xmlns:a16="http://schemas.microsoft.com/office/drawing/2014/main" id="{99AFD000-D410-46F4-AFE8-19068F5ACBB0}"/>
              </a:ext>
            </a:extLst>
          </p:cNvPr>
          <p:cNvSpPr>
            <a:spLocks noGrp="1"/>
          </p:cNvSpPr>
          <p:nvPr>
            <p:ph sz="quarter" idx="20" hasCustomPrompt="1"/>
          </p:nvPr>
        </p:nvSpPr>
        <p:spPr>
          <a:xfrm>
            <a:off x="6504993" y="4453259"/>
            <a:ext cx="3799114" cy="765596"/>
          </a:xfrm>
        </p:spPr>
        <p:txBody>
          <a:bodyPr>
            <a:normAutofit/>
          </a:bodyPr>
          <a:lstStyle>
            <a:lvl1pPr>
              <a:defRPr sz="2000"/>
            </a:lvl1pPr>
          </a:lstStyle>
          <a:p>
            <a:pPr lvl="0"/>
            <a:r>
              <a:rPr lang="en-US" dirty="0"/>
              <a:t>8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29459097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TP 5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576944" y="342899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2939143" y="342899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5411755" y="3428999"/>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7867261" y="342899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10013301" y="3429000"/>
            <a:ext cx="1724608" cy="2141860"/>
          </a:xfrm>
        </p:spPr>
        <p:txBody>
          <a:bodyPr>
            <a:normAutofit/>
          </a:bodyPr>
          <a:lstStyle>
            <a:lvl1pPr>
              <a:defRPr sz="2000"/>
            </a:lvl1pPr>
          </a:lstStyle>
          <a:p>
            <a:pPr lvl="0"/>
            <a:r>
              <a:rPr lang="en-US" dirty="0"/>
              <a:t>5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2925629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TP 7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dirty="0"/>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dirty="0"/>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dirty="0"/>
              <a:t>7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14473399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TP  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dirty="0"/>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dirty="0"/>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dirty="0"/>
              <a:t>7 Click to edit Master</a:t>
            </a:r>
          </a:p>
        </p:txBody>
      </p:sp>
      <p:sp>
        <p:nvSpPr>
          <p:cNvPr id="13" name="Content Placeholder 6">
            <a:extLst>
              <a:ext uri="{FF2B5EF4-FFF2-40B4-BE49-F238E27FC236}">
                <a16:creationId xmlns:a16="http://schemas.microsoft.com/office/drawing/2014/main" id="{DA0A1511-F47D-3A02-0056-E6DC250A9DD9}"/>
              </a:ext>
            </a:extLst>
          </p:cNvPr>
          <p:cNvSpPr>
            <a:spLocks noGrp="1"/>
          </p:cNvSpPr>
          <p:nvPr>
            <p:ph sz="quarter" idx="20" hasCustomPrompt="1"/>
          </p:nvPr>
        </p:nvSpPr>
        <p:spPr>
          <a:xfrm>
            <a:off x="838200" y="7287124"/>
            <a:ext cx="1864568" cy="2141860"/>
          </a:xfrm>
        </p:spPr>
        <p:txBody>
          <a:bodyPr>
            <a:normAutofit/>
          </a:bodyPr>
          <a:lstStyle>
            <a:lvl1pPr>
              <a:defRPr sz="2000"/>
            </a:lvl1pPr>
          </a:lstStyle>
          <a:p>
            <a:pPr lvl="0"/>
            <a:r>
              <a:rPr lang="en-US" dirty="0"/>
              <a:t>8 Click to edit Master</a:t>
            </a:r>
          </a:p>
        </p:txBody>
      </p:sp>
      <p:sp>
        <p:nvSpPr>
          <p:cNvPr id="14" name="Content Placeholder 6">
            <a:extLst>
              <a:ext uri="{FF2B5EF4-FFF2-40B4-BE49-F238E27FC236}">
                <a16:creationId xmlns:a16="http://schemas.microsoft.com/office/drawing/2014/main" id="{13F586B6-A1CF-4305-79F8-9295D1D61120}"/>
              </a:ext>
            </a:extLst>
          </p:cNvPr>
          <p:cNvSpPr>
            <a:spLocks noGrp="1"/>
          </p:cNvSpPr>
          <p:nvPr>
            <p:ph sz="quarter" idx="21" hasCustomPrompt="1"/>
          </p:nvPr>
        </p:nvSpPr>
        <p:spPr>
          <a:xfrm>
            <a:off x="2984240" y="7287126"/>
            <a:ext cx="1724608" cy="2141860"/>
          </a:xfrm>
        </p:spPr>
        <p:txBody>
          <a:bodyPr>
            <a:normAutofit/>
          </a:bodyPr>
          <a:lstStyle>
            <a:lvl1pPr>
              <a:defRPr sz="2000"/>
            </a:lvl1pPr>
          </a:lstStyle>
          <a:p>
            <a:pPr lvl="0"/>
            <a:r>
              <a:rPr lang="en-US" dirty="0"/>
              <a:t>9 Click to edit Master</a:t>
            </a:r>
          </a:p>
        </p:txBody>
      </p:sp>
      <p:sp>
        <p:nvSpPr>
          <p:cNvPr id="15" name="Content Placeholder 6">
            <a:extLst>
              <a:ext uri="{FF2B5EF4-FFF2-40B4-BE49-F238E27FC236}">
                <a16:creationId xmlns:a16="http://schemas.microsoft.com/office/drawing/2014/main" id="{8DF54C45-AF94-13CE-7D11-8F6321FDF218}"/>
              </a:ext>
            </a:extLst>
          </p:cNvPr>
          <p:cNvSpPr>
            <a:spLocks noGrp="1"/>
          </p:cNvSpPr>
          <p:nvPr>
            <p:ph sz="quarter" idx="22" hasCustomPrompt="1"/>
          </p:nvPr>
        </p:nvSpPr>
        <p:spPr>
          <a:xfrm>
            <a:off x="5143498" y="7287122"/>
            <a:ext cx="1724608" cy="2141860"/>
          </a:xfrm>
        </p:spPr>
        <p:txBody>
          <a:bodyPr>
            <a:normAutofit/>
          </a:bodyPr>
          <a:lstStyle>
            <a:lvl1pPr>
              <a:defRPr sz="2000"/>
            </a:lvl1pPr>
          </a:lstStyle>
          <a:p>
            <a:pPr lvl="0"/>
            <a:r>
              <a:rPr lang="en-US" dirty="0"/>
              <a:t>10 Click to edit Master</a:t>
            </a:r>
          </a:p>
        </p:txBody>
      </p:sp>
      <p:sp>
        <p:nvSpPr>
          <p:cNvPr id="16" name="Content Placeholder 6">
            <a:extLst>
              <a:ext uri="{FF2B5EF4-FFF2-40B4-BE49-F238E27FC236}">
                <a16:creationId xmlns:a16="http://schemas.microsoft.com/office/drawing/2014/main" id="{9EB0B5D1-3833-FDAE-8DB9-F98F6605345A}"/>
              </a:ext>
            </a:extLst>
          </p:cNvPr>
          <p:cNvSpPr>
            <a:spLocks noGrp="1"/>
          </p:cNvSpPr>
          <p:nvPr>
            <p:ph sz="quarter" idx="23" hasCustomPrompt="1"/>
          </p:nvPr>
        </p:nvSpPr>
        <p:spPr>
          <a:xfrm>
            <a:off x="7497146" y="7287122"/>
            <a:ext cx="1724608" cy="2141860"/>
          </a:xfrm>
        </p:spPr>
        <p:txBody>
          <a:bodyPr>
            <a:normAutofit/>
          </a:bodyPr>
          <a:lstStyle>
            <a:lvl1pPr>
              <a:defRPr sz="2000"/>
            </a:lvl1pPr>
          </a:lstStyle>
          <a:p>
            <a:pPr lvl="0"/>
            <a:r>
              <a:rPr lang="en-US" dirty="0"/>
              <a:t>11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31571432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TP  6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1425251" y="1512253"/>
            <a:ext cx="9341497" cy="960120"/>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614196" y="3318186"/>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4086808" y="331818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42314" y="3318186"/>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8688354" y="3318188"/>
            <a:ext cx="1724608" cy="2141860"/>
          </a:xfrm>
        </p:spPr>
        <p:txBody>
          <a:bodyPr>
            <a:normAutofit/>
          </a:bodyPr>
          <a:lstStyle>
            <a:lvl1pPr>
              <a:defRPr sz="2000"/>
            </a:lvl1pPr>
          </a:lstStyle>
          <a:p>
            <a:pPr lvl="0"/>
            <a:r>
              <a:rPr lang="en-US" dirty="0"/>
              <a:t>5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3950202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T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5077609"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6315075" y="1366838"/>
            <a:ext cx="5119688"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20961263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TP 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3260993"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4411624" y="1371600"/>
            <a:ext cx="3368752"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p:nvPr>
        </p:nvSpPr>
        <p:spPr>
          <a:xfrm>
            <a:off x="8016875" y="1371600"/>
            <a:ext cx="3562350" cy="4537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38802952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NTP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hasCustomPrompt="1"/>
          </p:nvPr>
        </p:nvSpPr>
        <p:spPr>
          <a:xfrm>
            <a:off x="609632" y="1861755"/>
            <a:ext cx="4869775" cy="1707502"/>
          </a:xfrm>
        </p:spPr>
        <p:txBody>
          <a:bodyPr>
            <a:normAutofit/>
          </a:bodyPr>
          <a:lstStyle>
            <a:lvl1pPr>
              <a:spcAft>
                <a:spcPts val="1200"/>
              </a:spcAft>
              <a:defRPr sz="2000"/>
            </a:lvl1pPr>
            <a:lvl2pPr>
              <a:spcAft>
                <a:spcPts val="1200"/>
              </a:spcAft>
              <a:defRPr/>
            </a:lvl2pPr>
            <a:lvl3pPr>
              <a:spcAft>
                <a:spcPts val="1200"/>
              </a:spcAft>
              <a:defRPr/>
            </a:lvl3pPr>
            <a:lvl4pPr>
              <a:spcAft>
                <a:spcPts val="1200"/>
              </a:spcAft>
              <a:defRPr/>
            </a:lvl4pPr>
          </a:lstStyle>
          <a:p>
            <a:pPr lvl="0"/>
            <a:r>
              <a:rPr lang="en-US" dirty="0"/>
              <a:t>Edit Master text styles</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hasCustomPrompt="1"/>
          </p:nvPr>
        </p:nvSpPr>
        <p:spPr>
          <a:xfrm>
            <a:off x="6113305" y="1829098"/>
            <a:ext cx="5326025" cy="1707502"/>
          </a:xfrm>
        </p:spPr>
        <p:txBody>
          <a:bodyPr>
            <a:normAutofit/>
          </a:bodyPr>
          <a:lstStyle>
            <a:lvl1pPr>
              <a:defRPr sz="2000"/>
            </a:lvl1pPr>
          </a:lstStyle>
          <a:p>
            <a:pPr lvl="0"/>
            <a:r>
              <a:rPr lang="en-US" dirty="0"/>
              <a:t>Edit Master text styles</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hasCustomPrompt="1"/>
          </p:nvPr>
        </p:nvSpPr>
        <p:spPr>
          <a:xfrm>
            <a:off x="609632" y="3948080"/>
            <a:ext cx="10972735" cy="790303"/>
          </a:xfrm>
        </p:spPr>
        <p:txBody>
          <a:bodyPr>
            <a:normAutofit/>
          </a:bodyPr>
          <a:lstStyle>
            <a:lvl1pPr>
              <a:defRPr sz="2000"/>
            </a:lvl1pPr>
          </a:lstStyle>
          <a:p>
            <a:pPr lvl="0"/>
            <a:r>
              <a:rPr lang="en-US" dirty="0"/>
              <a:t>Edit Master text styles</a:t>
            </a:r>
          </a:p>
        </p:txBody>
      </p:sp>
      <p:sp>
        <p:nvSpPr>
          <p:cNvPr id="6" name="Content Placeholder 8">
            <a:extLst>
              <a:ext uri="{FF2B5EF4-FFF2-40B4-BE49-F238E27FC236}">
                <a16:creationId xmlns:a16="http://schemas.microsoft.com/office/drawing/2014/main" id="{F539E29C-453A-767D-A4B2-09077673B04B}"/>
              </a:ext>
            </a:extLst>
          </p:cNvPr>
          <p:cNvSpPr>
            <a:spLocks noGrp="1"/>
          </p:cNvSpPr>
          <p:nvPr>
            <p:ph sz="quarter" idx="16" hasCustomPrompt="1"/>
          </p:nvPr>
        </p:nvSpPr>
        <p:spPr>
          <a:xfrm>
            <a:off x="626937" y="5117206"/>
            <a:ext cx="10972735" cy="790303"/>
          </a:xfrm>
        </p:spPr>
        <p:txBody>
          <a:bodyPr>
            <a:normAutofit/>
          </a:bodyPr>
          <a:lstStyle>
            <a:lvl1pPr>
              <a:defRPr sz="2000"/>
            </a:lvl1pPr>
          </a:lstStyle>
          <a:p>
            <a:pPr lvl="0"/>
            <a:r>
              <a:rPr lang="en-US" dirty="0"/>
              <a:t>Edit Master text styles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29983768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NTP NO SWICH">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April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Tree>
    <p:custDataLst>
      <p:tags r:id="rId1"/>
    </p:custDataLst>
    <p:extLst>
      <p:ext uri="{BB962C8B-B14F-4D97-AF65-F5344CB8AC3E}">
        <p14:creationId xmlns:p14="http://schemas.microsoft.com/office/powerpoint/2010/main" val="2095241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NTP 13 content NO SWICH">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April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
        <p:nvSpPr>
          <p:cNvPr id="4" name="Text Placeholder 3">
            <a:extLst>
              <a:ext uri="{FF2B5EF4-FFF2-40B4-BE49-F238E27FC236}">
                <a16:creationId xmlns:a16="http://schemas.microsoft.com/office/drawing/2014/main" id="{46E872CF-737F-3E22-A7B1-1F8827A287D8}"/>
              </a:ext>
            </a:extLst>
          </p:cNvPr>
          <p:cNvSpPr>
            <a:spLocks noGrp="1"/>
          </p:cNvSpPr>
          <p:nvPr>
            <p:ph type="body" sz="quarter" idx="13" hasCustomPrompt="1"/>
          </p:nvPr>
        </p:nvSpPr>
        <p:spPr>
          <a:xfrm>
            <a:off x="-2514600" y="590550"/>
            <a:ext cx="3028950" cy="723900"/>
          </a:xfrm>
        </p:spPr>
        <p:txBody>
          <a:bodyPr/>
          <a:lstStyle>
            <a:lvl1pPr>
              <a:defRPr/>
            </a:lvl1pPr>
          </a:lstStyle>
          <a:p>
            <a:pPr lvl="0"/>
            <a:r>
              <a:rPr lang="en-US" dirty="0"/>
              <a:t>1 Click to edit</a:t>
            </a:r>
          </a:p>
        </p:txBody>
      </p:sp>
      <p:sp>
        <p:nvSpPr>
          <p:cNvPr id="5" name="Text Placeholder 3">
            <a:extLst>
              <a:ext uri="{FF2B5EF4-FFF2-40B4-BE49-F238E27FC236}">
                <a16:creationId xmlns:a16="http://schemas.microsoft.com/office/drawing/2014/main" id="{75B21D35-F29D-71AF-3CA5-F0864944B8C4}"/>
              </a:ext>
            </a:extLst>
          </p:cNvPr>
          <p:cNvSpPr>
            <a:spLocks noGrp="1"/>
          </p:cNvSpPr>
          <p:nvPr>
            <p:ph type="body" sz="quarter" idx="14" hasCustomPrompt="1"/>
          </p:nvPr>
        </p:nvSpPr>
        <p:spPr>
          <a:xfrm>
            <a:off x="11677650" y="704850"/>
            <a:ext cx="3028950" cy="723900"/>
          </a:xfrm>
        </p:spPr>
        <p:txBody>
          <a:bodyPr/>
          <a:lstStyle>
            <a:lvl1pPr>
              <a:defRPr/>
            </a:lvl1pPr>
          </a:lstStyle>
          <a:p>
            <a:pPr lvl="0"/>
            <a:r>
              <a:rPr lang="en-US" dirty="0"/>
              <a:t>2 Click to edit</a:t>
            </a:r>
          </a:p>
        </p:txBody>
      </p:sp>
      <p:sp>
        <p:nvSpPr>
          <p:cNvPr id="6" name="Text Placeholder 3">
            <a:extLst>
              <a:ext uri="{FF2B5EF4-FFF2-40B4-BE49-F238E27FC236}">
                <a16:creationId xmlns:a16="http://schemas.microsoft.com/office/drawing/2014/main" id="{7552E731-95CE-2B34-246E-C91296108DCC}"/>
              </a:ext>
            </a:extLst>
          </p:cNvPr>
          <p:cNvSpPr>
            <a:spLocks noGrp="1"/>
          </p:cNvSpPr>
          <p:nvPr>
            <p:ph type="body" sz="quarter" idx="15" hasCustomPrompt="1"/>
          </p:nvPr>
        </p:nvSpPr>
        <p:spPr>
          <a:xfrm>
            <a:off x="-2514600" y="1466850"/>
            <a:ext cx="3028950" cy="723900"/>
          </a:xfrm>
        </p:spPr>
        <p:txBody>
          <a:bodyPr/>
          <a:lstStyle>
            <a:lvl1pPr>
              <a:defRPr/>
            </a:lvl1pPr>
          </a:lstStyle>
          <a:p>
            <a:pPr lvl="0"/>
            <a:r>
              <a:rPr lang="en-US" dirty="0"/>
              <a:t>3 Click to edit</a:t>
            </a:r>
          </a:p>
        </p:txBody>
      </p:sp>
      <p:sp>
        <p:nvSpPr>
          <p:cNvPr id="7" name="Text Placeholder 3">
            <a:extLst>
              <a:ext uri="{FF2B5EF4-FFF2-40B4-BE49-F238E27FC236}">
                <a16:creationId xmlns:a16="http://schemas.microsoft.com/office/drawing/2014/main" id="{5EF5B586-A175-B88C-113F-7073E918C647}"/>
              </a:ext>
            </a:extLst>
          </p:cNvPr>
          <p:cNvSpPr>
            <a:spLocks noGrp="1"/>
          </p:cNvSpPr>
          <p:nvPr>
            <p:ph type="body" sz="quarter" idx="16" hasCustomPrompt="1"/>
          </p:nvPr>
        </p:nvSpPr>
        <p:spPr>
          <a:xfrm>
            <a:off x="11677650" y="1619250"/>
            <a:ext cx="3028950" cy="723900"/>
          </a:xfrm>
        </p:spPr>
        <p:txBody>
          <a:bodyPr/>
          <a:lstStyle>
            <a:lvl1pPr>
              <a:defRPr/>
            </a:lvl1pPr>
          </a:lstStyle>
          <a:p>
            <a:pPr lvl="0"/>
            <a:r>
              <a:rPr lang="en-US" dirty="0"/>
              <a:t>4 Click to edit</a:t>
            </a:r>
          </a:p>
        </p:txBody>
      </p:sp>
      <p:sp>
        <p:nvSpPr>
          <p:cNvPr id="8" name="Text Placeholder 3">
            <a:extLst>
              <a:ext uri="{FF2B5EF4-FFF2-40B4-BE49-F238E27FC236}">
                <a16:creationId xmlns:a16="http://schemas.microsoft.com/office/drawing/2014/main" id="{ADF723F8-AD91-EFEB-F2AC-6A359BA9F9A6}"/>
              </a:ext>
            </a:extLst>
          </p:cNvPr>
          <p:cNvSpPr>
            <a:spLocks noGrp="1"/>
          </p:cNvSpPr>
          <p:nvPr>
            <p:ph type="body" sz="quarter" idx="17" hasCustomPrompt="1"/>
          </p:nvPr>
        </p:nvSpPr>
        <p:spPr>
          <a:xfrm>
            <a:off x="-2514600" y="2343150"/>
            <a:ext cx="3028950" cy="723900"/>
          </a:xfrm>
        </p:spPr>
        <p:txBody>
          <a:bodyPr/>
          <a:lstStyle>
            <a:lvl1pPr>
              <a:defRPr/>
            </a:lvl1pPr>
          </a:lstStyle>
          <a:p>
            <a:pPr lvl="0"/>
            <a:r>
              <a:rPr lang="en-US" dirty="0"/>
              <a:t>5 Click to edit</a:t>
            </a:r>
          </a:p>
        </p:txBody>
      </p:sp>
      <p:sp>
        <p:nvSpPr>
          <p:cNvPr id="9" name="Text Placeholder 3">
            <a:extLst>
              <a:ext uri="{FF2B5EF4-FFF2-40B4-BE49-F238E27FC236}">
                <a16:creationId xmlns:a16="http://schemas.microsoft.com/office/drawing/2014/main" id="{C8E7D428-EE1E-C544-D3AB-32F1EA3DFB06}"/>
              </a:ext>
            </a:extLst>
          </p:cNvPr>
          <p:cNvSpPr>
            <a:spLocks noGrp="1"/>
          </p:cNvSpPr>
          <p:nvPr>
            <p:ph type="body" sz="quarter" idx="18" hasCustomPrompt="1"/>
          </p:nvPr>
        </p:nvSpPr>
        <p:spPr>
          <a:xfrm>
            <a:off x="11677650" y="2533650"/>
            <a:ext cx="3028950" cy="723900"/>
          </a:xfrm>
        </p:spPr>
        <p:txBody>
          <a:bodyPr/>
          <a:lstStyle>
            <a:lvl1pPr>
              <a:defRPr/>
            </a:lvl1pPr>
          </a:lstStyle>
          <a:p>
            <a:pPr lvl="0"/>
            <a:r>
              <a:rPr lang="en-US" dirty="0"/>
              <a:t>6 Click to edit</a:t>
            </a:r>
          </a:p>
        </p:txBody>
      </p:sp>
      <p:sp>
        <p:nvSpPr>
          <p:cNvPr id="13" name="Text Placeholder 3">
            <a:extLst>
              <a:ext uri="{FF2B5EF4-FFF2-40B4-BE49-F238E27FC236}">
                <a16:creationId xmlns:a16="http://schemas.microsoft.com/office/drawing/2014/main" id="{C0A2867E-7F9F-CC21-247F-5D0764B64EB8}"/>
              </a:ext>
            </a:extLst>
          </p:cNvPr>
          <p:cNvSpPr>
            <a:spLocks noGrp="1"/>
          </p:cNvSpPr>
          <p:nvPr>
            <p:ph type="body" sz="quarter" idx="19" hasCustomPrompt="1"/>
          </p:nvPr>
        </p:nvSpPr>
        <p:spPr>
          <a:xfrm>
            <a:off x="-2514600" y="3219450"/>
            <a:ext cx="3028950" cy="723900"/>
          </a:xfrm>
        </p:spPr>
        <p:txBody>
          <a:bodyPr/>
          <a:lstStyle>
            <a:lvl1pPr>
              <a:defRPr/>
            </a:lvl1pPr>
          </a:lstStyle>
          <a:p>
            <a:pPr lvl="0"/>
            <a:r>
              <a:rPr lang="en-US" dirty="0"/>
              <a:t>7 Click to edit</a:t>
            </a:r>
          </a:p>
        </p:txBody>
      </p:sp>
      <p:sp>
        <p:nvSpPr>
          <p:cNvPr id="14" name="Text Placeholder 3">
            <a:extLst>
              <a:ext uri="{FF2B5EF4-FFF2-40B4-BE49-F238E27FC236}">
                <a16:creationId xmlns:a16="http://schemas.microsoft.com/office/drawing/2014/main" id="{949297C0-82D6-F3F2-AAA5-C9BE7838CD04}"/>
              </a:ext>
            </a:extLst>
          </p:cNvPr>
          <p:cNvSpPr>
            <a:spLocks noGrp="1"/>
          </p:cNvSpPr>
          <p:nvPr>
            <p:ph type="body" sz="quarter" idx="20" hasCustomPrompt="1"/>
          </p:nvPr>
        </p:nvSpPr>
        <p:spPr>
          <a:xfrm>
            <a:off x="11677650" y="3448050"/>
            <a:ext cx="3028950" cy="723900"/>
          </a:xfrm>
        </p:spPr>
        <p:txBody>
          <a:bodyPr/>
          <a:lstStyle>
            <a:lvl1pPr>
              <a:defRPr/>
            </a:lvl1pPr>
          </a:lstStyle>
          <a:p>
            <a:pPr lvl="0"/>
            <a:r>
              <a:rPr lang="en-US" dirty="0"/>
              <a:t>8 Click to edit</a:t>
            </a:r>
          </a:p>
        </p:txBody>
      </p:sp>
      <p:sp>
        <p:nvSpPr>
          <p:cNvPr id="15" name="Text Placeholder 3">
            <a:extLst>
              <a:ext uri="{FF2B5EF4-FFF2-40B4-BE49-F238E27FC236}">
                <a16:creationId xmlns:a16="http://schemas.microsoft.com/office/drawing/2014/main" id="{BB4BA436-5052-EE16-0E6D-01449F46EEF4}"/>
              </a:ext>
            </a:extLst>
          </p:cNvPr>
          <p:cNvSpPr>
            <a:spLocks noGrp="1"/>
          </p:cNvSpPr>
          <p:nvPr>
            <p:ph type="body" sz="quarter" idx="21" hasCustomPrompt="1"/>
          </p:nvPr>
        </p:nvSpPr>
        <p:spPr>
          <a:xfrm>
            <a:off x="-2514600" y="4152900"/>
            <a:ext cx="3028950" cy="723900"/>
          </a:xfrm>
        </p:spPr>
        <p:txBody>
          <a:bodyPr/>
          <a:lstStyle>
            <a:lvl1pPr>
              <a:defRPr/>
            </a:lvl1pPr>
          </a:lstStyle>
          <a:p>
            <a:pPr lvl="0"/>
            <a:r>
              <a:rPr lang="en-US" dirty="0"/>
              <a:t>9 Click to edit</a:t>
            </a:r>
          </a:p>
        </p:txBody>
      </p:sp>
      <p:sp>
        <p:nvSpPr>
          <p:cNvPr id="16" name="Text Placeholder 3">
            <a:extLst>
              <a:ext uri="{FF2B5EF4-FFF2-40B4-BE49-F238E27FC236}">
                <a16:creationId xmlns:a16="http://schemas.microsoft.com/office/drawing/2014/main" id="{570FF18B-3D42-98CA-1E8D-4251E5ED24A1}"/>
              </a:ext>
            </a:extLst>
          </p:cNvPr>
          <p:cNvSpPr>
            <a:spLocks noGrp="1"/>
          </p:cNvSpPr>
          <p:nvPr>
            <p:ph type="body" sz="quarter" idx="22" hasCustomPrompt="1"/>
          </p:nvPr>
        </p:nvSpPr>
        <p:spPr>
          <a:xfrm>
            <a:off x="11677650" y="4362450"/>
            <a:ext cx="3028950" cy="723900"/>
          </a:xfrm>
        </p:spPr>
        <p:txBody>
          <a:bodyPr/>
          <a:lstStyle>
            <a:lvl1pPr>
              <a:defRPr/>
            </a:lvl1pPr>
          </a:lstStyle>
          <a:p>
            <a:pPr lvl="0"/>
            <a:r>
              <a:rPr lang="en-US" dirty="0"/>
              <a:t>10 Click to edit</a:t>
            </a:r>
          </a:p>
        </p:txBody>
      </p:sp>
      <p:sp>
        <p:nvSpPr>
          <p:cNvPr id="17" name="Text Placeholder 3">
            <a:extLst>
              <a:ext uri="{FF2B5EF4-FFF2-40B4-BE49-F238E27FC236}">
                <a16:creationId xmlns:a16="http://schemas.microsoft.com/office/drawing/2014/main" id="{5B82D9D9-0041-B9FD-FB8D-6AF53AB25EB2}"/>
              </a:ext>
            </a:extLst>
          </p:cNvPr>
          <p:cNvSpPr>
            <a:spLocks noGrp="1"/>
          </p:cNvSpPr>
          <p:nvPr>
            <p:ph type="body" sz="quarter" idx="23" hasCustomPrompt="1"/>
          </p:nvPr>
        </p:nvSpPr>
        <p:spPr>
          <a:xfrm>
            <a:off x="-2514600" y="5086350"/>
            <a:ext cx="3028950" cy="723900"/>
          </a:xfrm>
        </p:spPr>
        <p:txBody>
          <a:bodyPr/>
          <a:lstStyle>
            <a:lvl1pPr>
              <a:defRPr/>
            </a:lvl1pPr>
          </a:lstStyle>
          <a:p>
            <a:pPr lvl="0"/>
            <a:r>
              <a:rPr lang="en-US" dirty="0"/>
              <a:t>11 Click to edit</a:t>
            </a:r>
          </a:p>
        </p:txBody>
      </p:sp>
      <p:sp>
        <p:nvSpPr>
          <p:cNvPr id="18" name="Text Placeholder 3">
            <a:extLst>
              <a:ext uri="{FF2B5EF4-FFF2-40B4-BE49-F238E27FC236}">
                <a16:creationId xmlns:a16="http://schemas.microsoft.com/office/drawing/2014/main" id="{BA6C11B5-FFE4-AC29-D683-FC01994748DD}"/>
              </a:ext>
            </a:extLst>
          </p:cNvPr>
          <p:cNvSpPr>
            <a:spLocks noGrp="1"/>
          </p:cNvSpPr>
          <p:nvPr>
            <p:ph type="body" sz="quarter" idx="24" hasCustomPrompt="1"/>
          </p:nvPr>
        </p:nvSpPr>
        <p:spPr>
          <a:xfrm>
            <a:off x="11677650" y="5200650"/>
            <a:ext cx="3028950" cy="723900"/>
          </a:xfrm>
        </p:spPr>
        <p:txBody>
          <a:bodyPr/>
          <a:lstStyle>
            <a:lvl1pPr>
              <a:defRPr/>
            </a:lvl1pPr>
          </a:lstStyle>
          <a:p>
            <a:pPr lvl="0"/>
            <a:r>
              <a:rPr lang="en-US" dirty="0"/>
              <a:t>12 Click to edit</a:t>
            </a:r>
          </a:p>
        </p:txBody>
      </p:sp>
      <p:sp>
        <p:nvSpPr>
          <p:cNvPr id="19" name="Text Placeholder 3">
            <a:extLst>
              <a:ext uri="{FF2B5EF4-FFF2-40B4-BE49-F238E27FC236}">
                <a16:creationId xmlns:a16="http://schemas.microsoft.com/office/drawing/2014/main" id="{87AEA5DF-7565-C500-3F87-A74CF36AF198}"/>
              </a:ext>
            </a:extLst>
          </p:cNvPr>
          <p:cNvSpPr>
            <a:spLocks noGrp="1"/>
          </p:cNvSpPr>
          <p:nvPr>
            <p:ph type="body" sz="quarter" idx="25" hasCustomPrompt="1"/>
          </p:nvPr>
        </p:nvSpPr>
        <p:spPr>
          <a:xfrm>
            <a:off x="-2514600" y="6019800"/>
            <a:ext cx="3028950" cy="723900"/>
          </a:xfrm>
        </p:spPr>
        <p:txBody>
          <a:bodyPr/>
          <a:lstStyle>
            <a:lvl1pPr>
              <a:defRPr/>
            </a:lvl1pPr>
          </a:lstStyle>
          <a:p>
            <a:pPr lvl="0"/>
            <a:r>
              <a:rPr lang="en-US" dirty="0"/>
              <a:t>13 Click to edit</a:t>
            </a:r>
          </a:p>
        </p:txBody>
      </p:sp>
      <p:sp>
        <p:nvSpPr>
          <p:cNvPr id="20" name="Text Placeholder 3">
            <a:extLst>
              <a:ext uri="{FF2B5EF4-FFF2-40B4-BE49-F238E27FC236}">
                <a16:creationId xmlns:a16="http://schemas.microsoft.com/office/drawing/2014/main" id="{C9402750-8A63-B8FF-1FEA-D641E014F3A9}"/>
              </a:ext>
            </a:extLst>
          </p:cNvPr>
          <p:cNvSpPr>
            <a:spLocks noGrp="1"/>
          </p:cNvSpPr>
          <p:nvPr>
            <p:ph type="body" sz="quarter" idx="26" hasCustomPrompt="1"/>
          </p:nvPr>
        </p:nvSpPr>
        <p:spPr>
          <a:xfrm>
            <a:off x="11677650" y="6134100"/>
            <a:ext cx="3028950" cy="723900"/>
          </a:xfrm>
        </p:spPr>
        <p:txBody>
          <a:bodyPr/>
          <a:lstStyle>
            <a:lvl1pPr>
              <a:defRPr/>
            </a:lvl1pPr>
          </a:lstStyle>
          <a:p>
            <a:pPr lvl="0"/>
            <a:r>
              <a:rPr lang="en-US" dirty="0"/>
              <a:t>13 Click to edit</a:t>
            </a:r>
          </a:p>
        </p:txBody>
      </p:sp>
    </p:spTree>
    <p:custDataLst>
      <p:tags r:id="rId1"/>
    </p:custDataLst>
    <p:extLst>
      <p:ext uri="{BB962C8B-B14F-4D97-AF65-F5344CB8AC3E}">
        <p14:creationId xmlns:p14="http://schemas.microsoft.com/office/powerpoint/2010/main" val="3515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BDC3F7AC-A6A8-4A38-AF2D-973E3F131404}"/>
              </a:ext>
            </a:extLst>
          </p:cNvPr>
          <p:cNvSpPr>
            <a:spLocks noGrp="1"/>
          </p:cNvSpPr>
          <p:nvPr>
            <p:ph sz="quarter" idx="13"/>
          </p:nvPr>
        </p:nvSpPr>
        <p:spPr>
          <a:xfrm>
            <a:off x="1022350" y="1312863"/>
            <a:ext cx="10331450" cy="360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361161A3-35F0-4BB0-9EFA-72A3491BA64E}"/>
              </a:ext>
            </a:extLst>
          </p:cNvPr>
          <p:cNvSpPr>
            <a:spLocks noGrp="1"/>
          </p:cNvSpPr>
          <p:nvPr>
            <p:ph sz="quarter" idx="14"/>
          </p:nvPr>
        </p:nvSpPr>
        <p:spPr>
          <a:xfrm>
            <a:off x="838200" y="5033963"/>
            <a:ext cx="10736263" cy="1173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April 2024</a:t>
            </a:r>
          </a:p>
        </p:txBody>
      </p:sp>
    </p:spTree>
    <p:custDataLst>
      <p:tags r:id="rId1"/>
    </p:custDataLst>
    <p:extLst>
      <p:ext uri="{BB962C8B-B14F-4D97-AF65-F5344CB8AC3E}">
        <p14:creationId xmlns:p14="http://schemas.microsoft.com/office/powerpoint/2010/main" val="17442475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NTP NO SWISH 2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April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
        <p:nvSpPr>
          <p:cNvPr id="4" name="Content Placeholder 3">
            <a:extLst>
              <a:ext uri="{FF2B5EF4-FFF2-40B4-BE49-F238E27FC236}">
                <a16:creationId xmlns:a16="http://schemas.microsoft.com/office/drawing/2014/main" id="{CB2F8F7F-A004-BFED-8734-0D19D489C469}"/>
              </a:ext>
            </a:extLst>
          </p:cNvPr>
          <p:cNvSpPr>
            <a:spLocks noGrp="1"/>
          </p:cNvSpPr>
          <p:nvPr>
            <p:ph sz="quarter" idx="13"/>
          </p:nvPr>
        </p:nvSpPr>
        <p:spPr>
          <a:xfrm>
            <a:off x="1104900" y="1123950"/>
            <a:ext cx="102489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58313C11-49CA-364B-3B2F-7827C2737079}"/>
              </a:ext>
            </a:extLst>
          </p:cNvPr>
          <p:cNvSpPr>
            <a:spLocks noGrp="1"/>
          </p:cNvSpPr>
          <p:nvPr>
            <p:ph sz="quarter" idx="14"/>
          </p:nvPr>
        </p:nvSpPr>
        <p:spPr>
          <a:xfrm>
            <a:off x="1104900" y="2895600"/>
            <a:ext cx="102489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5416194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TP NO SWISH 2 CONTENT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April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
        <p:nvSpPr>
          <p:cNvPr id="4" name="Text Placeholder 3">
            <a:extLst>
              <a:ext uri="{FF2B5EF4-FFF2-40B4-BE49-F238E27FC236}">
                <a16:creationId xmlns:a16="http://schemas.microsoft.com/office/drawing/2014/main" id="{2A13B45D-9D97-138B-55E3-EF247230731D}"/>
              </a:ext>
            </a:extLst>
          </p:cNvPr>
          <p:cNvSpPr>
            <a:spLocks noGrp="1"/>
          </p:cNvSpPr>
          <p:nvPr>
            <p:ph type="body" sz="quarter" idx="13"/>
          </p:nvPr>
        </p:nvSpPr>
        <p:spPr>
          <a:xfrm>
            <a:off x="704850" y="1104900"/>
            <a:ext cx="106489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48D0B0F-B747-1DFF-870F-5BCC0E2F80AA}"/>
              </a:ext>
            </a:extLst>
          </p:cNvPr>
          <p:cNvSpPr>
            <a:spLocks noGrp="1"/>
          </p:cNvSpPr>
          <p:nvPr>
            <p:ph sz="quarter" idx="14"/>
          </p:nvPr>
        </p:nvSpPr>
        <p:spPr>
          <a:xfrm>
            <a:off x="838200" y="1790700"/>
            <a:ext cx="10820400" cy="447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44409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NTP  7 content no SWISH ">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April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
        <p:nvSpPr>
          <p:cNvPr id="4" name="Text Placeholder 3">
            <a:extLst>
              <a:ext uri="{FF2B5EF4-FFF2-40B4-BE49-F238E27FC236}">
                <a16:creationId xmlns:a16="http://schemas.microsoft.com/office/drawing/2014/main" id="{A5F796E7-1D6E-DD83-C39D-4BDCF23D9942}"/>
              </a:ext>
            </a:extLst>
          </p:cNvPr>
          <p:cNvSpPr>
            <a:spLocks noGrp="1"/>
          </p:cNvSpPr>
          <p:nvPr>
            <p:ph type="body" sz="quarter" idx="13" hasCustomPrompt="1"/>
          </p:nvPr>
        </p:nvSpPr>
        <p:spPr>
          <a:xfrm>
            <a:off x="3581400" y="1300163"/>
            <a:ext cx="5029200" cy="736600"/>
          </a:xfrm>
        </p:spPr>
        <p:txBody>
          <a:bodyPr/>
          <a:lstStyle>
            <a:lvl1pPr marL="0" indent="0">
              <a:buNone/>
              <a:defRPr/>
            </a:lvl1pPr>
          </a:lstStyle>
          <a:p>
            <a:pPr lvl="0"/>
            <a:r>
              <a:rPr lang="en-US" dirty="0"/>
              <a:t>1 Click to edit Master text</a:t>
            </a:r>
          </a:p>
        </p:txBody>
      </p:sp>
      <p:sp>
        <p:nvSpPr>
          <p:cNvPr id="6" name="Content Placeholder 5">
            <a:extLst>
              <a:ext uri="{FF2B5EF4-FFF2-40B4-BE49-F238E27FC236}">
                <a16:creationId xmlns:a16="http://schemas.microsoft.com/office/drawing/2014/main" id="{C96C439B-CE69-5528-81AC-E7770AD0AF34}"/>
              </a:ext>
            </a:extLst>
          </p:cNvPr>
          <p:cNvSpPr>
            <a:spLocks noGrp="1"/>
          </p:cNvSpPr>
          <p:nvPr>
            <p:ph sz="quarter" idx="14" hasCustomPrompt="1"/>
          </p:nvPr>
        </p:nvSpPr>
        <p:spPr>
          <a:xfrm>
            <a:off x="657225" y="2519364"/>
            <a:ext cx="4765675" cy="721142"/>
          </a:xfrm>
        </p:spPr>
        <p:txBody>
          <a:bodyPr/>
          <a:lstStyle>
            <a:lvl1pPr marL="0" indent="0">
              <a:buNone/>
              <a:defRPr/>
            </a:lvl1pPr>
          </a:lstStyle>
          <a:p>
            <a:pPr lvl="0"/>
            <a:r>
              <a:rPr lang="en-US" dirty="0"/>
              <a:t>2 Click to edit Master text </a:t>
            </a:r>
          </a:p>
        </p:txBody>
      </p:sp>
      <p:sp>
        <p:nvSpPr>
          <p:cNvPr id="7" name="Content Placeholder 5">
            <a:extLst>
              <a:ext uri="{FF2B5EF4-FFF2-40B4-BE49-F238E27FC236}">
                <a16:creationId xmlns:a16="http://schemas.microsoft.com/office/drawing/2014/main" id="{44C796F9-90B0-5F92-FC7C-AC7BA704A419}"/>
              </a:ext>
            </a:extLst>
          </p:cNvPr>
          <p:cNvSpPr>
            <a:spLocks noGrp="1"/>
          </p:cNvSpPr>
          <p:nvPr>
            <p:ph sz="quarter" idx="15" hasCustomPrompt="1"/>
          </p:nvPr>
        </p:nvSpPr>
        <p:spPr>
          <a:xfrm>
            <a:off x="657225" y="3617495"/>
            <a:ext cx="4765675" cy="721142"/>
          </a:xfrm>
        </p:spPr>
        <p:txBody>
          <a:bodyPr/>
          <a:lstStyle>
            <a:lvl1pPr marL="0" indent="0">
              <a:buNone/>
              <a:defRPr/>
            </a:lvl1pPr>
          </a:lstStyle>
          <a:p>
            <a:pPr lvl="0"/>
            <a:r>
              <a:rPr lang="en-US" dirty="0"/>
              <a:t>3 Click to edit Master text </a:t>
            </a:r>
          </a:p>
        </p:txBody>
      </p:sp>
      <p:sp>
        <p:nvSpPr>
          <p:cNvPr id="8" name="Content Placeholder 5">
            <a:extLst>
              <a:ext uri="{FF2B5EF4-FFF2-40B4-BE49-F238E27FC236}">
                <a16:creationId xmlns:a16="http://schemas.microsoft.com/office/drawing/2014/main" id="{3DC56A8A-47D1-BA9B-8A77-F78F7B080D29}"/>
              </a:ext>
            </a:extLst>
          </p:cNvPr>
          <p:cNvSpPr>
            <a:spLocks noGrp="1"/>
          </p:cNvSpPr>
          <p:nvPr>
            <p:ph sz="quarter" idx="16" hasCustomPrompt="1"/>
          </p:nvPr>
        </p:nvSpPr>
        <p:spPr>
          <a:xfrm>
            <a:off x="657225" y="4784481"/>
            <a:ext cx="4765675" cy="721142"/>
          </a:xfrm>
        </p:spPr>
        <p:txBody>
          <a:bodyPr/>
          <a:lstStyle>
            <a:lvl1pPr marL="0" indent="0">
              <a:buNone/>
              <a:defRPr/>
            </a:lvl1pPr>
          </a:lstStyle>
          <a:p>
            <a:pPr lvl="0"/>
            <a:r>
              <a:rPr lang="en-US" dirty="0"/>
              <a:t>4 Click to edit Master text </a:t>
            </a:r>
          </a:p>
        </p:txBody>
      </p:sp>
      <p:sp>
        <p:nvSpPr>
          <p:cNvPr id="9" name="Content Placeholder 5">
            <a:extLst>
              <a:ext uri="{FF2B5EF4-FFF2-40B4-BE49-F238E27FC236}">
                <a16:creationId xmlns:a16="http://schemas.microsoft.com/office/drawing/2014/main" id="{25FCA7A5-5711-2886-6B77-1E8CA0FFE0BE}"/>
              </a:ext>
            </a:extLst>
          </p:cNvPr>
          <p:cNvSpPr>
            <a:spLocks noGrp="1"/>
          </p:cNvSpPr>
          <p:nvPr>
            <p:ph sz="quarter" idx="17" hasCustomPrompt="1"/>
          </p:nvPr>
        </p:nvSpPr>
        <p:spPr>
          <a:xfrm>
            <a:off x="6227762" y="2519364"/>
            <a:ext cx="4765675" cy="721142"/>
          </a:xfrm>
        </p:spPr>
        <p:txBody>
          <a:bodyPr/>
          <a:lstStyle>
            <a:lvl1pPr marL="0" indent="0">
              <a:buNone/>
              <a:defRPr/>
            </a:lvl1pPr>
          </a:lstStyle>
          <a:p>
            <a:pPr lvl="0"/>
            <a:r>
              <a:rPr lang="en-US" dirty="0"/>
              <a:t>5 Click to edit Master text </a:t>
            </a:r>
          </a:p>
        </p:txBody>
      </p:sp>
      <p:sp>
        <p:nvSpPr>
          <p:cNvPr id="13" name="Content Placeholder 5">
            <a:extLst>
              <a:ext uri="{FF2B5EF4-FFF2-40B4-BE49-F238E27FC236}">
                <a16:creationId xmlns:a16="http://schemas.microsoft.com/office/drawing/2014/main" id="{4650131E-B7E0-E016-DFD7-4D34E4EE3B45}"/>
              </a:ext>
            </a:extLst>
          </p:cNvPr>
          <p:cNvSpPr>
            <a:spLocks noGrp="1"/>
          </p:cNvSpPr>
          <p:nvPr>
            <p:ph sz="quarter" idx="18" hasCustomPrompt="1"/>
          </p:nvPr>
        </p:nvSpPr>
        <p:spPr>
          <a:xfrm>
            <a:off x="6227761" y="3617495"/>
            <a:ext cx="4765675" cy="721142"/>
          </a:xfrm>
        </p:spPr>
        <p:txBody>
          <a:bodyPr/>
          <a:lstStyle>
            <a:lvl1pPr marL="0" indent="0">
              <a:buNone/>
              <a:defRPr/>
            </a:lvl1pPr>
          </a:lstStyle>
          <a:p>
            <a:pPr lvl="0"/>
            <a:r>
              <a:rPr lang="en-US" dirty="0"/>
              <a:t>6 Click to edit Master text </a:t>
            </a:r>
          </a:p>
        </p:txBody>
      </p:sp>
      <p:sp>
        <p:nvSpPr>
          <p:cNvPr id="14" name="Content Placeholder 5">
            <a:extLst>
              <a:ext uri="{FF2B5EF4-FFF2-40B4-BE49-F238E27FC236}">
                <a16:creationId xmlns:a16="http://schemas.microsoft.com/office/drawing/2014/main" id="{79A8AE10-4242-FD78-4474-77325D21E452}"/>
              </a:ext>
            </a:extLst>
          </p:cNvPr>
          <p:cNvSpPr>
            <a:spLocks noGrp="1"/>
          </p:cNvSpPr>
          <p:nvPr>
            <p:ph sz="quarter" idx="19" hasCustomPrompt="1"/>
          </p:nvPr>
        </p:nvSpPr>
        <p:spPr>
          <a:xfrm>
            <a:off x="6227761" y="4780080"/>
            <a:ext cx="4765675" cy="721142"/>
          </a:xfrm>
        </p:spPr>
        <p:txBody>
          <a:bodyPr/>
          <a:lstStyle>
            <a:lvl1pPr marL="0" indent="0">
              <a:buNone/>
              <a:defRPr/>
            </a:lvl1pPr>
          </a:lstStyle>
          <a:p>
            <a:pPr lvl="0"/>
            <a:r>
              <a:rPr lang="en-US" dirty="0"/>
              <a:t>7 Click to edit Master text </a:t>
            </a:r>
          </a:p>
        </p:txBody>
      </p:sp>
    </p:spTree>
    <p:custDataLst>
      <p:tags r:id="rId1"/>
    </p:custDataLst>
    <p:extLst>
      <p:ext uri="{BB962C8B-B14F-4D97-AF65-F5344CB8AC3E}">
        <p14:creationId xmlns:p14="http://schemas.microsoft.com/office/powerpoint/2010/main" val="36489125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NTP 6 CONTENT NO SWISH">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4DD6D091-5873-D418-8DBD-12B6578F6511}"/>
              </a:ext>
            </a:extLst>
          </p:cNvPr>
          <p:cNvSpPr>
            <a:spLocks noGrp="1"/>
          </p:cNvSpPr>
          <p:nvPr>
            <p:ph sz="quarter" idx="13"/>
          </p:nvPr>
        </p:nvSpPr>
        <p:spPr>
          <a:xfrm>
            <a:off x="1212850" y="1651000"/>
            <a:ext cx="3321050" cy="839788"/>
          </a:xfrm>
        </p:spPr>
        <p:txBody>
          <a:bodyPr>
            <a:normAutofit/>
          </a:bodyPr>
          <a:lstStyle>
            <a:lvl1pPr>
              <a:defRPr sz="2000"/>
            </a:lvl1pPr>
          </a:lstStyle>
          <a:p>
            <a:pPr lvl="0"/>
            <a:r>
              <a:rPr lang="en-US" dirty="0"/>
              <a:t>Click to edit Master </a:t>
            </a:r>
          </a:p>
        </p:txBody>
      </p:sp>
      <p:sp>
        <p:nvSpPr>
          <p:cNvPr id="5" name="Content Placeholder 3">
            <a:extLst>
              <a:ext uri="{FF2B5EF4-FFF2-40B4-BE49-F238E27FC236}">
                <a16:creationId xmlns:a16="http://schemas.microsoft.com/office/drawing/2014/main" id="{5688A820-78F3-10D9-BF85-2E73E2EA2F63}"/>
              </a:ext>
            </a:extLst>
          </p:cNvPr>
          <p:cNvSpPr>
            <a:spLocks noGrp="1"/>
          </p:cNvSpPr>
          <p:nvPr>
            <p:ph sz="quarter" idx="14"/>
          </p:nvPr>
        </p:nvSpPr>
        <p:spPr>
          <a:xfrm>
            <a:off x="1212850" y="3110078"/>
            <a:ext cx="3321050" cy="839788"/>
          </a:xfrm>
        </p:spPr>
        <p:txBody>
          <a:bodyPr>
            <a:normAutofit/>
          </a:bodyPr>
          <a:lstStyle>
            <a:lvl1pPr>
              <a:defRPr sz="2000"/>
            </a:lvl1pPr>
          </a:lstStyle>
          <a:p>
            <a:pPr lvl="0"/>
            <a:r>
              <a:rPr lang="en-US" dirty="0"/>
              <a:t>Click to edit Master </a:t>
            </a:r>
          </a:p>
        </p:txBody>
      </p:sp>
      <p:sp>
        <p:nvSpPr>
          <p:cNvPr id="6" name="Content Placeholder 3">
            <a:extLst>
              <a:ext uri="{FF2B5EF4-FFF2-40B4-BE49-F238E27FC236}">
                <a16:creationId xmlns:a16="http://schemas.microsoft.com/office/drawing/2014/main" id="{D8F43183-120C-30D1-B413-6B2270B76F32}"/>
              </a:ext>
            </a:extLst>
          </p:cNvPr>
          <p:cNvSpPr>
            <a:spLocks noGrp="1"/>
          </p:cNvSpPr>
          <p:nvPr>
            <p:ph sz="quarter" idx="15"/>
          </p:nvPr>
        </p:nvSpPr>
        <p:spPr>
          <a:xfrm>
            <a:off x="1212850" y="4381265"/>
            <a:ext cx="3321050" cy="839788"/>
          </a:xfrm>
        </p:spPr>
        <p:txBody>
          <a:bodyPr>
            <a:normAutofit/>
          </a:bodyPr>
          <a:lstStyle>
            <a:lvl1pPr>
              <a:defRPr sz="2000"/>
            </a:lvl1pPr>
          </a:lstStyle>
          <a:p>
            <a:pPr lvl="0"/>
            <a:r>
              <a:rPr lang="en-US" dirty="0"/>
              <a:t>Click to edit Master </a:t>
            </a:r>
          </a:p>
        </p:txBody>
      </p:sp>
      <p:sp>
        <p:nvSpPr>
          <p:cNvPr id="7" name="Content Placeholder 3">
            <a:extLst>
              <a:ext uri="{FF2B5EF4-FFF2-40B4-BE49-F238E27FC236}">
                <a16:creationId xmlns:a16="http://schemas.microsoft.com/office/drawing/2014/main" id="{BF219343-D22F-4F20-CCC8-E8838CD777EB}"/>
              </a:ext>
            </a:extLst>
          </p:cNvPr>
          <p:cNvSpPr>
            <a:spLocks noGrp="1"/>
          </p:cNvSpPr>
          <p:nvPr>
            <p:ph sz="quarter" idx="16"/>
          </p:nvPr>
        </p:nvSpPr>
        <p:spPr>
          <a:xfrm>
            <a:off x="6492875" y="1651000"/>
            <a:ext cx="3321050" cy="839788"/>
          </a:xfrm>
        </p:spPr>
        <p:txBody>
          <a:bodyPr>
            <a:normAutofit/>
          </a:bodyPr>
          <a:lstStyle>
            <a:lvl1pPr>
              <a:defRPr sz="2000"/>
            </a:lvl1pPr>
          </a:lstStyle>
          <a:p>
            <a:pPr lvl="0"/>
            <a:r>
              <a:rPr lang="en-US" dirty="0"/>
              <a:t>Click to edit Master </a:t>
            </a:r>
          </a:p>
        </p:txBody>
      </p:sp>
      <p:sp>
        <p:nvSpPr>
          <p:cNvPr id="8" name="Content Placeholder 3">
            <a:extLst>
              <a:ext uri="{FF2B5EF4-FFF2-40B4-BE49-F238E27FC236}">
                <a16:creationId xmlns:a16="http://schemas.microsoft.com/office/drawing/2014/main" id="{F3F6C729-BBC8-ACD1-F5C5-ED6063DB8B62}"/>
              </a:ext>
            </a:extLst>
          </p:cNvPr>
          <p:cNvSpPr>
            <a:spLocks noGrp="1"/>
          </p:cNvSpPr>
          <p:nvPr>
            <p:ph sz="quarter" idx="17"/>
          </p:nvPr>
        </p:nvSpPr>
        <p:spPr>
          <a:xfrm>
            <a:off x="6454873" y="2922187"/>
            <a:ext cx="3321050" cy="839788"/>
          </a:xfrm>
        </p:spPr>
        <p:txBody>
          <a:bodyPr>
            <a:normAutofit/>
          </a:bodyPr>
          <a:lstStyle>
            <a:lvl1pPr>
              <a:defRPr sz="2000"/>
            </a:lvl1pPr>
          </a:lstStyle>
          <a:p>
            <a:pPr lvl="0"/>
            <a:r>
              <a:rPr lang="en-US" dirty="0"/>
              <a:t>Click to edit Master </a:t>
            </a:r>
          </a:p>
        </p:txBody>
      </p:sp>
      <p:sp>
        <p:nvSpPr>
          <p:cNvPr id="9" name="Content Placeholder 3">
            <a:extLst>
              <a:ext uri="{FF2B5EF4-FFF2-40B4-BE49-F238E27FC236}">
                <a16:creationId xmlns:a16="http://schemas.microsoft.com/office/drawing/2014/main" id="{0B7C9BD8-7C0E-23C4-2A55-5F942A2BED8B}"/>
              </a:ext>
            </a:extLst>
          </p:cNvPr>
          <p:cNvSpPr>
            <a:spLocks noGrp="1"/>
          </p:cNvSpPr>
          <p:nvPr>
            <p:ph sz="quarter" idx="18"/>
          </p:nvPr>
        </p:nvSpPr>
        <p:spPr>
          <a:xfrm>
            <a:off x="6454873" y="4367212"/>
            <a:ext cx="3321050" cy="839788"/>
          </a:xfrm>
        </p:spPr>
        <p:txBody>
          <a:bodyPr>
            <a:normAutofit/>
          </a:bodyPr>
          <a:lstStyle>
            <a:lvl1pPr>
              <a:defRPr sz="2000"/>
            </a:lvl1pPr>
          </a:lstStyle>
          <a:p>
            <a:pPr lvl="0"/>
            <a:r>
              <a:rPr lang="en-US" dirty="0"/>
              <a:t>Click to edit Master </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April 2024</a:t>
            </a:r>
          </a:p>
        </p:txBody>
      </p:sp>
    </p:spTree>
    <p:custDataLst>
      <p:tags r:id="rId1"/>
    </p:custDataLst>
    <p:extLst>
      <p:ext uri="{BB962C8B-B14F-4D97-AF65-F5344CB8AC3E}">
        <p14:creationId xmlns:p14="http://schemas.microsoft.com/office/powerpoint/2010/main" val="37396262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NTP 5 CONTENT NO SWISH">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44359035-4E68-2AD3-7BC9-1E6933F3EAA6}"/>
              </a:ext>
            </a:extLst>
          </p:cNvPr>
          <p:cNvSpPr>
            <a:spLocks noGrp="1"/>
          </p:cNvSpPr>
          <p:nvPr>
            <p:ph sz="quarter" idx="13"/>
          </p:nvPr>
        </p:nvSpPr>
        <p:spPr>
          <a:xfrm>
            <a:off x="3713163" y="1082675"/>
            <a:ext cx="7147670" cy="952500"/>
          </a:xfrm>
        </p:spPr>
        <p:txBody>
          <a:bodyPr>
            <a:normAutofit/>
          </a:bodyPr>
          <a:lstStyle>
            <a:lvl1pPr>
              <a:defRPr sz="1800"/>
            </a:lvl1pPr>
            <a:lvl2pPr marL="548640" indent="0">
              <a:buNone/>
              <a:defRPr sz="1800"/>
            </a:lvl2pPr>
          </a:lstStyle>
          <a:p>
            <a:pPr lvl="0"/>
            <a:r>
              <a:rPr lang="en-US" dirty="0"/>
              <a:t>Click to edit Master text styles</a:t>
            </a:r>
          </a:p>
          <a:p>
            <a:pPr lvl="1"/>
            <a:endParaRPr lang="en-US" dirty="0"/>
          </a:p>
        </p:txBody>
      </p:sp>
      <p:sp>
        <p:nvSpPr>
          <p:cNvPr id="5" name="Content Placeholder 3">
            <a:extLst>
              <a:ext uri="{FF2B5EF4-FFF2-40B4-BE49-F238E27FC236}">
                <a16:creationId xmlns:a16="http://schemas.microsoft.com/office/drawing/2014/main" id="{3D9C766F-07BD-64CD-88C8-7ECD7CA6F41C}"/>
              </a:ext>
            </a:extLst>
          </p:cNvPr>
          <p:cNvSpPr>
            <a:spLocks noGrp="1"/>
          </p:cNvSpPr>
          <p:nvPr>
            <p:ph sz="quarter" idx="14"/>
          </p:nvPr>
        </p:nvSpPr>
        <p:spPr>
          <a:xfrm>
            <a:off x="366584" y="1576873"/>
            <a:ext cx="2743200" cy="1273175"/>
          </a:xfrm>
        </p:spPr>
        <p:txBody>
          <a:bodyPr>
            <a:normAutofit/>
          </a:bodyPr>
          <a:lstStyle>
            <a:lvl1pPr>
              <a:defRPr sz="1800"/>
            </a:lvl1pPr>
            <a:lvl2pPr marL="548640" indent="0">
              <a:buNone/>
              <a:defRPr sz="1800"/>
            </a:lvl2pPr>
          </a:lstStyle>
          <a:p>
            <a:pPr lvl="0"/>
            <a:r>
              <a:rPr lang="en-US" dirty="0"/>
              <a:t>Click to edit Master text styles</a:t>
            </a:r>
          </a:p>
          <a:p>
            <a:pPr lvl="1"/>
            <a:endParaRPr lang="en-US" dirty="0"/>
          </a:p>
        </p:txBody>
      </p:sp>
      <p:sp>
        <p:nvSpPr>
          <p:cNvPr id="7" name="Content Placeholder 6">
            <a:extLst>
              <a:ext uri="{FF2B5EF4-FFF2-40B4-BE49-F238E27FC236}">
                <a16:creationId xmlns:a16="http://schemas.microsoft.com/office/drawing/2014/main" id="{3D61D6B0-30BD-3537-4E3F-8C669F3CCF9E}"/>
              </a:ext>
            </a:extLst>
          </p:cNvPr>
          <p:cNvSpPr>
            <a:spLocks noGrp="1"/>
          </p:cNvSpPr>
          <p:nvPr>
            <p:ph sz="quarter" idx="15"/>
          </p:nvPr>
        </p:nvSpPr>
        <p:spPr>
          <a:xfrm>
            <a:off x="3713164" y="2378869"/>
            <a:ext cx="7147670" cy="2100262"/>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DDFE9AEC-0AEA-B791-34D0-D69236096F5E}"/>
              </a:ext>
            </a:extLst>
          </p:cNvPr>
          <p:cNvSpPr>
            <a:spLocks noGrp="1"/>
          </p:cNvSpPr>
          <p:nvPr>
            <p:ph type="body" sz="quarter" idx="16"/>
          </p:nvPr>
        </p:nvSpPr>
        <p:spPr>
          <a:xfrm>
            <a:off x="0" y="4822825"/>
            <a:ext cx="2986088" cy="617538"/>
          </a:xfrm>
        </p:spPr>
        <p:txBody>
          <a:bodyPr/>
          <a:lstStyle>
            <a:lvl1pPr>
              <a:defRPr sz="1800"/>
            </a:lvl1pPr>
          </a:lstStyle>
          <a:p>
            <a:pPr lvl="0"/>
            <a:r>
              <a:rPr lang="en-US" dirty="0"/>
              <a:t>Click to edit Master text</a:t>
            </a:r>
          </a:p>
        </p:txBody>
      </p:sp>
      <p:sp>
        <p:nvSpPr>
          <p:cNvPr id="14" name="Text Placeholder 13">
            <a:extLst>
              <a:ext uri="{FF2B5EF4-FFF2-40B4-BE49-F238E27FC236}">
                <a16:creationId xmlns:a16="http://schemas.microsoft.com/office/drawing/2014/main" id="{16BD6273-2589-3F4E-3303-B2C567979B18}"/>
              </a:ext>
            </a:extLst>
          </p:cNvPr>
          <p:cNvSpPr>
            <a:spLocks noGrp="1"/>
          </p:cNvSpPr>
          <p:nvPr>
            <p:ph type="body" sz="quarter" idx="17"/>
          </p:nvPr>
        </p:nvSpPr>
        <p:spPr>
          <a:xfrm>
            <a:off x="838200" y="5840413"/>
            <a:ext cx="10515600" cy="457200"/>
          </a:xfrm>
        </p:spPr>
        <p:txBody>
          <a:bodyPr/>
          <a:lstStyle>
            <a:lvl1pPr>
              <a:defRPr sz="1800"/>
            </a:lvl1p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April 2024</a:t>
            </a:r>
          </a:p>
        </p:txBody>
      </p:sp>
    </p:spTree>
    <p:custDataLst>
      <p:tags r:id="rId1"/>
    </p:custDataLst>
    <p:extLst>
      <p:ext uri="{BB962C8B-B14F-4D97-AF65-F5344CB8AC3E}">
        <p14:creationId xmlns:p14="http://schemas.microsoft.com/office/powerpoint/2010/main" val="21670539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NTP 2 CONTENT NO SWISH">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BDC3F7AC-A6A8-4A38-AF2D-973E3F131404}"/>
              </a:ext>
            </a:extLst>
          </p:cNvPr>
          <p:cNvSpPr>
            <a:spLocks noGrp="1"/>
          </p:cNvSpPr>
          <p:nvPr>
            <p:ph sz="quarter" idx="13"/>
          </p:nvPr>
        </p:nvSpPr>
        <p:spPr>
          <a:xfrm>
            <a:off x="1022350" y="1312863"/>
            <a:ext cx="10331450" cy="360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361161A3-35F0-4BB0-9EFA-72A3491BA64E}"/>
              </a:ext>
            </a:extLst>
          </p:cNvPr>
          <p:cNvSpPr>
            <a:spLocks noGrp="1"/>
          </p:cNvSpPr>
          <p:nvPr>
            <p:ph sz="quarter" idx="14"/>
          </p:nvPr>
        </p:nvSpPr>
        <p:spPr>
          <a:xfrm>
            <a:off x="838200" y="5033963"/>
            <a:ext cx="10736263" cy="1173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April 2024</a:t>
            </a:r>
          </a:p>
        </p:txBody>
      </p:sp>
    </p:spTree>
    <p:custDataLst>
      <p:tags r:id="rId1"/>
    </p:custDataLst>
    <p:extLst>
      <p:ext uri="{BB962C8B-B14F-4D97-AF65-F5344CB8AC3E}">
        <p14:creationId xmlns:p14="http://schemas.microsoft.com/office/powerpoint/2010/main" val="18946511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NTP 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23405"/>
          </a:xfrm>
        </p:spPr>
        <p:txBody>
          <a:bodyPr>
            <a:normAutofit/>
          </a:bodyPr>
          <a:lstStyle>
            <a:lvl1pPr algn="ctr">
              <a:defRPr sz="30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dirty="0"/>
              <a:t>April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dirty="0"/>
              <a:t>Understanding Medicare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8">
            <a:extLst>
              <a:ext uri="{FF2B5EF4-FFF2-40B4-BE49-F238E27FC236}">
                <a16:creationId xmlns:a16="http://schemas.microsoft.com/office/drawing/2014/main" id="{568FD052-246C-9A96-E435-F65B95BC1CEA}"/>
              </a:ext>
            </a:extLst>
          </p:cNvPr>
          <p:cNvSpPr>
            <a:spLocks noGrp="1"/>
          </p:cNvSpPr>
          <p:nvPr>
            <p:ph sz="quarter" idx="13"/>
          </p:nvPr>
        </p:nvSpPr>
        <p:spPr>
          <a:xfrm>
            <a:off x="1554480" y="1708331"/>
            <a:ext cx="9799320" cy="307227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2800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NTP Welcom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4CD62-6CD6-A7E6-985A-C3136347D95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974D938-C579-CEB8-E47B-A6E4AD1BC1E9}"/>
              </a:ext>
            </a:extLst>
          </p:cNvPr>
          <p:cNvSpPr>
            <a:spLocks noGrp="1"/>
          </p:cNvSpPr>
          <p:nvPr>
            <p:ph type="dt" sz="half" idx="10"/>
          </p:nvPr>
        </p:nvSpPr>
        <p:spPr/>
        <p:txBody>
          <a:bodyPr/>
          <a:lstStyle/>
          <a:p>
            <a:pPr>
              <a:defRPr/>
            </a:pPr>
            <a:r>
              <a:rPr lang="en-US"/>
              <a:t>April 2024</a:t>
            </a:r>
            <a:endParaRPr lang="en-US" dirty="0"/>
          </a:p>
        </p:txBody>
      </p:sp>
      <p:sp>
        <p:nvSpPr>
          <p:cNvPr id="4" name="Footer Placeholder 3">
            <a:extLst>
              <a:ext uri="{FF2B5EF4-FFF2-40B4-BE49-F238E27FC236}">
                <a16:creationId xmlns:a16="http://schemas.microsoft.com/office/drawing/2014/main" id="{B375BD58-3055-FE18-D828-6BB83A3AFB88}"/>
              </a:ext>
            </a:extLst>
          </p:cNvPr>
          <p:cNvSpPr>
            <a:spLocks noGrp="1"/>
          </p:cNvSpPr>
          <p:nvPr>
            <p:ph type="ftr" sz="quarter" idx="11"/>
          </p:nvPr>
        </p:nvSpPr>
        <p:spPr/>
        <p:txBody>
          <a:bodyPr/>
          <a:lstStyle/>
          <a:p>
            <a:pPr>
              <a:defRPr/>
            </a:pPr>
            <a:r>
              <a:rPr lang="en-US"/>
              <a:t>Understanding Medicare</a:t>
            </a:r>
            <a:endParaRPr lang="en-US" dirty="0"/>
          </a:p>
        </p:txBody>
      </p:sp>
      <p:sp>
        <p:nvSpPr>
          <p:cNvPr id="5" name="Slide Number Placeholder 4">
            <a:extLst>
              <a:ext uri="{FF2B5EF4-FFF2-40B4-BE49-F238E27FC236}">
                <a16:creationId xmlns:a16="http://schemas.microsoft.com/office/drawing/2014/main" id="{B71B1B1D-A76D-17C4-055C-941D4D3237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pic>
        <p:nvPicPr>
          <p:cNvPr id="6" name="Picture 5" descr="A group of people holding up posters&#10;&#10;Description automatically generated with low confidence">
            <a:extLst>
              <a:ext uri="{FF2B5EF4-FFF2-40B4-BE49-F238E27FC236}">
                <a16:creationId xmlns:a16="http://schemas.microsoft.com/office/drawing/2014/main" id="{A997837A-382A-5FE8-A804-1A0202FB7469}"/>
              </a:ext>
            </a:extLst>
          </p:cNvPr>
          <p:cNvPicPr>
            <a:picLocks noChangeAspect="1"/>
          </p:cNvPicPr>
          <p:nvPr userDrawn="1"/>
        </p:nvPicPr>
        <p:blipFill>
          <a:blip r:embed="rId3"/>
          <a:stretch>
            <a:fillRect/>
          </a:stretch>
        </p:blipFill>
        <p:spPr>
          <a:xfrm>
            <a:off x="0" y="946704"/>
            <a:ext cx="6934200" cy="5524500"/>
          </a:xfrm>
          <a:prstGeom prst="rect">
            <a:avLst/>
          </a:prstGeom>
        </p:spPr>
      </p:pic>
      <p:sp>
        <p:nvSpPr>
          <p:cNvPr id="7" name="Text Placeholder 7">
            <a:extLst>
              <a:ext uri="{FF2B5EF4-FFF2-40B4-BE49-F238E27FC236}">
                <a16:creationId xmlns:a16="http://schemas.microsoft.com/office/drawing/2014/main" id="{4B6307BD-78DE-ACEA-1037-6FEAFEBE677B}"/>
              </a:ext>
            </a:extLst>
          </p:cNvPr>
          <p:cNvSpPr>
            <a:spLocks noGrp="1"/>
          </p:cNvSpPr>
          <p:nvPr>
            <p:ph type="body" sz="quarter" idx="13"/>
          </p:nvPr>
        </p:nvSpPr>
        <p:spPr>
          <a:xfrm rot="336708">
            <a:off x="519113" y="1201738"/>
            <a:ext cx="1800225" cy="954087"/>
          </a:xfrm>
        </p:spPr>
        <p:txBody>
          <a:bodyPr lIns="91440" tIns="0" rIns="91440" bIns="0" anchor="ctr">
            <a:noAutofit/>
          </a:bodyPr>
          <a:lstStyle>
            <a:lvl1pPr marL="0" indent="0">
              <a:spcAft>
                <a:spcPts val="0"/>
              </a:spcAft>
              <a:defRPr sz="1600" b="1">
                <a:solidFill>
                  <a:schemeClr val="accent1">
                    <a:lumMod val="50000"/>
                  </a:schemeClr>
                </a:solidFill>
                <a:latin typeface="+mn-lt"/>
              </a:defRPr>
            </a:lvl1pPr>
            <a:lvl2pPr>
              <a:defRPr sz="1600">
                <a:solidFill>
                  <a:schemeClr val="accent1">
                    <a:lumMod val="50000"/>
                  </a:schemeClr>
                </a:solidFill>
                <a:latin typeface="+mn-lt"/>
              </a:defRPr>
            </a:lvl2pPr>
            <a:lvl3pPr>
              <a:defRPr sz="1600">
                <a:solidFill>
                  <a:schemeClr val="accent1">
                    <a:lumMod val="50000"/>
                  </a:schemeClr>
                </a:solidFill>
                <a:latin typeface="+mn-lt"/>
              </a:defRPr>
            </a:lvl3pPr>
            <a:lvl4pPr>
              <a:defRPr sz="1600">
                <a:solidFill>
                  <a:schemeClr val="accent1">
                    <a:lumMod val="50000"/>
                  </a:schemeClr>
                </a:solidFill>
                <a:latin typeface="+mn-lt"/>
              </a:defRPr>
            </a:lvl4pPr>
            <a:lvl5pPr>
              <a:defRPr sz="1600">
                <a:solidFill>
                  <a:schemeClr val="accent1">
                    <a:lumMod val="50000"/>
                  </a:schemeClr>
                </a:solidFill>
                <a:latin typeface="+mn-lt"/>
              </a:defRPr>
            </a:lvl5pPr>
          </a:lstStyle>
          <a:p>
            <a:pPr lvl="0"/>
            <a:r>
              <a:rPr lang="en-US" dirty="0"/>
              <a:t>Click to edit Master text styles</a:t>
            </a:r>
          </a:p>
        </p:txBody>
      </p:sp>
      <p:sp>
        <p:nvSpPr>
          <p:cNvPr id="8" name="Text Placeholder 7">
            <a:extLst>
              <a:ext uri="{FF2B5EF4-FFF2-40B4-BE49-F238E27FC236}">
                <a16:creationId xmlns:a16="http://schemas.microsoft.com/office/drawing/2014/main" id="{00C28A87-1B92-38DA-D723-B671BD9435E0}"/>
              </a:ext>
            </a:extLst>
          </p:cNvPr>
          <p:cNvSpPr>
            <a:spLocks noGrp="1"/>
          </p:cNvSpPr>
          <p:nvPr>
            <p:ph type="body" sz="quarter" idx="14"/>
          </p:nvPr>
        </p:nvSpPr>
        <p:spPr>
          <a:xfrm rot="21240000">
            <a:off x="2681480" y="3299691"/>
            <a:ext cx="1496299" cy="954087"/>
          </a:xfrm>
        </p:spPr>
        <p:txBody>
          <a:bodyPr lIns="91440" tIns="0" rIns="91440" bIns="0" anchor="ctr">
            <a:noAutofit/>
          </a:bodyPr>
          <a:lstStyle>
            <a:lvl1pPr marL="0" indent="0">
              <a:spcAft>
                <a:spcPts val="0"/>
              </a:spcAft>
              <a:defRPr sz="1600" b="1">
                <a:solidFill>
                  <a:schemeClr val="bg1"/>
                </a:solidFill>
                <a:latin typeface="+mn-lt"/>
              </a:defRPr>
            </a:lvl1pPr>
            <a:lvl2pPr>
              <a:defRPr sz="1600">
                <a:solidFill>
                  <a:schemeClr val="accent1">
                    <a:lumMod val="50000"/>
                  </a:schemeClr>
                </a:solidFill>
                <a:latin typeface="+mn-lt"/>
              </a:defRPr>
            </a:lvl2pPr>
            <a:lvl3pPr>
              <a:defRPr sz="1600">
                <a:solidFill>
                  <a:schemeClr val="accent1">
                    <a:lumMod val="50000"/>
                  </a:schemeClr>
                </a:solidFill>
                <a:latin typeface="+mn-lt"/>
              </a:defRPr>
            </a:lvl3pPr>
            <a:lvl4pPr>
              <a:defRPr sz="1600">
                <a:solidFill>
                  <a:schemeClr val="accent1">
                    <a:lumMod val="50000"/>
                  </a:schemeClr>
                </a:solidFill>
                <a:latin typeface="+mn-lt"/>
              </a:defRPr>
            </a:lvl4pPr>
            <a:lvl5pPr>
              <a:defRPr sz="1600">
                <a:solidFill>
                  <a:schemeClr val="accent1">
                    <a:lumMod val="50000"/>
                  </a:schemeClr>
                </a:solidFill>
                <a:latin typeface="+mn-lt"/>
              </a:defRPr>
            </a:lvl5pPr>
          </a:lstStyle>
          <a:p>
            <a:pPr lvl="0"/>
            <a:r>
              <a:rPr lang="en-US" dirty="0"/>
              <a:t>Click to edit Master text styles</a:t>
            </a:r>
          </a:p>
        </p:txBody>
      </p:sp>
      <p:sp>
        <p:nvSpPr>
          <p:cNvPr id="9" name="Text Placeholder 7">
            <a:extLst>
              <a:ext uri="{FF2B5EF4-FFF2-40B4-BE49-F238E27FC236}">
                <a16:creationId xmlns:a16="http://schemas.microsoft.com/office/drawing/2014/main" id="{1706CE83-CF2F-20E4-BE5B-8B17FF8B3784}"/>
              </a:ext>
            </a:extLst>
          </p:cNvPr>
          <p:cNvSpPr>
            <a:spLocks noGrp="1"/>
          </p:cNvSpPr>
          <p:nvPr>
            <p:ph type="body" sz="quarter" idx="15"/>
          </p:nvPr>
        </p:nvSpPr>
        <p:spPr>
          <a:xfrm rot="20793723">
            <a:off x="4050384" y="1458833"/>
            <a:ext cx="1858328" cy="859195"/>
          </a:xfrm>
        </p:spPr>
        <p:txBody>
          <a:bodyPr lIns="91440" tIns="0" rIns="91440" bIns="0" anchor="ctr">
            <a:noAutofit/>
          </a:bodyPr>
          <a:lstStyle>
            <a:lvl1pPr marL="0" indent="0">
              <a:spcAft>
                <a:spcPts val="0"/>
              </a:spcAft>
              <a:defRPr sz="1600" b="1">
                <a:solidFill>
                  <a:schemeClr val="bg1"/>
                </a:solidFill>
                <a:latin typeface="+mn-lt"/>
              </a:defRPr>
            </a:lvl1pPr>
            <a:lvl2pPr>
              <a:defRPr sz="1600">
                <a:solidFill>
                  <a:schemeClr val="accent1">
                    <a:lumMod val="50000"/>
                  </a:schemeClr>
                </a:solidFill>
                <a:latin typeface="+mn-lt"/>
              </a:defRPr>
            </a:lvl2pPr>
            <a:lvl3pPr>
              <a:defRPr sz="1600">
                <a:solidFill>
                  <a:schemeClr val="accent1">
                    <a:lumMod val="50000"/>
                  </a:schemeClr>
                </a:solidFill>
                <a:latin typeface="+mn-lt"/>
              </a:defRPr>
            </a:lvl3pPr>
            <a:lvl4pPr>
              <a:defRPr sz="1600">
                <a:solidFill>
                  <a:schemeClr val="accent1">
                    <a:lumMod val="50000"/>
                  </a:schemeClr>
                </a:solidFill>
                <a:latin typeface="+mn-lt"/>
              </a:defRPr>
            </a:lvl4pPr>
            <a:lvl5pPr>
              <a:defRPr sz="1600">
                <a:solidFill>
                  <a:schemeClr val="accent1">
                    <a:lumMod val="50000"/>
                  </a:schemeClr>
                </a:solidFill>
                <a:latin typeface="+mn-lt"/>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8168707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NTP 2 CONTENT NO SWISH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Text Placeholder 3">
            <a:extLst>
              <a:ext uri="{FF2B5EF4-FFF2-40B4-BE49-F238E27FC236}">
                <a16:creationId xmlns:a16="http://schemas.microsoft.com/office/drawing/2014/main" id="{C5E10F15-0A52-40A9-BF22-43CBB417182B}"/>
              </a:ext>
            </a:extLst>
          </p:cNvPr>
          <p:cNvSpPr>
            <a:spLocks noGrp="1"/>
          </p:cNvSpPr>
          <p:nvPr>
            <p:ph type="body" sz="quarter" idx="13"/>
          </p:nvPr>
        </p:nvSpPr>
        <p:spPr>
          <a:xfrm>
            <a:off x="623888" y="1646238"/>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29924197-AEA9-4B22-BBEA-05B6DBF53759}"/>
              </a:ext>
            </a:extLst>
          </p:cNvPr>
          <p:cNvSpPr>
            <a:spLocks noGrp="1"/>
          </p:cNvSpPr>
          <p:nvPr>
            <p:ph type="body" sz="quarter" idx="14"/>
          </p:nvPr>
        </p:nvSpPr>
        <p:spPr>
          <a:xfrm>
            <a:off x="6124689" y="1646237"/>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April 2024</a:t>
            </a:r>
          </a:p>
        </p:txBody>
      </p:sp>
    </p:spTree>
    <p:custDataLst>
      <p:tags r:id="rId1"/>
    </p:custDataLst>
    <p:extLst>
      <p:ext uri="{BB962C8B-B14F-4D97-AF65-F5344CB8AC3E}">
        <p14:creationId xmlns:p14="http://schemas.microsoft.com/office/powerpoint/2010/main" val="19026976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746413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a:t>June 2022</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4038600" y="6492240"/>
            <a:ext cx="41148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dirty="0"/>
              <a:t>Understanding Medicare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38711548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April 2024</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Understanding Medicare</a:t>
            </a:r>
          </a:p>
        </p:txBody>
      </p:sp>
    </p:spTree>
    <p:custDataLst>
      <p:tags r:id="rId1"/>
    </p:custDataLst>
    <p:extLst>
      <p:ext uri="{BB962C8B-B14F-4D97-AF65-F5344CB8AC3E}">
        <p14:creationId xmlns:p14="http://schemas.microsoft.com/office/powerpoint/2010/main" val="26238799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April 2024</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Understanding Medicare</a:t>
            </a:r>
          </a:p>
        </p:txBody>
      </p:sp>
      <p:sp>
        <p:nvSpPr>
          <p:cNvPr id="6" name="Text Placeholder 5">
            <a:extLst>
              <a:ext uri="{FF2B5EF4-FFF2-40B4-BE49-F238E27FC236}">
                <a16:creationId xmlns:a16="http://schemas.microsoft.com/office/drawing/2014/main" id="{5D9BC98F-06C8-049A-FDA5-7BCCD1F69EC0}"/>
              </a:ext>
            </a:extLst>
          </p:cNvPr>
          <p:cNvSpPr>
            <a:spLocks noGrp="1"/>
          </p:cNvSpPr>
          <p:nvPr>
            <p:ph type="body" sz="quarter" idx="13" hasCustomPrompt="1"/>
          </p:nvPr>
        </p:nvSpPr>
        <p:spPr>
          <a:xfrm>
            <a:off x="1100471" y="1378655"/>
            <a:ext cx="2447925" cy="1289050"/>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7" name="Text Placeholder 5">
            <a:extLst>
              <a:ext uri="{FF2B5EF4-FFF2-40B4-BE49-F238E27FC236}">
                <a16:creationId xmlns:a16="http://schemas.microsoft.com/office/drawing/2014/main" id="{8D6D5A4D-8202-E8B2-4C6D-341DBD522DD0}"/>
              </a:ext>
            </a:extLst>
          </p:cNvPr>
          <p:cNvSpPr>
            <a:spLocks noGrp="1"/>
          </p:cNvSpPr>
          <p:nvPr>
            <p:ph type="body" sz="quarter" idx="14" hasCustomPrompt="1"/>
          </p:nvPr>
        </p:nvSpPr>
        <p:spPr>
          <a:xfrm>
            <a:off x="1061856" y="3723323"/>
            <a:ext cx="2447925" cy="1289050"/>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4" name="Content Placeholder 3">
            <a:extLst>
              <a:ext uri="{FF2B5EF4-FFF2-40B4-BE49-F238E27FC236}">
                <a16:creationId xmlns:a16="http://schemas.microsoft.com/office/drawing/2014/main" id="{C34E9D96-467D-2464-809C-DFC4726AC20E}"/>
              </a:ext>
            </a:extLst>
          </p:cNvPr>
          <p:cNvSpPr>
            <a:spLocks noGrp="1"/>
          </p:cNvSpPr>
          <p:nvPr>
            <p:ph sz="quarter" idx="15"/>
          </p:nvPr>
        </p:nvSpPr>
        <p:spPr>
          <a:xfrm>
            <a:off x="4764088" y="1300163"/>
            <a:ext cx="6365875" cy="4427537"/>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676537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April 2024</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Understanding Medicare</a:t>
            </a:r>
          </a:p>
        </p:txBody>
      </p:sp>
    </p:spTree>
    <p:custDataLst>
      <p:tags r:id="rId1"/>
    </p:custDataLst>
    <p:extLst>
      <p:ext uri="{BB962C8B-B14F-4D97-AF65-F5344CB8AC3E}">
        <p14:creationId xmlns:p14="http://schemas.microsoft.com/office/powerpoint/2010/main" val="29477076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heme" Target="../theme/theme10.xml"/><Relationship Id="rId1" Type="http://schemas.openxmlformats.org/officeDocument/2006/relationships/slideLayout" Target="../slideLayouts/slideLayout39.xml"/><Relationship Id="rId4" Type="http://schemas.openxmlformats.org/officeDocument/2006/relationships/image" Target="../media/image1.jpg"/></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image" Target="../media/image5.jpeg"/><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41" Type="http://schemas.openxmlformats.org/officeDocument/2006/relationships/tags" Target="../tags/tag50.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theme" Target="../theme/theme11.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8" Type="http://schemas.openxmlformats.org/officeDocument/2006/relationships/slideLayout" Target="../slideLayouts/slideLayout47.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s>
</file>

<file path=ppt/slideMasters/_rels/slideMaster12.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heme" Target="../theme/theme12.xml"/><Relationship Id="rId1" Type="http://schemas.openxmlformats.org/officeDocument/2006/relationships/slideLayout" Target="../slideLayouts/slideLayout79.xml"/><Relationship Id="rId4" Type="http://schemas.openxmlformats.org/officeDocument/2006/relationships/image" Target="../media/image1.jp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81.xml"/><Relationship Id="rId1" Type="http://schemas.openxmlformats.org/officeDocument/2006/relationships/slideLayout" Target="../slideLayouts/slideLayout80.xml"/><Relationship Id="rId5" Type="http://schemas.openxmlformats.org/officeDocument/2006/relationships/image" Target="../media/image1.jpg"/><Relationship Id="rId4" Type="http://schemas.openxmlformats.org/officeDocument/2006/relationships/tags" Target="../tags/tag92.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ags" Target="../tags/tag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ags" Target="../tags/tag11.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heme" Target="../theme/theme5.xml"/><Relationship Id="rId1" Type="http://schemas.openxmlformats.org/officeDocument/2006/relationships/slideLayout" Target="../slideLayouts/slideLayout19.xml"/><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5.jpeg"/><Relationship Id="rId4" Type="http://schemas.openxmlformats.org/officeDocument/2006/relationships/tags" Target="../tags/tag2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jp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ags" Target="../tags/tag28.xml"/><Relationship Id="rId5" Type="http://schemas.openxmlformats.org/officeDocument/2006/relationships/theme" Target="../theme/theme7.xml"/><Relationship Id="rId4"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5.jpeg"/><Relationship Id="rId4" Type="http://schemas.openxmlformats.org/officeDocument/2006/relationships/slideLayout" Target="../slideLayouts/slideLayout29.xml"/><Relationship Id="rId9" Type="http://schemas.openxmlformats.org/officeDocument/2006/relationships/tags" Target="../tags/tag33.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41.xml"/><Relationship Id="rId3" Type="http://schemas.openxmlformats.org/officeDocument/2006/relationships/slideLayout" Target="../slideLayouts/slideLayout35.xml"/><Relationship Id="rId7" Type="http://schemas.openxmlformats.org/officeDocument/2006/relationships/theme" Target="../theme/theme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88349"/>
            <a:ext cx="2770762" cy="369016"/>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dirty="0"/>
              <a:t>June 2022</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88349"/>
            <a:ext cx="4156144" cy="369016"/>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dirty="0"/>
              <a:t>Understanding Medicare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88349"/>
            <a:ext cx="2770762" cy="369016"/>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dirty="0"/>
              <a:t>Click to add Head</a:t>
            </a:r>
          </a:p>
        </p:txBody>
      </p:sp>
    </p:spTree>
    <p:extLst>
      <p:ext uri="{BB962C8B-B14F-4D97-AF65-F5344CB8AC3E}">
        <p14:creationId xmlns:p14="http://schemas.microsoft.com/office/powerpoint/2010/main" val="3761094634"/>
      </p:ext>
    </p:extLst>
  </p:cSld>
  <p:clrMap bg1="lt1" tx1="dk1" bg2="lt2" tx2="dk2" accent1="accent1" accent2="accent2" accent3="accent3" accent4="accent4" accent5="accent5" accent6="accent6" hlink="hlink" folHlink="folHlink"/>
  <p:sldLayoutIdLst>
    <p:sldLayoutId id="2147483650" r:id="rId1"/>
    <p:sldLayoutId id="2147483688" r:id="rId2"/>
    <p:sldLayoutId id="2147483907" r:id="rId3"/>
  </p:sldLayoutIdLst>
  <p:hf hdr="0"/>
  <p:txStyles>
    <p:titleStyle>
      <a:lvl1pPr algn="ctr" defTabSz="914400" rtl="0" eaLnBrk="1" latinLnBrk="0" hangingPunct="1">
        <a:lnSpc>
          <a:spcPct val="90000"/>
        </a:lnSpc>
        <a:spcBef>
          <a:spcPct val="0"/>
        </a:spcBef>
        <a:buNone/>
        <a:defRPr sz="28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Tree>
    <p:custDataLst>
      <p:tags r:id="rId3"/>
    </p:custDataLst>
    <p:extLst>
      <p:ext uri="{BB962C8B-B14F-4D97-AF65-F5344CB8AC3E}">
        <p14:creationId xmlns:p14="http://schemas.microsoft.com/office/powerpoint/2010/main" val="3529042054"/>
      </p:ext>
    </p:extLst>
  </p:cSld>
  <p:clrMap bg1="lt1" tx1="dk1" bg2="lt2" tx2="dk2" accent1="accent1" accent2="accent2" accent3="accent3" accent4="accent4" accent5="accent5" accent6="accent6" hlink="hlink" folHlink="folHlink"/>
  <p:sldLayoutIdLst>
    <p:sldLayoutId id="2147484047" r:id="rId1"/>
  </p:sldLayoutIdLst>
  <p:hf hdr="0"/>
  <p:txStyles>
    <p:titleStyle>
      <a:lvl1pPr algn="ctr" defTabSz="914400" rtl="0" eaLnBrk="1" latinLnBrk="0" hangingPunct="1">
        <a:lnSpc>
          <a:spcPct val="90000"/>
        </a:lnSpc>
        <a:spcBef>
          <a:spcPct val="0"/>
        </a:spcBef>
        <a:buNone/>
        <a:defRPr sz="28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a:defRPr/>
            </a:pPr>
            <a:r>
              <a:rPr lang="en-US" dirty="0"/>
              <a:t>April 2024</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a:defRPr/>
            </a:pPr>
            <a:r>
              <a:rPr lang="en-US" dirty="0"/>
              <a:t>Understanding Medicare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41"/>
    </p:custDataLst>
    <p:extLst>
      <p:ext uri="{BB962C8B-B14F-4D97-AF65-F5344CB8AC3E}">
        <p14:creationId xmlns:p14="http://schemas.microsoft.com/office/powerpoint/2010/main" val="634835539"/>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71" r:id="rId3"/>
    <p:sldLayoutId id="2147484073" r:id="rId4"/>
    <p:sldLayoutId id="2147484075" r:id="rId5"/>
    <p:sldLayoutId id="2147484076" r:id="rId6"/>
    <p:sldLayoutId id="2147484078" r:id="rId7"/>
    <p:sldLayoutId id="2147484079" r:id="rId8"/>
    <p:sldLayoutId id="2147484080" r:id="rId9"/>
    <p:sldLayoutId id="2147484081" r:id="rId10"/>
    <p:sldLayoutId id="2147484083" r:id="rId11"/>
    <p:sldLayoutId id="2147484085" r:id="rId12"/>
    <p:sldLayoutId id="2147484087" r:id="rId13"/>
    <p:sldLayoutId id="2147484088" r:id="rId14"/>
    <p:sldLayoutId id="2147484089" r:id="rId15"/>
    <p:sldLayoutId id="2147484090" r:id="rId16"/>
    <p:sldLayoutId id="2147484092" r:id="rId17"/>
    <p:sldLayoutId id="2147484093" r:id="rId18"/>
    <p:sldLayoutId id="2147484095" r:id="rId19"/>
    <p:sldLayoutId id="2147484096" r:id="rId20"/>
    <p:sldLayoutId id="2147484097" r:id="rId21"/>
    <p:sldLayoutId id="2147484098" r:id="rId22"/>
    <p:sldLayoutId id="2147484099" r:id="rId23"/>
    <p:sldLayoutId id="2147484100" r:id="rId24"/>
    <p:sldLayoutId id="2147484101" r:id="rId25"/>
    <p:sldLayoutId id="2147484102" r:id="rId26"/>
    <p:sldLayoutId id="2147484103" r:id="rId27"/>
    <p:sldLayoutId id="2147484104" r:id="rId28"/>
    <p:sldLayoutId id="2147484105" r:id="rId29"/>
    <p:sldLayoutId id="2147484136" r:id="rId30"/>
    <p:sldLayoutId id="2147484106" r:id="rId31"/>
    <p:sldLayoutId id="2147484107" r:id="rId32"/>
    <p:sldLayoutId id="2147484109" r:id="rId33"/>
    <p:sldLayoutId id="2147484110" r:id="rId34"/>
    <p:sldLayoutId id="2147484111" r:id="rId35"/>
    <p:sldLayoutId id="2147484112" r:id="rId36"/>
    <p:sldLayoutId id="2147484113" r:id="rId37"/>
    <p:sldLayoutId id="2147484135" r:id="rId38"/>
    <p:sldLayoutId id="2147484114" r:id="rId3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Understanding Medicare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1">
                    <a:lumMod val="60000"/>
                    <a:lumOff val="40000"/>
                  </a:schemeClr>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3"/>
    </p:custDataLst>
    <p:extLst>
      <p:ext uri="{BB962C8B-B14F-4D97-AF65-F5344CB8AC3E}">
        <p14:creationId xmlns:p14="http://schemas.microsoft.com/office/powerpoint/2010/main" val="3146448782"/>
      </p:ext>
    </p:extLst>
  </p:cSld>
  <p:clrMap bg1="lt1" tx1="dk1" bg2="lt2" tx2="dk2" accent1="accent1" accent2="accent2" accent3="accent3" accent4="accent4" accent5="accent5" accent6="accent6" hlink="hlink" folHlink="folHlink"/>
  <p:sldLayoutIdLst>
    <p:sldLayoutId id="2147484118" r:id="rId1"/>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800" kern="1200">
          <a:solidFill>
            <a:srgbClr val="00529B"/>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rgbClr val="00529B"/>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09728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dirty="0"/>
              <a:t>April 2024</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3810000" y="6492875"/>
            <a:ext cx="45720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dirty="0"/>
              <a:t>Understanding Medicare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custDataLst>
      <p:tags r:id="rId4"/>
    </p:custDataLst>
    <p:extLst>
      <p:ext uri="{BB962C8B-B14F-4D97-AF65-F5344CB8AC3E}">
        <p14:creationId xmlns:p14="http://schemas.microsoft.com/office/powerpoint/2010/main" val="356672597"/>
      </p:ext>
    </p:extLst>
  </p:cSld>
  <p:clrMap bg1="lt1" tx1="dk1" bg2="lt2" tx2="dk2" accent1="accent1" accent2="accent2" accent3="accent3" accent4="accent4" accent5="accent5" accent6="accent6" hlink="hlink" folHlink="folHlink"/>
  <p:sldLayoutIdLst>
    <p:sldLayoutId id="2147484124" r:id="rId1"/>
    <p:sldLayoutId id="2147484128" r:id="rId2"/>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dirty="0"/>
              <a:t>June 2022</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dirty="0"/>
              <a:t>Understanding Medicare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custDataLst>
      <p:tags r:id="rId3"/>
    </p:custDataLst>
    <p:extLst>
      <p:ext uri="{BB962C8B-B14F-4D97-AF65-F5344CB8AC3E}">
        <p14:creationId xmlns:p14="http://schemas.microsoft.com/office/powerpoint/2010/main" val="3611983324"/>
      </p:ext>
    </p:extLst>
  </p:cSld>
  <p:clrMap bg1="lt1" tx1="dk1" bg2="lt2" tx2="dk2" accent1="accent1" accent2="accent2" accent3="accent3" accent4="accent4" accent5="accent5" accent6="accent6" hlink="hlink" folHlink="folHlink"/>
  <p:sldLayoutIdLst>
    <p:sldLayoutId id="2147483752" r:id="rId1"/>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a:t>June 2022</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dirty="0"/>
              <a:t>Understanding Medicare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custDataLst>
      <p:tags r:id="rId5"/>
    </p:custDataLst>
    <p:extLst>
      <p:ext uri="{BB962C8B-B14F-4D97-AF65-F5344CB8AC3E}">
        <p14:creationId xmlns:p14="http://schemas.microsoft.com/office/powerpoint/2010/main" val="823940559"/>
      </p:ext>
    </p:extLst>
  </p:cSld>
  <p:clrMap bg1="lt1" tx1="dk1" bg2="lt2" tx2="dk2" accent1="accent1" accent2="accent2" accent3="accent3" accent4="accent4" accent5="accent5" accent6="accent6" hlink="hlink" folHlink="folHlink"/>
  <p:sldLayoutIdLst>
    <p:sldLayoutId id="2147483827" r:id="rId1"/>
    <p:sldLayoutId id="2147483829" r:id="rId2"/>
    <p:sldLayoutId id="2147483977" r:id="rId3"/>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a:t>June 2022</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dirty="0"/>
              <a:t>Understanding Medicare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custDataLst>
      <p:tags r:id="rId13"/>
    </p:custDataLst>
    <p:extLst>
      <p:ext uri="{BB962C8B-B14F-4D97-AF65-F5344CB8AC3E}">
        <p14:creationId xmlns:p14="http://schemas.microsoft.com/office/powerpoint/2010/main" val="4014396964"/>
      </p:ext>
    </p:extLst>
  </p:cSld>
  <p:clrMap bg1="lt1" tx1="dk1" bg2="lt2" tx2="dk2" accent1="accent1" accent2="accent2" accent3="accent3" accent4="accent4" accent5="accent5" accent6="accent6" hlink="hlink" folHlink="folHlink"/>
  <p:sldLayoutIdLst>
    <p:sldLayoutId id="2147483839" r:id="rId1"/>
    <p:sldLayoutId id="2147483861" r:id="rId2"/>
    <p:sldLayoutId id="2147483864" r:id="rId3"/>
    <p:sldLayoutId id="2147483968" r:id="rId4"/>
    <p:sldLayoutId id="2147483969" r:id="rId5"/>
    <p:sldLayoutId id="2147483970" r:id="rId6"/>
    <p:sldLayoutId id="2147483971" r:id="rId7"/>
    <p:sldLayoutId id="2147483972" r:id="rId8"/>
    <p:sldLayoutId id="2147483974" r:id="rId9"/>
    <p:sldLayoutId id="2147483975" r:id="rId10"/>
    <p:sldLayoutId id="2147483976" r:id="rId11"/>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dirty="0"/>
              <a:t>April 2024</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dirty="0"/>
              <a:t>Understanding Medicare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custDataLst>
      <p:tags r:id="rId3"/>
    </p:custDataLst>
    <p:extLst>
      <p:ext uri="{BB962C8B-B14F-4D97-AF65-F5344CB8AC3E}">
        <p14:creationId xmlns:p14="http://schemas.microsoft.com/office/powerpoint/2010/main" val="3727945120"/>
      </p:ext>
    </p:extLst>
  </p:cSld>
  <p:clrMap bg1="lt1" tx1="dk1" bg2="lt2" tx2="dk2" accent1="accent1" accent2="accent2" accent3="accent3" accent4="accent4" accent5="accent5" accent6="accent6" hlink="hlink" folHlink="folHlink"/>
  <p:sldLayoutIdLst>
    <p:sldLayoutId id="2147483913" r:id="rId1"/>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a:defRPr/>
            </a:pPr>
            <a:r>
              <a:rPr lang="en-US" dirty="0"/>
              <a:t>April 2024</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a:defRPr/>
            </a:pPr>
            <a:r>
              <a:rPr lang="en-US" dirty="0"/>
              <a:t>Understanding Medicare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4"/>
    </p:custDataLst>
    <p:extLst>
      <p:ext uri="{BB962C8B-B14F-4D97-AF65-F5344CB8AC3E}">
        <p14:creationId xmlns:p14="http://schemas.microsoft.com/office/powerpoint/2010/main" val="1464970714"/>
      </p:ext>
    </p:extLst>
  </p:cSld>
  <p:clrMap bg1="lt1" tx1="dk1" bg2="lt2" tx2="dk2" accent1="accent1" accent2="accent2" accent3="accent3" accent4="accent4" accent5="accent5" accent6="accent6" hlink="hlink" folHlink="folHlink"/>
  <p:sldLayoutIdLst>
    <p:sldLayoutId id="2147483950" r:id="rId1"/>
    <p:sldLayoutId id="2147483955" r:id="rId2"/>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dirty="0"/>
              <a:t>April 2024</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dirty="0"/>
              <a:t>Understanding Medicare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custDataLst>
      <p:tags r:id="rId6"/>
    </p:custDataLst>
    <p:extLst>
      <p:ext uri="{BB962C8B-B14F-4D97-AF65-F5344CB8AC3E}">
        <p14:creationId xmlns:p14="http://schemas.microsoft.com/office/powerpoint/2010/main" val="619239206"/>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dirty="0"/>
              <a:t>April 2024</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dirty="0"/>
              <a:t>Welcome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a:t>Click to edit title</a:t>
            </a:r>
          </a:p>
        </p:txBody>
      </p:sp>
    </p:spTree>
    <p:custDataLst>
      <p:tags r:id="rId9"/>
    </p:custDataLst>
    <p:extLst>
      <p:ext uri="{BB962C8B-B14F-4D97-AF65-F5344CB8AC3E}">
        <p14:creationId xmlns:p14="http://schemas.microsoft.com/office/powerpoint/2010/main" val="1891598253"/>
      </p:ext>
    </p:extLst>
  </p:cSld>
  <p:clrMap bg1="lt1" tx1="dk1" bg2="lt2" tx2="dk2" accent1="accent1" accent2="accent2" accent3="accent3" accent4="accent4" accent5="accent5" accent6="accent6" hlink="hlink" folHlink="folHlink"/>
  <p:sldLayoutIdLst>
    <p:sldLayoutId id="2147484029" r:id="rId1"/>
    <p:sldLayoutId id="2147484032" r:id="rId2"/>
    <p:sldLayoutId id="2147484033" r:id="rId3"/>
    <p:sldLayoutId id="2147484034" r:id="rId4"/>
    <p:sldLayoutId id="2147484035" r:id="rId5"/>
    <p:sldLayoutId id="2147484037" r:id="rId6"/>
    <p:sldLayoutId id="2147484036" r:id="rId7"/>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a:t>Click to edit title</a:t>
            </a:r>
          </a:p>
        </p:txBody>
      </p:sp>
    </p:spTree>
    <p:custDataLst>
      <p:tags r:id="rId8"/>
    </p:custDataLst>
    <p:extLst>
      <p:ext uri="{BB962C8B-B14F-4D97-AF65-F5344CB8AC3E}">
        <p14:creationId xmlns:p14="http://schemas.microsoft.com/office/powerpoint/2010/main" val="2822205929"/>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tags" Target="../tags/tag9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2.xml"/><Relationship Id="rId1" Type="http://schemas.openxmlformats.org/officeDocument/2006/relationships/tags" Target="../tags/tag10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05.xml"/><Relationship Id="rId4" Type="http://schemas.openxmlformats.org/officeDocument/2006/relationships/image" Target="../media/image9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95.gif"/><Relationship Id="rId2" Type="http://schemas.openxmlformats.org/officeDocument/2006/relationships/slideLayout" Target="../slideLayouts/slideLayout61.xml"/><Relationship Id="rId1" Type="http://schemas.openxmlformats.org/officeDocument/2006/relationships/tags" Target="../tags/tag10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6.xml"/><Relationship Id="rId1" Type="http://schemas.openxmlformats.org/officeDocument/2006/relationships/tags" Target="../tags/tag10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5.xml"/><Relationship Id="rId1" Type="http://schemas.openxmlformats.org/officeDocument/2006/relationships/tags" Target="../tags/tag108.xml"/><Relationship Id="rId5" Type="http://schemas.openxmlformats.org/officeDocument/2006/relationships/image" Target="../media/image100.png"/><Relationship Id="rId4" Type="http://schemas.openxmlformats.org/officeDocument/2006/relationships/image" Target="../media/image9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xml"/><Relationship Id="rId1" Type="http://schemas.openxmlformats.org/officeDocument/2006/relationships/tags" Target="../tags/tag10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8.xml"/><Relationship Id="rId1" Type="http://schemas.openxmlformats.org/officeDocument/2006/relationships/tags" Target="../tags/tag1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2.xml"/><Relationship Id="rId1" Type="http://schemas.openxmlformats.org/officeDocument/2006/relationships/tags" Target="../tags/tag111.xml"/><Relationship Id="rId4" Type="http://schemas.openxmlformats.org/officeDocument/2006/relationships/image" Target="../media/image9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8.xml"/><Relationship Id="rId1" Type="http://schemas.openxmlformats.org/officeDocument/2006/relationships/tags" Target="../tags/tag112.xml"/><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5.xml"/><Relationship Id="rId1" Type="http://schemas.openxmlformats.org/officeDocument/2006/relationships/tags" Target="../tags/tag113.xml"/><Relationship Id="rId4" Type="http://schemas.openxmlformats.org/officeDocument/2006/relationships/image" Target="../media/image101.jpeg"/></Relationships>
</file>

<file path=ppt/slides/_rels/slide2.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notesSlide" Target="../notesSlides/notesSlide2.xml"/><Relationship Id="rId7" Type="http://schemas.openxmlformats.org/officeDocument/2006/relationships/image" Target="../media/image78.png"/><Relationship Id="rId2" Type="http://schemas.openxmlformats.org/officeDocument/2006/relationships/slideLayout" Target="../slideLayouts/slideLayout31.xml"/><Relationship Id="rId1" Type="http://schemas.openxmlformats.org/officeDocument/2006/relationships/tags" Target="../tags/tag96.xml"/><Relationship Id="rId6" Type="http://schemas.openxmlformats.org/officeDocument/2006/relationships/image" Target="../media/image77.jpeg"/><Relationship Id="rId11" Type="http://schemas.openxmlformats.org/officeDocument/2006/relationships/image" Target="../media/image82.jpg"/><Relationship Id="rId5" Type="http://schemas.openxmlformats.org/officeDocument/2006/relationships/image" Target="../media/image76.jpe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11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11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5.xml"/><Relationship Id="rId1" Type="http://schemas.openxmlformats.org/officeDocument/2006/relationships/tags" Target="../tags/tag116.xml"/><Relationship Id="rId5" Type="http://schemas.openxmlformats.org/officeDocument/2006/relationships/image" Target="../media/image103.svg"/><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notesSlide" Target="../notesSlides/notesSlide23.xml"/><Relationship Id="rId7" Type="http://schemas.openxmlformats.org/officeDocument/2006/relationships/image" Target="../media/image107.svg"/><Relationship Id="rId2" Type="http://schemas.openxmlformats.org/officeDocument/2006/relationships/slideLayout" Target="../slideLayouts/slideLayout61.xml"/><Relationship Id="rId1" Type="http://schemas.openxmlformats.org/officeDocument/2006/relationships/tags" Target="../tags/tag117.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 Id="rId9" Type="http://schemas.openxmlformats.org/officeDocument/2006/relationships/image" Target="../media/image109.sv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tags" Target="../tags/tag11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19.xml"/><Relationship Id="rId4" Type="http://schemas.openxmlformats.org/officeDocument/2006/relationships/image" Target="../media/image110.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111.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112.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5.xml"/><Relationship Id="rId1" Type="http://schemas.openxmlformats.org/officeDocument/2006/relationships/tags" Target="../tags/tag12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123.xml"/><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97.xml"/><Relationship Id="rId4" Type="http://schemas.openxmlformats.org/officeDocument/2006/relationships/image" Target="../media/image8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12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tags" Target="../tags/tag12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xml"/><Relationship Id="rId1" Type="http://schemas.openxmlformats.org/officeDocument/2006/relationships/tags" Target="../tags/tag126.xml"/><Relationship Id="rId4" Type="http://schemas.openxmlformats.org/officeDocument/2006/relationships/image" Target="../media/image11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tags" Target="../tags/tag12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12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4.xml"/><Relationship Id="rId1" Type="http://schemas.openxmlformats.org/officeDocument/2006/relationships/tags" Target="../tags/tag129.xml"/></Relationships>
</file>

<file path=ppt/slides/_rels/slide3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notesSlide" Target="../notesSlides/notesSlide36.xml"/><Relationship Id="rId7" Type="http://schemas.openxmlformats.org/officeDocument/2006/relationships/image" Target="../media/image117.svg"/><Relationship Id="rId2" Type="http://schemas.openxmlformats.org/officeDocument/2006/relationships/slideLayout" Target="../slideLayouts/slideLayout14.xml"/><Relationship Id="rId1" Type="http://schemas.openxmlformats.org/officeDocument/2006/relationships/tags" Target="../tags/tag130.xml"/><Relationship Id="rId6" Type="http://schemas.openxmlformats.org/officeDocument/2006/relationships/image" Target="../media/image116.png"/><Relationship Id="rId11" Type="http://schemas.openxmlformats.org/officeDocument/2006/relationships/image" Target="../media/image121.svg"/><Relationship Id="rId5" Type="http://schemas.openxmlformats.org/officeDocument/2006/relationships/image" Target="../media/image115.sv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3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0.xml"/><Relationship Id="rId1" Type="http://schemas.openxmlformats.org/officeDocument/2006/relationships/tags" Target="../tags/tag132.xml"/><Relationship Id="rId5" Type="http://schemas.openxmlformats.org/officeDocument/2006/relationships/image" Target="../media/image123.png"/><Relationship Id="rId4" Type="http://schemas.openxmlformats.org/officeDocument/2006/relationships/image" Target="../media/image12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5.xml"/><Relationship Id="rId1" Type="http://schemas.openxmlformats.org/officeDocument/2006/relationships/tags" Target="../tags/tag133.xml"/><Relationship Id="rId5" Type="http://schemas.openxmlformats.org/officeDocument/2006/relationships/image" Target="../media/image97.png"/><Relationship Id="rId4" Type="http://schemas.openxmlformats.org/officeDocument/2006/relationships/image" Target="../media/image12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98.xml"/><Relationship Id="rId5" Type="http://schemas.openxmlformats.org/officeDocument/2006/relationships/image" Target="../media/image85.png"/><Relationship Id="rId4" Type="http://schemas.openxmlformats.org/officeDocument/2006/relationships/image" Target="../media/image8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5.xml"/><Relationship Id="rId1" Type="http://schemas.openxmlformats.org/officeDocument/2006/relationships/tags" Target="../tags/tag134.xml"/><Relationship Id="rId5" Type="http://schemas.openxmlformats.org/officeDocument/2006/relationships/image" Target="../media/image96.png"/><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5.xml"/><Relationship Id="rId1" Type="http://schemas.openxmlformats.org/officeDocument/2006/relationships/tags" Target="../tags/tag135.xml"/><Relationship Id="rId6" Type="http://schemas.microsoft.com/office/2007/relationships/hdphoto" Target="../media/hdphoto1.wdp"/><Relationship Id="rId5" Type="http://schemas.openxmlformats.org/officeDocument/2006/relationships/image" Target="../media/image127.png"/><Relationship Id="rId4" Type="http://schemas.openxmlformats.org/officeDocument/2006/relationships/image" Target="../media/image12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5.xml"/><Relationship Id="rId1" Type="http://schemas.openxmlformats.org/officeDocument/2006/relationships/tags" Target="../tags/tag136.xml"/><Relationship Id="rId4" Type="http://schemas.openxmlformats.org/officeDocument/2006/relationships/image" Target="../media/image12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5.xml"/><Relationship Id="rId1" Type="http://schemas.openxmlformats.org/officeDocument/2006/relationships/tags" Target="../tags/tag137.xml"/><Relationship Id="rId6" Type="http://schemas.openxmlformats.org/officeDocument/2006/relationships/image" Target="../media/image96.png"/><Relationship Id="rId5" Type="http://schemas.openxmlformats.org/officeDocument/2006/relationships/image" Target="../media/image97.png"/><Relationship Id="rId4" Type="http://schemas.openxmlformats.org/officeDocument/2006/relationships/image" Target="../media/image129.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31.jpeg"/><Relationship Id="rId2" Type="http://schemas.openxmlformats.org/officeDocument/2006/relationships/video" Target="https://www.youtube.com/embed/llzFaxwhatw?feature=oembed" TargetMode="External"/><Relationship Id="rId1" Type="http://schemas.openxmlformats.org/officeDocument/2006/relationships/tags" Target="../tags/tag138.xml"/><Relationship Id="rId6" Type="http://schemas.openxmlformats.org/officeDocument/2006/relationships/hyperlink" Target="https://cmsnationaltrainingprogram.cms.gov/sites/default/files/shared/Appeals%20Processes_Portrait_508%20FINAL.pdf" TargetMode="External"/><Relationship Id="rId5" Type="http://schemas.openxmlformats.org/officeDocument/2006/relationships/image" Target="../media/image130.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8.xml"/><Relationship Id="rId1" Type="http://schemas.openxmlformats.org/officeDocument/2006/relationships/tags" Target="../tags/tag13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6.xml"/><Relationship Id="rId1" Type="http://schemas.openxmlformats.org/officeDocument/2006/relationships/tags" Target="../tags/tag140.xml"/></Relationships>
</file>

<file path=ppt/slides/_rels/slide47.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notesSlide" Target="../notesSlides/notesSlide47.xml"/><Relationship Id="rId7" Type="http://schemas.openxmlformats.org/officeDocument/2006/relationships/image" Target="../media/image134.png"/><Relationship Id="rId2" Type="http://schemas.openxmlformats.org/officeDocument/2006/relationships/slideLayout" Target="../slideLayouts/slideLayout64.xml"/><Relationship Id="rId1" Type="http://schemas.openxmlformats.org/officeDocument/2006/relationships/tags" Target="../tags/tag141.xml"/><Relationship Id="rId6" Type="http://schemas.openxmlformats.org/officeDocument/2006/relationships/image" Target="../media/image133.jpeg"/><Relationship Id="rId5" Type="http://schemas.microsoft.com/office/2007/relationships/hdphoto" Target="../media/hdphoto2.wdp"/><Relationship Id="rId4" Type="http://schemas.openxmlformats.org/officeDocument/2006/relationships/image" Target="../media/image132.png"/><Relationship Id="rId9" Type="http://schemas.openxmlformats.org/officeDocument/2006/relationships/image" Target="../media/image13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9.xml"/><Relationship Id="rId1" Type="http://schemas.openxmlformats.org/officeDocument/2006/relationships/tags" Target="../tags/tag14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9.xml"/><Relationship Id="rId1" Type="http://schemas.openxmlformats.org/officeDocument/2006/relationships/tags" Target="../tags/tag143.xml"/><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2.xml"/><Relationship Id="rId1" Type="http://schemas.openxmlformats.org/officeDocument/2006/relationships/tags" Target="../tags/tag99.xml"/><Relationship Id="rId4" Type="http://schemas.openxmlformats.org/officeDocument/2006/relationships/image" Target="../media/image8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5.xml"/><Relationship Id="rId1" Type="http://schemas.openxmlformats.org/officeDocument/2006/relationships/tags" Target="../tags/tag144.xml"/><Relationship Id="rId5" Type="http://schemas.openxmlformats.org/officeDocument/2006/relationships/image" Target="../media/image141.png"/><Relationship Id="rId4" Type="http://schemas.openxmlformats.org/officeDocument/2006/relationships/hyperlink" Target="https://www.medicare.gov/account/login/"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42.png"/><Relationship Id="rId2" Type="http://schemas.openxmlformats.org/officeDocument/2006/relationships/slideLayout" Target="../slideLayouts/slideLayout66.xml"/><Relationship Id="rId1" Type="http://schemas.openxmlformats.org/officeDocument/2006/relationships/tags" Target="../tags/tag145.xml"/><Relationship Id="rId6" Type="http://schemas.openxmlformats.org/officeDocument/2006/relationships/image" Target="../media/image93.png"/><Relationship Id="rId5" Type="http://schemas.openxmlformats.org/officeDocument/2006/relationships/hyperlink" Target="https://www.ssa.gov/" TargetMode="External"/><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6.xml"/><Relationship Id="rId1" Type="http://schemas.openxmlformats.org/officeDocument/2006/relationships/tags" Target="../tags/tag14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46.png"/><Relationship Id="rId2" Type="http://schemas.openxmlformats.org/officeDocument/2006/relationships/slideLayout" Target="../slideLayouts/slideLayout15.xml"/><Relationship Id="rId1" Type="http://schemas.openxmlformats.org/officeDocument/2006/relationships/tags" Target="../tags/tag147.xml"/><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43.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https://www.youtube.com/embed/XBeROFrweXU?feature=oembed" TargetMode="External"/><Relationship Id="rId1" Type="http://schemas.openxmlformats.org/officeDocument/2006/relationships/tags" Target="../tags/tag148.xml"/><Relationship Id="rId5" Type="http://schemas.openxmlformats.org/officeDocument/2006/relationships/image" Target="../media/image147.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51.png"/><Relationship Id="rId2" Type="http://schemas.openxmlformats.org/officeDocument/2006/relationships/slideLayout" Target="../slideLayouts/slideLayout74.xml"/><Relationship Id="rId1" Type="http://schemas.openxmlformats.org/officeDocument/2006/relationships/tags" Target="../tags/tag149.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48.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6.xml"/><Relationship Id="rId1" Type="http://schemas.openxmlformats.org/officeDocument/2006/relationships/tags" Target="../tags/tag150.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5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2.xml"/><Relationship Id="rId1" Type="http://schemas.openxmlformats.org/officeDocument/2006/relationships/tags" Target="../tags/tag151.xml"/><Relationship Id="rId4" Type="http://schemas.openxmlformats.org/officeDocument/2006/relationships/image" Target="../media/image15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3.xml"/><Relationship Id="rId1" Type="http://schemas.openxmlformats.org/officeDocument/2006/relationships/tags" Target="../tags/tag152.xml"/><Relationship Id="rId5" Type="http://schemas.openxmlformats.org/officeDocument/2006/relationships/image" Target="../media/image155.png"/><Relationship Id="rId4" Type="http://schemas.openxmlformats.org/officeDocument/2006/relationships/image" Target="../media/image15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7.xml"/><Relationship Id="rId1" Type="http://schemas.openxmlformats.org/officeDocument/2006/relationships/tags" Target="../tags/tag15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7.xml"/><Relationship Id="rId1" Type="http://schemas.openxmlformats.org/officeDocument/2006/relationships/tags" Target="../tags/tag10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7.xml"/><Relationship Id="rId1" Type="http://schemas.openxmlformats.org/officeDocument/2006/relationships/tags" Target="../tags/tag154.xml"/></Relationships>
</file>

<file path=ppt/slides/_rels/slide61.xml.rels><?xml version="1.0" encoding="UTF-8" standalone="yes"?>
<Relationships xmlns="http://schemas.openxmlformats.org/package/2006/relationships"><Relationship Id="rId8" Type="http://schemas.openxmlformats.org/officeDocument/2006/relationships/image" Target="../media/image160.svg"/><Relationship Id="rId13" Type="http://schemas.openxmlformats.org/officeDocument/2006/relationships/image" Target="../media/image165.svg"/><Relationship Id="rId3" Type="http://schemas.openxmlformats.org/officeDocument/2006/relationships/notesSlide" Target="../notesSlides/notesSlide61.xml"/><Relationship Id="rId7" Type="http://schemas.openxmlformats.org/officeDocument/2006/relationships/image" Target="../media/image159.png"/><Relationship Id="rId12" Type="http://schemas.openxmlformats.org/officeDocument/2006/relationships/image" Target="../media/image164.png"/><Relationship Id="rId2" Type="http://schemas.openxmlformats.org/officeDocument/2006/relationships/slideLayout" Target="../slideLayouts/slideLayout18.xml"/><Relationship Id="rId1" Type="http://schemas.openxmlformats.org/officeDocument/2006/relationships/tags" Target="../tags/tag155.xml"/><Relationship Id="rId6" Type="http://schemas.openxmlformats.org/officeDocument/2006/relationships/image" Target="../media/image158.svg"/><Relationship Id="rId11" Type="http://schemas.openxmlformats.org/officeDocument/2006/relationships/image" Target="../media/image163.png"/><Relationship Id="rId5" Type="http://schemas.openxmlformats.org/officeDocument/2006/relationships/image" Target="../media/image157.png"/><Relationship Id="rId10" Type="http://schemas.openxmlformats.org/officeDocument/2006/relationships/image" Target="../media/image162.svg"/><Relationship Id="rId4" Type="http://schemas.openxmlformats.org/officeDocument/2006/relationships/image" Target="../media/image156.png"/><Relationship Id="rId9" Type="http://schemas.openxmlformats.org/officeDocument/2006/relationships/image" Target="../media/image161.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5.xml"/><Relationship Id="rId1" Type="http://schemas.openxmlformats.org/officeDocument/2006/relationships/tags" Target="../tags/tag15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xml"/><Relationship Id="rId1" Type="http://schemas.openxmlformats.org/officeDocument/2006/relationships/tags" Target="../tags/tag157.xml"/><Relationship Id="rId4" Type="http://schemas.openxmlformats.org/officeDocument/2006/relationships/image" Target="../media/image166.emf"/></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tags" Target="../tags/tag158.xml"/><Relationship Id="rId4" Type="http://schemas.openxmlformats.org/officeDocument/2006/relationships/image" Target="../media/image167.em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ags" Target="../tags/tag159.xml"/><Relationship Id="rId4" Type="http://schemas.openxmlformats.org/officeDocument/2006/relationships/image" Target="../media/image168.e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0.xml"/><Relationship Id="rId1" Type="http://schemas.openxmlformats.org/officeDocument/2006/relationships/tags" Target="../tags/tag160.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microsoft.com/office/2007/relationships/hdphoto" Target="../media/hdphoto3.wdp"/><Relationship Id="rId2" Type="http://schemas.openxmlformats.org/officeDocument/2006/relationships/slideLayout" Target="../slideLayouts/slideLayout66.xml"/><Relationship Id="rId1" Type="http://schemas.openxmlformats.org/officeDocument/2006/relationships/tags" Target="../tags/tag161.xml"/><Relationship Id="rId6" Type="http://schemas.openxmlformats.org/officeDocument/2006/relationships/image" Target="../media/image171.png"/><Relationship Id="rId5" Type="http://schemas.openxmlformats.org/officeDocument/2006/relationships/image" Target="../media/image170.svg"/><Relationship Id="rId4" Type="http://schemas.openxmlformats.org/officeDocument/2006/relationships/image" Target="../media/image169.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1.xml"/><Relationship Id="rId1" Type="http://schemas.openxmlformats.org/officeDocument/2006/relationships/tags" Target="../tags/tag162.xml"/><Relationship Id="rId5" Type="http://schemas.microsoft.com/office/2007/relationships/hdphoto" Target="../media/hdphoto4.wdp"/><Relationship Id="rId4" Type="http://schemas.openxmlformats.org/officeDocument/2006/relationships/image" Target="../media/image172.png"/></Relationships>
</file>

<file path=ppt/slides/_rels/slide69.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notesSlide" Target="../notesSlides/notesSlide69.xml"/><Relationship Id="rId7" Type="http://schemas.openxmlformats.org/officeDocument/2006/relationships/image" Target="../media/image175.jpeg"/><Relationship Id="rId2" Type="http://schemas.openxmlformats.org/officeDocument/2006/relationships/slideLayout" Target="../slideLayouts/slideLayout60.xml"/><Relationship Id="rId1" Type="http://schemas.openxmlformats.org/officeDocument/2006/relationships/tags" Target="../tags/tag163.xml"/><Relationship Id="rId6" Type="http://schemas.openxmlformats.org/officeDocument/2006/relationships/hyperlink" Target="https://www.ssa.gov/" TargetMode="External"/><Relationship Id="rId5" Type="http://schemas.openxmlformats.org/officeDocument/2006/relationships/image" Target="../media/image174.svg"/><Relationship Id="rId4" Type="http://schemas.openxmlformats.org/officeDocument/2006/relationships/image" Target="../media/image17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01.xml"/><Relationship Id="rId4" Type="http://schemas.openxmlformats.org/officeDocument/2006/relationships/image" Target="../media/image90.emf"/></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65.xml"/><Relationship Id="rId1" Type="http://schemas.openxmlformats.org/officeDocument/2006/relationships/tags" Target="../tags/tag164.xml"/><Relationship Id="rId4" Type="http://schemas.openxmlformats.org/officeDocument/2006/relationships/image" Target="../media/image177.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7" Type="http://schemas.openxmlformats.org/officeDocument/2006/relationships/image" Target="../media/image179.png"/><Relationship Id="rId2" Type="http://schemas.openxmlformats.org/officeDocument/2006/relationships/slideLayout" Target="../slideLayouts/slideLayout80.xml"/><Relationship Id="rId1" Type="http://schemas.openxmlformats.org/officeDocument/2006/relationships/tags" Target="../tags/tag165.xml"/><Relationship Id="rId6" Type="http://schemas.openxmlformats.org/officeDocument/2006/relationships/image" Target="../media/image178.png"/><Relationship Id="rId5" Type="http://schemas.openxmlformats.org/officeDocument/2006/relationships/hyperlink" Target="https://www.rrb.gov/" TargetMode="External"/><Relationship Id="rId4" Type="http://schemas.openxmlformats.org/officeDocument/2006/relationships/hyperlink" Target="https://www.ssa.gov/"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81.xml"/><Relationship Id="rId1" Type="http://schemas.openxmlformats.org/officeDocument/2006/relationships/tags" Target="../tags/tag166.xml"/><Relationship Id="rId4" Type="http://schemas.openxmlformats.org/officeDocument/2006/relationships/image" Target="../media/image180.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5.xml"/><Relationship Id="rId1" Type="http://schemas.openxmlformats.org/officeDocument/2006/relationships/tags" Target="../tags/tag167.xml"/><Relationship Id="rId4" Type="http://schemas.openxmlformats.org/officeDocument/2006/relationships/image" Target="../media/image181.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9.xml"/><Relationship Id="rId1" Type="http://schemas.openxmlformats.org/officeDocument/2006/relationships/tags" Target="../tags/tag168.xml"/><Relationship Id="rId4" Type="http://schemas.openxmlformats.org/officeDocument/2006/relationships/image" Target="../media/image97.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39.xml"/><Relationship Id="rId1" Type="http://schemas.openxmlformats.org/officeDocument/2006/relationships/tags" Target="../tags/tag16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9.xml"/><Relationship Id="rId1" Type="http://schemas.openxmlformats.org/officeDocument/2006/relationships/tags" Target="../tags/tag170.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53.xml"/><Relationship Id="rId1" Type="http://schemas.openxmlformats.org/officeDocument/2006/relationships/tags" Target="../tags/tag171.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6.xml"/><Relationship Id="rId1" Type="http://schemas.openxmlformats.org/officeDocument/2006/relationships/tags" Target="../tags/tag172.xml"/><Relationship Id="rId5" Type="http://schemas.openxmlformats.org/officeDocument/2006/relationships/image" Target="../media/image183.png"/><Relationship Id="rId4" Type="http://schemas.openxmlformats.org/officeDocument/2006/relationships/image" Target="../media/image182.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9.xml"/><Relationship Id="rId1" Type="http://schemas.openxmlformats.org/officeDocument/2006/relationships/tags" Target="../tags/tag173.xml"/><Relationship Id="rId4" Type="http://schemas.openxmlformats.org/officeDocument/2006/relationships/image" Target="../media/image18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0.xml"/><Relationship Id="rId1" Type="http://schemas.openxmlformats.org/officeDocument/2006/relationships/tags" Target="../tags/tag10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63.xml"/><Relationship Id="rId1" Type="http://schemas.openxmlformats.org/officeDocument/2006/relationships/tags" Target="../tags/tag174.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2.xml"/><Relationship Id="rId1" Type="http://schemas.openxmlformats.org/officeDocument/2006/relationships/tags" Target="../tags/tag17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1.xml"/><Relationship Id="rId1" Type="http://schemas.openxmlformats.org/officeDocument/2006/relationships/tags" Target="../tags/tag176.xml"/><Relationship Id="rId4" Type="http://schemas.openxmlformats.org/officeDocument/2006/relationships/image" Target="../media/image185.jpeg"/></Relationships>
</file>

<file path=ppt/slides/_rels/slide83.xml.rels><?xml version="1.0" encoding="UTF-8" standalone="yes"?>
<Relationships xmlns="http://schemas.openxmlformats.org/package/2006/relationships"><Relationship Id="rId8" Type="http://schemas.openxmlformats.org/officeDocument/2006/relationships/image" Target="../media/image190.svg"/><Relationship Id="rId13" Type="http://schemas.openxmlformats.org/officeDocument/2006/relationships/image" Target="../media/image195.svg"/><Relationship Id="rId3" Type="http://schemas.openxmlformats.org/officeDocument/2006/relationships/notesSlide" Target="../notesSlides/notesSlide83.xml"/><Relationship Id="rId7" Type="http://schemas.openxmlformats.org/officeDocument/2006/relationships/image" Target="../media/image189.png"/><Relationship Id="rId12" Type="http://schemas.openxmlformats.org/officeDocument/2006/relationships/image" Target="../media/image194.png"/><Relationship Id="rId2" Type="http://schemas.openxmlformats.org/officeDocument/2006/relationships/slideLayout" Target="../slideLayouts/slideLayout20.xml"/><Relationship Id="rId1" Type="http://schemas.openxmlformats.org/officeDocument/2006/relationships/tags" Target="../tags/tag177.xml"/><Relationship Id="rId6" Type="http://schemas.openxmlformats.org/officeDocument/2006/relationships/image" Target="../media/image188.svg"/><Relationship Id="rId11" Type="http://schemas.openxmlformats.org/officeDocument/2006/relationships/image" Target="../media/image193.png"/><Relationship Id="rId5" Type="http://schemas.openxmlformats.org/officeDocument/2006/relationships/image" Target="../media/image187.png"/><Relationship Id="rId10" Type="http://schemas.openxmlformats.org/officeDocument/2006/relationships/image" Target="../media/image192.svg"/><Relationship Id="rId4" Type="http://schemas.openxmlformats.org/officeDocument/2006/relationships/image" Target="../media/image186.png"/><Relationship Id="rId9" Type="http://schemas.openxmlformats.org/officeDocument/2006/relationships/image" Target="../media/image191.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5.xml"/><Relationship Id="rId1" Type="http://schemas.openxmlformats.org/officeDocument/2006/relationships/tags" Target="../tags/tag17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5.xml"/><Relationship Id="rId1" Type="http://schemas.openxmlformats.org/officeDocument/2006/relationships/tags" Target="../tags/tag179.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xml"/><Relationship Id="rId1" Type="http://schemas.openxmlformats.org/officeDocument/2006/relationships/tags" Target="../tags/tag180.xml"/><Relationship Id="rId4" Type="http://schemas.openxmlformats.org/officeDocument/2006/relationships/image" Target="../media/image196.emf"/></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xml"/><Relationship Id="rId1" Type="http://schemas.openxmlformats.org/officeDocument/2006/relationships/tags" Target="../tags/tag181.xml"/><Relationship Id="rId4" Type="http://schemas.openxmlformats.org/officeDocument/2006/relationships/image" Target="../media/image197.emf"/></Relationships>
</file>

<file path=ppt/slides/_rels/slide88.xml.rels><?xml version="1.0" encoding="UTF-8" standalone="yes"?>
<Relationships xmlns="http://schemas.openxmlformats.org/package/2006/relationships"><Relationship Id="rId8" Type="http://schemas.openxmlformats.org/officeDocument/2006/relationships/hyperlink" Target="https://www.insurekidsnow.gov/" TargetMode="External"/><Relationship Id="rId3" Type="http://schemas.openxmlformats.org/officeDocument/2006/relationships/notesSlide" Target="../notesSlides/notesSlide88.xml"/><Relationship Id="rId7" Type="http://schemas.openxmlformats.org/officeDocument/2006/relationships/hyperlink" Target="https://www.healthcare.gov/" TargetMode="External"/><Relationship Id="rId2" Type="http://schemas.openxmlformats.org/officeDocument/2006/relationships/slideLayout" Target="../slideLayouts/slideLayout69.xml"/><Relationship Id="rId1" Type="http://schemas.openxmlformats.org/officeDocument/2006/relationships/tags" Target="../tags/tag182.xml"/><Relationship Id="rId6" Type="http://schemas.openxmlformats.org/officeDocument/2006/relationships/hyperlink" Target="https://www.ssa.gov/" TargetMode="External"/><Relationship Id="rId5" Type="http://schemas.openxmlformats.org/officeDocument/2006/relationships/hyperlink" Target="https://www.medicaid.gov/" TargetMode="External"/><Relationship Id="rId10" Type="http://schemas.openxmlformats.org/officeDocument/2006/relationships/hyperlink" Target="https://www.shiphelp.org/" TargetMode="External"/><Relationship Id="rId4" Type="http://schemas.openxmlformats.org/officeDocument/2006/relationships/hyperlink" Target="https://www.medicare.gov/" TargetMode="External"/><Relationship Id="rId9" Type="http://schemas.openxmlformats.org/officeDocument/2006/relationships/hyperlink" Target="https://cmsnationaltrainingprogram.cms.gov/" TargetMode="Externa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ags" Target="../tags/tag18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3.xml"/></Relationships>
</file>

<file path=ppt/slides/_rels/slide90.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90.xml"/><Relationship Id="rId7" Type="http://schemas.microsoft.com/office/2007/relationships/hdphoto" Target="../media/hdphoto5.wdp"/><Relationship Id="rId2" Type="http://schemas.openxmlformats.org/officeDocument/2006/relationships/slideLayout" Target="../slideLayouts/slideLayout6.xml"/><Relationship Id="rId1" Type="http://schemas.openxmlformats.org/officeDocument/2006/relationships/tags" Target="../tags/tag184.xml"/><Relationship Id="rId6" Type="http://schemas.openxmlformats.org/officeDocument/2006/relationships/image" Target="../media/image199.png"/><Relationship Id="rId5" Type="http://schemas.openxmlformats.org/officeDocument/2006/relationships/hyperlink" Target="https://cmsnationaltrainingprogram.cms.gov/" TargetMode="External"/><Relationship Id="rId4" Type="http://schemas.openxmlformats.org/officeDocument/2006/relationships/image" Target="../media/image1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67686-3862-FD47-9D7D-CBF62548C47C}"/>
              </a:ext>
            </a:extLst>
          </p:cNvPr>
          <p:cNvSpPr>
            <a:spLocks noGrp="1"/>
          </p:cNvSpPr>
          <p:nvPr>
            <p:ph type="title"/>
          </p:nvPr>
        </p:nvSpPr>
        <p:spPr>
          <a:xfrm>
            <a:off x="442526" y="4633100"/>
            <a:ext cx="11520873" cy="929286"/>
          </a:xfrm>
        </p:spPr>
        <p:txBody>
          <a:bodyPr>
            <a:normAutofit fontScale="90000"/>
          </a:bodyPr>
          <a:lstStyle/>
          <a:p>
            <a:r>
              <a:rPr lang="en-US" dirty="0"/>
              <a:t>Welcome to the April 2024 </a:t>
            </a:r>
            <a:br>
              <a:rPr lang="en-US" dirty="0"/>
            </a:br>
            <a:r>
              <a:rPr lang="en-US" dirty="0"/>
              <a:t>Understanding Medicare Training: Day 1 of 2</a:t>
            </a:r>
          </a:p>
        </p:txBody>
      </p:sp>
    </p:spTree>
    <p:custDataLst>
      <p:tags r:id="rId1"/>
    </p:custDataLst>
    <p:extLst>
      <p:ext uri="{BB962C8B-B14F-4D97-AF65-F5344CB8AC3E}">
        <p14:creationId xmlns:p14="http://schemas.microsoft.com/office/powerpoint/2010/main" val="2597552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A38EB-B225-3D3B-0FE4-D78161F87B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072BB-DD3A-9A18-0605-3BF0623C3FDE}"/>
              </a:ext>
            </a:extLst>
          </p:cNvPr>
          <p:cNvSpPr>
            <a:spLocks noGrp="1"/>
          </p:cNvSpPr>
          <p:nvPr>
            <p:ph type="title"/>
          </p:nvPr>
        </p:nvSpPr>
        <p:spPr/>
        <p:txBody>
          <a:bodyPr>
            <a:noAutofit/>
          </a:bodyPr>
          <a:lstStyle/>
          <a:p>
            <a:pPr>
              <a:lnSpc>
                <a:spcPct val="100000"/>
              </a:lnSpc>
              <a:spcAft>
                <a:spcPts val="1200"/>
              </a:spcAft>
            </a:pPr>
            <a:r>
              <a:rPr lang="en-US" dirty="0"/>
              <a:t>Lesson 1</a:t>
            </a:r>
          </a:p>
        </p:txBody>
      </p:sp>
      <p:sp>
        <p:nvSpPr>
          <p:cNvPr id="4" name="Text Placeholder 4">
            <a:extLst>
              <a:ext uri="{FF2B5EF4-FFF2-40B4-BE49-F238E27FC236}">
                <a16:creationId xmlns:a16="http://schemas.microsoft.com/office/drawing/2014/main" id="{35A108A4-6E85-1742-77F5-01380695143D}"/>
              </a:ext>
            </a:extLst>
          </p:cNvPr>
          <p:cNvSpPr>
            <a:spLocks noGrp="1"/>
          </p:cNvSpPr>
          <p:nvPr>
            <p:ph type="body" idx="1"/>
          </p:nvPr>
        </p:nvSpPr>
        <p:spPr/>
        <p:txBody>
          <a:bodyPr>
            <a:noAutofit/>
          </a:bodyPr>
          <a:lstStyle/>
          <a:p>
            <a:pPr>
              <a:lnSpc>
                <a:spcPct val="100000"/>
              </a:lnSpc>
              <a:spcBef>
                <a:spcPts val="600"/>
              </a:spcBef>
            </a:pPr>
            <a:r>
              <a:rPr lang="en-US" dirty="0"/>
              <a:t>What’s Medicare?</a:t>
            </a:r>
          </a:p>
        </p:txBody>
      </p:sp>
    </p:spTree>
    <p:custDataLst>
      <p:tags r:id="rId1"/>
    </p:custDataLst>
    <p:extLst>
      <p:ext uri="{BB962C8B-B14F-4D97-AF65-F5344CB8AC3E}">
        <p14:creationId xmlns:p14="http://schemas.microsoft.com/office/powerpoint/2010/main" val="3728890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sz="3000" dirty="0"/>
              <a:t>Medicare</a:t>
            </a:r>
          </a:p>
        </p:txBody>
      </p:sp>
      <p:sp>
        <p:nvSpPr>
          <p:cNvPr id="3" name="Content Placeholder 2">
            <a:extLst>
              <a:ext uri="{FF2B5EF4-FFF2-40B4-BE49-F238E27FC236}">
                <a16:creationId xmlns:a16="http://schemas.microsoft.com/office/drawing/2014/main" id="{DA7EE354-7ECE-F61B-D5DD-6EEEEB989E6A}"/>
              </a:ext>
            </a:extLst>
          </p:cNvPr>
          <p:cNvSpPr>
            <a:spLocks noGrp="1"/>
          </p:cNvSpPr>
          <p:nvPr>
            <p:ph sz="quarter" idx="13"/>
          </p:nvPr>
        </p:nvSpPr>
        <p:spPr>
          <a:xfrm>
            <a:off x="838200" y="1548428"/>
            <a:ext cx="7315200" cy="3410643"/>
          </a:xfrm>
        </p:spPr>
        <p:txBody>
          <a:bodyPr>
            <a:normAutofit/>
          </a:bodyPr>
          <a:lstStyle/>
          <a:p>
            <a:pPr marL="0" lvl="0" indent="0" defTabSz="685800">
              <a:buNone/>
              <a:defRPr/>
            </a:pPr>
            <a:r>
              <a:rPr lang="en-US" sz="2800" b="1" dirty="0">
                <a:solidFill>
                  <a:srgbClr val="00539A"/>
                </a:solidFill>
              </a:rPr>
              <a:t>Health insurance for:</a:t>
            </a:r>
          </a:p>
          <a:p>
            <a:pPr marL="548640" lvl="1">
              <a:buClr>
                <a:srgbClr val="00539A"/>
              </a:buClr>
              <a:buFont typeface="Wingdings" pitchFamily="2" charset="2"/>
              <a:buChar char="§"/>
              <a:defRPr/>
            </a:pPr>
            <a:r>
              <a:rPr lang="en-US" sz="2400" dirty="0">
                <a:solidFill>
                  <a:srgbClr val="00539A"/>
                </a:solidFill>
              </a:rPr>
              <a:t>People 65 or older</a:t>
            </a:r>
          </a:p>
          <a:p>
            <a:pPr marL="548640" lvl="1">
              <a:buClr>
                <a:srgbClr val="00539A"/>
              </a:buClr>
              <a:buFont typeface="Wingdings" pitchFamily="2" charset="2"/>
              <a:buChar char="§"/>
              <a:defRPr/>
            </a:pPr>
            <a:r>
              <a:rPr lang="en-US" sz="2400" dirty="0">
                <a:solidFill>
                  <a:srgbClr val="00539A"/>
                </a:solidFill>
              </a:rPr>
              <a:t>Certain people who are under 65 with disabilities </a:t>
            </a:r>
          </a:p>
          <a:p>
            <a:pPr marL="548640" lvl="1">
              <a:buClr>
                <a:srgbClr val="00539A"/>
              </a:buClr>
              <a:buFont typeface="Wingdings" pitchFamily="2" charset="2"/>
              <a:buChar char="§"/>
              <a:defRPr/>
            </a:pPr>
            <a:r>
              <a:rPr lang="en-US" sz="2400" dirty="0">
                <a:solidFill>
                  <a:srgbClr val="00539A"/>
                </a:solidFill>
              </a:rPr>
              <a:t>People of any age with End-Stage Renal Disease (ESRD) (permanent kidney failure requiring dialysis or a kidney transplant)</a:t>
            </a:r>
          </a:p>
        </p:txBody>
      </p:sp>
      <p:sp>
        <p:nvSpPr>
          <p:cNvPr id="5" name="Content Placeholder 4">
            <a:extLst>
              <a:ext uri="{FF2B5EF4-FFF2-40B4-BE49-F238E27FC236}">
                <a16:creationId xmlns:a16="http://schemas.microsoft.com/office/drawing/2014/main" id="{E0C9770C-6B8F-47FC-368A-38A99168F3E0}"/>
              </a:ext>
            </a:extLst>
          </p:cNvPr>
          <p:cNvSpPr>
            <a:spLocks noGrp="1"/>
          </p:cNvSpPr>
          <p:nvPr>
            <p:ph sz="quarter" idx="14"/>
          </p:nvPr>
        </p:nvSpPr>
        <p:spPr>
          <a:xfrm>
            <a:off x="1224073" y="4950418"/>
            <a:ext cx="6991350" cy="1341929"/>
          </a:xfrm>
        </p:spPr>
        <p:txBody>
          <a:bodyPr>
            <a:normAutofit/>
          </a:bodyPr>
          <a:lstStyle/>
          <a:p>
            <a:pPr marL="0" indent="0">
              <a:buNone/>
            </a:pPr>
            <a:r>
              <a:rPr lang="en-US" sz="1800" b="1" dirty="0">
                <a:solidFill>
                  <a:srgbClr val="00539A"/>
                </a:solidFill>
                <a:latin typeface="Arial"/>
                <a:cs typeface="Arial"/>
              </a:rPr>
              <a:t>NOTE: </a:t>
            </a:r>
            <a:r>
              <a:rPr lang="en-US" sz="1800" dirty="0">
                <a:solidFill>
                  <a:srgbClr val="00539A"/>
                </a:solidFill>
                <a:latin typeface="Arial"/>
                <a:cs typeface="Arial"/>
              </a:rPr>
              <a:t>To get Medicare you must be a U.S. citizen or lawfully present in the U.S. Must reside in the U.S. for 5 continuous years.</a:t>
            </a:r>
          </a:p>
        </p:txBody>
      </p:sp>
      <p:sp>
        <p:nvSpPr>
          <p:cNvPr id="11" name="Content Placeholder 10">
            <a:extLst>
              <a:ext uri="{FF2B5EF4-FFF2-40B4-BE49-F238E27FC236}">
                <a16:creationId xmlns:a16="http://schemas.microsoft.com/office/drawing/2014/main" id="{68BF2EA3-E701-975A-FF98-D6C5C8BBDF50}"/>
              </a:ext>
            </a:extLst>
          </p:cNvPr>
          <p:cNvSpPr>
            <a:spLocks noGrp="1"/>
          </p:cNvSpPr>
          <p:nvPr>
            <p:ph sz="quarter" idx="15"/>
          </p:nvPr>
        </p:nvSpPr>
        <p:spPr>
          <a:xfrm>
            <a:off x="8945311" y="5657402"/>
            <a:ext cx="2408489" cy="317464"/>
          </a:xfrm>
        </p:spPr>
        <p:txBody>
          <a:bodyPr>
            <a:noAutofit/>
          </a:bodyPr>
          <a:lstStyle/>
          <a:p>
            <a:pPr marL="0" indent="0">
              <a:buNone/>
            </a:pPr>
            <a:r>
              <a:rPr lang="en-US" sz="1400" kern="0" dirty="0">
                <a:solidFill>
                  <a:srgbClr val="00539A"/>
                </a:solidFill>
              </a:rPr>
              <a:t>CMS Product No. 10050</a:t>
            </a:r>
          </a:p>
        </p:txBody>
      </p:sp>
      <p:pic>
        <p:nvPicPr>
          <p:cNvPr id="10" name="Picture 9" descr="Screenshot of the Medicare and You 2024 handbook">
            <a:extLst>
              <a:ext uri="{FF2B5EF4-FFF2-40B4-BE49-F238E27FC236}">
                <a16:creationId xmlns:a16="http://schemas.microsoft.com/office/drawing/2014/main" id="{7BF6D550-3D9D-692B-75A9-79B1A45FAB8F}"/>
              </a:ext>
            </a:extLst>
          </p:cNvPr>
          <p:cNvPicPr>
            <a:picLocks noChangeAspect="1"/>
          </p:cNvPicPr>
          <p:nvPr/>
        </p:nvPicPr>
        <p:blipFill rotWithShape="1">
          <a:blip r:embed="rId4"/>
          <a:srcRect t="2038"/>
          <a:stretch/>
        </p:blipFill>
        <p:spPr>
          <a:xfrm>
            <a:off x="8225424" y="1112410"/>
            <a:ext cx="3516504" cy="4478801"/>
          </a:xfrm>
          <a:prstGeom prst="rect">
            <a:avLst/>
          </a:prstGeom>
          <a:ln>
            <a:noFill/>
          </a:ln>
          <a:effectLst>
            <a:outerShdw blurRad="292100" dist="139700" dir="2700000" algn="tl" rotWithShape="0">
              <a:srgbClr val="333333">
                <a:alpha val="65000"/>
              </a:srgbClr>
            </a:outerShdw>
          </a:effectLst>
        </p:spPr>
      </p:pic>
      <p:sp>
        <p:nvSpPr>
          <p:cNvPr id="13" name="Freeform: Shape 12">
            <a:extLst>
              <a:ext uri="{FF2B5EF4-FFF2-40B4-BE49-F238E27FC236}">
                <a16:creationId xmlns:a16="http://schemas.microsoft.com/office/drawing/2014/main" id="{59FE1B04-7F48-47EE-A1F5-D21A44F5D0D7}"/>
              </a:ext>
              <a:ext uri="{C183D7F6-B498-43B3-948B-1728B52AA6E4}">
                <adec:decorative xmlns:adec="http://schemas.microsoft.com/office/drawing/2017/decorative" val="1"/>
              </a:ext>
            </a:extLst>
          </p:cNvPr>
          <p:cNvSpPr>
            <a:spLocks noChangeAspect="1"/>
          </p:cNvSpPr>
          <p:nvPr/>
        </p:nvSpPr>
        <p:spPr>
          <a:xfrm>
            <a:off x="970724" y="4987354"/>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C722984B-904C-4365-B6A8-88AC9E051977}"/>
              </a:ext>
            </a:extLst>
          </p:cNvPr>
          <p:cNvSpPr>
            <a:spLocks noGrp="1"/>
          </p:cNvSpPr>
          <p:nvPr>
            <p:ph type="sldNum" sz="quarter" idx="12"/>
          </p:nvPr>
        </p:nvSpPr>
        <p:spPr/>
        <p:txBody>
          <a:bodyPr/>
          <a:lstStyle/>
          <a:p>
            <a:fld id="{0B2D781D-8844-5940-92D1-06EF0A7F581E}" type="slidenum">
              <a:rPr lang="en-US">
                <a:solidFill>
                  <a:srgbClr val="4472C4">
                    <a:lumMod val="60000"/>
                    <a:lumOff val="40000"/>
                  </a:srgbClr>
                </a:solidFill>
              </a:rPr>
              <a:pPr/>
              <a:t>11</a:t>
            </a:fld>
            <a:endParaRPr lang="en-US" dirty="0">
              <a:solidFill>
                <a:srgbClr val="4472C4">
                  <a:lumMod val="60000"/>
                  <a:lumOff val="40000"/>
                </a:srgbClr>
              </a:solidFill>
            </a:endParaRPr>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dirty="0">
                <a:solidFill>
                  <a:srgbClr val="4472C4">
                    <a:lumMod val="60000"/>
                    <a:lumOff val="40000"/>
                  </a:srgbClr>
                </a:solidFill>
              </a:rPr>
              <a:t>Understanding Medicare</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361947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54A8B-8833-4258-8C43-1343E59328CA}"/>
              </a:ext>
            </a:extLst>
          </p:cNvPr>
          <p:cNvSpPr>
            <a:spLocks noGrp="1"/>
          </p:cNvSpPr>
          <p:nvPr>
            <p:ph type="title"/>
          </p:nvPr>
        </p:nvSpPr>
        <p:spPr/>
        <p:txBody>
          <a:bodyPr>
            <a:normAutofit/>
          </a:bodyPr>
          <a:lstStyle/>
          <a:p>
            <a:r>
              <a:rPr lang="en-US" sz="3000" dirty="0"/>
              <a:t>What Agencies Are Responsible for Medicare?</a:t>
            </a:r>
          </a:p>
        </p:txBody>
      </p:sp>
      <p:pic>
        <p:nvPicPr>
          <p:cNvPr id="21" name="Picture 20" descr="SSA logo">
            <a:extLst>
              <a:ext uri="{FF2B5EF4-FFF2-40B4-BE49-F238E27FC236}">
                <a16:creationId xmlns:a16="http://schemas.microsoft.com/office/drawing/2014/main" id="{EA54A674-58B1-4922-9EA2-AC4B8ED642D9}"/>
              </a:ext>
            </a:extLst>
          </p:cNvPr>
          <p:cNvPicPr>
            <a:picLocks noChangeAspect="1"/>
          </p:cNvPicPr>
          <p:nvPr/>
        </p:nvPicPr>
        <p:blipFill>
          <a:blip r:embed="rId4"/>
          <a:stretch>
            <a:fillRect/>
          </a:stretch>
        </p:blipFill>
        <p:spPr>
          <a:xfrm>
            <a:off x="2540445" y="1359468"/>
            <a:ext cx="1371600" cy="1371600"/>
          </a:xfrm>
          <a:prstGeom prst="rect">
            <a:avLst/>
          </a:prstGeom>
        </p:spPr>
      </p:pic>
      <p:sp>
        <p:nvSpPr>
          <p:cNvPr id="8" name="Content Placeholder 7">
            <a:extLst>
              <a:ext uri="{FF2B5EF4-FFF2-40B4-BE49-F238E27FC236}">
                <a16:creationId xmlns:a16="http://schemas.microsoft.com/office/drawing/2014/main" id="{3EC6076D-18AB-2C87-A390-03A04802BD7E}"/>
              </a:ext>
            </a:extLst>
          </p:cNvPr>
          <p:cNvSpPr>
            <a:spLocks noGrp="1"/>
          </p:cNvSpPr>
          <p:nvPr>
            <p:ph sz="quarter" idx="13"/>
          </p:nvPr>
        </p:nvSpPr>
        <p:spPr>
          <a:xfrm>
            <a:off x="1335316" y="2828784"/>
            <a:ext cx="4005702" cy="883542"/>
          </a:xfrm>
        </p:spPr>
        <p:txBody>
          <a:bodyPr/>
          <a:lstStyle/>
          <a:p>
            <a:pPr marL="0" lvl="0" indent="0" algn="ctr">
              <a:spcAft>
                <a:spcPts val="0"/>
              </a:spcAft>
              <a:buClrTx/>
              <a:buNone/>
            </a:pPr>
            <a:r>
              <a:rPr lang="en-US" b="1" dirty="0">
                <a:latin typeface="Calibri" panose="020F0502020204030204"/>
                <a:cs typeface="+mn-cs"/>
              </a:rPr>
              <a:t>Social Security </a:t>
            </a:r>
          </a:p>
          <a:p>
            <a:pPr marL="0" lvl="0" indent="0" algn="ctr">
              <a:spcAft>
                <a:spcPts val="0"/>
              </a:spcAft>
              <a:buClrTx/>
              <a:buNone/>
            </a:pPr>
            <a:r>
              <a:rPr lang="en-US" dirty="0">
                <a:latin typeface="Calibri" panose="020F0502020204030204"/>
                <a:cs typeface="+mn-cs"/>
              </a:rPr>
              <a:t>Enrolls most people in Medicare</a:t>
            </a:r>
          </a:p>
        </p:txBody>
      </p:sp>
      <p:cxnSp>
        <p:nvCxnSpPr>
          <p:cNvPr id="22" name="Straight Connector 21">
            <a:extLst>
              <a:ext uri="{FF2B5EF4-FFF2-40B4-BE49-F238E27FC236}">
                <a16:creationId xmlns:a16="http://schemas.microsoft.com/office/drawing/2014/main" id="{2FDE15D6-F6FD-4A5C-B16C-CEA7EE479CF0}"/>
              </a:ext>
              <a:ext uri="{C183D7F6-B498-43B3-948B-1728B52AA6E4}">
                <adec:decorative xmlns:adec="http://schemas.microsoft.com/office/drawing/2017/decorative" val="1"/>
              </a:ext>
            </a:extLst>
          </p:cNvPr>
          <p:cNvCxnSpPr>
            <a:cxnSpLocks/>
          </p:cNvCxnSpPr>
          <p:nvPr/>
        </p:nvCxnSpPr>
        <p:spPr>
          <a:xfrm>
            <a:off x="1470274" y="3671866"/>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D42F5952-F26D-4ED6-F3F3-F2E6F3A1C89E}"/>
              </a:ext>
            </a:extLst>
          </p:cNvPr>
          <p:cNvSpPr>
            <a:spLocks noGrp="1"/>
          </p:cNvSpPr>
          <p:nvPr>
            <p:ph sz="quarter" idx="14"/>
          </p:nvPr>
        </p:nvSpPr>
        <p:spPr>
          <a:xfrm>
            <a:off x="1293531" y="5129889"/>
            <a:ext cx="4005702" cy="1070930"/>
          </a:xfrm>
        </p:spPr>
        <p:txBody>
          <a:bodyPr/>
          <a:lstStyle/>
          <a:p>
            <a:pPr marL="0" lvl="0" indent="0" algn="ctr">
              <a:spcAft>
                <a:spcPts val="0"/>
              </a:spcAft>
              <a:buClrTx/>
              <a:buNone/>
            </a:pPr>
            <a:r>
              <a:rPr lang="en-US" b="1" dirty="0">
                <a:latin typeface="Calibri" panose="020F0502020204030204"/>
                <a:cs typeface="+mn-cs"/>
              </a:rPr>
              <a:t>Railroad Retirement Board (RRB) </a:t>
            </a:r>
            <a:r>
              <a:rPr lang="en-US" dirty="0">
                <a:latin typeface="Calibri" panose="020F0502020204030204"/>
                <a:cs typeface="+mn-cs"/>
              </a:rPr>
              <a:t>Enrolls both railroad retirees and active employees in Medicare</a:t>
            </a:r>
          </a:p>
        </p:txBody>
      </p:sp>
      <p:pic>
        <p:nvPicPr>
          <p:cNvPr id="9" name="Picture 8" title="RRB logo">
            <a:extLst>
              <a:ext uri="{FF2B5EF4-FFF2-40B4-BE49-F238E27FC236}">
                <a16:creationId xmlns:a16="http://schemas.microsoft.com/office/drawing/2014/main" id="{99DFC6D2-2E9C-47D9-851C-4F737791E309}"/>
              </a:ext>
            </a:extLst>
          </p:cNvPr>
          <p:cNvPicPr/>
          <p:nvPr/>
        </p:nvPicPr>
        <p:blipFill rotWithShape="1">
          <a:blip r:embed="rId5" cstate="email">
            <a:extLst>
              <a:ext uri="{28A0092B-C50C-407E-A947-70E740481C1C}">
                <a14:useLocalDpi xmlns:a14="http://schemas.microsoft.com/office/drawing/2010/main"/>
              </a:ext>
            </a:extLst>
          </a:blip>
          <a:srcRect t="8125" b="8516"/>
          <a:stretch/>
        </p:blipFill>
        <p:spPr>
          <a:xfrm>
            <a:off x="2413891" y="3787323"/>
            <a:ext cx="1624709" cy="1362313"/>
          </a:xfrm>
          <a:prstGeom prst="rect">
            <a:avLst/>
          </a:prstGeom>
        </p:spPr>
      </p:pic>
      <p:cxnSp>
        <p:nvCxnSpPr>
          <p:cNvPr id="3" name="Straight Connector 2">
            <a:extLst>
              <a:ext uri="{FF2B5EF4-FFF2-40B4-BE49-F238E27FC236}">
                <a16:creationId xmlns:a16="http://schemas.microsoft.com/office/drawing/2014/main" id="{765FE1A3-3648-4BBD-9497-678C3915C6D4}"/>
              </a:ext>
              <a:ext uri="{C183D7F6-B498-43B3-948B-1728B52AA6E4}">
                <adec:decorative xmlns:adec="http://schemas.microsoft.com/office/drawing/2017/decorative" val="1"/>
              </a:ext>
            </a:extLst>
          </p:cNvPr>
          <p:cNvCxnSpPr>
            <a:cxnSpLocks/>
          </p:cNvCxnSpPr>
          <p:nvPr/>
        </p:nvCxnSpPr>
        <p:spPr>
          <a:xfrm>
            <a:off x="6050280" y="1324523"/>
            <a:ext cx="0" cy="452619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50800367-CDAC-2B7D-B6D3-D271042BABD6}"/>
              </a:ext>
            </a:extLst>
          </p:cNvPr>
          <p:cNvSpPr>
            <a:spLocks noGrp="1"/>
          </p:cNvSpPr>
          <p:nvPr>
            <p:ph sz="quarter" idx="15"/>
          </p:nvPr>
        </p:nvSpPr>
        <p:spPr>
          <a:xfrm>
            <a:off x="6759543" y="2828784"/>
            <a:ext cx="4457425" cy="760773"/>
          </a:xfrm>
        </p:spPr>
        <p:txBody>
          <a:bodyPr/>
          <a:lstStyle/>
          <a:p>
            <a:pPr marL="0" lvl="0" indent="0" algn="ctr">
              <a:spcAft>
                <a:spcPts val="0"/>
              </a:spcAft>
              <a:buClrTx/>
              <a:buNone/>
            </a:pPr>
            <a:r>
              <a:rPr lang="en-US" b="1" dirty="0">
                <a:latin typeface="Calibri" panose="020F0502020204030204"/>
                <a:cs typeface="+mn-cs"/>
              </a:rPr>
              <a:t>Office of Personnel Management (OPM) </a:t>
            </a:r>
            <a:br>
              <a:rPr lang="en-US" b="1" dirty="0">
                <a:latin typeface="Calibri" panose="020F0502020204030204"/>
                <a:cs typeface="+mn-cs"/>
              </a:rPr>
            </a:br>
            <a:r>
              <a:rPr lang="en-US" dirty="0">
                <a:latin typeface="Calibri" panose="020F0502020204030204"/>
                <a:cs typeface="+mn-cs"/>
              </a:rPr>
              <a:t>Handles federal retirees’ premiums</a:t>
            </a:r>
          </a:p>
        </p:txBody>
      </p:sp>
      <p:pic>
        <p:nvPicPr>
          <p:cNvPr id="11" name="Picture 10" title="Office of Personnel Management logo">
            <a:extLst>
              <a:ext uri="{FF2B5EF4-FFF2-40B4-BE49-F238E27FC236}">
                <a16:creationId xmlns:a16="http://schemas.microsoft.com/office/drawing/2014/main" id="{D993EFD1-3C6F-46DF-BE74-66B412D10E76}"/>
              </a:ext>
            </a:extLst>
          </p:cNvPr>
          <p:cNvPicPr>
            <a:picLocks noChangeAspect="1"/>
          </p:cNvPicPr>
          <p:nvPr/>
        </p:nvPicPr>
        <p:blipFill rotWithShape="1">
          <a:blip r:embed="rId6"/>
          <a:srcRect l="15017" r="17051"/>
          <a:stretch/>
        </p:blipFill>
        <p:spPr>
          <a:xfrm>
            <a:off x="8333672" y="1430767"/>
            <a:ext cx="1344647" cy="1323721"/>
          </a:xfrm>
          <a:prstGeom prst="rect">
            <a:avLst/>
          </a:prstGeom>
        </p:spPr>
      </p:pic>
      <p:sp>
        <p:nvSpPr>
          <p:cNvPr id="20" name="Content Placeholder 19">
            <a:extLst>
              <a:ext uri="{FF2B5EF4-FFF2-40B4-BE49-F238E27FC236}">
                <a16:creationId xmlns:a16="http://schemas.microsoft.com/office/drawing/2014/main" id="{0195E869-3551-9922-2DF2-8A408C41AB23}"/>
              </a:ext>
            </a:extLst>
          </p:cNvPr>
          <p:cNvSpPr>
            <a:spLocks noGrp="1"/>
          </p:cNvSpPr>
          <p:nvPr>
            <p:ph sz="quarter" idx="16"/>
          </p:nvPr>
        </p:nvSpPr>
        <p:spPr>
          <a:xfrm>
            <a:off x="6059664" y="5129889"/>
            <a:ext cx="5941264" cy="969267"/>
          </a:xfrm>
        </p:spPr>
        <p:txBody>
          <a:bodyPr/>
          <a:lstStyle/>
          <a:p>
            <a:pPr marL="0" lvl="0" indent="0" algn="ctr">
              <a:spcBef>
                <a:spcPts val="451"/>
              </a:spcBef>
              <a:spcAft>
                <a:spcPts val="1351"/>
              </a:spcAft>
              <a:buClrTx/>
              <a:buNone/>
            </a:pPr>
            <a:r>
              <a:rPr lang="en-US" sz="1800" b="1" dirty="0">
                <a:ea typeface="Calibri"/>
              </a:rPr>
              <a:t>Centers for Medicare &amp; Medicaid Services (CMS) </a:t>
            </a:r>
            <a:r>
              <a:rPr lang="en-US" sz="1800" dirty="0">
                <a:ea typeface="Calibri"/>
              </a:rPr>
              <a:t>Forms Medicare policy and administers Medicare coverage, benefits, and payments</a:t>
            </a:r>
          </a:p>
        </p:txBody>
      </p:sp>
      <p:cxnSp>
        <p:nvCxnSpPr>
          <p:cNvPr id="12" name="Straight Connector 11">
            <a:extLst>
              <a:ext uri="{FF2B5EF4-FFF2-40B4-BE49-F238E27FC236}">
                <a16:creationId xmlns:a16="http://schemas.microsoft.com/office/drawing/2014/main" id="{F05C75DE-ADEC-4568-97F0-E699D9736F34}"/>
              </a:ext>
              <a:ext uri="{C183D7F6-B498-43B3-948B-1728B52AA6E4}">
                <adec:decorative xmlns:adec="http://schemas.microsoft.com/office/drawing/2017/decorative" val="1"/>
              </a:ext>
            </a:extLst>
          </p:cNvPr>
          <p:cNvCxnSpPr>
            <a:cxnSpLocks/>
          </p:cNvCxnSpPr>
          <p:nvPr/>
        </p:nvCxnSpPr>
        <p:spPr>
          <a:xfrm>
            <a:off x="7223802" y="3690712"/>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4" name="Content Placeholder 11" title="CMS Logo">
            <a:extLst>
              <a:ext uri="{FF2B5EF4-FFF2-40B4-BE49-F238E27FC236}">
                <a16:creationId xmlns:a16="http://schemas.microsoft.com/office/drawing/2014/main" id="{A8D22947-3AC8-4F03-BE4C-9766482FF2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27763" y="4054384"/>
            <a:ext cx="2644294" cy="910953"/>
          </a:xfrm>
          <a:prstGeom prst="rect">
            <a:avLst/>
          </a:prstGeom>
        </p:spPr>
      </p:pic>
      <p:sp>
        <p:nvSpPr>
          <p:cNvPr id="15" name="Slide Number Placeholder 5">
            <a:extLst>
              <a:ext uri="{FF2B5EF4-FFF2-40B4-BE49-F238E27FC236}">
                <a16:creationId xmlns:a16="http://schemas.microsoft.com/office/drawing/2014/main" id="{0D171372-08C7-48D8-BA92-0BC38CB13E2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a:solidFill>
                  <a:srgbClr val="4472C4">
                    <a:lumMod val="60000"/>
                    <a:lumOff val="40000"/>
                  </a:srgbClr>
                </a:solidFill>
              </a:rPr>
              <a:pPr>
                <a:defRPr/>
              </a:pPr>
              <a:t>12</a:t>
            </a:fld>
            <a:endParaRPr lang="en-US" dirty="0">
              <a:solidFill>
                <a:srgbClr val="4472C4">
                  <a:lumMod val="60000"/>
                  <a:lumOff val="40000"/>
                </a:srgbClr>
              </a:solidFill>
            </a:endParaRPr>
          </a:p>
        </p:txBody>
      </p:sp>
      <p:sp>
        <p:nvSpPr>
          <p:cNvPr id="6" name="Footer Placeholder 2">
            <a:extLst>
              <a:ext uri="{FF2B5EF4-FFF2-40B4-BE49-F238E27FC236}">
                <a16:creationId xmlns:a16="http://schemas.microsoft.com/office/drawing/2014/main" id="{69ACDA58-5C66-4D79-8D73-D3137A08887F}"/>
              </a:ext>
            </a:extLst>
          </p:cNvPr>
          <p:cNvSpPr>
            <a:spLocks noGrp="1"/>
          </p:cNvSpPr>
          <p:nvPr>
            <p:ph type="ftr" sz="quarter" idx="11"/>
          </p:nvPr>
        </p:nvSpPr>
        <p:spPr/>
        <p:txBody>
          <a:bodyPr/>
          <a:lstStyle/>
          <a:p>
            <a:pPr>
              <a:defRPr/>
            </a:pPr>
            <a:r>
              <a:rPr lang="en-US" dirty="0">
                <a:solidFill>
                  <a:srgbClr val="8FAADC"/>
                </a:solidFill>
              </a:rPr>
              <a:t>Understanding Medicare</a:t>
            </a:r>
          </a:p>
        </p:txBody>
      </p:sp>
      <p:sp>
        <p:nvSpPr>
          <p:cNvPr id="5" name="Date Placeholder 1">
            <a:extLst>
              <a:ext uri="{FF2B5EF4-FFF2-40B4-BE49-F238E27FC236}">
                <a16:creationId xmlns:a16="http://schemas.microsoft.com/office/drawing/2014/main" id="{A8E4AC94-D30D-4968-A941-11293FF25D2B}"/>
              </a:ext>
            </a:extLst>
          </p:cNvPr>
          <p:cNvSpPr>
            <a:spLocks noGrp="1"/>
          </p:cNvSpPr>
          <p:nvPr>
            <p:ph type="dt" sz="half" idx="10"/>
          </p:nvPr>
        </p:nvSpPr>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13189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0"/>
                            </p:stCondLst>
                            <p:childTnLst>
                              <p:par>
                                <p:cTn id="20" presetID="22" presetClass="entr" presetSubtype="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p:bldP spid="10" grpId="0"/>
      <p:bldP spid="13"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n-US" sz="3000" dirty="0"/>
              <a:t>What Are the Parts of Medicare?</a:t>
            </a:r>
          </a:p>
        </p:txBody>
      </p:sp>
      <p:sp>
        <p:nvSpPr>
          <p:cNvPr id="11" name="Content Placeholder 10">
            <a:extLst>
              <a:ext uri="{FF2B5EF4-FFF2-40B4-BE49-F238E27FC236}">
                <a16:creationId xmlns:a16="http://schemas.microsoft.com/office/drawing/2014/main" id="{1FF9D18D-8599-E675-41E6-A386D1E8D169}"/>
              </a:ext>
            </a:extLst>
          </p:cNvPr>
          <p:cNvSpPr>
            <a:spLocks noGrp="1"/>
          </p:cNvSpPr>
          <p:nvPr>
            <p:ph sz="quarter" idx="13"/>
          </p:nvPr>
        </p:nvSpPr>
        <p:spPr>
          <a:xfrm>
            <a:off x="1692157" y="1807641"/>
            <a:ext cx="2926080" cy="3803904"/>
          </a:xfrm>
          <a:prstGeom prst="roundRect">
            <a:avLst/>
          </a:prstGeom>
          <a:ln w="38100">
            <a:solidFill>
              <a:srgbClr val="FFC000"/>
            </a:solidFill>
          </a:ln>
        </p:spPr>
        <p:txBody>
          <a:bodyPr lIns="0" tIns="2286000" rIns="0"/>
          <a:lstStyle/>
          <a:p>
            <a:pPr marL="0" lvl="0" indent="0" algn="ctr">
              <a:spcAft>
                <a:spcPts val="0"/>
              </a:spcAft>
              <a:buClrTx/>
              <a:buNone/>
            </a:pPr>
            <a:r>
              <a:rPr lang="en-US" sz="2400" b="1" dirty="0">
                <a:latin typeface="Calibri" panose="020F0502020204030204"/>
                <a:cs typeface="+mn-cs"/>
              </a:rPr>
              <a:t>Part A </a:t>
            </a:r>
            <a:br>
              <a:rPr lang="en-US" sz="2400" b="1" dirty="0">
                <a:latin typeface="Calibri" panose="020F0502020204030204"/>
                <a:cs typeface="+mn-cs"/>
              </a:rPr>
            </a:br>
            <a:r>
              <a:rPr lang="en-US" sz="2400" dirty="0">
                <a:latin typeface="Calibri" panose="020F0502020204030204"/>
                <a:cs typeface="+mn-cs"/>
              </a:rPr>
              <a:t>(Hospital Insurance)</a:t>
            </a:r>
          </a:p>
        </p:txBody>
      </p:sp>
      <p:pic>
        <p:nvPicPr>
          <p:cNvPr id="7" name="Picture 6" descr="Part A icon"/>
          <p:cNvPicPr>
            <a:picLocks noChangeAspect="1"/>
          </p:cNvPicPr>
          <p:nvPr/>
        </p:nvPicPr>
        <p:blipFill>
          <a:blip r:embed="rId4"/>
          <a:srcRect/>
          <a:stretch/>
        </p:blipFill>
        <p:spPr>
          <a:xfrm>
            <a:off x="2088626" y="2329474"/>
            <a:ext cx="2133141" cy="1207125"/>
          </a:xfrm>
          <a:prstGeom prst="rect">
            <a:avLst/>
          </a:prstGeom>
        </p:spPr>
      </p:pic>
      <p:sp>
        <p:nvSpPr>
          <p:cNvPr id="16" name="Content Placeholder 15">
            <a:extLst>
              <a:ext uri="{FF2B5EF4-FFF2-40B4-BE49-F238E27FC236}">
                <a16:creationId xmlns:a16="http://schemas.microsoft.com/office/drawing/2014/main" id="{74D60027-8614-C3FA-E608-E7CC6B85B647}"/>
              </a:ext>
            </a:extLst>
          </p:cNvPr>
          <p:cNvSpPr>
            <a:spLocks noGrp="1"/>
          </p:cNvSpPr>
          <p:nvPr>
            <p:ph sz="quarter" idx="14"/>
          </p:nvPr>
        </p:nvSpPr>
        <p:spPr>
          <a:xfrm>
            <a:off x="4820458" y="1807641"/>
            <a:ext cx="2926080" cy="3803904"/>
          </a:xfrm>
          <a:prstGeom prst="roundRect">
            <a:avLst/>
          </a:prstGeom>
          <a:ln w="38100">
            <a:solidFill>
              <a:srgbClr val="FFC000"/>
            </a:solidFill>
          </a:ln>
        </p:spPr>
        <p:txBody>
          <a:bodyPr tIns="2286000"/>
          <a:lstStyle/>
          <a:p>
            <a:pPr marL="0" lvl="0" indent="0" algn="ctr">
              <a:spcAft>
                <a:spcPts val="0"/>
              </a:spcAft>
              <a:buClrTx/>
              <a:buNone/>
            </a:pPr>
            <a:r>
              <a:rPr lang="en-US" sz="2400" b="1" dirty="0">
                <a:latin typeface="Calibri" panose="020F0502020204030204"/>
                <a:cs typeface="+mn-cs"/>
              </a:rPr>
              <a:t>Part B </a:t>
            </a:r>
            <a:br>
              <a:rPr lang="en-US" sz="2400" b="1" dirty="0">
                <a:latin typeface="Calibri" panose="020F0502020204030204"/>
                <a:cs typeface="+mn-cs"/>
              </a:rPr>
            </a:br>
            <a:r>
              <a:rPr lang="en-US" sz="2400" dirty="0">
                <a:latin typeface="Calibri" panose="020F0502020204030204"/>
                <a:cs typeface="+mn-cs"/>
              </a:rPr>
              <a:t>(Medical Insurance)</a:t>
            </a:r>
          </a:p>
        </p:txBody>
      </p:sp>
      <p:pic>
        <p:nvPicPr>
          <p:cNvPr id="8" name="Picture 7" descr="Part B Icon"/>
          <p:cNvPicPr>
            <a:picLocks noChangeAspect="1"/>
          </p:cNvPicPr>
          <p:nvPr/>
        </p:nvPicPr>
        <p:blipFill>
          <a:blip r:embed="rId5"/>
          <a:srcRect/>
          <a:stretch/>
        </p:blipFill>
        <p:spPr>
          <a:xfrm>
            <a:off x="5394193" y="2234444"/>
            <a:ext cx="1674334" cy="1508324"/>
          </a:xfrm>
          <a:prstGeom prst="rect">
            <a:avLst/>
          </a:prstGeom>
        </p:spPr>
      </p:pic>
      <p:sp>
        <p:nvSpPr>
          <p:cNvPr id="17" name="Content Placeholder 16">
            <a:extLst>
              <a:ext uri="{FF2B5EF4-FFF2-40B4-BE49-F238E27FC236}">
                <a16:creationId xmlns:a16="http://schemas.microsoft.com/office/drawing/2014/main" id="{D48C17BC-4C5D-44C7-96F5-BF1F12A1062F}"/>
              </a:ext>
            </a:extLst>
          </p:cNvPr>
          <p:cNvSpPr>
            <a:spLocks noGrp="1"/>
          </p:cNvSpPr>
          <p:nvPr>
            <p:ph sz="quarter" idx="15"/>
          </p:nvPr>
        </p:nvSpPr>
        <p:spPr>
          <a:xfrm>
            <a:off x="7948759" y="1807641"/>
            <a:ext cx="2926080" cy="3803904"/>
          </a:xfrm>
          <a:prstGeom prst="roundRect">
            <a:avLst/>
          </a:prstGeom>
          <a:ln w="38100">
            <a:solidFill>
              <a:srgbClr val="FFC000"/>
            </a:solidFill>
          </a:ln>
        </p:spPr>
        <p:txBody>
          <a:bodyPr tIns="2286000"/>
          <a:lstStyle/>
          <a:p>
            <a:pPr marL="0" lvl="0" indent="0" algn="ctr">
              <a:spcAft>
                <a:spcPts val="0"/>
              </a:spcAft>
              <a:buClrTx/>
              <a:buNone/>
            </a:pPr>
            <a:r>
              <a:rPr lang="en-US" sz="2400" b="1" dirty="0">
                <a:latin typeface="Calibri" panose="020F0502020204030204"/>
                <a:cs typeface="+mn-cs"/>
              </a:rPr>
              <a:t>Part D </a:t>
            </a:r>
            <a:br>
              <a:rPr lang="en-US" sz="2400" b="1" dirty="0">
                <a:latin typeface="Calibri" panose="020F0502020204030204"/>
                <a:cs typeface="+mn-cs"/>
              </a:rPr>
            </a:br>
            <a:r>
              <a:rPr lang="en-US" sz="2400" dirty="0">
                <a:latin typeface="Calibri" panose="020F0502020204030204"/>
                <a:cs typeface="+mn-cs"/>
              </a:rPr>
              <a:t>(Drug coverage)</a:t>
            </a:r>
          </a:p>
        </p:txBody>
      </p:sp>
      <p:pic>
        <p:nvPicPr>
          <p:cNvPr id="10" name="Picture 9" descr="Part D Icon"/>
          <p:cNvPicPr>
            <a:picLocks noChangeAspect="1"/>
          </p:cNvPicPr>
          <p:nvPr/>
        </p:nvPicPr>
        <p:blipFill>
          <a:blip r:embed="rId6"/>
          <a:srcRect/>
          <a:stretch/>
        </p:blipFill>
        <p:spPr>
          <a:xfrm>
            <a:off x="8442161" y="2234444"/>
            <a:ext cx="1939276" cy="1379870"/>
          </a:xfrm>
          <a:prstGeom prst="rect">
            <a:avLst/>
          </a:prstGeom>
        </p:spPr>
      </p:pic>
      <p:sp>
        <p:nvSpPr>
          <p:cNvPr id="12" name="Slide Number Placeholder 5">
            <a:extLst>
              <a:ext uri="{FF2B5EF4-FFF2-40B4-BE49-F238E27FC236}">
                <a16:creationId xmlns:a16="http://schemas.microsoft.com/office/drawing/2014/main" id="{0214542B-E403-49F9-9BD0-36EE4B43FF4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a:solidFill>
                  <a:srgbClr val="4472C4">
                    <a:lumMod val="60000"/>
                    <a:lumOff val="40000"/>
                  </a:srgbClr>
                </a:solidFill>
              </a:rPr>
              <a:pPr>
                <a:defRPr/>
              </a:pPr>
              <a:t>13</a:t>
            </a:fld>
            <a:endParaRPr lang="en-US" dirty="0">
              <a:solidFill>
                <a:srgbClr val="4472C4">
                  <a:lumMod val="60000"/>
                  <a:lumOff val="40000"/>
                </a:srgbClr>
              </a:solidFill>
            </a:endParaRPr>
          </a:p>
        </p:txBody>
      </p:sp>
      <p:sp>
        <p:nvSpPr>
          <p:cNvPr id="3" name="Footer Placeholder 2"/>
          <p:cNvSpPr>
            <a:spLocks noGrp="1"/>
          </p:cNvSpPr>
          <p:nvPr>
            <p:ph type="ftr" sz="quarter" idx="11"/>
          </p:nvPr>
        </p:nvSpPr>
        <p:spPr/>
        <p:txBody>
          <a:bodyPr/>
          <a:lstStyle/>
          <a:p>
            <a:pPr>
              <a:defRPr/>
            </a:pPr>
            <a:r>
              <a:rPr lang="en-US" dirty="0">
                <a:solidFill>
                  <a:srgbClr val="8FAADC"/>
                </a:solidFill>
              </a:rPr>
              <a:t>Understanding Medicare</a:t>
            </a:r>
          </a:p>
        </p:txBody>
      </p:sp>
      <p:sp>
        <p:nvSpPr>
          <p:cNvPr id="2" name="Date Placeholder 1"/>
          <p:cNvSpPr>
            <a:spLocks noGrp="1"/>
          </p:cNvSpPr>
          <p:nvPr>
            <p:ph type="dt" sz="half" idx="10"/>
          </p:nvPr>
        </p:nvSpPr>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270389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6" grpId="0" uiExpand="1" animBg="1"/>
      <p:bldP spid="17"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n-US" sz="3000" dirty="0"/>
              <a:t>Your Medicare Options</a:t>
            </a:r>
          </a:p>
        </p:txBody>
      </p:sp>
      <p:sp>
        <p:nvSpPr>
          <p:cNvPr id="5" name="Content Placeholder 4">
            <a:extLst>
              <a:ext uri="{FF2B5EF4-FFF2-40B4-BE49-F238E27FC236}">
                <a16:creationId xmlns:a16="http://schemas.microsoft.com/office/drawing/2014/main" id="{86DD3DE3-13AF-4E70-6E1B-EFD752BDF661}"/>
              </a:ext>
            </a:extLst>
          </p:cNvPr>
          <p:cNvSpPr>
            <a:spLocks noGrp="1"/>
          </p:cNvSpPr>
          <p:nvPr>
            <p:ph sz="quarter" idx="13"/>
          </p:nvPr>
        </p:nvSpPr>
        <p:spPr>
          <a:xfrm>
            <a:off x="1174409" y="1056893"/>
            <a:ext cx="3985147" cy="400110"/>
          </a:xfrm>
          <a:solidFill>
            <a:schemeClr val="accent5">
              <a:lumMod val="20000"/>
              <a:lumOff val="80000"/>
            </a:schemeClr>
          </a:solidFill>
        </p:spPr>
        <p:txBody>
          <a:bodyPr wrap="square" rtlCol="0">
            <a:spAutoFit/>
          </a:bodyPr>
          <a:lstStyle/>
          <a:p>
            <a:pPr marL="0" indent="0" algn="ctr">
              <a:spcAft>
                <a:spcPts val="0"/>
              </a:spcAft>
              <a:buClrTx/>
              <a:buFontTx/>
              <a:buNone/>
            </a:pPr>
            <a:r>
              <a:rPr lang="en-US" sz="2000" b="1" kern="0" dirty="0">
                <a:latin typeface="+mn-lt"/>
                <a:cs typeface="+mn-cs"/>
              </a:rPr>
              <a:t>Original Medicare</a:t>
            </a:r>
          </a:p>
        </p:txBody>
      </p:sp>
      <p:pic>
        <p:nvPicPr>
          <p:cNvPr id="35" name="Picture 34" descr="Group of Original Medicare icons">
            <a:extLst>
              <a:ext uri="{FF2B5EF4-FFF2-40B4-BE49-F238E27FC236}">
                <a16:creationId xmlns:a16="http://schemas.microsoft.com/office/drawing/2014/main" id="{71B9AF2C-D102-4C6C-A957-0C53CE3359B0}"/>
              </a:ext>
            </a:extLst>
          </p:cNvPr>
          <p:cNvPicPr>
            <a:picLocks noChangeAspect="1"/>
          </p:cNvPicPr>
          <p:nvPr/>
        </p:nvPicPr>
        <p:blipFill>
          <a:blip r:embed="rId4"/>
          <a:stretch>
            <a:fillRect/>
          </a:stretch>
        </p:blipFill>
        <p:spPr>
          <a:xfrm>
            <a:off x="1401153" y="1508200"/>
            <a:ext cx="3265840" cy="4805090"/>
          </a:xfrm>
          <a:prstGeom prst="rect">
            <a:avLst/>
          </a:prstGeom>
        </p:spPr>
      </p:pic>
      <p:cxnSp>
        <p:nvCxnSpPr>
          <p:cNvPr id="10" name="Straight Connector 9">
            <a:extLst>
              <a:ext uri="{C183D7F6-B498-43B3-948B-1728B52AA6E4}">
                <adec:decorative xmlns:adec="http://schemas.microsoft.com/office/drawing/2017/decorative" val="1"/>
              </a:ext>
            </a:extLst>
          </p:cNvPr>
          <p:cNvCxnSpPr/>
          <p:nvPr/>
        </p:nvCxnSpPr>
        <p:spPr>
          <a:xfrm>
            <a:off x="5742240" y="1415895"/>
            <a:ext cx="0" cy="4278128"/>
          </a:xfrm>
          <a:prstGeom prst="line">
            <a:avLst/>
          </a:prstGeom>
          <a:noFill/>
          <a:ln w="12700" cap="flat" cmpd="sng" algn="ctr">
            <a:solidFill>
              <a:schemeClr val="accent5">
                <a:lumMod val="60000"/>
                <a:lumOff val="40000"/>
              </a:schemeClr>
            </a:solidFill>
            <a:prstDash val="solid"/>
            <a:miter lim="800000"/>
          </a:ln>
          <a:effectLst/>
        </p:spPr>
      </p:cxnSp>
      <p:sp>
        <p:nvSpPr>
          <p:cNvPr id="6" name="Content Placeholder 5">
            <a:extLst>
              <a:ext uri="{FF2B5EF4-FFF2-40B4-BE49-F238E27FC236}">
                <a16:creationId xmlns:a16="http://schemas.microsoft.com/office/drawing/2014/main" id="{AA8A8802-CA76-2323-5299-FE082DEBC45A}"/>
              </a:ext>
            </a:extLst>
          </p:cNvPr>
          <p:cNvSpPr>
            <a:spLocks noGrp="1"/>
          </p:cNvSpPr>
          <p:nvPr>
            <p:ph sz="quarter" idx="14"/>
          </p:nvPr>
        </p:nvSpPr>
        <p:spPr>
          <a:xfrm>
            <a:off x="6388608" y="1055780"/>
            <a:ext cx="4965192" cy="402336"/>
          </a:xfrm>
          <a:solidFill>
            <a:srgbClr val="DEEBF7"/>
          </a:solidFill>
        </p:spPr>
        <p:txBody>
          <a:bodyPr/>
          <a:lstStyle/>
          <a:p>
            <a:pPr marL="0" lvl="0" indent="0" algn="ctr">
              <a:spcAft>
                <a:spcPts val="0"/>
              </a:spcAft>
              <a:buClrTx/>
              <a:buNone/>
              <a:defRPr/>
            </a:pPr>
            <a:r>
              <a:rPr lang="en-US" sz="2000" b="1" kern="0" dirty="0">
                <a:latin typeface="Calibri" panose="020F0502020204030204"/>
                <a:cs typeface="+mn-cs"/>
              </a:rPr>
              <a:t>Medicare Advantage (also known as Part C)</a:t>
            </a:r>
          </a:p>
        </p:txBody>
      </p:sp>
      <p:pic>
        <p:nvPicPr>
          <p:cNvPr id="55" name="Picture 54" descr="Group of Medicare Advantage icons">
            <a:extLst>
              <a:ext uri="{FF2B5EF4-FFF2-40B4-BE49-F238E27FC236}">
                <a16:creationId xmlns:a16="http://schemas.microsoft.com/office/drawing/2014/main" id="{AB9A03EA-0FAA-45E8-BA23-D43001830DF6}"/>
              </a:ext>
            </a:extLst>
          </p:cNvPr>
          <p:cNvPicPr>
            <a:picLocks noChangeAspect="1"/>
          </p:cNvPicPr>
          <p:nvPr/>
        </p:nvPicPr>
        <p:blipFill>
          <a:blip r:embed="rId5"/>
          <a:stretch>
            <a:fillRect/>
          </a:stretch>
        </p:blipFill>
        <p:spPr>
          <a:xfrm>
            <a:off x="7097359" y="1505349"/>
            <a:ext cx="3265841" cy="4574271"/>
          </a:xfrm>
          <a:prstGeom prst="rect">
            <a:avLst/>
          </a:prstGeom>
        </p:spPr>
      </p:pic>
      <p:sp>
        <p:nvSpPr>
          <p:cNvPr id="12" name="Slide Number Placeholder 5">
            <a:extLst>
              <a:ext uri="{FF2B5EF4-FFF2-40B4-BE49-F238E27FC236}">
                <a16:creationId xmlns:a16="http://schemas.microsoft.com/office/drawing/2014/main" id="{81E26578-57DD-44BB-A681-188A8BB170B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a:solidFill>
                  <a:srgbClr val="4472C4">
                    <a:lumMod val="60000"/>
                    <a:lumOff val="40000"/>
                  </a:srgbClr>
                </a:solidFill>
              </a:rPr>
              <a:pPr>
                <a:defRPr/>
              </a:pPr>
              <a:t>14</a:t>
            </a:fld>
            <a:endParaRPr lang="en-US" dirty="0">
              <a:solidFill>
                <a:srgbClr val="4472C4">
                  <a:lumMod val="60000"/>
                  <a:lumOff val="40000"/>
                </a:srgbClr>
              </a:solidFill>
            </a:endParaRPr>
          </a:p>
        </p:txBody>
      </p:sp>
      <p:sp>
        <p:nvSpPr>
          <p:cNvPr id="3" name="Footer Placeholder 2"/>
          <p:cNvSpPr>
            <a:spLocks noGrp="1"/>
          </p:cNvSpPr>
          <p:nvPr>
            <p:ph type="ftr" sz="quarter" idx="11"/>
          </p:nvPr>
        </p:nvSpPr>
        <p:spPr/>
        <p:txBody>
          <a:bodyPr/>
          <a:lstStyle/>
          <a:p>
            <a:pPr>
              <a:defRPr/>
            </a:pPr>
            <a:r>
              <a:rPr lang="en-US" dirty="0">
                <a:solidFill>
                  <a:srgbClr val="8FAADC"/>
                </a:solidFill>
              </a:rPr>
              <a:t>Understanding Medicare</a:t>
            </a:r>
          </a:p>
        </p:txBody>
      </p:sp>
      <p:sp>
        <p:nvSpPr>
          <p:cNvPr id="2" name="Date Placeholder 1"/>
          <p:cNvSpPr>
            <a:spLocks noGrp="1"/>
          </p:cNvSpPr>
          <p:nvPr>
            <p:ph type="dt" sz="half" idx="10"/>
          </p:nvPr>
        </p:nvSpPr>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2345758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0" y="267593"/>
            <a:ext cx="8928209" cy="719643"/>
          </a:xfrm>
        </p:spPr>
        <p:txBody>
          <a:bodyPr>
            <a:normAutofit/>
          </a:bodyPr>
          <a:lstStyle/>
          <a:p>
            <a:r>
              <a:rPr lang="en-US" sz="3000" dirty="0"/>
              <a:t>Check Your Knowledge: Question 1</a:t>
            </a:r>
          </a:p>
        </p:txBody>
      </p:sp>
      <p:sp>
        <p:nvSpPr>
          <p:cNvPr id="9" name="Content Placeholder 8"/>
          <p:cNvSpPr>
            <a:spLocks noGrp="1"/>
          </p:cNvSpPr>
          <p:nvPr>
            <p:ph idx="4294967295"/>
          </p:nvPr>
        </p:nvSpPr>
        <p:spPr>
          <a:xfrm>
            <a:off x="1844039" y="1801810"/>
            <a:ext cx="9170035" cy="5021263"/>
          </a:xfrm>
        </p:spPr>
        <p:txBody>
          <a:bodyPr>
            <a:normAutofit/>
          </a:bodyPr>
          <a:lstStyle/>
          <a:p>
            <a:pPr marL="0" lvl="0" indent="0">
              <a:lnSpc>
                <a:spcPct val="100000"/>
              </a:lnSpc>
              <a:spcBef>
                <a:spcPts val="0"/>
              </a:spcBef>
              <a:spcAft>
                <a:spcPts val="1200"/>
              </a:spcAft>
              <a:buNone/>
            </a:pPr>
            <a:r>
              <a:rPr lang="en-US" b="1" dirty="0">
                <a:solidFill>
                  <a:srgbClr val="00529B"/>
                </a:solidFill>
              </a:rPr>
              <a:t>If you have ALS and get Social Security Disability Insurance (SSDI), you’ll have a 24-month waiting period before you’re enrolled in Medicare.</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True</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False</a:t>
            </a:r>
            <a:endParaRPr lang="en-US" dirty="0"/>
          </a:p>
        </p:txBody>
      </p:sp>
      <p:sp>
        <p:nvSpPr>
          <p:cNvPr id="6" name="Rounded Rectangle 5" descr="Green box highlighting B as the correct answer "/>
          <p:cNvSpPr/>
          <p:nvPr/>
        </p:nvSpPr>
        <p:spPr>
          <a:xfrm>
            <a:off x="1844040" y="3660533"/>
            <a:ext cx="1469004" cy="4864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F521D89-1CCF-4792-81B2-CE763754E9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Understanding Medicare</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28922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p:txBody>
          <a:bodyPr>
            <a:noAutofit/>
          </a:bodyPr>
          <a:lstStyle/>
          <a:p>
            <a:pPr>
              <a:lnSpc>
                <a:spcPct val="100000"/>
              </a:lnSpc>
              <a:spcBef>
                <a:spcPts val="600"/>
              </a:spcBef>
            </a:pPr>
            <a:r>
              <a:rPr lang="en-US" dirty="0"/>
              <a:t>Medicare Part A </a:t>
            </a:r>
          </a:p>
          <a:p>
            <a:pPr>
              <a:lnSpc>
                <a:spcPct val="100000"/>
              </a:lnSpc>
              <a:spcBef>
                <a:spcPts val="600"/>
              </a:spcBef>
            </a:pPr>
            <a:r>
              <a:rPr lang="en-US" dirty="0"/>
              <a:t>(Hospital Insurance)</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r>
              <a:rPr lang="en-US" sz="3000" dirty="0"/>
              <a:t>Part A (Hospital Insurance) Covers</a:t>
            </a:r>
          </a:p>
        </p:txBody>
      </p:sp>
      <p:grpSp>
        <p:nvGrpSpPr>
          <p:cNvPr id="14" name="Group 13" descr="Part A Hospital Insurance infographic">
            <a:extLst>
              <a:ext uri="{FF2B5EF4-FFF2-40B4-BE49-F238E27FC236}">
                <a16:creationId xmlns:a16="http://schemas.microsoft.com/office/drawing/2014/main" id="{8E9E2A25-17DE-4C2B-A0BD-FC6E70FBAE9A}"/>
              </a:ext>
            </a:extLst>
          </p:cNvPr>
          <p:cNvGrpSpPr/>
          <p:nvPr/>
        </p:nvGrpSpPr>
        <p:grpSpPr>
          <a:xfrm>
            <a:off x="8229600" y="1371600"/>
            <a:ext cx="3840480" cy="2357276"/>
            <a:chOff x="159794" y="1180618"/>
            <a:chExt cx="2174452" cy="1347601"/>
          </a:xfrm>
        </p:grpSpPr>
        <p:pic>
          <p:nvPicPr>
            <p:cNvPr id="15" name="Picture 14" descr="Medicare Part A Icon">
              <a:extLst>
                <a:ext uri="{FF2B5EF4-FFF2-40B4-BE49-F238E27FC236}">
                  <a16:creationId xmlns:a16="http://schemas.microsoft.com/office/drawing/2014/main" id="{97395153-EE35-4A3C-9721-26130D0284CA}"/>
                </a:ext>
              </a:extLst>
            </p:cNvPr>
            <p:cNvPicPr>
              <a:picLocks noChangeAspect="1"/>
            </p:cNvPicPr>
            <p:nvPr/>
          </p:nvPicPr>
          <p:blipFill>
            <a:blip r:embed="rId4"/>
            <a:srcRect/>
            <a:stretch/>
          </p:blipFill>
          <p:spPr>
            <a:xfrm>
              <a:off x="439092" y="1180618"/>
              <a:ext cx="1615857" cy="914400"/>
            </a:xfrm>
            <a:prstGeom prst="rect">
              <a:avLst/>
            </a:prstGeom>
          </p:spPr>
        </p:pic>
        <p:sp>
          <p:nvSpPr>
            <p:cNvPr id="17" name="TextBox 16">
              <a:extLst>
                <a:ext uri="{FF2B5EF4-FFF2-40B4-BE49-F238E27FC236}">
                  <a16:creationId xmlns:a16="http://schemas.microsoft.com/office/drawing/2014/main" id="{EA0D51BB-FC93-426B-99B1-15B4A8523FAE}"/>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4546A"/>
                  </a:solidFill>
                  <a:effectLst/>
                  <a:uLnTx/>
                  <a:uFillTx/>
                  <a:latin typeface="Calibri" panose="020F0502020204030204"/>
                  <a:ea typeface="+mn-ea"/>
                  <a:cs typeface="+mn-cs"/>
                </a:rPr>
                <a:t>Part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4546A"/>
                  </a:solidFill>
                  <a:effectLst/>
                  <a:uLnTx/>
                  <a:uFillTx/>
                  <a:latin typeface="Calibri" panose="020F0502020204030204"/>
                  <a:ea typeface="+mn-ea"/>
                  <a:cs typeface="+mn-cs"/>
                </a:rPr>
                <a:t>Hospital Insurance</a:t>
              </a:r>
            </a:p>
          </p:txBody>
        </p:sp>
      </p:grpSp>
      <p:sp>
        <p:nvSpPr>
          <p:cNvPr id="16" name="Content Placeholder 15">
            <a:extLst>
              <a:ext uri="{FF2B5EF4-FFF2-40B4-BE49-F238E27FC236}">
                <a16:creationId xmlns:a16="http://schemas.microsoft.com/office/drawing/2014/main" id="{1F41FAD0-8EA9-4E44-9056-31319BA3676C}"/>
              </a:ext>
            </a:extLst>
          </p:cNvPr>
          <p:cNvSpPr>
            <a:spLocks noGrp="1"/>
          </p:cNvSpPr>
          <p:nvPr>
            <p:ph idx="4294967295"/>
          </p:nvPr>
        </p:nvSpPr>
        <p:spPr>
          <a:xfrm>
            <a:off x="1371601" y="1371601"/>
            <a:ext cx="8070979" cy="4671492"/>
          </a:xfrm>
        </p:spPr>
        <p:txBody>
          <a:bodyPr vert="horz" lIns="91440" tIns="45720" rIns="91440" bIns="45720" rtlCol="0" anchor="t">
            <a:normAutofit fontScale="92500"/>
          </a:bodyPr>
          <a:lstStyle/>
          <a:p>
            <a:pPr marL="274320" indent="-274320" defTabSz="685800">
              <a:lnSpc>
                <a:spcPct val="110000"/>
              </a:lnSpc>
              <a:spcBef>
                <a:spcPts val="0"/>
              </a:spcBef>
              <a:spcAft>
                <a:spcPts val="1200"/>
              </a:spcAft>
              <a:defRPr/>
            </a:pPr>
            <a:r>
              <a:rPr lang="en-US" sz="2800" b="1" dirty="0">
                <a:solidFill>
                  <a:srgbClr val="00529B"/>
                </a:solidFill>
              </a:rPr>
              <a:t>Inpatient care in a hospital, including:</a:t>
            </a:r>
            <a:endParaRPr lang="en-US" sz="2400" dirty="0">
              <a:solidFill>
                <a:srgbClr val="00529B"/>
              </a:solidFill>
            </a:endParaRPr>
          </a:p>
          <a:p>
            <a:pPr marL="617220" lvl="1" indent="-342900" defTabSz="685800">
              <a:lnSpc>
                <a:spcPct val="110000"/>
              </a:lnSpc>
              <a:spcBef>
                <a:spcPts val="0"/>
              </a:spcBef>
              <a:spcAft>
                <a:spcPts val="1200"/>
              </a:spcAft>
              <a:buClr>
                <a:schemeClr val="bg1"/>
              </a:buClr>
              <a:defRPr/>
            </a:pPr>
            <a:r>
              <a:rPr lang="en-US" sz="2400" dirty="0">
                <a:solidFill>
                  <a:srgbClr val="00529B"/>
                </a:solidFill>
              </a:rPr>
              <a:t>	  Semi-private room</a:t>
            </a:r>
            <a:endParaRPr lang="en-US" sz="2400" dirty="0">
              <a:solidFill>
                <a:srgbClr val="00529B"/>
              </a:solidFill>
              <a:cs typeface="Calibri" panose="020F0502020204030204"/>
            </a:endParaRPr>
          </a:p>
          <a:p>
            <a:pPr marL="617220" lvl="1" indent="-342900" defTabSz="685800">
              <a:lnSpc>
                <a:spcPct val="110000"/>
              </a:lnSpc>
              <a:spcBef>
                <a:spcPts val="0"/>
              </a:spcBef>
              <a:spcAft>
                <a:spcPts val="1200"/>
              </a:spcAft>
              <a:buClr>
                <a:schemeClr val="bg1"/>
              </a:buClr>
              <a:defRPr/>
            </a:pPr>
            <a:r>
              <a:rPr lang="en-US" sz="2400" dirty="0">
                <a:solidFill>
                  <a:srgbClr val="00529B"/>
                </a:solidFill>
              </a:rPr>
              <a:t>	  Meals</a:t>
            </a:r>
            <a:endParaRPr lang="en-US" sz="2400" dirty="0">
              <a:solidFill>
                <a:srgbClr val="00529B"/>
              </a:solidFill>
              <a:cs typeface="Calibri" panose="020F0502020204030204"/>
            </a:endParaRPr>
          </a:p>
          <a:p>
            <a:pPr marL="617220" lvl="1" indent="-342900" defTabSz="685800">
              <a:lnSpc>
                <a:spcPct val="110000"/>
              </a:lnSpc>
              <a:spcBef>
                <a:spcPts val="0"/>
              </a:spcBef>
              <a:spcAft>
                <a:spcPts val="1200"/>
              </a:spcAft>
              <a:buClr>
                <a:schemeClr val="bg1"/>
              </a:buClr>
              <a:defRPr/>
            </a:pPr>
            <a:r>
              <a:rPr lang="en-US" sz="2400" dirty="0">
                <a:solidFill>
                  <a:srgbClr val="00529B"/>
                </a:solidFill>
              </a:rPr>
              <a:t>	  General nursing</a:t>
            </a:r>
            <a:endParaRPr lang="en-US" sz="2400" dirty="0">
              <a:solidFill>
                <a:srgbClr val="00529B"/>
              </a:solidFill>
              <a:cs typeface="Calibri" panose="020F0502020204030204"/>
            </a:endParaRPr>
          </a:p>
          <a:p>
            <a:pPr marL="617220" lvl="1" indent="-342900" defTabSz="685800">
              <a:lnSpc>
                <a:spcPct val="110000"/>
              </a:lnSpc>
              <a:spcBef>
                <a:spcPts val="0"/>
              </a:spcBef>
              <a:spcAft>
                <a:spcPts val="1200"/>
              </a:spcAft>
              <a:buClr>
                <a:schemeClr val="bg1"/>
              </a:buClr>
              <a:defRPr/>
            </a:pPr>
            <a:r>
              <a:rPr lang="en-US" sz="2400" dirty="0">
                <a:solidFill>
                  <a:srgbClr val="00529B"/>
                </a:solidFill>
              </a:rPr>
              <a:t>	  Drugs (including methadone to treat an opioid</a:t>
            </a:r>
            <a:br>
              <a:rPr lang="en-US" sz="2400" dirty="0">
                <a:solidFill>
                  <a:srgbClr val="00529B"/>
                </a:solidFill>
              </a:rPr>
            </a:br>
            <a:r>
              <a:rPr lang="en-US" sz="2400" dirty="0">
                <a:solidFill>
                  <a:srgbClr val="00529B"/>
                </a:solidFill>
              </a:rPr>
              <a:t>	   use disorder) </a:t>
            </a:r>
          </a:p>
          <a:p>
            <a:pPr marL="850900" lvl="1" indent="-577850" defTabSz="685800">
              <a:lnSpc>
                <a:spcPct val="110000"/>
              </a:lnSpc>
              <a:spcBef>
                <a:spcPts val="0"/>
              </a:spcBef>
              <a:spcAft>
                <a:spcPts val="1200"/>
              </a:spcAft>
              <a:buClr>
                <a:schemeClr val="bg1"/>
              </a:buClr>
              <a:defRPr/>
            </a:pPr>
            <a:r>
              <a:rPr lang="en-US" sz="2400" dirty="0">
                <a:solidFill>
                  <a:srgbClr val="00529B"/>
                </a:solidFill>
              </a:rPr>
              <a:t>Other hospital services and supplies </a:t>
            </a:r>
            <a:endParaRPr lang="en-US" sz="2400" dirty="0">
              <a:solidFill>
                <a:srgbClr val="00529B"/>
              </a:solidFill>
              <a:cs typeface="Calibri"/>
            </a:endParaRPr>
          </a:p>
          <a:p>
            <a:pPr marL="274320" indent="-274320" defTabSz="685800">
              <a:lnSpc>
                <a:spcPct val="110000"/>
              </a:lnSpc>
              <a:spcBef>
                <a:spcPts val="0"/>
              </a:spcBef>
              <a:spcAft>
                <a:spcPts val="1200"/>
              </a:spcAft>
              <a:defRPr/>
            </a:pPr>
            <a:r>
              <a:rPr lang="en-US" sz="2800" b="1" dirty="0">
                <a:solidFill>
                  <a:srgbClr val="00529B"/>
                </a:solidFill>
                <a:latin typeface="Arial"/>
                <a:cs typeface="Arial"/>
              </a:rPr>
              <a:t>Inpatient care in a skilled nursing facility (SNF) </a:t>
            </a:r>
            <a:r>
              <a:rPr lang="en-US" sz="2800" dirty="0">
                <a:solidFill>
                  <a:srgbClr val="00529B"/>
                </a:solidFill>
                <a:latin typeface="Arial"/>
                <a:cs typeface="Arial"/>
              </a:rPr>
              <a:t>after a related 3-day inpatient hospital stay</a:t>
            </a:r>
            <a:endParaRPr lang="en-US" dirty="0"/>
          </a:p>
        </p:txBody>
      </p:sp>
      <p:sp>
        <p:nvSpPr>
          <p:cNvPr id="18" name="Freeform: Shape 17">
            <a:extLst>
              <a:ext uri="{FF2B5EF4-FFF2-40B4-BE49-F238E27FC236}">
                <a16:creationId xmlns:a16="http://schemas.microsoft.com/office/drawing/2014/main" id="{2085C2BA-F488-4C46-858C-280F12DC5358}"/>
              </a:ext>
              <a:ext uri="{C183D7F6-B498-43B3-948B-1728B52AA6E4}">
                <adec:decorative xmlns:adec="http://schemas.microsoft.com/office/drawing/2017/decorative" val="1"/>
              </a:ext>
            </a:extLst>
          </p:cNvPr>
          <p:cNvSpPr>
            <a:spLocks noChangeAspect="1"/>
          </p:cNvSpPr>
          <p:nvPr/>
        </p:nvSpPr>
        <p:spPr>
          <a:xfrm>
            <a:off x="1889761" y="1988716"/>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0B54A5EF-6FAF-4B0E-935B-A88A69C0F0C8}"/>
              </a:ext>
              <a:ext uri="{C183D7F6-B498-43B3-948B-1728B52AA6E4}">
                <adec:decorative xmlns:adec="http://schemas.microsoft.com/office/drawing/2017/decorative" val="1"/>
              </a:ext>
            </a:extLst>
          </p:cNvPr>
          <p:cNvSpPr>
            <a:spLocks noChangeAspect="1"/>
          </p:cNvSpPr>
          <p:nvPr/>
        </p:nvSpPr>
        <p:spPr>
          <a:xfrm>
            <a:off x="1889761" y="2549154"/>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1304347-F3FA-440B-BBD7-5DEC40FA6023}"/>
              </a:ext>
              <a:ext uri="{C183D7F6-B498-43B3-948B-1728B52AA6E4}">
                <adec:decorative xmlns:adec="http://schemas.microsoft.com/office/drawing/2017/decorative" val="1"/>
              </a:ext>
            </a:extLst>
          </p:cNvPr>
          <p:cNvSpPr>
            <a:spLocks noChangeAspect="1"/>
          </p:cNvSpPr>
          <p:nvPr/>
        </p:nvSpPr>
        <p:spPr>
          <a:xfrm>
            <a:off x="1889761" y="3054492"/>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C3C4E5B-111D-4E3B-A10A-66B6BF783AB3}"/>
              </a:ext>
              <a:ext uri="{C183D7F6-B498-43B3-948B-1728B52AA6E4}">
                <adec:decorative xmlns:adec="http://schemas.microsoft.com/office/drawing/2017/decorative" val="1"/>
              </a:ext>
            </a:extLst>
          </p:cNvPr>
          <p:cNvSpPr>
            <a:spLocks noChangeAspect="1"/>
          </p:cNvSpPr>
          <p:nvPr/>
        </p:nvSpPr>
        <p:spPr>
          <a:xfrm>
            <a:off x="1905001" y="3573461"/>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7ECCE93-F0D9-48D7-AE91-FFF2F845862D}"/>
              </a:ext>
              <a:ext uri="{C183D7F6-B498-43B3-948B-1728B52AA6E4}">
                <adec:decorative xmlns:adec="http://schemas.microsoft.com/office/drawing/2017/decorative" val="1"/>
              </a:ext>
            </a:extLst>
          </p:cNvPr>
          <p:cNvSpPr>
            <a:spLocks noChangeAspect="1"/>
          </p:cNvSpPr>
          <p:nvPr/>
        </p:nvSpPr>
        <p:spPr>
          <a:xfrm>
            <a:off x="1889760" y="4442710"/>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9BDE81D-C007-463B-AAFB-77C3E3A92C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Understanding Medicare</a:t>
            </a:r>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212998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A (Hospital Insurance) Covers (continued)</a:t>
            </a:r>
          </a:p>
        </p:txBody>
      </p:sp>
      <p:grpSp>
        <p:nvGrpSpPr>
          <p:cNvPr id="14" name="Group 13" descr="Part A Hospital Insurance infographic">
            <a:extLst>
              <a:ext uri="{FF2B5EF4-FFF2-40B4-BE49-F238E27FC236}">
                <a16:creationId xmlns:a16="http://schemas.microsoft.com/office/drawing/2014/main" id="{E27C4FE0-8C65-45BC-926E-BFBE2CE5730A}"/>
              </a:ext>
            </a:extLst>
          </p:cNvPr>
          <p:cNvGrpSpPr/>
          <p:nvPr/>
        </p:nvGrpSpPr>
        <p:grpSpPr>
          <a:xfrm>
            <a:off x="8229600" y="1503952"/>
            <a:ext cx="3840480" cy="2357276"/>
            <a:chOff x="159794" y="1180618"/>
            <a:chExt cx="2174452" cy="1347601"/>
          </a:xfrm>
        </p:grpSpPr>
        <p:pic>
          <p:nvPicPr>
            <p:cNvPr id="22" name="Picture 21" descr="Medicare Part A icon">
              <a:extLst>
                <a:ext uri="{FF2B5EF4-FFF2-40B4-BE49-F238E27FC236}">
                  <a16:creationId xmlns:a16="http://schemas.microsoft.com/office/drawing/2014/main" id="{C79949E0-4F4E-4DE2-8A64-6378CB2ABDB0}"/>
                </a:ext>
              </a:extLst>
            </p:cNvPr>
            <p:cNvPicPr>
              <a:picLocks noChangeAspect="1"/>
            </p:cNvPicPr>
            <p:nvPr/>
          </p:nvPicPr>
          <p:blipFill>
            <a:blip r:embed="rId4"/>
            <a:srcRect/>
            <a:stretch/>
          </p:blipFill>
          <p:spPr>
            <a:xfrm>
              <a:off x="439092" y="1180618"/>
              <a:ext cx="1615857" cy="914400"/>
            </a:xfrm>
            <a:prstGeom prst="rect">
              <a:avLst/>
            </a:prstGeom>
          </p:spPr>
        </p:pic>
        <p:sp>
          <p:nvSpPr>
            <p:cNvPr id="23" name="TextBox 22">
              <a:extLst>
                <a:ext uri="{FF2B5EF4-FFF2-40B4-BE49-F238E27FC236}">
                  <a16:creationId xmlns:a16="http://schemas.microsoft.com/office/drawing/2014/main" id="{CF4953DE-62DF-4D66-A426-9013B18D3920}"/>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4546A"/>
                  </a:solidFill>
                  <a:effectLst/>
                  <a:uLnTx/>
                  <a:uFillTx/>
                  <a:latin typeface="Calibri" panose="020F0502020204030204"/>
                  <a:ea typeface="+mn-ea"/>
                  <a:cs typeface="+mn-cs"/>
                </a:rPr>
                <a:t>Part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4546A"/>
                  </a:solidFill>
                  <a:effectLst/>
                  <a:uLnTx/>
                  <a:uFillTx/>
                  <a:latin typeface="Calibri" panose="020F0502020204030204"/>
                  <a:ea typeface="+mn-ea"/>
                  <a:cs typeface="+mn-cs"/>
                </a:rPr>
                <a:t>Hospital Insurance</a:t>
              </a:r>
            </a:p>
          </p:txBody>
        </p:sp>
      </p:grpSp>
      <p:sp>
        <p:nvSpPr>
          <p:cNvPr id="7" name="Content Placeholder 6">
            <a:extLst>
              <a:ext uri="{FF2B5EF4-FFF2-40B4-BE49-F238E27FC236}">
                <a16:creationId xmlns:a16="http://schemas.microsoft.com/office/drawing/2014/main" id="{57CC24F5-F356-FB36-EBD5-FBC187B917CB}"/>
              </a:ext>
            </a:extLst>
          </p:cNvPr>
          <p:cNvSpPr>
            <a:spLocks noGrp="1"/>
          </p:cNvSpPr>
          <p:nvPr>
            <p:ph idx="1"/>
          </p:nvPr>
        </p:nvSpPr>
        <p:spPr>
          <a:xfrm>
            <a:off x="914400" y="1503952"/>
            <a:ext cx="7399421" cy="4351338"/>
          </a:xfrm>
        </p:spPr>
        <p:txBody>
          <a:bodyPr/>
          <a:lstStyle/>
          <a:p>
            <a:pPr marL="0" lvl="0" indent="0" defTabSz="685800">
              <a:buClrTx/>
              <a:buNone/>
              <a:defRPr/>
            </a:pPr>
            <a:r>
              <a:rPr lang="en-US" sz="2800" b="1" dirty="0"/>
              <a:t>Part A also helps cover:</a:t>
            </a:r>
          </a:p>
          <a:p>
            <a:pPr marL="617220" lvl="0" indent="-342900" defTabSz="685800">
              <a:buClr>
                <a:schemeClr val="bg1"/>
              </a:buClr>
              <a:defRPr/>
            </a:pPr>
            <a:r>
              <a:rPr lang="en-US" sz="2400" dirty="0"/>
              <a:t>Blood (inpatient)</a:t>
            </a:r>
          </a:p>
          <a:p>
            <a:pPr marL="617220" lvl="0" indent="-342900" defTabSz="685800">
              <a:buClr>
                <a:schemeClr val="bg1"/>
              </a:buClr>
              <a:defRPr/>
            </a:pPr>
            <a:r>
              <a:rPr lang="en-US" sz="2400" dirty="0"/>
              <a:t>Hospice care</a:t>
            </a:r>
          </a:p>
          <a:p>
            <a:pPr marL="617220" lvl="0" indent="-342900" defTabSz="685800">
              <a:buClr>
                <a:schemeClr val="bg1"/>
              </a:buClr>
              <a:defRPr/>
            </a:pPr>
            <a:r>
              <a:rPr lang="en-US" sz="2400" dirty="0"/>
              <a:t>Home health services</a:t>
            </a:r>
          </a:p>
          <a:p>
            <a:pPr marL="617220" lvl="0" indent="-342900" defTabSz="685800">
              <a:buClr>
                <a:schemeClr val="bg1"/>
              </a:buClr>
              <a:defRPr/>
            </a:pPr>
            <a:r>
              <a:rPr lang="en-US" sz="2400" dirty="0"/>
              <a:t>Inpatient care in a religious nonmedical health care institution (RNHCI)</a:t>
            </a:r>
          </a:p>
        </p:txBody>
      </p:sp>
      <p:sp>
        <p:nvSpPr>
          <p:cNvPr id="6" name="Freeform: Shape 5">
            <a:extLst>
              <a:ext uri="{FF2B5EF4-FFF2-40B4-BE49-F238E27FC236}">
                <a16:creationId xmlns:a16="http://schemas.microsoft.com/office/drawing/2014/main" id="{CD8577B1-A844-2350-5444-801893D16A08}"/>
              </a:ext>
              <a:ext uri="{C183D7F6-B498-43B3-948B-1728B52AA6E4}">
                <adec:decorative xmlns:adec="http://schemas.microsoft.com/office/drawing/2017/decorative" val="1"/>
              </a:ext>
            </a:extLst>
          </p:cNvPr>
          <p:cNvSpPr>
            <a:spLocks noChangeAspect="1"/>
          </p:cNvSpPr>
          <p:nvPr/>
        </p:nvSpPr>
        <p:spPr>
          <a:xfrm>
            <a:off x="1203958" y="2171596"/>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81BC4122-923E-E2B1-178D-9BA22739EAAC}"/>
              </a:ext>
              <a:ext uri="{C183D7F6-B498-43B3-948B-1728B52AA6E4}">
                <adec:decorative xmlns:adec="http://schemas.microsoft.com/office/drawing/2017/decorative" val="1"/>
              </a:ext>
            </a:extLst>
          </p:cNvPr>
          <p:cNvSpPr>
            <a:spLocks noChangeAspect="1"/>
          </p:cNvSpPr>
          <p:nvPr/>
        </p:nvSpPr>
        <p:spPr>
          <a:xfrm>
            <a:off x="1203958" y="2680786"/>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E26DD28C-A060-0710-977D-51B5F4B5828E}"/>
              </a:ext>
              <a:ext uri="{C183D7F6-B498-43B3-948B-1728B52AA6E4}">
                <adec:decorative xmlns:adec="http://schemas.microsoft.com/office/drawing/2017/decorative" val="1"/>
              </a:ext>
            </a:extLst>
          </p:cNvPr>
          <p:cNvSpPr>
            <a:spLocks noChangeAspect="1"/>
          </p:cNvSpPr>
          <p:nvPr/>
        </p:nvSpPr>
        <p:spPr>
          <a:xfrm>
            <a:off x="1203958" y="3189976"/>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CB1DBCAD-8BF3-757A-3542-3D0B3840EA94}"/>
              </a:ext>
              <a:ext uri="{C183D7F6-B498-43B3-948B-1728B52AA6E4}">
                <adec:decorative xmlns:adec="http://schemas.microsoft.com/office/drawing/2017/decorative" val="1"/>
              </a:ext>
            </a:extLst>
          </p:cNvPr>
          <p:cNvSpPr>
            <a:spLocks noChangeAspect="1"/>
          </p:cNvSpPr>
          <p:nvPr/>
        </p:nvSpPr>
        <p:spPr>
          <a:xfrm>
            <a:off x="1203957" y="3699165"/>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C9D66EF-31C2-4CEC-A274-048EA75B8C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45892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Paying for Part A</a:t>
            </a:r>
          </a:p>
        </p:txBody>
      </p:sp>
      <p:sp>
        <p:nvSpPr>
          <p:cNvPr id="5" name="Content Placeholder 4">
            <a:extLst>
              <a:ext uri="{FF2B5EF4-FFF2-40B4-BE49-F238E27FC236}">
                <a16:creationId xmlns:a16="http://schemas.microsoft.com/office/drawing/2014/main" id="{19FE69A7-0945-230C-0E3E-7419EB5276BC}"/>
              </a:ext>
            </a:extLst>
          </p:cNvPr>
          <p:cNvSpPr>
            <a:spLocks noGrp="1"/>
          </p:cNvSpPr>
          <p:nvPr>
            <p:ph sz="quarter" idx="13"/>
          </p:nvPr>
        </p:nvSpPr>
        <p:spPr>
          <a:xfrm>
            <a:off x="838199" y="1371600"/>
            <a:ext cx="8483222" cy="4537075"/>
          </a:xfrm>
        </p:spPr>
        <p:txBody>
          <a:bodyPr>
            <a:normAutofit/>
          </a:bodyPr>
          <a:lstStyle/>
          <a:p>
            <a:pPr marL="0" lvl="0" indent="0" defTabSz="685800">
              <a:buClrTx/>
              <a:buNone/>
              <a:defRPr/>
            </a:pPr>
            <a:r>
              <a:rPr lang="en-US" sz="2800" b="1" dirty="0"/>
              <a:t>Most people don’t pay a premium for Part A, but:</a:t>
            </a:r>
          </a:p>
          <a:p>
            <a:pPr marL="548640" lvl="0" defTabSz="685800">
              <a:buClrTx/>
              <a:defRPr/>
            </a:pPr>
            <a:r>
              <a:rPr lang="en-US" sz="2400" dirty="0"/>
              <a:t>If you or your spouse paid FICA taxes less than </a:t>
            </a:r>
            <a:br>
              <a:rPr lang="en-US" sz="2400" dirty="0"/>
            </a:br>
            <a:r>
              <a:rPr lang="en-US" sz="2400" dirty="0"/>
              <a:t>10 years, you can pay a monthly</a:t>
            </a:r>
            <a:r>
              <a:rPr lang="en-US" sz="2400" b="1" dirty="0"/>
              <a:t> premium </a:t>
            </a:r>
            <a:br>
              <a:rPr lang="en-US" sz="2400" b="1" dirty="0"/>
            </a:br>
            <a:r>
              <a:rPr lang="en-US" sz="2400" dirty="0"/>
              <a:t>to get Part A</a:t>
            </a:r>
          </a:p>
          <a:p>
            <a:pPr marL="548640" lvl="0" defTabSz="685800">
              <a:buClrTx/>
              <a:defRPr/>
            </a:pPr>
            <a:r>
              <a:rPr lang="en-US" sz="2400" dirty="0"/>
              <a:t>You may have a </a:t>
            </a:r>
            <a:r>
              <a:rPr lang="en-US" sz="2400" b="1" dirty="0"/>
              <a:t>penalty </a:t>
            </a:r>
            <a:r>
              <a:rPr lang="en-US" sz="2400" dirty="0"/>
              <a:t>if you don’t enroll when</a:t>
            </a:r>
            <a:br>
              <a:rPr lang="en-US" sz="2400" dirty="0"/>
            </a:br>
            <a:r>
              <a:rPr lang="en-US" sz="2400" dirty="0"/>
              <a:t>first eligible for Part A (if you have to buy it)</a:t>
            </a:r>
          </a:p>
          <a:p>
            <a:pPr marL="1097280" lvl="1" defTabSz="685800">
              <a:defRPr/>
            </a:pPr>
            <a:r>
              <a:rPr lang="en-US" sz="2000" dirty="0"/>
              <a:t>Your monthly premium may go up 10%</a:t>
            </a:r>
          </a:p>
          <a:p>
            <a:pPr marL="1097280" lvl="1" defTabSz="685800">
              <a:defRPr/>
            </a:pPr>
            <a:r>
              <a:rPr lang="en-US" sz="2000" dirty="0"/>
              <a:t>You'll have to pay the higher premium for twice the </a:t>
            </a:r>
            <a:br>
              <a:rPr lang="en-US" sz="2000" dirty="0"/>
            </a:br>
            <a:r>
              <a:rPr lang="en-US" sz="2000" dirty="0"/>
              <a:t>number of years you could’ve had Part A, but didn’t </a:t>
            </a:r>
            <a:br>
              <a:rPr lang="en-US" sz="2000" dirty="0"/>
            </a:br>
            <a:r>
              <a:rPr lang="en-US" sz="2000" dirty="0"/>
              <a:t>sign up</a:t>
            </a:r>
          </a:p>
        </p:txBody>
      </p:sp>
      <p:pic>
        <p:nvPicPr>
          <p:cNvPr id="7" name="Picture 6">
            <a:extLst>
              <a:ext uri="{FF2B5EF4-FFF2-40B4-BE49-F238E27FC236}">
                <a16:creationId xmlns:a16="http://schemas.microsoft.com/office/drawing/2014/main" id="{120440C6-752E-4660-B72E-EF553EED21CE}"/>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53400" y="1861473"/>
            <a:ext cx="3200401" cy="4267322"/>
          </a:xfrm>
          <a:prstGeom prst="rect">
            <a:avLst/>
          </a:prstGeom>
          <a:ln>
            <a:noFill/>
          </a:ln>
          <a:effectLst>
            <a:softEdge rad="112500"/>
          </a:effectLst>
        </p:spPr>
      </p:pic>
      <p:sp>
        <p:nvSpPr>
          <p:cNvPr id="10" name="Slide Number Placeholder 5">
            <a:extLst>
              <a:ext uri="{FF2B5EF4-FFF2-40B4-BE49-F238E27FC236}">
                <a16:creationId xmlns:a16="http://schemas.microsoft.com/office/drawing/2014/main" id="{40761B37-76E4-41FE-8858-744F58992CA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1144265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F48D0EA5-1618-7E00-32DC-E8D453618C86}"/>
              </a:ext>
            </a:extLst>
          </p:cNvPr>
          <p:cNvSpPr>
            <a:spLocks noGrp="1"/>
          </p:cNvSpPr>
          <p:nvPr>
            <p:ph type="title"/>
          </p:nvPr>
        </p:nvSpPr>
        <p:spPr/>
        <p:txBody>
          <a:bodyPr/>
          <a:lstStyle/>
          <a:p>
            <a:r>
              <a:rPr lang="en-US" dirty="0"/>
              <a:t>Today’s Team</a:t>
            </a:r>
          </a:p>
        </p:txBody>
      </p:sp>
      <p:sp>
        <p:nvSpPr>
          <p:cNvPr id="29" name="Content Placeholder 28">
            <a:extLst>
              <a:ext uri="{FF2B5EF4-FFF2-40B4-BE49-F238E27FC236}">
                <a16:creationId xmlns:a16="http://schemas.microsoft.com/office/drawing/2014/main" id="{16BF3502-2DB3-AFB1-65B8-7B99F44C1F5F}"/>
              </a:ext>
            </a:extLst>
          </p:cNvPr>
          <p:cNvSpPr>
            <a:spLocks noGrp="1"/>
          </p:cNvSpPr>
          <p:nvPr>
            <p:ph sz="quarter" idx="13"/>
          </p:nvPr>
        </p:nvSpPr>
        <p:spPr/>
        <p:txBody>
          <a:bodyPr/>
          <a:lstStyle/>
          <a:p>
            <a:r>
              <a:rPr lang="en-US" dirty="0"/>
              <a:t>Karie Watson</a:t>
            </a:r>
          </a:p>
        </p:txBody>
      </p:sp>
      <p:pic>
        <p:nvPicPr>
          <p:cNvPr id="5" name="Picture Placeholder 5">
            <a:extLst>
              <a:ext uri="{FF2B5EF4-FFF2-40B4-BE49-F238E27FC236}">
                <a16:creationId xmlns:a16="http://schemas.microsoft.com/office/drawing/2014/main" id="{71AC9F10-963A-BA66-2FE8-843E3BA67246}"/>
              </a:ext>
              <a:ext uri="{C183D7F6-B498-43B3-948B-1728B52AA6E4}">
                <adec:decorative xmlns:adec="http://schemas.microsoft.com/office/drawing/2017/decorative" val="1"/>
              </a:ext>
            </a:extLst>
          </p:cNvPr>
          <p:cNvPicPr>
            <a:picLocks noGrp="1" noChangeAspect="1"/>
          </p:cNvPicPr>
          <p:nvPr>
            <p:ph type="pic" sz="quarter" idx="24"/>
          </p:nvPr>
        </p:nvPicPr>
        <p:blipFill rotWithShape="1">
          <a:blip r:embed="rId4"/>
          <a:srcRect l="11865" t="11274" r="13644" b="16343"/>
          <a:stretch/>
        </p:blipFill>
        <p:spPr>
          <a:xfrm>
            <a:off x="1154221" y="1236947"/>
            <a:ext cx="1798093" cy="1829742"/>
          </a:xfrm>
          <a:prstGeom prst="ellipse">
            <a:avLst/>
          </a:prstGeom>
          <a:ln w="190500" cap="rnd">
            <a:noFill/>
            <a:prstDash val="solid"/>
          </a:ln>
          <a:effectLst/>
          <a:scene3d>
            <a:camera prst="orthographicFront"/>
            <a:lightRig rig="threePt" dir="t">
              <a:rot lat="0" lon="0" rev="19200000"/>
            </a:lightRig>
          </a:scene3d>
          <a:sp3d extrusionH="25400">
            <a:extrusionClr>
              <a:srgbClr val="000000"/>
            </a:extrusionClr>
          </a:sp3d>
        </p:spPr>
      </p:pic>
      <p:sp>
        <p:nvSpPr>
          <p:cNvPr id="30" name="Content Placeholder 29">
            <a:extLst>
              <a:ext uri="{FF2B5EF4-FFF2-40B4-BE49-F238E27FC236}">
                <a16:creationId xmlns:a16="http://schemas.microsoft.com/office/drawing/2014/main" id="{2B10F8D5-8368-6A14-D85E-581A521EAC3C}"/>
              </a:ext>
            </a:extLst>
          </p:cNvPr>
          <p:cNvSpPr>
            <a:spLocks noGrp="1"/>
          </p:cNvSpPr>
          <p:nvPr>
            <p:ph sz="quarter" idx="15"/>
          </p:nvPr>
        </p:nvSpPr>
        <p:spPr/>
        <p:txBody>
          <a:bodyPr/>
          <a:lstStyle/>
          <a:p>
            <a:r>
              <a:rPr lang="en-US" dirty="0"/>
              <a:t>Kim Lare</a:t>
            </a:r>
          </a:p>
        </p:txBody>
      </p:sp>
      <p:pic>
        <p:nvPicPr>
          <p:cNvPr id="15" name="Picture Placeholder 14">
            <a:extLst>
              <a:ext uri="{FF2B5EF4-FFF2-40B4-BE49-F238E27FC236}">
                <a16:creationId xmlns:a16="http://schemas.microsoft.com/office/drawing/2014/main" id="{24F5061C-F979-D413-B411-3DD09315506F}"/>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5" cstate="print">
            <a:extLst>
              <a:ext uri="{28A0092B-C50C-407E-A947-70E740481C1C}">
                <a14:useLocalDpi xmlns:a14="http://schemas.microsoft.com/office/drawing/2010/main"/>
              </a:ext>
            </a:extLst>
          </a:blip>
          <a:srcRect/>
          <a:stretch/>
        </p:blipFill>
        <p:spPr/>
      </p:pic>
      <p:sp>
        <p:nvSpPr>
          <p:cNvPr id="37" name="Content Placeholder 36">
            <a:extLst>
              <a:ext uri="{FF2B5EF4-FFF2-40B4-BE49-F238E27FC236}">
                <a16:creationId xmlns:a16="http://schemas.microsoft.com/office/drawing/2014/main" id="{387687D6-BCCA-59AB-5E9B-F8F65F12882F}"/>
              </a:ext>
            </a:extLst>
          </p:cNvPr>
          <p:cNvSpPr>
            <a:spLocks noGrp="1"/>
          </p:cNvSpPr>
          <p:nvPr>
            <p:ph sz="quarter" idx="30"/>
          </p:nvPr>
        </p:nvSpPr>
        <p:spPr/>
        <p:txBody>
          <a:bodyPr/>
          <a:lstStyle/>
          <a:p>
            <a:r>
              <a:rPr lang="en-US" dirty="0"/>
              <a:t>Sylvia Gary</a:t>
            </a:r>
          </a:p>
        </p:txBody>
      </p:sp>
      <p:pic>
        <p:nvPicPr>
          <p:cNvPr id="8" name="Picture Placeholder 10">
            <a:extLst>
              <a:ext uri="{FF2B5EF4-FFF2-40B4-BE49-F238E27FC236}">
                <a16:creationId xmlns:a16="http://schemas.microsoft.com/office/drawing/2014/main" id="{E9868BEF-2962-3827-7B5A-F12773892697}"/>
              </a:ext>
              <a:ext uri="{C183D7F6-B498-43B3-948B-1728B52AA6E4}">
                <adec:decorative xmlns:adec="http://schemas.microsoft.com/office/drawing/2017/decorative" val="1"/>
              </a:ext>
            </a:extLst>
          </p:cNvPr>
          <p:cNvPicPr>
            <a:picLocks noGrp="1" noChangeAspect="1"/>
          </p:cNvPicPr>
          <p:nvPr>
            <p:ph type="pic" sz="quarter" idx="31"/>
          </p:nvPr>
        </p:nvPicPr>
        <p:blipFill>
          <a:blip r:embed="rId6" cstate="hqprint">
            <a:extLst>
              <a:ext uri="{28A0092B-C50C-407E-A947-70E740481C1C}">
                <a14:useLocalDpi xmlns:a14="http://schemas.microsoft.com/office/drawing/2010/main"/>
              </a:ext>
            </a:extLst>
          </a:blip>
          <a:srcRect t="43" b="43"/>
          <a:stretch/>
        </p:blipFill>
        <p:spPr/>
      </p:pic>
      <p:sp>
        <p:nvSpPr>
          <p:cNvPr id="35" name="Content Placeholder 34">
            <a:extLst>
              <a:ext uri="{FF2B5EF4-FFF2-40B4-BE49-F238E27FC236}">
                <a16:creationId xmlns:a16="http://schemas.microsoft.com/office/drawing/2014/main" id="{A88561C8-FFC9-0B37-D019-A68A03B6640E}"/>
              </a:ext>
            </a:extLst>
          </p:cNvPr>
          <p:cNvSpPr>
            <a:spLocks noGrp="1"/>
          </p:cNvSpPr>
          <p:nvPr>
            <p:ph sz="quarter" idx="28"/>
          </p:nvPr>
        </p:nvSpPr>
        <p:spPr/>
        <p:txBody>
          <a:bodyPr/>
          <a:lstStyle/>
          <a:p>
            <a:r>
              <a:rPr lang="en-US" dirty="0"/>
              <a:t>Melissa Moreno</a:t>
            </a:r>
          </a:p>
        </p:txBody>
      </p:sp>
      <p:pic>
        <p:nvPicPr>
          <p:cNvPr id="7" name="Picture Placeholder 7">
            <a:extLst>
              <a:ext uri="{FF2B5EF4-FFF2-40B4-BE49-F238E27FC236}">
                <a16:creationId xmlns:a16="http://schemas.microsoft.com/office/drawing/2014/main" id="{4DC909FF-2787-79AF-F01A-3C89CE0E06E5}"/>
              </a:ext>
              <a:ext uri="{C183D7F6-B498-43B3-948B-1728B52AA6E4}">
                <adec:decorative xmlns:adec="http://schemas.microsoft.com/office/drawing/2017/decorative" val="1"/>
              </a:ext>
            </a:extLst>
          </p:cNvPr>
          <p:cNvPicPr>
            <a:picLocks noGrp="1" noChangeAspect="1"/>
          </p:cNvPicPr>
          <p:nvPr>
            <p:ph type="pic" sz="quarter" idx="29"/>
          </p:nvPr>
        </p:nvPicPr>
        <p:blipFill>
          <a:blip r:embed="rId7"/>
          <a:srcRect t="1020" b="1020"/>
          <a:stretch/>
        </p:blipFill>
        <p:spPr/>
      </p:pic>
      <p:sp>
        <p:nvSpPr>
          <p:cNvPr id="39" name="Content Placeholder 38">
            <a:extLst>
              <a:ext uri="{FF2B5EF4-FFF2-40B4-BE49-F238E27FC236}">
                <a16:creationId xmlns:a16="http://schemas.microsoft.com/office/drawing/2014/main" id="{177F81A7-047E-7355-A1AA-0A96885A3703}"/>
              </a:ext>
            </a:extLst>
          </p:cNvPr>
          <p:cNvSpPr>
            <a:spLocks noGrp="1"/>
          </p:cNvSpPr>
          <p:nvPr>
            <p:ph sz="quarter" idx="32"/>
          </p:nvPr>
        </p:nvSpPr>
        <p:spPr/>
        <p:txBody>
          <a:bodyPr/>
          <a:lstStyle/>
          <a:p>
            <a:r>
              <a:rPr lang="en-US" dirty="0"/>
              <a:t>Doria Diacogiannis</a:t>
            </a:r>
          </a:p>
        </p:txBody>
      </p:sp>
      <p:pic>
        <p:nvPicPr>
          <p:cNvPr id="10" name="Picture Placeholder 9">
            <a:extLst>
              <a:ext uri="{FF2B5EF4-FFF2-40B4-BE49-F238E27FC236}">
                <a16:creationId xmlns:a16="http://schemas.microsoft.com/office/drawing/2014/main" id="{E346D50E-FA20-94B2-30E0-2C079D384899}"/>
              </a:ext>
              <a:ext uri="{C183D7F6-B498-43B3-948B-1728B52AA6E4}">
                <adec:decorative xmlns:adec="http://schemas.microsoft.com/office/drawing/2017/decorative" val="1"/>
              </a:ext>
            </a:extLst>
          </p:cNvPr>
          <p:cNvPicPr>
            <a:picLocks noGrp="1" noChangeAspect="1"/>
          </p:cNvPicPr>
          <p:nvPr>
            <p:ph type="pic" sz="quarter" idx="35"/>
          </p:nvPr>
        </p:nvPicPr>
        <p:blipFill>
          <a:blip r:embed="rId8" cstate="print">
            <a:extLst>
              <a:ext uri="{28A0092B-C50C-407E-A947-70E740481C1C}">
                <a14:useLocalDpi xmlns:a14="http://schemas.microsoft.com/office/drawing/2010/main"/>
              </a:ext>
            </a:extLst>
          </a:blip>
          <a:srcRect l="113" r="113"/>
          <a:stretch/>
        </p:blipFill>
        <p:spPr/>
      </p:pic>
      <p:sp>
        <p:nvSpPr>
          <p:cNvPr id="40" name="Content Placeholder 39">
            <a:extLst>
              <a:ext uri="{FF2B5EF4-FFF2-40B4-BE49-F238E27FC236}">
                <a16:creationId xmlns:a16="http://schemas.microsoft.com/office/drawing/2014/main" id="{C1FB0404-C969-7C44-B769-B924CF8E9183}"/>
              </a:ext>
            </a:extLst>
          </p:cNvPr>
          <p:cNvSpPr>
            <a:spLocks noGrp="1"/>
          </p:cNvSpPr>
          <p:nvPr>
            <p:ph sz="quarter" idx="33"/>
          </p:nvPr>
        </p:nvSpPr>
        <p:spPr/>
        <p:txBody>
          <a:bodyPr/>
          <a:lstStyle/>
          <a:p>
            <a:r>
              <a:rPr lang="en-US" dirty="0"/>
              <a:t>Mohamad Al-Issa</a:t>
            </a:r>
          </a:p>
        </p:txBody>
      </p:sp>
      <p:pic>
        <p:nvPicPr>
          <p:cNvPr id="13" name="Picture Placeholder 28">
            <a:extLst>
              <a:ext uri="{FF2B5EF4-FFF2-40B4-BE49-F238E27FC236}">
                <a16:creationId xmlns:a16="http://schemas.microsoft.com/office/drawing/2014/main" id="{79692ED8-003F-495C-27BB-983C52F3FAFF}"/>
              </a:ext>
              <a:ext uri="{C183D7F6-B498-43B3-948B-1728B52AA6E4}">
                <adec:decorative xmlns:adec="http://schemas.microsoft.com/office/drawing/2017/decorative" val="1"/>
              </a:ext>
            </a:extLst>
          </p:cNvPr>
          <p:cNvPicPr>
            <a:picLocks noGrp="1" noChangeAspect="1"/>
          </p:cNvPicPr>
          <p:nvPr>
            <p:ph type="pic" sz="quarter" idx="34"/>
          </p:nvPr>
        </p:nvPicPr>
        <p:blipFill>
          <a:blip r:embed="rId9"/>
          <a:srcRect/>
          <a:stretch/>
        </p:blipFill>
        <p:spPr/>
      </p:pic>
      <p:sp>
        <p:nvSpPr>
          <p:cNvPr id="31" name="Content Placeholder 30">
            <a:extLst>
              <a:ext uri="{FF2B5EF4-FFF2-40B4-BE49-F238E27FC236}">
                <a16:creationId xmlns:a16="http://schemas.microsoft.com/office/drawing/2014/main" id="{BB3D54EB-9062-44E4-D537-31197E542341}"/>
              </a:ext>
            </a:extLst>
          </p:cNvPr>
          <p:cNvSpPr>
            <a:spLocks noGrp="1"/>
          </p:cNvSpPr>
          <p:nvPr>
            <p:ph sz="quarter" idx="16"/>
          </p:nvPr>
        </p:nvSpPr>
        <p:spPr/>
        <p:txBody>
          <a:bodyPr/>
          <a:lstStyle/>
          <a:p>
            <a:r>
              <a:rPr lang="en-US" dirty="0"/>
              <a:t>Joseph Warden</a:t>
            </a:r>
          </a:p>
        </p:txBody>
      </p:sp>
      <p:pic>
        <p:nvPicPr>
          <p:cNvPr id="12" name="Picture Placeholder 7">
            <a:extLst>
              <a:ext uri="{FF2B5EF4-FFF2-40B4-BE49-F238E27FC236}">
                <a16:creationId xmlns:a16="http://schemas.microsoft.com/office/drawing/2014/main" id="{7BD4EEDE-0812-F276-0350-8202572033F1}"/>
              </a:ext>
              <a:ext uri="{C183D7F6-B498-43B3-948B-1728B52AA6E4}">
                <adec:decorative xmlns:adec="http://schemas.microsoft.com/office/drawing/2017/decorative" val="1"/>
              </a:ext>
            </a:extLst>
          </p:cNvPr>
          <p:cNvPicPr>
            <a:picLocks noGrp="1" noChangeAspect="1"/>
          </p:cNvPicPr>
          <p:nvPr>
            <p:ph type="pic" sz="quarter" idx="23"/>
          </p:nvPr>
        </p:nvPicPr>
        <p:blipFill>
          <a:blip r:embed="rId10"/>
          <a:srcRect t="10415" b="10415"/>
          <a:stretch/>
        </p:blipFill>
        <p:spPr>
          <a:prstGeom prst="ellipse">
            <a:avLst/>
          </a:prstGeom>
          <a:solidFill>
            <a:srgbClr val="8FAADC"/>
          </a:solidFill>
        </p:spPr>
      </p:pic>
      <p:sp>
        <p:nvSpPr>
          <p:cNvPr id="6" name="Content Placeholder 5">
            <a:extLst>
              <a:ext uri="{FF2B5EF4-FFF2-40B4-BE49-F238E27FC236}">
                <a16:creationId xmlns:a16="http://schemas.microsoft.com/office/drawing/2014/main" id="{01FFE3F7-EA00-C2CA-7547-BB9167CAC48D}"/>
              </a:ext>
            </a:extLst>
          </p:cNvPr>
          <p:cNvSpPr>
            <a:spLocks noGrp="1"/>
          </p:cNvSpPr>
          <p:nvPr>
            <p:ph sz="quarter" idx="36"/>
          </p:nvPr>
        </p:nvSpPr>
        <p:spPr/>
        <p:txBody>
          <a:bodyPr/>
          <a:lstStyle/>
          <a:p>
            <a:r>
              <a:rPr lang="en-US" dirty="0"/>
              <a:t>Leslie long</a:t>
            </a:r>
          </a:p>
        </p:txBody>
      </p:sp>
      <p:pic>
        <p:nvPicPr>
          <p:cNvPr id="14" name="Picture Placeholder 13">
            <a:extLst>
              <a:ext uri="{FF2B5EF4-FFF2-40B4-BE49-F238E27FC236}">
                <a16:creationId xmlns:a16="http://schemas.microsoft.com/office/drawing/2014/main" id="{123062C5-C8DA-348A-0C51-D0798F3EB333}"/>
              </a:ext>
              <a:ext uri="{C183D7F6-B498-43B3-948B-1728B52AA6E4}">
                <adec:decorative xmlns:adec="http://schemas.microsoft.com/office/drawing/2017/decorative" val="1"/>
              </a:ext>
            </a:extLst>
          </p:cNvPr>
          <p:cNvPicPr>
            <a:picLocks noGrp="1" noChangeAspect="1"/>
          </p:cNvPicPr>
          <p:nvPr>
            <p:ph type="pic" sz="quarter" idx="37"/>
          </p:nvPr>
        </p:nvPicPr>
        <p:blipFill>
          <a:blip r:embed="rId11"/>
          <a:srcRect l="5689" r="5689"/>
          <a:stretch>
            <a:fillRect/>
          </a:stretch>
        </p:blipFill>
        <p:spPr/>
      </p:pic>
      <p:sp>
        <p:nvSpPr>
          <p:cNvPr id="4" name="Slide Number Placeholder 3">
            <a:extLst>
              <a:ext uri="{FF2B5EF4-FFF2-40B4-BE49-F238E27FC236}">
                <a16:creationId xmlns:a16="http://schemas.microsoft.com/office/drawing/2014/main" id="{906C61AC-799F-4347-977E-5547924F42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51C4B3D6-95CF-4094-99FF-6CE1EA2406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Welcome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88B24E32-860A-480C-A2C8-B97113597D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2840731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You Pay in Original Medicare in 2024: Part A</a:t>
            </a:r>
          </a:p>
        </p:txBody>
      </p:sp>
      <p:graphicFrame>
        <p:nvGraphicFramePr>
          <p:cNvPr id="8" name="Table 7" descr="Table: Hospital Inpatient Stay&#10;$1,184 deductible and no coinsurance for days 1–60 each benefit period &#10;$296 per day for days 61–90 each benefit period &#10;$592 per “lifetime reserve day” after day 90 of each benefit period (up to 60 days over your lifetime) &#10;All costs for each day after the lifetime reserve days &#10;Inpatient mental health care in a psychiatric hospital limited to 190 days in a lifetime&#10;&#10;&#10;Skilled Nursing Facility Stay&#10;$0 for the first 20 days each benefit period &#10;$148 per day for days 21–100 each benefit period &#10;All costs for each day after day 100 in a benefit period &#10;&#10;Home Health Care&#10;$0 for home health care services &#10;20% of the Medicare-approved amount for durable medical equipment&#10;">
            <a:extLst>
              <a:ext uri="{FF2B5EF4-FFF2-40B4-BE49-F238E27FC236}">
                <a16:creationId xmlns:a16="http://schemas.microsoft.com/office/drawing/2014/main" id="{FA1877D4-949A-F698-3D74-5BCC05D3FA11}"/>
              </a:ext>
            </a:extLst>
          </p:cNvPr>
          <p:cNvGraphicFramePr>
            <a:graphicFrameLocks noGrp="1"/>
          </p:cNvGraphicFramePr>
          <p:nvPr/>
        </p:nvGraphicFramePr>
        <p:xfrm>
          <a:off x="559983" y="1120776"/>
          <a:ext cx="11072034" cy="5208356"/>
        </p:xfrm>
        <a:graphic>
          <a:graphicData uri="http://schemas.openxmlformats.org/drawingml/2006/table">
            <a:tbl>
              <a:tblPr firstRow="1" bandRow="1">
                <a:tableStyleId>{3B4B98B0-60AC-42C2-AFA5-B58CD77FA1E5}</a:tableStyleId>
              </a:tblPr>
              <a:tblGrid>
                <a:gridCol w="1152395">
                  <a:extLst>
                    <a:ext uri="{9D8B030D-6E8A-4147-A177-3AD203B41FA5}">
                      <a16:colId xmlns:a16="http://schemas.microsoft.com/office/drawing/2014/main" val="20000"/>
                    </a:ext>
                  </a:extLst>
                </a:gridCol>
                <a:gridCol w="9919639">
                  <a:extLst>
                    <a:ext uri="{9D8B030D-6E8A-4147-A177-3AD203B41FA5}">
                      <a16:colId xmlns:a16="http://schemas.microsoft.com/office/drawing/2014/main" val="20001"/>
                    </a:ext>
                  </a:extLst>
                </a:gridCol>
              </a:tblGrid>
              <a:tr h="205875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pPr>
                      <a:r>
                        <a:rPr lang="en-US" sz="1600" b="1" baseline="0" dirty="0">
                          <a:solidFill>
                            <a:srgbClr val="00529B"/>
                          </a:solidFill>
                        </a:rPr>
                        <a:t>Hospital </a:t>
                      </a:r>
                      <a:br>
                        <a:rPr lang="en-US" sz="1600" b="1" baseline="0" dirty="0">
                          <a:solidFill>
                            <a:srgbClr val="00529B"/>
                          </a:solidFill>
                        </a:rPr>
                      </a:br>
                      <a:r>
                        <a:rPr lang="en-US" sz="1600" b="1" baseline="0" dirty="0">
                          <a:solidFill>
                            <a:srgbClr val="00529B"/>
                          </a:solidFill>
                        </a:rPr>
                        <a:t>Inpatient </a:t>
                      </a:r>
                      <a:br>
                        <a:rPr lang="en-US" sz="1600" b="1" baseline="0" dirty="0">
                          <a:solidFill>
                            <a:srgbClr val="00529B"/>
                          </a:solidFill>
                        </a:rPr>
                      </a:br>
                      <a:r>
                        <a:rPr lang="en-US" sz="1600" b="1" baseline="0" dirty="0">
                          <a:solidFill>
                            <a:srgbClr val="00529B"/>
                          </a:solidFill>
                        </a:rPr>
                        <a:t>Stay</a:t>
                      </a:r>
                      <a:endParaRPr lang="en-US" sz="1600" b="1" baseline="0" dirty="0">
                        <a:solidFill>
                          <a:srgbClr val="00529B"/>
                        </a:solidFill>
                        <a:latin typeface="+mn-lt"/>
                      </a:endParaRPr>
                    </a:p>
                  </a:txBody>
                  <a:tcPr marL="68580" marR="68580" marT="34288" marB="34288"/>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indent="-228600">
                        <a:spcBef>
                          <a:spcPts val="0"/>
                        </a:spcBef>
                        <a:spcAft>
                          <a:spcPts val="300"/>
                        </a:spcAft>
                        <a:buFont typeface="Wingdings" pitchFamily="2" charset="2"/>
                        <a:buChar char="§"/>
                      </a:pPr>
                      <a:r>
                        <a:rPr lang="en-US" sz="1600" b="0" strike="noStrike" baseline="0" dirty="0">
                          <a:solidFill>
                            <a:srgbClr val="00529B"/>
                          </a:solidFill>
                        </a:rPr>
                        <a:t>$1,632 </a:t>
                      </a:r>
                      <a:r>
                        <a:rPr lang="en-US" sz="1600" b="0" baseline="0" dirty="0">
                          <a:solidFill>
                            <a:srgbClr val="00529B"/>
                          </a:solidFill>
                        </a:rPr>
                        <a:t>deductible for each benefit period.</a:t>
                      </a:r>
                    </a:p>
                    <a:p>
                      <a:pPr marL="228600" indent="-228600">
                        <a:spcBef>
                          <a:spcPts val="0"/>
                        </a:spcBef>
                        <a:spcAft>
                          <a:spcPts val="300"/>
                        </a:spcAft>
                        <a:buFont typeface="Wingdings" pitchFamily="2" charset="2"/>
                        <a:buChar char="§"/>
                      </a:pPr>
                      <a:r>
                        <a:rPr lang="en-US" sz="1600" b="0" baseline="0" dirty="0">
                          <a:solidFill>
                            <a:srgbClr val="00529B"/>
                          </a:solidFill>
                        </a:rPr>
                        <a:t>Days 1–60: $0 copayment for each day.</a:t>
                      </a:r>
                    </a:p>
                    <a:p>
                      <a:pPr marL="228600" indent="-228600">
                        <a:spcBef>
                          <a:spcPts val="0"/>
                        </a:spcBef>
                        <a:spcAft>
                          <a:spcPts val="300"/>
                        </a:spcAft>
                        <a:buFont typeface="Wingdings" pitchFamily="2" charset="2"/>
                        <a:buChar char="§"/>
                      </a:pPr>
                      <a:r>
                        <a:rPr lang="en-US" sz="1600" b="0" baseline="0" dirty="0">
                          <a:solidFill>
                            <a:srgbClr val="00529B"/>
                          </a:solidFill>
                        </a:rPr>
                        <a:t>Days 61–90: $408 copayment each day.</a:t>
                      </a:r>
                    </a:p>
                    <a:p>
                      <a:pPr marL="228600" indent="-228600">
                        <a:spcBef>
                          <a:spcPts val="0"/>
                        </a:spcBef>
                        <a:spcAft>
                          <a:spcPts val="300"/>
                        </a:spcAft>
                        <a:buFont typeface="Wingdings" pitchFamily="2" charset="2"/>
                        <a:buChar char="§"/>
                      </a:pPr>
                      <a:r>
                        <a:rPr lang="en-US" sz="1600" b="0" baseline="0" dirty="0">
                          <a:solidFill>
                            <a:srgbClr val="00529B"/>
                          </a:solidFill>
                        </a:rPr>
                        <a:t>Days 91-150: $816 copayment each day while using your 60 “lifetime reserve days.”</a:t>
                      </a:r>
                    </a:p>
                    <a:p>
                      <a:pPr marL="228600" indent="-228600">
                        <a:spcBef>
                          <a:spcPts val="0"/>
                        </a:spcBef>
                        <a:spcAft>
                          <a:spcPts val="300"/>
                        </a:spcAft>
                        <a:buFont typeface="Wingdings" pitchFamily="2" charset="2"/>
                        <a:buChar char="§"/>
                      </a:pPr>
                      <a:r>
                        <a:rPr lang="en-US" sz="1600" b="0" baseline="0" dirty="0">
                          <a:solidFill>
                            <a:srgbClr val="00529B"/>
                          </a:solidFill>
                        </a:rPr>
                        <a:t>After day 150: You pay all costs.</a:t>
                      </a:r>
                    </a:p>
                    <a:p>
                      <a:pPr marL="0" indent="0">
                        <a:spcBef>
                          <a:spcPts val="0"/>
                        </a:spcBef>
                        <a:spcAft>
                          <a:spcPts val="300"/>
                        </a:spcAft>
                        <a:buFont typeface="Wingdings" pitchFamily="2" charset="2"/>
                        <a:buNone/>
                      </a:pPr>
                      <a:r>
                        <a:rPr lang="en-US" sz="1600" b="1" baseline="0" dirty="0">
                          <a:solidFill>
                            <a:srgbClr val="00529B"/>
                          </a:solidFill>
                        </a:rPr>
                        <a:t>NOTE: </a:t>
                      </a:r>
                      <a:r>
                        <a:rPr lang="en-US" sz="1600" b="0" baseline="0" dirty="0">
                          <a:solidFill>
                            <a:srgbClr val="00529B"/>
                          </a:solidFill>
                        </a:rPr>
                        <a:t>You pay for private-duty nursing, a television, or a phone in your room. You pay for a private room unless it’s medically necessary.</a:t>
                      </a:r>
                      <a:endParaRPr lang="en-US" sz="1600" b="0" baseline="0" dirty="0">
                        <a:solidFill>
                          <a:srgbClr val="00529B"/>
                        </a:solidFill>
                        <a:latin typeface="+mn-lt"/>
                      </a:endParaRPr>
                    </a:p>
                  </a:txBody>
                  <a:tcPr marL="68580" marR="68580" marT="34288" marB="34288"/>
                </a:tc>
                <a:extLst>
                  <a:ext uri="{0D108BD9-81ED-4DB2-BD59-A6C34878D82A}">
                    <a16:rowId xmlns:a16="http://schemas.microsoft.com/office/drawing/2014/main" val="10000"/>
                  </a:ext>
                </a:extLst>
              </a:tr>
              <a:tr h="3149602">
                <a:tc>
                  <a:txBody>
                    <a:bodyPr/>
                    <a:lstStyle/>
                    <a:p>
                      <a:pPr>
                        <a:spcBef>
                          <a:spcPts val="0"/>
                        </a:spcBef>
                      </a:pPr>
                      <a:r>
                        <a:rPr lang="en-US" sz="1600" b="1" dirty="0">
                          <a:solidFill>
                            <a:srgbClr val="00529B"/>
                          </a:solidFill>
                        </a:rPr>
                        <a:t>Mental </a:t>
                      </a:r>
                      <a:br>
                        <a:rPr lang="en-US" sz="1600" b="1" dirty="0">
                          <a:solidFill>
                            <a:srgbClr val="00529B"/>
                          </a:solidFill>
                        </a:rPr>
                      </a:br>
                      <a:r>
                        <a:rPr lang="en-US" sz="1600" b="1" dirty="0">
                          <a:solidFill>
                            <a:srgbClr val="00529B"/>
                          </a:solidFill>
                        </a:rPr>
                        <a:t>Health </a:t>
                      </a:r>
                      <a:br>
                        <a:rPr lang="en-US" sz="1600" b="1" dirty="0">
                          <a:solidFill>
                            <a:srgbClr val="00529B"/>
                          </a:solidFill>
                        </a:rPr>
                      </a:br>
                      <a:r>
                        <a:rPr lang="en-US" sz="1600" b="1" dirty="0">
                          <a:solidFill>
                            <a:srgbClr val="00529B"/>
                          </a:solidFill>
                        </a:rPr>
                        <a:t>Inpatient </a:t>
                      </a:r>
                      <a:br>
                        <a:rPr lang="en-US" sz="1600" b="1" dirty="0">
                          <a:solidFill>
                            <a:srgbClr val="00529B"/>
                          </a:solidFill>
                        </a:rPr>
                      </a:br>
                      <a:r>
                        <a:rPr lang="en-US" sz="1600" b="1" dirty="0">
                          <a:solidFill>
                            <a:srgbClr val="00529B"/>
                          </a:solidFill>
                        </a:rPr>
                        <a:t>Stay</a:t>
                      </a:r>
                      <a:endParaRPr lang="en-US" sz="1600" b="1" dirty="0">
                        <a:solidFill>
                          <a:srgbClr val="00529B"/>
                        </a:solidFill>
                        <a:latin typeface="+mn-lt"/>
                      </a:endParaRPr>
                    </a:p>
                  </a:txBody>
                  <a:tcPr marL="68580" marR="68580" marT="34288" marB="34288"/>
                </a:tc>
                <a:tc>
                  <a:txBody>
                    <a:bodyPr/>
                    <a:lstStyle/>
                    <a:p>
                      <a:pPr marL="228600" indent="-228600">
                        <a:spcBef>
                          <a:spcPts val="0"/>
                        </a:spcBef>
                        <a:spcAft>
                          <a:spcPts val="300"/>
                        </a:spcAft>
                        <a:buFont typeface="Wingdings" pitchFamily="2" charset="2"/>
                        <a:buChar char="§"/>
                      </a:pPr>
                      <a:r>
                        <a:rPr lang="en-US" sz="1600" b="0" baseline="0" dirty="0">
                          <a:solidFill>
                            <a:srgbClr val="00529B"/>
                          </a:solidFill>
                        </a:rPr>
                        <a:t>$1,632 </a:t>
                      </a:r>
                      <a:r>
                        <a:rPr lang="en-US" sz="1600" b="0" dirty="0">
                          <a:solidFill>
                            <a:srgbClr val="00529B"/>
                          </a:solidFill>
                        </a:rPr>
                        <a:t>deductible for each benefit period.</a:t>
                      </a:r>
                    </a:p>
                    <a:p>
                      <a:pPr marL="228600" indent="-228600">
                        <a:spcBef>
                          <a:spcPts val="0"/>
                        </a:spcBef>
                        <a:spcAft>
                          <a:spcPts val="300"/>
                        </a:spcAft>
                        <a:buFont typeface="Wingdings" pitchFamily="2" charset="2"/>
                        <a:buChar char="§"/>
                      </a:pPr>
                      <a:r>
                        <a:rPr lang="en-US" sz="1600" b="0" dirty="0">
                          <a:solidFill>
                            <a:srgbClr val="00529B"/>
                          </a:solidFill>
                        </a:rPr>
                        <a:t>Days 1–60: $0 each day.</a:t>
                      </a:r>
                    </a:p>
                    <a:p>
                      <a:pPr marL="228600" indent="-228600">
                        <a:spcBef>
                          <a:spcPts val="0"/>
                        </a:spcBef>
                        <a:spcAft>
                          <a:spcPts val="300"/>
                        </a:spcAft>
                        <a:buFont typeface="Wingdings" pitchFamily="2" charset="2"/>
                        <a:buChar char="§"/>
                      </a:pPr>
                      <a:r>
                        <a:rPr lang="en-US" sz="1600" b="0" dirty="0">
                          <a:solidFill>
                            <a:srgbClr val="00529B"/>
                          </a:solidFill>
                        </a:rPr>
                        <a:t>Days 61–90: </a:t>
                      </a:r>
                      <a:r>
                        <a:rPr lang="en-US" sz="1600" b="0" baseline="0" dirty="0">
                          <a:solidFill>
                            <a:srgbClr val="00529B"/>
                          </a:solidFill>
                        </a:rPr>
                        <a:t>$408 </a:t>
                      </a:r>
                      <a:r>
                        <a:rPr lang="en-US" sz="1600" b="0" dirty="0">
                          <a:solidFill>
                            <a:srgbClr val="00529B"/>
                          </a:solidFill>
                        </a:rPr>
                        <a:t>copayment each day.</a:t>
                      </a:r>
                    </a:p>
                    <a:p>
                      <a:pPr marL="228600" indent="-228600">
                        <a:spcBef>
                          <a:spcPts val="0"/>
                        </a:spcBef>
                        <a:spcAft>
                          <a:spcPts val="300"/>
                        </a:spcAft>
                        <a:buFont typeface="Wingdings" pitchFamily="2" charset="2"/>
                        <a:buChar char="§"/>
                      </a:pPr>
                      <a:r>
                        <a:rPr lang="en-US" sz="1600" b="0" dirty="0">
                          <a:solidFill>
                            <a:srgbClr val="00529B"/>
                          </a:solidFill>
                        </a:rPr>
                        <a:t>Days 91 and beyond: An </a:t>
                      </a:r>
                      <a:r>
                        <a:rPr lang="en-US" sz="1600" b="0" baseline="0" dirty="0">
                          <a:solidFill>
                            <a:srgbClr val="00529B"/>
                          </a:solidFill>
                        </a:rPr>
                        <a:t>$816 </a:t>
                      </a:r>
                      <a:r>
                        <a:rPr lang="en-US" sz="1600" b="0" dirty="0">
                          <a:solidFill>
                            <a:srgbClr val="00529B"/>
                          </a:solidFill>
                        </a:rPr>
                        <a:t>copayment each day while using your 60 "lifetime reserve days." </a:t>
                      </a:r>
                    </a:p>
                    <a:p>
                      <a:pPr marL="228600" indent="-228600">
                        <a:spcBef>
                          <a:spcPts val="0"/>
                        </a:spcBef>
                        <a:spcAft>
                          <a:spcPts val="300"/>
                        </a:spcAft>
                        <a:buFont typeface="Wingdings" pitchFamily="2" charset="2"/>
                        <a:buChar char="§"/>
                      </a:pPr>
                      <a:r>
                        <a:rPr lang="en-US" sz="1600" b="0" dirty="0">
                          <a:solidFill>
                            <a:srgbClr val="00529B"/>
                          </a:solidFill>
                        </a:rPr>
                        <a:t>Each day after the lifetime reserve days: All costs. </a:t>
                      </a:r>
                    </a:p>
                    <a:p>
                      <a:pPr marL="228600" indent="-228600">
                        <a:spcBef>
                          <a:spcPts val="0"/>
                        </a:spcBef>
                        <a:spcAft>
                          <a:spcPts val="1200"/>
                        </a:spcAft>
                        <a:buFont typeface="Wingdings" pitchFamily="2" charset="2"/>
                        <a:buChar char="§"/>
                      </a:pPr>
                      <a:r>
                        <a:rPr lang="en-US" sz="1600" b="0" strike="noStrike" dirty="0">
                          <a:solidFill>
                            <a:srgbClr val="00529B"/>
                          </a:solidFill>
                        </a:rPr>
                        <a:t>20%</a:t>
                      </a:r>
                      <a:r>
                        <a:rPr lang="en-US" sz="1600" b="0" dirty="0">
                          <a:solidFill>
                            <a:srgbClr val="00529B"/>
                          </a:solidFill>
                        </a:rPr>
                        <a:t> of the Medicare-approved amount for mental health services you get from doctors and other health care providers while you're a hospital inpatient.</a:t>
                      </a:r>
                    </a:p>
                    <a:p>
                      <a:pPr marL="0" indent="0">
                        <a:spcBef>
                          <a:spcPts val="0"/>
                        </a:spcBef>
                        <a:spcAft>
                          <a:spcPts val="300"/>
                        </a:spcAft>
                        <a:buFont typeface="Wingdings" pitchFamily="2" charset="2"/>
                        <a:buNone/>
                      </a:pPr>
                      <a:r>
                        <a:rPr lang="en-US" sz="1600" b="1" dirty="0">
                          <a:solidFill>
                            <a:srgbClr val="00529B"/>
                          </a:solidFill>
                        </a:rPr>
                        <a:t>NOTE: </a:t>
                      </a:r>
                      <a:r>
                        <a:rPr lang="en-US" sz="1600" b="0" dirty="0">
                          <a:solidFill>
                            <a:srgbClr val="00529B"/>
                          </a:solidFill>
                        </a:rPr>
                        <a:t>There’s no limit to the number of benefit periods you can have, whether you’re getting mental health care in a general or psychiatric hospital. However, if you're in a psychiatric hospital (instead of a general hospital), Part A only pays for up to 190 days of inpatient psychiatric hospital services during your lifetime.</a:t>
                      </a:r>
                      <a:endParaRPr lang="en-US" sz="1600" b="0" dirty="0">
                        <a:solidFill>
                          <a:srgbClr val="00529B"/>
                        </a:solidFill>
                        <a:latin typeface="+mn-lt"/>
                      </a:endParaRPr>
                    </a:p>
                  </a:txBody>
                  <a:tcPr marL="68580" marR="68580" marT="34288" marB="34288"/>
                </a:tc>
                <a:extLst>
                  <a:ext uri="{0D108BD9-81ED-4DB2-BD59-A6C34878D82A}">
                    <a16:rowId xmlns:a16="http://schemas.microsoft.com/office/drawing/2014/main" val="1502645474"/>
                  </a:ext>
                </a:extLst>
              </a:tr>
            </a:tbl>
          </a:graphicData>
        </a:graphic>
      </p:graphicFrame>
      <p:sp>
        <p:nvSpPr>
          <p:cNvPr id="5" name="Slide Number Placeholder 4">
            <a:extLst>
              <a:ext uri="{FF2B5EF4-FFF2-40B4-BE49-F238E27FC236}">
                <a16:creationId xmlns:a16="http://schemas.microsoft.com/office/drawing/2014/main" id="{6E02CD9A-60A6-4F72-B786-77EC7DB424CB}"/>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20</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dirty="0">
                <a:solidFill>
                  <a:srgbClr val="8FAADC"/>
                </a:solidFill>
              </a:rPr>
              <a:t>Understanding Medicare</a:t>
            </a:r>
          </a:p>
        </p:txBody>
      </p:sp>
      <p:sp>
        <p:nvSpPr>
          <p:cNvPr id="2" name="Date Placeholder 1"/>
          <p:cNvSpPr>
            <a:spLocks noGrp="1"/>
          </p:cNvSpPr>
          <p:nvPr>
            <p:ph type="dt" sz="half" idx="10"/>
          </p:nvPr>
        </p:nvSpPr>
        <p:spPr>
          <a:xfrm>
            <a:off x="838200" y="6492240"/>
            <a:ext cx="2743200" cy="365125"/>
          </a:xfrm>
        </p:spPr>
        <p:txBody>
          <a:bodyPr/>
          <a:lstStyle/>
          <a:p>
            <a:r>
              <a:rPr lang="en-US" dirty="0">
                <a:solidFill>
                  <a:srgbClr val="8FAADC"/>
                </a:solidFill>
              </a:rPr>
              <a:t>April 2024</a:t>
            </a:r>
          </a:p>
        </p:txBody>
      </p:sp>
    </p:spTree>
    <p:custDataLst>
      <p:tags r:id="rId1"/>
    </p:custDataLst>
    <p:extLst>
      <p:ext uri="{BB962C8B-B14F-4D97-AF65-F5344CB8AC3E}">
        <p14:creationId xmlns:p14="http://schemas.microsoft.com/office/powerpoint/2010/main" val="55524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8"/>
            <a:ext cx="12192000" cy="950592"/>
          </a:xfrm>
        </p:spPr>
        <p:txBody>
          <a:bodyPr>
            <a:normAutofit/>
          </a:bodyPr>
          <a:lstStyle/>
          <a:p>
            <a:r>
              <a:rPr lang="en-US" sz="2800" dirty="0"/>
              <a:t>Part A (Hospital Insurance) Costs in 2024</a:t>
            </a:r>
            <a:br>
              <a:rPr lang="en-US" sz="2800" dirty="0"/>
            </a:br>
            <a:r>
              <a:rPr lang="en-US" sz="2800" dirty="0"/>
              <a:t>(continued)</a:t>
            </a:r>
          </a:p>
        </p:txBody>
      </p:sp>
      <p:graphicFrame>
        <p:nvGraphicFramePr>
          <p:cNvPr id="3" name="Table 2" descr="What you pay in Original Medicare table (continued)">
            <a:extLst>
              <a:ext uri="{FF2B5EF4-FFF2-40B4-BE49-F238E27FC236}">
                <a16:creationId xmlns:a16="http://schemas.microsoft.com/office/drawing/2014/main" id="{0D3E7DE8-7D94-131F-7FE5-9A2E4B1A7A75}"/>
              </a:ext>
            </a:extLst>
          </p:cNvPr>
          <p:cNvGraphicFramePr>
            <a:graphicFrameLocks noGrp="1"/>
          </p:cNvGraphicFramePr>
          <p:nvPr/>
        </p:nvGraphicFramePr>
        <p:xfrm>
          <a:off x="440151" y="985520"/>
          <a:ext cx="11311698" cy="5265581"/>
        </p:xfrm>
        <a:graphic>
          <a:graphicData uri="http://schemas.openxmlformats.org/drawingml/2006/table">
            <a:tbl>
              <a:tblPr firstRow="1" bandRow="1">
                <a:tableStyleId>{3B4B98B0-60AC-42C2-AFA5-B58CD77FA1E5}</a:tableStyleId>
              </a:tblPr>
              <a:tblGrid>
                <a:gridCol w="1847657">
                  <a:extLst>
                    <a:ext uri="{9D8B030D-6E8A-4147-A177-3AD203B41FA5}">
                      <a16:colId xmlns:a16="http://schemas.microsoft.com/office/drawing/2014/main" val="2709976093"/>
                    </a:ext>
                  </a:extLst>
                </a:gridCol>
                <a:gridCol w="9464041">
                  <a:extLst>
                    <a:ext uri="{9D8B030D-6E8A-4147-A177-3AD203B41FA5}">
                      <a16:colId xmlns:a16="http://schemas.microsoft.com/office/drawing/2014/main" val="1580185984"/>
                    </a:ext>
                  </a:extLst>
                </a:gridCol>
              </a:tblGrid>
              <a:tr h="105751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dirty="0">
                          <a:solidFill>
                            <a:srgbClr val="00529B"/>
                          </a:solidFill>
                        </a:rPr>
                        <a:t>Skilled Nursing Facility (SNF) Stay</a:t>
                      </a: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itchFamily="2" charset="2"/>
                        <a:buChar char="§"/>
                      </a:pPr>
                      <a:r>
                        <a:rPr lang="en-US" sz="1400" b="0" dirty="0">
                          <a:solidFill>
                            <a:srgbClr val="00529B"/>
                          </a:solidFill>
                        </a:rPr>
                        <a:t>Days 1–20: $0 for each benefit period.</a:t>
                      </a:r>
                    </a:p>
                    <a:p>
                      <a:pPr marL="228600" indent="-228600">
                        <a:spcBef>
                          <a:spcPts val="0"/>
                        </a:spcBef>
                        <a:spcAft>
                          <a:spcPts val="1200"/>
                        </a:spcAft>
                        <a:buFont typeface="Wingdings" pitchFamily="2" charset="2"/>
                        <a:buChar char="§"/>
                      </a:pPr>
                      <a:r>
                        <a:rPr lang="en-US" sz="1400" b="0" dirty="0">
                          <a:solidFill>
                            <a:srgbClr val="00529B"/>
                          </a:solidFill>
                        </a:rPr>
                        <a:t>Days 21–100: $204 copayment each day.</a:t>
                      </a:r>
                    </a:p>
                    <a:p>
                      <a:pPr marL="228600" indent="-228600">
                        <a:spcBef>
                          <a:spcPts val="0"/>
                        </a:spcBef>
                        <a:spcAft>
                          <a:spcPts val="1200"/>
                        </a:spcAft>
                        <a:buFont typeface="Wingdings" pitchFamily="2" charset="2"/>
                        <a:buChar char="§"/>
                      </a:pPr>
                      <a:r>
                        <a:rPr lang="en-US" sz="1400" b="0" dirty="0">
                          <a:solidFill>
                            <a:srgbClr val="00529B"/>
                          </a:solidFill>
                        </a:rPr>
                        <a:t>Days 101 and beyond: You pay all costs.</a:t>
                      </a:r>
                    </a:p>
                  </a:txBody>
                  <a:tcPr marL="68580" marR="68580" marT="34288" marB="34288"/>
                </a:tc>
                <a:extLst>
                  <a:ext uri="{0D108BD9-81ED-4DB2-BD59-A6C34878D82A}">
                    <a16:rowId xmlns:a16="http://schemas.microsoft.com/office/drawing/2014/main" val="2542352796"/>
                  </a:ext>
                </a:extLst>
              </a:tr>
              <a:tr h="7161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dirty="0">
                          <a:solidFill>
                            <a:srgbClr val="00529B"/>
                          </a:solidFill>
                        </a:rPr>
                        <a:t>Home Health Services</a:t>
                      </a:r>
                      <a:endParaRPr lang="en-US" sz="1400" b="1" kern="1200" dirty="0">
                        <a:solidFill>
                          <a:srgbClr val="00529B"/>
                        </a:solidFill>
                        <a:latin typeface="+mn-lt"/>
                        <a:ea typeface="+mn-ea"/>
                        <a:cs typeface="+mn-cs"/>
                      </a:endParaRP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itchFamily="2" charset="2"/>
                        <a:buChar char="§"/>
                        <a:tabLst>
                          <a:tab pos="288925" algn="l"/>
                        </a:tabLst>
                      </a:pPr>
                      <a:r>
                        <a:rPr lang="en-US" sz="1400" b="0" dirty="0">
                          <a:solidFill>
                            <a:srgbClr val="00529B"/>
                          </a:solidFill>
                        </a:rPr>
                        <a:t>$0 for home health services.</a:t>
                      </a:r>
                    </a:p>
                    <a:p>
                      <a:pPr marL="228600" indent="-228600">
                        <a:spcBef>
                          <a:spcPts val="0"/>
                        </a:spcBef>
                        <a:spcAft>
                          <a:spcPts val="1200"/>
                        </a:spcAft>
                        <a:buFont typeface="Wingdings" pitchFamily="2" charset="2"/>
                        <a:buChar char="§"/>
                        <a:tabLst>
                          <a:tab pos="288925" algn="l"/>
                        </a:tabLst>
                      </a:pPr>
                      <a:r>
                        <a:rPr lang="en-US" sz="1400" b="0" dirty="0">
                          <a:solidFill>
                            <a:srgbClr val="00529B"/>
                          </a:solidFill>
                        </a:rPr>
                        <a:t>20% of the Medicare-approved amount for durable medical equipment (DME) like wheelchairs, walkers, hospital beds, and other equipment.</a:t>
                      </a:r>
                    </a:p>
                  </a:txBody>
                  <a:tcPr marL="68580" marR="68580" marT="34288" marB="34288"/>
                </a:tc>
                <a:extLst>
                  <a:ext uri="{0D108BD9-81ED-4DB2-BD59-A6C34878D82A}">
                    <a16:rowId xmlns:a16="http://schemas.microsoft.com/office/drawing/2014/main" val="830274200"/>
                  </a:ext>
                </a:extLst>
              </a:tr>
              <a:tr h="24011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dirty="0">
                          <a:solidFill>
                            <a:srgbClr val="00529B"/>
                          </a:solidFill>
                        </a:rPr>
                        <a:t>Hospice Care</a:t>
                      </a:r>
                      <a:endParaRPr lang="en-US" sz="1400" b="1" kern="1200" dirty="0">
                        <a:solidFill>
                          <a:srgbClr val="00529B"/>
                        </a:solidFill>
                        <a:latin typeface="+mn-lt"/>
                        <a:ea typeface="+mn-ea"/>
                        <a:cs typeface="+mn-cs"/>
                      </a:endParaRP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$0 for hospice care services.</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You may need to pay a copayment of no more than $5 for each prescription drug and other similar products for pain relief and symptom control while you're at home. In the rare case your drug isn’t covered by the hospice benefit, your hospice provider should contact your Medicare drug plan to see if it's covered under Medicare drug coverage (Part D). </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You may need to pay 5% of the Medicare-approved amount for inpatient respite care.</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Medicare won’t pay room and board for your care in a facility, unless the hospice medical team decides you need short-term inpatient care to manage pain and other symptoms. This care must be in a Medicare-approved facility, like a hospice facility, hospital, or skilled nursing facility that contracts with the hospice.</a:t>
                      </a:r>
                    </a:p>
                  </a:txBody>
                  <a:tcPr marL="68580" marR="68580" marT="34288" marB="34288"/>
                </a:tc>
                <a:extLst>
                  <a:ext uri="{0D108BD9-81ED-4DB2-BD59-A6C34878D82A}">
                    <a16:rowId xmlns:a16="http://schemas.microsoft.com/office/drawing/2014/main" val="532046859"/>
                  </a:ext>
                </a:extLst>
              </a:tr>
              <a:tr h="94589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dirty="0">
                          <a:solidFill>
                            <a:srgbClr val="00529B"/>
                          </a:solidFill>
                        </a:rPr>
                        <a:t>Blood</a:t>
                      </a:r>
                      <a:endParaRPr lang="en-US" sz="1400" b="1" kern="1200" dirty="0">
                        <a:solidFill>
                          <a:srgbClr val="00529B"/>
                        </a:solidFill>
                        <a:latin typeface="+mn-lt"/>
                        <a:ea typeface="+mn-ea"/>
                        <a:cs typeface="+mn-cs"/>
                      </a:endParaRP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anose="05000000000000000000" pitchFamily="2" charset="2"/>
                        <a:buChar char="§"/>
                      </a:pPr>
                      <a:r>
                        <a:rPr lang="en-US" sz="1400" b="0" u="none" strike="noStrike" kern="1200" baseline="0" dirty="0">
                          <a:solidFill>
                            <a:srgbClr val="00529B"/>
                          </a:solidFill>
                        </a:rPr>
                        <a:t>If hospital gets it from a blood bank at no charge, you have no charge.</a:t>
                      </a:r>
                    </a:p>
                    <a:p>
                      <a:pPr marL="228600" indent="-228600">
                        <a:spcBef>
                          <a:spcPts val="0"/>
                        </a:spcBef>
                        <a:spcAft>
                          <a:spcPts val="1200"/>
                        </a:spcAft>
                        <a:buFont typeface="Wingdings" panose="05000000000000000000" pitchFamily="2" charset="2"/>
                        <a:buChar char="§"/>
                      </a:pPr>
                      <a:r>
                        <a:rPr lang="en-US" sz="1400" b="0" dirty="0">
                          <a:solidFill>
                            <a:srgbClr val="00529B"/>
                          </a:solidFill>
                        </a:rPr>
                        <a:t>If the hospital has to buy blood for you, you must either pay the hospital costs for the first 3 units of blood you get in a calendar year or have the blood donated by you or someone else.</a:t>
                      </a:r>
                    </a:p>
                  </a:txBody>
                  <a:tcPr marL="68580" marR="68580" marT="34288" marB="34288"/>
                </a:tc>
                <a:extLst>
                  <a:ext uri="{0D108BD9-81ED-4DB2-BD59-A6C34878D82A}">
                    <a16:rowId xmlns:a16="http://schemas.microsoft.com/office/drawing/2014/main" val="287757664"/>
                  </a:ext>
                </a:extLst>
              </a:tr>
            </a:tbl>
          </a:graphicData>
        </a:graphic>
      </p:graphicFrame>
      <p:sp>
        <p:nvSpPr>
          <p:cNvPr id="9" name="Slide Number Placeholder 8">
            <a:extLst>
              <a:ext uri="{FF2B5EF4-FFF2-40B4-BE49-F238E27FC236}">
                <a16:creationId xmlns:a16="http://schemas.microsoft.com/office/drawing/2014/main" id="{CE7DAD52-D000-BA19-07C1-673C4A1CAF2A}"/>
              </a:ext>
            </a:extLst>
          </p:cNvPr>
          <p:cNvSpPr>
            <a:spLocks noGrp="1"/>
          </p:cNvSpPr>
          <p:nvPr>
            <p:ph type="sldNum" sz="quarter" idx="12"/>
          </p:nvPr>
        </p:nvSpPr>
        <p:spPr/>
        <p:txBody>
          <a:bodyPr/>
          <a:lstStyle/>
          <a:p>
            <a:fld id="{48F63A3B-78C7-47BE-AE5E-E10140E04643}" type="slidenum">
              <a:rPr lang="en-US" smtClean="0">
                <a:solidFill>
                  <a:srgbClr val="8FAADC"/>
                </a:solidFill>
              </a:rPr>
              <a:t>21</a:t>
            </a:fld>
            <a:endParaRPr lang="en-US" dirty="0">
              <a:solidFill>
                <a:srgbClr val="8FAADC"/>
              </a:solidFill>
            </a:endParaRPr>
          </a:p>
        </p:txBody>
      </p:sp>
      <p:sp>
        <p:nvSpPr>
          <p:cNvPr id="7" name="Footer Placeholder 6">
            <a:extLst>
              <a:ext uri="{FF2B5EF4-FFF2-40B4-BE49-F238E27FC236}">
                <a16:creationId xmlns:a16="http://schemas.microsoft.com/office/drawing/2014/main" id="{861FDB6F-BBFB-ADE1-0483-4BAC5A2B6946}"/>
              </a:ext>
            </a:extLst>
          </p:cNvPr>
          <p:cNvSpPr>
            <a:spLocks noGrp="1"/>
          </p:cNvSpPr>
          <p:nvPr>
            <p:ph type="ftr" sz="quarter" idx="11"/>
          </p:nvPr>
        </p:nvSpPr>
        <p:spPr/>
        <p:txBody>
          <a:bodyPr/>
          <a:lstStyle/>
          <a:p>
            <a:r>
              <a:rPr lang="en-US" dirty="0">
                <a:solidFill>
                  <a:srgbClr val="8FAADC"/>
                </a:solidFill>
              </a:rPr>
              <a:t>Understanding Medicare</a:t>
            </a:r>
          </a:p>
        </p:txBody>
      </p:sp>
      <p:sp>
        <p:nvSpPr>
          <p:cNvPr id="6" name="Date Placeholder 5">
            <a:extLst>
              <a:ext uri="{FF2B5EF4-FFF2-40B4-BE49-F238E27FC236}">
                <a16:creationId xmlns:a16="http://schemas.microsoft.com/office/drawing/2014/main" id="{23949881-242D-5A95-FCF7-6E70E2F0D353}"/>
              </a:ext>
            </a:extLst>
          </p:cNvPr>
          <p:cNvSpPr>
            <a:spLocks noGrp="1"/>
          </p:cNvSpPr>
          <p:nvPr>
            <p:ph type="dt" sz="half" idx="10"/>
          </p:nvPr>
        </p:nvSpPr>
        <p:spPr/>
        <p:txBody>
          <a:bodyPr/>
          <a:lstStyle/>
          <a:p>
            <a:r>
              <a:rPr lang="en-US" dirty="0">
                <a:solidFill>
                  <a:srgbClr val="8FAADC"/>
                </a:solidFill>
              </a:rPr>
              <a:t>April 2024</a:t>
            </a:r>
          </a:p>
        </p:txBody>
      </p:sp>
    </p:spTree>
    <p:custDataLst>
      <p:tags r:id="rId1"/>
    </p:custDataLst>
    <p:extLst>
      <p:ext uri="{BB962C8B-B14F-4D97-AF65-F5344CB8AC3E}">
        <p14:creationId xmlns:p14="http://schemas.microsoft.com/office/powerpoint/2010/main" val="2419477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06D1A-4708-F8E2-35A0-C547054E5CE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CAD76BD-C475-4F31-F816-102540A4C0C6}"/>
              </a:ext>
            </a:extLst>
          </p:cNvPr>
          <p:cNvSpPr>
            <a:spLocks noGrp="1"/>
          </p:cNvSpPr>
          <p:nvPr>
            <p:ph type="title"/>
          </p:nvPr>
        </p:nvSpPr>
        <p:spPr/>
        <p:txBody>
          <a:bodyPr>
            <a:normAutofit/>
          </a:bodyPr>
          <a:lstStyle/>
          <a:p>
            <a:r>
              <a:rPr lang="en-US" sz="3000" dirty="0"/>
              <a:t>Benefit Periods in Original Medicare</a:t>
            </a:r>
          </a:p>
        </p:txBody>
      </p:sp>
      <p:sp>
        <p:nvSpPr>
          <p:cNvPr id="5" name="Content Placeholder 4">
            <a:extLst>
              <a:ext uri="{FF2B5EF4-FFF2-40B4-BE49-F238E27FC236}">
                <a16:creationId xmlns:a16="http://schemas.microsoft.com/office/drawing/2014/main" id="{0185E7CD-89AD-EFEF-F4E2-8D5686E991C8}"/>
              </a:ext>
            </a:extLst>
          </p:cNvPr>
          <p:cNvSpPr>
            <a:spLocks noGrp="1"/>
          </p:cNvSpPr>
          <p:nvPr>
            <p:ph sz="quarter" idx="13"/>
          </p:nvPr>
        </p:nvSpPr>
        <p:spPr>
          <a:xfrm>
            <a:off x="905558" y="2001566"/>
            <a:ext cx="9262024" cy="4537075"/>
          </a:xfrm>
        </p:spPr>
        <p:txBody>
          <a:bodyPr/>
          <a:lstStyle/>
          <a:p>
            <a:pPr marL="27432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Each benefit period:</a:t>
            </a:r>
          </a:p>
          <a:p>
            <a:pPr marL="822960" marR="0" lvl="1" indent="-274320"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Begins the day you first get inpatient care in hospital or SNF</a:t>
            </a:r>
          </a:p>
          <a:p>
            <a:pPr marR="0" lvl="1" algn="l" defTabSz="914400" rtl="0" eaLnBrk="1" fontAlgn="auto" latinLnBrk="0" hangingPunct="1">
              <a:lnSpc>
                <a:spcPct val="100000"/>
              </a:lnSpc>
              <a:spcBef>
                <a:spcPts val="0"/>
              </a:spcBef>
              <a:spcAft>
                <a:spcPts val="1200"/>
              </a:spcAft>
              <a:buClrTx/>
              <a:buSzTx/>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Ends after being home for 60 days in a row (not in a hospital or skilled care in a SNF) </a:t>
            </a:r>
          </a:p>
          <a:p>
            <a:pPr marL="27432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 pay Part A deductible for each benefit period</a:t>
            </a:r>
          </a:p>
          <a:p>
            <a:pPr marL="27432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 limit to number of benefit periods you can have</a:t>
            </a:r>
          </a:p>
        </p:txBody>
      </p:sp>
      <p:sp>
        <p:nvSpPr>
          <p:cNvPr id="7" name="Content Placeholder 6">
            <a:extLst>
              <a:ext uri="{FF2B5EF4-FFF2-40B4-BE49-F238E27FC236}">
                <a16:creationId xmlns:a16="http://schemas.microsoft.com/office/drawing/2014/main" id="{337F03AE-F8C0-0C35-745C-CAFDFA5721F3}"/>
              </a:ext>
            </a:extLst>
          </p:cNvPr>
          <p:cNvSpPr>
            <a:spLocks noGrp="1"/>
          </p:cNvSpPr>
          <p:nvPr>
            <p:ph sz="quarter" idx="14"/>
          </p:nvPr>
        </p:nvSpPr>
        <p:spPr>
          <a:xfrm flipH="1">
            <a:off x="8153400" y="1280198"/>
            <a:ext cx="4038599" cy="676885"/>
          </a:xfrm>
          <a:prstGeom prst="homePlate">
            <a:avLst/>
          </a:prstGeom>
          <a:solidFill>
            <a:srgbClr val="FFD966"/>
          </a:solidFill>
        </p:spPr>
        <p:txBody>
          <a:bodyPr/>
          <a:lstStyle/>
          <a:p>
            <a:pPr marL="1188720" marR="0" lvl="0" indent="0" algn="l" defTabSz="6858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rPr>
              <a:t>Benefit periods can span </a:t>
            </a:r>
            <a:br>
              <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rPr>
            </a:br>
            <a:r>
              <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rPr>
              <a:t>across calendar years</a:t>
            </a:r>
          </a:p>
        </p:txBody>
      </p:sp>
      <p:pic>
        <p:nvPicPr>
          <p:cNvPr id="9" name="Graphic 8">
            <a:extLst>
              <a:ext uri="{FF2B5EF4-FFF2-40B4-BE49-F238E27FC236}">
                <a16:creationId xmlns:a16="http://schemas.microsoft.com/office/drawing/2014/main" id="{761766F6-F994-AFE2-21BE-6A1F59F8BC3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10600" y="1096281"/>
            <a:ext cx="957129" cy="957129"/>
          </a:xfrm>
          <a:prstGeom prst="rect">
            <a:avLst/>
          </a:prstGeom>
        </p:spPr>
      </p:pic>
      <p:sp>
        <p:nvSpPr>
          <p:cNvPr id="16" name="Slide Number Placeholder 5">
            <a:extLst>
              <a:ext uri="{FF2B5EF4-FFF2-40B4-BE49-F238E27FC236}">
                <a16:creationId xmlns:a16="http://schemas.microsoft.com/office/drawing/2014/main" id="{81B3E84D-8016-655B-42D9-AF21C5A7924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a:solidFill>
                  <a:srgbClr val="4472C4">
                    <a:lumMod val="60000"/>
                    <a:lumOff val="40000"/>
                  </a:srgbClr>
                </a:solidFill>
              </a:rPr>
              <a:pPr>
                <a:defRPr/>
              </a:pPr>
              <a:t>22</a:t>
            </a:fld>
            <a:endParaRPr lang="en-US" dirty="0">
              <a:solidFill>
                <a:srgbClr val="4472C4">
                  <a:lumMod val="60000"/>
                  <a:lumOff val="40000"/>
                </a:srgbClr>
              </a:solidFill>
            </a:endParaRPr>
          </a:p>
        </p:txBody>
      </p:sp>
      <p:sp>
        <p:nvSpPr>
          <p:cNvPr id="3" name="Footer Placeholder 2">
            <a:extLst>
              <a:ext uri="{FF2B5EF4-FFF2-40B4-BE49-F238E27FC236}">
                <a16:creationId xmlns:a16="http://schemas.microsoft.com/office/drawing/2014/main" id="{4DB2BA03-A62B-24A4-558A-7A58E39E3753}"/>
              </a:ext>
            </a:extLst>
          </p:cNvPr>
          <p:cNvSpPr>
            <a:spLocks noGrp="1"/>
          </p:cNvSpPr>
          <p:nvPr>
            <p:ph type="ftr" sz="quarter" idx="11"/>
          </p:nvPr>
        </p:nvSpPr>
        <p:spPr/>
        <p:txBody>
          <a:bodyPr/>
          <a:lstStyle/>
          <a:p>
            <a:pPr>
              <a:defRPr/>
            </a:pPr>
            <a:r>
              <a:rPr lang="en-US" dirty="0">
                <a:solidFill>
                  <a:srgbClr val="8FAADC"/>
                </a:solidFill>
              </a:rPr>
              <a:t>Understanding Medicare</a:t>
            </a:r>
          </a:p>
        </p:txBody>
      </p:sp>
      <p:sp>
        <p:nvSpPr>
          <p:cNvPr id="2" name="Date Placeholder 1">
            <a:extLst>
              <a:ext uri="{FF2B5EF4-FFF2-40B4-BE49-F238E27FC236}">
                <a16:creationId xmlns:a16="http://schemas.microsoft.com/office/drawing/2014/main" id="{E76EBF84-12DC-3F9F-367A-1F532EB5BF90}"/>
              </a:ext>
            </a:extLst>
          </p:cNvPr>
          <p:cNvSpPr>
            <a:spLocks noGrp="1"/>
          </p:cNvSpPr>
          <p:nvPr>
            <p:ph type="dt" sz="half" idx="10"/>
          </p:nvPr>
        </p:nvSpPr>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135093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87F02-538F-E004-6DB4-B0E8B2917B0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CB6D54-FF83-4B5C-4F40-4FF8E3159174}"/>
              </a:ext>
            </a:extLst>
          </p:cNvPr>
          <p:cNvSpPr>
            <a:spLocks noGrp="1"/>
          </p:cNvSpPr>
          <p:nvPr>
            <p:ph type="title"/>
          </p:nvPr>
        </p:nvSpPr>
        <p:spPr/>
        <p:txBody>
          <a:bodyPr>
            <a:normAutofit/>
          </a:bodyPr>
          <a:lstStyle/>
          <a:p>
            <a:r>
              <a:rPr lang="en-US" sz="3000" dirty="0"/>
              <a:t>Decision: Do I Need to Sign Up for Part A?</a:t>
            </a:r>
          </a:p>
        </p:txBody>
      </p:sp>
      <p:sp>
        <p:nvSpPr>
          <p:cNvPr id="9" name="Content Placeholder 8">
            <a:extLst>
              <a:ext uri="{FF2B5EF4-FFF2-40B4-BE49-F238E27FC236}">
                <a16:creationId xmlns:a16="http://schemas.microsoft.com/office/drawing/2014/main" id="{C358CE3A-EE58-0ED4-E011-E6AD36F5BF1B}"/>
              </a:ext>
            </a:extLst>
          </p:cNvPr>
          <p:cNvSpPr>
            <a:spLocks noGrp="1"/>
          </p:cNvSpPr>
          <p:nvPr>
            <p:ph sz="quarter" idx="13"/>
          </p:nvPr>
        </p:nvSpPr>
        <p:spPr>
          <a:xfrm>
            <a:off x="0" y="1017062"/>
            <a:ext cx="12192000" cy="633619"/>
          </a:xfrm>
        </p:spPr>
        <p:txBody>
          <a:bodyPr/>
          <a:lstStyle/>
          <a:p>
            <a:pPr marL="0" marR="0" lvl="0" indent="0" algn="ctr" defTabSz="685800" rtl="0" eaLnBrk="1" fontAlgn="auto" latinLnBrk="0" hangingPunct="1">
              <a:lnSpc>
                <a:spcPct val="110000"/>
              </a:lnSpc>
              <a:spcBef>
                <a:spcPts val="0"/>
              </a:spcBef>
              <a:spcAft>
                <a:spcPts val="0"/>
              </a:spcAft>
              <a:buClr>
                <a:srgbClr val="00539A"/>
              </a:buClr>
              <a:buSzTx/>
              <a:buFont typeface="Wingdings" pitchFamily="2" charset="2"/>
              <a:buNone/>
              <a:tabLst/>
              <a:defRPr/>
            </a:pPr>
            <a:r>
              <a:rPr kumimoji="0" lang="en-US" sz="26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Consider:</a:t>
            </a:r>
          </a:p>
        </p:txBody>
      </p:sp>
      <p:pic>
        <p:nvPicPr>
          <p:cNvPr id="12" name="Graphic 11">
            <a:extLst>
              <a:ext uri="{FF2B5EF4-FFF2-40B4-BE49-F238E27FC236}">
                <a16:creationId xmlns:a16="http://schemas.microsoft.com/office/drawing/2014/main" id="{1689F7D6-3CF0-D21A-DEE0-16EC5795614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5149" y="1785257"/>
            <a:ext cx="1918238" cy="1918238"/>
          </a:xfrm>
          <a:prstGeom prst="rect">
            <a:avLst/>
          </a:prstGeom>
        </p:spPr>
      </p:pic>
      <p:sp>
        <p:nvSpPr>
          <p:cNvPr id="14" name="Content Placeholder 13">
            <a:extLst>
              <a:ext uri="{FF2B5EF4-FFF2-40B4-BE49-F238E27FC236}">
                <a16:creationId xmlns:a16="http://schemas.microsoft.com/office/drawing/2014/main" id="{2FD6102E-6FF9-BC47-97A2-658C047CF865}"/>
              </a:ext>
            </a:extLst>
          </p:cNvPr>
          <p:cNvSpPr>
            <a:spLocks noGrp="1"/>
          </p:cNvSpPr>
          <p:nvPr>
            <p:ph sz="quarter" idx="14"/>
          </p:nvPr>
        </p:nvSpPr>
        <p:spPr>
          <a:xfrm>
            <a:off x="1279906" y="1684364"/>
            <a:ext cx="3108960" cy="3557016"/>
          </a:xfrm>
          <a:prstGeom prst="roundRect">
            <a:avLst/>
          </a:prstGeom>
          <a:ln w="38100">
            <a:solidFill>
              <a:srgbClr val="FFC000"/>
            </a:solidFill>
          </a:ln>
        </p:spPr>
        <p:txBody>
          <a:bodyPr tIns="1828800"/>
          <a:lstStyle/>
          <a:p>
            <a:pPr marL="18288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It’s free for most people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Graphic 22">
            <a:extLst>
              <a:ext uri="{FF2B5EF4-FFF2-40B4-BE49-F238E27FC236}">
                <a16:creationId xmlns:a16="http://schemas.microsoft.com/office/drawing/2014/main" id="{D840E165-118A-9781-FB78-0E46CCC750C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66979" y="1925876"/>
            <a:ext cx="1616523" cy="1616523"/>
          </a:xfrm>
          <a:prstGeom prst="rect">
            <a:avLst/>
          </a:prstGeom>
        </p:spPr>
      </p:pic>
      <p:sp>
        <p:nvSpPr>
          <p:cNvPr id="16" name="Content Placeholder 15">
            <a:extLst>
              <a:ext uri="{FF2B5EF4-FFF2-40B4-BE49-F238E27FC236}">
                <a16:creationId xmlns:a16="http://schemas.microsoft.com/office/drawing/2014/main" id="{AB14799D-0D23-8077-C830-C478AB982463}"/>
              </a:ext>
            </a:extLst>
          </p:cNvPr>
          <p:cNvSpPr>
            <a:spLocks noGrp="1"/>
          </p:cNvSpPr>
          <p:nvPr>
            <p:ph sz="quarter" idx="15"/>
          </p:nvPr>
        </p:nvSpPr>
        <p:spPr>
          <a:xfrm>
            <a:off x="4583370" y="1684364"/>
            <a:ext cx="3108960" cy="3557016"/>
          </a:xfrm>
          <a:prstGeom prst="roundRect">
            <a:avLst/>
          </a:prstGeom>
          <a:ln w="38100">
            <a:solidFill>
              <a:srgbClr val="FFC000"/>
            </a:solidFill>
          </a:ln>
        </p:spPr>
        <p:txBody>
          <a:bodyPr lIns="0" tIns="1828800" rIns="0"/>
          <a:lstStyle/>
          <a:p>
            <a:pPr marL="18288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 can pay for it if your work history isn’t sufficient (there may be a penalty if you delay)</a:t>
            </a:r>
          </a:p>
        </p:txBody>
      </p:sp>
      <p:pic>
        <p:nvPicPr>
          <p:cNvPr id="13" name="Graphic 12">
            <a:extLst>
              <a:ext uri="{FF2B5EF4-FFF2-40B4-BE49-F238E27FC236}">
                <a16:creationId xmlns:a16="http://schemas.microsoft.com/office/drawing/2014/main" id="{58748CCF-4550-3BAE-2D87-E429EE58853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68228" y="1921011"/>
            <a:ext cx="1626251" cy="1626251"/>
          </a:xfrm>
          <a:prstGeom prst="rect">
            <a:avLst/>
          </a:prstGeom>
        </p:spPr>
      </p:pic>
      <p:sp>
        <p:nvSpPr>
          <p:cNvPr id="18" name="Content Placeholder 17">
            <a:extLst>
              <a:ext uri="{FF2B5EF4-FFF2-40B4-BE49-F238E27FC236}">
                <a16:creationId xmlns:a16="http://schemas.microsoft.com/office/drawing/2014/main" id="{64645AA2-0E93-E91D-4166-2B5BB66B1DFD}"/>
              </a:ext>
            </a:extLst>
          </p:cNvPr>
          <p:cNvSpPr>
            <a:spLocks noGrp="1"/>
          </p:cNvSpPr>
          <p:nvPr>
            <p:ph sz="quarter" idx="16"/>
          </p:nvPr>
        </p:nvSpPr>
        <p:spPr>
          <a:xfrm>
            <a:off x="7886834" y="1684364"/>
            <a:ext cx="3108960" cy="3557016"/>
          </a:xfrm>
          <a:prstGeom prst="roundRect">
            <a:avLst/>
          </a:prstGeom>
          <a:ln w="38100">
            <a:solidFill>
              <a:srgbClr val="FFC000"/>
            </a:solidFill>
          </a:ln>
        </p:spPr>
        <p:txBody>
          <a:bodyPr lIns="0" tIns="1828800" rIns="0"/>
          <a:lstStyle/>
          <a:p>
            <a:pPr marL="18288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Talk to your benefits administrator if you (or your spouse) are actively working and covered by an employer plan</a:t>
            </a:r>
          </a:p>
        </p:txBody>
      </p:sp>
      <p:sp>
        <p:nvSpPr>
          <p:cNvPr id="20" name="Content Placeholder 19">
            <a:extLst>
              <a:ext uri="{FF2B5EF4-FFF2-40B4-BE49-F238E27FC236}">
                <a16:creationId xmlns:a16="http://schemas.microsoft.com/office/drawing/2014/main" id="{3877D1F6-D85A-4F1F-6155-DAA3E3753ECF}"/>
              </a:ext>
            </a:extLst>
          </p:cNvPr>
          <p:cNvSpPr>
            <a:spLocks noGrp="1"/>
          </p:cNvSpPr>
          <p:nvPr>
            <p:ph sz="quarter" idx="17"/>
          </p:nvPr>
        </p:nvSpPr>
        <p:spPr>
          <a:xfrm>
            <a:off x="1375545" y="5393681"/>
            <a:ext cx="9620249" cy="664164"/>
          </a:xfrm>
        </p:spPr>
        <p:txBody>
          <a:bodyPr/>
          <a:lstStyle/>
          <a:p>
            <a:pPr marL="0" marR="0" lvl="0" indent="0" algn="l" defTabSz="685800" rtl="0" eaLnBrk="1" fontAlgn="auto" latinLnBrk="0" hangingPunct="1">
              <a:lnSpc>
                <a:spcPct val="100000"/>
              </a:lnSpc>
              <a:spcBef>
                <a:spcPts val="600"/>
              </a:spcBef>
              <a:spcAft>
                <a:spcPts val="0"/>
              </a:spcAft>
              <a:buClr>
                <a:srgbClr val="00539A"/>
              </a:buClr>
              <a:buSzTx/>
              <a:buFont typeface="Wingdings" pitchFamily="2" charset="2"/>
              <a:buNone/>
              <a:tabLst/>
              <a:defRPr/>
            </a:pPr>
            <a:r>
              <a:rPr kumimoji="0" lang="en-US" sz="1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NOTE</a:t>
            </a: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To avoid Internal Revenue Service (IRS) tax penalties, stop contributions to your Health Savings Account (HSA) before Medicare starts.</a:t>
            </a:r>
          </a:p>
        </p:txBody>
      </p:sp>
      <p:sp>
        <p:nvSpPr>
          <p:cNvPr id="24" name="Freeform: Shape 23">
            <a:extLst>
              <a:ext uri="{FF2B5EF4-FFF2-40B4-BE49-F238E27FC236}">
                <a16:creationId xmlns:a16="http://schemas.microsoft.com/office/drawing/2014/main" id="{BCD799C2-53F7-75D6-BE19-5DB16CAE3A83}"/>
              </a:ext>
              <a:ext uri="{C183D7F6-B498-43B3-948B-1728B52AA6E4}">
                <adec:decorative xmlns:adec="http://schemas.microsoft.com/office/drawing/2017/decorative" val="1"/>
              </a:ext>
            </a:extLst>
          </p:cNvPr>
          <p:cNvSpPr>
            <a:spLocks noChangeAspect="1"/>
          </p:cNvSpPr>
          <p:nvPr/>
        </p:nvSpPr>
        <p:spPr>
          <a:xfrm>
            <a:off x="1156429" y="540370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B1D5CBBB-2C32-88C2-18D4-29398D7EEEB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813C26D2-4127-9DE7-173B-731D31EB65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a:extLst>
              <a:ext uri="{FF2B5EF4-FFF2-40B4-BE49-F238E27FC236}">
                <a16:creationId xmlns:a16="http://schemas.microsoft.com/office/drawing/2014/main" id="{7766328C-D499-286C-DF2A-EB75ECE9E24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136558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animBg="1"/>
      <p:bldP spid="16" grpId="0" uiExpand="1" animBg="1"/>
      <p:bldP spid="18" grpId="0" uiExpand="1" animBg="1"/>
      <p:bldP spid="20" grpId="0" build="p"/>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65760"/>
            <a:ext cx="8444115" cy="719643"/>
          </a:xfrm>
        </p:spPr>
        <p:txBody>
          <a:bodyPr>
            <a:normAutofit/>
          </a:bodyPr>
          <a:lstStyle/>
          <a:p>
            <a:r>
              <a:rPr lang="en-US" sz="3000" dirty="0"/>
              <a:t>Check Your Knowledge: Question 2</a:t>
            </a:r>
            <a:endParaRPr lang="en-US" sz="3000" dirty="0">
              <a:solidFill>
                <a:srgbClr val="00529B"/>
              </a:solidFill>
            </a:endParaRPr>
          </a:p>
        </p:txBody>
      </p:sp>
      <p:sp>
        <p:nvSpPr>
          <p:cNvPr id="9" name="Content Placeholder 8"/>
          <p:cNvSpPr>
            <a:spLocks noGrp="1"/>
          </p:cNvSpPr>
          <p:nvPr>
            <p:ph idx="4294967295"/>
          </p:nvPr>
        </p:nvSpPr>
        <p:spPr>
          <a:xfrm>
            <a:off x="1828799" y="1629534"/>
            <a:ext cx="9772651" cy="5021263"/>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Part A (Hospital Insurance) covers inpatient care in a skilled nursing facility (SNF) after a related __-day inpatient hospital stay. </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1</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3</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5</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10</a:t>
            </a:r>
            <a:endParaRPr lang="en-US" sz="2400" dirty="0"/>
          </a:p>
        </p:txBody>
      </p:sp>
      <p:sp>
        <p:nvSpPr>
          <p:cNvPr id="6" name="Rounded Rectangle 5" descr="Green box highlighting B as the correct answer"/>
          <p:cNvSpPr/>
          <p:nvPr/>
        </p:nvSpPr>
        <p:spPr>
          <a:xfrm>
            <a:off x="1714500" y="3063874"/>
            <a:ext cx="990600" cy="365126"/>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6A99C13-97C4-4657-8BC9-184105B58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Understanding Medicare</a:t>
            </a:r>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ABECF-1576-4E69-8A2A-B99A8FFE6E5A}"/>
              </a:ext>
            </a:extLst>
          </p:cNvPr>
          <p:cNvSpPr>
            <a:spLocks noGrp="1"/>
          </p:cNvSpPr>
          <p:nvPr>
            <p:ph type="title"/>
          </p:nvPr>
        </p:nvSpPr>
        <p:spPr>
          <a:xfrm>
            <a:off x="0" y="-23937"/>
            <a:ext cx="12192000" cy="1020646"/>
          </a:xfrm>
        </p:spPr>
        <p:txBody>
          <a:bodyPr>
            <a:normAutofit/>
          </a:bodyPr>
          <a:lstStyle/>
          <a:p>
            <a:r>
              <a:rPr lang="en-US" sz="3000" dirty="0">
                <a:latin typeface="Arial Black" panose="020B0A04020102020204" pitchFamily="34" charset="0"/>
              </a:rPr>
              <a:t>Medicare Word Puzzle </a:t>
            </a:r>
            <a:r>
              <a:rPr lang="en-US" dirty="0">
                <a:solidFill>
                  <a:srgbClr val="00539A"/>
                </a:solidFill>
              </a:rPr>
              <a:t>- 2</a:t>
            </a:r>
            <a:endParaRPr lang="en-US" sz="3000" dirty="0">
              <a:latin typeface="Arial Black" panose="020B0A04020102020204" pitchFamily="34" charset="0"/>
            </a:endParaRPr>
          </a:p>
        </p:txBody>
      </p:sp>
      <p:pic>
        <p:nvPicPr>
          <p:cNvPr id="10" name="Picture 9" descr="The word &quot;In&quot; placed after &quot;Pat&quot; but before &quot;ient.&quot;" title="Medicare Word Puzzle 2">
            <a:extLst>
              <a:ext uri="{FF2B5EF4-FFF2-40B4-BE49-F238E27FC236}">
                <a16:creationId xmlns:a16="http://schemas.microsoft.com/office/drawing/2014/main" id="{492D52C7-8552-B041-90D6-AA34365CABB9}"/>
              </a:ext>
            </a:extLst>
          </p:cNvPr>
          <p:cNvPicPr>
            <a:picLocks noChangeAspect="1"/>
          </p:cNvPicPr>
          <p:nvPr/>
        </p:nvPicPr>
        <p:blipFill rotWithShape="1">
          <a:blip r:embed="rId4"/>
          <a:srcRect b="13514"/>
          <a:stretch/>
        </p:blipFill>
        <p:spPr>
          <a:xfrm>
            <a:off x="1570286" y="1150007"/>
            <a:ext cx="9122905" cy="4754880"/>
          </a:xfrm>
          <a:prstGeom prst="rect">
            <a:avLst/>
          </a:prstGeom>
        </p:spPr>
      </p:pic>
      <p:sp>
        <p:nvSpPr>
          <p:cNvPr id="3" name="Slide Number Placeholder 2">
            <a:extLst>
              <a:ext uri="{FF2B5EF4-FFF2-40B4-BE49-F238E27FC236}">
                <a16:creationId xmlns:a16="http://schemas.microsoft.com/office/drawing/2014/main" id="{B3F86D56-F527-4A74-B87C-E93DAC5D6858}"/>
              </a:ext>
            </a:extLst>
          </p:cNvPr>
          <p:cNvSpPr>
            <a:spLocks noGrp="1"/>
          </p:cNvSpPr>
          <p:nvPr>
            <p:ph type="sldNum" sz="quarter" idx="12"/>
          </p:nvPr>
        </p:nvSpPr>
        <p:spPr>
          <a:xfrm>
            <a:off x="10364149" y="6423977"/>
            <a:ext cx="989652" cy="501649"/>
          </a:xfrm>
        </p:spPr>
        <p:txBody>
          <a:bodyPr/>
          <a:lstStyle/>
          <a:p>
            <a:fld id="{FC4ACFE8-D096-2541-B423-85B6908FFA9E}" type="slidenum">
              <a:rPr lang="en-US">
                <a:solidFill>
                  <a:srgbClr val="4472C4">
                    <a:lumMod val="60000"/>
                    <a:lumOff val="40000"/>
                  </a:srgbClr>
                </a:solidFill>
              </a:rPr>
              <a:pPr/>
              <a:t>25</a:t>
            </a:fld>
            <a:endParaRPr lang="en-US" dirty="0">
              <a:solidFill>
                <a:srgbClr val="4472C4">
                  <a:lumMod val="60000"/>
                  <a:lumOff val="40000"/>
                </a:srgbClr>
              </a:solidFill>
            </a:endParaRPr>
          </a:p>
        </p:txBody>
      </p:sp>
      <p:sp>
        <p:nvSpPr>
          <p:cNvPr id="5" name="Footer Placeholder 4">
            <a:extLst>
              <a:ext uri="{FF2B5EF4-FFF2-40B4-BE49-F238E27FC236}">
                <a16:creationId xmlns:a16="http://schemas.microsoft.com/office/drawing/2014/main" id="{3D0A3EDD-62A4-4C52-9562-9862E27CAD07}"/>
              </a:ext>
            </a:extLst>
          </p:cNvPr>
          <p:cNvSpPr>
            <a:spLocks noGrp="1"/>
          </p:cNvSpPr>
          <p:nvPr>
            <p:ph type="ftr" sz="quarter" idx="11"/>
          </p:nvPr>
        </p:nvSpPr>
        <p:spPr>
          <a:xfrm>
            <a:off x="4038600" y="6493499"/>
            <a:ext cx="4114800" cy="365125"/>
          </a:xfrm>
        </p:spPr>
        <p:txBody>
          <a:bodyPr/>
          <a:lstStyle/>
          <a:p>
            <a:r>
              <a:rPr lang="en-US" dirty="0">
                <a:solidFill>
                  <a:srgbClr val="8FAADC"/>
                </a:solidFill>
              </a:rPr>
              <a:t>Understanding Medicare</a:t>
            </a:r>
          </a:p>
        </p:txBody>
      </p:sp>
      <p:sp>
        <p:nvSpPr>
          <p:cNvPr id="11" name="Date Placeholder 1"/>
          <p:cNvSpPr>
            <a:spLocks noGrp="1"/>
          </p:cNvSpPr>
          <p:nvPr>
            <p:ph type="dt" sz="half" idx="10"/>
          </p:nvPr>
        </p:nvSpPr>
        <p:spPr>
          <a:prstGeom prst="rect">
            <a:avLst/>
          </a:prstGeom>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2265925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6318C-47F3-44FE-B15E-011DDA0226C8}"/>
              </a:ext>
            </a:extLst>
          </p:cNvPr>
          <p:cNvSpPr>
            <a:spLocks noGrp="1"/>
          </p:cNvSpPr>
          <p:nvPr>
            <p:ph type="title"/>
          </p:nvPr>
        </p:nvSpPr>
        <p:spPr>
          <a:xfrm>
            <a:off x="0" y="27695"/>
            <a:ext cx="12191999" cy="914400"/>
          </a:xfrm>
        </p:spPr>
        <p:txBody>
          <a:bodyPr>
            <a:normAutofit/>
          </a:bodyPr>
          <a:lstStyle/>
          <a:p>
            <a:r>
              <a:rPr lang="en-US" sz="3000" dirty="0">
                <a:latin typeface="Arial Black" panose="020B0A04020102020204" pitchFamily="34" charset="0"/>
              </a:rPr>
              <a:t>Medicare Word Puzzle </a:t>
            </a:r>
            <a:r>
              <a:rPr lang="en-US" dirty="0">
                <a:solidFill>
                  <a:srgbClr val="00539A"/>
                </a:solidFill>
              </a:rPr>
              <a:t>- 3</a:t>
            </a:r>
            <a:endParaRPr lang="en-US" sz="3000" dirty="0"/>
          </a:p>
        </p:txBody>
      </p:sp>
      <p:pic>
        <p:nvPicPr>
          <p:cNvPr id="8" name="Picture 7" descr="The word &quot;Benefit&quot; followed by the punctuation used at the end of a sentence shaped like a dot." title="Medicare Word Puzzle 3">
            <a:extLst>
              <a:ext uri="{FF2B5EF4-FFF2-40B4-BE49-F238E27FC236}">
                <a16:creationId xmlns:a16="http://schemas.microsoft.com/office/drawing/2014/main" id="{47DC4785-8D1A-8743-8368-940F16F6F78A}"/>
              </a:ext>
            </a:extLst>
          </p:cNvPr>
          <p:cNvPicPr>
            <a:picLocks noChangeAspect="1"/>
          </p:cNvPicPr>
          <p:nvPr/>
        </p:nvPicPr>
        <p:blipFill rotWithShape="1">
          <a:blip r:embed="rId4"/>
          <a:srcRect b="14474"/>
          <a:stretch/>
        </p:blipFill>
        <p:spPr>
          <a:xfrm>
            <a:off x="1572768" y="1152144"/>
            <a:ext cx="9125712" cy="4754880"/>
          </a:xfrm>
          <a:prstGeom prst="rect">
            <a:avLst/>
          </a:prstGeom>
        </p:spPr>
      </p:pic>
      <p:sp>
        <p:nvSpPr>
          <p:cNvPr id="3" name="Slide Number Placeholder 2">
            <a:extLst>
              <a:ext uri="{FF2B5EF4-FFF2-40B4-BE49-F238E27FC236}">
                <a16:creationId xmlns:a16="http://schemas.microsoft.com/office/drawing/2014/main" id="{D877FA48-B633-41AB-8D4F-65EEFD688150}"/>
              </a:ext>
            </a:extLst>
          </p:cNvPr>
          <p:cNvSpPr>
            <a:spLocks noGrp="1"/>
          </p:cNvSpPr>
          <p:nvPr>
            <p:ph type="sldNum" sz="quarter" idx="12"/>
          </p:nvPr>
        </p:nvSpPr>
        <p:spPr>
          <a:xfrm>
            <a:off x="10364148" y="6423977"/>
            <a:ext cx="989652" cy="501649"/>
          </a:xfrm>
        </p:spPr>
        <p:txBody>
          <a:bodyPr/>
          <a:lstStyle/>
          <a:p>
            <a:fld id="{FC4ACFE8-D096-2541-B423-85B6908FFA9E}" type="slidenum">
              <a:rPr lang="en-US">
                <a:solidFill>
                  <a:srgbClr val="4472C4">
                    <a:lumMod val="60000"/>
                    <a:lumOff val="40000"/>
                  </a:srgbClr>
                </a:solidFill>
              </a:rPr>
              <a:pPr/>
              <a:t>26</a:t>
            </a:fld>
            <a:endParaRPr lang="en-US" dirty="0">
              <a:solidFill>
                <a:srgbClr val="4472C4">
                  <a:lumMod val="60000"/>
                  <a:lumOff val="40000"/>
                </a:srgbClr>
              </a:solidFill>
            </a:endParaRPr>
          </a:p>
        </p:txBody>
      </p:sp>
      <p:sp>
        <p:nvSpPr>
          <p:cNvPr id="2" name="Footer Placeholder 1">
            <a:extLst>
              <a:ext uri="{FF2B5EF4-FFF2-40B4-BE49-F238E27FC236}">
                <a16:creationId xmlns:a16="http://schemas.microsoft.com/office/drawing/2014/main" id="{10772A24-D111-4C74-85EC-E98878BBE43C}"/>
              </a:ext>
            </a:extLst>
          </p:cNvPr>
          <p:cNvSpPr>
            <a:spLocks noGrp="1"/>
          </p:cNvSpPr>
          <p:nvPr>
            <p:ph type="ftr" sz="quarter" idx="11"/>
          </p:nvPr>
        </p:nvSpPr>
        <p:spPr/>
        <p:txBody>
          <a:bodyPr/>
          <a:lstStyle/>
          <a:p>
            <a:r>
              <a:rPr lang="en-US" dirty="0">
                <a:solidFill>
                  <a:srgbClr val="8FAADC"/>
                </a:solidFill>
              </a:rPr>
              <a:t>Understanding Medicare</a:t>
            </a:r>
          </a:p>
        </p:txBody>
      </p:sp>
      <p:sp>
        <p:nvSpPr>
          <p:cNvPr id="11" name="Date Placeholder 1"/>
          <p:cNvSpPr>
            <a:spLocks noGrp="1"/>
          </p:cNvSpPr>
          <p:nvPr>
            <p:ph type="dt" sz="half" idx="10"/>
          </p:nvPr>
        </p:nvSpPr>
        <p:spPr>
          <a:prstGeom prst="rect">
            <a:avLst/>
          </a:prstGeom>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1027665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C5148B-6857-48A5-9BD5-1007BD1BBB93}"/>
              </a:ext>
            </a:extLst>
          </p:cNvPr>
          <p:cNvSpPr>
            <a:spLocks noGrp="1"/>
          </p:cNvSpPr>
          <p:nvPr>
            <p:ph type="title"/>
          </p:nvPr>
        </p:nvSpPr>
        <p:spPr>
          <a:xfrm>
            <a:off x="0" y="25758"/>
            <a:ext cx="12191999" cy="914400"/>
          </a:xfrm>
        </p:spPr>
        <p:txBody>
          <a:bodyPr>
            <a:normAutofit/>
          </a:bodyPr>
          <a:lstStyle/>
          <a:p>
            <a:r>
              <a:rPr lang="en-US" sz="3000" dirty="0">
                <a:latin typeface="Arial Black" panose="020B0A04020102020204" pitchFamily="34" charset="0"/>
              </a:rPr>
              <a:t>Medicare Word Puzzle </a:t>
            </a:r>
            <a:r>
              <a:rPr lang="en-US" sz="3000" dirty="0">
                <a:solidFill>
                  <a:srgbClr val="00539A"/>
                </a:solidFill>
              </a:rPr>
              <a:t>- 4</a:t>
            </a:r>
            <a:endParaRPr lang="en-US" sz="3000" dirty="0"/>
          </a:p>
        </p:txBody>
      </p:sp>
      <p:pic>
        <p:nvPicPr>
          <p:cNvPr id="10" name="Picture 9" descr="A waterbird with a broad blunt bill, short legs, webbed feet, and a waddling gait with the letter D on her chest.  The animal is standing on a piece of furniture with a flat top and four legs." title="Medicare Word Puzzle 4">
            <a:extLst>
              <a:ext uri="{FF2B5EF4-FFF2-40B4-BE49-F238E27FC236}">
                <a16:creationId xmlns:a16="http://schemas.microsoft.com/office/drawing/2014/main" id="{A75D1A2E-5596-2B4D-BD58-9C525FF41515}"/>
              </a:ext>
            </a:extLst>
          </p:cNvPr>
          <p:cNvPicPr>
            <a:picLocks noChangeAspect="1"/>
          </p:cNvPicPr>
          <p:nvPr/>
        </p:nvPicPr>
        <p:blipFill rotWithShape="1">
          <a:blip r:embed="rId4"/>
          <a:srcRect b="14059"/>
          <a:stretch/>
        </p:blipFill>
        <p:spPr>
          <a:xfrm>
            <a:off x="1572768" y="1152144"/>
            <a:ext cx="9125712" cy="4754880"/>
          </a:xfrm>
          <a:prstGeom prst="rect">
            <a:avLst/>
          </a:prstGeom>
        </p:spPr>
      </p:pic>
      <p:sp>
        <p:nvSpPr>
          <p:cNvPr id="3" name="Slide Number Placeholder 2">
            <a:extLst>
              <a:ext uri="{FF2B5EF4-FFF2-40B4-BE49-F238E27FC236}">
                <a16:creationId xmlns:a16="http://schemas.microsoft.com/office/drawing/2014/main" id="{7892A6D9-A9F9-4729-B42E-F2CB5DA7E27A}"/>
              </a:ext>
            </a:extLst>
          </p:cNvPr>
          <p:cNvSpPr>
            <a:spLocks noGrp="1"/>
          </p:cNvSpPr>
          <p:nvPr>
            <p:ph type="sldNum" sz="quarter" idx="12"/>
          </p:nvPr>
        </p:nvSpPr>
        <p:spPr>
          <a:xfrm>
            <a:off x="8610600" y="6491605"/>
            <a:ext cx="2743200" cy="365760"/>
          </a:xfrm>
        </p:spPr>
        <p:txBody>
          <a:bodyPr/>
          <a:lstStyle/>
          <a:p>
            <a:fld id="{FC4ACFE8-D096-2541-B423-85B6908FFA9E}" type="slidenum">
              <a:rPr lang="en-US">
                <a:solidFill>
                  <a:srgbClr val="4472C4">
                    <a:lumMod val="60000"/>
                    <a:lumOff val="40000"/>
                  </a:srgbClr>
                </a:solidFill>
              </a:rPr>
              <a:pPr/>
              <a:t>27</a:t>
            </a:fld>
            <a:endParaRPr lang="en-US" dirty="0">
              <a:solidFill>
                <a:srgbClr val="4472C4">
                  <a:lumMod val="60000"/>
                  <a:lumOff val="40000"/>
                </a:srgbClr>
              </a:solidFill>
            </a:endParaRPr>
          </a:p>
        </p:txBody>
      </p:sp>
      <p:sp>
        <p:nvSpPr>
          <p:cNvPr id="2" name="Footer Placeholder 1"/>
          <p:cNvSpPr>
            <a:spLocks noGrp="1"/>
          </p:cNvSpPr>
          <p:nvPr>
            <p:ph type="ftr" sz="quarter" idx="11"/>
          </p:nvPr>
        </p:nvSpPr>
        <p:spPr/>
        <p:txBody>
          <a:bodyPr/>
          <a:lstStyle/>
          <a:p>
            <a:r>
              <a:rPr lang="en-US" dirty="0">
                <a:solidFill>
                  <a:srgbClr val="8FAADC"/>
                </a:solidFill>
              </a:rPr>
              <a:t>Understanding Medicare</a:t>
            </a:r>
          </a:p>
        </p:txBody>
      </p:sp>
      <p:sp>
        <p:nvSpPr>
          <p:cNvPr id="11" name="Date Placeholder 1"/>
          <p:cNvSpPr>
            <a:spLocks noGrp="1"/>
          </p:cNvSpPr>
          <p:nvPr>
            <p:ph type="dt" sz="half" idx="10"/>
          </p:nvPr>
        </p:nvSpPr>
        <p:spPr>
          <a:prstGeom prst="rect">
            <a:avLst/>
          </a:prstGeom>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3605052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1FAA9E7-F397-458D-93B2-D8C47F98FF67}"/>
              </a:ext>
            </a:extLst>
          </p:cNvPr>
          <p:cNvSpPr>
            <a:spLocks noGrp="1"/>
          </p:cNvSpPr>
          <p:nvPr>
            <p:ph type="title"/>
          </p:nvPr>
        </p:nvSpPr>
        <p:spPr/>
        <p:txBody>
          <a:bodyPr/>
          <a:lstStyle/>
          <a:p>
            <a:r>
              <a:rPr lang="en-US" dirty="0"/>
              <a:t>Lesson 3</a:t>
            </a:r>
          </a:p>
        </p:txBody>
      </p:sp>
      <p:sp>
        <p:nvSpPr>
          <p:cNvPr id="14" name="Text Placeholder 13">
            <a:extLst>
              <a:ext uri="{FF2B5EF4-FFF2-40B4-BE49-F238E27FC236}">
                <a16:creationId xmlns:a16="http://schemas.microsoft.com/office/drawing/2014/main" id="{2DB50F8E-76EB-44E4-AB1A-5C9F102438A9}"/>
              </a:ext>
            </a:extLst>
          </p:cNvPr>
          <p:cNvSpPr>
            <a:spLocks noGrp="1"/>
          </p:cNvSpPr>
          <p:nvPr>
            <p:ph type="body" idx="1"/>
          </p:nvPr>
        </p:nvSpPr>
        <p:spPr/>
        <p:txBody>
          <a:bodyPr/>
          <a:lstStyle/>
          <a:p>
            <a:r>
              <a:rPr lang="en-US" dirty="0">
                <a:ea typeface="+mj-ea"/>
              </a:rPr>
              <a:t>Medicare Part B</a:t>
            </a:r>
          </a:p>
          <a:p>
            <a:r>
              <a:rPr lang="en-US" dirty="0">
                <a:ea typeface="+mj-ea"/>
              </a:rPr>
              <a:t>(Medical Insurance)</a:t>
            </a:r>
          </a:p>
        </p:txBody>
      </p:sp>
    </p:spTree>
    <p:custDataLst>
      <p:tags r:id="rId1"/>
    </p:custDataLst>
    <p:extLst>
      <p:ext uri="{BB962C8B-B14F-4D97-AF65-F5344CB8AC3E}">
        <p14:creationId xmlns:p14="http://schemas.microsoft.com/office/powerpoint/2010/main" val="2384365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872BEE-4052-48FB-AB30-AB9F47C39A00}"/>
              </a:ext>
            </a:extLst>
          </p:cNvPr>
          <p:cNvSpPr>
            <a:spLocks noGrp="1"/>
          </p:cNvSpPr>
          <p:nvPr>
            <p:ph type="title"/>
          </p:nvPr>
        </p:nvSpPr>
        <p:spPr/>
        <p:txBody>
          <a:bodyPr/>
          <a:lstStyle/>
          <a:p>
            <a:r>
              <a:rPr lang="en-US" dirty="0"/>
              <a:t>Medicare Part B (Medical Insurance) Covers</a:t>
            </a:r>
          </a:p>
        </p:txBody>
      </p:sp>
      <p:sp>
        <p:nvSpPr>
          <p:cNvPr id="9" name="Text Placeholder 6">
            <a:extLst>
              <a:ext uri="{FF2B5EF4-FFF2-40B4-BE49-F238E27FC236}">
                <a16:creationId xmlns:a16="http://schemas.microsoft.com/office/drawing/2014/main" id="{2F507A93-34E3-4A9D-99D2-E55418FD2F3D}"/>
              </a:ext>
            </a:extLst>
          </p:cNvPr>
          <p:cNvSpPr>
            <a:spLocks noGrp="1"/>
          </p:cNvSpPr>
          <p:nvPr>
            <p:ph sz="quarter" idx="13"/>
          </p:nvPr>
        </p:nvSpPr>
        <p:spPr>
          <a:xfrm>
            <a:off x="1405890" y="1319918"/>
            <a:ext cx="9791700" cy="5172322"/>
          </a:xfrm>
        </p:spPr>
        <p:txBody>
          <a:bodyPr>
            <a:normAutofit/>
          </a:bodyPr>
          <a:lstStyle/>
          <a:p>
            <a:pPr marL="274320" indent="-274320">
              <a:spcBef>
                <a:spcPts val="0"/>
              </a:spcBef>
              <a:spcAft>
                <a:spcPts val="1200"/>
              </a:spcAft>
            </a:pPr>
            <a:r>
              <a:rPr lang="en-US" sz="1800" dirty="0">
                <a:solidFill>
                  <a:srgbClr val="00529B"/>
                </a:solidFill>
              </a:rPr>
              <a:t>Doctors’ services</a:t>
            </a:r>
          </a:p>
          <a:p>
            <a:pPr marL="274320" indent="-274320">
              <a:spcBef>
                <a:spcPts val="0"/>
              </a:spcBef>
              <a:spcAft>
                <a:spcPts val="1200"/>
              </a:spcAft>
            </a:pPr>
            <a:r>
              <a:rPr lang="en-US" sz="1800" dirty="0">
                <a:solidFill>
                  <a:srgbClr val="00529B"/>
                </a:solidFill>
              </a:rPr>
              <a:t>Outpatient medical and surgical services and supplies</a:t>
            </a:r>
          </a:p>
          <a:p>
            <a:pPr marL="274320" indent="-274320">
              <a:spcBef>
                <a:spcPts val="0"/>
              </a:spcBef>
              <a:spcAft>
                <a:spcPts val="1200"/>
              </a:spcAft>
            </a:pPr>
            <a:r>
              <a:rPr lang="en-US" sz="1800" dirty="0">
                <a:solidFill>
                  <a:srgbClr val="00529B"/>
                </a:solidFill>
              </a:rPr>
              <a:t>Clinical lab tests</a:t>
            </a:r>
          </a:p>
          <a:p>
            <a:pPr marL="274320" indent="-274320">
              <a:spcBef>
                <a:spcPts val="0"/>
              </a:spcBef>
              <a:spcAft>
                <a:spcPts val="1200"/>
              </a:spcAft>
            </a:pPr>
            <a:r>
              <a:rPr lang="en-US" sz="1800" dirty="0">
                <a:solidFill>
                  <a:srgbClr val="00529B"/>
                </a:solidFill>
              </a:rPr>
              <a:t>Durable medical equipment (DME) (like walkers and wheelchairs)</a:t>
            </a:r>
          </a:p>
          <a:p>
            <a:pPr marL="274320" indent="-274320">
              <a:spcBef>
                <a:spcPts val="0"/>
              </a:spcBef>
              <a:spcAft>
                <a:spcPts val="1200"/>
              </a:spcAft>
            </a:pPr>
            <a:r>
              <a:rPr lang="en-US" sz="1800" dirty="0">
                <a:solidFill>
                  <a:srgbClr val="00529B"/>
                </a:solidFill>
              </a:rPr>
              <a:t>Diabetic testing equipment and supplies</a:t>
            </a:r>
          </a:p>
          <a:p>
            <a:pPr marL="274320" indent="-274320">
              <a:spcBef>
                <a:spcPts val="0"/>
              </a:spcBef>
              <a:spcAft>
                <a:spcPts val="1200"/>
              </a:spcAft>
            </a:pPr>
            <a:r>
              <a:rPr lang="en-US" sz="1800" dirty="0">
                <a:solidFill>
                  <a:srgbClr val="00529B"/>
                </a:solidFill>
              </a:rPr>
              <a:t>Preventive services (like flu shots and a yearly wellness visit)</a:t>
            </a:r>
          </a:p>
          <a:p>
            <a:pPr marL="274320" indent="-274320">
              <a:spcBef>
                <a:spcPts val="0"/>
              </a:spcBef>
              <a:spcAft>
                <a:spcPts val="1200"/>
              </a:spcAft>
            </a:pPr>
            <a:r>
              <a:rPr lang="en-US" sz="1800" dirty="0">
                <a:solidFill>
                  <a:srgbClr val="00529B"/>
                </a:solidFill>
              </a:rPr>
              <a:t>Home health services</a:t>
            </a:r>
          </a:p>
          <a:p>
            <a:pPr marL="274320" indent="-274320">
              <a:spcBef>
                <a:spcPts val="0"/>
              </a:spcBef>
              <a:spcAft>
                <a:spcPts val="1200"/>
              </a:spcAft>
            </a:pPr>
            <a:r>
              <a:rPr lang="en-US" sz="1800" dirty="0">
                <a:solidFill>
                  <a:srgbClr val="00529B"/>
                </a:solidFill>
              </a:rPr>
              <a:t>Medically necessary outpatient physical and occupational therapy, </a:t>
            </a:r>
            <a:br>
              <a:rPr lang="en-US" sz="1800" dirty="0">
                <a:solidFill>
                  <a:srgbClr val="00529B"/>
                </a:solidFill>
              </a:rPr>
            </a:br>
            <a:r>
              <a:rPr lang="en-US" sz="1800" dirty="0">
                <a:solidFill>
                  <a:srgbClr val="00529B"/>
                </a:solidFill>
              </a:rPr>
              <a:t>and speech-language pathology services</a:t>
            </a:r>
          </a:p>
          <a:p>
            <a:pPr marL="274320" indent="-274320">
              <a:spcBef>
                <a:spcPts val="0"/>
              </a:spcBef>
              <a:spcAft>
                <a:spcPts val="1200"/>
              </a:spcAft>
            </a:pPr>
            <a:r>
              <a:rPr lang="en-US" sz="1800" dirty="0">
                <a:solidFill>
                  <a:srgbClr val="00529B"/>
                </a:solidFill>
              </a:rPr>
              <a:t>Outpatient mental health care services</a:t>
            </a:r>
          </a:p>
          <a:p>
            <a:pPr marL="274320" indent="-274320">
              <a:spcBef>
                <a:spcPts val="0"/>
              </a:spcBef>
              <a:spcAft>
                <a:spcPts val="1200"/>
              </a:spcAft>
            </a:pPr>
            <a:r>
              <a:rPr lang="en-US" sz="1800" dirty="0">
                <a:solidFill>
                  <a:srgbClr val="00529B"/>
                </a:solidFill>
              </a:rPr>
              <a:t>Limited number of outpatient prescription drugs under certain conditions</a:t>
            </a:r>
          </a:p>
        </p:txBody>
      </p:sp>
      <p:grpSp>
        <p:nvGrpSpPr>
          <p:cNvPr id="6" name="Group 5" descr="Part B icon">
            <a:extLst>
              <a:ext uri="{FF2B5EF4-FFF2-40B4-BE49-F238E27FC236}">
                <a16:creationId xmlns:a16="http://schemas.microsoft.com/office/drawing/2014/main" id="{5E2A29C5-13DD-4A64-BCF7-825267463DDC}"/>
              </a:ext>
            </a:extLst>
          </p:cNvPr>
          <p:cNvGrpSpPr/>
          <p:nvPr/>
        </p:nvGrpSpPr>
        <p:grpSpPr>
          <a:xfrm>
            <a:off x="8465947" y="2091108"/>
            <a:ext cx="2644706" cy="3124198"/>
            <a:chOff x="8465947" y="2091108"/>
            <a:chExt cx="2644706" cy="3124198"/>
          </a:xfrm>
        </p:grpSpPr>
        <p:pic>
          <p:nvPicPr>
            <p:cNvPr id="3" name="Picture 2">
              <a:extLst>
                <a:ext uri="{FF2B5EF4-FFF2-40B4-BE49-F238E27FC236}">
                  <a16:creationId xmlns:a16="http://schemas.microsoft.com/office/drawing/2014/main" id="{CCECD6A3-90CF-4527-9042-42DA4D9E05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65947" y="2091108"/>
              <a:ext cx="2604950" cy="2346669"/>
            </a:xfrm>
            <a:prstGeom prst="rect">
              <a:avLst/>
            </a:prstGeom>
          </p:spPr>
        </p:pic>
        <p:sp>
          <p:nvSpPr>
            <p:cNvPr id="10" name="TextBox 9">
              <a:extLst>
                <a:ext uri="{FF2B5EF4-FFF2-40B4-BE49-F238E27FC236}">
                  <a16:creationId xmlns:a16="http://schemas.microsoft.com/office/drawing/2014/main" id="{0E219625-175B-4B32-BEC2-C6672B3768D0}"/>
                </a:ext>
              </a:extLst>
            </p:cNvPr>
            <p:cNvSpPr txBox="1"/>
            <p:nvPr/>
          </p:nvSpPr>
          <p:spPr>
            <a:xfrm>
              <a:off x="9122827" y="4568975"/>
              <a:ext cx="1987826" cy="646331"/>
            </a:xfrm>
            <a:prstGeom prst="rect">
              <a:avLst/>
            </a:prstGeom>
            <a:noFill/>
          </p:spPr>
          <p:txBody>
            <a:bodyPr wrap="square" rtlCol="0">
              <a:spAutoFit/>
            </a:bodyPr>
            <a:lstStyle/>
            <a:p>
              <a:pPr algn="ctr"/>
              <a:r>
                <a:rPr lang="en-US" b="1" dirty="0">
                  <a:solidFill>
                    <a:schemeClr val="bg2">
                      <a:lumMod val="50000"/>
                    </a:schemeClr>
                  </a:solidFill>
                </a:rPr>
                <a:t>Part B</a:t>
              </a:r>
            </a:p>
            <a:p>
              <a:pPr algn="ctr"/>
              <a:r>
                <a:rPr lang="en-US" dirty="0">
                  <a:solidFill>
                    <a:schemeClr val="bg2">
                      <a:lumMod val="50000"/>
                    </a:schemeClr>
                  </a:solidFill>
                </a:rPr>
                <a:t>Medical Insurance</a:t>
              </a:r>
            </a:p>
          </p:txBody>
        </p:sp>
      </p:grpSp>
      <p:sp>
        <p:nvSpPr>
          <p:cNvPr id="2" name="Slide Number Placeholder 1">
            <a:extLst>
              <a:ext uri="{FF2B5EF4-FFF2-40B4-BE49-F238E27FC236}">
                <a16:creationId xmlns:a16="http://schemas.microsoft.com/office/drawing/2014/main" id="{4577C446-09BF-4E49-9A7A-6765CD7036C1}"/>
              </a:ext>
            </a:extLst>
          </p:cNvPr>
          <p:cNvSpPr>
            <a:spLocks noGrp="1"/>
          </p:cNvSpPr>
          <p:nvPr>
            <p:ph type="sldNum" sz="quarter" idx="12"/>
          </p:nvPr>
        </p:nvSpPr>
        <p:spPr/>
        <p:txBody>
          <a:bodyPr/>
          <a:lstStyle/>
          <a:p>
            <a:fld id="{0B2D781D-8844-5940-92D1-06EF0A7F581E}" type="slidenum">
              <a:rPr lang="en-US" smtClean="0"/>
              <a:pPr/>
              <a:t>29</a:t>
            </a:fld>
            <a:endParaRPr lang="en-US" dirty="0"/>
          </a:p>
        </p:txBody>
      </p:sp>
      <p:sp>
        <p:nvSpPr>
          <p:cNvPr id="5" name="Footer Placeholder 4">
            <a:extLst>
              <a:ext uri="{FF2B5EF4-FFF2-40B4-BE49-F238E27FC236}">
                <a16:creationId xmlns:a16="http://schemas.microsoft.com/office/drawing/2014/main" id="{52B43579-6543-4CCF-B418-F9778C20F2A2}"/>
              </a:ext>
            </a:extLst>
          </p:cNvPr>
          <p:cNvSpPr>
            <a:spLocks noGrp="1"/>
          </p:cNvSpPr>
          <p:nvPr>
            <p:ph type="ftr" sz="quarter" idx="11"/>
          </p:nvPr>
        </p:nvSpPr>
        <p:spPr/>
        <p:txBody>
          <a:bodyPr/>
          <a:lstStyle/>
          <a:p>
            <a:r>
              <a:rPr lang="en-US" dirty="0"/>
              <a:t>Understanding Medicare</a:t>
            </a:r>
          </a:p>
        </p:txBody>
      </p:sp>
      <p:sp>
        <p:nvSpPr>
          <p:cNvPr id="4" name="Date Placeholder 3">
            <a:extLst>
              <a:ext uri="{FF2B5EF4-FFF2-40B4-BE49-F238E27FC236}">
                <a16:creationId xmlns:a16="http://schemas.microsoft.com/office/drawing/2014/main" id="{18A48276-096D-4074-A91A-033D39C256B5}"/>
              </a:ext>
            </a:extLst>
          </p:cNvPr>
          <p:cNvSpPr>
            <a:spLocks noGrp="1"/>
          </p:cNvSpPr>
          <p:nvPr>
            <p:ph type="dt" sz="half" idx="10"/>
          </p:nvPr>
        </p:nvSpPr>
        <p:spPr/>
        <p:txBody>
          <a:bodyPr/>
          <a:lstStyle/>
          <a:p>
            <a:r>
              <a:rPr lang="en-US" dirty="0"/>
              <a:t>April 2024</a:t>
            </a:r>
          </a:p>
        </p:txBody>
      </p:sp>
    </p:spTree>
    <p:custDataLst>
      <p:tags r:id="rId1"/>
    </p:custDataLst>
    <p:extLst>
      <p:ext uri="{BB962C8B-B14F-4D97-AF65-F5344CB8AC3E}">
        <p14:creationId xmlns:p14="http://schemas.microsoft.com/office/powerpoint/2010/main" val="1858019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B259D-C2D2-6469-A5F3-B7BAA62D7973}"/>
              </a:ext>
            </a:extLst>
          </p:cNvPr>
          <p:cNvSpPr>
            <a:spLocks noGrp="1"/>
          </p:cNvSpPr>
          <p:nvPr>
            <p:ph type="title"/>
          </p:nvPr>
        </p:nvSpPr>
        <p:spPr/>
        <p:txBody>
          <a:bodyPr>
            <a:normAutofit/>
          </a:bodyPr>
          <a:lstStyle/>
          <a:p>
            <a:r>
              <a:rPr lang="en-US" dirty="0"/>
              <a:t>Webinar Audio</a:t>
            </a:r>
          </a:p>
        </p:txBody>
      </p:sp>
      <p:sp>
        <p:nvSpPr>
          <p:cNvPr id="8" name="Content Placeholder 2">
            <a:extLst>
              <a:ext uri="{FF2B5EF4-FFF2-40B4-BE49-F238E27FC236}">
                <a16:creationId xmlns:a16="http://schemas.microsoft.com/office/drawing/2014/main" id="{3AC3CC45-F640-30D8-5259-E86741B50634}"/>
              </a:ext>
            </a:extLst>
          </p:cNvPr>
          <p:cNvSpPr>
            <a:spLocks noGrp="1"/>
          </p:cNvSpPr>
          <p:nvPr>
            <p:ph idx="1"/>
          </p:nvPr>
        </p:nvSpPr>
        <p:spPr>
          <a:xfrm>
            <a:off x="780298" y="1380308"/>
            <a:ext cx="4962938" cy="4351338"/>
          </a:xfrm>
        </p:spPr>
        <p:txBody>
          <a:bodyPr vert="horz" lIns="91440" tIns="45720" rIns="91440" bIns="45720" rtlCol="0" anchor="t">
            <a:normAutofit/>
          </a:bodyPr>
          <a:lstStyle/>
          <a:p>
            <a:pPr marL="0" indent="0">
              <a:buNone/>
            </a:pPr>
            <a:r>
              <a:rPr lang="en-US" b="1" dirty="0">
                <a:latin typeface="Arial" panose="020B0604020202020204" pitchFamily="34" charset="0"/>
                <a:cs typeface="Arial" panose="020B0604020202020204" pitchFamily="34" charset="0"/>
              </a:rPr>
              <a:t>Lines have been muted</a:t>
            </a:r>
            <a:endParaRPr lang="en-US" b="1" dirty="0"/>
          </a:p>
          <a:p>
            <a:pPr marL="461963" indent="-461963"/>
            <a:r>
              <a:rPr lang="en-US" dirty="0">
                <a:latin typeface="Arial" panose="020B0604020202020204" pitchFamily="34" charset="0"/>
                <a:cs typeface="Arial" panose="020B0604020202020204" pitchFamily="34" charset="0"/>
              </a:rPr>
              <a:t>Audio depends on what option you’ve chosen</a:t>
            </a:r>
          </a:p>
          <a:p>
            <a:pPr marL="461963" indent="-461963"/>
            <a:r>
              <a:rPr lang="en-US" dirty="0">
                <a:latin typeface="Arial" panose="020B0604020202020204" pitchFamily="34" charset="0"/>
                <a:cs typeface="Arial" panose="020B0604020202020204" pitchFamily="34" charset="0"/>
              </a:rPr>
              <a:t>You can change your selection if desired</a:t>
            </a:r>
            <a:endParaRPr lang="en-US" dirty="0"/>
          </a:p>
        </p:txBody>
      </p:sp>
      <p:pic>
        <p:nvPicPr>
          <p:cNvPr id="5" name="Picture 4" descr="Screenshot of menu to switch to Phone Audio">
            <a:extLst>
              <a:ext uri="{FF2B5EF4-FFF2-40B4-BE49-F238E27FC236}">
                <a16:creationId xmlns:a16="http://schemas.microsoft.com/office/drawing/2014/main" id="{6962DC38-6240-4B19-11FA-EAE9B763FB9C}"/>
              </a:ext>
            </a:extLst>
          </p:cNvPr>
          <p:cNvPicPr>
            <a:picLocks noChangeAspect="1"/>
          </p:cNvPicPr>
          <p:nvPr/>
        </p:nvPicPr>
        <p:blipFill>
          <a:blip r:embed="rId4"/>
          <a:srcRect/>
          <a:stretch/>
        </p:blipFill>
        <p:spPr>
          <a:xfrm>
            <a:off x="6314663" y="1629380"/>
            <a:ext cx="5097039" cy="3599239"/>
          </a:xfrm>
          <a:prstGeom prst="rect">
            <a:avLst/>
          </a:prstGeom>
          <a:ln w="38100">
            <a:solidFill>
              <a:srgbClr val="FFDE16"/>
            </a:solid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93D7B152-9954-7EB3-A0FA-52F6D7C9E0C0}"/>
              </a:ext>
              <a:ext uri="{C183D7F6-B498-43B3-948B-1728B52AA6E4}">
                <adec:decorative xmlns:adec="http://schemas.microsoft.com/office/drawing/2017/decorative" val="1"/>
              </a:ext>
            </a:extLst>
          </p:cNvPr>
          <p:cNvGrpSpPr/>
          <p:nvPr/>
        </p:nvGrpSpPr>
        <p:grpSpPr>
          <a:xfrm>
            <a:off x="7916019" y="4749647"/>
            <a:ext cx="519584" cy="478972"/>
            <a:chOff x="7916019" y="4720190"/>
            <a:chExt cx="519584" cy="478972"/>
          </a:xfrm>
        </p:grpSpPr>
        <p:sp>
          <p:nvSpPr>
            <p:cNvPr id="7" name="Flowchart: Connector 6">
              <a:extLst>
                <a:ext uri="{FF2B5EF4-FFF2-40B4-BE49-F238E27FC236}">
                  <a16:creationId xmlns:a16="http://schemas.microsoft.com/office/drawing/2014/main" id="{B407619A-E42E-8D1D-F01C-28651F1505E0}"/>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0DDB178B-7848-CD63-F227-6EA57BABADB3}"/>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00539A"/>
                </a:buClr>
                <a:buSzTx/>
                <a:buFont typeface="Wingdings" pitchFamily="2" charset="2"/>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grpSp>
      <p:grpSp>
        <p:nvGrpSpPr>
          <p:cNvPr id="11" name="Group 10">
            <a:extLst>
              <a:ext uri="{FF2B5EF4-FFF2-40B4-BE49-F238E27FC236}">
                <a16:creationId xmlns:a16="http://schemas.microsoft.com/office/drawing/2014/main" id="{BD454828-BDD1-CBA1-B910-FD8C43DB4BF3}"/>
              </a:ext>
              <a:ext uri="{C183D7F6-B498-43B3-948B-1728B52AA6E4}">
                <adec:decorative xmlns:adec="http://schemas.microsoft.com/office/drawing/2017/decorative" val="1"/>
              </a:ext>
            </a:extLst>
          </p:cNvPr>
          <p:cNvGrpSpPr/>
          <p:nvPr/>
        </p:nvGrpSpPr>
        <p:grpSpPr>
          <a:xfrm>
            <a:off x="7197049" y="3750979"/>
            <a:ext cx="519584" cy="478972"/>
            <a:chOff x="7916019" y="4720190"/>
            <a:chExt cx="519584" cy="478972"/>
          </a:xfrm>
        </p:grpSpPr>
        <p:sp>
          <p:nvSpPr>
            <p:cNvPr id="12" name="Flowchart: Connector 11">
              <a:extLst>
                <a:ext uri="{FF2B5EF4-FFF2-40B4-BE49-F238E27FC236}">
                  <a16:creationId xmlns:a16="http://schemas.microsoft.com/office/drawing/2014/main" id="{3D360A59-86CF-74F1-5474-356EB485BC83}"/>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A522D6EA-491A-5C8C-17EB-900667BEE28A}"/>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00539A"/>
                </a:buClr>
                <a:buSzTx/>
                <a:buFont typeface="Wingdings" pitchFamily="2" charset="2"/>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grpSp>
      <p:sp>
        <p:nvSpPr>
          <p:cNvPr id="4" name="Flowchart: Connector 3">
            <a:extLst>
              <a:ext uri="{FF2B5EF4-FFF2-40B4-BE49-F238E27FC236}">
                <a16:creationId xmlns:a16="http://schemas.microsoft.com/office/drawing/2014/main" id="{8A84CF5E-C0A9-C751-348A-10D5569B09B9}"/>
              </a:ext>
              <a:ext uri="{C183D7F6-B498-43B3-948B-1728B52AA6E4}">
                <adec:decorative xmlns:adec="http://schemas.microsoft.com/office/drawing/2017/decorative" val="1"/>
              </a:ext>
            </a:extLst>
          </p:cNvPr>
          <p:cNvSpPr/>
          <p:nvPr/>
        </p:nvSpPr>
        <p:spPr>
          <a:xfrm>
            <a:off x="826737" y="2001937"/>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4" name="Flowchart: Connector 13">
            <a:extLst>
              <a:ext uri="{FF2B5EF4-FFF2-40B4-BE49-F238E27FC236}">
                <a16:creationId xmlns:a16="http://schemas.microsoft.com/office/drawing/2014/main" id="{6AF89F78-5D08-1B42-27CC-D337F04FEA9B}"/>
              </a:ext>
              <a:ext uri="{C183D7F6-B498-43B3-948B-1728B52AA6E4}">
                <adec:decorative xmlns:adec="http://schemas.microsoft.com/office/drawing/2017/decorative" val="1"/>
              </a:ext>
            </a:extLst>
          </p:cNvPr>
          <p:cNvSpPr/>
          <p:nvPr/>
        </p:nvSpPr>
        <p:spPr>
          <a:xfrm>
            <a:off x="842593" y="2979739"/>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5" name="Slide Number Placeholder 14">
            <a:extLst>
              <a:ext uri="{FF2B5EF4-FFF2-40B4-BE49-F238E27FC236}">
                <a16:creationId xmlns:a16="http://schemas.microsoft.com/office/drawing/2014/main" id="{82C8F031-73BB-4825-8C79-10960C18F08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AD039DA3-108C-462F-9C54-E74C8C0632F2}"/>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Welcome</a:t>
            </a:r>
          </a:p>
        </p:txBody>
      </p:sp>
      <p:sp>
        <p:nvSpPr>
          <p:cNvPr id="3" name="Date Placeholder 2">
            <a:extLst>
              <a:ext uri="{FF2B5EF4-FFF2-40B4-BE49-F238E27FC236}">
                <a16:creationId xmlns:a16="http://schemas.microsoft.com/office/drawing/2014/main" id="{CE752A97-88BD-46FB-BF0C-015690D738E0}"/>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2732406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B: Preventive Services</a:t>
            </a:r>
          </a:p>
        </p:txBody>
      </p:sp>
      <p:sp>
        <p:nvSpPr>
          <p:cNvPr id="5" name="Content Placeholder 4"/>
          <p:cNvSpPr>
            <a:spLocks noGrp="1"/>
          </p:cNvSpPr>
          <p:nvPr>
            <p:ph idx="4294967295"/>
          </p:nvPr>
        </p:nvSpPr>
        <p:spPr>
          <a:xfrm>
            <a:off x="477838" y="950224"/>
            <a:ext cx="11714162" cy="5319712"/>
          </a:xfrm>
        </p:spPr>
        <p:txBody>
          <a:bodyPr numCol="2">
            <a:noAutofit/>
          </a:bodyPr>
          <a:lstStyle/>
          <a:p>
            <a:pPr lvl="0">
              <a:lnSpc>
                <a:spcPct val="100000"/>
              </a:lnSpc>
              <a:spcBef>
                <a:spcPts val="0"/>
              </a:spcBef>
              <a:spcAft>
                <a:spcPts val="1200"/>
              </a:spcAft>
            </a:pPr>
            <a:r>
              <a:rPr lang="en-US" sz="1440" dirty="0">
                <a:solidFill>
                  <a:srgbClr val="00529B"/>
                </a:solidFill>
              </a:rPr>
              <a:t>Abdominal aortic aneurysm screening</a:t>
            </a:r>
          </a:p>
          <a:p>
            <a:pPr lvl="0">
              <a:lnSpc>
                <a:spcPct val="100000"/>
              </a:lnSpc>
              <a:spcBef>
                <a:spcPts val="0"/>
              </a:spcBef>
              <a:spcAft>
                <a:spcPts val="1200"/>
              </a:spcAft>
            </a:pPr>
            <a:r>
              <a:rPr lang="en-US" sz="1440" dirty="0">
                <a:solidFill>
                  <a:srgbClr val="00529B"/>
                </a:solidFill>
              </a:rPr>
              <a:t>Alcohol misuse screenings &amp; counseling</a:t>
            </a:r>
          </a:p>
          <a:p>
            <a:pPr lvl="0">
              <a:lnSpc>
                <a:spcPct val="100000"/>
              </a:lnSpc>
              <a:spcBef>
                <a:spcPts val="0"/>
              </a:spcBef>
              <a:spcAft>
                <a:spcPts val="1200"/>
              </a:spcAft>
            </a:pPr>
            <a:r>
              <a:rPr lang="en-US" sz="1440" dirty="0">
                <a:solidFill>
                  <a:srgbClr val="00529B"/>
                </a:solidFill>
              </a:rPr>
              <a:t>Bone mass measurements</a:t>
            </a:r>
          </a:p>
          <a:p>
            <a:pPr lvl="0">
              <a:lnSpc>
                <a:spcPct val="100000"/>
              </a:lnSpc>
              <a:spcBef>
                <a:spcPts val="0"/>
              </a:spcBef>
              <a:spcAft>
                <a:spcPts val="1200"/>
              </a:spcAft>
            </a:pPr>
            <a:r>
              <a:rPr lang="en-US" sz="1440" dirty="0">
                <a:solidFill>
                  <a:srgbClr val="00529B"/>
                </a:solidFill>
              </a:rPr>
              <a:t>Cardiovascular behavioral therapy</a:t>
            </a:r>
          </a:p>
          <a:p>
            <a:pPr lvl="0">
              <a:lnSpc>
                <a:spcPct val="100000"/>
              </a:lnSpc>
              <a:spcBef>
                <a:spcPts val="0"/>
              </a:spcBef>
              <a:spcAft>
                <a:spcPts val="1200"/>
              </a:spcAft>
            </a:pPr>
            <a:r>
              <a:rPr lang="en-US" sz="1440" dirty="0">
                <a:solidFill>
                  <a:srgbClr val="00529B"/>
                </a:solidFill>
              </a:rPr>
              <a:t>Cardiovascular disease screenings</a:t>
            </a:r>
          </a:p>
          <a:p>
            <a:pPr lvl="0">
              <a:lnSpc>
                <a:spcPct val="100000"/>
              </a:lnSpc>
              <a:spcBef>
                <a:spcPts val="0"/>
              </a:spcBef>
              <a:spcAft>
                <a:spcPts val="1200"/>
              </a:spcAft>
            </a:pPr>
            <a:r>
              <a:rPr lang="en-US" sz="1440" dirty="0">
                <a:solidFill>
                  <a:srgbClr val="00529B"/>
                </a:solidFill>
              </a:rPr>
              <a:t>Cervical &amp; vaginal cancer screenings</a:t>
            </a:r>
          </a:p>
          <a:p>
            <a:pPr lvl="0">
              <a:lnSpc>
                <a:spcPct val="100000"/>
              </a:lnSpc>
              <a:spcBef>
                <a:spcPts val="0"/>
              </a:spcBef>
              <a:spcAft>
                <a:spcPts val="1200"/>
              </a:spcAft>
            </a:pPr>
            <a:r>
              <a:rPr lang="en-US" sz="1440" dirty="0">
                <a:solidFill>
                  <a:srgbClr val="00529B"/>
                </a:solidFill>
              </a:rPr>
              <a:t>Colorectal cancer screenings</a:t>
            </a:r>
          </a:p>
          <a:p>
            <a:pPr lvl="0">
              <a:lnSpc>
                <a:spcPct val="100000"/>
              </a:lnSpc>
              <a:spcBef>
                <a:spcPts val="0"/>
              </a:spcBef>
              <a:spcAft>
                <a:spcPts val="1200"/>
              </a:spcAft>
            </a:pPr>
            <a:r>
              <a:rPr lang="en-US" sz="1440" dirty="0">
                <a:solidFill>
                  <a:srgbClr val="00529B"/>
                </a:solidFill>
              </a:rPr>
              <a:t>Counseling to prevent tobacco use &amp; </a:t>
            </a:r>
          </a:p>
          <a:p>
            <a:pPr marL="0" lvl="0" indent="0">
              <a:lnSpc>
                <a:spcPct val="100000"/>
              </a:lnSpc>
              <a:spcBef>
                <a:spcPts val="0"/>
              </a:spcBef>
              <a:spcAft>
                <a:spcPts val="1200"/>
              </a:spcAft>
              <a:buNone/>
            </a:pPr>
            <a:r>
              <a:rPr lang="en-US" sz="1440" dirty="0">
                <a:solidFill>
                  <a:srgbClr val="00529B"/>
                </a:solidFill>
              </a:rPr>
              <a:t>    tobacco-caused disease</a:t>
            </a:r>
          </a:p>
          <a:p>
            <a:pPr lvl="0">
              <a:lnSpc>
                <a:spcPct val="100000"/>
              </a:lnSpc>
              <a:spcBef>
                <a:spcPts val="0"/>
              </a:spcBef>
              <a:spcAft>
                <a:spcPts val="1200"/>
              </a:spcAft>
            </a:pPr>
            <a:r>
              <a:rPr lang="en-US" sz="1440" dirty="0">
                <a:solidFill>
                  <a:srgbClr val="00529B"/>
                </a:solidFill>
              </a:rPr>
              <a:t>Covid-19 vaccines</a:t>
            </a:r>
          </a:p>
          <a:p>
            <a:pPr lvl="0">
              <a:lnSpc>
                <a:spcPct val="100000"/>
              </a:lnSpc>
              <a:spcBef>
                <a:spcPts val="0"/>
              </a:spcBef>
              <a:spcAft>
                <a:spcPts val="1200"/>
              </a:spcAft>
            </a:pPr>
            <a:r>
              <a:rPr lang="en-US" sz="1440" dirty="0">
                <a:solidFill>
                  <a:srgbClr val="00529B"/>
                </a:solidFill>
              </a:rPr>
              <a:t>Depression screening</a:t>
            </a:r>
          </a:p>
          <a:p>
            <a:pPr lvl="0">
              <a:lnSpc>
                <a:spcPct val="100000"/>
              </a:lnSpc>
              <a:spcBef>
                <a:spcPts val="0"/>
              </a:spcBef>
              <a:spcAft>
                <a:spcPts val="1200"/>
              </a:spcAft>
            </a:pPr>
            <a:r>
              <a:rPr lang="en-US" sz="1440" dirty="0">
                <a:solidFill>
                  <a:srgbClr val="00529B"/>
                </a:solidFill>
              </a:rPr>
              <a:t>Diabetes screenings</a:t>
            </a:r>
          </a:p>
          <a:p>
            <a:pPr lvl="0">
              <a:lnSpc>
                <a:spcPct val="100000"/>
              </a:lnSpc>
              <a:spcBef>
                <a:spcPts val="0"/>
              </a:spcBef>
              <a:spcAft>
                <a:spcPts val="1200"/>
              </a:spcAft>
            </a:pPr>
            <a:r>
              <a:rPr lang="en-US" sz="1440" dirty="0">
                <a:solidFill>
                  <a:srgbClr val="00529B"/>
                </a:solidFill>
              </a:rPr>
              <a:t>Diabetes self-management training</a:t>
            </a:r>
          </a:p>
          <a:p>
            <a:pPr lvl="0">
              <a:lnSpc>
                <a:spcPct val="100000"/>
              </a:lnSpc>
              <a:spcBef>
                <a:spcPts val="0"/>
              </a:spcBef>
              <a:spcAft>
                <a:spcPts val="1200"/>
              </a:spcAft>
            </a:pPr>
            <a:r>
              <a:rPr lang="en-US" sz="1440" dirty="0">
                <a:solidFill>
                  <a:srgbClr val="00529B"/>
                </a:solidFill>
              </a:rPr>
              <a:t>Flu shots</a:t>
            </a:r>
          </a:p>
          <a:p>
            <a:pPr lvl="0">
              <a:lnSpc>
                <a:spcPct val="100000"/>
              </a:lnSpc>
              <a:spcBef>
                <a:spcPts val="0"/>
              </a:spcBef>
              <a:spcAft>
                <a:spcPts val="1200"/>
              </a:spcAft>
            </a:pPr>
            <a:r>
              <a:rPr lang="en-US" sz="1440" dirty="0">
                <a:solidFill>
                  <a:srgbClr val="00529B"/>
                </a:solidFill>
              </a:rPr>
              <a:t>Glaucoma screenings</a:t>
            </a:r>
          </a:p>
          <a:p>
            <a:pPr lvl="0">
              <a:lnSpc>
                <a:spcPct val="100000"/>
              </a:lnSpc>
              <a:spcBef>
                <a:spcPts val="0"/>
              </a:spcBef>
              <a:spcAft>
                <a:spcPts val="1200"/>
              </a:spcAft>
            </a:pPr>
            <a:r>
              <a:rPr lang="en-US" sz="1440" dirty="0">
                <a:solidFill>
                  <a:srgbClr val="00529B"/>
                </a:solidFill>
              </a:rPr>
              <a:t>Hepatitis B shots</a:t>
            </a:r>
          </a:p>
          <a:p>
            <a:pPr lvl="0">
              <a:lnSpc>
                <a:spcPct val="100000"/>
              </a:lnSpc>
              <a:spcBef>
                <a:spcPts val="0"/>
              </a:spcBef>
              <a:spcAft>
                <a:spcPts val="1200"/>
              </a:spcAft>
            </a:pPr>
            <a:r>
              <a:rPr lang="en-US" sz="1440" dirty="0">
                <a:solidFill>
                  <a:srgbClr val="00529B"/>
                </a:solidFill>
              </a:rPr>
              <a:t>Hepatitis B Virus infection screenings</a:t>
            </a:r>
          </a:p>
          <a:p>
            <a:pPr lvl="0">
              <a:lnSpc>
                <a:spcPct val="100000"/>
              </a:lnSpc>
              <a:spcBef>
                <a:spcPts val="0"/>
              </a:spcBef>
              <a:spcAft>
                <a:spcPts val="1200"/>
              </a:spcAft>
            </a:pPr>
            <a:r>
              <a:rPr lang="en-US" sz="1440" dirty="0">
                <a:solidFill>
                  <a:srgbClr val="00529B"/>
                </a:solidFill>
              </a:rPr>
              <a:t>Hepatitis C screenings</a:t>
            </a:r>
          </a:p>
          <a:p>
            <a:pPr lvl="0">
              <a:lnSpc>
                <a:spcPct val="100000"/>
              </a:lnSpc>
              <a:spcBef>
                <a:spcPts val="0"/>
              </a:spcBef>
              <a:spcAft>
                <a:spcPts val="1200"/>
              </a:spcAft>
            </a:pPr>
            <a:r>
              <a:rPr lang="en-US" sz="1440" dirty="0">
                <a:solidFill>
                  <a:srgbClr val="00529B"/>
                </a:solidFill>
              </a:rPr>
              <a:t>HIV (Human Immunodeficiency Virus) screenings</a:t>
            </a:r>
          </a:p>
          <a:p>
            <a:pPr lvl="0">
              <a:lnSpc>
                <a:spcPct val="100000"/>
              </a:lnSpc>
              <a:spcBef>
                <a:spcPts val="0"/>
              </a:spcBef>
              <a:spcAft>
                <a:spcPts val="1200"/>
              </a:spcAft>
            </a:pPr>
            <a:r>
              <a:rPr lang="en-US" sz="1440" dirty="0">
                <a:solidFill>
                  <a:srgbClr val="00529B"/>
                </a:solidFill>
              </a:rPr>
              <a:t>Lung cancer screenings</a:t>
            </a:r>
          </a:p>
          <a:p>
            <a:pPr lvl="0">
              <a:lnSpc>
                <a:spcPct val="100000"/>
              </a:lnSpc>
              <a:spcBef>
                <a:spcPts val="0"/>
              </a:spcBef>
              <a:spcAft>
                <a:spcPts val="1200"/>
              </a:spcAft>
            </a:pPr>
            <a:r>
              <a:rPr lang="en-US" sz="1440" dirty="0">
                <a:solidFill>
                  <a:srgbClr val="00529B"/>
                </a:solidFill>
              </a:rPr>
              <a:t>Mammograms</a:t>
            </a:r>
          </a:p>
          <a:p>
            <a:pPr lvl="0">
              <a:lnSpc>
                <a:spcPct val="100000"/>
              </a:lnSpc>
              <a:spcBef>
                <a:spcPts val="0"/>
              </a:spcBef>
              <a:spcAft>
                <a:spcPts val="1200"/>
              </a:spcAft>
            </a:pPr>
            <a:r>
              <a:rPr lang="en-US" sz="1440" dirty="0">
                <a:solidFill>
                  <a:srgbClr val="00529B"/>
                </a:solidFill>
              </a:rPr>
              <a:t>Medical nutrition therapy services</a:t>
            </a:r>
          </a:p>
          <a:p>
            <a:pPr lvl="0">
              <a:lnSpc>
                <a:spcPct val="100000"/>
              </a:lnSpc>
              <a:spcBef>
                <a:spcPts val="0"/>
              </a:spcBef>
              <a:spcAft>
                <a:spcPts val="1200"/>
              </a:spcAft>
            </a:pPr>
            <a:r>
              <a:rPr lang="en-US" sz="1440" dirty="0">
                <a:solidFill>
                  <a:srgbClr val="00529B"/>
                </a:solidFill>
              </a:rPr>
              <a:t>Medicare Diabetes Prevention Program</a:t>
            </a:r>
          </a:p>
          <a:p>
            <a:pPr lvl="0">
              <a:lnSpc>
                <a:spcPct val="100000"/>
              </a:lnSpc>
              <a:spcBef>
                <a:spcPts val="0"/>
              </a:spcBef>
              <a:spcAft>
                <a:spcPts val="1200"/>
              </a:spcAft>
            </a:pPr>
            <a:r>
              <a:rPr lang="en-US" sz="1440" dirty="0">
                <a:solidFill>
                  <a:srgbClr val="00529B"/>
                </a:solidFill>
              </a:rPr>
              <a:t>Obesity behavioral therapy</a:t>
            </a:r>
          </a:p>
          <a:p>
            <a:pPr lvl="0">
              <a:lnSpc>
                <a:spcPct val="100000"/>
              </a:lnSpc>
              <a:spcBef>
                <a:spcPts val="0"/>
              </a:spcBef>
              <a:spcAft>
                <a:spcPts val="1200"/>
              </a:spcAft>
            </a:pPr>
            <a:r>
              <a:rPr lang="en-US" sz="1440" dirty="0">
                <a:solidFill>
                  <a:srgbClr val="00529B"/>
                </a:solidFill>
              </a:rPr>
              <a:t>Pneumococcal shots</a:t>
            </a:r>
          </a:p>
          <a:p>
            <a:pPr lvl="0">
              <a:lnSpc>
                <a:spcPct val="100000"/>
              </a:lnSpc>
              <a:spcBef>
                <a:spcPts val="0"/>
              </a:spcBef>
              <a:spcAft>
                <a:spcPts val="1200"/>
              </a:spcAft>
            </a:pPr>
            <a:r>
              <a:rPr lang="en-US" sz="1440" dirty="0">
                <a:solidFill>
                  <a:srgbClr val="00529B"/>
                </a:solidFill>
              </a:rPr>
              <a:t>Prostate cancer screenings</a:t>
            </a:r>
          </a:p>
          <a:p>
            <a:pPr lvl="0">
              <a:lnSpc>
                <a:spcPct val="100000"/>
              </a:lnSpc>
              <a:spcBef>
                <a:spcPts val="0"/>
              </a:spcBef>
              <a:spcAft>
                <a:spcPts val="1200"/>
              </a:spcAft>
            </a:pPr>
            <a:r>
              <a:rPr lang="en-US" sz="1440" dirty="0">
                <a:solidFill>
                  <a:srgbClr val="00529B"/>
                </a:solidFill>
              </a:rPr>
              <a:t>Sexually transmitted infection (STI) screenings &amp; counseling</a:t>
            </a:r>
          </a:p>
          <a:p>
            <a:pPr lvl="0">
              <a:lnSpc>
                <a:spcPct val="100000"/>
              </a:lnSpc>
              <a:spcBef>
                <a:spcPts val="0"/>
              </a:spcBef>
              <a:spcAft>
                <a:spcPts val="1200"/>
              </a:spcAft>
            </a:pPr>
            <a:r>
              <a:rPr lang="en-US" sz="1440" dirty="0">
                <a:solidFill>
                  <a:srgbClr val="00529B"/>
                </a:solidFill>
              </a:rPr>
              <a:t>“Welcome to Medicare” preventive visit</a:t>
            </a:r>
          </a:p>
          <a:p>
            <a:pPr lvl="0">
              <a:lnSpc>
                <a:spcPct val="100000"/>
              </a:lnSpc>
              <a:spcBef>
                <a:spcPts val="0"/>
              </a:spcBef>
              <a:spcAft>
                <a:spcPts val="1200"/>
              </a:spcAft>
            </a:pPr>
            <a:r>
              <a:rPr lang="en-US" sz="1440" dirty="0">
                <a:solidFill>
                  <a:srgbClr val="00529B"/>
                </a:solidFill>
              </a:rPr>
              <a:t>Yearly “Wellness” visit</a:t>
            </a:r>
          </a:p>
        </p:txBody>
      </p:sp>
      <p:cxnSp>
        <p:nvCxnSpPr>
          <p:cNvPr id="9" name="Straight Connector 8">
            <a:extLst>
              <a:ext uri="{FF2B5EF4-FFF2-40B4-BE49-F238E27FC236}">
                <a16:creationId xmlns:a16="http://schemas.microsoft.com/office/drawing/2014/main" id="{A3D6E951-A9FB-4CB1-96D5-D75D4C866D7D}"/>
              </a:ext>
              <a:ext uri="{C183D7F6-B498-43B3-948B-1728B52AA6E4}">
                <adec:decorative xmlns:adec="http://schemas.microsoft.com/office/drawing/2017/decorative" val="1"/>
              </a:ext>
            </a:extLst>
          </p:cNvPr>
          <p:cNvCxnSpPr/>
          <p:nvPr/>
        </p:nvCxnSpPr>
        <p:spPr>
          <a:xfrm>
            <a:off x="5593080" y="1251287"/>
            <a:ext cx="0" cy="472440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D880C46-51CE-422A-BC03-3412C92B0C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2455604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C92C-8DF9-4E2F-AC7E-AC0F4D33266C}"/>
              </a:ext>
            </a:extLst>
          </p:cNvPr>
          <p:cNvSpPr>
            <a:spLocks noGrp="1"/>
          </p:cNvSpPr>
          <p:nvPr>
            <p:ph type="title"/>
          </p:nvPr>
        </p:nvSpPr>
        <p:spPr/>
        <p:txBody>
          <a:bodyPr anchor="ctr">
            <a:normAutofit/>
          </a:bodyPr>
          <a:lstStyle/>
          <a:p>
            <a:r>
              <a:rPr lang="en-US" sz="3000" dirty="0"/>
              <a:t>Insulin Paid for by Medicare Part B</a:t>
            </a:r>
          </a:p>
        </p:txBody>
      </p:sp>
      <p:sp>
        <p:nvSpPr>
          <p:cNvPr id="6" name="Content Placeholder 5">
            <a:extLst>
              <a:ext uri="{FF2B5EF4-FFF2-40B4-BE49-F238E27FC236}">
                <a16:creationId xmlns:a16="http://schemas.microsoft.com/office/drawing/2014/main" id="{8D61A090-23A0-4D71-9FB3-B006FF6C9B96}"/>
              </a:ext>
            </a:extLst>
          </p:cNvPr>
          <p:cNvSpPr>
            <a:spLocks noGrp="1"/>
          </p:cNvSpPr>
          <p:nvPr>
            <p:ph idx="1"/>
          </p:nvPr>
        </p:nvSpPr>
        <p:spPr>
          <a:xfrm>
            <a:off x="914399" y="1371600"/>
            <a:ext cx="10439401" cy="4708358"/>
          </a:xfrm>
        </p:spPr>
        <p:txBody>
          <a:bodyPr>
            <a:normAutofit/>
          </a:bodyPr>
          <a:lstStyle/>
          <a:p>
            <a:pPr marL="0" indent="0" defTabSz="685800">
              <a:lnSpc>
                <a:spcPct val="110000"/>
              </a:lnSpc>
              <a:spcBef>
                <a:spcPts val="0"/>
              </a:spcBef>
              <a:buNone/>
            </a:pPr>
            <a:r>
              <a:rPr lang="en-US" sz="2800" b="1" dirty="0">
                <a:solidFill>
                  <a:srgbClr val="00529B"/>
                </a:solidFill>
              </a:rPr>
              <a:t>If you use an insulin pump that’s covered under Part B’s DME benefit, or you get your covered insulin through a Medicare Advantage Plan, your cost for a month’s supply of each covered insulin can’t be more than $35. </a:t>
            </a:r>
          </a:p>
          <a:p>
            <a:pPr marL="548640" indent="-274320">
              <a:lnSpc>
                <a:spcPct val="110000"/>
              </a:lnSpc>
            </a:pPr>
            <a:r>
              <a:rPr lang="en-US" sz="2400" dirty="0">
                <a:solidFill>
                  <a:srgbClr val="00529B"/>
                </a:solidFill>
              </a:rPr>
              <a:t>The Part B deductible won’t apply.</a:t>
            </a:r>
          </a:p>
          <a:p>
            <a:pPr marL="548640" indent="-274320">
              <a:lnSpc>
                <a:spcPct val="110000"/>
              </a:lnSpc>
              <a:spcAft>
                <a:spcPts val="3600"/>
              </a:spcAft>
            </a:pPr>
            <a:r>
              <a:rPr lang="en-US" sz="2400" dirty="0">
                <a:solidFill>
                  <a:srgbClr val="00529B"/>
                </a:solidFill>
              </a:rPr>
              <a:t>If you get a 3-month supply of insulin, you’ll generally pay no more than $105.</a:t>
            </a:r>
          </a:p>
          <a:p>
            <a:pPr marL="274320" indent="0">
              <a:lnSpc>
                <a:spcPct val="110000"/>
              </a:lnSpc>
              <a:buNone/>
            </a:pPr>
            <a:r>
              <a:rPr lang="en-US" sz="2000" b="1" dirty="0">
                <a:solidFill>
                  <a:srgbClr val="00529B"/>
                </a:solidFill>
              </a:rPr>
              <a:t>NOTE</a:t>
            </a:r>
            <a:r>
              <a:rPr lang="en-US" sz="2000" dirty="0"/>
              <a:t>: </a:t>
            </a:r>
            <a:r>
              <a:rPr lang="en-US" sz="2000" dirty="0">
                <a:solidFill>
                  <a:srgbClr val="00529B"/>
                </a:solidFill>
              </a:rPr>
              <a:t>Medicare Part D covers insulin used in a </a:t>
            </a:r>
            <a:r>
              <a:rPr lang="en-US" sz="2000" b="1" dirty="0">
                <a:solidFill>
                  <a:srgbClr val="00529B"/>
                </a:solidFill>
              </a:rPr>
              <a:t>disposable</a:t>
            </a:r>
            <a:r>
              <a:rPr lang="en-US" sz="2000" dirty="0">
                <a:solidFill>
                  <a:srgbClr val="00529B"/>
                </a:solidFill>
              </a:rPr>
              <a:t> pump.</a:t>
            </a:r>
          </a:p>
        </p:txBody>
      </p:sp>
      <p:sp>
        <p:nvSpPr>
          <p:cNvPr id="7" name="Freeform: Shape 6">
            <a:extLst>
              <a:ext uri="{FF2B5EF4-FFF2-40B4-BE49-F238E27FC236}">
                <a16:creationId xmlns:a16="http://schemas.microsoft.com/office/drawing/2014/main" id="{DA2D8B06-A526-48B4-9645-6FDF8425DDA9}"/>
              </a:ext>
              <a:ext uri="{C183D7F6-B498-43B3-948B-1728B52AA6E4}">
                <adec:decorative xmlns:adec="http://schemas.microsoft.com/office/drawing/2017/decorative" val="1"/>
              </a:ext>
            </a:extLst>
          </p:cNvPr>
          <p:cNvSpPr>
            <a:spLocks noChangeAspect="1"/>
          </p:cNvSpPr>
          <p:nvPr/>
        </p:nvSpPr>
        <p:spPr>
          <a:xfrm>
            <a:off x="914399" y="564608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40326FFF-F599-4B4E-B717-37A75AADFAF5}"/>
              </a:ext>
            </a:extLst>
          </p:cNvPr>
          <p:cNvSpPr>
            <a:spLocks noGrp="1"/>
          </p:cNvSpPr>
          <p:nvPr>
            <p:ph type="sldNum" sz="quarter" idx="12"/>
          </p:nvPr>
        </p:nvSpPr>
        <p:spPr/>
        <p:txBody>
          <a:bodyPr/>
          <a:lstStyle/>
          <a:p>
            <a:fld id="{48F63A3B-78C7-47BE-AE5E-E10140E04643}" type="slidenum">
              <a:rPr lang="en-US">
                <a:solidFill>
                  <a:srgbClr val="4472C4">
                    <a:lumMod val="60000"/>
                    <a:lumOff val="40000"/>
                  </a:srgbClr>
                </a:solidFill>
              </a:rPr>
              <a:pPr/>
              <a:t>31</a:t>
            </a:fld>
            <a:endParaRPr lang="en-US" dirty="0">
              <a:solidFill>
                <a:srgbClr val="4472C4">
                  <a:lumMod val="60000"/>
                  <a:lumOff val="40000"/>
                </a:srgbClr>
              </a:solidFill>
            </a:endParaRPr>
          </a:p>
        </p:txBody>
      </p:sp>
      <p:sp>
        <p:nvSpPr>
          <p:cNvPr id="5" name="Footer Placeholder 4">
            <a:extLst>
              <a:ext uri="{FF2B5EF4-FFF2-40B4-BE49-F238E27FC236}">
                <a16:creationId xmlns:a16="http://schemas.microsoft.com/office/drawing/2014/main" id="{4B8BA7DE-25BF-4CA6-A69B-934BF4B4EB3F}"/>
              </a:ext>
            </a:extLst>
          </p:cNvPr>
          <p:cNvSpPr>
            <a:spLocks noGrp="1"/>
          </p:cNvSpPr>
          <p:nvPr>
            <p:ph type="ftr" sz="quarter" idx="11"/>
          </p:nvPr>
        </p:nvSpPr>
        <p:spPr/>
        <p:txBody>
          <a:bodyPr/>
          <a:lstStyle/>
          <a:p>
            <a:pPr>
              <a:defRPr/>
            </a:pPr>
            <a:r>
              <a:rPr lang="en-US" dirty="0">
                <a:solidFill>
                  <a:srgbClr val="4472C4">
                    <a:lumMod val="60000"/>
                    <a:lumOff val="40000"/>
                  </a:srgbClr>
                </a:solidFill>
              </a:rPr>
              <a:t>Understanding Medicare</a:t>
            </a:r>
          </a:p>
        </p:txBody>
      </p:sp>
      <p:sp>
        <p:nvSpPr>
          <p:cNvPr id="4" name="Date Placeholder 3">
            <a:extLst>
              <a:ext uri="{FF2B5EF4-FFF2-40B4-BE49-F238E27FC236}">
                <a16:creationId xmlns:a16="http://schemas.microsoft.com/office/drawing/2014/main" id="{AC490F50-3CC9-4058-A595-0A441359AAD5}"/>
              </a:ext>
            </a:extLst>
          </p:cNvPr>
          <p:cNvSpPr>
            <a:spLocks noGrp="1"/>
          </p:cNvSpPr>
          <p:nvPr>
            <p:ph type="dt" sz="half" idx="10"/>
          </p:nvPr>
        </p:nvSpPr>
        <p:spPr/>
        <p:txBody>
          <a:bodyPr/>
          <a:lstStyle/>
          <a:p>
            <a:pPr>
              <a:defRPr/>
            </a:pPr>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290052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What You Pay in 2024: Part B Monthly Premiums</a:t>
            </a:r>
          </a:p>
        </p:txBody>
      </p:sp>
      <p:sp>
        <p:nvSpPr>
          <p:cNvPr id="11" name="Content Placeholder 10">
            <a:extLst>
              <a:ext uri="{FF2B5EF4-FFF2-40B4-BE49-F238E27FC236}">
                <a16:creationId xmlns:a16="http://schemas.microsoft.com/office/drawing/2014/main" id="{1EDED075-4E09-B946-E17D-9A57BFE668B3}"/>
              </a:ext>
            </a:extLst>
          </p:cNvPr>
          <p:cNvSpPr>
            <a:spLocks noGrp="1"/>
          </p:cNvSpPr>
          <p:nvPr>
            <p:ph sz="quarter" idx="13"/>
          </p:nvPr>
        </p:nvSpPr>
        <p:spPr>
          <a:xfrm>
            <a:off x="0" y="948889"/>
            <a:ext cx="12192000" cy="766591"/>
          </a:xfrm>
        </p:spPr>
        <p:txBody>
          <a:bodyPr anchor="ctr">
            <a:normAutofit/>
          </a:bodyPr>
          <a:lstStyle/>
          <a:p>
            <a:pPr marL="231775" lvl="2" indent="0" algn="ctr" defTabSz="685800">
              <a:spcBef>
                <a:spcPts val="600"/>
              </a:spcBef>
              <a:spcAft>
                <a:spcPts val="0"/>
              </a:spcAft>
              <a:buSzPct val="100000"/>
              <a:buNone/>
              <a:defRPr/>
            </a:pPr>
            <a:r>
              <a:rPr lang="en-US" sz="2400" b="1" dirty="0">
                <a:solidFill>
                  <a:srgbClr val="00539A"/>
                </a:solidFill>
                <a:latin typeface="Arial" panose="020B0604020202020204" pitchFamily="34" charset="0"/>
                <a:cs typeface="Arial" panose="020B0604020202020204" pitchFamily="34" charset="0"/>
              </a:rPr>
              <a:t>Standard premium is $174.70  </a:t>
            </a:r>
          </a:p>
        </p:txBody>
      </p:sp>
      <p:sp>
        <p:nvSpPr>
          <p:cNvPr id="12" name="Content Placeholder 11">
            <a:extLst>
              <a:ext uri="{FF2B5EF4-FFF2-40B4-BE49-F238E27FC236}">
                <a16:creationId xmlns:a16="http://schemas.microsoft.com/office/drawing/2014/main" id="{F48FD9F3-6A8C-1392-14DD-3721A4C812D0}"/>
              </a:ext>
            </a:extLst>
          </p:cNvPr>
          <p:cNvSpPr>
            <a:spLocks noGrp="1"/>
          </p:cNvSpPr>
          <p:nvPr>
            <p:ph sz="quarter" idx="14"/>
          </p:nvPr>
        </p:nvSpPr>
        <p:spPr>
          <a:xfrm>
            <a:off x="2411409" y="1909009"/>
            <a:ext cx="3383280" cy="4114800"/>
          </a:xfrm>
          <a:prstGeom prst="roundRect">
            <a:avLst/>
          </a:prstGeom>
          <a:ln w="28575">
            <a:solidFill>
              <a:srgbClr val="0070C0"/>
            </a:solidFill>
          </a:ln>
        </p:spPr>
        <p:txBody>
          <a:bodyPr lIns="0" tIns="1645920" rIns="0" bIns="0">
            <a:noAutofit/>
          </a:bodyPr>
          <a:lstStyle/>
          <a:p>
            <a:pPr marL="0" lvl="1" indent="0" algn="ctr" defTabSz="685800">
              <a:spcAft>
                <a:spcPts val="0"/>
              </a:spcAft>
              <a:buNone/>
            </a:pPr>
            <a:r>
              <a:rPr lang="en-US" sz="2400" dirty="0">
                <a:solidFill>
                  <a:srgbClr val="00539A"/>
                </a:solidFill>
                <a:latin typeface="Calibri" panose="020F0502020204030204"/>
                <a:cs typeface="Arial"/>
              </a:rPr>
              <a:t>Some people who get Social Security benefits pay less due to the statutory hold harmless provision</a:t>
            </a:r>
            <a:endParaRPr lang="en-US" dirty="0">
              <a:solidFill>
                <a:srgbClr val="00539A"/>
              </a:solidFill>
            </a:endParaRPr>
          </a:p>
        </p:txBody>
      </p:sp>
      <p:pic>
        <p:nvPicPr>
          <p:cNvPr id="6" name="Picture 5">
            <a:extLst>
              <a:ext uri="{FF2B5EF4-FFF2-40B4-BE49-F238E27FC236}">
                <a16:creationId xmlns:a16="http://schemas.microsoft.com/office/drawing/2014/main" id="{D2A47A43-301D-02ED-D920-032E57EB93F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29534" y="1966748"/>
            <a:ext cx="1725318" cy="1999661"/>
          </a:xfrm>
          <a:prstGeom prst="rect">
            <a:avLst/>
          </a:prstGeom>
        </p:spPr>
      </p:pic>
      <p:sp>
        <p:nvSpPr>
          <p:cNvPr id="13" name="Content Placeholder 12">
            <a:extLst>
              <a:ext uri="{FF2B5EF4-FFF2-40B4-BE49-F238E27FC236}">
                <a16:creationId xmlns:a16="http://schemas.microsoft.com/office/drawing/2014/main" id="{565A62F7-E383-8BA2-B17A-FB6492441CB1}"/>
              </a:ext>
            </a:extLst>
          </p:cNvPr>
          <p:cNvSpPr>
            <a:spLocks noGrp="1"/>
          </p:cNvSpPr>
          <p:nvPr>
            <p:ph sz="quarter" idx="15"/>
          </p:nvPr>
        </p:nvSpPr>
        <p:spPr>
          <a:xfrm>
            <a:off x="6397311" y="1909009"/>
            <a:ext cx="3383280" cy="4114800"/>
          </a:xfrm>
          <a:prstGeom prst="roundRect">
            <a:avLst/>
          </a:prstGeom>
          <a:ln w="28575">
            <a:solidFill>
              <a:srgbClr val="0070C0"/>
            </a:solidFill>
          </a:ln>
        </p:spPr>
        <p:txBody>
          <a:bodyPr lIns="0" tIns="1645920" rIns="0" bIns="0">
            <a:noAutofit/>
          </a:bodyPr>
          <a:lstStyle/>
          <a:p>
            <a:pPr marL="0" lvl="1" indent="0" algn="ctr" defTabSz="685800">
              <a:spcAft>
                <a:spcPts val="0"/>
              </a:spcAft>
              <a:buNone/>
            </a:pPr>
            <a:r>
              <a:rPr lang="en-US" sz="2400" dirty="0">
                <a:solidFill>
                  <a:srgbClr val="00539A"/>
                </a:solidFill>
                <a:latin typeface="Calibri" panose="020F0502020204030204"/>
                <a:cs typeface="Arial"/>
              </a:rPr>
              <a:t>Your premium may be higher if you didn’t choose Part B when you first became eligible or if your income exceeds a certain threshold</a:t>
            </a:r>
          </a:p>
        </p:txBody>
      </p:sp>
      <p:pic>
        <p:nvPicPr>
          <p:cNvPr id="14" name="Picture 13">
            <a:extLst>
              <a:ext uri="{FF2B5EF4-FFF2-40B4-BE49-F238E27FC236}">
                <a16:creationId xmlns:a16="http://schemas.microsoft.com/office/drawing/2014/main" id="{D3C63DF4-C385-0D88-2129-DF6D442D5C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a:off x="7140518" y="1715480"/>
            <a:ext cx="1725318" cy="1999661"/>
          </a:xfrm>
          <a:prstGeom prst="rect">
            <a:avLst/>
          </a:prstGeom>
        </p:spPr>
      </p:pic>
      <p:sp>
        <p:nvSpPr>
          <p:cNvPr id="10" name="Slide Number Placeholder 9">
            <a:extLst>
              <a:ext uri="{FF2B5EF4-FFF2-40B4-BE49-F238E27FC236}">
                <a16:creationId xmlns:a16="http://schemas.microsoft.com/office/drawing/2014/main" id="{9C9954F6-B5D4-412C-9456-41EAEF53C75E}"/>
              </a:ext>
            </a:extLst>
          </p:cNvPr>
          <p:cNvSpPr>
            <a:spLocks noGrp="1"/>
          </p:cNvSpPr>
          <p:nvPr>
            <p:ph type="sldNum" sz="quarter" idx="12"/>
          </p:nvPr>
        </p:nvSpPr>
        <p:spPr/>
        <p:txBody>
          <a:bodyPr/>
          <a:lstStyle/>
          <a:p>
            <a:fld id="{48F63A3B-78C7-47BE-AE5E-E10140E04643}" type="slidenum">
              <a:rPr lang="en-US">
                <a:solidFill>
                  <a:srgbClr val="4472C4">
                    <a:lumMod val="60000"/>
                    <a:lumOff val="40000"/>
                  </a:srgbClr>
                </a:solidFill>
              </a:rPr>
              <a:pPr/>
              <a:t>32</a:t>
            </a:fld>
            <a:endParaRPr lang="en-US" dirty="0">
              <a:solidFill>
                <a:srgbClr val="4472C4">
                  <a:lumMod val="60000"/>
                  <a:lumOff val="40000"/>
                </a:srgbClr>
              </a:solidFill>
            </a:endParaRPr>
          </a:p>
        </p:txBody>
      </p:sp>
      <p:sp>
        <p:nvSpPr>
          <p:cNvPr id="3" name="Footer Placeholder 2"/>
          <p:cNvSpPr>
            <a:spLocks noGrp="1"/>
          </p:cNvSpPr>
          <p:nvPr>
            <p:ph type="ftr" sz="quarter" idx="11"/>
          </p:nvPr>
        </p:nvSpPr>
        <p:spPr/>
        <p:txBody>
          <a:bodyPr/>
          <a:lstStyle/>
          <a:p>
            <a:pPr>
              <a:defRPr/>
            </a:pPr>
            <a:r>
              <a:rPr lang="en-US" dirty="0">
                <a:solidFill>
                  <a:srgbClr val="4472C4">
                    <a:lumMod val="60000"/>
                    <a:lumOff val="40000"/>
                  </a:srgbClr>
                </a:solidFill>
              </a:rPr>
              <a:t>Understanding Medicare</a:t>
            </a:r>
          </a:p>
        </p:txBody>
      </p:sp>
      <p:sp>
        <p:nvSpPr>
          <p:cNvPr id="2" name="Date Placeholder 1"/>
          <p:cNvSpPr>
            <a:spLocks noGrp="1"/>
          </p:cNvSpPr>
          <p:nvPr>
            <p:ph type="dt" sz="half" idx="10"/>
          </p:nvPr>
        </p:nvSpPr>
        <p:spPr/>
        <p:txBody>
          <a:bodyPr/>
          <a:lstStyle/>
          <a:p>
            <a:pPr>
              <a:defRPr/>
            </a:pPr>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395032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b="0" dirty="0">
                <a:solidFill>
                  <a:prstClr val="white"/>
                </a:solidFill>
              </a:rPr>
              <a:t>Monthly Part B Standard Premium: Income-Related Monthly Adjustment Amount (IRMAA) for 2024</a:t>
            </a:r>
            <a:endParaRPr lang="en-US" sz="2800" b="0" dirty="0"/>
          </a:p>
        </p:txBody>
      </p:sp>
      <p:sp>
        <p:nvSpPr>
          <p:cNvPr id="8" name="Content Placeholder 7">
            <a:extLst>
              <a:ext uri="{FF2B5EF4-FFF2-40B4-BE49-F238E27FC236}">
                <a16:creationId xmlns:a16="http://schemas.microsoft.com/office/drawing/2014/main" id="{64A9518A-7C8C-C589-818F-07AE7114DE8B}"/>
              </a:ext>
            </a:extLst>
          </p:cNvPr>
          <p:cNvSpPr>
            <a:spLocks noGrp="1"/>
          </p:cNvSpPr>
          <p:nvPr>
            <p:ph sz="quarter" idx="14"/>
          </p:nvPr>
        </p:nvSpPr>
        <p:spPr>
          <a:xfrm>
            <a:off x="533400" y="1047712"/>
            <a:ext cx="10820400" cy="400088"/>
          </a:xfrm>
        </p:spPr>
        <p:txBody>
          <a:bodyPr>
            <a:normAutofit/>
          </a:bodyPr>
          <a:lstStyle/>
          <a:p>
            <a:pPr marL="215265" lvl="0" indent="0">
              <a:spcAft>
                <a:spcPts val="50"/>
              </a:spcAft>
              <a:buClrTx/>
              <a:buNone/>
            </a:pPr>
            <a:r>
              <a:rPr lang="en-US" sz="2000" b="1" kern="0" dirty="0">
                <a:solidFill>
                  <a:srgbClr val="00529B"/>
                </a:solidFill>
              </a:rPr>
              <a:t>If your yearly income in 2022 (for what you pay in 2024) was:</a:t>
            </a:r>
          </a:p>
        </p:txBody>
      </p:sp>
      <p:graphicFrame>
        <p:nvGraphicFramePr>
          <p:cNvPr id="10" name="Content Placeholder 9">
            <a:extLst>
              <a:ext uri="{FF2B5EF4-FFF2-40B4-BE49-F238E27FC236}">
                <a16:creationId xmlns:a16="http://schemas.microsoft.com/office/drawing/2014/main" id="{1C922F93-BE58-8040-45FF-06D21448F2E3}"/>
              </a:ext>
            </a:extLst>
          </p:cNvPr>
          <p:cNvGraphicFramePr>
            <a:graphicFrameLocks noGrp="1"/>
          </p:cNvGraphicFramePr>
          <p:nvPr>
            <p:ph sz="quarter" idx="4294967295"/>
          </p:nvPr>
        </p:nvGraphicFramePr>
        <p:xfrm>
          <a:off x="653988" y="1483109"/>
          <a:ext cx="10940988" cy="5050406"/>
        </p:xfrm>
        <a:graphic>
          <a:graphicData uri="http://schemas.openxmlformats.org/drawingml/2006/table">
            <a:tbl>
              <a:tblPr firstRow="1" bandRow="1">
                <a:tableStyleId>{5FD0F851-EC5A-4D38-B0AD-8093EC10F338}</a:tableStyleId>
              </a:tblPr>
              <a:tblGrid>
                <a:gridCol w="2735247">
                  <a:extLst>
                    <a:ext uri="{9D8B030D-6E8A-4147-A177-3AD203B41FA5}">
                      <a16:colId xmlns:a16="http://schemas.microsoft.com/office/drawing/2014/main" val="3290988320"/>
                    </a:ext>
                  </a:extLst>
                </a:gridCol>
                <a:gridCol w="2735247">
                  <a:extLst>
                    <a:ext uri="{9D8B030D-6E8A-4147-A177-3AD203B41FA5}">
                      <a16:colId xmlns:a16="http://schemas.microsoft.com/office/drawing/2014/main" val="902513017"/>
                    </a:ext>
                  </a:extLst>
                </a:gridCol>
                <a:gridCol w="2735247">
                  <a:extLst>
                    <a:ext uri="{9D8B030D-6E8A-4147-A177-3AD203B41FA5}">
                      <a16:colId xmlns:a16="http://schemas.microsoft.com/office/drawing/2014/main" val="345356366"/>
                    </a:ext>
                  </a:extLst>
                </a:gridCol>
                <a:gridCol w="2735247">
                  <a:extLst>
                    <a:ext uri="{9D8B030D-6E8A-4147-A177-3AD203B41FA5}">
                      <a16:colId xmlns:a16="http://schemas.microsoft.com/office/drawing/2014/main" val="2846072710"/>
                    </a:ext>
                  </a:extLst>
                </a:gridCol>
              </a:tblGrid>
              <a:tr h="81567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461645" algn="ctr">
                        <a:lnSpc>
                          <a:spcPct val="100000"/>
                        </a:lnSpc>
                        <a:spcBef>
                          <a:spcPts val="0"/>
                        </a:spcBef>
                        <a:spcAft>
                          <a:spcPts val="600"/>
                        </a:spcAft>
                      </a:pPr>
                      <a:r>
                        <a:rPr lang="en-US" sz="2000" dirty="0">
                          <a:solidFill>
                            <a:schemeClr val="accent5">
                              <a:lumMod val="50000"/>
                            </a:schemeClr>
                          </a:solidFill>
                          <a:effectLst/>
                        </a:rPr>
                        <a:t>File Individual Tax Return</a:t>
                      </a:r>
                      <a:endParaRPr lang="en-US" sz="1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0810" marR="0" algn="ctr">
                        <a:lnSpc>
                          <a:spcPct val="100000"/>
                        </a:lnSpc>
                        <a:spcBef>
                          <a:spcPts val="0"/>
                        </a:spcBef>
                        <a:spcAft>
                          <a:spcPts val="600"/>
                        </a:spcAft>
                      </a:pPr>
                      <a:r>
                        <a:rPr lang="en-US" sz="2000" dirty="0">
                          <a:solidFill>
                            <a:schemeClr val="accent5">
                              <a:lumMod val="50000"/>
                            </a:schemeClr>
                          </a:solidFill>
                          <a:effectLst/>
                        </a:rPr>
                        <a:t>File Joint Tax Return</a:t>
                      </a:r>
                      <a:endParaRPr lang="en-US" sz="1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90170" algn="ctr">
                        <a:lnSpc>
                          <a:spcPct val="100000"/>
                        </a:lnSpc>
                        <a:spcBef>
                          <a:spcPts val="0"/>
                        </a:spcBef>
                        <a:spcAft>
                          <a:spcPts val="600"/>
                        </a:spcAft>
                      </a:pPr>
                      <a:r>
                        <a:rPr lang="en-US" sz="2000" dirty="0">
                          <a:solidFill>
                            <a:schemeClr val="accent5">
                              <a:lumMod val="50000"/>
                            </a:schemeClr>
                          </a:solidFill>
                          <a:effectLst/>
                        </a:rPr>
                        <a:t>File Married &amp; Separate Tax Return</a:t>
                      </a:r>
                      <a:endParaRPr lang="en-US" sz="1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316230" algn="ctr">
                        <a:lnSpc>
                          <a:spcPct val="100000"/>
                        </a:lnSpc>
                        <a:spcBef>
                          <a:spcPts val="0"/>
                        </a:spcBef>
                        <a:spcAft>
                          <a:spcPts val="600"/>
                        </a:spcAft>
                      </a:pPr>
                      <a:r>
                        <a:rPr lang="en-US" sz="2000" dirty="0">
                          <a:solidFill>
                            <a:schemeClr val="accent5">
                              <a:lumMod val="50000"/>
                            </a:schemeClr>
                          </a:solidFill>
                          <a:effectLst/>
                        </a:rPr>
                        <a:t>You pay each month </a:t>
                      </a:r>
                      <a:br>
                        <a:rPr lang="en-US" sz="2000" dirty="0">
                          <a:solidFill>
                            <a:schemeClr val="accent5">
                              <a:lumMod val="50000"/>
                            </a:schemeClr>
                          </a:solidFill>
                          <a:effectLst/>
                        </a:rPr>
                      </a:br>
                      <a:r>
                        <a:rPr lang="en-US" sz="2000" dirty="0">
                          <a:solidFill>
                            <a:schemeClr val="accent5">
                              <a:lumMod val="50000"/>
                            </a:schemeClr>
                          </a:solidFill>
                          <a:effectLst/>
                        </a:rPr>
                        <a:t>(in 2024)</a:t>
                      </a:r>
                      <a:endParaRPr lang="en-US" sz="1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35378124"/>
                  </a:ext>
                </a:extLst>
              </a:tr>
              <a:tr h="49620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$103,000 or less</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$206,000 or less</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$103,000 or less</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$174.70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5381591"/>
                  </a:ext>
                </a:extLst>
              </a:tr>
              <a:tr h="8360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Above $103,000 up to</a:t>
                      </a:r>
                      <a:endParaRPr lang="en-US" sz="1600" dirty="0">
                        <a:solidFill>
                          <a:schemeClr val="accent5">
                            <a:lumMod val="50000"/>
                          </a:schemeClr>
                        </a:solidFill>
                        <a:effectLst/>
                      </a:endParaRPr>
                    </a:p>
                    <a:p>
                      <a:pPr marL="128905" marR="0">
                        <a:lnSpc>
                          <a:spcPct val="100000"/>
                        </a:lnSpc>
                        <a:spcBef>
                          <a:spcPts val="0"/>
                        </a:spcBef>
                        <a:spcAft>
                          <a:spcPts val="600"/>
                        </a:spcAft>
                      </a:pPr>
                      <a:r>
                        <a:rPr lang="en-US" sz="1800" dirty="0">
                          <a:solidFill>
                            <a:schemeClr val="accent5">
                              <a:lumMod val="50000"/>
                            </a:schemeClr>
                          </a:solidFill>
                          <a:effectLst/>
                        </a:rPr>
                        <a:t>$129,000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Above $206,000 up to</a:t>
                      </a:r>
                      <a:endParaRPr lang="en-US" sz="1600" dirty="0">
                        <a:solidFill>
                          <a:schemeClr val="accent5">
                            <a:lumMod val="50000"/>
                          </a:schemeClr>
                        </a:solidFill>
                        <a:effectLst/>
                      </a:endParaRPr>
                    </a:p>
                    <a:p>
                      <a:pPr marL="127635" marR="0">
                        <a:lnSpc>
                          <a:spcPct val="100000"/>
                        </a:lnSpc>
                        <a:spcBef>
                          <a:spcPts val="0"/>
                        </a:spcBef>
                        <a:spcAft>
                          <a:spcPts val="600"/>
                        </a:spcAft>
                      </a:pPr>
                      <a:r>
                        <a:rPr lang="en-US" sz="1800" dirty="0">
                          <a:solidFill>
                            <a:schemeClr val="accent5">
                              <a:lumMod val="50000"/>
                            </a:schemeClr>
                          </a:solidFill>
                          <a:effectLst/>
                        </a:rPr>
                        <a:t>$258,000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Not applicable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$244.60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9036031"/>
                  </a:ext>
                </a:extLst>
              </a:tr>
              <a:tr h="8360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Above $129,000 up to</a:t>
                      </a:r>
                      <a:endParaRPr lang="en-US" sz="1600" dirty="0">
                        <a:solidFill>
                          <a:schemeClr val="accent5">
                            <a:lumMod val="50000"/>
                          </a:schemeClr>
                        </a:solidFill>
                        <a:effectLst/>
                      </a:endParaRPr>
                    </a:p>
                    <a:p>
                      <a:pPr marL="128905" marR="0">
                        <a:lnSpc>
                          <a:spcPct val="100000"/>
                        </a:lnSpc>
                        <a:spcBef>
                          <a:spcPts val="0"/>
                        </a:spcBef>
                        <a:spcAft>
                          <a:spcPts val="600"/>
                        </a:spcAft>
                      </a:pPr>
                      <a:r>
                        <a:rPr lang="en-US" sz="1800" dirty="0">
                          <a:solidFill>
                            <a:schemeClr val="accent5">
                              <a:lumMod val="50000"/>
                            </a:schemeClr>
                          </a:solidFill>
                          <a:effectLst/>
                        </a:rPr>
                        <a:t>$161,000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Above $258,000 up to</a:t>
                      </a:r>
                      <a:endParaRPr lang="en-US" sz="1600" dirty="0">
                        <a:solidFill>
                          <a:schemeClr val="accent5">
                            <a:lumMod val="50000"/>
                          </a:schemeClr>
                        </a:solidFill>
                        <a:effectLst/>
                      </a:endParaRPr>
                    </a:p>
                    <a:p>
                      <a:pPr marL="127635" marR="0">
                        <a:lnSpc>
                          <a:spcPct val="100000"/>
                        </a:lnSpc>
                        <a:spcBef>
                          <a:spcPts val="0"/>
                        </a:spcBef>
                        <a:spcAft>
                          <a:spcPts val="600"/>
                        </a:spcAft>
                      </a:pPr>
                      <a:r>
                        <a:rPr lang="en-US" sz="1800" dirty="0">
                          <a:solidFill>
                            <a:schemeClr val="accent5">
                              <a:lumMod val="50000"/>
                            </a:schemeClr>
                          </a:solidFill>
                          <a:effectLst/>
                        </a:rPr>
                        <a:t>$322,000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Not applicable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$349.40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41994512"/>
                  </a:ext>
                </a:extLst>
              </a:tr>
              <a:tr h="8360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Above $161,000 up to</a:t>
                      </a:r>
                      <a:endParaRPr lang="en-US" sz="1600" dirty="0">
                        <a:solidFill>
                          <a:schemeClr val="accent5">
                            <a:lumMod val="50000"/>
                          </a:schemeClr>
                        </a:solidFill>
                        <a:effectLst/>
                      </a:endParaRPr>
                    </a:p>
                    <a:p>
                      <a:pPr marL="128905" marR="0">
                        <a:lnSpc>
                          <a:spcPct val="100000"/>
                        </a:lnSpc>
                        <a:spcBef>
                          <a:spcPts val="0"/>
                        </a:spcBef>
                        <a:spcAft>
                          <a:spcPts val="600"/>
                        </a:spcAft>
                      </a:pPr>
                      <a:r>
                        <a:rPr lang="en-US" sz="1800" dirty="0">
                          <a:solidFill>
                            <a:schemeClr val="accent5">
                              <a:lumMod val="50000"/>
                            </a:schemeClr>
                          </a:solidFill>
                          <a:effectLst/>
                        </a:rPr>
                        <a:t>$193,000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Above $322,000 up to</a:t>
                      </a:r>
                      <a:endParaRPr lang="en-US" sz="1600" dirty="0">
                        <a:solidFill>
                          <a:schemeClr val="accent5">
                            <a:lumMod val="50000"/>
                          </a:schemeClr>
                        </a:solidFill>
                        <a:effectLst/>
                      </a:endParaRPr>
                    </a:p>
                    <a:p>
                      <a:pPr marL="127635" marR="0">
                        <a:lnSpc>
                          <a:spcPct val="100000"/>
                        </a:lnSpc>
                        <a:spcBef>
                          <a:spcPts val="0"/>
                        </a:spcBef>
                        <a:spcAft>
                          <a:spcPts val="600"/>
                        </a:spcAft>
                      </a:pPr>
                      <a:r>
                        <a:rPr lang="en-US" sz="1800" dirty="0">
                          <a:solidFill>
                            <a:schemeClr val="accent5">
                              <a:lumMod val="50000"/>
                            </a:schemeClr>
                          </a:solidFill>
                          <a:effectLst/>
                        </a:rPr>
                        <a:t>$386,000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Not applicable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$454.20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84996815"/>
                  </a:ext>
                </a:extLst>
              </a:tr>
              <a:tr h="7341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58420">
                        <a:lnSpc>
                          <a:spcPct val="100000"/>
                        </a:lnSpc>
                        <a:spcBef>
                          <a:spcPts val="0"/>
                        </a:spcBef>
                        <a:spcAft>
                          <a:spcPts val="600"/>
                        </a:spcAft>
                      </a:pPr>
                      <a:r>
                        <a:rPr lang="en-US" sz="1800" dirty="0">
                          <a:solidFill>
                            <a:schemeClr val="accent5">
                              <a:lumMod val="50000"/>
                            </a:schemeClr>
                          </a:solidFill>
                          <a:effectLst/>
                        </a:rPr>
                        <a:t>Above $193,000 and less than $500,000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58420">
                        <a:lnSpc>
                          <a:spcPct val="100000"/>
                        </a:lnSpc>
                        <a:spcBef>
                          <a:spcPts val="0"/>
                        </a:spcBef>
                        <a:spcAft>
                          <a:spcPts val="600"/>
                        </a:spcAft>
                      </a:pPr>
                      <a:r>
                        <a:rPr lang="en-US" sz="1800" dirty="0">
                          <a:solidFill>
                            <a:schemeClr val="accent5">
                              <a:lumMod val="50000"/>
                            </a:schemeClr>
                          </a:solidFill>
                          <a:effectLst/>
                        </a:rPr>
                        <a:t>Above $386,000 and less than $750,000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135890">
                        <a:lnSpc>
                          <a:spcPct val="100000"/>
                        </a:lnSpc>
                        <a:spcBef>
                          <a:spcPts val="0"/>
                        </a:spcBef>
                        <a:spcAft>
                          <a:spcPts val="600"/>
                        </a:spcAft>
                      </a:pPr>
                      <a:r>
                        <a:rPr lang="en-US" sz="1800" dirty="0">
                          <a:solidFill>
                            <a:schemeClr val="accent5">
                              <a:lumMod val="50000"/>
                            </a:schemeClr>
                          </a:solidFill>
                          <a:effectLst/>
                        </a:rPr>
                        <a:t>Above $103,000 and less than $397,000 </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$559.00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67939025"/>
                  </a:ext>
                </a:extLst>
              </a:tr>
              <a:tr h="49620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$500,000 or above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$750,000 or above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$397,000 or above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$594.00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9011100"/>
                  </a:ext>
                </a:extLst>
              </a:tr>
            </a:tbl>
          </a:graphicData>
        </a:graphic>
      </p:graphicFrame>
      <p:sp>
        <p:nvSpPr>
          <p:cNvPr id="5" name="Slide Number Placeholder 4">
            <a:extLst>
              <a:ext uri="{FF2B5EF4-FFF2-40B4-BE49-F238E27FC236}">
                <a16:creationId xmlns:a16="http://schemas.microsoft.com/office/drawing/2014/main" id="{76E9A9F9-F986-42E3-B861-2C776854A270}"/>
              </a:ext>
            </a:extLst>
          </p:cNvPr>
          <p:cNvSpPr>
            <a:spLocks noGrp="1"/>
          </p:cNvSpPr>
          <p:nvPr>
            <p:ph type="sldNum" sz="quarter" idx="12"/>
          </p:nvPr>
        </p:nvSpPr>
        <p:spPr/>
        <p:txBody>
          <a:bodyPr/>
          <a:lstStyle/>
          <a:p>
            <a:fld id="{48F63A3B-78C7-47BE-AE5E-E10140E04643}" type="slidenum">
              <a:rPr lang="en-US" smtClean="0">
                <a:solidFill>
                  <a:srgbClr val="8FAADC"/>
                </a:solidFill>
              </a:rPr>
              <a:pPr/>
              <a:t>33</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dirty="0">
                <a:solidFill>
                  <a:srgbClr val="8FAADC"/>
                </a:solidFill>
              </a:rPr>
              <a:t>Understanding Medicare</a:t>
            </a:r>
          </a:p>
        </p:txBody>
      </p:sp>
      <p:sp>
        <p:nvSpPr>
          <p:cNvPr id="2" name="Date Placeholder 1"/>
          <p:cNvSpPr>
            <a:spLocks noGrp="1"/>
          </p:cNvSpPr>
          <p:nvPr>
            <p:ph type="dt" sz="half" idx="10"/>
          </p:nvPr>
        </p:nvSpPr>
        <p:spPr/>
        <p:txBody>
          <a:bodyPr/>
          <a:lstStyle/>
          <a:p>
            <a:r>
              <a:rPr lang="en-US" dirty="0">
                <a:solidFill>
                  <a:srgbClr val="8FAADC"/>
                </a:solidFill>
              </a:rPr>
              <a:t>April 2024</a:t>
            </a:r>
          </a:p>
        </p:txBody>
      </p:sp>
    </p:spTree>
    <p:custDataLst>
      <p:tags r:id="rId1"/>
    </p:custDataLst>
    <p:extLst>
      <p:ext uri="{BB962C8B-B14F-4D97-AF65-F5344CB8AC3E}">
        <p14:creationId xmlns:p14="http://schemas.microsoft.com/office/powerpoint/2010/main" val="1161568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 You Pay in Original Medicare in 2024: Part B</a:t>
            </a:r>
          </a:p>
        </p:txBody>
      </p:sp>
      <p:graphicFrame>
        <p:nvGraphicFramePr>
          <p:cNvPr id="6" name="Table 5" descr="All information in table also included in speakers' notes"/>
          <p:cNvGraphicFramePr>
            <a:graphicFrameLocks noGrp="1"/>
          </p:cNvGraphicFramePr>
          <p:nvPr/>
        </p:nvGraphicFramePr>
        <p:xfrm>
          <a:off x="1154667" y="1670927"/>
          <a:ext cx="9646085" cy="2447831"/>
        </p:xfrm>
        <a:graphic>
          <a:graphicData uri="http://schemas.openxmlformats.org/drawingml/2006/table">
            <a:tbl>
              <a:tblPr firstRow="1" bandRow="1">
                <a:tableStyleId>{3B4B98B0-60AC-42C2-AFA5-B58CD77FA1E5}</a:tableStyleId>
              </a:tblPr>
              <a:tblGrid>
                <a:gridCol w="2624140">
                  <a:extLst>
                    <a:ext uri="{9D8B030D-6E8A-4147-A177-3AD203B41FA5}">
                      <a16:colId xmlns:a16="http://schemas.microsoft.com/office/drawing/2014/main" val="20000"/>
                    </a:ext>
                  </a:extLst>
                </a:gridCol>
                <a:gridCol w="7021945">
                  <a:extLst>
                    <a:ext uri="{9D8B030D-6E8A-4147-A177-3AD203B41FA5}">
                      <a16:colId xmlns:a16="http://schemas.microsoft.com/office/drawing/2014/main" val="20001"/>
                    </a:ext>
                  </a:extLst>
                </a:gridCol>
              </a:tblGrid>
              <a:tr h="55045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Aft>
                          <a:spcPts val="1200"/>
                        </a:spcAft>
                      </a:pPr>
                      <a:r>
                        <a:rPr lang="en-US" sz="2000" b="0" baseline="0" dirty="0">
                          <a:solidFill>
                            <a:srgbClr val="00529B"/>
                          </a:solidFill>
                        </a:rPr>
                        <a:t>Yearly Deductible</a:t>
                      </a:r>
                      <a:endParaRPr lang="en-US" sz="2000" b="0" baseline="0" dirty="0">
                        <a:solidFill>
                          <a:srgbClr val="00529B"/>
                        </a:solidFill>
                        <a:latin typeface="Arial" panose="020B0604020202020204" pitchFamily="34" charset="0"/>
                        <a:cs typeface="Arial" panose="020B0604020202020204" pitchFamily="34" charset="0"/>
                      </a:endParaRPr>
                    </a:p>
                  </a:txBody>
                  <a:tcPr marL="68580" marR="68580" marT="34287" marB="34287"/>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Aft>
                          <a:spcPts val="1200"/>
                        </a:spcAft>
                        <a:buFont typeface="Arial" pitchFamily="34" charset="0"/>
                        <a:buNone/>
                      </a:pPr>
                      <a:r>
                        <a:rPr lang="en-US" sz="2000" b="0" baseline="0" dirty="0">
                          <a:solidFill>
                            <a:srgbClr val="00529B"/>
                          </a:solidFill>
                        </a:rPr>
                        <a:t>$240 (You pay this deductible once each year)</a:t>
                      </a:r>
                      <a:endParaRPr lang="en-US" sz="2000" b="0" baseline="0" dirty="0">
                        <a:solidFill>
                          <a:srgbClr val="00529B"/>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0"/>
                  </a:ext>
                </a:extLst>
              </a:tr>
              <a:tr h="18075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2000" dirty="0">
                          <a:solidFill>
                            <a:srgbClr val="00529B"/>
                          </a:solidFill>
                        </a:rPr>
                        <a:t>Coinsurance for Part B Services</a:t>
                      </a:r>
                    </a:p>
                    <a:p>
                      <a:pPr>
                        <a:spcAft>
                          <a:spcPts val="1200"/>
                        </a:spcAft>
                      </a:pPr>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7338" indent="-287338" eaLnBrk="1" hangingPunct="1">
                        <a:spcAft>
                          <a:spcPts val="1200"/>
                        </a:spcAft>
                        <a:buClr>
                          <a:schemeClr val="accent5">
                            <a:lumMod val="50000"/>
                          </a:schemeClr>
                        </a:buClr>
                        <a:buFont typeface="Wingdings" pitchFamily="2" charset="2"/>
                        <a:buChar char="§"/>
                      </a:pPr>
                      <a:r>
                        <a:rPr lang="en-US" sz="2000" dirty="0">
                          <a:solidFill>
                            <a:srgbClr val="00529B"/>
                          </a:solidFill>
                        </a:rPr>
                        <a:t>20% for most covered services, like doctor’s services and some preventive services,</a:t>
                      </a:r>
                      <a:r>
                        <a:rPr lang="en-US" sz="2000" baseline="0" dirty="0">
                          <a:solidFill>
                            <a:srgbClr val="00529B"/>
                          </a:solidFill>
                        </a:rPr>
                        <a:t> </a:t>
                      </a:r>
                      <a:r>
                        <a:rPr lang="en-US" sz="2000" dirty="0">
                          <a:solidFill>
                            <a:srgbClr val="00529B"/>
                          </a:solidFill>
                        </a:rPr>
                        <a:t>if provider accepts assignment </a:t>
                      </a:r>
                    </a:p>
                    <a:p>
                      <a:pPr marL="287338" indent="-287338" eaLnBrk="1" hangingPunct="1">
                        <a:spcAft>
                          <a:spcPts val="1200"/>
                        </a:spcAft>
                        <a:buClr>
                          <a:schemeClr val="accent5">
                            <a:lumMod val="50000"/>
                          </a:schemeClr>
                        </a:buClr>
                        <a:buFont typeface="Wingdings" pitchFamily="2" charset="2"/>
                        <a:buChar char="§"/>
                      </a:pPr>
                      <a:r>
                        <a:rPr lang="en-US" sz="2000" dirty="0">
                          <a:solidFill>
                            <a:srgbClr val="00529B"/>
                          </a:solidFill>
                        </a:rPr>
                        <a:t>$0 for most preventive services</a:t>
                      </a:r>
                    </a:p>
                    <a:p>
                      <a:pPr marL="287338" lvl="1" indent="-287338" eaLnBrk="1" hangingPunct="1">
                        <a:spcAft>
                          <a:spcPts val="1200"/>
                        </a:spcAft>
                        <a:buClr>
                          <a:schemeClr val="accent5">
                            <a:lumMod val="50000"/>
                          </a:schemeClr>
                        </a:buClr>
                        <a:buFont typeface="Wingdings" pitchFamily="2" charset="2"/>
                        <a:buChar char="§"/>
                      </a:pPr>
                      <a:r>
                        <a:rPr lang="en-US" sz="2000" dirty="0">
                          <a:solidFill>
                            <a:srgbClr val="00529B"/>
                          </a:solidFill>
                        </a:rPr>
                        <a:t>20% </a:t>
                      </a:r>
                      <a:r>
                        <a:rPr lang="en-US" sz="2000" baseline="0" dirty="0">
                          <a:solidFill>
                            <a:srgbClr val="00529B"/>
                          </a:solidFill>
                        </a:rPr>
                        <a:t>for outpatient mental health services, and c</a:t>
                      </a:r>
                      <a:r>
                        <a:rPr lang="en-US" sz="2000" dirty="0">
                          <a:solidFill>
                            <a:srgbClr val="00529B"/>
                          </a:solidFill>
                        </a:rPr>
                        <a:t>opayments for hospital outpatient services</a:t>
                      </a:r>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1"/>
                  </a:ext>
                </a:extLst>
              </a:tr>
            </a:tbl>
          </a:graphicData>
        </a:graphic>
      </p:graphicFrame>
      <p:sp>
        <p:nvSpPr>
          <p:cNvPr id="9" name="Freeform: Shape 8">
            <a:extLst>
              <a:ext uri="{FF2B5EF4-FFF2-40B4-BE49-F238E27FC236}">
                <a16:creationId xmlns:a16="http://schemas.microsoft.com/office/drawing/2014/main" id="{8AC620CE-CD60-4226-806E-F3F313FDEF5E}"/>
              </a:ext>
              <a:ext uri="{C183D7F6-B498-43B3-948B-1728B52AA6E4}">
                <adec:decorative xmlns:adec="http://schemas.microsoft.com/office/drawing/2017/decorative" val="1"/>
              </a:ext>
            </a:extLst>
          </p:cNvPr>
          <p:cNvSpPr>
            <a:spLocks noChangeAspect="1"/>
          </p:cNvSpPr>
          <p:nvPr/>
        </p:nvSpPr>
        <p:spPr>
          <a:xfrm>
            <a:off x="1154667" y="54991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BDEFC4C-E17B-243A-2983-508D1BB7CC91}"/>
              </a:ext>
            </a:extLst>
          </p:cNvPr>
          <p:cNvSpPr>
            <a:spLocks noGrp="1"/>
          </p:cNvSpPr>
          <p:nvPr>
            <p:ph sz="quarter" idx="14"/>
          </p:nvPr>
        </p:nvSpPr>
        <p:spPr>
          <a:xfrm>
            <a:off x="1428987" y="5499100"/>
            <a:ext cx="10248900" cy="650180"/>
          </a:xfrm>
        </p:spPr>
        <p:txBody>
          <a:bodyPr/>
          <a:lstStyle/>
          <a:p>
            <a:pPr marL="0" lvl="0" indent="0">
              <a:spcAft>
                <a:spcPts val="0"/>
              </a:spcAft>
              <a:buClrTx/>
              <a:buNone/>
            </a:pPr>
            <a:r>
              <a:rPr lang="en-US" sz="1800" b="1" dirty="0">
                <a:solidFill>
                  <a:srgbClr val="00529B"/>
                </a:solidFill>
              </a:rPr>
              <a:t>NOTE: </a:t>
            </a:r>
            <a:r>
              <a:rPr lang="en-US" sz="1800" dirty="0">
                <a:solidFill>
                  <a:srgbClr val="00529B"/>
                </a:solidFill>
              </a:rPr>
              <a:t>If you can’t afford to pay these costs, there are programs that may help. </a:t>
            </a:r>
          </a:p>
        </p:txBody>
      </p:sp>
      <p:sp>
        <p:nvSpPr>
          <p:cNvPr id="5" name="Slide Number Placeholder 4">
            <a:extLst>
              <a:ext uri="{FF2B5EF4-FFF2-40B4-BE49-F238E27FC236}">
                <a16:creationId xmlns:a16="http://schemas.microsoft.com/office/drawing/2014/main" id="{7C8F078B-FF15-4A55-BAAF-AD014D1EA7B3}"/>
              </a:ext>
            </a:extLst>
          </p:cNvPr>
          <p:cNvSpPr>
            <a:spLocks noGrp="1"/>
          </p:cNvSpPr>
          <p:nvPr>
            <p:ph type="sldNum" sz="quarter" idx="12"/>
          </p:nvPr>
        </p:nvSpPr>
        <p:spPr/>
        <p:txBody>
          <a:bodyPr/>
          <a:lstStyle/>
          <a:p>
            <a:fld id="{48F63A3B-78C7-47BE-AE5E-E10140E04643}" type="slidenum">
              <a:rPr lang="en-US" smtClean="0">
                <a:solidFill>
                  <a:srgbClr val="8FAADC"/>
                </a:solidFill>
              </a:rPr>
              <a:pPr/>
              <a:t>34</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dirty="0">
                <a:solidFill>
                  <a:srgbClr val="8FAADC"/>
                </a:solidFill>
              </a:rPr>
              <a:t>Understanding Medicare</a:t>
            </a:r>
          </a:p>
        </p:txBody>
      </p:sp>
      <p:sp>
        <p:nvSpPr>
          <p:cNvPr id="2" name="Date Placeholder 1"/>
          <p:cNvSpPr>
            <a:spLocks noGrp="1"/>
          </p:cNvSpPr>
          <p:nvPr>
            <p:ph type="dt" sz="half" idx="10"/>
          </p:nvPr>
        </p:nvSpPr>
        <p:spPr/>
        <p:txBody>
          <a:bodyPr/>
          <a:lstStyle/>
          <a:p>
            <a:r>
              <a:rPr lang="en-US" dirty="0">
                <a:solidFill>
                  <a:srgbClr val="8FAADC"/>
                </a:solidFill>
              </a:rPr>
              <a:t>April 2024</a:t>
            </a:r>
          </a:p>
        </p:txBody>
      </p:sp>
    </p:spTree>
    <p:custDataLst>
      <p:tags r:id="rId1"/>
    </p:custDataLst>
    <p:extLst>
      <p:ext uri="{BB962C8B-B14F-4D97-AF65-F5344CB8AC3E}">
        <p14:creationId xmlns:p14="http://schemas.microsoft.com/office/powerpoint/2010/main" val="2020396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Keep/Sign Up for Part B?</a:t>
            </a:r>
          </a:p>
        </p:txBody>
      </p:sp>
      <p:sp>
        <p:nvSpPr>
          <p:cNvPr id="5" name="Content Placeholder 4">
            <a:extLst>
              <a:ext uri="{FF2B5EF4-FFF2-40B4-BE49-F238E27FC236}">
                <a16:creationId xmlns:a16="http://schemas.microsoft.com/office/drawing/2014/main" id="{4F209BAB-0EB6-40BA-A871-CBBEB7CFC82C}"/>
              </a:ext>
            </a:extLst>
          </p:cNvPr>
          <p:cNvSpPr>
            <a:spLocks noGrp="1"/>
          </p:cNvSpPr>
          <p:nvPr>
            <p:ph sz="quarter" idx="13"/>
          </p:nvPr>
        </p:nvSpPr>
        <p:spPr>
          <a:xfrm>
            <a:off x="1371600" y="1291590"/>
            <a:ext cx="9791700" cy="4747260"/>
          </a:xfrm>
        </p:spPr>
        <p:txBody>
          <a:bodyPr>
            <a:normAutofit fontScale="92500"/>
          </a:bodyPr>
          <a:lstStyle/>
          <a:p>
            <a:pPr marL="0" lvl="0" indent="0" defTabSz="685800">
              <a:buClrTx/>
              <a:buNone/>
              <a:defRPr/>
            </a:pPr>
            <a:r>
              <a:rPr lang="en-US" b="1" dirty="0"/>
              <a:t>Consider:</a:t>
            </a:r>
          </a:p>
          <a:p>
            <a:pPr lvl="1" defTabSz="685800">
              <a:spcAft>
                <a:spcPts val="1200"/>
              </a:spcAft>
              <a:buFont typeface="Wingdings" panose="05000000000000000000" pitchFamily="2" charset="2"/>
              <a:buChar char="§"/>
              <a:defRPr/>
            </a:pPr>
            <a:r>
              <a:rPr lang="en-US" dirty="0"/>
              <a:t>Most people pay a monthly premium</a:t>
            </a:r>
          </a:p>
          <a:p>
            <a:pPr marL="1097280" lvl="2" defTabSz="685800">
              <a:spcAft>
                <a:spcPts val="1200"/>
              </a:spcAft>
              <a:buSzPct val="100000"/>
              <a:buFont typeface="Arial" panose="020B0604020202020204" pitchFamily="34" charset="0"/>
              <a:buChar char="•"/>
              <a:defRPr/>
            </a:pPr>
            <a:r>
              <a:rPr lang="en-US" sz="1900" dirty="0"/>
              <a:t>Usually deducted from Social Security/Railroad Retirement Board (RRB) benefits</a:t>
            </a:r>
          </a:p>
          <a:p>
            <a:pPr marL="1097280" lvl="2" defTabSz="685800">
              <a:spcAft>
                <a:spcPts val="1200"/>
              </a:spcAft>
              <a:buSzPct val="100000"/>
              <a:buFont typeface="Arial" panose="020B0604020202020204" pitchFamily="34" charset="0"/>
              <a:buChar char="•"/>
              <a:defRPr/>
            </a:pPr>
            <a:r>
              <a:rPr lang="en-US" sz="1900" dirty="0"/>
              <a:t>Amount depends on income</a:t>
            </a:r>
          </a:p>
          <a:p>
            <a:pPr lvl="1" defTabSz="685800">
              <a:spcAft>
                <a:spcPts val="1200"/>
              </a:spcAft>
              <a:buFont typeface="Wingdings" panose="05000000000000000000" pitchFamily="2" charset="2"/>
              <a:buChar char="§"/>
              <a:defRPr/>
            </a:pPr>
            <a:r>
              <a:rPr lang="en-US" dirty="0"/>
              <a:t>You can delay enrollment if you have group health plan (GHP) coverage based on your current employment, or the employment of a spouse or a family member if you’re disabled</a:t>
            </a:r>
          </a:p>
          <a:p>
            <a:pPr marL="548640" defTabSz="685800">
              <a:buSzPct val="100000"/>
              <a:defRPr/>
            </a:pPr>
            <a:r>
              <a:rPr lang="en-US" sz="2400" dirty="0"/>
              <a:t>You can apply for Part B at any time while working and continue for 8 months after employment ends or GHP ends, whichever comes first</a:t>
            </a:r>
          </a:p>
          <a:p>
            <a:pPr lvl="1" defTabSz="685800">
              <a:spcAft>
                <a:spcPts val="1200"/>
              </a:spcAft>
              <a:buFont typeface="Wingdings" panose="05000000000000000000" pitchFamily="2" charset="2"/>
              <a:buChar char="§"/>
              <a:defRPr/>
            </a:pPr>
            <a:r>
              <a:rPr lang="en-US" dirty="0"/>
              <a:t>Sometimes, you must have Part B </a:t>
            </a:r>
          </a:p>
        </p:txBody>
      </p:sp>
      <p:sp>
        <p:nvSpPr>
          <p:cNvPr id="6" name="Slide Number Placeholder 5">
            <a:extLst>
              <a:ext uri="{FF2B5EF4-FFF2-40B4-BE49-F238E27FC236}">
                <a16:creationId xmlns:a16="http://schemas.microsoft.com/office/drawing/2014/main" id="{81600FAB-05DD-41CB-943D-50644CC0D3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305591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When You Must Have Part A &amp; Part B</a:t>
            </a:r>
          </a:p>
        </p:txBody>
      </p:sp>
      <p:sp>
        <p:nvSpPr>
          <p:cNvPr id="6" name="Content Placeholder 5">
            <a:extLst>
              <a:ext uri="{FF2B5EF4-FFF2-40B4-BE49-F238E27FC236}">
                <a16:creationId xmlns:a16="http://schemas.microsoft.com/office/drawing/2014/main" id="{00E112B1-44F9-DA20-09AA-AF2197EA6306}"/>
              </a:ext>
            </a:extLst>
          </p:cNvPr>
          <p:cNvSpPr>
            <a:spLocks noGrp="1"/>
          </p:cNvSpPr>
          <p:nvPr>
            <p:ph sz="quarter" idx="13"/>
          </p:nvPr>
        </p:nvSpPr>
        <p:spPr>
          <a:xfrm rot="16200000">
            <a:off x="3201518" y="19239"/>
            <a:ext cx="1371600" cy="3877432"/>
          </a:xfrm>
          <a:prstGeom prst="round2SameRect">
            <a:avLst>
              <a:gd name="adj1" fmla="val 0"/>
              <a:gd name="adj2" fmla="val 18567"/>
            </a:avLst>
          </a:prstGeom>
          <a:ln w="76200">
            <a:solidFill>
              <a:srgbClr val="8FAADC"/>
            </a:solidFill>
          </a:ln>
        </p:spPr>
        <p:txBody>
          <a:bodyPr vert="vert" anchor="ctr"/>
          <a:lstStyle/>
          <a:p>
            <a:pPr marL="731520" lvl="0" indent="0" defTabSz="685800">
              <a:spcAft>
                <a:spcPts val="0"/>
              </a:spcAft>
              <a:buClrTx/>
              <a:buNone/>
            </a:pPr>
            <a:r>
              <a:rPr lang="en-US" dirty="0">
                <a:solidFill>
                  <a:srgbClr val="00539A"/>
                </a:solidFill>
                <a:latin typeface="Calibri" panose="020F0502020204030204"/>
                <a:cs typeface="Arial"/>
              </a:rPr>
              <a:t>To buy a Medicare Supplement Insurance (Medigap) policy</a:t>
            </a:r>
          </a:p>
        </p:txBody>
      </p:sp>
      <p:grpSp>
        <p:nvGrpSpPr>
          <p:cNvPr id="10" name="Group 9">
            <a:extLst>
              <a:ext uri="{FF2B5EF4-FFF2-40B4-BE49-F238E27FC236}">
                <a16:creationId xmlns:a16="http://schemas.microsoft.com/office/drawing/2014/main" id="{ECAAF8BB-07A4-5C84-201E-EF8746111226}"/>
              </a:ext>
              <a:ext uri="{C183D7F6-B498-43B3-948B-1728B52AA6E4}">
                <adec:decorative xmlns:adec="http://schemas.microsoft.com/office/drawing/2017/decorative" val="1"/>
              </a:ext>
            </a:extLst>
          </p:cNvPr>
          <p:cNvGrpSpPr/>
          <p:nvPr/>
        </p:nvGrpSpPr>
        <p:grpSpPr>
          <a:xfrm>
            <a:off x="1355697" y="1365753"/>
            <a:ext cx="1188720" cy="1188720"/>
            <a:chOff x="1355697" y="1365753"/>
            <a:chExt cx="1188720" cy="1188720"/>
          </a:xfrm>
        </p:grpSpPr>
        <p:sp>
          <p:nvSpPr>
            <p:cNvPr id="47" name="Oval 46">
              <a:extLst>
                <a:ext uri="{FF2B5EF4-FFF2-40B4-BE49-F238E27FC236}">
                  <a16:creationId xmlns:a16="http://schemas.microsoft.com/office/drawing/2014/main" id="{CD2A35B8-A8CA-468A-A8C0-DDCE54B45E2B}"/>
                </a:ext>
                <a:ext uri="{C183D7F6-B498-43B3-948B-1728B52AA6E4}">
                  <adec:decorative xmlns:adec="http://schemas.microsoft.com/office/drawing/2017/decorative" val="1"/>
                </a:ext>
              </a:extLst>
            </p:cNvPr>
            <p:cNvSpPr>
              <a:spLocks noChangeAspect="1"/>
            </p:cNvSpPr>
            <p:nvPr/>
          </p:nvSpPr>
          <p:spPr bwMode="auto">
            <a:xfrm>
              <a:off x="1355697" y="1365753"/>
              <a:ext cx="1188720" cy="1188720"/>
            </a:xfrm>
            <a:prstGeom prst="ellipse">
              <a:avLst/>
            </a:prstGeom>
            <a:solidFill>
              <a:schemeClr val="accent5">
                <a:lumMod val="40000"/>
                <a:lumOff val="60000"/>
              </a:schemeClr>
            </a:solidFill>
            <a:ln w="1016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9" name="Graphic 18">
              <a:extLst>
                <a:ext uri="{FF2B5EF4-FFF2-40B4-BE49-F238E27FC236}">
                  <a16:creationId xmlns:a16="http://schemas.microsoft.com/office/drawing/2014/main" id="{B311E1D5-3734-4825-ADFD-3EC98E08835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7286" y="1480387"/>
              <a:ext cx="822960" cy="822960"/>
            </a:xfrm>
            <a:prstGeom prst="rect">
              <a:avLst/>
            </a:prstGeom>
          </p:spPr>
        </p:pic>
      </p:grpSp>
      <p:sp>
        <p:nvSpPr>
          <p:cNvPr id="7" name="Content Placeholder 6">
            <a:extLst>
              <a:ext uri="{FF2B5EF4-FFF2-40B4-BE49-F238E27FC236}">
                <a16:creationId xmlns:a16="http://schemas.microsoft.com/office/drawing/2014/main" id="{968C880C-D3A3-135A-81D3-EC130062FA66}"/>
              </a:ext>
            </a:extLst>
          </p:cNvPr>
          <p:cNvSpPr>
            <a:spLocks noGrp="1"/>
          </p:cNvSpPr>
          <p:nvPr>
            <p:ph sz="quarter" idx="14"/>
          </p:nvPr>
        </p:nvSpPr>
        <p:spPr>
          <a:xfrm rot="5400000">
            <a:off x="3201518" y="1688886"/>
            <a:ext cx="1371600" cy="3877432"/>
          </a:xfrm>
          <a:prstGeom prst="round2SameRect">
            <a:avLst/>
          </a:prstGeom>
          <a:ln w="76200">
            <a:solidFill>
              <a:srgbClr val="FFC000"/>
            </a:solidFill>
          </a:ln>
        </p:spPr>
        <p:txBody>
          <a:bodyPr vert="vert270" anchor="ctr"/>
          <a:lstStyle/>
          <a:p>
            <a:pPr marL="731520" lvl="0" indent="0" defTabSz="685800">
              <a:spcAft>
                <a:spcPts val="0"/>
              </a:spcAft>
              <a:buClrTx/>
              <a:buNone/>
            </a:pPr>
            <a:r>
              <a:rPr lang="en-US" dirty="0">
                <a:solidFill>
                  <a:srgbClr val="00539A"/>
                </a:solidFill>
                <a:latin typeface="Calibri" panose="020F0502020204030204"/>
                <a:cs typeface="Arial"/>
              </a:rPr>
              <a:t>To join a Medicare Advantage Plan</a:t>
            </a:r>
          </a:p>
        </p:txBody>
      </p:sp>
      <p:grpSp>
        <p:nvGrpSpPr>
          <p:cNvPr id="11" name="Group 10">
            <a:extLst>
              <a:ext uri="{FF2B5EF4-FFF2-40B4-BE49-F238E27FC236}">
                <a16:creationId xmlns:a16="http://schemas.microsoft.com/office/drawing/2014/main" id="{26F60166-53A6-7059-8386-DADC29369A62}"/>
              </a:ext>
              <a:ext uri="{C183D7F6-B498-43B3-948B-1728B52AA6E4}">
                <adec:decorative xmlns:adec="http://schemas.microsoft.com/office/drawing/2017/decorative" val="1"/>
              </a:ext>
            </a:extLst>
          </p:cNvPr>
          <p:cNvGrpSpPr/>
          <p:nvPr/>
        </p:nvGrpSpPr>
        <p:grpSpPr>
          <a:xfrm>
            <a:off x="1364406" y="3039183"/>
            <a:ext cx="1188720" cy="1188720"/>
            <a:chOff x="1364406" y="3039183"/>
            <a:chExt cx="1188720" cy="1188720"/>
          </a:xfrm>
        </p:grpSpPr>
        <p:sp>
          <p:nvSpPr>
            <p:cNvPr id="21" name="Oval 20">
              <a:extLst>
                <a:ext uri="{FF2B5EF4-FFF2-40B4-BE49-F238E27FC236}">
                  <a16:creationId xmlns:a16="http://schemas.microsoft.com/office/drawing/2014/main" id="{A52E0460-2391-4644-B26B-3EBF6A912A9C}"/>
                </a:ext>
                <a:ext uri="{C183D7F6-B498-43B3-948B-1728B52AA6E4}">
                  <adec:decorative xmlns:adec="http://schemas.microsoft.com/office/drawing/2017/decorative" val="1"/>
                </a:ext>
              </a:extLst>
            </p:cNvPr>
            <p:cNvSpPr>
              <a:spLocks noChangeAspect="1"/>
            </p:cNvSpPr>
            <p:nvPr/>
          </p:nvSpPr>
          <p:spPr bwMode="auto">
            <a:xfrm>
              <a:off x="1364406" y="3039183"/>
              <a:ext cx="1188720" cy="1188720"/>
            </a:xfrm>
            <a:prstGeom prst="ellipse">
              <a:avLst/>
            </a:prstGeom>
            <a:solidFill>
              <a:schemeClr val="accent4">
                <a:lumMod val="40000"/>
                <a:lumOff val="60000"/>
              </a:schemeClr>
            </a:solidFill>
            <a:ln w="1016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6" name="Graphic 45">
              <a:extLst>
                <a:ext uri="{FF2B5EF4-FFF2-40B4-BE49-F238E27FC236}">
                  <a16:creationId xmlns:a16="http://schemas.microsoft.com/office/drawing/2014/main" id="{5C889776-49BE-4D53-8132-E752A2A297B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2578" y="3227068"/>
              <a:ext cx="914400" cy="914400"/>
            </a:xfrm>
            <a:prstGeom prst="rect">
              <a:avLst/>
            </a:prstGeom>
          </p:spPr>
        </p:pic>
      </p:grpSp>
      <p:sp>
        <p:nvSpPr>
          <p:cNvPr id="8" name="Content Placeholder 7">
            <a:extLst>
              <a:ext uri="{FF2B5EF4-FFF2-40B4-BE49-F238E27FC236}">
                <a16:creationId xmlns:a16="http://schemas.microsoft.com/office/drawing/2014/main" id="{9971AACA-0F74-E992-ED7D-216CE3639E4E}"/>
              </a:ext>
            </a:extLst>
          </p:cNvPr>
          <p:cNvSpPr>
            <a:spLocks noGrp="1"/>
          </p:cNvSpPr>
          <p:nvPr>
            <p:ph sz="quarter" idx="15"/>
          </p:nvPr>
        </p:nvSpPr>
        <p:spPr>
          <a:xfrm rot="5400000">
            <a:off x="3201518" y="3354079"/>
            <a:ext cx="1371600" cy="3877432"/>
          </a:xfrm>
          <a:prstGeom prst="round2SameRect">
            <a:avLst/>
          </a:prstGeom>
          <a:ln w="76200">
            <a:solidFill>
              <a:srgbClr val="00529B"/>
            </a:solidFill>
          </a:ln>
        </p:spPr>
        <p:txBody>
          <a:bodyPr vert="vert270" anchor="ctr"/>
          <a:lstStyle/>
          <a:p>
            <a:pPr marL="731520" lvl="0" indent="0" defTabSz="685800">
              <a:spcAft>
                <a:spcPts val="0"/>
              </a:spcAft>
              <a:buClrTx/>
              <a:buNone/>
            </a:pPr>
            <a:r>
              <a:rPr lang="en-US" dirty="0">
                <a:solidFill>
                  <a:srgbClr val="00539A"/>
                </a:solidFill>
                <a:latin typeface="Calibri" panose="020F0502020204030204"/>
                <a:cs typeface="Arial"/>
              </a:rPr>
              <a:t>Eligible For TRICARE for Life (TFL)</a:t>
            </a:r>
            <a:endParaRPr lang="en-US" dirty="0">
              <a:solidFill>
                <a:srgbClr val="00539A"/>
              </a:solidFill>
            </a:endParaRPr>
          </a:p>
        </p:txBody>
      </p:sp>
      <p:grpSp>
        <p:nvGrpSpPr>
          <p:cNvPr id="12" name="Group 11">
            <a:extLst>
              <a:ext uri="{FF2B5EF4-FFF2-40B4-BE49-F238E27FC236}">
                <a16:creationId xmlns:a16="http://schemas.microsoft.com/office/drawing/2014/main" id="{538546F1-4F36-576D-B0CF-65FFE284E7C1}"/>
              </a:ext>
              <a:ext uri="{C183D7F6-B498-43B3-948B-1728B52AA6E4}">
                <adec:decorative xmlns:adec="http://schemas.microsoft.com/office/drawing/2017/decorative" val="1"/>
              </a:ext>
            </a:extLst>
          </p:cNvPr>
          <p:cNvGrpSpPr/>
          <p:nvPr/>
        </p:nvGrpSpPr>
        <p:grpSpPr>
          <a:xfrm>
            <a:off x="1353057" y="4666216"/>
            <a:ext cx="1188720" cy="1232684"/>
            <a:chOff x="1353057" y="4666216"/>
            <a:chExt cx="1188720" cy="1232684"/>
          </a:xfrm>
        </p:grpSpPr>
        <p:sp>
          <p:nvSpPr>
            <p:cNvPr id="27" name="Oval 26">
              <a:extLst>
                <a:ext uri="{FF2B5EF4-FFF2-40B4-BE49-F238E27FC236}">
                  <a16:creationId xmlns:a16="http://schemas.microsoft.com/office/drawing/2014/main" id="{3676FA34-2728-4BD5-A979-716C1599A136}"/>
                </a:ext>
                <a:ext uri="{C183D7F6-B498-43B3-948B-1728B52AA6E4}">
                  <adec:decorative xmlns:adec="http://schemas.microsoft.com/office/drawing/2017/decorative" val="1"/>
                </a:ext>
              </a:extLst>
            </p:cNvPr>
            <p:cNvSpPr>
              <a:spLocks noChangeAspect="1"/>
            </p:cNvSpPr>
            <p:nvPr/>
          </p:nvSpPr>
          <p:spPr bwMode="auto">
            <a:xfrm>
              <a:off x="1353057" y="4710180"/>
              <a:ext cx="1188720" cy="1188720"/>
            </a:xfrm>
            <a:prstGeom prst="ellipse">
              <a:avLst/>
            </a:prstGeom>
            <a:solidFill>
              <a:schemeClr val="accent5"/>
            </a:solidFill>
            <a:ln w="1016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20" name="Picture 19">
              <a:extLst>
                <a:ext uri="{FF2B5EF4-FFF2-40B4-BE49-F238E27FC236}">
                  <a16:creationId xmlns:a16="http://schemas.microsoft.com/office/drawing/2014/main" id="{2028BC93-4321-F570-5B1B-9FAECE6FC060}"/>
                </a:ext>
              </a:extLst>
            </p:cNvPr>
            <p:cNvPicPr>
              <a:picLocks noChangeAspect="1"/>
            </p:cNvPicPr>
            <p:nvPr/>
          </p:nvPicPr>
          <p:blipFill>
            <a:blip r:embed="rId8"/>
            <a:stretch>
              <a:fillRect/>
            </a:stretch>
          </p:blipFill>
          <p:spPr>
            <a:xfrm>
              <a:off x="1425320" y="4666216"/>
              <a:ext cx="1066892" cy="1060796"/>
            </a:xfrm>
            <a:prstGeom prst="rect">
              <a:avLst/>
            </a:prstGeom>
          </p:spPr>
        </p:pic>
      </p:grpSp>
      <p:sp>
        <p:nvSpPr>
          <p:cNvPr id="9" name="Content Placeholder 8">
            <a:extLst>
              <a:ext uri="{FF2B5EF4-FFF2-40B4-BE49-F238E27FC236}">
                <a16:creationId xmlns:a16="http://schemas.microsoft.com/office/drawing/2014/main" id="{DFDDEC69-0B5F-3218-537E-B14667EEA775}"/>
              </a:ext>
            </a:extLst>
          </p:cNvPr>
          <p:cNvSpPr>
            <a:spLocks noGrp="1"/>
          </p:cNvSpPr>
          <p:nvPr>
            <p:ph sz="quarter" idx="16"/>
          </p:nvPr>
        </p:nvSpPr>
        <p:spPr>
          <a:xfrm rot="5400000">
            <a:off x="8513228" y="804484"/>
            <a:ext cx="1371600" cy="3877432"/>
          </a:xfrm>
          <a:prstGeom prst="round2SameRect">
            <a:avLst/>
          </a:prstGeom>
          <a:ln w="76200">
            <a:solidFill>
              <a:srgbClr val="4472C4"/>
            </a:solidFill>
          </a:ln>
        </p:spPr>
        <p:txBody>
          <a:bodyPr vert="vert270" anchor="ctr">
            <a:normAutofit lnSpcReduction="10000"/>
          </a:bodyPr>
          <a:lstStyle/>
          <a:p>
            <a:pPr marL="731520" lvl="0" indent="0" algn="ctr" defTabSz="685800">
              <a:spcAft>
                <a:spcPts val="0"/>
              </a:spcAft>
              <a:buClrTx/>
              <a:buNone/>
            </a:pPr>
            <a:r>
              <a:rPr lang="en-US" dirty="0">
                <a:solidFill>
                  <a:srgbClr val="00539A"/>
                </a:solidFill>
                <a:latin typeface="Calibri" panose="020F0502020204030204"/>
                <a:cs typeface="Arial"/>
              </a:rPr>
              <a:t>Eligible for Civilian Health and Medical Program of the Department of Veterans Affairs (CHAMPVA)</a:t>
            </a:r>
          </a:p>
        </p:txBody>
      </p:sp>
      <p:grpSp>
        <p:nvGrpSpPr>
          <p:cNvPr id="17" name="Group 16">
            <a:extLst>
              <a:ext uri="{FF2B5EF4-FFF2-40B4-BE49-F238E27FC236}">
                <a16:creationId xmlns:a16="http://schemas.microsoft.com/office/drawing/2014/main" id="{4934E193-45E7-B883-B1AC-71F35C9C473B}"/>
              </a:ext>
              <a:ext uri="{C183D7F6-B498-43B3-948B-1728B52AA6E4}">
                <adec:decorative xmlns:adec="http://schemas.microsoft.com/office/drawing/2017/decorative" val="1"/>
              </a:ext>
            </a:extLst>
          </p:cNvPr>
          <p:cNvGrpSpPr/>
          <p:nvPr/>
        </p:nvGrpSpPr>
        <p:grpSpPr>
          <a:xfrm>
            <a:off x="6672635" y="2159051"/>
            <a:ext cx="1188720" cy="1188720"/>
            <a:chOff x="6672635" y="2159051"/>
            <a:chExt cx="1188720" cy="1188720"/>
          </a:xfrm>
        </p:grpSpPr>
        <p:sp>
          <p:nvSpPr>
            <p:cNvPr id="33" name="Oval 32">
              <a:extLst>
                <a:ext uri="{FF2B5EF4-FFF2-40B4-BE49-F238E27FC236}">
                  <a16:creationId xmlns:a16="http://schemas.microsoft.com/office/drawing/2014/main" id="{48AD1209-F3FD-4624-A36D-F401EAA3064A}"/>
                </a:ext>
              </a:extLst>
            </p:cNvPr>
            <p:cNvSpPr>
              <a:spLocks noChangeAspect="1"/>
            </p:cNvSpPr>
            <p:nvPr/>
          </p:nvSpPr>
          <p:spPr bwMode="auto">
            <a:xfrm>
              <a:off x="6672635" y="2159051"/>
              <a:ext cx="1188720" cy="1188720"/>
            </a:xfrm>
            <a:prstGeom prst="ellipse">
              <a:avLst/>
            </a:prstGeom>
            <a:solidFill>
              <a:srgbClr val="4472C4"/>
            </a:solidFill>
            <a:ln w="1016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6" name="Picture 15">
              <a:extLst>
                <a:ext uri="{FF2B5EF4-FFF2-40B4-BE49-F238E27FC236}">
                  <a16:creationId xmlns:a16="http://schemas.microsoft.com/office/drawing/2014/main" id="{3E8C19EE-3917-101F-D7BC-7F1277261C3C}"/>
                </a:ext>
              </a:extLst>
            </p:cNvPr>
            <p:cNvPicPr>
              <a:picLocks noChangeAspect="1"/>
            </p:cNvPicPr>
            <p:nvPr/>
          </p:nvPicPr>
          <p:blipFill>
            <a:blip r:embed="rId9"/>
            <a:stretch>
              <a:fillRect/>
            </a:stretch>
          </p:blipFill>
          <p:spPr>
            <a:xfrm>
              <a:off x="6822122" y="2305010"/>
              <a:ext cx="914479" cy="914479"/>
            </a:xfrm>
            <a:prstGeom prst="rect">
              <a:avLst/>
            </a:prstGeom>
          </p:spPr>
        </p:pic>
      </p:grpSp>
      <p:sp>
        <p:nvSpPr>
          <p:cNvPr id="14" name="Content Placeholder 13">
            <a:extLst>
              <a:ext uri="{FF2B5EF4-FFF2-40B4-BE49-F238E27FC236}">
                <a16:creationId xmlns:a16="http://schemas.microsoft.com/office/drawing/2014/main" id="{C2D8CDE2-E621-101B-BACF-C6744178D7C0}"/>
              </a:ext>
            </a:extLst>
          </p:cNvPr>
          <p:cNvSpPr>
            <a:spLocks noGrp="1"/>
          </p:cNvSpPr>
          <p:nvPr>
            <p:ph sz="quarter" idx="17"/>
          </p:nvPr>
        </p:nvSpPr>
        <p:spPr>
          <a:xfrm rot="5400000">
            <a:off x="8514583" y="2577695"/>
            <a:ext cx="1371600" cy="3874721"/>
          </a:xfrm>
          <a:prstGeom prst="round2SameRect">
            <a:avLst/>
          </a:prstGeom>
          <a:ln w="76200">
            <a:solidFill>
              <a:schemeClr val="accent6">
                <a:lumMod val="50000"/>
              </a:schemeClr>
            </a:solidFill>
          </a:ln>
        </p:spPr>
        <p:txBody>
          <a:bodyPr vert="vert270" anchor="ctr"/>
          <a:lstStyle/>
          <a:p>
            <a:pPr marL="731520" lvl="0" indent="0" defTabSz="685800">
              <a:spcAft>
                <a:spcPts val="0"/>
              </a:spcAft>
              <a:buClrTx/>
              <a:buNone/>
            </a:pPr>
            <a:r>
              <a:rPr lang="en-US" dirty="0">
                <a:solidFill>
                  <a:srgbClr val="00539A"/>
                </a:solidFill>
                <a:latin typeface="Calibri" panose="020F0502020204030204"/>
                <a:cs typeface="Arial"/>
              </a:rPr>
              <a:t>Employer coverage requires you to have it (has fewer than 20 employees)</a:t>
            </a:r>
          </a:p>
        </p:txBody>
      </p:sp>
      <p:grpSp>
        <p:nvGrpSpPr>
          <p:cNvPr id="15" name="Group 14">
            <a:extLst>
              <a:ext uri="{FF2B5EF4-FFF2-40B4-BE49-F238E27FC236}">
                <a16:creationId xmlns:a16="http://schemas.microsoft.com/office/drawing/2014/main" id="{0D1C3268-BAA7-E127-E7A9-62EFA3B6CC77}"/>
              </a:ext>
              <a:ext uri="{C183D7F6-B498-43B3-948B-1728B52AA6E4}">
                <adec:decorative xmlns:adec="http://schemas.microsoft.com/office/drawing/2017/decorative" val="1"/>
              </a:ext>
            </a:extLst>
          </p:cNvPr>
          <p:cNvGrpSpPr/>
          <p:nvPr/>
        </p:nvGrpSpPr>
        <p:grpSpPr>
          <a:xfrm>
            <a:off x="6681344" y="3931919"/>
            <a:ext cx="1188720" cy="1188720"/>
            <a:chOff x="6681344" y="3931919"/>
            <a:chExt cx="1188720" cy="1188720"/>
          </a:xfrm>
        </p:grpSpPr>
        <p:sp>
          <p:nvSpPr>
            <p:cNvPr id="39" name="Oval 38">
              <a:extLst>
                <a:ext uri="{FF2B5EF4-FFF2-40B4-BE49-F238E27FC236}">
                  <a16:creationId xmlns:a16="http://schemas.microsoft.com/office/drawing/2014/main" id="{6A58ABE7-82B8-40E8-B909-93DD14832DF2}"/>
                </a:ext>
                <a:ext uri="{C183D7F6-B498-43B3-948B-1728B52AA6E4}">
                  <adec:decorative xmlns:adec="http://schemas.microsoft.com/office/drawing/2017/decorative" val="1"/>
                </a:ext>
              </a:extLst>
            </p:cNvPr>
            <p:cNvSpPr>
              <a:spLocks noChangeAspect="1"/>
            </p:cNvSpPr>
            <p:nvPr/>
          </p:nvSpPr>
          <p:spPr bwMode="auto">
            <a:xfrm>
              <a:off x="6681344" y="3931919"/>
              <a:ext cx="1188720" cy="1188720"/>
            </a:xfrm>
            <a:prstGeom prst="ellipse">
              <a:avLst/>
            </a:prstGeom>
            <a:solidFill>
              <a:schemeClr val="accent6">
                <a:lumMod val="75000"/>
              </a:schemeClr>
            </a:solidFill>
            <a:ln w="101600">
              <a:solidFill>
                <a:schemeClr val="accent6">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3" name="Graphic 52">
              <a:extLst>
                <a:ext uri="{FF2B5EF4-FFF2-40B4-BE49-F238E27FC236}">
                  <a16:creationId xmlns:a16="http://schemas.microsoft.com/office/drawing/2014/main" id="{AB25DD1E-F913-4249-B223-C42CFAB40117}"/>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72679" y="4123071"/>
              <a:ext cx="775266" cy="775266"/>
            </a:xfrm>
            <a:prstGeom prst="rect">
              <a:avLst/>
            </a:prstGeom>
          </p:spPr>
        </p:pic>
      </p:grpSp>
      <p:sp>
        <p:nvSpPr>
          <p:cNvPr id="5" name="Slide Number Placeholder 4">
            <a:extLst>
              <a:ext uri="{FF2B5EF4-FFF2-40B4-BE49-F238E27FC236}">
                <a16:creationId xmlns:a16="http://schemas.microsoft.com/office/drawing/2014/main" id="{C63F30D8-03D2-469C-BEA3-124FA0E31906}"/>
              </a:ext>
            </a:extLst>
          </p:cNvPr>
          <p:cNvSpPr>
            <a:spLocks noGrp="1"/>
          </p:cNvSpPr>
          <p:nvPr>
            <p:ph type="sldNum" sz="quarter" idx="12"/>
          </p:nvPr>
        </p:nvSpPr>
        <p:spPr/>
        <p:txBody>
          <a:bodyPr/>
          <a:lstStyle/>
          <a:p>
            <a:fld id="{48F63A3B-78C7-47BE-AE5E-E10140E04643}" type="slidenum">
              <a:rPr lang="en-US">
                <a:solidFill>
                  <a:srgbClr val="4472C4">
                    <a:lumMod val="60000"/>
                    <a:lumOff val="40000"/>
                  </a:srgbClr>
                </a:solidFill>
              </a:rPr>
              <a:pPr/>
              <a:t>36</a:t>
            </a:fld>
            <a:endParaRPr lang="en-US" dirty="0">
              <a:solidFill>
                <a:srgbClr val="4472C4">
                  <a:lumMod val="60000"/>
                  <a:lumOff val="40000"/>
                </a:srgbClr>
              </a:solidFill>
            </a:endParaRPr>
          </a:p>
        </p:txBody>
      </p:sp>
      <p:sp>
        <p:nvSpPr>
          <p:cNvPr id="3" name="Footer Placeholder 2"/>
          <p:cNvSpPr>
            <a:spLocks noGrp="1"/>
          </p:cNvSpPr>
          <p:nvPr>
            <p:ph type="ftr" sz="quarter" idx="11"/>
          </p:nvPr>
        </p:nvSpPr>
        <p:spPr/>
        <p:txBody>
          <a:bodyPr/>
          <a:lstStyle/>
          <a:p>
            <a:pPr>
              <a:defRPr/>
            </a:pPr>
            <a:r>
              <a:rPr lang="en-US" dirty="0">
                <a:solidFill>
                  <a:srgbClr val="4472C4">
                    <a:lumMod val="60000"/>
                    <a:lumOff val="40000"/>
                  </a:srgbClr>
                </a:solidFill>
              </a:rPr>
              <a:t>Understanding Medicare</a:t>
            </a:r>
          </a:p>
        </p:txBody>
      </p:sp>
      <p:sp>
        <p:nvSpPr>
          <p:cNvPr id="2" name="Date Placeholder 1"/>
          <p:cNvSpPr>
            <a:spLocks noGrp="1"/>
          </p:cNvSpPr>
          <p:nvPr>
            <p:ph type="dt" sz="half" idx="10"/>
          </p:nvPr>
        </p:nvSpPr>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113101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P spid="9" grpId="0" uiExpand="1" build="p" animBg="1"/>
      <p:bldP spid="14"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t>2024 Minimum Federal Eligibility Requirements </a:t>
            </a:r>
            <a:br>
              <a:rPr lang="en-US" sz="2800" dirty="0"/>
            </a:br>
            <a:r>
              <a:rPr lang="en-US" sz="2800" dirty="0"/>
              <a:t>for Medicare Savings Programs</a:t>
            </a:r>
          </a:p>
        </p:txBody>
      </p:sp>
      <p:graphicFrame>
        <p:nvGraphicFramePr>
          <p:cNvPr id="6" name="Content Placeholder 7" descr="If you qualify for The Qualified Medicare Beneficiary (QMB) program, you get help paying your Part A and Part B premiums, deductibles, co-insurance, and co-pays. To qualify for QMB you must be eligible for Medicare Part A, and have an income not exceeding 100% of the Federal Poverty Level (FPL). This will be effective the first month following the month QMB eligibility is approved. Eligibility can’t be retroactive. To qualify for the Specified Low-income Medicare Beneficiary (SLMB) program, you must be eligible for Medicare Part A and have an income that is at least 100%, but does not exceed 120% of the Federal poverty level (FPL). If you qualify for SLMB, you get help paying for your Part B premium.&#10;To qualify for the Qualified Individual (QI) program , which is fully Federal funded, you must be eligible for Medicare Part A, and have an income not exceeding 135% of the Federal Poverty Level (FPL). If you qualify for QI, and there are still funds available in your state, you get help paying your Part B premium.. Congress only appropriated a limited amount of funds to each state. &#10;To qualify for The Qualified Disabled and Working Individual (QDWI) program, you must be entitled to Medicare Part A because of a loss of disability-based Part A due to earnings exceeding Substantial Gainful Activity (SGA); have an income not higher than 200% of the FPL and resources not exceeding twice maximum for SSI; and not be otherwise eligible for Medicaid. If you qualify you get help paying your Part A premium, states can charge premiums if your income is between 150% and 200% FPL. "/>
          <p:cNvGraphicFramePr>
            <a:graphicFrameLocks/>
          </p:cNvGraphicFramePr>
          <p:nvPr/>
        </p:nvGraphicFramePr>
        <p:xfrm>
          <a:off x="166399" y="1197290"/>
          <a:ext cx="11859202" cy="4192036"/>
        </p:xfrm>
        <a:graphic>
          <a:graphicData uri="http://schemas.openxmlformats.org/drawingml/2006/table">
            <a:tbl>
              <a:tblPr firstRow="1" bandRow="1">
                <a:tableStyleId>{5FD0F851-EC5A-4D38-B0AD-8093EC10F338}</a:tableStyleId>
              </a:tblPr>
              <a:tblGrid>
                <a:gridCol w="3506441">
                  <a:extLst>
                    <a:ext uri="{9D8B030D-6E8A-4147-A177-3AD203B41FA5}">
                      <a16:colId xmlns:a16="http://schemas.microsoft.com/office/drawing/2014/main" val="20000"/>
                    </a:ext>
                  </a:extLst>
                </a:gridCol>
                <a:gridCol w="240792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3887441">
                  <a:extLst>
                    <a:ext uri="{9D8B030D-6E8A-4147-A177-3AD203B41FA5}">
                      <a16:colId xmlns:a16="http://schemas.microsoft.com/office/drawing/2014/main" val="20003"/>
                    </a:ext>
                  </a:extLst>
                </a:gridCol>
              </a:tblGrid>
              <a:tr h="9750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Medicare Savings Programs </a:t>
                      </a: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Individual Monthly Income Limits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Married Couple Income Limits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Helps Pay Your</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11169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Qualified Medicare Beneficiary (QMB)</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$1,275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$1,724</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A and Part B premiums, and other cost-sharing (like deductibles, coinsurance, and copayments)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Specified Low-Income Medicare Beneficiary (SLMB)</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$1,526</a:t>
                      </a:r>
                    </a:p>
                    <a:p>
                      <a:pPr algn="ctr">
                        <a:spcAft>
                          <a:spcPts val="1200"/>
                        </a:spcAft>
                      </a:pPr>
                      <a:endParaRPr lang="en-US" sz="2000" dirty="0">
                        <a:solidFill>
                          <a:srgbClr val="00529B"/>
                        </a:solidFill>
                      </a:endParaRP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$2,064</a:t>
                      </a:r>
                    </a:p>
                    <a:p>
                      <a:pPr algn="ctr">
                        <a:spcAft>
                          <a:spcPts val="1200"/>
                        </a:spcAft>
                      </a:pPr>
                      <a:endParaRPr lang="en-US" sz="2000" dirty="0">
                        <a:solidFill>
                          <a:srgbClr val="00529B"/>
                        </a:solidFill>
                      </a:endParaRP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B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Qualifying Individual (QI)</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$1,715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$2,320</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B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5943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Qualifying Disabled &amp; Working Individuals</a:t>
                      </a:r>
                      <a:r>
                        <a:rPr lang="en-US" sz="2000" baseline="0" dirty="0">
                          <a:solidFill>
                            <a:srgbClr val="00529B"/>
                          </a:solidFill>
                        </a:rPr>
                        <a:t> (QDWI)</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$5,105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$6,899</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A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11" name="Content Placeholder 10">
            <a:extLst>
              <a:ext uri="{FF2B5EF4-FFF2-40B4-BE49-F238E27FC236}">
                <a16:creationId xmlns:a16="http://schemas.microsoft.com/office/drawing/2014/main" id="{C5F31D2F-2571-400D-AA19-799BA5F24FEB}"/>
              </a:ext>
            </a:extLst>
          </p:cNvPr>
          <p:cNvSpPr>
            <a:spLocks noGrp="1"/>
          </p:cNvSpPr>
          <p:nvPr>
            <p:ph sz="quarter" idx="14"/>
          </p:nvPr>
        </p:nvSpPr>
        <p:spPr>
          <a:xfrm>
            <a:off x="478486" y="5634509"/>
            <a:ext cx="10736263" cy="729528"/>
          </a:xfrm>
          <a:solidFill>
            <a:srgbClr val="BDD7EE"/>
          </a:solidFill>
          <a:ln>
            <a:solidFill>
              <a:srgbClr val="8FAADC"/>
            </a:solidFill>
          </a:ln>
        </p:spPr>
        <p:txBody>
          <a:bodyPr>
            <a:normAutofit fontScale="92500" lnSpcReduction="10000"/>
          </a:bodyPr>
          <a:lstStyle/>
          <a:p>
            <a:pPr marL="285750" lvl="0" indent="-285750">
              <a:spcAft>
                <a:spcPts val="600"/>
              </a:spcAft>
              <a:buClrTx/>
              <a:defRPr/>
            </a:pPr>
            <a:r>
              <a:rPr lang="en-US" sz="1800" b="1" kern="0" dirty="0">
                <a:solidFill>
                  <a:schemeClr val="tx1"/>
                </a:solidFill>
                <a:latin typeface="Calibri" panose="020F0502020204030204"/>
              </a:rPr>
              <a:t>Resource limits </a:t>
            </a:r>
            <a:r>
              <a:rPr lang="en-US" sz="1800" kern="0" dirty="0">
                <a:solidFill>
                  <a:schemeClr val="tx1"/>
                </a:solidFill>
                <a:latin typeface="Calibri" panose="020F0502020204030204"/>
              </a:rPr>
              <a:t>for QMB, SLMB, and QI are $9,430 for an individual and $14,130 for a married couple. </a:t>
            </a:r>
          </a:p>
          <a:p>
            <a:pPr marL="285750" lvl="0" indent="-285750">
              <a:spcAft>
                <a:spcPts val="600"/>
              </a:spcAft>
              <a:buClrTx/>
              <a:defRPr/>
            </a:pPr>
            <a:r>
              <a:rPr lang="en-US" sz="1800" b="1" kern="0" dirty="0">
                <a:solidFill>
                  <a:schemeClr val="tx1"/>
                </a:solidFill>
                <a:latin typeface="Calibri" panose="020F0502020204030204"/>
              </a:rPr>
              <a:t>Resource limits </a:t>
            </a:r>
            <a:r>
              <a:rPr lang="en-US" sz="1800" kern="0" dirty="0">
                <a:solidFill>
                  <a:schemeClr val="tx1"/>
                </a:solidFill>
                <a:latin typeface="Calibri" panose="020F0502020204030204"/>
              </a:rPr>
              <a:t>for QDWI are $4,000 for an individual and $6,000 for a married couple.</a:t>
            </a:r>
          </a:p>
        </p:txBody>
      </p:sp>
      <p:sp>
        <p:nvSpPr>
          <p:cNvPr id="5" name="Slide Number Placeholder 4">
            <a:extLst>
              <a:ext uri="{FF2B5EF4-FFF2-40B4-BE49-F238E27FC236}">
                <a16:creationId xmlns:a16="http://schemas.microsoft.com/office/drawing/2014/main" id="{7B53F549-71AF-4FDF-98F1-2F322030B91E}"/>
              </a:ext>
            </a:extLst>
          </p:cNvPr>
          <p:cNvSpPr>
            <a:spLocks noGrp="1"/>
          </p:cNvSpPr>
          <p:nvPr>
            <p:ph type="sldNum" sz="quarter" idx="12"/>
          </p:nvPr>
        </p:nvSpPr>
        <p:spPr/>
        <p:txBody>
          <a:bodyPr/>
          <a:lstStyle/>
          <a:p>
            <a:fld id="{48F63A3B-78C7-47BE-AE5E-E10140E04643}" type="slidenum">
              <a:rPr lang="en-US" smtClean="0"/>
              <a:pPr/>
              <a:t>37</a:t>
            </a:fld>
            <a:endParaRPr lang="en-US" dirty="0"/>
          </a:p>
        </p:txBody>
      </p:sp>
      <p:sp>
        <p:nvSpPr>
          <p:cNvPr id="3" name="Footer Placeholder 2"/>
          <p:cNvSpPr>
            <a:spLocks noGrp="1"/>
          </p:cNvSpPr>
          <p:nvPr>
            <p:ph type="ftr" sz="quarter" idx="11"/>
          </p:nvPr>
        </p:nvSpPr>
        <p:spPr/>
        <p:txBody>
          <a:bodyPr/>
          <a:lstStyle/>
          <a:p>
            <a:r>
              <a:rPr lang="en-US" dirty="0"/>
              <a:t>Understanding Medicare</a:t>
            </a:r>
          </a:p>
        </p:txBody>
      </p:sp>
      <p:sp>
        <p:nvSpPr>
          <p:cNvPr id="2" name="Date Placeholder 1"/>
          <p:cNvSpPr>
            <a:spLocks noGrp="1"/>
          </p:cNvSpPr>
          <p:nvPr>
            <p:ph type="dt" sz="half" idx="10"/>
          </p:nvPr>
        </p:nvSpPr>
        <p:spPr/>
        <p:txBody>
          <a:bodyPr/>
          <a:lstStyle/>
          <a:p>
            <a:r>
              <a:rPr lang="en-US" dirty="0"/>
              <a:t>April 2024</a:t>
            </a:r>
          </a:p>
        </p:txBody>
      </p:sp>
    </p:spTree>
    <p:custDataLst>
      <p:tags r:id="rId1"/>
    </p:custDataLst>
    <p:extLst>
      <p:ext uri="{BB962C8B-B14F-4D97-AF65-F5344CB8AC3E}">
        <p14:creationId xmlns:p14="http://schemas.microsoft.com/office/powerpoint/2010/main" val="3545466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0" dirty="0">
                <a:latin typeface="Arial Black" panose="020B0A04020102020204" pitchFamily="34" charset="0"/>
              </a:rPr>
              <a:t>Activity: Original Medicare Coverage </a:t>
            </a:r>
            <a:endParaRPr lang="en-US" b="0" dirty="0">
              <a:latin typeface="Arial Black" panose="020B0A04020102020204" pitchFamily="34" charset="0"/>
            </a:endParaRPr>
          </a:p>
        </p:txBody>
      </p:sp>
      <p:grpSp>
        <p:nvGrpSpPr>
          <p:cNvPr id="11" name="Group 10" descr="Part A and Part B icons followed by the text &quot;Is it covered by Part A or Part B?&quot;&#10;   " title="Part A icon and Part B icon"/>
          <p:cNvGrpSpPr>
            <a:grpSpLocks noChangeAspect="1"/>
          </p:cNvGrpSpPr>
          <p:nvPr/>
        </p:nvGrpSpPr>
        <p:grpSpPr>
          <a:xfrm>
            <a:off x="2802338" y="2015514"/>
            <a:ext cx="6212756" cy="2166242"/>
            <a:chOff x="1136986" y="1223690"/>
            <a:chExt cx="4209290" cy="1467682"/>
          </a:xfrm>
        </p:grpSpPr>
        <p:grpSp>
          <p:nvGrpSpPr>
            <p:cNvPr id="14" name="Group 13" title="Part A Icon"/>
            <p:cNvGrpSpPr/>
            <p:nvPr/>
          </p:nvGrpSpPr>
          <p:grpSpPr>
            <a:xfrm>
              <a:off x="1136986" y="1505339"/>
              <a:ext cx="1508666" cy="1186033"/>
              <a:chOff x="226658" y="2250462"/>
              <a:chExt cx="1521267" cy="1581378"/>
            </a:xfrm>
          </p:grpSpPr>
          <p:pic>
            <p:nvPicPr>
              <p:cNvPr id="21" name="Picture 20" title="Part A ico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5315" y="2250462"/>
                <a:ext cx="1463951" cy="809610"/>
              </a:xfrm>
              <a:prstGeom prst="rect">
                <a:avLst/>
              </a:prstGeom>
            </p:spPr>
          </p:pic>
          <p:sp>
            <p:nvSpPr>
              <p:cNvPr id="22" name="TextBox 21"/>
              <p:cNvSpPr txBox="1"/>
              <p:nvPr/>
            </p:nvSpPr>
            <p:spPr>
              <a:xfrm>
                <a:off x="226658" y="3107153"/>
                <a:ext cx="1521267" cy="724687"/>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4546A"/>
                    </a:solidFill>
                    <a:effectLst/>
                    <a:uLnTx/>
                    <a:uFillTx/>
                  </a:rPr>
                  <a:t>Part A</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44546A"/>
                    </a:solidFill>
                    <a:effectLst/>
                    <a:uLnTx/>
                    <a:uFillTx/>
                  </a:rPr>
                  <a:t>Hospital Insurance</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44546A"/>
                  </a:solidFill>
                  <a:effectLst/>
                  <a:uLnTx/>
                  <a:uFillTx/>
                </a:endParaRPr>
              </a:p>
            </p:txBody>
          </p:sp>
        </p:grpSp>
        <p:grpSp>
          <p:nvGrpSpPr>
            <p:cNvPr id="18" name="Group 17" title="Part B icon"/>
            <p:cNvGrpSpPr/>
            <p:nvPr/>
          </p:nvGrpSpPr>
          <p:grpSpPr>
            <a:xfrm>
              <a:off x="3826300" y="1223690"/>
              <a:ext cx="1519976" cy="1360399"/>
              <a:chOff x="153025" y="1762017"/>
              <a:chExt cx="1568748" cy="1235448"/>
            </a:xfrm>
          </p:grpSpPr>
          <p:pic>
            <p:nvPicPr>
              <p:cNvPr id="19" name="Picture 18" title="Part B ico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9905" y="1762017"/>
                <a:ext cx="914989" cy="807214"/>
              </a:xfrm>
              <a:prstGeom prst="rect">
                <a:avLst/>
              </a:prstGeom>
            </p:spPr>
          </p:pic>
          <p:sp>
            <p:nvSpPr>
              <p:cNvPr id="20" name="TextBox 19"/>
              <p:cNvSpPr txBox="1"/>
              <p:nvPr/>
            </p:nvSpPr>
            <p:spPr>
              <a:xfrm>
                <a:off x="153025" y="2599781"/>
                <a:ext cx="1568748" cy="39768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4546A"/>
                    </a:solidFill>
                    <a:effectLst/>
                    <a:uLnTx/>
                    <a:uFillTx/>
                  </a:rPr>
                  <a:t>Part B</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44546A"/>
                    </a:solidFill>
                    <a:effectLst/>
                    <a:uLnTx/>
                    <a:uFillTx/>
                  </a:rPr>
                  <a:t>Medical Insurance</a:t>
                </a:r>
              </a:p>
            </p:txBody>
          </p:sp>
        </p:grpSp>
      </p:grpSp>
      <p:sp>
        <p:nvSpPr>
          <p:cNvPr id="2" name="Content Placeholder 1">
            <a:extLst>
              <a:ext uri="{FF2B5EF4-FFF2-40B4-BE49-F238E27FC236}">
                <a16:creationId xmlns:a16="http://schemas.microsoft.com/office/drawing/2014/main" id="{0D3EA75E-A544-0FA6-DFF8-8FE02396E5CE}"/>
              </a:ext>
            </a:extLst>
          </p:cNvPr>
          <p:cNvSpPr>
            <a:spLocks noGrp="1"/>
          </p:cNvSpPr>
          <p:nvPr>
            <p:ph sz="quarter" idx="13"/>
          </p:nvPr>
        </p:nvSpPr>
        <p:spPr>
          <a:xfrm>
            <a:off x="0" y="4233874"/>
            <a:ext cx="12191999" cy="646331"/>
          </a:xfrm>
        </p:spPr>
        <p:txBody>
          <a:bodyPr/>
          <a:lstStyle/>
          <a:p>
            <a:pPr marL="0" lvl="0" indent="0" algn="ctr" defTabSz="685800">
              <a:spcAft>
                <a:spcPts val="0"/>
              </a:spcAft>
              <a:buClrTx/>
              <a:buNone/>
              <a:defRPr/>
            </a:pPr>
            <a:r>
              <a:rPr lang="en-US" kern="0" dirty="0">
                <a:solidFill>
                  <a:srgbClr val="00539A"/>
                </a:solidFill>
              </a:rPr>
              <a:t>Is it covered by Part A or Part B?</a:t>
            </a:r>
          </a:p>
        </p:txBody>
      </p:sp>
      <p:sp>
        <p:nvSpPr>
          <p:cNvPr id="5" name="Slide Number Placeholder 4">
            <a:extLst>
              <a:ext uri="{FF2B5EF4-FFF2-40B4-BE49-F238E27FC236}">
                <a16:creationId xmlns:a16="http://schemas.microsoft.com/office/drawing/2014/main" id="{F411F831-4B92-4AF9-BC1E-89CE69F9C2CA}"/>
              </a:ext>
            </a:extLst>
          </p:cNvPr>
          <p:cNvSpPr>
            <a:spLocks noGrp="1"/>
          </p:cNvSpPr>
          <p:nvPr>
            <p:ph type="sldNum" sz="quarter" idx="12"/>
          </p:nvPr>
        </p:nvSpPr>
        <p:spPr/>
        <p:txBody>
          <a:bodyPr/>
          <a:lstStyle/>
          <a:p>
            <a:fld id="{0B2D781D-8844-5940-92D1-06EF0A7F581E}" type="slidenum">
              <a:rPr lang="en-US">
                <a:solidFill>
                  <a:srgbClr val="4472C4">
                    <a:lumMod val="60000"/>
                    <a:lumOff val="40000"/>
                  </a:srgbClr>
                </a:solidFill>
              </a:rPr>
              <a:pPr/>
              <a:t>38</a:t>
            </a:fld>
            <a:endParaRPr lang="en-US" dirty="0">
              <a:solidFill>
                <a:srgbClr val="4472C4">
                  <a:lumMod val="60000"/>
                  <a:lumOff val="40000"/>
                </a:srgbClr>
              </a:solidFill>
            </a:endParaRPr>
          </a:p>
        </p:txBody>
      </p:sp>
      <p:sp>
        <p:nvSpPr>
          <p:cNvPr id="3" name="Footer Placeholder 2">
            <a:extLst>
              <a:ext uri="{FF2B5EF4-FFF2-40B4-BE49-F238E27FC236}">
                <a16:creationId xmlns:a16="http://schemas.microsoft.com/office/drawing/2014/main" id="{EC63E030-7602-0348-B535-82F4B0B6FAF3}"/>
              </a:ext>
            </a:extLst>
          </p:cNvPr>
          <p:cNvSpPr>
            <a:spLocks noGrp="1"/>
          </p:cNvSpPr>
          <p:nvPr>
            <p:ph type="ftr" sz="quarter" idx="11"/>
          </p:nvPr>
        </p:nvSpPr>
        <p:spPr/>
        <p:txBody>
          <a:bodyPr/>
          <a:lstStyle/>
          <a:p>
            <a:r>
              <a:rPr lang="en-US" dirty="0">
                <a:solidFill>
                  <a:srgbClr val="8FAADC"/>
                </a:solidFill>
              </a:rPr>
              <a:t>Understanding Medicare</a:t>
            </a:r>
          </a:p>
        </p:txBody>
      </p:sp>
      <p:sp>
        <p:nvSpPr>
          <p:cNvPr id="4" name="Date Placeholder 3">
            <a:extLst>
              <a:ext uri="{FF2B5EF4-FFF2-40B4-BE49-F238E27FC236}">
                <a16:creationId xmlns:a16="http://schemas.microsoft.com/office/drawing/2014/main" id="{B6C65F84-5648-1A48-91D5-3EEED0E27F89}"/>
              </a:ext>
            </a:extLst>
          </p:cNvPr>
          <p:cNvSpPr>
            <a:spLocks noGrp="1"/>
          </p:cNvSpPr>
          <p:nvPr>
            <p:ph type="dt" sz="half" idx="10"/>
          </p:nvPr>
        </p:nvSpPr>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1468836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dirty="0">
                <a:latin typeface="Arial Black" panose="020B0A04020102020204" pitchFamily="34" charset="0"/>
              </a:rPr>
              <a:t>#1: Part A or Part B? </a:t>
            </a:r>
            <a:endParaRPr lang="en-US" dirty="0">
              <a:latin typeface="Arial Black" panose="020B0A04020102020204" pitchFamily="34" charset="0"/>
            </a:endParaRPr>
          </a:p>
        </p:txBody>
      </p:sp>
      <p:pic>
        <p:nvPicPr>
          <p:cNvPr id="11" name="Picture 10" descr="Photo of person sitting in a doctor's waiting room." title="Photo of doctor waiting room">
            <a:extLst>
              <a:ext uri="{FF2B5EF4-FFF2-40B4-BE49-F238E27FC236}">
                <a16:creationId xmlns:a16="http://schemas.microsoft.com/office/drawing/2014/main" id="{80D27A05-963B-45CA-944F-B07A7BC088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58614" y="1232814"/>
            <a:ext cx="8138160" cy="3944166"/>
          </a:xfrm>
          <a:prstGeom prst="rect">
            <a:avLst/>
          </a:prstGeom>
          <a:solidFill>
            <a:schemeClr val="bg1"/>
          </a:solidFill>
        </p:spPr>
      </p:pic>
      <p:sp>
        <p:nvSpPr>
          <p:cNvPr id="6" name="Content Placeholder 5">
            <a:extLst>
              <a:ext uri="{FF2B5EF4-FFF2-40B4-BE49-F238E27FC236}">
                <a16:creationId xmlns:a16="http://schemas.microsoft.com/office/drawing/2014/main" id="{B29869A9-E94C-BF3C-664E-F8980A6E7011}"/>
              </a:ext>
            </a:extLst>
          </p:cNvPr>
          <p:cNvSpPr>
            <a:spLocks noGrp="1"/>
          </p:cNvSpPr>
          <p:nvPr>
            <p:ph sz="quarter" idx="14"/>
          </p:nvPr>
        </p:nvSpPr>
        <p:spPr>
          <a:xfrm>
            <a:off x="2011680" y="1188720"/>
            <a:ext cx="8228000" cy="4023360"/>
          </a:xfr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1920240" rIns="91440" bIns="45720" rtlCol="0" anchor="ctr">
            <a:normAutofit/>
          </a:bodyPr>
          <a:lstStyle/>
          <a:p>
            <a:pPr marL="0" indent="0" algn="ctr">
              <a:spcAft>
                <a:spcPts val="0"/>
              </a:spcAft>
              <a:buClrTx/>
              <a:buFontTx/>
              <a:buNone/>
            </a:pPr>
            <a:r>
              <a:rPr lang="en-US" sz="4000" b="1" dirty="0">
                <a:solidFill>
                  <a:schemeClr val="bg2">
                    <a:lumMod val="25000"/>
                  </a:schemeClr>
                </a:solidFill>
                <a:latin typeface="Calibri" panose="020F0502020204030204"/>
                <a:cs typeface="+mn-cs"/>
              </a:rPr>
              <a:t>Part B</a:t>
            </a:r>
          </a:p>
          <a:p>
            <a:pPr marL="0" indent="0" algn="ctr">
              <a:spcAft>
                <a:spcPts val="0"/>
              </a:spcAft>
              <a:buClrTx/>
              <a:buFontTx/>
              <a:buNone/>
            </a:pPr>
            <a:r>
              <a:rPr lang="en-US" sz="4000" b="1" dirty="0">
                <a:solidFill>
                  <a:schemeClr val="bg2">
                    <a:lumMod val="25000"/>
                  </a:schemeClr>
                </a:solidFill>
                <a:latin typeface="Calibri" panose="020F0502020204030204"/>
                <a:cs typeface="+mn-cs"/>
              </a:rPr>
              <a:t>Medical Insurance</a:t>
            </a:r>
          </a:p>
        </p:txBody>
      </p:sp>
      <p:pic>
        <p:nvPicPr>
          <p:cNvPr id="14" name="Picture 13">
            <a:extLst>
              <a:ext uri="{FF2B5EF4-FFF2-40B4-BE49-F238E27FC236}">
                <a16:creationId xmlns:a16="http://schemas.microsoft.com/office/drawing/2014/main" id="{8A850876-54CB-4D33-9DA5-78DE5DF332E3}"/>
              </a:ext>
              <a:ext uri="{C183D7F6-B498-43B3-948B-1728B52AA6E4}">
                <adec:decorative xmlns:adec="http://schemas.microsoft.com/office/drawing/2017/decorative" val="1"/>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084346" y="1805497"/>
            <a:ext cx="1562825" cy="1407871"/>
          </a:xfrm>
          <a:prstGeom prst="rect">
            <a:avLst/>
          </a:prstGeom>
        </p:spPr>
      </p:pic>
      <p:sp>
        <p:nvSpPr>
          <p:cNvPr id="2" name="Content Placeholder 1">
            <a:extLst>
              <a:ext uri="{FF2B5EF4-FFF2-40B4-BE49-F238E27FC236}">
                <a16:creationId xmlns:a16="http://schemas.microsoft.com/office/drawing/2014/main" id="{3C6B4D49-56F5-317E-6D88-08D34A681F2B}"/>
              </a:ext>
            </a:extLst>
          </p:cNvPr>
          <p:cNvSpPr>
            <a:spLocks noGrp="1"/>
          </p:cNvSpPr>
          <p:nvPr>
            <p:ph sz="quarter" idx="13"/>
          </p:nvPr>
        </p:nvSpPr>
        <p:spPr>
          <a:xfrm>
            <a:off x="2011680" y="5303520"/>
            <a:ext cx="8229600" cy="548640"/>
          </a:xfrm>
          <a:solidFill>
            <a:srgbClr val="203864"/>
          </a:solidFill>
        </p:spPr>
        <p:txBody>
          <a:bodyPr vert="horz" lIns="91440" tIns="45720" rIns="91440" bIns="45720" rtlCol="0" anchor="ctr" anchorCtr="0">
            <a:normAutofit/>
          </a:bodyPr>
          <a:lstStyle/>
          <a:p>
            <a:pPr marL="0" indent="0" algn="ctr">
              <a:spcAft>
                <a:spcPts val="0"/>
              </a:spcAft>
              <a:buClrTx/>
              <a:buNone/>
            </a:pPr>
            <a:r>
              <a:rPr lang="en-US" sz="2800" b="1" dirty="0">
                <a:solidFill>
                  <a:prstClr val="white"/>
                </a:solidFill>
                <a:latin typeface="Calibri" panose="020F0502020204030204"/>
              </a:rPr>
              <a:t>Medically-necessary doctor’s care</a:t>
            </a:r>
          </a:p>
        </p:txBody>
      </p:sp>
      <p:sp>
        <p:nvSpPr>
          <p:cNvPr id="5" name="Slide Number Placeholder 4">
            <a:extLst>
              <a:ext uri="{FF2B5EF4-FFF2-40B4-BE49-F238E27FC236}">
                <a16:creationId xmlns:a16="http://schemas.microsoft.com/office/drawing/2014/main" id="{04A1A7FC-D80B-4830-A664-BD0D1A28737F}"/>
              </a:ext>
            </a:extLst>
          </p:cNvPr>
          <p:cNvSpPr>
            <a:spLocks noGrp="1"/>
          </p:cNvSpPr>
          <p:nvPr>
            <p:ph type="sldNum" sz="quarter" idx="12"/>
          </p:nvPr>
        </p:nvSpPr>
        <p:spPr/>
        <p:txBody>
          <a:bodyPr/>
          <a:lstStyle/>
          <a:p>
            <a:fld id="{0B2D781D-8844-5940-92D1-06EF0A7F581E}" type="slidenum">
              <a:rPr lang="en-US">
                <a:solidFill>
                  <a:srgbClr val="4472C4">
                    <a:lumMod val="60000"/>
                    <a:lumOff val="40000"/>
                  </a:srgbClr>
                </a:solidFill>
              </a:rPr>
              <a:pPr/>
              <a:t>39</a:t>
            </a:fld>
            <a:endParaRPr lang="en-US" dirty="0">
              <a:solidFill>
                <a:srgbClr val="4472C4">
                  <a:lumMod val="60000"/>
                  <a:lumOff val="40000"/>
                </a:srgbClr>
              </a:solidFill>
            </a:endParaRPr>
          </a:p>
        </p:txBody>
      </p:sp>
      <p:sp>
        <p:nvSpPr>
          <p:cNvPr id="3" name="Footer Placeholder 2">
            <a:extLst>
              <a:ext uri="{FF2B5EF4-FFF2-40B4-BE49-F238E27FC236}">
                <a16:creationId xmlns:a16="http://schemas.microsoft.com/office/drawing/2014/main" id="{EC63E030-7602-0348-B535-82F4B0B6FAF3}"/>
              </a:ext>
            </a:extLst>
          </p:cNvPr>
          <p:cNvSpPr>
            <a:spLocks noGrp="1"/>
          </p:cNvSpPr>
          <p:nvPr>
            <p:ph type="ftr" sz="quarter" idx="11"/>
          </p:nvPr>
        </p:nvSpPr>
        <p:spPr/>
        <p:txBody>
          <a:bodyPr/>
          <a:lstStyle/>
          <a:p>
            <a:pPr lvl="0"/>
            <a:r>
              <a:rPr lang="en-US" dirty="0">
                <a:solidFill>
                  <a:srgbClr val="8FAADC"/>
                </a:solidFill>
              </a:rPr>
              <a:t>Understanding Medicare</a:t>
            </a:r>
          </a:p>
        </p:txBody>
      </p:sp>
      <p:sp>
        <p:nvSpPr>
          <p:cNvPr id="4" name="Date Placeholder 3">
            <a:extLst>
              <a:ext uri="{FF2B5EF4-FFF2-40B4-BE49-F238E27FC236}">
                <a16:creationId xmlns:a16="http://schemas.microsoft.com/office/drawing/2014/main" id="{B6C65F84-5648-1A48-91D5-3EEED0E27F89}"/>
              </a:ext>
            </a:extLst>
          </p:cNvPr>
          <p:cNvSpPr>
            <a:spLocks noGrp="1"/>
          </p:cNvSpPr>
          <p:nvPr>
            <p:ph type="dt" sz="half" idx="10"/>
          </p:nvPr>
        </p:nvSpPr>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100208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0DDE-82B7-259A-BEE8-CFED987412B8}"/>
              </a:ext>
            </a:extLst>
          </p:cNvPr>
          <p:cNvSpPr>
            <a:spLocks noGrp="1"/>
          </p:cNvSpPr>
          <p:nvPr>
            <p:ph type="title"/>
          </p:nvPr>
        </p:nvSpPr>
        <p:spPr/>
        <p:txBody>
          <a:bodyPr/>
          <a:lstStyle/>
          <a:p>
            <a:r>
              <a:rPr lang="en-US" dirty="0"/>
              <a:t>Webinar Viewing Tips</a:t>
            </a:r>
          </a:p>
        </p:txBody>
      </p:sp>
      <p:sp>
        <p:nvSpPr>
          <p:cNvPr id="3" name="Content Placeholder 2">
            <a:extLst>
              <a:ext uri="{FF2B5EF4-FFF2-40B4-BE49-F238E27FC236}">
                <a16:creationId xmlns:a16="http://schemas.microsoft.com/office/drawing/2014/main" id="{E95871A6-94C2-BD97-7F8C-8BCD138BF6F5}"/>
              </a:ext>
            </a:extLst>
          </p:cNvPr>
          <p:cNvSpPr>
            <a:spLocks noGrp="1"/>
          </p:cNvSpPr>
          <p:nvPr>
            <p:ph idx="1"/>
          </p:nvPr>
        </p:nvSpPr>
        <p:spPr>
          <a:xfrm>
            <a:off x="748709" y="1371599"/>
            <a:ext cx="5085857" cy="4913697"/>
          </a:xfrm>
        </p:spPr>
        <p:txBody>
          <a:bodyPr/>
          <a:lstStyle/>
          <a:p>
            <a:r>
              <a:rPr lang="en-US" dirty="0">
                <a:latin typeface="Arial" panose="020B0604020202020204" pitchFamily="34" charset="0"/>
                <a:cs typeface="Arial" panose="020B0604020202020204" pitchFamily="34" charset="0"/>
              </a:rPr>
              <a:t>You can adjust your view</a:t>
            </a:r>
          </a:p>
          <a:p>
            <a:r>
              <a:rPr lang="en-US" dirty="0">
                <a:latin typeface="Arial" panose="020B0604020202020204" pitchFamily="34" charset="0"/>
                <a:cs typeface="Arial" panose="020B0604020202020204" pitchFamily="34" charset="0"/>
              </a:rPr>
              <a:t>To view slides in “full screen,” select </a:t>
            </a:r>
          </a:p>
          <a:p>
            <a:pPr marL="914400" lvl="1" indent="-365125"/>
            <a:r>
              <a:rPr lang="en-US" dirty="0"/>
              <a:t>Q&amp;A</a:t>
            </a:r>
          </a:p>
          <a:p>
            <a:pPr marL="914400" lvl="1" indent="-365125"/>
            <a:r>
              <a:rPr lang="en-US" dirty="0"/>
              <a:t>Closed Captioning (CC)</a:t>
            </a:r>
            <a:endParaRPr lang="en-US" dirty="0">
              <a:latin typeface="Arial" panose="020B0604020202020204" pitchFamily="34" charset="0"/>
              <a:cs typeface="Arial" panose="020B0604020202020204" pitchFamily="34" charset="0"/>
            </a:endParaRPr>
          </a:p>
        </p:txBody>
      </p:sp>
      <p:pic>
        <p:nvPicPr>
          <p:cNvPr id="10" name="Picture 9" descr="&quot;View&quot; button">
            <a:extLst>
              <a:ext uri="{FF2B5EF4-FFF2-40B4-BE49-F238E27FC236}">
                <a16:creationId xmlns:a16="http://schemas.microsoft.com/office/drawing/2014/main" id="{0CEE636F-5936-C0EB-F657-72C49B88B5B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052065" y="2341780"/>
            <a:ext cx="957943" cy="476801"/>
          </a:xfrm>
          <a:prstGeom prst="rect">
            <a:avLst/>
          </a:prstGeom>
        </p:spPr>
      </p:pic>
      <p:grpSp>
        <p:nvGrpSpPr>
          <p:cNvPr id="18" name="Group 17">
            <a:extLst>
              <a:ext uri="{FF2B5EF4-FFF2-40B4-BE49-F238E27FC236}">
                <a16:creationId xmlns:a16="http://schemas.microsoft.com/office/drawing/2014/main" id="{9A7D6556-08E5-EDF8-FD82-B3F18D9D8B79}"/>
              </a:ext>
              <a:ext uri="{C183D7F6-B498-43B3-948B-1728B52AA6E4}">
                <adec:decorative xmlns:adec="http://schemas.microsoft.com/office/drawing/2017/decorative" val="1"/>
              </a:ext>
            </a:extLst>
          </p:cNvPr>
          <p:cNvGrpSpPr/>
          <p:nvPr/>
        </p:nvGrpSpPr>
        <p:grpSpPr>
          <a:xfrm>
            <a:off x="1114091" y="2805045"/>
            <a:ext cx="519584" cy="478972"/>
            <a:chOff x="7916019" y="4720190"/>
            <a:chExt cx="519584" cy="478972"/>
          </a:xfrm>
        </p:grpSpPr>
        <p:sp>
          <p:nvSpPr>
            <p:cNvPr id="19" name="Flowchart: Connector 18">
              <a:extLst>
                <a:ext uri="{FF2B5EF4-FFF2-40B4-BE49-F238E27FC236}">
                  <a16:creationId xmlns:a16="http://schemas.microsoft.com/office/drawing/2014/main" id="{548BCEDA-DC7C-890F-E11B-90E09518D43E}"/>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54CC0534-7107-742E-8F24-851671FF8C4A}"/>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1</a:t>
              </a:r>
            </a:p>
          </p:txBody>
        </p:sp>
      </p:grpSp>
      <p:grpSp>
        <p:nvGrpSpPr>
          <p:cNvPr id="21" name="Group 20">
            <a:extLst>
              <a:ext uri="{FF2B5EF4-FFF2-40B4-BE49-F238E27FC236}">
                <a16:creationId xmlns:a16="http://schemas.microsoft.com/office/drawing/2014/main" id="{857B174C-67D5-516D-0332-3835A13196B3}"/>
              </a:ext>
              <a:ext uri="{C183D7F6-B498-43B3-948B-1728B52AA6E4}">
                <adec:decorative xmlns:adec="http://schemas.microsoft.com/office/drawing/2017/decorative" val="1"/>
              </a:ext>
            </a:extLst>
          </p:cNvPr>
          <p:cNvGrpSpPr/>
          <p:nvPr/>
        </p:nvGrpSpPr>
        <p:grpSpPr>
          <a:xfrm>
            <a:off x="1114091" y="3336415"/>
            <a:ext cx="519584" cy="478972"/>
            <a:chOff x="7916019" y="4720190"/>
            <a:chExt cx="519584" cy="478972"/>
          </a:xfrm>
        </p:grpSpPr>
        <p:sp>
          <p:nvSpPr>
            <p:cNvPr id="22" name="Flowchart: Connector 21">
              <a:extLst>
                <a:ext uri="{FF2B5EF4-FFF2-40B4-BE49-F238E27FC236}">
                  <a16:creationId xmlns:a16="http://schemas.microsoft.com/office/drawing/2014/main" id="{23EA1CA9-8E19-4715-07B6-EA6619C27225}"/>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2D12A58F-23AF-DC25-C375-561837C9B2AE}"/>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2</a:t>
              </a:r>
            </a:p>
          </p:txBody>
        </p:sp>
      </p:grpSp>
      <p:pic>
        <p:nvPicPr>
          <p:cNvPr id="24" name="Picture 23" descr="Webinar options screenshot with Q&amp;A, Live Transcript, and Show Subtitle highlighted.">
            <a:extLst>
              <a:ext uri="{FF2B5EF4-FFF2-40B4-BE49-F238E27FC236}">
                <a16:creationId xmlns:a16="http://schemas.microsoft.com/office/drawing/2014/main" id="{FAC9C630-9FA9-62C3-BA2A-EB1BBF874F29}"/>
              </a:ext>
            </a:extLst>
          </p:cNvPr>
          <p:cNvPicPr>
            <a:picLocks noChangeAspect="1"/>
          </p:cNvPicPr>
          <p:nvPr/>
        </p:nvPicPr>
        <p:blipFill>
          <a:blip r:embed="rId5"/>
          <a:stretch>
            <a:fillRect/>
          </a:stretch>
        </p:blipFill>
        <p:spPr>
          <a:xfrm>
            <a:off x="5911477" y="2604475"/>
            <a:ext cx="6095998" cy="1887866"/>
          </a:xfrm>
          <a:prstGeom prst="rect">
            <a:avLst/>
          </a:prstGeom>
          <a:ln w="38100">
            <a:solidFill>
              <a:srgbClr val="FFDE16"/>
            </a:solidFill>
          </a:ln>
        </p:spPr>
      </p:pic>
      <p:sp>
        <p:nvSpPr>
          <p:cNvPr id="25" name="Rectangle: Rounded Corners 24">
            <a:extLst>
              <a:ext uri="{FF2B5EF4-FFF2-40B4-BE49-F238E27FC236}">
                <a16:creationId xmlns:a16="http://schemas.microsoft.com/office/drawing/2014/main" id="{F99EF82B-6EFB-D0F1-491D-A2133375C0C0}"/>
              </a:ext>
              <a:ext uri="{C183D7F6-B498-43B3-948B-1728B52AA6E4}">
                <adec:decorative xmlns:adec="http://schemas.microsoft.com/office/drawing/2017/decorative" val="1"/>
              </a:ext>
            </a:extLst>
          </p:cNvPr>
          <p:cNvSpPr/>
          <p:nvPr/>
        </p:nvSpPr>
        <p:spPr>
          <a:xfrm>
            <a:off x="9511645" y="2914235"/>
            <a:ext cx="1649691" cy="206037"/>
          </a:xfrm>
          <a:prstGeom prst="roundRect">
            <a:avLst/>
          </a:prstGeom>
          <a:noFill/>
          <a:ln w="38100">
            <a:solidFill>
              <a:srgbClr val="FF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B2CA315A-A6F1-BF99-2DCB-222816EC579D}"/>
              </a:ext>
              <a:ext uri="{C183D7F6-B498-43B3-948B-1728B52AA6E4}">
                <adec:decorative xmlns:adec="http://schemas.microsoft.com/office/drawing/2017/decorative" val="1"/>
              </a:ext>
            </a:extLst>
          </p:cNvPr>
          <p:cNvSpPr/>
          <p:nvPr/>
        </p:nvSpPr>
        <p:spPr>
          <a:xfrm>
            <a:off x="6171269" y="3756583"/>
            <a:ext cx="682018" cy="449604"/>
          </a:xfrm>
          <a:prstGeom prst="roundRect">
            <a:avLst/>
          </a:prstGeom>
          <a:noFill/>
          <a:ln w="38100">
            <a:solidFill>
              <a:srgbClr val="FF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FBA6AC2A-95A5-A364-4FBB-BB507B920E4E}"/>
              </a:ext>
              <a:ext uri="{C183D7F6-B498-43B3-948B-1728B52AA6E4}">
                <adec:decorative xmlns:adec="http://schemas.microsoft.com/office/drawing/2017/decorative" val="1"/>
              </a:ext>
            </a:extLst>
          </p:cNvPr>
          <p:cNvSpPr/>
          <p:nvPr/>
        </p:nvSpPr>
        <p:spPr>
          <a:xfrm>
            <a:off x="9502217" y="3756583"/>
            <a:ext cx="857841" cy="449604"/>
          </a:xfrm>
          <a:prstGeom prst="roundRect">
            <a:avLst/>
          </a:prstGeom>
          <a:noFill/>
          <a:ln w="38100">
            <a:solidFill>
              <a:srgbClr val="FF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1A2BA542-9AF5-66C8-6AB0-47F7A005947A}"/>
              </a:ext>
              <a:ext uri="{C183D7F6-B498-43B3-948B-1728B52AA6E4}">
                <adec:decorative xmlns:adec="http://schemas.microsoft.com/office/drawing/2017/decorative" val="1"/>
              </a:ext>
            </a:extLst>
          </p:cNvPr>
          <p:cNvGrpSpPr/>
          <p:nvPr/>
        </p:nvGrpSpPr>
        <p:grpSpPr>
          <a:xfrm>
            <a:off x="6252486" y="4235398"/>
            <a:ext cx="519584" cy="478972"/>
            <a:chOff x="7916019" y="4720190"/>
            <a:chExt cx="519584" cy="478972"/>
          </a:xfrm>
        </p:grpSpPr>
        <p:sp>
          <p:nvSpPr>
            <p:cNvPr id="7" name="Flowchart: Connector 6">
              <a:extLst>
                <a:ext uri="{FF2B5EF4-FFF2-40B4-BE49-F238E27FC236}">
                  <a16:creationId xmlns:a16="http://schemas.microsoft.com/office/drawing/2014/main" id="{59423803-313D-F52C-A135-E949B49A6272}"/>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C0CFF115-3D4D-CF7E-58FC-1A94C0C62631}"/>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1</a:t>
              </a:r>
            </a:p>
          </p:txBody>
        </p:sp>
      </p:grpSp>
      <p:grpSp>
        <p:nvGrpSpPr>
          <p:cNvPr id="12" name="Group 11">
            <a:extLst>
              <a:ext uri="{FF2B5EF4-FFF2-40B4-BE49-F238E27FC236}">
                <a16:creationId xmlns:a16="http://schemas.microsoft.com/office/drawing/2014/main" id="{A67C34D9-32A0-D392-41D3-CBD56FAA3C16}"/>
              </a:ext>
              <a:ext uri="{C183D7F6-B498-43B3-948B-1728B52AA6E4}">
                <adec:decorative xmlns:adec="http://schemas.microsoft.com/office/drawing/2017/decorative" val="1"/>
              </a:ext>
            </a:extLst>
          </p:cNvPr>
          <p:cNvGrpSpPr/>
          <p:nvPr/>
        </p:nvGrpSpPr>
        <p:grpSpPr>
          <a:xfrm>
            <a:off x="9671345" y="4235398"/>
            <a:ext cx="519584" cy="478972"/>
            <a:chOff x="7916019" y="4720190"/>
            <a:chExt cx="519584" cy="478972"/>
          </a:xfrm>
        </p:grpSpPr>
        <p:sp>
          <p:nvSpPr>
            <p:cNvPr id="13" name="Flowchart: Connector 12">
              <a:extLst>
                <a:ext uri="{FF2B5EF4-FFF2-40B4-BE49-F238E27FC236}">
                  <a16:creationId xmlns:a16="http://schemas.microsoft.com/office/drawing/2014/main" id="{FEB1AE89-5A86-8DAF-544A-6C1DFE17F7FC}"/>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70F791EA-42CE-18DC-D770-34E7A989B96E}"/>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2</a:t>
              </a:r>
            </a:p>
          </p:txBody>
        </p:sp>
      </p:grpSp>
      <p:sp>
        <p:nvSpPr>
          <p:cNvPr id="8" name="Slide Number Placeholder 7">
            <a:extLst>
              <a:ext uri="{FF2B5EF4-FFF2-40B4-BE49-F238E27FC236}">
                <a16:creationId xmlns:a16="http://schemas.microsoft.com/office/drawing/2014/main" id="{001F4264-2C7C-4173-AB82-B74B707DD3E1}"/>
              </a:ext>
              <a:ext uri="{C183D7F6-B498-43B3-948B-1728B52AA6E4}">
                <adec:decorative xmlns:adec="http://schemas.microsoft.com/office/drawing/2017/decorative" val="1"/>
              </a:ext>
            </a:extLst>
          </p:cNvPr>
          <p:cNvSpPr>
            <a:spLocks noGrp="1"/>
          </p:cNvSpPr>
          <p:nvPr>
            <p:ph type="sldNum" sz="quarter" idx="12"/>
          </p:nvPr>
        </p:nvSpPr>
        <p:spPr/>
        <p:txBody>
          <a:bodyPr/>
          <a:lstStyle/>
          <a:p>
            <a:fld id="{0B2D781D-8844-5940-92D1-06EF0A7F581E}" type="slidenum">
              <a:rPr lang="en-US" smtClean="0"/>
              <a:t>4</a:t>
            </a:fld>
            <a:endParaRPr lang="en-US" dirty="0"/>
          </a:p>
        </p:txBody>
      </p:sp>
      <p:sp>
        <p:nvSpPr>
          <p:cNvPr id="6" name="Footer Placeholder 5">
            <a:extLst>
              <a:ext uri="{FF2B5EF4-FFF2-40B4-BE49-F238E27FC236}">
                <a16:creationId xmlns:a16="http://schemas.microsoft.com/office/drawing/2014/main" id="{D6846207-ADD1-4A34-BB1B-9F02D83A171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Welcome</a:t>
            </a:r>
          </a:p>
        </p:txBody>
      </p:sp>
      <p:sp>
        <p:nvSpPr>
          <p:cNvPr id="4" name="Date Placeholder 3">
            <a:extLst>
              <a:ext uri="{FF2B5EF4-FFF2-40B4-BE49-F238E27FC236}">
                <a16:creationId xmlns:a16="http://schemas.microsoft.com/office/drawing/2014/main" id="{581EDB85-31D8-40E5-8E67-E9BB88E0D258}"/>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April 2024</a:t>
            </a:r>
          </a:p>
        </p:txBody>
      </p:sp>
    </p:spTree>
    <p:custDataLst>
      <p:tags r:id="rId1"/>
    </p:custDataLst>
    <p:extLst>
      <p:ext uri="{BB962C8B-B14F-4D97-AF65-F5344CB8AC3E}">
        <p14:creationId xmlns:p14="http://schemas.microsoft.com/office/powerpoint/2010/main" val="3312299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dirty="0">
                <a:latin typeface="Arial Black" panose="020B0A04020102020204" pitchFamily="34" charset="0"/>
              </a:rPr>
              <a:t>#2: Part A or Part B? </a:t>
            </a:r>
            <a:endParaRPr lang="en-US" dirty="0">
              <a:latin typeface="Arial Black" panose="020B0A04020102020204" pitchFamily="34" charset="0"/>
            </a:endParaRPr>
          </a:p>
        </p:txBody>
      </p:sp>
      <p:sp>
        <p:nvSpPr>
          <p:cNvPr id="2" name="Content Placeholder 1">
            <a:extLst>
              <a:ext uri="{FF2B5EF4-FFF2-40B4-BE49-F238E27FC236}">
                <a16:creationId xmlns:a16="http://schemas.microsoft.com/office/drawing/2014/main" id="{F7B0ADC9-05C5-F6B9-BC31-EEF177AB974D}"/>
              </a:ext>
            </a:extLst>
          </p:cNvPr>
          <p:cNvSpPr>
            <a:spLocks noGrp="1"/>
          </p:cNvSpPr>
          <p:nvPr>
            <p:ph sz="quarter" idx="13"/>
          </p:nvPr>
        </p:nvSpPr>
        <p:spPr>
          <a:xfrm>
            <a:off x="2011680" y="5303520"/>
            <a:ext cx="8229600" cy="523220"/>
          </a:xfrm>
          <a:solidFill>
            <a:schemeClr val="accent1">
              <a:lumMod val="50000"/>
            </a:schemeClr>
          </a:solidFill>
          <a:ln>
            <a:solidFill>
              <a:schemeClr val="accent1">
                <a:lumMod val="50000"/>
              </a:schemeClr>
            </a:solidFill>
          </a:ln>
        </p:spPr>
        <p:txBody>
          <a:bodyPr wrap="square" rtlCol="0">
            <a:spAutoFit/>
          </a:bodyPr>
          <a:lstStyle/>
          <a:p>
            <a:pPr marL="0" indent="0" algn="ctr">
              <a:buNone/>
            </a:pPr>
            <a:r>
              <a:rPr lang="en-US" sz="2800" b="1" dirty="0">
                <a:solidFill>
                  <a:prstClr val="white"/>
                </a:solidFill>
                <a:latin typeface="+mn-lt"/>
                <a:cs typeface="+mn-cs"/>
              </a:rPr>
              <a:t>Medically-necessary inpatient hospital stay</a:t>
            </a:r>
          </a:p>
        </p:txBody>
      </p:sp>
      <p:pic>
        <p:nvPicPr>
          <p:cNvPr id="14" name="Picture 13">
            <a:extLst>
              <a:ext uri="{FF2B5EF4-FFF2-40B4-BE49-F238E27FC236}">
                <a16:creationId xmlns:a16="http://schemas.microsoft.com/office/drawing/2014/main" id="{75483CC8-D64F-41D8-BA0D-4C3513E4DE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11680" y="1188720"/>
            <a:ext cx="8219626" cy="3983649"/>
          </a:xfrm>
          <a:prstGeom prst="rect">
            <a:avLst/>
          </a:prstGeom>
        </p:spPr>
      </p:pic>
      <p:sp>
        <p:nvSpPr>
          <p:cNvPr id="5" name="Content Placeholder 4">
            <a:extLst>
              <a:ext uri="{FF2B5EF4-FFF2-40B4-BE49-F238E27FC236}">
                <a16:creationId xmlns:a16="http://schemas.microsoft.com/office/drawing/2014/main" id="{39C97B82-6D5F-4F69-6ED1-BD2049D75A36}"/>
              </a:ext>
            </a:extLst>
          </p:cNvPr>
          <p:cNvSpPr>
            <a:spLocks noGrp="1"/>
          </p:cNvSpPr>
          <p:nvPr>
            <p:ph sz="quarter" idx="14"/>
          </p:nvPr>
        </p:nvSpPr>
        <p:spPr>
          <a:xfrm>
            <a:off x="2011680" y="1188720"/>
            <a:ext cx="8229600" cy="4023360"/>
          </a:xfr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920240" rtlCol="0" anchor="ctr">
            <a:normAutofit/>
          </a:bodyPr>
          <a:lstStyle/>
          <a:p>
            <a:pPr marL="0" indent="0" algn="ctr">
              <a:spcAft>
                <a:spcPts val="0"/>
              </a:spcAft>
              <a:buClrTx/>
              <a:buFontTx/>
              <a:buNone/>
            </a:pPr>
            <a:r>
              <a:rPr lang="en-US" sz="4000" b="1" dirty="0">
                <a:solidFill>
                  <a:schemeClr val="bg2">
                    <a:lumMod val="25000"/>
                  </a:schemeClr>
                </a:solidFill>
                <a:latin typeface="Calibri" panose="020F0502020204030204"/>
                <a:cs typeface="+mn-cs"/>
              </a:rPr>
              <a:t>Part A</a:t>
            </a:r>
          </a:p>
          <a:p>
            <a:pPr marL="0" indent="0" algn="ctr">
              <a:spcAft>
                <a:spcPts val="0"/>
              </a:spcAft>
              <a:buClrTx/>
              <a:buFontTx/>
              <a:buNone/>
            </a:pPr>
            <a:r>
              <a:rPr lang="en-US" sz="4000" b="1" dirty="0">
                <a:solidFill>
                  <a:schemeClr val="bg2">
                    <a:lumMod val="25000"/>
                  </a:schemeClr>
                </a:solidFill>
                <a:latin typeface="Calibri" panose="020F0502020204030204"/>
                <a:cs typeface="+mn-cs"/>
              </a:rPr>
              <a:t>Hospital Insurance</a:t>
            </a:r>
          </a:p>
        </p:txBody>
      </p:sp>
      <p:pic>
        <p:nvPicPr>
          <p:cNvPr id="18" name="Picture 17">
            <a:extLst>
              <a:ext uri="{FF2B5EF4-FFF2-40B4-BE49-F238E27FC236}">
                <a16:creationId xmlns:a16="http://schemas.microsoft.com/office/drawing/2014/main" id="{578D228F-F768-4E87-9FDE-58787BFED94D}"/>
              </a:ext>
              <a:ext uri="{C183D7F6-B498-43B3-948B-1728B52AA6E4}">
                <adec:decorative xmlns:adec="http://schemas.microsoft.com/office/drawing/2017/decorative" val="1"/>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5177595" y="1950256"/>
            <a:ext cx="1836810" cy="1039435"/>
          </a:xfrm>
          <a:prstGeom prst="rect">
            <a:avLst/>
          </a:prstGeom>
        </p:spPr>
      </p:pic>
      <p:sp>
        <p:nvSpPr>
          <p:cNvPr id="6" name="Slide Number Placeholder 5">
            <a:extLst>
              <a:ext uri="{FF2B5EF4-FFF2-40B4-BE49-F238E27FC236}">
                <a16:creationId xmlns:a16="http://schemas.microsoft.com/office/drawing/2014/main" id="{99DFD0FA-2316-493F-A661-EA997B336436}"/>
              </a:ext>
            </a:extLst>
          </p:cNvPr>
          <p:cNvSpPr>
            <a:spLocks noGrp="1"/>
          </p:cNvSpPr>
          <p:nvPr>
            <p:ph type="sldNum" sz="quarter" idx="12"/>
          </p:nvPr>
        </p:nvSpPr>
        <p:spPr/>
        <p:txBody>
          <a:bodyPr/>
          <a:lstStyle/>
          <a:p>
            <a:fld id="{0B2D781D-8844-5940-92D1-06EF0A7F581E}" type="slidenum">
              <a:rPr lang="en-US">
                <a:solidFill>
                  <a:srgbClr val="4472C4">
                    <a:lumMod val="60000"/>
                    <a:lumOff val="40000"/>
                  </a:srgbClr>
                </a:solidFill>
              </a:rPr>
              <a:pPr/>
              <a:t>40</a:t>
            </a:fld>
            <a:endParaRPr lang="en-US" dirty="0">
              <a:solidFill>
                <a:srgbClr val="4472C4">
                  <a:lumMod val="60000"/>
                  <a:lumOff val="40000"/>
                </a:srgbClr>
              </a:solidFill>
            </a:endParaRPr>
          </a:p>
        </p:txBody>
      </p:sp>
      <p:sp>
        <p:nvSpPr>
          <p:cNvPr id="3" name="Footer Placeholder 2">
            <a:extLst>
              <a:ext uri="{FF2B5EF4-FFF2-40B4-BE49-F238E27FC236}">
                <a16:creationId xmlns:a16="http://schemas.microsoft.com/office/drawing/2014/main" id="{EC63E030-7602-0348-B535-82F4B0B6FAF3}"/>
              </a:ext>
            </a:extLst>
          </p:cNvPr>
          <p:cNvSpPr>
            <a:spLocks noGrp="1"/>
          </p:cNvSpPr>
          <p:nvPr>
            <p:ph type="ftr" sz="quarter" idx="11"/>
          </p:nvPr>
        </p:nvSpPr>
        <p:spPr/>
        <p:txBody>
          <a:bodyPr/>
          <a:lstStyle/>
          <a:p>
            <a:r>
              <a:rPr lang="en-US" dirty="0">
                <a:solidFill>
                  <a:srgbClr val="8FAADC"/>
                </a:solidFill>
              </a:rPr>
              <a:t>Understanding Medicare</a:t>
            </a:r>
          </a:p>
        </p:txBody>
      </p:sp>
      <p:sp>
        <p:nvSpPr>
          <p:cNvPr id="4" name="Date Placeholder 3">
            <a:extLst>
              <a:ext uri="{FF2B5EF4-FFF2-40B4-BE49-F238E27FC236}">
                <a16:creationId xmlns:a16="http://schemas.microsoft.com/office/drawing/2014/main" id="{B6C65F84-5648-1A48-91D5-3EEED0E27F89}"/>
              </a:ext>
            </a:extLst>
          </p:cNvPr>
          <p:cNvSpPr>
            <a:spLocks noGrp="1"/>
          </p:cNvSpPr>
          <p:nvPr>
            <p:ph type="dt" sz="half" idx="10"/>
          </p:nvPr>
        </p:nvSpPr>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216709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000" dirty="0">
                <a:latin typeface="Arial Black" panose="020B0A04020102020204" pitchFamily="34" charset="0"/>
              </a:rPr>
              <a:t>#3: Part A or Part B? </a:t>
            </a:r>
          </a:p>
        </p:txBody>
      </p:sp>
      <p:pic>
        <p:nvPicPr>
          <p:cNvPr id="12" name="Picture 11">
            <a:extLst>
              <a:ext uri="{FF2B5EF4-FFF2-40B4-BE49-F238E27FC236}">
                <a16:creationId xmlns:a16="http://schemas.microsoft.com/office/drawing/2014/main" id="{B600540D-EC3C-41C2-96B2-E3A694749D6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90374" y="1205519"/>
            <a:ext cx="8219626" cy="3983648"/>
          </a:xfrm>
          <a:prstGeom prst="rect">
            <a:avLst/>
          </a:prstGeom>
        </p:spPr>
      </p:pic>
      <p:sp>
        <p:nvSpPr>
          <p:cNvPr id="6" name="Content Placeholder 5">
            <a:extLst>
              <a:ext uri="{FF2B5EF4-FFF2-40B4-BE49-F238E27FC236}">
                <a16:creationId xmlns:a16="http://schemas.microsoft.com/office/drawing/2014/main" id="{F440E288-4B8B-B6C9-8266-BEDEF0B3CF06}"/>
              </a:ext>
            </a:extLst>
          </p:cNvPr>
          <p:cNvSpPr>
            <a:spLocks noGrp="1"/>
          </p:cNvSpPr>
          <p:nvPr>
            <p:ph sz="quarter" idx="14"/>
          </p:nvPr>
        </p:nvSpPr>
        <p:spPr>
          <a:xfrm>
            <a:off x="2008722" y="1188720"/>
            <a:ext cx="8211252" cy="4027342"/>
          </a:xfr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920240" rtlCol="0" anchor="ctr">
            <a:normAutofit/>
          </a:bodyPr>
          <a:lstStyle/>
          <a:p>
            <a:pPr marL="0" indent="0" algn="ctr">
              <a:spcAft>
                <a:spcPts val="0"/>
              </a:spcAft>
              <a:buClrTx/>
              <a:buFontTx/>
              <a:buNone/>
            </a:pPr>
            <a:r>
              <a:rPr lang="en-US" sz="4000" b="1" dirty="0">
                <a:solidFill>
                  <a:schemeClr val="bg2">
                    <a:lumMod val="25000"/>
                  </a:schemeClr>
                </a:solidFill>
                <a:latin typeface="Calibri" panose="020F0502020204030204"/>
                <a:cs typeface="+mn-cs"/>
              </a:rPr>
              <a:t>Part B</a:t>
            </a:r>
          </a:p>
          <a:p>
            <a:pPr marL="0" indent="0" algn="ctr">
              <a:spcAft>
                <a:spcPts val="0"/>
              </a:spcAft>
              <a:buClrTx/>
              <a:buFontTx/>
              <a:buNone/>
            </a:pPr>
            <a:r>
              <a:rPr lang="en-US" sz="4000" b="1" dirty="0">
                <a:solidFill>
                  <a:schemeClr val="bg2">
                    <a:lumMod val="25000"/>
                  </a:schemeClr>
                </a:solidFill>
                <a:latin typeface="Calibri" panose="020F0502020204030204"/>
                <a:cs typeface="+mn-cs"/>
              </a:rPr>
              <a:t>Medical Insurance</a:t>
            </a:r>
          </a:p>
        </p:txBody>
      </p:sp>
      <p:pic>
        <p:nvPicPr>
          <p:cNvPr id="14" name="Picture 13">
            <a:extLst>
              <a:ext uri="{FF2B5EF4-FFF2-40B4-BE49-F238E27FC236}">
                <a16:creationId xmlns:a16="http://schemas.microsoft.com/office/drawing/2014/main" id="{473A04AE-7DD9-4786-AA72-00FF4BC42A6D}"/>
              </a:ext>
              <a:ext uri="{C183D7F6-B498-43B3-948B-1728B52AA6E4}">
                <adec:decorative xmlns:adec="http://schemas.microsoft.com/office/drawing/2017/decorative" val="1"/>
              </a:ext>
            </a:extLst>
          </p:cNvPr>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colorTemperature colorTemp="11200"/>
                    </a14:imgEffect>
                    <a14:imgEffect>
                      <a14:brightnessContrast bright="-27000"/>
                    </a14:imgEffect>
                  </a14:imgLayer>
                </a14:imgProps>
              </a:ext>
              <a:ext uri="{28A0092B-C50C-407E-A947-70E740481C1C}">
                <a14:useLocalDpi xmlns:a14="http://schemas.microsoft.com/office/drawing/2010/main" val="0"/>
              </a:ext>
            </a:extLst>
          </a:blip>
          <a:stretch>
            <a:fillRect/>
          </a:stretch>
        </p:blipFill>
        <p:spPr>
          <a:xfrm>
            <a:off x="5084346" y="1805497"/>
            <a:ext cx="1562825" cy="1407871"/>
          </a:xfrm>
          <a:prstGeom prst="rect">
            <a:avLst/>
          </a:prstGeom>
          <a:noFill/>
          <a:ln>
            <a:noFill/>
          </a:ln>
        </p:spPr>
      </p:pic>
      <p:sp>
        <p:nvSpPr>
          <p:cNvPr id="2" name="Content Placeholder 1">
            <a:extLst>
              <a:ext uri="{FF2B5EF4-FFF2-40B4-BE49-F238E27FC236}">
                <a16:creationId xmlns:a16="http://schemas.microsoft.com/office/drawing/2014/main" id="{8C033E11-13A0-8B64-97F6-C0227293E0F3}"/>
              </a:ext>
            </a:extLst>
          </p:cNvPr>
          <p:cNvSpPr>
            <a:spLocks noGrp="1"/>
          </p:cNvSpPr>
          <p:nvPr>
            <p:ph sz="quarter" idx="13"/>
          </p:nvPr>
        </p:nvSpPr>
        <p:spPr>
          <a:xfrm>
            <a:off x="2011680" y="5303520"/>
            <a:ext cx="8229600" cy="523221"/>
          </a:xfrm>
          <a:solidFill>
            <a:srgbClr val="203864"/>
          </a:solidFill>
        </p:spPr>
        <p:txBody>
          <a:bodyPr/>
          <a:lstStyle/>
          <a:p>
            <a:pPr marL="0" lvl="0" indent="0" algn="ctr">
              <a:spcAft>
                <a:spcPts val="0"/>
              </a:spcAft>
              <a:buClrTx/>
              <a:buNone/>
              <a:defRPr/>
            </a:pPr>
            <a:r>
              <a:rPr lang="en-US" sz="2800" b="1" dirty="0">
                <a:solidFill>
                  <a:prstClr val="white"/>
                </a:solidFill>
                <a:latin typeface="Calibri" panose="020F0502020204030204"/>
                <a:cs typeface="+mn-cs"/>
              </a:rPr>
              <a:t>Colonoscopy</a:t>
            </a:r>
          </a:p>
        </p:txBody>
      </p:sp>
      <p:sp>
        <p:nvSpPr>
          <p:cNvPr id="5" name="Slide Number Placeholder 4">
            <a:extLst>
              <a:ext uri="{FF2B5EF4-FFF2-40B4-BE49-F238E27FC236}">
                <a16:creationId xmlns:a16="http://schemas.microsoft.com/office/drawing/2014/main" id="{E613ABA3-EE22-42C8-9B35-F8112D5D9253}"/>
              </a:ext>
            </a:extLst>
          </p:cNvPr>
          <p:cNvSpPr>
            <a:spLocks noGrp="1"/>
          </p:cNvSpPr>
          <p:nvPr>
            <p:ph type="sldNum" sz="quarter" idx="12"/>
          </p:nvPr>
        </p:nvSpPr>
        <p:spPr/>
        <p:txBody>
          <a:bodyPr/>
          <a:lstStyle/>
          <a:p>
            <a:fld id="{0B2D781D-8844-5940-92D1-06EF0A7F581E}" type="slidenum">
              <a:rPr lang="en-US">
                <a:solidFill>
                  <a:srgbClr val="4472C4">
                    <a:lumMod val="60000"/>
                    <a:lumOff val="40000"/>
                  </a:srgbClr>
                </a:solidFill>
              </a:rPr>
              <a:pPr/>
              <a:t>41</a:t>
            </a:fld>
            <a:endParaRPr lang="en-US" dirty="0">
              <a:solidFill>
                <a:srgbClr val="4472C4">
                  <a:lumMod val="60000"/>
                  <a:lumOff val="40000"/>
                </a:srgbClr>
              </a:solidFill>
            </a:endParaRPr>
          </a:p>
        </p:txBody>
      </p:sp>
      <p:sp>
        <p:nvSpPr>
          <p:cNvPr id="3" name="Footer Placeholder 2">
            <a:extLst>
              <a:ext uri="{FF2B5EF4-FFF2-40B4-BE49-F238E27FC236}">
                <a16:creationId xmlns:a16="http://schemas.microsoft.com/office/drawing/2014/main" id="{EC63E030-7602-0348-B535-82F4B0B6FAF3}"/>
              </a:ext>
            </a:extLst>
          </p:cNvPr>
          <p:cNvSpPr>
            <a:spLocks noGrp="1"/>
          </p:cNvSpPr>
          <p:nvPr>
            <p:ph type="ftr" sz="quarter" idx="11"/>
          </p:nvPr>
        </p:nvSpPr>
        <p:spPr/>
        <p:txBody>
          <a:bodyPr/>
          <a:lstStyle/>
          <a:p>
            <a:pPr lvl="0"/>
            <a:r>
              <a:rPr lang="en-US" dirty="0">
                <a:solidFill>
                  <a:srgbClr val="8FAADC"/>
                </a:solidFill>
              </a:rPr>
              <a:t>Understanding Medicare</a:t>
            </a:r>
          </a:p>
        </p:txBody>
      </p:sp>
      <p:sp>
        <p:nvSpPr>
          <p:cNvPr id="4" name="Date Placeholder 3">
            <a:extLst>
              <a:ext uri="{FF2B5EF4-FFF2-40B4-BE49-F238E27FC236}">
                <a16:creationId xmlns:a16="http://schemas.microsoft.com/office/drawing/2014/main" id="{B6C65F84-5648-1A48-91D5-3EEED0E27F89}"/>
              </a:ext>
            </a:extLst>
          </p:cNvPr>
          <p:cNvSpPr>
            <a:spLocks noGrp="1"/>
          </p:cNvSpPr>
          <p:nvPr>
            <p:ph type="dt" sz="half" idx="10"/>
          </p:nvPr>
        </p:nvSpPr>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377203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0" dirty="0">
                <a:latin typeface="Arial Black" panose="020B0A04020102020204" pitchFamily="34" charset="0"/>
              </a:rPr>
              <a:t>#4: Part A or Part B? </a:t>
            </a:r>
            <a:endParaRPr lang="en-US" b="0" dirty="0">
              <a:latin typeface="Arial Black" panose="020B0A04020102020204" pitchFamily="34" charset="0"/>
            </a:endParaRPr>
          </a:p>
        </p:txBody>
      </p:sp>
      <p:sp>
        <p:nvSpPr>
          <p:cNvPr id="2" name="Content Placeholder 1">
            <a:extLst>
              <a:ext uri="{FF2B5EF4-FFF2-40B4-BE49-F238E27FC236}">
                <a16:creationId xmlns:a16="http://schemas.microsoft.com/office/drawing/2014/main" id="{679B419E-1ED9-5350-3CB9-E002E9722105}"/>
              </a:ext>
            </a:extLst>
          </p:cNvPr>
          <p:cNvSpPr>
            <a:spLocks noGrp="1"/>
          </p:cNvSpPr>
          <p:nvPr>
            <p:ph sz="quarter" idx="13"/>
          </p:nvPr>
        </p:nvSpPr>
        <p:spPr>
          <a:xfrm>
            <a:off x="2011680" y="5303520"/>
            <a:ext cx="8229600" cy="521208"/>
          </a:xfrm>
          <a:solidFill>
            <a:srgbClr val="203864"/>
          </a:solidFill>
        </p:spPr>
        <p:txBody>
          <a:bodyPr/>
          <a:lstStyle/>
          <a:p>
            <a:pPr marL="0" lvl="0" indent="0" algn="ctr">
              <a:spcAft>
                <a:spcPts val="0"/>
              </a:spcAft>
              <a:buClrTx/>
              <a:buNone/>
              <a:defRPr/>
            </a:pPr>
            <a:r>
              <a:rPr lang="en-US" sz="2800" b="1" dirty="0">
                <a:solidFill>
                  <a:prstClr val="white"/>
                </a:solidFill>
                <a:latin typeface="Calibri" panose="020F0502020204030204"/>
                <a:cs typeface="+mn-cs"/>
              </a:rPr>
              <a:t>Routine Eye Exam</a:t>
            </a:r>
          </a:p>
        </p:txBody>
      </p:sp>
      <p:pic>
        <p:nvPicPr>
          <p:cNvPr id="9" name="Picture 8" descr="Eye Exam chart&#10;&#10;"/>
          <p:cNvPicPr>
            <a:picLocks noChangeAspect="1"/>
          </p:cNvPicPr>
          <p:nvPr/>
        </p:nvPicPr>
        <p:blipFill>
          <a:blip r:embed="rId4">
            <a:duotone>
              <a:prstClr val="black"/>
              <a:schemeClr val="accent4">
                <a:tint val="45000"/>
                <a:satMod val="400000"/>
              </a:schemeClr>
            </a:duotone>
          </a:blip>
          <a:stretch>
            <a:fillRect/>
          </a:stretch>
        </p:blipFill>
        <p:spPr>
          <a:xfrm>
            <a:off x="4758750" y="1244364"/>
            <a:ext cx="2475054" cy="3988221"/>
          </a:xfrm>
          <a:prstGeom prst="rect">
            <a:avLst/>
          </a:prstGeom>
        </p:spPr>
      </p:pic>
      <p:sp>
        <p:nvSpPr>
          <p:cNvPr id="6" name="Content Placeholder 5">
            <a:extLst>
              <a:ext uri="{FF2B5EF4-FFF2-40B4-BE49-F238E27FC236}">
                <a16:creationId xmlns:a16="http://schemas.microsoft.com/office/drawing/2014/main" id="{8C488358-F7A6-4AE3-6E20-4AFAC86BFCD1}"/>
              </a:ext>
            </a:extLst>
          </p:cNvPr>
          <p:cNvSpPr>
            <a:spLocks noGrp="1"/>
          </p:cNvSpPr>
          <p:nvPr>
            <p:ph sz="quarter" idx="14"/>
          </p:nvPr>
        </p:nvSpPr>
        <p:spPr>
          <a:xfrm>
            <a:off x="2011680" y="1188720"/>
            <a:ext cx="8229600" cy="4023360"/>
          </a:xfrm>
          <a:solidFill>
            <a:schemeClr val="accent3">
              <a:lumMod val="60000"/>
              <a:lumOff val="4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ctr">
              <a:spcAft>
                <a:spcPts val="0"/>
              </a:spcAft>
              <a:buClrTx/>
              <a:buNone/>
              <a:defRPr/>
            </a:pPr>
            <a:r>
              <a:rPr lang="en-US" sz="4000" b="1" dirty="0">
                <a:solidFill>
                  <a:srgbClr val="E7E6E6">
                    <a:lumMod val="25000"/>
                  </a:srgbClr>
                </a:solidFill>
              </a:rPr>
              <a:t>Not Covered by</a:t>
            </a:r>
            <a:br>
              <a:rPr lang="en-US" sz="4000" b="1" dirty="0">
                <a:solidFill>
                  <a:srgbClr val="E7E6E6">
                    <a:lumMod val="25000"/>
                  </a:srgbClr>
                </a:solidFill>
              </a:rPr>
            </a:br>
            <a:r>
              <a:rPr lang="en-US" sz="4000" b="1" dirty="0">
                <a:solidFill>
                  <a:srgbClr val="E7E6E6">
                    <a:lumMod val="25000"/>
                  </a:srgbClr>
                </a:solidFill>
              </a:rPr>
              <a:t>Original Medicare</a:t>
            </a:r>
          </a:p>
        </p:txBody>
      </p:sp>
      <p:sp>
        <p:nvSpPr>
          <p:cNvPr id="5" name="Slide Number Placeholder 4">
            <a:extLst>
              <a:ext uri="{FF2B5EF4-FFF2-40B4-BE49-F238E27FC236}">
                <a16:creationId xmlns:a16="http://schemas.microsoft.com/office/drawing/2014/main" id="{56AF8C43-6715-4ED2-904C-14783C979AE3}"/>
              </a:ext>
            </a:extLst>
          </p:cNvPr>
          <p:cNvSpPr>
            <a:spLocks noGrp="1"/>
          </p:cNvSpPr>
          <p:nvPr>
            <p:ph type="sldNum" sz="quarter" idx="12"/>
          </p:nvPr>
        </p:nvSpPr>
        <p:spPr/>
        <p:txBody>
          <a:bodyPr/>
          <a:lstStyle/>
          <a:p>
            <a:fld id="{0B2D781D-8844-5940-92D1-06EF0A7F581E}" type="slidenum">
              <a:rPr lang="en-US">
                <a:solidFill>
                  <a:srgbClr val="4472C4">
                    <a:lumMod val="60000"/>
                    <a:lumOff val="40000"/>
                  </a:srgbClr>
                </a:solidFill>
              </a:rPr>
              <a:pPr/>
              <a:t>42</a:t>
            </a:fld>
            <a:endParaRPr lang="en-US" dirty="0">
              <a:solidFill>
                <a:srgbClr val="4472C4">
                  <a:lumMod val="60000"/>
                  <a:lumOff val="40000"/>
                </a:srgbClr>
              </a:solidFill>
            </a:endParaRPr>
          </a:p>
        </p:txBody>
      </p:sp>
      <p:sp>
        <p:nvSpPr>
          <p:cNvPr id="3" name="Footer Placeholder 2">
            <a:extLst>
              <a:ext uri="{FF2B5EF4-FFF2-40B4-BE49-F238E27FC236}">
                <a16:creationId xmlns:a16="http://schemas.microsoft.com/office/drawing/2014/main" id="{EC63E030-7602-0348-B535-82F4B0B6FAF3}"/>
              </a:ext>
            </a:extLst>
          </p:cNvPr>
          <p:cNvSpPr>
            <a:spLocks noGrp="1"/>
          </p:cNvSpPr>
          <p:nvPr>
            <p:ph type="ftr" sz="quarter" idx="11"/>
          </p:nvPr>
        </p:nvSpPr>
        <p:spPr/>
        <p:txBody>
          <a:bodyPr/>
          <a:lstStyle/>
          <a:p>
            <a:r>
              <a:rPr lang="en-US" dirty="0">
                <a:solidFill>
                  <a:srgbClr val="8FAADC"/>
                </a:solidFill>
              </a:rPr>
              <a:t>Understanding Medicare</a:t>
            </a:r>
          </a:p>
        </p:txBody>
      </p:sp>
      <p:sp>
        <p:nvSpPr>
          <p:cNvPr id="4" name="Date Placeholder 3">
            <a:extLst>
              <a:ext uri="{FF2B5EF4-FFF2-40B4-BE49-F238E27FC236}">
                <a16:creationId xmlns:a16="http://schemas.microsoft.com/office/drawing/2014/main" id="{B6C65F84-5648-1A48-91D5-3EEED0E27F89}"/>
              </a:ext>
            </a:extLst>
          </p:cNvPr>
          <p:cNvSpPr>
            <a:spLocks noGrp="1"/>
          </p:cNvSpPr>
          <p:nvPr>
            <p:ph type="dt" sz="half" idx="10"/>
          </p:nvPr>
        </p:nvSpPr>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66452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0" dirty="0">
                <a:latin typeface="Arial Black" panose="020B0A04020102020204" pitchFamily="34" charset="0"/>
              </a:rPr>
              <a:t>#5: Part A or Part B? </a:t>
            </a:r>
            <a:endParaRPr lang="en-US" b="0" dirty="0">
              <a:latin typeface="Arial Black" panose="020B0A04020102020204" pitchFamily="34" charset="0"/>
            </a:endParaRPr>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12894" y="1328001"/>
            <a:ext cx="6355168" cy="3900011"/>
          </a:xfrm>
          <a:prstGeom prst="rect">
            <a:avLst/>
          </a:prstGeom>
        </p:spPr>
      </p:pic>
      <p:sp>
        <p:nvSpPr>
          <p:cNvPr id="3" name="Content Placeholder 2">
            <a:extLst>
              <a:ext uri="{FF2B5EF4-FFF2-40B4-BE49-F238E27FC236}">
                <a16:creationId xmlns:a16="http://schemas.microsoft.com/office/drawing/2014/main" id="{E4A138D7-B777-11F8-14C3-78AB1FB4B347}"/>
              </a:ext>
            </a:extLst>
          </p:cNvPr>
          <p:cNvSpPr>
            <a:spLocks noGrp="1"/>
          </p:cNvSpPr>
          <p:nvPr>
            <p:ph sz="quarter" idx="14"/>
          </p:nvPr>
        </p:nvSpPr>
        <p:spPr>
          <a:xfrm>
            <a:off x="2011680" y="1188720"/>
            <a:ext cx="8229600" cy="4023360"/>
          </a:xfr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920240" rtlCol="0" anchor="ctr">
            <a:normAutofit/>
          </a:bodyPr>
          <a:lstStyle/>
          <a:p>
            <a:pPr marL="0" lvl="0" indent="0" algn="ctr">
              <a:spcAft>
                <a:spcPts val="0"/>
              </a:spcAft>
              <a:buClrTx/>
              <a:buNone/>
              <a:defRPr/>
            </a:pPr>
            <a:r>
              <a:rPr lang="en-US" sz="4000" b="1" dirty="0">
                <a:solidFill>
                  <a:srgbClr val="E7E6E6">
                    <a:lumMod val="25000"/>
                  </a:srgbClr>
                </a:solidFill>
              </a:rPr>
              <a:t>Can be Part A </a:t>
            </a:r>
            <a:br>
              <a:rPr lang="en-US" sz="4000" b="1" dirty="0">
                <a:solidFill>
                  <a:srgbClr val="E7E6E6">
                    <a:lumMod val="25000"/>
                  </a:srgbClr>
                </a:solidFill>
              </a:rPr>
            </a:br>
            <a:r>
              <a:rPr lang="en-US" sz="4000" b="1" dirty="0">
                <a:solidFill>
                  <a:srgbClr val="E7E6E6">
                    <a:lumMod val="25000"/>
                  </a:srgbClr>
                </a:solidFill>
              </a:rPr>
              <a:t>and/or Part B</a:t>
            </a:r>
          </a:p>
        </p:txBody>
      </p:sp>
      <p:pic>
        <p:nvPicPr>
          <p:cNvPr id="17" name="Picture 16">
            <a:extLst>
              <a:ext uri="{FF2B5EF4-FFF2-40B4-BE49-F238E27FC236}">
                <a16:creationId xmlns:a16="http://schemas.microsoft.com/office/drawing/2014/main" id="{5CEDEA6C-4C5E-4FD6-A48A-0B39E132C43E}"/>
              </a:ext>
              <a:ext uri="{C183D7F6-B498-43B3-948B-1728B52AA6E4}">
                <adec:decorative xmlns:adec="http://schemas.microsoft.com/office/drawing/2017/decorative" val="1"/>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590575" y="1805497"/>
            <a:ext cx="1562825" cy="1407871"/>
          </a:xfrm>
          <a:prstGeom prst="rect">
            <a:avLst/>
          </a:prstGeom>
        </p:spPr>
      </p:pic>
      <p:pic>
        <p:nvPicPr>
          <p:cNvPr id="16" name="Picture 15">
            <a:extLst>
              <a:ext uri="{FF2B5EF4-FFF2-40B4-BE49-F238E27FC236}">
                <a16:creationId xmlns:a16="http://schemas.microsoft.com/office/drawing/2014/main" id="{8F80907D-2B2A-4C08-8416-E0A057B1F598}"/>
              </a:ext>
              <a:ext uri="{C183D7F6-B498-43B3-948B-1728B52AA6E4}">
                <adec:decorative xmlns:adec="http://schemas.microsoft.com/office/drawing/2017/decorative" val="1"/>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4153668" y="1950256"/>
            <a:ext cx="1836810" cy="1039435"/>
          </a:xfrm>
          <a:prstGeom prst="rect">
            <a:avLst/>
          </a:prstGeom>
        </p:spPr>
      </p:pic>
      <p:sp>
        <p:nvSpPr>
          <p:cNvPr id="2" name="Content Placeholder 1">
            <a:extLst>
              <a:ext uri="{FF2B5EF4-FFF2-40B4-BE49-F238E27FC236}">
                <a16:creationId xmlns:a16="http://schemas.microsoft.com/office/drawing/2014/main" id="{FFE3A488-0035-6377-7A29-8DB4274A1ECB}"/>
              </a:ext>
            </a:extLst>
          </p:cNvPr>
          <p:cNvSpPr>
            <a:spLocks noGrp="1"/>
          </p:cNvSpPr>
          <p:nvPr>
            <p:ph sz="quarter" idx="13"/>
          </p:nvPr>
        </p:nvSpPr>
        <p:spPr>
          <a:xfrm>
            <a:off x="2011680" y="5303520"/>
            <a:ext cx="8229600" cy="521208"/>
          </a:xfrm>
          <a:solidFill>
            <a:srgbClr val="203864"/>
          </a:solidFill>
        </p:spPr>
        <p:txBody>
          <a:bodyPr/>
          <a:lstStyle/>
          <a:p>
            <a:pPr marL="0" lvl="0" indent="0" algn="ctr">
              <a:spcAft>
                <a:spcPts val="0"/>
              </a:spcAft>
              <a:buClrTx/>
              <a:buNone/>
              <a:defRPr/>
            </a:pPr>
            <a:r>
              <a:rPr lang="en-US" sz="2800" b="1" dirty="0">
                <a:solidFill>
                  <a:prstClr val="white"/>
                </a:solidFill>
                <a:latin typeface="Calibri" panose="020F0502020204030204"/>
                <a:cs typeface="+mn-cs"/>
              </a:rPr>
              <a:t>Home Health Care</a:t>
            </a:r>
          </a:p>
        </p:txBody>
      </p:sp>
      <p:sp>
        <p:nvSpPr>
          <p:cNvPr id="7" name="Slide Number Placeholder 6">
            <a:extLst>
              <a:ext uri="{FF2B5EF4-FFF2-40B4-BE49-F238E27FC236}">
                <a16:creationId xmlns:a16="http://schemas.microsoft.com/office/drawing/2014/main" id="{56D928CE-12C9-41BB-A59B-DD96540F695C}"/>
              </a:ext>
            </a:extLst>
          </p:cNvPr>
          <p:cNvSpPr>
            <a:spLocks noGrp="1"/>
          </p:cNvSpPr>
          <p:nvPr>
            <p:ph type="sldNum" sz="quarter" idx="12"/>
          </p:nvPr>
        </p:nvSpPr>
        <p:spPr/>
        <p:txBody>
          <a:bodyPr/>
          <a:lstStyle/>
          <a:p>
            <a:fld id="{0B2D781D-8844-5940-92D1-06EF0A7F581E}" type="slidenum">
              <a:rPr lang="en-US">
                <a:solidFill>
                  <a:srgbClr val="4472C4">
                    <a:lumMod val="60000"/>
                    <a:lumOff val="40000"/>
                  </a:srgbClr>
                </a:solidFill>
              </a:rPr>
              <a:pPr/>
              <a:t>43</a:t>
            </a:fld>
            <a:endParaRPr lang="en-US" dirty="0">
              <a:solidFill>
                <a:srgbClr val="4472C4">
                  <a:lumMod val="60000"/>
                  <a:lumOff val="40000"/>
                </a:srgbClr>
              </a:solidFill>
            </a:endParaRPr>
          </a:p>
        </p:txBody>
      </p:sp>
      <p:sp>
        <p:nvSpPr>
          <p:cNvPr id="9" name="Footer Placeholder 2">
            <a:extLst>
              <a:ext uri="{FF2B5EF4-FFF2-40B4-BE49-F238E27FC236}">
                <a16:creationId xmlns:a16="http://schemas.microsoft.com/office/drawing/2014/main" id="{45B976F7-A2DF-425B-8E5A-7C056A828570}"/>
              </a:ext>
            </a:extLst>
          </p:cNvPr>
          <p:cNvSpPr>
            <a:spLocks noGrp="1"/>
          </p:cNvSpPr>
          <p:nvPr>
            <p:ph type="ftr" sz="quarter" idx="11"/>
          </p:nvPr>
        </p:nvSpPr>
        <p:spPr/>
        <p:txBody>
          <a:bodyPr/>
          <a:lstStyle/>
          <a:p>
            <a:pPr lvl="0"/>
            <a:r>
              <a:rPr lang="en-US" dirty="0">
                <a:solidFill>
                  <a:srgbClr val="8FAADC"/>
                </a:solidFill>
              </a:rPr>
              <a:t>Understanding Medicare</a:t>
            </a:r>
          </a:p>
        </p:txBody>
      </p:sp>
      <p:sp>
        <p:nvSpPr>
          <p:cNvPr id="4" name="Date Placeholder 3">
            <a:extLst>
              <a:ext uri="{FF2B5EF4-FFF2-40B4-BE49-F238E27FC236}">
                <a16:creationId xmlns:a16="http://schemas.microsoft.com/office/drawing/2014/main" id="{B6C65F84-5648-1A48-91D5-3EEED0E27F89}"/>
              </a:ext>
            </a:extLst>
          </p:cNvPr>
          <p:cNvSpPr>
            <a:spLocks noGrp="1"/>
          </p:cNvSpPr>
          <p:nvPr>
            <p:ph type="dt" sz="half" idx="10"/>
          </p:nvPr>
        </p:nvSpPr>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60576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3200" b="0" dirty="0">
                <a:latin typeface="Arial Black" panose="020B0A04020102020204" pitchFamily="34" charset="0"/>
              </a:rPr>
              <a:t>When Can You Appeal?</a:t>
            </a:r>
          </a:p>
        </p:txBody>
      </p:sp>
      <p:sp>
        <p:nvSpPr>
          <p:cNvPr id="9" name="Content Placeholder 8">
            <a:extLst>
              <a:ext uri="{FF2B5EF4-FFF2-40B4-BE49-F238E27FC236}">
                <a16:creationId xmlns:a16="http://schemas.microsoft.com/office/drawing/2014/main" id="{8D99AAB8-CDE5-6AA3-145D-C75D030A6B30}"/>
              </a:ext>
            </a:extLst>
          </p:cNvPr>
          <p:cNvSpPr>
            <a:spLocks noGrp="1"/>
          </p:cNvSpPr>
          <p:nvPr>
            <p:ph sz="quarter" idx="13"/>
          </p:nvPr>
        </p:nvSpPr>
        <p:spPr>
          <a:xfrm>
            <a:off x="440865" y="1271531"/>
            <a:ext cx="4404090" cy="2141858"/>
          </a:xfrm>
        </p:spPr>
        <p:txBody>
          <a:bodyPr>
            <a:normAutofit/>
          </a:bodyPr>
          <a:lstStyle/>
          <a:p>
            <a:pPr marL="0" lvl="0" indent="0">
              <a:lnSpc>
                <a:spcPct val="100000"/>
              </a:lnSpc>
              <a:spcBef>
                <a:spcPts val="600"/>
              </a:spcBef>
              <a:buClrTx/>
              <a:buNone/>
            </a:pPr>
            <a:r>
              <a:rPr lang="en-US" sz="2200" b="1" dirty="0">
                <a:solidFill>
                  <a:srgbClr val="00539A"/>
                </a:solidFill>
              </a:rPr>
              <a:t>There are 5 levels of appeal and a different process for:</a:t>
            </a:r>
          </a:p>
          <a:p>
            <a:pPr marL="404812" lvl="1" indent="-342900">
              <a:lnSpc>
                <a:spcPct val="100000"/>
              </a:lnSpc>
              <a:spcBef>
                <a:spcPts val="600"/>
              </a:spcBef>
              <a:buFont typeface="Wingdings" panose="05000000000000000000" pitchFamily="2" charset="2"/>
              <a:buChar char="§"/>
            </a:pPr>
            <a:r>
              <a:rPr lang="en-US" dirty="0">
                <a:solidFill>
                  <a:srgbClr val="00539A"/>
                </a:solidFill>
              </a:rPr>
              <a:t>Part A and Part B </a:t>
            </a:r>
          </a:p>
          <a:p>
            <a:pPr marL="404812" lvl="1" indent="-342900">
              <a:lnSpc>
                <a:spcPct val="100000"/>
              </a:lnSpc>
              <a:spcBef>
                <a:spcPts val="600"/>
              </a:spcBef>
              <a:buFont typeface="Wingdings" panose="05000000000000000000" pitchFamily="2" charset="2"/>
              <a:buChar char="§"/>
            </a:pPr>
            <a:r>
              <a:rPr lang="en-US" dirty="0">
                <a:solidFill>
                  <a:srgbClr val="00539A"/>
                </a:solidFill>
              </a:rPr>
              <a:t>Medicare Advantage (Part C) </a:t>
            </a:r>
          </a:p>
          <a:p>
            <a:pPr marL="404812" lvl="1" indent="-342900">
              <a:lnSpc>
                <a:spcPct val="100000"/>
              </a:lnSpc>
              <a:spcBef>
                <a:spcPts val="600"/>
              </a:spcBef>
              <a:buFont typeface="Wingdings" panose="05000000000000000000" pitchFamily="2" charset="2"/>
              <a:buChar char="§"/>
            </a:pPr>
            <a:r>
              <a:rPr lang="en-US" dirty="0">
                <a:solidFill>
                  <a:srgbClr val="00539A"/>
                </a:solidFill>
              </a:rPr>
              <a:t>Part D </a:t>
            </a:r>
          </a:p>
        </p:txBody>
      </p:sp>
      <p:pic>
        <p:nvPicPr>
          <p:cNvPr id="15" name="Content Placeholder 14" descr="Screenshot of the slide showing levels of the the Original Medicare Appeals process: Part A &amp; Part B (Fee-for-Service) ">
            <a:extLst>
              <a:ext uri="{FF2B5EF4-FFF2-40B4-BE49-F238E27FC236}">
                <a16:creationId xmlns:a16="http://schemas.microsoft.com/office/drawing/2014/main" id="{AE6AA63C-246D-0C82-97FE-0EA1B1D2CCF8}"/>
              </a:ext>
            </a:extLst>
          </p:cNvPr>
          <p:cNvPicPr>
            <a:picLocks noGrp="1" noChangeAspect="1"/>
          </p:cNvPicPr>
          <p:nvPr>
            <p:ph sz="quarter" idx="14"/>
          </p:nvPr>
        </p:nvPicPr>
        <p:blipFill>
          <a:blip r:embed="rId5"/>
          <a:stretch>
            <a:fillRect/>
          </a:stretch>
        </p:blipFill>
        <p:spPr>
          <a:xfrm>
            <a:off x="624123" y="3462297"/>
            <a:ext cx="3783017" cy="2449609"/>
          </a:xfrm>
          <a:prstGeom prst="rect">
            <a:avLst/>
          </a:prstGeom>
        </p:spPr>
      </p:pic>
      <p:sp>
        <p:nvSpPr>
          <p:cNvPr id="12" name="Content Placeholder 11">
            <a:extLst>
              <a:ext uri="{FF2B5EF4-FFF2-40B4-BE49-F238E27FC236}">
                <a16:creationId xmlns:a16="http://schemas.microsoft.com/office/drawing/2014/main" id="{06B2AB6A-CBE6-B5D0-C7C3-719D5B719A93}"/>
              </a:ext>
            </a:extLst>
          </p:cNvPr>
          <p:cNvSpPr>
            <a:spLocks noGrp="1"/>
          </p:cNvSpPr>
          <p:nvPr>
            <p:ph sz="quarter" idx="16"/>
          </p:nvPr>
        </p:nvSpPr>
        <p:spPr>
          <a:xfrm>
            <a:off x="5183869" y="5545453"/>
            <a:ext cx="6344219" cy="620099"/>
          </a:xfrm>
        </p:spPr>
        <p:txBody>
          <a:bodyPr/>
          <a:lstStyle/>
          <a:p>
            <a:pPr marL="0" lvl="0" indent="0">
              <a:lnSpc>
                <a:spcPct val="100000"/>
              </a:lnSpc>
              <a:spcBef>
                <a:spcPts val="0"/>
              </a:spcBef>
              <a:buClrTx/>
              <a:buNone/>
            </a:pPr>
            <a:r>
              <a:rPr lang="en-US" sz="1400" dirty="0">
                <a:solidFill>
                  <a:prstClr val="black"/>
                </a:solidFill>
                <a:latin typeface="Calibri" panose="020F0502020204030204"/>
                <a:cs typeface="+mn-cs"/>
              </a:rPr>
              <a:t>Link to NTP Job Aid: </a:t>
            </a:r>
          </a:p>
          <a:p>
            <a:pPr marL="0" lvl="0" indent="0">
              <a:lnSpc>
                <a:spcPct val="100000"/>
              </a:lnSpc>
              <a:spcBef>
                <a:spcPts val="0"/>
              </a:spcBef>
              <a:buClrTx/>
              <a:buNone/>
            </a:pP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CMSnationaltrainingprogram.cms.gov/2024MedicareAppealsProcessjobaid.pdf</a:t>
            </a:r>
            <a:r>
              <a:rPr lang="en-US" sz="1400" dirty="0">
                <a:solidFill>
                  <a:prstClr val="black"/>
                </a:solidFill>
                <a:latin typeface="Calibri" panose="020F0502020204030204"/>
                <a:cs typeface="+mn-cs"/>
              </a:rPr>
              <a:t> </a:t>
            </a:r>
            <a:endParaRPr lang="en-US" dirty="0"/>
          </a:p>
        </p:txBody>
      </p:sp>
      <p:sp>
        <p:nvSpPr>
          <p:cNvPr id="8" name="Slide Number Placeholder 7">
            <a:extLst>
              <a:ext uri="{FF2B5EF4-FFF2-40B4-BE49-F238E27FC236}">
                <a16:creationId xmlns:a16="http://schemas.microsoft.com/office/drawing/2014/main" id="{91B6257B-7701-4EF9-A1CA-AB63F9C6051D}"/>
              </a:ext>
            </a:extLst>
          </p:cNvPr>
          <p:cNvSpPr>
            <a:spLocks noGrp="1"/>
          </p:cNvSpPr>
          <p:nvPr>
            <p:ph type="sldNum" sz="quarter" idx="12"/>
          </p:nvPr>
        </p:nvSpPr>
        <p:spPr/>
        <p:txBody>
          <a:bodyPr/>
          <a:lstStyle/>
          <a:p>
            <a:fld id="{0B2D781D-8844-5940-92D1-06EF0A7F581E}" type="slidenum">
              <a:rPr lang="en-US">
                <a:solidFill>
                  <a:srgbClr val="4472C4">
                    <a:lumMod val="60000"/>
                    <a:lumOff val="40000"/>
                  </a:srgbClr>
                </a:solidFill>
              </a:rPr>
              <a:pPr/>
              <a:t>44</a:t>
            </a:fld>
            <a:endParaRPr lang="en-US" dirty="0">
              <a:solidFill>
                <a:srgbClr val="4472C4">
                  <a:lumMod val="60000"/>
                  <a:lumOff val="40000"/>
                </a:srgbClr>
              </a:solidFill>
            </a:endParaRPr>
          </a:p>
        </p:txBody>
      </p:sp>
      <p:sp>
        <p:nvSpPr>
          <p:cNvPr id="14" name="Footer Placeholder 13"/>
          <p:cNvSpPr>
            <a:spLocks noGrp="1"/>
          </p:cNvSpPr>
          <p:nvPr>
            <p:ph type="ftr" sz="quarter" idx="11"/>
          </p:nvPr>
        </p:nvSpPr>
        <p:spPr/>
        <p:txBody>
          <a:bodyPr/>
          <a:lstStyle/>
          <a:p>
            <a:r>
              <a:rPr lang="en-US" dirty="0">
                <a:solidFill>
                  <a:srgbClr val="8FAADC"/>
                </a:solidFill>
              </a:rPr>
              <a:t>Understanding Medicare</a:t>
            </a:r>
          </a:p>
        </p:txBody>
      </p:sp>
      <p:sp>
        <p:nvSpPr>
          <p:cNvPr id="7" name="Date Placeholder 1"/>
          <p:cNvSpPr>
            <a:spLocks noGrp="1"/>
          </p:cNvSpPr>
          <p:nvPr>
            <p:ph type="dt" sz="half" idx="10"/>
          </p:nvPr>
        </p:nvSpPr>
        <p:spPr>
          <a:prstGeom prst="rect">
            <a:avLst/>
          </a:prstGeom>
        </p:spPr>
        <p:txBody>
          <a:bodyPr/>
          <a:lstStyle/>
          <a:p>
            <a:r>
              <a:rPr lang="en-US" dirty="0">
                <a:solidFill>
                  <a:srgbClr val="4472C4">
                    <a:lumMod val="60000"/>
                    <a:lumOff val="40000"/>
                  </a:srgbClr>
                </a:solidFill>
              </a:rPr>
              <a:t>April 2024</a:t>
            </a:r>
          </a:p>
        </p:txBody>
      </p:sp>
      <p:pic>
        <p:nvPicPr>
          <p:cNvPr id="5" name="Online Media 4" title="Medicare Appeals">
            <a:hlinkClick r:id="" action="ppaction://media"/>
            <a:extLst>
              <a:ext uri="{FF2B5EF4-FFF2-40B4-BE49-F238E27FC236}">
                <a16:creationId xmlns:a16="http://schemas.microsoft.com/office/drawing/2014/main" id="{BC4CDB35-1592-A43E-31F5-0EE2FF604783}"/>
              </a:ext>
            </a:extLst>
          </p:cNvPr>
          <p:cNvPicPr>
            <a:picLocks noGrp="1" noRot="1" noChangeAspect="1"/>
          </p:cNvPicPr>
          <p:nvPr>
            <p:ph sz="quarter" idx="15"/>
            <a:videoFile r:link="rId2"/>
          </p:nvPr>
        </p:nvPicPr>
        <p:blipFill>
          <a:blip r:embed="rId7"/>
          <a:stretch>
            <a:fillRect/>
          </a:stretch>
        </p:blipFill>
        <p:spPr>
          <a:xfrm>
            <a:off x="4980809" y="1613135"/>
            <a:ext cx="6372991" cy="3600507"/>
          </a:xfrm>
          <a:prstGeom prst="rect">
            <a:avLst/>
          </a:prstGeom>
        </p:spPr>
      </p:pic>
    </p:spTree>
    <p:custDataLst>
      <p:tags r:id="rId1"/>
    </p:custDataLst>
    <p:extLst>
      <p:ext uri="{BB962C8B-B14F-4D97-AF65-F5344CB8AC3E}">
        <p14:creationId xmlns:p14="http://schemas.microsoft.com/office/powerpoint/2010/main" val="5089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9A6034-A222-99B4-489B-E8612576B6B6}"/>
              </a:ext>
            </a:extLst>
          </p:cNvPr>
          <p:cNvSpPr>
            <a:spLocks noGrp="1"/>
          </p:cNvSpPr>
          <p:nvPr>
            <p:ph type="title"/>
          </p:nvPr>
        </p:nvSpPr>
        <p:spPr/>
        <p:txBody>
          <a:bodyPr/>
          <a:lstStyle/>
          <a:p>
            <a:r>
              <a:rPr lang="en-US">
                <a:latin typeface="Arial Black"/>
              </a:rPr>
              <a:t>10-Minute Break</a:t>
            </a:r>
            <a:endParaRPr lang="en-US"/>
          </a:p>
        </p:txBody>
      </p:sp>
    </p:spTree>
    <p:custDataLst>
      <p:tags r:id="rId1"/>
    </p:custDataLst>
    <p:extLst>
      <p:ext uri="{BB962C8B-B14F-4D97-AF65-F5344CB8AC3E}">
        <p14:creationId xmlns:p14="http://schemas.microsoft.com/office/powerpoint/2010/main" val="3293620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1FAA9E7-F397-458D-93B2-D8C47F98FF67}"/>
              </a:ext>
            </a:extLst>
          </p:cNvPr>
          <p:cNvSpPr>
            <a:spLocks noGrp="1"/>
          </p:cNvSpPr>
          <p:nvPr>
            <p:ph type="title"/>
          </p:nvPr>
        </p:nvSpPr>
        <p:spPr/>
        <p:txBody>
          <a:bodyPr/>
          <a:lstStyle/>
          <a:p>
            <a:r>
              <a:rPr lang="en-US" dirty="0"/>
              <a:t>Lesson 4</a:t>
            </a:r>
          </a:p>
        </p:txBody>
      </p:sp>
      <p:sp>
        <p:nvSpPr>
          <p:cNvPr id="14" name="Text Placeholder 13">
            <a:extLst>
              <a:ext uri="{FF2B5EF4-FFF2-40B4-BE49-F238E27FC236}">
                <a16:creationId xmlns:a16="http://schemas.microsoft.com/office/drawing/2014/main" id="{2DB50F8E-76EB-44E4-AB1A-5C9F102438A9}"/>
              </a:ext>
            </a:extLst>
          </p:cNvPr>
          <p:cNvSpPr>
            <a:spLocks noGrp="1"/>
          </p:cNvSpPr>
          <p:nvPr>
            <p:ph type="body" idx="1"/>
          </p:nvPr>
        </p:nvSpPr>
        <p:spPr/>
        <p:txBody>
          <a:bodyPr>
            <a:normAutofit/>
          </a:bodyPr>
          <a:lstStyle/>
          <a:p>
            <a:r>
              <a:rPr lang="en-US" dirty="0">
                <a:ea typeface="+mj-ea"/>
              </a:rPr>
              <a:t>Medicare Enrollment</a:t>
            </a:r>
          </a:p>
        </p:txBody>
      </p:sp>
    </p:spTree>
    <p:custDataLst>
      <p:tags r:id="rId1"/>
    </p:custDataLst>
    <p:extLst>
      <p:ext uri="{BB962C8B-B14F-4D97-AF65-F5344CB8AC3E}">
        <p14:creationId xmlns:p14="http://schemas.microsoft.com/office/powerpoint/2010/main" val="78188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A8BB1-3F1B-D46B-1010-70303A688E39}"/>
            </a:ext>
          </a:extLst>
        </p:cNvPr>
        <p:cNvGrpSpPr/>
        <p:nvPr/>
      </p:nvGrpSpPr>
      <p:grpSpPr>
        <a:xfrm>
          <a:off x="0" y="0"/>
          <a:ext cx="0" cy="0"/>
          <a:chOff x="0" y="0"/>
          <a:chExt cx="0" cy="0"/>
        </a:xfrm>
      </p:grpSpPr>
      <p:sp>
        <p:nvSpPr>
          <p:cNvPr id="48131" name="Title">
            <a:extLst>
              <a:ext uri="{FF2B5EF4-FFF2-40B4-BE49-F238E27FC236}">
                <a16:creationId xmlns:a16="http://schemas.microsoft.com/office/drawing/2014/main" id="{43F5458E-1FA0-EDC3-8429-F8624C620C88}"/>
              </a:ext>
            </a:extLst>
          </p:cNvPr>
          <p:cNvSpPr>
            <a:spLocks noGrp="1" noChangeArrowheads="1"/>
          </p:cNvSpPr>
          <p:nvPr>
            <p:ph type="title"/>
          </p:nvPr>
        </p:nvSpPr>
        <p:spPr/>
        <p:txBody>
          <a:bodyPr>
            <a:normAutofit/>
          </a:bodyPr>
          <a:lstStyle/>
          <a:p>
            <a:r>
              <a:rPr lang="en-US" sz="3200" b="0" dirty="0">
                <a:latin typeface="Arial Black" panose="020B0A04020102020204" pitchFamily="34" charset="0"/>
              </a:rPr>
              <a:t>Medicare Enrollment</a:t>
            </a:r>
          </a:p>
        </p:txBody>
      </p:sp>
      <p:sp>
        <p:nvSpPr>
          <p:cNvPr id="22" name="Content Placeholder 1" descr="Medicare enrollment rules and decisions vary depending on&#10;" title="Text box">
            <a:extLst>
              <a:ext uri="{FF2B5EF4-FFF2-40B4-BE49-F238E27FC236}">
                <a16:creationId xmlns:a16="http://schemas.microsoft.com/office/drawing/2014/main" id="{336F92C4-CCF7-C8CC-8ABC-0C91788D640C}"/>
              </a:ext>
            </a:extLst>
          </p:cNvPr>
          <p:cNvSpPr>
            <a:spLocks noGrp="1"/>
          </p:cNvSpPr>
          <p:nvPr>
            <p:ph sz="quarter" idx="13"/>
          </p:nvPr>
        </p:nvSpPr>
        <p:spPr>
          <a:xfrm>
            <a:off x="0" y="1200930"/>
            <a:ext cx="12192000" cy="1443967"/>
          </a:xfrm>
          <a:prstGeom prst="rect">
            <a:avLst/>
          </a:prstGeom>
        </p:spPr>
        <p:txBody>
          <a:bodyPr>
            <a:normAutofit/>
          </a:bodyPr>
          <a:lstStyle/>
          <a:p>
            <a:pPr marL="0" indent="0" algn="ctr">
              <a:lnSpc>
                <a:spcPct val="120000"/>
              </a:lnSpc>
              <a:spcAft>
                <a:spcPts val="600"/>
              </a:spcAft>
              <a:buNone/>
              <a:defRPr/>
            </a:pPr>
            <a:r>
              <a:rPr lang="en-US" sz="2800" b="1" dirty="0">
                <a:solidFill>
                  <a:srgbClr val="00539A"/>
                </a:solidFill>
                <a:latin typeface="Arial" panose="020B0604020202020204" pitchFamily="34" charset="0"/>
                <a:cs typeface="Arial" panose="020B0604020202020204" pitchFamily="34" charset="0"/>
              </a:rPr>
              <a:t>How and When You Can Enroll in Medicare</a:t>
            </a:r>
          </a:p>
          <a:p>
            <a:pPr marL="0" indent="0" algn="ctr">
              <a:spcBef>
                <a:spcPts val="1200"/>
              </a:spcBef>
              <a:spcAft>
                <a:spcPts val="600"/>
              </a:spcAft>
              <a:buNone/>
              <a:defRPr/>
            </a:pPr>
            <a:r>
              <a:rPr lang="en-US" sz="2400" dirty="0">
                <a:solidFill>
                  <a:srgbClr val="00539A"/>
                </a:solidFill>
              </a:rPr>
              <a:t>Medicare enrollment rules and decisions vary depending on</a:t>
            </a:r>
            <a:endParaRPr lang="en-US" dirty="0">
              <a:solidFill>
                <a:srgbClr val="00539A"/>
              </a:solidFill>
            </a:endParaRPr>
          </a:p>
        </p:txBody>
      </p:sp>
      <p:pic>
        <p:nvPicPr>
          <p:cNvPr id="16" name="Picture 15" descr="Image of a Social Security card   " title="Image of a Social Security Card">
            <a:extLst>
              <a:ext uri="{FF2B5EF4-FFF2-40B4-BE49-F238E27FC236}">
                <a16:creationId xmlns:a16="http://schemas.microsoft.com/office/drawing/2014/main" id="{0FD8E1DF-D023-A456-5C48-B985B62B298E}"/>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133000"/>
                    </a14:imgEffect>
                  </a14:imgLayer>
                </a14:imgProps>
              </a:ext>
              <a:ext uri="{28A0092B-C50C-407E-A947-70E740481C1C}">
                <a14:useLocalDpi xmlns:a14="http://schemas.microsoft.com/office/drawing/2010/main"/>
              </a:ext>
            </a:extLst>
          </a:blip>
          <a:stretch>
            <a:fillRect/>
          </a:stretch>
        </p:blipFill>
        <p:spPr>
          <a:xfrm>
            <a:off x="2327208" y="2681354"/>
            <a:ext cx="2462736" cy="1443966"/>
          </a:xfrm>
          <a:prstGeom prst="rect">
            <a:avLst/>
          </a:prstGeom>
        </p:spPr>
      </p:pic>
      <p:sp>
        <p:nvSpPr>
          <p:cNvPr id="4" name="Content Placeholder 3">
            <a:extLst>
              <a:ext uri="{FF2B5EF4-FFF2-40B4-BE49-F238E27FC236}">
                <a16:creationId xmlns:a16="http://schemas.microsoft.com/office/drawing/2014/main" id="{BFFEC21E-E288-D895-41C0-BE0B32FDE3D9}"/>
              </a:ext>
            </a:extLst>
          </p:cNvPr>
          <p:cNvSpPr>
            <a:spLocks noGrp="1"/>
          </p:cNvSpPr>
          <p:nvPr>
            <p:ph sz="quarter" idx="14"/>
          </p:nvPr>
        </p:nvSpPr>
        <p:spPr>
          <a:xfrm>
            <a:off x="1204192" y="4245135"/>
            <a:ext cx="4834702" cy="1519467"/>
          </a:xfrm>
        </p:spPr>
        <p:txBody>
          <a:bodyPr>
            <a:noAutofit/>
          </a:bodyPr>
          <a:lstStyle/>
          <a:p>
            <a:pPr marL="0" marR="0" lvl="1"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If you get</a:t>
            </a:r>
          </a:p>
          <a:p>
            <a:pPr marL="274320" marR="0" lvl="1"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Social Security Disability Insurance (SSDI)</a:t>
            </a:r>
          </a:p>
          <a:p>
            <a:pPr marL="274320" marR="0" lvl="1"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Social Security retirement benefits, or</a:t>
            </a:r>
          </a:p>
          <a:p>
            <a:pPr marL="274320" marR="0" lvl="1"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Railroad Retirement Board (RRB) benefits</a:t>
            </a:r>
          </a:p>
        </p:txBody>
      </p:sp>
      <p:cxnSp>
        <p:nvCxnSpPr>
          <p:cNvPr id="3" name="Straight Connector 2">
            <a:extLst>
              <a:ext uri="{FF2B5EF4-FFF2-40B4-BE49-F238E27FC236}">
                <a16:creationId xmlns:a16="http://schemas.microsoft.com/office/drawing/2014/main" id="{07B95740-AE5A-6875-2D16-D3ADC0E714B7}"/>
              </a:ext>
              <a:ext uri="{C183D7F6-B498-43B3-948B-1728B52AA6E4}">
                <adec:decorative xmlns:adec="http://schemas.microsoft.com/office/drawing/2017/decorative" val="1"/>
              </a:ext>
            </a:extLst>
          </p:cNvPr>
          <p:cNvCxnSpPr/>
          <p:nvPr/>
        </p:nvCxnSpPr>
        <p:spPr>
          <a:xfrm>
            <a:off x="6096000" y="2596244"/>
            <a:ext cx="0" cy="3118277"/>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FED0744B-66C2-5BA4-F65F-FD4108284E36}"/>
              </a:ext>
            </a:extLst>
          </p:cNvPr>
          <p:cNvSpPr>
            <a:spLocks noGrp="1"/>
          </p:cNvSpPr>
          <p:nvPr>
            <p:ph sz="quarter" idx="15"/>
          </p:nvPr>
        </p:nvSpPr>
        <p:spPr>
          <a:xfrm>
            <a:off x="8198732" y="3556212"/>
            <a:ext cx="1377423" cy="496150"/>
          </a:xfrm>
        </p:spPr>
        <p:txBody>
          <a:bodyPr>
            <a:normAutofit/>
          </a:bodyPr>
          <a:lstStyle/>
          <a:p>
            <a:pPr marL="0" indent="0" algn="ctr">
              <a:buNone/>
            </a:pPr>
            <a:r>
              <a:rPr lang="en-US" sz="1800" dirty="0"/>
              <a:t>Your age</a:t>
            </a:r>
          </a:p>
        </p:txBody>
      </p:sp>
      <p:grpSp>
        <p:nvGrpSpPr>
          <p:cNvPr id="18" name="Group 17" descr="icon of 65 and arrow down to indicate under 65, and a birthday cake with 65 indicated your age affects how and when you can enroll in Medicare&#10;&#10;Icon of 65 and arrow down to indicact under 65, and a birthday cake with 65 indicated your age affects how and whn you can enroll in Medicare">
            <a:extLst>
              <a:ext uri="{FF2B5EF4-FFF2-40B4-BE49-F238E27FC236}">
                <a16:creationId xmlns:a16="http://schemas.microsoft.com/office/drawing/2014/main" id="{A1EAAD98-6362-7937-512A-D578900EC035}"/>
              </a:ext>
            </a:extLst>
          </p:cNvPr>
          <p:cNvGrpSpPr/>
          <p:nvPr/>
        </p:nvGrpSpPr>
        <p:grpSpPr>
          <a:xfrm>
            <a:off x="7331476" y="3007973"/>
            <a:ext cx="3179458" cy="1147410"/>
            <a:chOff x="4572000" y="1570444"/>
            <a:chExt cx="2251091" cy="724821"/>
          </a:xfrm>
        </p:grpSpPr>
        <p:pic>
          <p:nvPicPr>
            <p:cNvPr id="19" name="Picture 18" title="birthday cake graphic age 65">
              <a:extLst>
                <a:ext uri="{FF2B5EF4-FFF2-40B4-BE49-F238E27FC236}">
                  <a16:creationId xmlns:a16="http://schemas.microsoft.com/office/drawing/2014/main" id="{1310C6AF-0E7C-7B1E-5D60-FC515125CBF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73750" y="1570444"/>
              <a:ext cx="549341" cy="692648"/>
            </a:xfrm>
            <a:prstGeom prst="rect">
              <a:avLst/>
            </a:prstGeom>
          </p:spPr>
        </p:pic>
        <p:pic>
          <p:nvPicPr>
            <p:cNvPr id="20" name="Picture 19" descr="under 65" title="65 with arrow underneath">
              <a:extLst>
                <a:ext uri="{FF2B5EF4-FFF2-40B4-BE49-F238E27FC236}">
                  <a16:creationId xmlns:a16="http://schemas.microsoft.com/office/drawing/2014/main" id="{EB301911-88A1-465B-B32B-A5F07465F15E}"/>
                </a:ext>
              </a:extLst>
            </p:cNvPr>
            <p:cNvPicPr>
              <a:picLocks noChangeAspect="1"/>
            </p:cNvPicPr>
            <p:nvPr/>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572000" y="1658980"/>
              <a:ext cx="401590" cy="636285"/>
            </a:xfrm>
            <a:prstGeom prst="rect">
              <a:avLst/>
            </a:prstGeom>
          </p:spPr>
        </p:pic>
      </p:grpSp>
      <p:sp>
        <p:nvSpPr>
          <p:cNvPr id="6" name="Content Placeholder 5">
            <a:extLst>
              <a:ext uri="{FF2B5EF4-FFF2-40B4-BE49-F238E27FC236}">
                <a16:creationId xmlns:a16="http://schemas.microsoft.com/office/drawing/2014/main" id="{2690EBF3-B272-47CE-1F14-D0603E5C5622}"/>
              </a:ext>
            </a:extLst>
          </p:cNvPr>
          <p:cNvSpPr>
            <a:spLocks noGrp="1"/>
          </p:cNvSpPr>
          <p:nvPr>
            <p:ph sz="quarter" idx="16"/>
          </p:nvPr>
        </p:nvSpPr>
        <p:spPr>
          <a:xfrm>
            <a:off x="7574508" y="4781445"/>
            <a:ext cx="2551862" cy="617939"/>
          </a:xfrm>
        </p:spPr>
        <p:txBody>
          <a:bodyPr>
            <a:noAutofit/>
          </a:bodyPr>
          <a:lstStyle/>
          <a:p>
            <a:pPr marL="59825" marR="0" lvl="1"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Your other coverage, like  from an employer</a:t>
            </a:r>
          </a:p>
        </p:txBody>
      </p:sp>
      <p:grpSp>
        <p:nvGrpSpPr>
          <p:cNvPr id="23" name="Group 22" descr="Balloon graphis and graphic of man still workin to indicate that how and when you enroll in Medicare is affected by other employer coverage" title="Balloon graphis and graphic of man still workin to indicate that how and when you enroll in Medicare is affected by other employer coverage">
            <a:extLst>
              <a:ext uri="{FF2B5EF4-FFF2-40B4-BE49-F238E27FC236}">
                <a16:creationId xmlns:a16="http://schemas.microsoft.com/office/drawing/2014/main" id="{D23A0720-7077-AB74-468F-9D8976DBE8B9}"/>
              </a:ext>
            </a:extLst>
          </p:cNvPr>
          <p:cNvGrpSpPr/>
          <p:nvPr/>
        </p:nvGrpSpPr>
        <p:grpSpPr>
          <a:xfrm>
            <a:off x="6746540" y="4723284"/>
            <a:ext cx="4281805" cy="968478"/>
            <a:chOff x="4341791" y="2301413"/>
            <a:chExt cx="3949180" cy="1167673"/>
          </a:xfrm>
        </p:grpSpPr>
        <p:pic>
          <p:nvPicPr>
            <p:cNvPr id="24" name="Picture 23" title="Just retired balloon icon">
              <a:extLst>
                <a:ext uri="{FF2B5EF4-FFF2-40B4-BE49-F238E27FC236}">
                  <a16:creationId xmlns:a16="http://schemas.microsoft.com/office/drawing/2014/main" id="{BE75D608-C0B0-0629-5197-AF3DE42586B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41791" y="2326086"/>
              <a:ext cx="765810" cy="1143000"/>
            </a:xfrm>
            <a:prstGeom prst="rect">
              <a:avLst/>
            </a:prstGeom>
          </p:spPr>
        </p:pic>
        <p:pic>
          <p:nvPicPr>
            <p:cNvPr id="25" name="Picture 24" descr="Man with sign &quot;still working&quot; graphic" title="Man with sign &quot;still working&quot; graphic">
              <a:extLst>
                <a:ext uri="{FF2B5EF4-FFF2-40B4-BE49-F238E27FC236}">
                  <a16:creationId xmlns:a16="http://schemas.microsoft.com/office/drawing/2014/main" id="{08F27014-48B1-2747-66BE-C5FB92C81B3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630339" y="2301413"/>
              <a:ext cx="660632" cy="774052"/>
            </a:xfrm>
            <a:prstGeom prst="rect">
              <a:avLst/>
            </a:prstGeom>
          </p:spPr>
        </p:pic>
      </p:grpSp>
      <p:sp>
        <p:nvSpPr>
          <p:cNvPr id="2" name="Slide Number Placeholder 1">
            <a:extLst>
              <a:ext uri="{FF2B5EF4-FFF2-40B4-BE49-F238E27FC236}">
                <a16:creationId xmlns:a16="http://schemas.microsoft.com/office/drawing/2014/main" id="{4B2056C3-14B4-E255-9C04-293AAB576FB3}"/>
              </a:ext>
            </a:extLst>
          </p:cNvPr>
          <p:cNvSpPr>
            <a:spLocks noGrp="1"/>
          </p:cNvSpPr>
          <p:nvPr>
            <p:ph type="sldNum" sz="quarter" idx="12"/>
          </p:nvPr>
        </p:nvSpPr>
        <p:spPr/>
        <p:txBody>
          <a:bodyPr/>
          <a:lstStyle/>
          <a:p>
            <a:fld id="{0B2D781D-8844-5940-92D1-06EF0A7F581E}" type="slidenum">
              <a:rPr lang="en-US">
                <a:solidFill>
                  <a:srgbClr val="4472C4">
                    <a:lumMod val="60000"/>
                    <a:lumOff val="40000"/>
                  </a:srgbClr>
                </a:solidFill>
              </a:rPr>
              <a:pPr/>
              <a:t>47</a:t>
            </a:fld>
            <a:endParaRPr lang="en-US" dirty="0">
              <a:solidFill>
                <a:srgbClr val="4472C4">
                  <a:lumMod val="60000"/>
                  <a:lumOff val="40000"/>
                </a:srgbClr>
              </a:solidFill>
            </a:endParaRPr>
          </a:p>
        </p:txBody>
      </p:sp>
      <p:sp>
        <p:nvSpPr>
          <p:cNvPr id="10" name="Footer Placeholder 4">
            <a:extLst>
              <a:ext uri="{FF2B5EF4-FFF2-40B4-BE49-F238E27FC236}">
                <a16:creationId xmlns:a16="http://schemas.microsoft.com/office/drawing/2014/main" id="{9D3C50C7-7F46-DEC6-F8D0-C1BB100E66B3}"/>
              </a:ext>
            </a:extLst>
          </p:cNvPr>
          <p:cNvSpPr>
            <a:spLocks noGrp="1"/>
          </p:cNvSpPr>
          <p:nvPr>
            <p:ph type="ftr" sz="quarter" idx="11"/>
          </p:nvPr>
        </p:nvSpPr>
        <p:spPr/>
        <p:txBody>
          <a:bodyPr/>
          <a:lstStyle/>
          <a:p>
            <a:pPr lvl="0"/>
            <a:r>
              <a:rPr lang="en-US" dirty="0">
                <a:solidFill>
                  <a:srgbClr val="8FAADC"/>
                </a:solidFill>
              </a:rPr>
              <a:t>Understanding Medicare</a:t>
            </a:r>
          </a:p>
        </p:txBody>
      </p:sp>
      <p:sp>
        <p:nvSpPr>
          <p:cNvPr id="11" name="Date Placeholder 1">
            <a:extLst>
              <a:ext uri="{FF2B5EF4-FFF2-40B4-BE49-F238E27FC236}">
                <a16:creationId xmlns:a16="http://schemas.microsoft.com/office/drawing/2014/main" id="{449656D1-A0C5-9D2B-77D8-C3DA4CEAC438}"/>
              </a:ext>
            </a:extLst>
          </p:cNvPr>
          <p:cNvSpPr>
            <a:spLocks noGrp="1"/>
          </p:cNvSpPr>
          <p:nvPr>
            <p:ph type="dt" sz="half" idx="10"/>
          </p:nvPr>
        </p:nvSpPr>
        <p:spPr>
          <a:prstGeom prst="rect">
            <a:avLst/>
          </a:prstGeom>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57858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B49E3-BB23-57DE-5F59-B79ECA4E792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15975E-8609-1B92-FF7B-C76D8BA2E99E}"/>
              </a:ext>
            </a:extLst>
          </p:cNvPr>
          <p:cNvSpPr>
            <a:spLocks noGrp="1"/>
          </p:cNvSpPr>
          <p:nvPr>
            <p:ph type="title"/>
          </p:nvPr>
        </p:nvSpPr>
        <p:spPr/>
        <p:txBody>
          <a:bodyPr>
            <a:normAutofit/>
          </a:bodyPr>
          <a:lstStyle/>
          <a:p>
            <a:r>
              <a:rPr lang="en-US" dirty="0"/>
              <a:t>Why Enrolling on Time is Important</a:t>
            </a:r>
          </a:p>
        </p:txBody>
      </p:sp>
      <p:sp>
        <p:nvSpPr>
          <p:cNvPr id="13" name="Rectangle 12">
            <a:extLst>
              <a:ext uri="{FF2B5EF4-FFF2-40B4-BE49-F238E27FC236}">
                <a16:creationId xmlns:a16="http://schemas.microsoft.com/office/drawing/2014/main" id="{06A64FE6-2FEF-AC0F-7F20-9AAB907C45EC}"/>
              </a:ext>
              <a:ext uri="{C183D7F6-B498-43B3-948B-1728B52AA6E4}">
                <adec:decorative xmlns:adec="http://schemas.microsoft.com/office/drawing/2017/decorative" val="1"/>
              </a:ext>
            </a:extLst>
          </p:cNvPr>
          <p:cNvSpPr/>
          <p:nvPr/>
        </p:nvSpPr>
        <p:spPr>
          <a:xfrm>
            <a:off x="2209800" y="2847833"/>
            <a:ext cx="9409178" cy="124649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descr="Blue box highlighting the two sub bullets of the first bullet point in the list">
            <a:extLst>
              <a:ext uri="{FF2B5EF4-FFF2-40B4-BE49-F238E27FC236}">
                <a16:creationId xmlns:a16="http://schemas.microsoft.com/office/drawing/2014/main" id="{1EED2D05-7F67-29BB-93FF-F8D622474B57}"/>
              </a:ext>
            </a:extLst>
          </p:cNvPr>
          <p:cNvSpPr>
            <a:spLocks noGrp="1"/>
          </p:cNvSpPr>
          <p:nvPr>
            <p:ph sz="quarter" idx="13"/>
          </p:nvPr>
        </p:nvSpPr>
        <p:spPr>
          <a:xfrm>
            <a:off x="1998084" y="1457643"/>
            <a:ext cx="9717088" cy="4537075"/>
          </a:xfrm>
        </p:spPr>
        <p:txBody>
          <a:bodyPr>
            <a:normAutofit fontScale="92500" lnSpcReduction="10000"/>
          </a:bodyPr>
          <a:lstStyle/>
          <a:p>
            <a:pPr marL="0" marR="0" lvl="0" indent="0" algn="l" defTabSz="914400" rtl="0" eaLnBrk="1" fontAlgn="auto" latinLnBrk="0" hangingPunct="1">
              <a:lnSpc>
                <a:spcPct val="110000"/>
              </a:lnSpc>
              <a:spcBef>
                <a:spcPts val="0"/>
              </a:spcBef>
              <a:buClrTx/>
              <a:buSzTx/>
              <a:buFont typeface="Wingdings" pitchFamily="2" charset="2"/>
              <a:buNone/>
              <a:tabLst/>
              <a:defRPr/>
            </a:pPr>
            <a:r>
              <a:rPr kumimoji="0" lang="en-US" sz="2800" b="1"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If people with Medicare don’t enroll on time… </a:t>
            </a:r>
          </a:p>
          <a:p>
            <a:pPr marL="274320" marR="0" lvl="4" algn="l" defTabSz="914400" rtl="0" eaLnBrk="1" fontAlgn="auto" latinLnBrk="0" hangingPunct="1">
              <a:lnSpc>
                <a:spcPct val="11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Costs could be higher (late enrollment penalties) or they could pay more for a Medicare Supplement Insurance (Medigap) policy</a:t>
            </a:r>
          </a:p>
          <a:p>
            <a:pPr marL="548640" marR="0" lvl="1" algn="l" defTabSz="914377" rtl="0" eaLnBrk="1" fontAlgn="auto" latinLnBrk="0" hangingPunct="1">
              <a:lnSpc>
                <a:spcPct val="110000"/>
              </a:lnSpc>
              <a:spcBef>
                <a:spcPts val="0"/>
              </a:spcBef>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Premium Part A </a:t>
            </a:r>
            <a:r>
              <a:rPr kumimoji="0" lang="en-US" sz="24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late enrollment penalty lasts 2X the number of years a person with Medicare could have had Part A but didn’t</a:t>
            </a:r>
          </a:p>
          <a:p>
            <a:pPr marL="548640" marR="0" lvl="1" algn="l" defTabSz="914377" rtl="0" eaLnBrk="1" fontAlgn="auto" latinLnBrk="0" hangingPunct="1">
              <a:lnSpc>
                <a:spcPct val="110000"/>
              </a:lnSpc>
              <a:spcBef>
                <a:spcPts val="0"/>
              </a:spcBef>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Part B</a:t>
            </a:r>
            <a:r>
              <a:rPr kumimoji="0" lang="en-US" sz="24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 and </a:t>
            </a:r>
            <a:r>
              <a:rPr kumimoji="0" lang="en-US" sz="2400" b="1"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Part D</a:t>
            </a:r>
            <a:r>
              <a:rPr kumimoji="0" lang="en-US" sz="24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 late enrollment penalties last a lifetime</a:t>
            </a:r>
          </a:p>
          <a:p>
            <a:pPr marL="274320" lvl="4">
              <a:lnSpc>
                <a:spcPct val="110000"/>
              </a:lnSpc>
              <a:spcBef>
                <a:spcPts val="0"/>
              </a:spcBef>
              <a:spcAft>
                <a:spcPts val="1200"/>
              </a:spcAft>
              <a:buFont typeface="Wingdings" panose="05000000000000000000" pitchFamily="2" charset="2"/>
              <a:buChar char="§"/>
            </a:pPr>
            <a:r>
              <a:rPr lang="en-US" sz="2400" dirty="0">
                <a:solidFill>
                  <a:srgbClr val="00539A"/>
                </a:solidFill>
                <a:latin typeface="Arial" panose="020B0604020202020204" pitchFamily="34" charset="0"/>
                <a:cs typeface="Arial" panose="020B0604020202020204" pitchFamily="34" charset="0"/>
              </a:rPr>
              <a:t>Coverage might be affected, like having a gap in coverage or a waiting period for a pre-existing condition (Medigap)</a:t>
            </a:r>
          </a:p>
          <a:p>
            <a:pPr marL="274320" lvl="4">
              <a:lnSpc>
                <a:spcPct val="110000"/>
              </a:lnSpc>
              <a:spcBef>
                <a:spcPts val="0"/>
              </a:spcBef>
              <a:spcAft>
                <a:spcPts val="1200"/>
              </a:spcAft>
              <a:buFont typeface="Wingdings" panose="05000000000000000000" pitchFamily="2" charset="2"/>
              <a:buChar char="§"/>
            </a:pPr>
            <a:r>
              <a:rPr lang="en-US" sz="2400" dirty="0">
                <a:solidFill>
                  <a:srgbClr val="00539A"/>
                </a:solidFill>
                <a:latin typeface="Arial" panose="020B0604020202020204" pitchFamily="34" charset="0"/>
                <a:cs typeface="Arial" panose="020B0604020202020204" pitchFamily="34" charset="0"/>
              </a:rPr>
              <a:t>They might not be able to buy a Medigap policy or may have to </a:t>
            </a:r>
            <a:br>
              <a:rPr lang="en-US" sz="2400" dirty="0">
                <a:solidFill>
                  <a:srgbClr val="00539A"/>
                </a:solidFill>
                <a:latin typeface="Arial" panose="020B0604020202020204" pitchFamily="34" charset="0"/>
                <a:cs typeface="Arial" panose="020B0604020202020204" pitchFamily="34" charset="0"/>
              </a:rPr>
            </a:br>
            <a:r>
              <a:rPr lang="en-US" sz="2400" dirty="0">
                <a:solidFill>
                  <a:srgbClr val="00539A"/>
                </a:solidFill>
                <a:latin typeface="Arial" panose="020B0604020202020204" pitchFamily="34" charset="0"/>
                <a:cs typeface="Arial" panose="020B0604020202020204" pitchFamily="34" charset="0"/>
              </a:rPr>
              <a:t>pay more</a:t>
            </a:r>
            <a:endParaRPr lang="en-US" dirty="0">
              <a:solidFill>
                <a:srgbClr val="00539A"/>
              </a:solidFill>
            </a:endParaRPr>
          </a:p>
        </p:txBody>
      </p:sp>
      <p:pic>
        <p:nvPicPr>
          <p:cNvPr id="7" name="Picture 6">
            <a:extLst>
              <a:ext uri="{FF2B5EF4-FFF2-40B4-BE49-F238E27FC236}">
                <a16:creationId xmlns:a16="http://schemas.microsoft.com/office/drawing/2014/main" id="{14D93ECD-A1A5-AB68-51CD-A17B15CDFD5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3022" y="2084370"/>
            <a:ext cx="1098777" cy="831703"/>
          </a:xfrm>
          <a:prstGeom prst="rect">
            <a:avLst/>
          </a:prstGeom>
          <a:ln>
            <a:noFill/>
          </a:ln>
          <a:effectLst>
            <a:softEdge rad="112500"/>
          </a:effectLst>
        </p:spPr>
      </p:pic>
      <p:pic>
        <p:nvPicPr>
          <p:cNvPr id="8" name="Picture 7">
            <a:extLst>
              <a:ext uri="{FF2B5EF4-FFF2-40B4-BE49-F238E27FC236}">
                <a16:creationId xmlns:a16="http://schemas.microsoft.com/office/drawing/2014/main" id="{C82E885D-6F97-10FA-2BF4-503390394428}"/>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2009" y="4043316"/>
            <a:ext cx="1026383" cy="897421"/>
          </a:xfrm>
          <a:prstGeom prst="rect">
            <a:avLst/>
          </a:prstGeom>
          <a:ln>
            <a:noFill/>
          </a:ln>
          <a:effectLst>
            <a:softEdge rad="112500"/>
          </a:effectLst>
        </p:spPr>
      </p:pic>
      <p:pic>
        <p:nvPicPr>
          <p:cNvPr id="9" name="Picture 8">
            <a:extLst>
              <a:ext uri="{FF2B5EF4-FFF2-40B4-BE49-F238E27FC236}">
                <a16:creationId xmlns:a16="http://schemas.microsoft.com/office/drawing/2014/main" id="{3A9799DB-6A43-B749-9D53-A6CF30D02EFE}"/>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839207">
            <a:off x="437196" y="5096658"/>
            <a:ext cx="1507035" cy="947427"/>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1A6B61D0-0D74-6DEE-44DF-528D0AD14B50}"/>
              </a:ext>
            </a:extLst>
          </p:cNvPr>
          <p:cNvSpPr>
            <a:spLocks noGrp="1"/>
          </p:cNvSpPr>
          <p:nvPr>
            <p:ph type="sldNum" sz="quarter" idx="12"/>
          </p:nvPr>
        </p:nvSpPr>
        <p:spPr/>
        <p:txBody>
          <a:bodyPr/>
          <a:lstStyle/>
          <a:p>
            <a:fld id="{0B2D781D-8844-5940-92D1-06EF0A7F581E}" type="slidenum">
              <a:rPr lang="en-US">
                <a:solidFill>
                  <a:srgbClr val="4472C4">
                    <a:lumMod val="60000"/>
                    <a:lumOff val="40000"/>
                  </a:srgbClr>
                </a:solidFill>
              </a:rPr>
              <a:pPr/>
              <a:t>48</a:t>
            </a:fld>
            <a:endParaRPr lang="en-US" dirty="0">
              <a:solidFill>
                <a:srgbClr val="4472C4">
                  <a:lumMod val="60000"/>
                  <a:lumOff val="40000"/>
                </a:srgbClr>
              </a:solidFill>
            </a:endParaRPr>
          </a:p>
        </p:txBody>
      </p:sp>
      <p:sp>
        <p:nvSpPr>
          <p:cNvPr id="11" name="Footer Placeholder 2">
            <a:extLst>
              <a:ext uri="{FF2B5EF4-FFF2-40B4-BE49-F238E27FC236}">
                <a16:creationId xmlns:a16="http://schemas.microsoft.com/office/drawing/2014/main" id="{028BB694-E394-9BD8-BED7-8EDA3C0F31B8}"/>
              </a:ext>
            </a:extLst>
          </p:cNvPr>
          <p:cNvSpPr>
            <a:spLocks noGrp="1"/>
          </p:cNvSpPr>
          <p:nvPr>
            <p:ph type="ftr" sz="quarter" idx="11"/>
          </p:nvPr>
        </p:nvSpPr>
        <p:spPr/>
        <p:txBody>
          <a:bodyPr/>
          <a:lstStyle/>
          <a:p>
            <a:r>
              <a:rPr lang="en-US" dirty="0">
                <a:solidFill>
                  <a:srgbClr val="8FAADC"/>
                </a:solidFill>
              </a:rPr>
              <a:t>Understanding Medicare</a:t>
            </a:r>
          </a:p>
        </p:txBody>
      </p:sp>
      <p:sp>
        <p:nvSpPr>
          <p:cNvPr id="2" name="Date Placeholder 1">
            <a:extLst>
              <a:ext uri="{FF2B5EF4-FFF2-40B4-BE49-F238E27FC236}">
                <a16:creationId xmlns:a16="http://schemas.microsoft.com/office/drawing/2014/main" id="{037507DA-D878-984C-F413-4F2AA3A38BDF}"/>
              </a:ext>
            </a:extLst>
          </p:cNvPr>
          <p:cNvSpPr>
            <a:spLocks noGrp="1"/>
          </p:cNvSpPr>
          <p:nvPr>
            <p:ph type="dt" sz="half" idx="10"/>
          </p:nvPr>
        </p:nvSpPr>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310768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Automatic Enrollment: Medicare Part A &amp; Part B</a:t>
            </a:r>
          </a:p>
        </p:txBody>
      </p:sp>
      <p:sp>
        <p:nvSpPr>
          <p:cNvPr id="10" name="Content Placeholder 9">
            <a:extLst>
              <a:ext uri="{FF2B5EF4-FFF2-40B4-BE49-F238E27FC236}">
                <a16:creationId xmlns:a16="http://schemas.microsoft.com/office/drawing/2014/main" id="{33560B17-D322-44E8-89F9-A5D7945CF034}"/>
              </a:ext>
            </a:extLst>
          </p:cNvPr>
          <p:cNvSpPr>
            <a:spLocks noGrp="1"/>
          </p:cNvSpPr>
          <p:nvPr>
            <p:ph idx="4294967295"/>
          </p:nvPr>
        </p:nvSpPr>
        <p:spPr>
          <a:xfrm>
            <a:off x="1415687" y="1300252"/>
            <a:ext cx="10776313" cy="1442947"/>
          </a:xfrm>
        </p:spPr>
        <p:txBody>
          <a:bodyPr>
            <a:noAutofit/>
          </a:bodyPr>
          <a:lstStyle/>
          <a:p>
            <a:pPr marL="0" lvl="0" indent="0" defTabSz="685800">
              <a:lnSpc>
                <a:spcPct val="100000"/>
              </a:lnSpc>
              <a:spcBef>
                <a:spcPts val="0"/>
              </a:spcBef>
              <a:spcAft>
                <a:spcPts val="1200"/>
              </a:spcAft>
              <a:buNone/>
              <a:defRPr/>
            </a:pPr>
            <a:r>
              <a:rPr lang="en-US" sz="2400" b="1" dirty="0">
                <a:solidFill>
                  <a:srgbClr val="00529B"/>
                </a:solidFill>
              </a:rPr>
              <a:t>Enrollment is automatic for people who:</a:t>
            </a:r>
          </a:p>
          <a:p>
            <a:pPr marL="548640" lvl="0" indent="-274320" defTabSz="685800">
              <a:lnSpc>
                <a:spcPct val="100000"/>
              </a:lnSpc>
              <a:spcBef>
                <a:spcPts val="0"/>
              </a:spcBef>
              <a:spcAft>
                <a:spcPts val="1200"/>
              </a:spcAft>
              <a:defRPr/>
            </a:pPr>
            <a:r>
              <a:rPr lang="en-US" sz="2000" dirty="0">
                <a:solidFill>
                  <a:srgbClr val="00529B"/>
                </a:solidFill>
              </a:rPr>
              <a:t>Get Social Security or RRB Benefits</a:t>
            </a:r>
          </a:p>
          <a:p>
            <a:pPr marL="548640" lvl="0" indent="-274320" defTabSz="685800">
              <a:lnSpc>
                <a:spcPct val="100000"/>
              </a:lnSpc>
              <a:spcBef>
                <a:spcPts val="0"/>
              </a:spcBef>
              <a:spcAft>
                <a:spcPts val="1200"/>
              </a:spcAft>
              <a:defRPr/>
            </a:pPr>
            <a:r>
              <a:rPr lang="en-US" sz="2000" dirty="0">
                <a:solidFill>
                  <a:srgbClr val="00529B"/>
                </a:solidFill>
              </a:rPr>
              <a:t>Are under 65 and have a disability</a:t>
            </a:r>
          </a:p>
        </p:txBody>
      </p:sp>
      <p:sp>
        <p:nvSpPr>
          <p:cNvPr id="11" name="Content Placeholder 10">
            <a:extLst>
              <a:ext uri="{FF2B5EF4-FFF2-40B4-BE49-F238E27FC236}">
                <a16:creationId xmlns:a16="http://schemas.microsoft.com/office/drawing/2014/main" id="{A930C60E-438E-475B-A3DE-F087B70D7F83}"/>
              </a:ext>
            </a:extLst>
          </p:cNvPr>
          <p:cNvSpPr>
            <a:spLocks noGrp="1"/>
          </p:cNvSpPr>
          <p:nvPr>
            <p:ph idx="4294967295"/>
          </p:nvPr>
        </p:nvSpPr>
        <p:spPr>
          <a:xfrm>
            <a:off x="1410723" y="2990891"/>
            <a:ext cx="5255753" cy="2814638"/>
          </a:xfrm>
          <a:noFill/>
          <a:ln w="57150">
            <a:noFill/>
          </a:ln>
        </p:spPr>
        <p:txBody>
          <a:bodyPr>
            <a:noAutofit/>
          </a:bodyPr>
          <a:lstStyle/>
          <a:p>
            <a:pPr marL="0" lvl="0" indent="0" defTabSz="685800">
              <a:lnSpc>
                <a:spcPct val="100000"/>
              </a:lnSpc>
              <a:spcBef>
                <a:spcPts val="600"/>
              </a:spcBef>
              <a:spcAft>
                <a:spcPts val="1200"/>
              </a:spcAft>
              <a:buNone/>
              <a:defRPr/>
            </a:pPr>
            <a:r>
              <a:rPr lang="en-US" sz="2400" b="1" dirty="0">
                <a:solidFill>
                  <a:srgbClr val="00529B"/>
                </a:solidFill>
              </a:rPr>
              <a:t>Look for your “Get Ready for Medicare” package</a:t>
            </a:r>
          </a:p>
          <a:p>
            <a:pPr marL="548640" indent="-274320" defTabSz="685800">
              <a:lnSpc>
                <a:spcPct val="100000"/>
              </a:lnSpc>
              <a:spcBef>
                <a:spcPts val="0"/>
              </a:spcBef>
              <a:spcAft>
                <a:spcPts val="1200"/>
              </a:spcAft>
              <a:defRPr/>
            </a:pPr>
            <a:r>
              <a:rPr lang="en-US" sz="2000" dirty="0">
                <a:solidFill>
                  <a:srgbClr val="00529B"/>
                </a:solidFill>
              </a:rPr>
              <a:t>Mailed 3 months before:</a:t>
            </a:r>
          </a:p>
          <a:p>
            <a:pPr marL="822960" lvl="1" indent="-274320" defTabSz="685800">
              <a:lnSpc>
                <a:spcPct val="100000"/>
              </a:lnSpc>
              <a:spcBef>
                <a:spcPts val="0"/>
              </a:spcBef>
              <a:spcAft>
                <a:spcPts val="1200"/>
              </a:spcAft>
              <a:buSzPct val="100000"/>
              <a:defRPr/>
            </a:pPr>
            <a:r>
              <a:rPr lang="en-US" sz="1600" dirty="0">
                <a:solidFill>
                  <a:srgbClr val="00529B"/>
                </a:solidFill>
              </a:rPr>
              <a:t>Your 65</a:t>
            </a:r>
            <a:r>
              <a:rPr lang="en-US" sz="1600" baseline="30000" dirty="0">
                <a:solidFill>
                  <a:srgbClr val="00529B"/>
                </a:solidFill>
              </a:rPr>
              <a:t>th</a:t>
            </a:r>
            <a:r>
              <a:rPr lang="en-US" sz="1600" dirty="0">
                <a:solidFill>
                  <a:srgbClr val="00529B"/>
                </a:solidFill>
              </a:rPr>
              <a:t> birthday</a:t>
            </a:r>
          </a:p>
          <a:p>
            <a:pPr marL="822960" lvl="1" indent="-274320" defTabSz="685800">
              <a:lnSpc>
                <a:spcPct val="100000"/>
              </a:lnSpc>
              <a:spcBef>
                <a:spcPts val="0"/>
              </a:spcBef>
              <a:spcAft>
                <a:spcPts val="1200"/>
              </a:spcAft>
              <a:buSzPct val="100000"/>
              <a:defRPr/>
            </a:pPr>
            <a:r>
              <a:rPr lang="en-US" sz="1600" dirty="0">
                <a:solidFill>
                  <a:srgbClr val="00529B"/>
                </a:solidFill>
              </a:rPr>
              <a:t>Your 25</a:t>
            </a:r>
            <a:r>
              <a:rPr lang="en-US" sz="1600" baseline="30000" dirty="0">
                <a:solidFill>
                  <a:srgbClr val="00529B"/>
                </a:solidFill>
              </a:rPr>
              <a:t>th</a:t>
            </a:r>
            <a:r>
              <a:rPr lang="en-US" sz="1600" dirty="0">
                <a:solidFill>
                  <a:srgbClr val="00529B"/>
                </a:solidFill>
              </a:rPr>
              <a:t> month of disability benefits</a:t>
            </a:r>
          </a:p>
          <a:p>
            <a:pPr marL="548640" indent="-274320" defTabSz="685800">
              <a:lnSpc>
                <a:spcPct val="100000"/>
              </a:lnSpc>
              <a:spcBef>
                <a:spcPts val="0"/>
              </a:spcBef>
              <a:spcAft>
                <a:spcPts val="1200"/>
              </a:spcAft>
              <a:defRPr/>
            </a:pPr>
            <a:r>
              <a:rPr lang="en-US" sz="2000" dirty="0">
                <a:solidFill>
                  <a:srgbClr val="00529B"/>
                </a:solidFill>
              </a:rPr>
              <a:t>Includes a letter, booklet, and Medicare card</a:t>
            </a:r>
            <a:endParaRPr lang="en-US" dirty="0"/>
          </a:p>
        </p:txBody>
      </p:sp>
      <p:sp>
        <p:nvSpPr>
          <p:cNvPr id="6" name="Rectangle: Rounded Corners 5">
            <a:extLst>
              <a:ext uri="{FF2B5EF4-FFF2-40B4-BE49-F238E27FC236}">
                <a16:creationId xmlns:a16="http://schemas.microsoft.com/office/drawing/2014/main" id="{FDE59BF8-E10F-4E7F-841E-9ED22552E712}"/>
              </a:ext>
              <a:ext uri="{C183D7F6-B498-43B3-948B-1728B52AA6E4}">
                <adec:decorative xmlns:adec="http://schemas.microsoft.com/office/drawing/2017/decorative" val="1"/>
              </a:ext>
            </a:extLst>
          </p:cNvPr>
          <p:cNvSpPr/>
          <p:nvPr/>
        </p:nvSpPr>
        <p:spPr>
          <a:xfrm>
            <a:off x="1047750" y="2900453"/>
            <a:ext cx="10475912" cy="2973794"/>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creenshot of the 2024 Get Ready for Medicare publication ">
            <a:extLst>
              <a:ext uri="{FF2B5EF4-FFF2-40B4-BE49-F238E27FC236}">
                <a16:creationId xmlns:a16="http://schemas.microsoft.com/office/drawing/2014/main" id="{44AB3C2A-1F27-8BC4-5003-B838D22ADF09}"/>
              </a:ext>
            </a:extLst>
          </p:cNvPr>
          <p:cNvPicPr>
            <a:picLocks noChangeAspect="1"/>
          </p:cNvPicPr>
          <p:nvPr/>
        </p:nvPicPr>
        <p:blipFill>
          <a:blip r:embed="rId4"/>
          <a:stretch>
            <a:fillRect/>
          </a:stretch>
        </p:blipFill>
        <p:spPr>
          <a:xfrm>
            <a:off x="6922106" y="3021836"/>
            <a:ext cx="4222144" cy="274320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9FB24680-879D-45CF-AA53-E46B76EE1A86}"/>
              </a:ext>
            </a:extLst>
          </p:cNvPr>
          <p:cNvSpPr>
            <a:spLocks noGrp="1"/>
          </p:cNvSpPr>
          <p:nvPr>
            <p:ph type="sldNum" sz="quarter" idx="12"/>
          </p:nvPr>
        </p:nvSpPr>
        <p:spPr/>
        <p:txBody>
          <a:bodyPr/>
          <a:lstStyle/>
          <a:p>
            <a:fld id="{48F63A3B-78C7-47BE-AE5E-E10140E04643}" type="slidenum">
              <a:rPr lang="en-US" smtClean="0"/>
              <a:pPr/>
              <a:t>49</a:t>
            </a:fld>
            <a:endParaRPr lang="en-US" dirty="0"/>
          </a:p>
        </p:txBody>
      </p:sp>
      <p:sp>
        <p:nvSpPr>
          <p:cNvPr id="3" name="Footer Placeholder 2"/>
          <p:cNvSpPr>
            <a:spLocks noGrp="1"/>
          </p:cNvSpPr>
          <p:nvPr>
            <p:ph type="ftr" sz="quarter" idx="11"/>
          </p:nvPr>
        </p:nvSpPr>
        <p:spPr>
          <a:xfrm>
            <a:off x="4038600" y="6477000"/>
            <a:ext cx="4114800" cy="365125"/>
          </a:xfrm>
        </p:spPr>
        <p:txBody>
          <a:bodyPr/>
          <a:lstStyle/>
          <a:p>
            <a:r>
              <a:rPr lang="en-US" dirty="0"/>
              <a:t>Understanding Medicare</a:t>
            </a:r>
          </a:p>
        </p:txBody>
      </p:sp>
      <p:sp>
        <p:nvSpPr>
          <p:cNvPr id="2" name="Date Placeholder 1"/>
          <p:cNvSpPr>
            <a:spLocks noGrp="1"/>
          </p:cNvSpPr>
          <p:nvPr>
            <p:ph type="dt" sz="half" idx="10"/>
          </p:nvPr>
        </p:nvSpPr>
        <p:spPr>
          <a:xfrm>
            <a:off x="838200" y="6477000"/>
            <a:ext cx="2743200" cy="365125"/>
          </a:xfrm>
        </p:spPr>
        <p:txBody>
          <a:bodyPr/>
          <a:lstStyle/>
          <a:p>
            <a:r>
              <a:rPr lang="en-US" dirty="0"/>
              <a:t>April 2024</a:t>
            </a:r>
          </a:p>
        </p:txBody>
      </p:sp>
    </p:spTree>
    <p:custDataLst>
      <p:tags r:id="rId1"/>
    </p:custDataLst>
    <p:extLst>
      <p:ext uri="{BB962C8B-B14F-4D97-AF65-F5344CB8AC3E}">
        <p14:creationId xmlns:p14="http://schemas.microsoft.com/office/powerpoint/2010/main" val="31136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EA78C-43FC-7FB0-D920-8B0355E92B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D83E13-4EF6-79EF-5EF2-1219338214B5}"/>
              </a:ext>
            </a:extLst>
          </p:cNvPr>
          <p:cNvSpPr>
            <a:spLocks noGrp="1"/>
          </p:cNvSpPr>
          <p:nvPr>
            <p:ph type="title"/>
          </p:nvPr>
        </p:nvSpPr>
        <p:spPr/>
        <p:txBody>
          <a:bodyPr/>
          <a:lstStyle/>
          <a:p>
            <a:r>
              <a:rPr lang="en-US" dirty="0"/>
              <a:t>Evaluations</a:t>
            </a:r>
          </a:p>
        </p:txBody>
      </p:sp>
      <p:sp>
        <p:nvSpPr>
          <p:cNvPr id="6" name="Content Placeholder 5">
            <a:extLst>
              <a:ext uri="{FF2B5EF4-FFF2-40B4-BE49-F238E27FC236}">
                <a16:creationId xmlns:a16="http://schemas.microsoft.com/office/drawing/2014/main" id="{3C171067-C941-07A2-124A-6909632C9D8E}"/>
              </a:ext>
            </a:extLst>
          </p:cNvPr>
          <p:cNvSpPr>
            <a:spLocks noGrp="1"/>
          </p:cNvSpPr>
          <p:nvPr>
            <p:ph sz="quarter" idx="4294967295"/>
          </p:nvPr>
        </p:nvSpPr>
        <p:spPr>
          <a:xfrm>
            <a:off x="914400" y="1371600"/>
            <a:ext cx="9717088" cy="4537075"/>
          </a:xfrm>
          <a:effectLst>
            <a:outerShdw blurRad="50800" dist="50800" dir="5400000" sx="1000" sy="1000" algn="ctr" rotWithShape="0">
              <a:srgbClr val="000000">
                <a:alpha val="43137"/>
              </a:srgbClr>
            </a:outerShdw>
          </a:effectLst>
        </p:spPr>
        <p:txBody>
          <a:bodyPr/>
          <a:lstStyle/>
          <a:p>
            <a:pPr marL="274320" indent="-274320">
              <a:lnSpc>
                <a:spcPct val="100000"/>
              </a:lnSpc>
              <a:spcBef>
                <a:spcPts val="0"/>
              </a:spcBef>
              <a:spcAft>
                <a:spcPts val="1200"/>
              </a:spcAft>
            </a:pPr>
            <a:r>
              <a:rPr lang="en-US" dirty="0">
                <a:solidFill>
                  <a:srgbClr val="00539A"/>
                </a:solidFill>
              </a:rPr>
              <a:t>Session evaluation</a:t>
            </a:r>
            <a:r>
              <a:rPr lang="en-US" b="1" dirty="0">
                <a:solidFill>
                  <a:srgbClr val="00539A"/>
                </a:solidFill>
                <a:latin typeface="Times New Roman" panose="02020603050405020304" pitchFamily="18" charset="0"/>
                <a:cs typeface="Times New Roman" panose="02020603050405020304" pitchFamily="18" charset="0"/>
              </a:rPr>
              <a:t> – </a:t>
            </a:r>
            <a:r>
              <a:rPr lang="en-US" dirty="0">
                <a:solidFill>
                  <a:srgbClr val="00539A"/>
                </a:solidFill>
              </a:rPr>
              <a:t>for each date you attend</a:t>
            </a:r>
          </a:p>
          <a:p>
            <a:pPr marL="274320" indent="-274320">
              <a:lnSpc>
                <a:spcPct val="100000"/>
              </a:lnSpc>
              <a:spcBef>
                <a:spcPts val="0"/>
              </a:spcBef>
              <a:spcAft>
                <a:spcPts val="1200"/>
              </a:spcAft>
            </a:pPr>
            <a:r>
              <a:rPr lang="en-US" dirty="0">
                <a:solidFill>
                  <a:srgbClr val="00539A"/>
                </a:solidFill>
              </a:rPr>
              <a:t>Available in the NTP LMS—at the same location you launched today’s webinar</a:t>
            </a:r>
            <a:endParaRPr lang="en-US" dirty="0"/>
          </a:p>
        </p:txBody>
      </p:sp>
      <p:pic>
        <p:nvPicPr>
          <p:cNvPr id="13" name="Picture 12" descr="Screenshot from the NTP website showing the course information which includes course title, course evaluation and certificate of completion">
            <a:extLst>
              <a:ext uri="{FF2B5EF4-FFF2-40B4-BE49-F238E27FC236}">
                <a16:creationId xmlns:a16="http://schemas.microsoft.com/office/drawing/2014/main" id="{D8580069-5B70-4538-CBB7-C5B75074891A}"/>
              </a:ext>
            </a:extLst>
          </p:cNvPr>
          <p:cNvPicPr>
            <a:picLocks noChangeAspect="1"/>
          </p:cNvPicPr>
          <p:nvPr/>
        </p:nvPicPr>
        <p:blipFill>
          <a:blip r:embed="rId4"/>
          <a:srcRect/>
          <a:stretch/>
        </p:blipFill>
        <p:spPr>
          <a:xfrm>
            <a:off x="3608332" y="2787252"/>
            <a:ext cx="4973576" cy="3121423"/>
          </a:xfrm>
          <a:prstGeom prst="rect">
            <a:avLst/>
          </a:prstGeom>
          <a:effectLst>
            <a:outerShdw blurRad="50800" dist="38100" dir="5400000" sx="102000" sy="102000" algn="t" rotWithShape="0">
              <a:prstClr val="black">
                <a:alpha val="40000"/>
              </a:prstClr>
            </a:outerShdw>
          </a:effectLst>
        </p:spPr>
      </p:pic>
      <p:sp>
        <p:nvSpPr>
          <p:cNvPr id="5" name="Slide Number Placeholder 4">
            <a:extLst>
              <a:ext uri="{FF2B5EF4-FFF2-40B4-BE49-F238E27FC236}">
                <a16:creationId xmlns:a16="http://schemas.microsoft.com/office/drawing/2014/main" id="{676DB715-A99A-2531-CEAD-E618839D8CB3}"/>
              </a:ext>
            </a:extLst>
          </p:cNvPr>
          <p:cNvSpPr>
            <a:spLocks noGrp="1"/>
          </p:cNvSpPr>
          <p:nvPr>
            <p:ph type="sldNum" sz="quarter" idx="12"/>
          </p:nvPr>
        </p:nvSpPr>
        <p:spPr>
          <a:xfrm>
            <a:off x="8622602" y="6492873"/>
            <a:ext cx="2743200" cy="365125"/>
          </a:xfrm>
        </p:spPr>
        <p:txBody>
          <a:bodyPr/>
          <a:lstStyle/>
          <a:p>
            <a:fld id="{0B2D781D-8844-5940-92D1-06EF0A7F581E}" type="slidenum">
              <a:rPr lang="en-US">
                <a:solidFill>
                  <a:srgbClr val="4472C4">
                    <a:lumMod val="60000"/>
                    <a:lumOff val="40000"/>
                  </a:srgbClr>
                </a:solidFill>
              </a:rPr>
              <a:t>5</a:t>
            </a:fld>
            <a:endParaRPr lang="en-US" dirty="0">
              <a:solidFill>
                <a:srgbClr val="4472C4">
                  <a:lumMod val="60000"/>
                  <a:lumOff val="40000"/>
                </a:srgbClr>
              </a:solidFill>
            </a:endParaRPr>
          </a:p>
        </p:txBody>
      </p:sp>
      <p:sp>
        <p:nvSpPr>
          <p:cNvPr id="4" name="Footer Placeholder 3">
            <a:extLst>
              <a:ext uri="{FF2B5EF4-FFF2-40B4-BE49-F238E27FC236}">
                <a16:creationId xmlns:a16="http://schemas.microsoft.com/office/drawing/2014/main" id="{1D01951D-CDA8-6451-96B4-7141472A9449}"/>
              </a:ext>
            </a:extLst>
          </p:cNvPr>
          <p:cNvSpPr>
            <a:spLocks noGrp="1"/>
          </p:cNvSpPr>
          <p:nvPr>
            <p:ph type="ftr" sz="quarter" idx="11"/>
          </p:nvPr>
        </p:nvSpPr>
        <p:spPr>
          <a:xfrm>
            <a:off x="4037720" y="6492874"/>
            <a:ext cx="4114800" cy="365125"/>
          </a:xfrm>
        </p:spPr>
        <p:txBody>
          <a:bodyPr/>
          <a:lstStyle/>
          <a:p>
            <a:r>
              <a:rPr lang="en-US" dirty="0">
                <a:solidFill>
                  <a:srgbClr val="4472C4">
                    <a:lumMod val="60000"/>
                    <a:lumOff val="40000"/>
                  </a:srgbClr>
                </a:solidFill>
              </a:rPr>
              <a:t>Welcome</a:t>
            </a:r>
          </a:p>
        </p:txBody>
      </p:sp>
      <p:sp>
        <p:nvSpPr>
          <p:cNvPr id="3" name="Date Placeholder 2">
            <a:extLst>
              <a:ext uri="{FF2B5EF4-FFF2-40B4-BE49-F238E27FC236}">
                <a16:creationId xmlns:a16="http://schemas.microsoft.com/office/drawing/2014/main" id="{95BFEEA4-D5DF-1D55-263D-7F6A4F75D4C8}"/>
              </a:ext>
            </a:extLst>
          </p:cNvPr>
          <p:cNvSpPr>
            <a:spLocks noGrp="1"/>
          </p:cNvSpPr>
          <p:nvPr>
            <p:ph type="dt" sz="half" idx="10"/>
          </p:nvPr>
        </p:nvSpPr>
        <p:spPr>
          <a:xfrm>
            <a:off x="838200" y="6492875"/>
            <a:ext cx="2743200" cy="365125"/>
          </a:xfrm>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26729415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Your Medicare Card</a:t>
            </a:r>
          </a:p>
        </p:txBody>
      </p:sp>
      <p:sp>
        <p:nvSpPr>
          <p:cNvPr id="5" name="Content Placeholder 4"/>
          <p:cNvSpPr>
            <a:spLocks noGrp="1"/>
          </p:cNvSpPr>
          <p:nvPr>
            <p:ph sz="quarter" idx="13"/>
          </p:nvPr>
        </p:nvSpPr>
        <p:spPr>
          <a:xfrm>
            <a:off x="914400" y="1371600"/>
            <a:ext cx="6416040" cy="4537075"/>
          </a:xfrm>
        </p:spPr>
        <p:txBody>
          <a:bodyPr>
            <a:normAutofit/>
          </a:bodyPr>
          <a:lstStyle/>
          <a:p>
            <a:pPr marL="349250" lvl="0" indent="-346075" defTabSz="685800">
              <a:lnSpc>
                <a:spcPct val="100000"/>
              </a:lnSpc>
              <a:spcBef>
                <a:spcPts val="0"/>
              </a:spcBef>
              <a:spcAft>
                <a:spcPts val="1200"/>
              </a:spcAft>
              <a:defRPr/>
            </a:pPr>
            <a:r>
              <a:rPr lang="en-US" sz="2000" dirty="0">
                <a:solidFill>
                  <a:srgbClr val="00529B"/>
                </a:solidFill>
              </a:rPr>
              <a:t>Lists Medicare Part A (shown as HOSPITAL), Part B (shown as MEDICAL) along with the date your coverage begins</a:t>
            </a:r>
          </a:p>
          <a:p>
            <a:pPr marL="349250" lvl="0" indent="-346075" defTabSz="685800">
              <a:lnSpc>
                <a:spcPct val="100000"/>
              </a:lnSpc>
              <a:spcBef>
                <a:spcPts val="0"/>
              </a:spcBef>
              <a:spcAft>
                <a:spcPts val="1200"/>
              </a:spcAft>
              <a:defRPr/>
            </a:pPr>
            <a:r>
              <a:rPr lang="en-US" sz="2000" dirty="0">
                <a:solidFill>
                  <a:srgbClr val="00529B"/>
                </a:solidFill>
              </a:rPr>
              <a:t>To accept Part B, keep your card (and carry it when you’re away from home) </a:t>
            </a:r>
          </a:p>
          <a:p>
            <a:pPr marL="349250" lvl="0" indent="-346075" defTabSz="685800">
              <a:lnSpc>
                <a:spcPct val="100000"/>
              </a:lnSpc>
              <a:spcBef>
                <a:spcPts val="0"/>
              </a:spcBef>
              <a:spcAft>
                <a:spcPts val="1200"/>
              </a:spcAft>
              <a:defRPr/>
            </a:pPr>
            <a:r>
              <a:rPr lang="en-US" sz="2000" dirty="0">
                <a:solidFill>
                  <a:srgbClr val="00529B"/>
                </a:solidFill>
              </a:rPr>
              <a:t>To refuse Part B, follow the instructions in the “Get Ready for Medicare” booklet</a:t>
            </a:r>
            <a:endParaRPr lang="en-US" dirty="0">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2E8C6741-79CE-DE86-2023-E4BFD7B9592E}"/>
              </a:ext>
            </a:extLst>
          </p:cNvPr>
          <p:cNvSpPr>
            <a:spLocks noGrp="1"/>
          </p:cNvSpPr>
          <p:nvPr>
            <p:ph sz="quarter" idx="14"/>
          </p:nvPr>
        </p:nvSpPr>
        <p:spPr>
          <a:xfrm>
            <a:off x="2692787" y="4291817"/>
            <a:ext cx="6598444" cy="1744334"/>
          </a:xfrm>
          <a:prstGeom prst="roundRect">
            <a:avLst/>
          </a:prstGeom>
          <a:solidFill>
            <a:srgbClr val="DEEBF7"/>
          </a:solidFill>
        </p:spPr>
        <p:txBody>
          <a:bodyPr/>
          <a:lstStyle/>
          <a:p>
            <a:pPr marL="0" lvl="0" indent="0">
              <a:buClrTx/>
              <a:buNone/>
              <a:defRPr/>
            </a:pPr>
            <a:r>
              <a:rPr lang="en-US" sz="2000" b="1" kern="0" dirty="0">
                <a:latin typeface="Calibri" panose="020F0502020204030204"/>
                <a:cs typeface="+mn-cs"/>
              </a:rPr>
              <a:t>Need a replacement card?</a:t>
            </a:r>
          </a:p>
          <a:p>
            <a:pPr marL="285750" lvl="0" indent="-285750">
              <a:buClrTx/>
              <a:buFont typeface="Wingdings" panose="05000000000000000000" pitchFamily="2" charset="2"/>
              <a:buChar char="Ø"/>
              <a:defRPr/>
            </a:pPr>
            <a:r>
              <a:rPr lang="en-US" sz="1800" b="1" kern="0" dirty="0">
                <a:latin typeface="Calibri" panose="020F0502020204030204"/>
                <a:cs typeface="+mn-cs"/>
              </a:rPr>
              <a:t>Visit </a:t>
            </a:r>
            <a:r>
              <a:rPr lang="en-US" sz="1800" b="1" dirty="0">
                <a:latin typeface="Calibri" panose="020F0502020204030204"/>
                <a:cs typeface="Arial"/>
                <a:hlinkClick r:id="rId4">
                  <a:extLst>
                    <a:ext uri="{A12FA001-AC4F-418D-AE19-62706E023703}">
                      <ahyp:hlinkClr xmlns:ahyp="http://schemas.microsoft.com/office/drawing/2018/hyperlinkcolor" val="tx"/>
                    </a:ext>
                  </a:extLst>
                </a:hlinkClick>
              </a:rPr>
              <a:t>Medicare.gov/account</a:t>
            </a:r>
            <a:r>
              <a:rPr lang="en-US" sz="1800" b="1" dirty="0">
                <a:latin typeface="Calibri" panose="020F0502020204030204"/>
                <a:cs typeface="Arial"/>
              </a:rPr>
              <a:t> </a:t>
            </a:r>
            <a:r>
              <a:rPr lang="en-US" sz="1800" dirty="0">
                <a:latin typeface="Calibri" panose="020F0502020204030204"/>
                <a:cs typeface="Arial"/>
              </a:rPr>
              <a:t>to log into your secure Medicare account and print an official copy </a:t>
            </a:r>
            <a:endParaRPr lang="en-US" sz="1800" dirty="0">
              <a:latin typeface="Calibri" panose="020F0502020204030204"/>
              <a:cs typeface="+mn-cs"/>
            </a:endParaRPr>
          </a:p>
          <a:p>
            <a:pPr marL="285750" lvl="0" indent="-285750">
              <a:buClrTx/>
              <a:buFont typeface="Wingdings" panose="05000000000000000000" pitchFamily="2" charset="2"/>
              <a:buChar char="Ø"/>
              <a:defRPr/>
            </a:pPr>
            <a:r>
              <a:rPr lang="en-US" sz="1800" b="1" kern="0" dirty="0">
                <a:latin typeface="Calibri" panose="020F0502020204030204"/>
                <a:cs typeface="+mn-cs"/>
              </a:rPr>
              <a:t>Call </a:t>
            </a:r>
            <a:r>
              <a:rPr lang="en-US" sz="1800" b="1" dirty="0">
                <a:latin typeface="Calibri" panose="020F0502020204030204"/>
                <a:cs typeface="Arial"/>
              </a:rPr>
              <a:t>1-800-MEDICARE </a:t>
            </a:r>
            <a:r>
              <a:rPr lang="en-US" sz="1800" dirty="0">
                <a:latin typeface="Calibri" panose="020F0502020204030204"/>
                <a:cs typeface="Arial"/>
              </a:rPr>
              <a:t>(1-800-633-4227) (TTY: 1-877-486-2048)</a:t>
            </a:r>
          </a:p>
        </p:txBody>
      </p:sp>
      <p:pic>
        <p:nvPicPr>
          <p:cNvPr id="6" name="Picture 5" descr="Medicare card sample"/>
          <p:cNvPicPr>
            <a:picLocks noChangeAspect="1"/>
          </p:cNvPicPr>
          <p:nvPr/>
        </p:nvPicPr>
        <p:blipFill>
          <a:blip r:embed="rId5"/>
          <a:stretch>
            <a:fillRect/>
          </a:stretch>
        </p:blipFill>
        <p:spPr>
          <a:xfrm>
            <a:off x="7469943" y="1193932"/>
            <a:ext cx="4155534" cy="2686406"/>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AB295E55-56F2-4F2C-A20E-7E16F42ABE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419976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Some People Must Take Action to Sign Up for Medicare</a:t>
            </a:r>
          </a:p>
        </p:txBody>
      </p:sp>
      <p:pic>
        <p:nvPicPr>
          <p:cNvPr id="23" name="Picture 22">
            <a:extLst>
              <a:ext uri="{FF2B5EF4-FFF2-40B4-BE49-F238E27FC236}">
                <a16:creationId xmlns:a16="http://schemas.microsoft.com/office/drawing/2014/main" id="{19345F36-C237-4262-913C-188192BD04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543" y="1549385"/>
            <a:ext cx="1554480" cy="1554480"/>
          </a:xfrm>
          <a:prstGeom prst="rect">
            <a:avLst/>
          </a:prstGeom>
        </p:spPr>
      </p:pic>
      <p:sp>
        <p:nvSpPr>
          <p:cNvPr id="7" name="Content Placeholder 6">
            <a:extLst>
              <a:ext uri="{FF2B5EF4-FFF2-40B4-BE49-F238E27FC236}">
                <a16:creationId xmlns:a16="http://schemas.microsoft.com/office/drawing/2014/main" id="{8C0B041A-36EB-DFA8-A1F9-043325AB82E8}"/>
              </a:ext>
            </a:extLst>
          </p:cNvPr>
          <p:cNvSpPr>
            <a:spLocks noGrp="1"/>
          </p:cNvSpPr>
          <p:nvPr>
            <p:ph sz="quarter" idx="13"/>
          </p:nvPr>
        </p:nvSpPr>
        <p:spPr>
          <a:xfrm>
            <a:off x="809115" y="1425911"/>
            <a:ext cx="6831762" cy="1773936"/>
          </a:xfrm>
          <a:prstGeom prst="roundRect">
            <a:avLst/>
          </a:prstGeom>
          <a:ln w="28575">
            <a:solidFill>
              <a:srgbClr val="BDD7EE"/>
            </a:solidFill>
          </a:ln>
        </p:spPr>
        <p:txBody>
          <a:bodyPr anchor="ctr"/>
          <a:lstStyle/>
          <a:p>
            <a:pPr marL="1645920" lvl="1" indent="0" defTabSz="685800">
              <a:spcAft>
                <a:spcPts val="600"/>
              </a:spcAft>
              <a:buNone/>
              <a:defRPr/>
            </a:pPr>
            <a:r>
              <a:rPr lang="en-US" sz="1800" dirty="0"/>
              <a:t>To apply for Medicare 3 months before you </a:t>
            </a:r>
            <a:br>
              <a:rPr lang="en-US" sz="1800" dirty="0"/>
            </a:br>
            <a:r>
              <a:rPr lang="en-US" sz="1800" dirty="0"/>
              <a:t>turn 65, contact Social Security at </a:t>
            </a:r>
            <a:r>
              <a:rPr lang="en-US" sz="1800" dirty="0">
                <a:hlinkClick r:id="rId5">
                  <a:extLst>
                    <a:ext uri="{A12FA001-AC4F-418D-AE19-62706E023703}">
                      <ahyp:hlinkClr xmlns:ahyp="http://schemas.microsoft.com/office/drawing/2018/hyperlinkcolor" val="tx"/>
                    </a:ext>
                  </a:extLst>
                </a:hlinkClick>
              </a:rPr>
              <a:t>SSA.gov</a:t>
            </a:r>
            <a:r>
              <a:rPr lang="en-US" sz="1800" dirty="0"/>
              <a:t> </a:t>
            </a:r>
            <a:br>
              <a:rPr lang="en-US" sz="1800" dirty="0"/>
            </a:br>
            <a:r>
              <a:rPr lang="en-US" sz="1800" dirty="0"/>
              <a:t>or 1-800-772-1213 (TTY: 1-800-325-0778)</a:t>
            </a:r>
          </a:p>
        </p:txBody>
      </p:sp>
      <p:pic>
        <p:nvPicPr>
          <p:cNvPr id="22" name="Picture 21" title="RRB logo">
            <a:extLst>
              <a:ext uri="{FF2B5EF4-FFF2-40B4-BE49-F238E27FC236}">
                <a16:creationId xmlns:a16="http://schemas.microsoft.com/office/drawing/2014/main" id="{A3436B96-9454-496E-97C3-C0D72EA577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125" b="8516"/>
          <a:stretch/>
        </p:blipFill>
        <p:spPr>
          <a:xfrm>
            <a:off x="809114" y="3500921"/>
            <a:ext cx="1841337" cy="1554480"/>
          </a:xfrm>
          <a:prstGeom prst="rect">
            <a:avLst/>
          </a:prstGeom>
        </p:spPr>
      </p:pic>
      <p:sp>
        <p:nvSpPr>
          <p:cNvPr id="8" name="Content Placeholder 7">
            <a:extLst>
              <a:ext uri="{FF2B5EF4-FFF2-40B4-BE49-F238E27FC236}">
                <a16:creationId xmlns:a16="http://schemas.microsoft.com/office/drawing/2014/main" id="{F0E52F3F-22B4-F280-6609-1C0E083A013D}"/>
              </a:ext>
            </a:extLst>
          </p:cNvPr>
          <p:cNvSpPr>
            <a:spLocks noGrp="1"/>
          </p:cNvSpPr>
          <p:nvPr>
            <p:ph sz="quarter" idx="14"/>
          </p:nvPr>
        </p:nvSpPr>
        <p:spPr>
          <a:xfrm>
            <a:off x="809114" y="3378509"/>
            <a:ext cx="6818230" cy="1773936"/>
          </a:xfrm>
          <a:prstGeom prst="roundRect">
            <a:avLst/>
          </a:prstGeom>
          <a:ln w="28575">
            <a:solidFill>
              <a:srgbClr val="BDD7EE"/>
            </a:solidFill>
          </a:ln>
        </p:spPr>
        <p:txBody>
          <a:bodyPr anchor="ctr"/>
          <a:lstStyle/>
          <a:p>
            <a:pPr marL="1645920" lvl="1" indent="0" defTabSz="685800">
              <a:spcAft>
                <a:spcPts val="0"/>
              </a:spcAft>
              <a:buNone/>
              <a:defRPr/>
            </a:pPr>
            <a:r>
              <a:rPr lang="en-US" sz="1800" dirty="0"/>
              <a:t>If you retired from a railroad, contact your local Railroad Retirement Board at </a:t>
            </a:r>
          </a:p>
          <a:p>
            <a:pPr marL="1645920" lvl="1" indent="0" defTabSz="685800">
              <a:spcAft>
                <a:spcPts val="0"/>
              </a:spcAft>
              <a:buNone/>
              <a:defRPr/>
            </a:pPr>
            <a:r>
              <a:rPr lang="en-US" sz="1800" dirty="0"/>
              <a:t>1-877-772-5772; TTY: 1-312-751-4701</a:t>
            </a:r>
          </a:p>
        </p:txBody>
      </p:sp>
      <p:sp>
        <p:nvSpPr>
          <p:cNvPr id="5" name="Rectangle: Rounded Corners 4">
            <a:extLst>
              <a:ext uri="{FF2B5EF4-FFF2-40B4-BE49-F238E27FC236}">
                <a16:creationId xmlns:a16="http://schemas.microsoft.com/office/drawing/2014/main" id="{65D8DAB9-0804-4E51-83F0-CDAD5D31D0D6}"/>
              </a:ext>
              <a:ext uri="{C183D7F6-B498-43B3-948B-1728B52AA6E4}">
                <adec:decorative xmlns:adec="http://schemas.microsoft.com/office/drawing/2017/decorative" val="1"/>
              </a:ext>
            </a:extLst>
          </p:cNvPr>
          <p:cNvSpPr/>
          <p:nvPr/>
        </p:nvSpPr>
        <p:spPr>
          <a:xfrm>
            <a:off x="8153400" y="1089607"/>
            <a:ext cx="2676308" cy="4886592"/>
          </a:xfrm>
          <a:prstGeom prst="roundRect">
            <a:avLst>
              <a:gd name="adj" fmla="val 5719"/>
            </a:avLst>
          </a:prstGeom>
          <a:solidFill>
            <a:srgbClr val="DEEBF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Screenshot of the 2024 Welcome to Medicare CMS Publication">
            <a:extLst>
              <a:ext uri="{FF2B5EF4-FFF2-40B4-BE49-F238E27FC236}">
                <a16:creationId xmlns:a16="http://schemas.microsoft.com/office/drawing/2014/main" id="{A0555071-EF93-254A-5283-325B86832E91}"/>
              </a:ext>
            </a:extLst>
          </p:cNvPr>
          <p:cNvPicPr>
            <a:picLocks noChangeAspect="1"/>
          </p:cNvPicPr>
          <p:nvPr/>
        </p:nvPicPr>
        <p:blipFill>
          <a:blip r:embed="rId7"/>
          <a:stretch>
            <a:fillRect/>
          </a:stretch>
        </p:blipFill>
        <p:spPr>
          <a:xfrm>
            <a:off x="8443949" y="1292623"/>
            <a:ext cx="2098897" cy="4480560"/>
          </a:xfrm>
          <a:prstGeom prst="rect">
            <a:avLst/>
          </a:prstGeom>
          <a:ln>
            <a:noFill/>
          </a:ln>
          <a:effectLst>
            <a:outerShdw blurRad="190500" algn="tl" rotWithShape="0">
              <a:srgbClr val="000000">
                <a:alpha val="70000"/>
              </a:srgbClr>
            </a:outerShdw>
          </a:effectLst>
        </p:spPr>
      </p:pic>
      <p:sp>
        <p:nvSpPr>
          <p:cNvPr id="21" name="Freeform: Shape 20">
            <a:extLst>
              <a:ext uri="{FF2B5EF4-FFF2-40B4-BE49-F238E27FC236}">
                <a16:creationId xmlns:a16="http://schemas.microsoft.com/office/drawing/2014/main" id="{66A2E985-C692-4817-BB74-3B1FC679A661}"/>
              </a:ext>
              <a:ext uri="{C183D7F6-B498-43B3-948B-1728B52AA6E4}">
                <adec:decorative xmlns:adec="http://schemas.microsoft.com/office/drawing/2017/decorative" val="1"/>
              </a:ext>
            </a:extLst>
          </p:cNvPr>
          <p:cNvSpPr>
            <a:spLocks noChangeAspect="1"/>
          </p:cNvSpPr>
          <p:nvPr/>
        </p:nvSpPr>
        <p:spPr>
          <a:xfrm>
            <a:off x="809114" y="554613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900C28E5-68FB-A954-169B-3900D170ABD4}"/>
              </a:ext>
            </a:extLst>
          </p:cNvPr>
          <p:cNvSpPr>
            <a:spLocks noGrp="1"/>
          </p:cNvSpPr>
          <p:nvPr>
            <p:ph sz="quarter" idx="15"/>
          </p:nvPr>
        </p:nvSpPr>
        <p:spPr>
          <a:xfrm>
            <a:off x="907372" y="5498010"/>
            <a:ext cx="6902282" cy="616581"/>
          </a:xfrm>
        </p:spPr>
        <p:txBody>
          <a:bodyPr/>
          <a:lstStyle/>
          <a:p>
            <a:pPr marL="97235" lvl="0" indent="0" defTabSz="685800">
              <a:buNone/>
              <a:defRPr/>
            </a:pPr>
            <a:r>
              <a:rPr lang="en-US" sz="1400" b="1" dirty="0"/>
              <a:t>NOTE</a:t>
            </a:r>
            <a:r>
              <a:rPr lang="en-US" sz="1400" dirty="0"/>
              <a:t>: The age for full Social Security retirement benefits is increasing. </a:t>
            </a:r>
            <a:br>
              <a:rPr lang="en-US" sz="1400" dirty="0"/>
            </a:br>
            <a:r>
              <a:rPr lang="en-US" sz="1400" dirty="0"/>
              <a:t>Medicare eligibility age is still 65.</a:t>
            </a:r>
          </a:p>
        </p:txBody>
      </p:sp>
      <p:sp>
        <p:nvSpPr>
          <p:cNvPr id="6" name="Slide Number Placeholder 5">
            <a:extLst>
              <a:ext uri="{FF2B5EF4-FFF2-40B4-BE49-F238E27FC236}">
                <a16:creationId xmlns:a16="http://schemas.microsoft.com/office/drawing/2014/main" id="{AEC071AD-2098-401B-98CB-F2B5FD997A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288406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500"/>
                                  </p:stCondLst>
                                  <p:childTnLst>
                                    <p:set>
                                      <p:cBhvr>
                                        <p:cTn id="23" dur="1" fill="hold">
                                          <p:stCondLst>
                                            <p:cond delay="0"/>
                                          </p:stCondLst>
                                        </p:cTn>
                                        <p:tgtEl>
                                          <p:spTgt spid="10">
                                            <p:txEl>
                                              <p:pRg st="0" end="0"/>
                                            </p:txEl>
                                          </p:spTgt>
                                        </p:tgtEl>
                                        <p:attrNameLst>
                                          <p:attrName>style.visibility</p:attrName>
                                        </p:attrNameLst>
                                      </p:cBhvr>
                                      <p:to>
                                        <p:strVal val="visible"/>
                                      </p:to>
                                    </p:set>
                                  </p:childTnLst>
                                </p:cTn>
                              </p:par>
                              <p:par>
                                <p:cTn id="24" presetID="1" presetClass="entr" presetSubtype="0" fill="hold" grpId="0" nodeType="withEffect">
                                  <p:stCondLst>
                                    <p:cond delay="50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build="p" animBg="1"/>
      <p:bldP spid="21" grpId="0" animBg="1"/>
      <p:bldP spid="10"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When to Sign Up or </a:t>
            </a:r>
            <a:br>
              <a:rPr lang="en-US" sz="2800" dirty="0"/>
            </a:br>
            <a:r>
              <a:rPr lang="en-US" sz="2800" dirty="0"/>
              <a:t>Make Changes to Your Medicare Coverage</a:t>
            </a:r>
          </a:p>
        </p:txBody>
      </p:sp>
      <p:sp>
        <p:nvSpPr>
          <p:cNvPr id="6" name="Content Placeholder 5">
            <a:extLst>
              <a:ext uri="{FF2B5EF4-FFF2-40B4-BE49-F238E27FC236}">
                <a16:creationId xmlns:a16="http://schemas.microsoft.com/office/drawing/2014/main" id="{7BB0B5F4-46DD-B26E-469B-3E7F3D245AA9}"/>
              </a:ext>
            </a:extLst>
          </p:cNvPr>
          <p:cNvSpPr>
            <a:spLocks noGrp="1"/>
          </p:cNvSpPr>
          <p:nvPr>
            <p:ph sz="quarter" idx="13"/>
          </p:nvPr>
        </p:nvSpPr>
        <p:spPr>
          <a:xfrm>
            <a:off x="371360" y="1730873"/>
            <a:ext cx="5724640" cy="4537075"/>
          </a:xfrm>
        </p:spPr>
        <p:txBody>
          <a:bodyPr/>
          <a:lstStyle/>
          <a:p>
            <a:pPr marL="0" lvl="0" indent="0" defTabSz="685800">
              <a:spcBef>
                <a:spcPts val="600"/>
              </a:spcBef>
              <a:spcAft>
                <a:spcPts val="3600"/>
              </a:spcAft>
              <a:buClrTx/>
              <a:buNone/>
            </a:pPr>
            <a:r>
              <a:rPr lang="en-US" sz="2400" b="1" dirty="0"/>
              <a:t>If you don’t already have Medicare:</a:t>
            </a:r>
          </a:p>
          <a:p>
            <a:pPr marL="617220" lvl="0" indent="-342900" defTabSz="685800">
              <a:buClrTx/>
            </a:pPr>
            <a:r>
              <a:rPr lang="en-IN" sz="2000" dirty="0"/>
              <a:t>Initial </a:t>
            </a:r>
            <a:r>
              <a:rPr lang="en-IN" sz="2000" dirty="0" err="1"/>
              <a:t>Enrollment</a:t>
            </a:r>
            <a:r>
              <a:rPr lang="en-IN" sz="2000" dirty="0"/>
              <a:t> Period (IEP)</a:t>
            </a:r>
          </a:p>
          <a:p>
            <a:pPr marL="617220" lvl="0" indent="-342900" defTabSz="685800">
              <a:buClrTx/>
            </a:pPr>
            <a:r>
              <a:rPr lang="en-US" sz="2000" dirty="0"/>
              <a:t>Special Enrollment Period (SEP)</a:t>
            </a:r>
          </a:p>
          <a:p>
            <a:pPr marL="617220" lvl="0" indent="-342900" defTabSz="685800">
              <a:buClrTx/>
            </a:pPr>
            <a:r>
              <a:rPr lang="en-IN" sz="2000" dirty="0"/>
              <a:t>General </a:t>
            </a:r>
            <a:r>
              <a:rPr lang="en-IN" sz="2000" dirty="0" err="1"/>
              <a:t>Enrollment</a:t>
            </a:r>
            <a:r>
              <a:rPr lang="en-IN" sz="2000" dirty="0"/>
              <a:t> Period (GEP)</a:t>
            </a:r>
            <a:endParaRPr lang="en-US" dirty="0"/>
          </a:p>
        </p:txBody>
      </p:sp>
      <p:sp>
        <p:nvSpPr>
          <p:cNvPr id="7" name="Content Placeholder 6">
            <a:extLst>
              <a:ext uri="{FF2B5EF4-FFF2-40B4-BE49-F238E27FC236}">
                <a16:creationId xmlns:a16="http://schemas.microsoft.com/office/drawing/2014/main" id="{8AADE772-2996-5B41-EACE-0858E509865C}"/>
              </a:ext>
            </a:extLst>
          </p:cNvPr>
          <p:cNvSpPr>
            <a:spLocks noGrp="1"/>
          </p:cNvSpPr>
          <p:nvPr>
            <p:ph sz="quarter" idx="14"/>
          </p:nvPr>
        </p:nvSpPr>
        <p:spPr>
          <a:xfrm>
            <a:off x="6409814" y="1730873"/>
            <a:ext cx="5216700" cy="4506912"/>
          </a:xfrm>
        </p:spPr>
        <p:txBody>
          <a:bodyPr>
            <a:normAutofit/>
          </a:bodyPr>
          <a:lstStyle/>
          <a:p>
            <a:pPr marL="0" lvl="0" indent="0" defTabSz="685800">
              <a:buClrTx/>
              <a:buNone/>
            </a:pPr>
            <a:r>
              <a:rPr lang="en-US" sz="2400" b="1" dirty="0">
                <a:latin typeface="Arial"/>
                <a:cs typeface="Arial"/>
              </a:rPr>
              <a:t>If you already have Medicare and want to change how you get your coverage:</a:t>
            </a:r>
          </a:p>
          <a:p>
            <a:pPr marL="891540" lvl="0" indent="-342900" defTabSz="685800">
              <a:buClrTx/>
            </a:pPr>
            <a:r>
              <a:rPr lang="en-IN" sz="2000" dirty="0"/>
              <a:t>Open </a:t>
            </a:r>
            <a:r>
              <a:rPr lang="en-IN" sz="2000" dirty="0" err="1"/>
              <a:t>Enrollment</a:t>
            </a:r>
            <a:r>
              <a:rPr lang="en-IN" sz="2000" dirty="0"/>
              <a:t> Period (OEP)</a:t>
            </a:r>
          </a:p>
          <a:p>
            <a:pPr marL="891540" lvl="0" indent="-342900" defTabSz="685800">
              <a:buClrTx/>
            </a:pPr>
            <a:r>
              <a:rPr lang="en-IN" sz="2000" dirty="0"/>
              <a:t>Medicare Advantage OEP</a:t>
            </a:r>
          </a:p>
          <a:p>
            <a:pPr marL="891540" lvl="0" indent="-342900" defTabSz="685800">
              <a:buClrTx/>
            </a:pPr>
            <a:r>
              <a:rPr lang="en-IN" sz="2000" dirty="0"/>
              <a:t>Open </a:t>
            </a:r>
            <a:r>
              <a:rPr lang="en-IN" sz="2000" dirty="0" err="1"/>
              <a:t>Enrollment</a:t>
            </a:r>
            <a:r>
              <a:rPr lang="en-IN" sz="2000" dirty="0"/>
              <a:t> Period for Institutionalized Individual (OEPI)</a:t>
            </a:r>
          </a:p>
          <a:p>
            <a:pPr marL="891540" lvl="0" indent="-342900" defTabSz="685800">
              <a:buClrTx/>
            </a:pPr>
            <a:r>
              <a:rPr lang="en-US" sz="2000" dirty="0"/>
              <a:t>Special Enrollment Period (SEP) (in certain circumstances)</a:t>
            </a:r>
            <a:endParaRPr lang="en-IN" sz="2000" dirty="0">
              <a:latin typeface="Arial"/>
              <a:cs typeface="Arial"/>
            </a:endParaRPr>
          </a:p>
        </p:txBody>
      </p:sp>
      <p:cxnSp>
        <p:nvCxnSpPr>
          <p:cNvPr id="10" name="Straight Connector 9">
            <a:extLst>
              <a:ext uri="{FF2B5EF4-FFF2-40B4-BE49-F238E27FC236}">
                <a16:creationId xmlns:a16="http://schemas.microsoft.com/office/drawing/2014/main" id="{17D3C62E-1AC1-4292-A854-E8C72A195FB2}"/>
              </a:ext>
              <a:ext uri="{C183D7F6-B498-43B3-948B-1728B52AA6E4}">
                <adec:decorative xmlns:adec="http://schemas.microsoft.com/office/drawing/2017/decorative" val="1"/>
              </a:ext>
            </a:extLst>
          </p:cNvPr>
          <p:cNvCxnSpPr>
            <a:cxnSpLocks/>
          </p:cNvCxnSpPr>
          <p:nvPr/>
        </p:nvCxnSpPr>
        <p:spPr>
          <a:xfrm>
            <a:off x="6096000" y="1958349"/>
            <a:ext cx="0" cy="3763139"/>
          </a:xfrm>
          <a:prstGeom prst="line">
            <a:avLst/>
          </a:prstGeom>
          <a:ln w="254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5305251-6886-4993-A42E-520DB05A0F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91353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3000" dirty="0"/>
              <a:t>Initial Enrollment Period (IEP) </a:t>
            </a:r>
          </a:p>
        </p:txBody>
      </p:sp>
      <p:sp>
        <p:nvSpPr>
          <p:cNvPr id="2" name="Content Placeholder 1">
            <a:extLst>
              <a:ext uri="{FF2B5EF4-FFF2-40B4-BE49-F238E27FC236}">
                <a16:creationId xmlns:a16="http://schemas.microsoft.com/office/drawing/2014/main" id="{4872EBD6-9AE3-F952-54EA-AE8C94803A72}"/>
              </a:ext>
            </a:extLst>
          </p:cNvPr>
          <p:cNvSpPr>
            <a:spLocks noGrp="1"/>
          </p:cNvSpPr>
          <p:nvPr>
            <p:ph sz="quarter" idx="13"/>
          </p:nvPr>
        </p:nvSpPr>
        <p:spPr>
          <a:xfrm>
            <a:off x="-1" y="1095267"/>
            <a:ext cx="12192000" cy="529812"/>
          </a:xfrm>
        </p:spPr>
        <p:txBody>
          <a:bodyPr/>
          <a:lstStyle/>
          <a:p>
            <a:pPr marL="0" lvl="0" indent="0" algn="ctr">
              <a:spcAft>
                <a:spcPts val="0"/>
              </a:spcAft>
              <a:buClrTx/>
              <a:buNone/>
            </a:pPr>
            <a:r>
              <a:rPr lang="en-US" sz="2800" b="1" dirty="0">
                <a:solidFill>
                  <a:srgbClr val="00539A"/>
                </a:solidFill>
              </a:rPr>
              <a:t>7-Month Period</a:t>
            </a:r>
          </a:p>
        </p:txBody>
      </p:sp>
      <p:grpSp>
        <p:nvGrpSpPr>
          <p:cNvPr id="8" name="Month 1 to 3 before" descr="Three calendar icons indicating the three month before the month you turn 65 ">
            <a:extLst>
              <a:ext uri="{FF2B5EF4-FFF2-40B4-BE49-F238E27FC236}">
                <a16:creationId xmlns:a16="http://schemas.microsoft.com/office/drawing/2014/main" id="{FD6874CC-3CE1-2B01-AA10-5B2F53F75FD5}"/>
              </a:ext>
            </a:extLst>
          </p:cNvPr>
          <p:cNvGrpSpPr/>
          <p:nvPr/>
        </p:nvGrpSpPr>
        <p:grpSpPr>
          <a:xfrm>
            <a:off x="1216000" y="1853745"/>
            <a:ext cx="3405913" cy="1231499"/>
            <a:chOff x="1216000" y="1853745"/>
            <a:chExt cx="3405913" cy="1231499"/>
          </a:xfrm>
        </p:grpSpPr>
        <p:pic>
          <p:nvPicPr>
            <p:cNvPr id="9" name="Picture 8">
              <a:extLst>
                <a:ext uri="{FF2B5EF4-FFF2-40B4-BE49-F238E27FC236}">
                  <a16:creationId xmlns:a16="http://schemas.microsoft.com/office/drawing/2014/main" id="{0AB3986D-1630-BF48-FD83-50A3A9E54B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13" name="TextBox 12">
              <a:extLst>
                <a:ext uri="{FF2B5EF4-FFF2-40B4-BE49-F238E27FC236}">
                  <a16:creationId xmlns:a16="http://schemas.microsoft.com/office/drawing/2014/main" id="{701459C5-B2A6-3C09-DAA6-4CAE21A465DC}"/>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pic>
          <p:nvPicPr>
            <p:cNvPr id="14" name="Picture 13">
              <a:extLst>
                <a:ext uri="{FF2B5EF4-FFF2-40B4-BE49-F238E27FC236}">
                  <a16:creationId xmlns:a16="http://schemas.microsoft.com/office/drawing/2014/main" id="{7F0E86E4-43DD-C20F-785E-1330688711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15" name="Picture 14">
              <a:extLst>
                <a:ext uri="{FF2B5EF4-FFF2-40B4-BE49-F238E27FC236}">
                  <a16:creationId xmlns:a16="http://schemas.microsoft.com/office/drawing/2014/main" id="{D417D261-C6B4-1F0E-4567-6AD9284E24D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16" name="TextBox 15">
              <a:extLst>
                <a:ext uri="{FF2B5EF4-FFF2-40B4-BE49-F238E27FC236}">
                  <a16:creationId xmlns:a16="http://schemas.microsoft.com/office/drawing/2014/main" id="{1DD33E66-B7F2-0CF9-F110-361DB1259E9C}"/>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17" name="TextBox 16">
              <a:extLst>
                <a:ext uri="{FF2B5EF4-FFF2-40B4-BE49-F238E27FC236}">
                  <a16:creationId xmlns:a16="http://schemas.microsoft.com/office/drawing/2014/main" id="{8D6B6B05-62B5-711B-29F1-B1FA3439BA96}"/>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grpSp>
      <p:sp>
        <p:nvSpPr>
          <p:cNvPr id="10" name="Content Placeholder 9">
            <a:extLst>
              <a:ext uri="{FF2B5EF4-FFF2-40B4-BE49-F238E27FC236}">
                <a16:creationId xmlns:a16="http://schemas.microsoft.com/office/drawing/2014/main" id="{2256A7F6-8244-175D-2482-E6AB35B1DA2A}"/>
              </a:ext>
            </a:extLst>
          </p:cNvPr>
          <p:cNvSpPr>
            <a:spLocks noGrp="1"/>
          </p:cNvSpPr>
          <p:nvPr>
            <p:ph sz="quarter" idx="14"/>
          </p:nvPr>
        </p:nvSpPr>
        <p:spPr>
          <a:xfrm>
            <a:off x="1201825" y="3282910"/>
            <a:ext cx="3401534" cy="1124712"/>
          </a:xfrm>
          <a:solidFill>
            <a:srgbClr val="DEEBF7"/>
          </a:solidFill>
        </p:spPr>
        <p:txBody>
          <a:bodyPr>
            <a:normAutofit/>
          </a:bodyPr>
          <a:lstStyle/>
          <a:p>
            <a:pPr marL="0" indent="0">
              <a:lnSpc>
                <a:spcPct val="100000"/>
              </a:lnSpc>
              <a:spcBef>
                <a:spcPts val="0"/>
              </a:spcBef>
              <a:buClrTx/>
              <a:buNone/>
            </a:pPr>
            <a:r>
              <a:rPr lang="en-US" sz="1600" dirty="0">
                <a:solidFill>
                  <a:srgbClr val="00529B"/>
                </a:solidFill>
              </a:rPr>
              <a:t>If you sign up for Part A and/or </a:t>
            </a:r>
            <a:br>
              <a:rPr lang="en-US" sz="1600" dirty="0">
                <a:solidFill>
                  <a:srgbClr val="00529B"/>
                </a:solidFill>
              </a:rPr>
            </a:br>
            <a:r>
              <a:rPr lang="en-US" sz="1600" dirty="0">
                <a:solidFill>
                  <a:srgbClr val="00529B"/>
                </a:solidFill>
              </a:rPr>
              <a:t>Part B before you turn 65, your coverage starts the 1st day of your birthday month. </a:t>
            </a:r>
          </a:p>
        </p:txBody>
      </p:sp>
      <p:grpSp>
        <p:nvGrpSpPr>
          <p:cNvPr id="19" name="65" descr="a calendar icon representing your birthday month with a start labeled 65">
            <a:extLst>
              <a:ext uri="{FF2B5EF4-FFF2-40B4-BE49-F238E27FC236}">
                <a16:creationId xmlns:a16="http://schemas.microsoft.com/office/drawing/2014/main" id="{934C9C29-08A7-FB1F-7F28-04737C244AA5}"/>
              </a:ext>
            </a:extLst>
          </p:cNvPr>
          <p:cNvGrpSpPr/>
          <p:nvPr/>
        </p:nvGrpSpPr>
        <p:grpSpPr>
          <a:xfrm>
            <a:off x="5432042" y="1782281"/>
            <a:ext cx="1747792" cy="1300071"/>
            <a:chOff x="5432042" y="1782281"/>
            <a:chExt cx="1747792" cy="1300071"/>
          </a:xfrm>
        </p:grpSpPr>
        <p:grpSp>
          <p:nvGrpSpPr>
            <p:cNvPr id="20" name="Group 19" descr="Calendar icon indication month 4 with balloons to highlight a 65th birthday month">
              <a:extLst>
                <a:ext uri="{FF2B5EF4-FFF2-40B4-BE49-F238E27FC236}">
                  <a16:creationId xmlns:a16="http://schemas.microsoft.com/office/drawing/2014/main" id="{C8491FB3-B91F-96EC-2B97-F96C900F7B74}"/>
                </a:ext>
              </a:extLst>
            </p:cNvPr>
            <p:cNvGrpSpPr/>
            <p:nvPr/>
          </p:nvGrpSpPr>
          <p:grpSpPr>
            <a:xfrm>
              <a:off x="5432042" y="1876031"/>
              <a:ext cx="970415" cy="1206321"/>
              <a:chOff x="2680273" y="3538580"/>
              <a:chExt cx="970415" cy="1206321"/>
            </a:xfrm>
          </p:grpSpPr>
          <p:sp>
            <p:nvSpPr>
              <p:cNvPr id="23" name="Rectangle 22">
                <a:extLst>
                  <a:ext uri="{FF2B5EF4-FFF2-40B4-BE49-F238E27FC236}">
                    <a16:creationId xmlns:a16="http://schemas.microsoft.com/office/drawing/2014/main" id="{8B3F1243-6D4C-BF56-EE34-0B8B8D5AFF40}"/>
                  </a:ext>
                </a:extLst>
              </p:cNvPr>
              <p:cNvSpPr/>
              <p:nvPr/>
            </p:nvSpPr>
            <p:spPr>
              <a:xfrm>
                <a:off x="2680273" y="3847353"/>
                <a:ext cx="970415" cy="897548"/>
              </a:xfrm>
              <a:prstGeom prst="rect">
                <a:avLst/>
              </a:prstGeom>
              <a:solidFill>
                <a:srgbClr val="FFC000"/>
              </a:solidFill>
              <a:ln w="9525" cap="flat">
                <a:noFill/>
                <a:prstDash val="solid"/>
                <a:miter/>
              </a:ln>
            </p:spPr>
            <p:txBody>
              <a:bodyPr rtlCol="0" anchor="ctr"/>
              <a:lstStyle/>
              <a:p>
                <a:endParaRPr lang="en-US" dirty="0"/>
              </a:p>
            </p:txBody>
          </p:sp>
          <p:grpSp>
            <p:nvGrpSpPr>
              <p:cNvPr id="24" name="Group 23">
                <a:extLst>
                  <a:ext uri="{FF2B5EF4-FFF2-40B4-BE49-F238E27FC236}">
                    <a16:creationId xmlns:a16="http://schemas.microsoft.com/office/drawing/2014/main" id="{675714FD-123C-B77B-A4A1-AA2DF61EECBD}"/>
                  </a:ext>
                </a:extLst>
              </p:cNvPr>
              <p:cNvGrpSpPr/>
              <p:nvPr/>
            </p:nvGrpSpPr>
            <p:grpSpPr>
              <a:xfrm>
                <a:off x="2680273" y="3538580"/>
                <a:ext cx="970415" cy="274840"/>
                <a:chOff x="5808316" y="4157923"/>
                <a:chExt cx="970415" cy="274840"/>
              </a:xfrm>
            </p:grpSpPr>
            <p:sp>
              <p:nvSpPr>
                <p:cNvPr id="25" name="Rectangle 24">
                  <a:extLst>
                    <a:ext uri="{FF2B5EF4-FFF2-40B4-BE49-F238E27FC236}">
                      <a16:creationId xmlns:a16="http://schemas.microsoft.com/office/drawing/2014/main" id="{2A39DB01-8A3B-2380-B8C6-E2074FB81F73}"/>
                    </a:ext>
                  </a:extLst>
                </p:cNvPr>
                <p:cNvSpPr/>
                <p:nvPr/>
              </p:nvSpPr>
              <p:spPr>
                <a:xfrm>
                  <a:off x="5808316" y="4249883"/>
                  <a:ext cx="970415"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Terminator 25">
                  <a:extLst>
                    <a:ext uri="{FF2B5EF4-FFF2-40B4-BE49-F238E27FC236}">
                      <a16:creationId xmlns:a16="http://schemas.microsoft.com/office/drawing/2014/main" id="{4243F03B-9009-EB81-3D10-12D1B4DD7B52}"/>
                    </a:ext>
                  </a:extLst>
                </p:cNvPr>
                <p:cNvSpPr/>
                <p:nvPr/>
              </p:nvSpPr>
              <p:spPr>
                <a:xfrm rot="5400000">
                  <a:off x="6504772" y="4206569"/>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Terminator 26">
                  <a:extLst>
                    <a:ext uri="{FF2B5EF4-FFF2-40B4-BE49-F238E27FC236}">
                      <a16:creationId xmlns:a16="http://schemas.microsoft.com/office/drawing/2014/main" id="{9A4B6505-3173-431B-109D-52DEC3012AB2}"/>
                    </a:ext>
                  </a:extLst>
                </p:cNvPr>
                <p:cNvSpPr/>
                <p:nvPr/>
              </p:nvSpPr>
              <p:spPr>
                <a:xfrm rot="5400000">
                  <a:off x="6211399"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Terminator 27">
                  <a:extLst>
                    <a:ext uri="{FF2B5EF4-FFF2-40B4-BE49-F238E27FC236}">
                      <a16:creationId xmlns:a16="http://schemas.microsoft.com/office/drawing/2014/main" id="{E44503BF-E14E-4EC2-4C1B-E123078C3A32}"/>
                    </a:ext>
                  </a:extLst>
                </p:cNvPr>
                <p:cNvSpPr/>
                <p:nvPr/>
              </p:nvSpPr>
              <p:spPr>
                <a:xfrm rot="5400000">
                  <a:off x="5913760"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1" name="TextBox 20">
              <a:extLst>
                <a:ext uri="{FF2B5EF4-FFF2-40B4-BE49-F238E27FC236}">
                  <a16:creationId xmlns:a16="http://schemas.microsoft.com/office/drawing/2014/main" id="{207C78C9-564C-D505-861C-2F84A7437FBD}"/>
                </a:ext>
              </a:extLst>
            </p:cNvPr>
            <p:cNvSpPr txBox="1"/>
            <p:nvPr/>
          </p:nvSpPr>
          <p:spPr>
            <a:xfrm>
              <a:off x="5492376" y="2260444"/>
              <a:ext cx="829402" cy="768096"/>
            </a:xfrm>
            <a:prstGeom prst="rect">
              <a:avLst/>
            </a:prstGeom>
            <a:solidFill>
              <a:srgbClr val="FFC000"/>
            </a:solidFill>
            <a:ln>
              <a:solidFill>
                <a:schemeClr val="bg1"/>
              </a:solidFill>
            </a:ln>
          </p:spPr>
          <p:txBody>
            <a:bodyPr wrap="square" lIns="0" tIns="0" rIns="0" bIns="0" rtlCol="0" anchor="ctr">
              <a:noAutofit/>
            </a:bodyPr>
            <a:lstStyle/>
            <a:p>
              <a:pPr algn="ctr"/>
              <a:r>
                <a:rPr lang="en-US" sz="1400" b="1" dirty="0">
                  <a:solidFill>
                    <a:schemeClr val="accent1">
                      <a:lumMod val="50000"/>
                    </a:schemeClr>
                  </a:solidFill>
                </a:rPr>
                <a:t>Birthday</a:t>
              </a:r>
            </a:p>
            <a:p>
              <a:pPr algn="ctr"/>
              <a:r>
                <a:rPr lang="en-US" sz="1400" b="1" dirty="0">
                  <a:solidFill>
                    <a:schemeClr val="accent1">
                      <a:lumMod val="50000"/>
                    </a:schemeClr>
                  </a:solidFill>
                </a:rPr>
                <a:t>MONTH</a:t>
              </a:r>
            </a:p>
          </p:txBody>
        </p:sp>
        <p:pic>
          <p:nvPicPr>
            <p:cNvPr id="22" name="Graphic 21" descr="Streamers">
              <a:extLst>
                <a:ext uri="{FF2B5EF4-FFF2-40B4-BE49-F238E27FC236}">
                  <a16:creationId xmlns:a16="http://schemas.microsoft.com/office/drawing/2014/main" id="{4A4A54CB-8826-F77B-11BE-A8418A3678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62546">
              <a:off x="7005502" y="1782281"/>
              <a:ext cx="174332" cy="174332"/>
            </a:xfrm>
            <a:prstGeom prst="rect">
              <a:avLst/>
            </a:prstGeom>
          </p:spPr>
        </p:pic>
      </p:grpSp>
      <p:pic>
        <p:nvPicPr>
          <p:cNvPr id="39" name="Picture 38">
            <a:extLst>
              <a:ext uri="{FF2B5EF4-FFF2-40B4-BE49-F238E27FC236}">
                <a16:creationId xmlns:a16="http://schemas.microsoft.com/office/drawing/2014/main" id="{4ED66FDD-8C41-F697-F0CC-A1238305570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027493" y="1477051"/>
            <a:ext cx="1079086" cy="1091279"/>
          </a:xfrm>
          <a:prstGeom prst="rect">
            <a:avLst/>
          </a:prstGeom>
        </p:spPr>
      </p:pic>
      <p:grpSp>
        <p:nvGrpSpPr>
          <p:cNvPr id="29" name="Month 1 to 3 after" descr="Three calendar icons indicating the three month after the month you turn 65">
            <a:extLst>
              <a:ext uri="{FF2B5EF4-FFF2-40B4-BE49-F238E27FC236}">
                <a16:creationId xmlns:a16="http://schemas.microsoft.com/office/drawing/2014/main" id="{7C5DF606-5850-5729-A6ED-053830B4683B}"/>
              </a:ext>
            </a:extLst>
          </p:cNvPr>
          <p:cNvGrpSpPr/>
          <p:nvPr/>
        </p:nvGrpSpPr>
        <p:grpSpPr>
          <a:xfrm>
            <a:off x="7351259" y="1853745"/>
            <a:ext cx="3405913" cy="1231499"/>
            <a:chOff x="1216000" y="1853745"/>
            <a:chExt cx="3405913" cy="1231499"/>
          </a:xfrm>
        </p:grpSpPr>
        <p:pic>
          <p:nvPicPr>
            <p:cNvPr id="30" name="Picture 29">
              <a:extLst>
                <a:ext uri="{FF2B5EF4-FFF2-40B4-BE49-F238E27FC236}">
                  <a16:creationId xmlns:a16="http://schemas.microsoft.com/office/drawing/2014/main" id="{99041E5E-32E1-790A-F323-FD56D62546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31" name="TextBox 30">
              <a:extLst>
                <a:ext uri="{FF2B5EF4-FFF2-40B4-BE49-F238E27FC236}">
                  <a16:creationId xmlns:a16="http://schemas.microsoft.com/office/drawing/2014/main" id="{9E73627B-DA44-2CA2-939A-EED9C6D758B5}"/>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pic>
          <p:nvPicPr>
            <p:cNvPr id="32" name="Picture 31">
              <a:extLst>
                <a:ext uri="{FF2B5EF4-FFF2-40B4-BE49-F238E27FC236}">
                  <a16:creationId xmlns:a16="http://schemas.microsoft.com/office/drawing/2014/main" id="{58B108E3-6612-E148-2A8C-BF16D28F94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33" name="Picture 32">
              <a:extLst>
                <a:ext uri="{FF2B5EF4-FFF2-40B4-BE49-F238E27FC236}">
                  <a16:creationId xmlns:a16="http://schemas.microsoft.com/office/drawing/2014/main" id="{8764564F-015C-5D83-DA08-2B09A118F36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34" name="TextBox 33">
              <a:extLst>
                <a:ext uri="{FF2B5EF4-FFF2-40B4-BE49-F238E27FC236}">
                  <a16:creationId xmlns:a16="http://schemas.microsoft.com/office/drawing/2014/main" id="{185376CB-C16D-DCB9-7560-56782ABFEE25}"/>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35" name="TextBox 34">
              <a:extLst>
                <a:ext uri="{FF2B5EF4-FFF2-40B4-BE49-F238E27FC236}">
                  <a16:creationId xmlns:a16="http://schemas.microsoft.com/office/drawing/2014/main" id="{211E68EC-82D4-63B3-DCF2-714070966854}"/>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grpSp>
      <p:sp>
        <p:nvSpPr>
          <p:cNvPr id="11" name="Content Placeholder 10">
            <a:extLst>
              <a:ext uri="{FF2B5EF4-FFF2-40B4-BE49-F238E27FC236}">
                <a16:creationId xmlns:a16="http://schemas.microsoft.com/office/drawing/2014/main" id="{FBC9843B-C6B7-522F-7E18-3634CFC4FB0C}"/>
              </a:ext>
            </a:extLst>
          </p:cNvPr>
          <p:cNvSpPr>
            <a:spLocks noGrp="1"/>
          </p:cNvSpPr>
          <p:nvPr>
            <p:ph sz="quarter" idx="15"/>
          </p:nvPr>
        </p:nvSpPr>
        <p:spPr>
          <a:xfrm>
            <a:off x="5447448" y="3282910"/>
            <a:ext cx="5315651" cy="1124712"/>
          </a:xfrm>
          <a:solidFill>
            <a:srgbClr val="DEEBF7"/>
          </a:solidFill>
        </p:spPr>
        <p:txBody>
          <a:bodyPr anchor="ctr">
            <a:normAutofit/>
          </a:bodyPr>
          <a:lstStyle/>
          <a:p>
            <a:pPr marL="0" lvl="0" indent="0">
              <a:lnSpc>
                <a:spcPct val="100000"/>
              </a:lnSpc>
              <a:spcBef>
                <a:spcPts val="0"/>
              </a:spcBef>
              <a:spcAft>
                <a:spcPts val="0"/>
              </a:spcAft>
              <a:buClrTx/>
              <a:buNone/>
            </a:pPr>
            <a:r>
              <a:rPr lang="en-US" sz="1600" dirty="0">
                <a:solidFill>
                  <a:srgbClr val="00529B"/>
                </a:solidFill>
              </a:rPr>
              <a:t>If you sign up the month you turn 65 or during the last 3 months of your IEP, your coverage begins the 1st day of the month after you sign up.</a:t>
            </a:r>
          </a:p>
        </p:txBody>
      </p:sp>
      <p:sp>
        <p:nvSpPr>
          <p:cNvPr id="12" name="Content Placeholder 11">
            <a:extLst>
              <a:ext uri="{FF2B5EF4-FFF2-40B4-BE49-F238E27FC236}">
                <a16:creationId xmlns:a16="http://schemas.microsoft.com/office/drawing/2014/main" id="{74FDDC9F-B376-E578-C6D3-5F433BCC1EA8}"/>
              </a:ext>
            </a:extLst>
          </p:cNvPr>
          <p:cNvSpPr>
            <a:spLocks noGrp="1"/>
          </p:cNvSpPr>
          <p:nvPr>
            <p:ph sz="quarter" idx="16"/>
          </p:nvPr>
        </p:nvSpPr>
        <p:spPr>
          <a:xfrm>
            <a:off x="1216000" y="4614612"/>
            <a:ext cx="9541172" cy="671107"/>
          </a:xfrm>
          <a:solidFill>
            <a:srgbClr val="FFD966"/>
          </a:solidFill>
        </p:spPr>
        <p:txBody>
          <a:bodyPr anchor="ctr"/>
          <a:lstStyle/>
          <a:p>
            <a:pPr marL="0" lvl="0" indent="0">
              <a:spcAft>
                <a:spcPts val="0"/>
              </a:spcAft>
              <a:buClrTx/>
              <a:buNone/>
            </a:pPr>
            <a:r>
              <a:rPr lang="en-US" sz="1600" dirty="0">
                <a:solidFill>
                  <a:srgbClr val="00539A"/>
                </a:solidFill>
              </a:rPr>
              <a:t>If you’re under 65 and have a disability, you’ll automatically get Part A and Part B after getting 24 months of disability benefits, either from Social Security or certain disability benefits from the RRB. </a:t>
            </a:r>
          </a:p>
        </p:txBody>
      </p:sp>
      <p:sp>
        <p:nvSpPr>
          <p:cNvPr id="43" name="Content Placeholder 42">
            <a:extLst>
              <a:ext uri="{FF2B5EF4-FFF2-40B4-BE49-F238E27FC236}">
                <a16:creationId xmlns:a16="http://schemas.microsoft.com/office/drawing/2014/main" id="{74E1CC1C-30C4-2DC4-5F4F-B8BCA30F8756}"/>
              </a:ext>
            </a:extLst>
          </p:cNvPr>
          <p:cNvSpPr>
            <a:spLocks noGrp="1"/>
          </p:cNvSpPr>
          <p:nvPr>
            <p:ph sz="quarter" idx="17"/>
          </p:nvPr>
        </p:nvSpPr>
        <p:spPr>
          <a:xfrm>
            <a:off x="1282973" y="5510011"/>
            <a:ext cx="9774571" cy="780659"/>
          </a:xfrm>
        </p:spPr>
        <p:txBody>
          <a:bodyPr>
            <a:normAutofit/>
          </a:bodyPr>
          <a:lstStyle/>
          <a:p>
            <a:pPr marL="0" lvl="0" indent="0" defTabSz="685800">
              <a:buClrTx/>
              <a:buNone/>
              <a:defRPr/>
            </a:pPr>
            <a:r>
              <a:rPr lang="en-US" sz="1400" b="1" dirty="0">
                <a:solidFill>
                  <a:srgbClr val="00539A"/>
                </a:solidFill>
              </a:rPr>
              <a:t>NOTE: </a:t>
            </a:r>
            <a:r>
              <a:rPr lang="en-US" sz="1400" dirty="0">
                <a:solidFill>
                  <a:srgbClr val="00529B"/>
                </a:solidFill>
              </a:rPr>
              <a:t>Your 6-month Medigap Open Enrollment Period (OEP) begins the month you’re 65 or older and enrolled in Part B </a:t>
            </a:r>
            <a:br>
              <a:rPr lang="en-US" sz="1400" dirty="0">
                <a:solidFill>
                  <a:srgbClr val="00529B"/>
                </a:solidFill>
              </a:rPr>
            </a:br>
            <a:r>
              <a:rPr lang="en-US" sz="1400" dirty="0">
                <a:solidFill>
                  <a:srgbClr val="00529B"/>
                </a:solidFill>
              </a:rPr>
              <a:t>(must also have Part A) and lasts at least 6 months (may be longer in your state). </a:t>
            </a:r>
          </a:p>
        </p:txBody>
      </p:sp>
      <p:cxnSp>
        <p:nvCxnSpPr>
          <p:cNvPr id="38" name="Straight Connector 37">
            <a:extLst>
              <a:ext uri="{FF2B5EF4-FFF2-40B4-BE49-F238E27FC236}">
                <a16:creationId xmlns:a16="http://schemas.microsoft.com/office/drawing/2014/main" id="{F25981A3-A1BD-CB38-E51A-2DC3D115F4BB}"/>
              </a:ext>
              <a:ext uri="{C183D7F6-B498-43B3-948B-1728B52AA6E4}">
                <adec:decorative xmlns:adec="http://schemas.microsoft.com/office/drawing/2017/decorative" val="1"/>
              </a:ext>
            </a:extLst>
          </p:cNvPr>
          <p:cNvCxnSpPr>
            <a:cxnSpLocks/>
          </p:cNvCxnSpPr>
          <p:nvPr/>
        </p:nvCxnSpPr>
        <p:spPr>
          <a:xfrm>
            <a:off x="5033127" y="1723732"/>
            <a:ext cx="0" cy="27432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4783E781-A31D-6485-AD42-0134C6CB1426}"/>
              </a:ext>
              <a:ext uri="{C183D7F6-B498-43B3-948B-1728B52AA6E4}">
                <adec:decorative xmlns:adec="http://schemas.microsoft.com/office/drawing/2017/decorative" val="1"/>
              </a:ext>
            </a:extLst>
          </p:cNvPr>
          <p:cNvSpPr>
            <a:spLocks noChangeAspect="1"/>
          </p:cNvSpPr>
          <p:nvPr/>
        </p:nvSpPr>
        <p:spPr>
          <a:xfrm>
            <a:off x="990057" y="5542735"/>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991AEAB-CE4C-4C57-B2B9-F66DA1B9BBB4}"/>
              </a:ext>
            </a:extLst>
          </p:cNvPr>
          <p:cNvSpPr>
            <a:spLocks noGrp="1"/>
          </p:cNvSpPr>
          <p:nvPr>
            <p:ph type="sldNum" sz="quarter" idx="12"/>
          </p:nvPr>
        </p:nvSpPr>
        <p:spPr/>
        <p:txBody>
          <a:bodyPr/>
          <a:lstStyle/>
          <a:p>
            <a:fld id="{0B2D781D-8844-5940-92D1-06EF0A7F581E}" type="slidenum">
              <a:rPr lang="en-US">
                <a:solidFill>
                  <a:srgbClr val="8FAADC"/>
                </a:solidFill>
              </a:rPr>
              <a:t>53</a:t>
            </a:fld>
            <a:endParaRPr lang="en-US" dirty="0">
              <a:solidFill>
                <a:srgbClr val="8FAADC"/>
              </a:solidFill>
            </a:endParaRPr>
          </a:p>
        </p:txBody>
      </p:sp>
      <p:sp>
        <p:nvSpPr>
          <p:cNvPr id="5" name="Footer Placeholder 4">
            <a:extLst>
              <a:ext uri="{FF2B5EF4-FFF2-40B4-BE49-F238E27FC236}">
                <a16:creationId xmlns:a16="http://schemas.microsoft.com/office/drawing/2014/main" id="{45638F05-AF79-4B89-8D00-E7819B12DBD2}"/>
              </a:ext>
            </a:extLst>
          </p:cNvPr>
          <p:cNvSpPr>
            <a:spLocks noGrp="1"/>
          </p:cNvSpPr>
          <p:nvPr>
            <p:ph type="ftr" sz="quarter" idx="11"/>
          </p:nvPr>
        </p:nvSpPr>
        <p:spPr/>
        <p:txBody>
          <a:bodyPr/>
          <a:lstStyle/>
          <a:p>
            <a:pPr>
              <a:defRPr/>
            </a:pPr>
            <a:r>
              <a:rPr lang="en-US" dirty="0">
                <a:solidFill>
                  <a:srgbClr val="8FAADC"/>
                </a:solidFill>
              </a:rPr>
              <a:t>Understanding Medicare</a:t>
            </a:r>
          </a:p>
        </p:txBody>
      </p:sp>
      <p:sp>
        <p:nvSpPr>
          <p:cNvPr id="3" name="Date Placeholder 2">
            <a:extLst>
              <a:ext uri="{FF2B5EF4-FFF2-40B4-BE49-F238E27FC236}">
                <a16:creationId xmlns:a16="http://schemas.microsoft.com/office/drawing/2014/main" id="{B3724CAA-B3A6-459A-8076-92E56C75B152}"/>
              </a:ext>
            </a:extLst>
          </p:cNvPr>
          <p:cNvSpPr>
            <a:spLocks noGrp="1"/>
          </p:cNvSpPr>
          <p:nvPr>
            <p:ph type="dt" sz="half" idx="10"/>
          </p:nvPr>
        </p:nvSpPr>
        <p:spPr/>
        <p:txBody>
          <a:bodyPr/>
          <a:lstStyle/>
          <a:p>
            <a:pPr>
              <a:defRPr/>
            </a:pPr>
            <a:r>
              <a:rPr lang="en-US" dirty="0">
                <a:solidFill>
                  <a:srgbClr val="8FAADC"/>
                </a:solidFill>
              </a:rPr>
              <a:t>April 2024</a:t>
            </a:r>
          </a:p>
        </p:txBody>
      </p:sp>
    </p:spTree>
    <p:custDataLst>
      <p:tags r:id="rId1"/>
    </p:custDataLst>
    <p:extLst>
      <p:ext uri="{BB962C8B-B14F-4D97-AF65-F5344CB8AC3E}">
        <p14:creationId xmlns:p14="http://schemas.microsoft.com/office/powerpoint/2010/main" val="170109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childTnLst>
                          </p:cTn>
                        </p:par>
                        <p:par>
                          <p:cTn id="16" fill="hold">
                            <p:stCondLst>
                              <p:cond delay="0"/>
                            </p:stCondLst>
                            <p:childTnLst>
                              <p:par>
                                <p:cTn id="17" presetID="22" presetClass="entr" presetSubtype="1"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bg/>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bg/>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bg/>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43">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uiExpand="1" build="p" animBg="1"/>
      <p:bldP spid="43" grpId="0" build="p"/>
      <p:bldP spid="3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138"/>
            <a:ext cx="12192000" cy="809254"/>
          </a:xfrm>
        </p:spPr>
        <p:txBody>
          <a:bodyPr anchor="ctr">
            <a:normAutofit fontScale="90000"/>
          </a:bodyPr>
          <a:lstStyle/>
          <a:p>
            <a:r>
              <a:rPr lang="en-US" sz="3200" b="0" dirty="0">
                <a:latin typeface="Arial Black" panose="020B0A04020102020204" pitchFamily="34" charset="0"/>
              </a:rPr>
              <a:t>Video Placeholder: When Does Medicare Coverage Start?</a:t>
            </a:r>
          </a:p>
        </p:txBody>
      </p:sp>
      <p:pic>
        <p:nvPicPr>
          <p:cNvPr id="6" name="Online Media 5" title="Get Started with Medicare: Your Initial Enrollment Period">
            <a:hlinkClick r:id="" action="ppaction://media"/>
            <a:extLst>
              <a:ext uri="{FF2B5EF4-FFF2-40B4-BE49-F238E27FC236}">
                <a16:creationId xmlns:a16="http://schemas.microsoft.com/office/drawing/2014/main" id="{8C1950F3-79CB-AEF1-923B-9AD6BA3DB9E9}"/>
              </a:ext>
            </a:extLst>
          </p:cNvPr>
          <p:cNvPicPr>
            <a:picLocks noRot="1" noChangeAspect="1"/>
          </p:cNvPicPr>
          <p:nvPr>
            <a:videoFile r:link="rId2"/>
          </p:nvPr>
        </p:nvPicPr>
        <p:blipFill>
          <a:blip r:embed="rId5"/>
          <a:stretch>
            <a:fillRect/>
          </a:stretch>
        </p:blipFill>
        <p:spPr>
          <a:xfrm>
            <a:off x="1876865" y="1237300"/>
            <a:ext cx="8105335" cy="4579525"/>
          </a:xfrm>
          <a:prstGeom prst="rect">
            <a:avLst/>
          </a:prstGeom>
        </p:spPr>
      </p:pic>
      <p:sp>
        <p:nvSpPr>
          <p:cNvPr id="10" name="Slide Number Placeholder 5">
            <a:extLst>
              <a:ext uri="{FF2B5EF4-FFF2-40B4-BE49-F238E27FC236}">
                <a16:creationId xmlns:a16="http://schemas.microsoft.com/office/drawing/2014/main" id="{C4F30EDD-BE8A-441D-BD17-4A0FCBE9AD3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5"/>
          </p:nvPr>
        </p:nvSpPr>
        <p:spPr>
          <a:xfrm>
            <a:off x="4038600" y="6488350"/>
            <a:ext cx="4093723" cy="369016"/>
          </a:xfrm>
        </p:spPr>
        <p:txBody>
          <a:bodyPr/>
          <a:lstStyle/>
          <a:p>
            <a:pPr algn="ctr"/>
            <a:r>
              <a:rPr lang="en-US" sz="1200" dirty="0">
                <a:solidFill>
                  <a:srgbClr val="8FAADC"/>
                </a:solidFill>
                <a:latin typeface="Arial" panose="020B0604020202020204" pitchFamily="34" charset="0"/>
                <a:cs typeface="Arial" panose="020B0604020202020204" pitchFamily="34" charset="0"/>
              </a:rPr>
              <a:t>Understanding</a:t>
            </a:r>
            <a:r>
              <a:rPr lang="en-US" dirty="0">
                <a:solidFill>
                  <a:srgbClr val="8FAADC"/>
                </a:solidFill>
              </a:rPr>
              <a:t> </a:t>
            </a:r>
            <a:r>
              <a:rPr lang="en-US" sz="1200" dirty="0">
                <a:solidFill>
                  <a:srgbClr val="8FAADC"/>
                </a:solidFill>
                <a:latin typeface="Arial" panose="020B0604020202020204" pitchFamily="34" charset="0"/>
                <a:cs typeface="Arial" panose="020B0604020202020204" pitchFamily="34" charset="0"/>
              </a:rPr>
              <a:t>Medicare</a:t>
            </a:r>
          </a:p>
        </p:txBody>
      </p:sp>
      <p:sp>
        <p:nvSpPr>
          <p:cNvPr id="9" name="Date Placeholder 1">
            <a:extLst>
              <a:ext uri="{FF2B5EF4-FFF2-40B4-BE49-F238E27FC236}">
                <a16:creationId xmlns:a16="http://schemas.microsoft.com/office/drawing/2014/main" id="{AC48C036-A981-4272-AB95-54B57061489D}"/>
              </a:ext>
            </a:extLst>
          </p:cNvPr>
          <p:cNvSpPr>
            <a:spLocks noGrp="1"/>
          </p:cNvSpPr>
          <p:nvPr>
            <p:ph type="dt" sz="half" idx="10"/>
          </p:nvPr>
        </p:nvSpPr>
        <p:spPr>
          <a:xfrm>
            <a:off x="838200" y="649224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194191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Special Enrollment Period (SEP)</a:t>
            </a:r>
          </a:p>
        </p:txBody>
      </p:sp>
      <p:sp>
        <p:nvSpPr>
          <p:cNvPr id="8" name="Content Placeholder 7">
            <a:extLst>
              <a:ext uri="{FF2B5EF4-FFF2-40B4-BE49-F238E27FC236}">
                <a16:creationId xmlns:a16="http://schemas.microsoft.com/office/drawing/2014/main" id="{CB2DC0A6-3936-3033-CDCD-22160FCB2DDF}"/>
              </a:ext>
            </a:extLst>
          </p:cNvPr>
          <p:cNvSpPr>
            <a:spLocks noGrp="1"/>
          </p:cNvSpPr>
          <p:nvPr>
            <p:ph sz="quarter" idx="13"/>
          </p:nvPr>
        </p:nvSpPr>
        <p:spPr>
          <a:xfrm>
            <a:off x="3394212" y="1315653"/>
            <a:ext cx="8208027" cy="757277"/>
          </a:xfrm>
        </p:spPr>
        <p:txBody>
          <a:bodyPr anchor="ctr"/>
          <a:lstStyle/>
          <a:p>
            <a:pPr marL="0" lvl="0" indent="0" algn="ctr">
              <a:spcAft>
                <a:spcPts val="0"/>
              </a:spcAft>
              <a:buClrTx/>
              <a:buNone/>
            </a:pPr>
            <a:r>
              <a:rPr lang="en-US" sz="2600" b="1" dirty="0"/>
              <a:t>Continues for 8 Months after GHP Coverage Ends </a:t>
            </a:r>
          </a:p>
        </p:txBody>
      </p:sp>
      <p:grpSp>
        <p:nvGrpSpPr>
          <p:cNvPr id="13" name="Group 12">
            <a:extLst>
              <a:ext uri="{FF2B5EF4-FFF2-40B4-BE49-F238E27FC236}">
                <a16:creationId xmlns:a16="http://schemas.microsoft.com/office/drawing/2014/main" id="{9DA52655-76B2-7A16-2828-1ACABCBAB285}"/>
              </a:ext>
              <a:ext uri="{C183D7F6-B498-43B3-948B-1728B52AA6E4}">
                <adec:decorative xmlns:adec="http://schemas.microsoft.com/office/drawing/2017/decorative" val="1"/>
              </a:ext>
            </a:extLst>
          </p:cNvPr>
          <p:cNvGrpSpPr/>
          <p:nvPr/>
        </p:nvGrpSpPr>
        <p:grpSpPr>
          <a:xfrm>
            <a:off x="237756" y="1426440"/>
            <a:ext cx="2704890" cy="2126503"/>
            <a:chOff x="237756" y="1426440"/>
            <a:chExt cx="2704890" cy="2126503"/>
          </a:xfrm>
        </p:grpSpPr>
        <p:sp>
          <p:nvSpPr>
            <p:cNvPr id="221" name="Freeform: Shape 220">
              <a:extLst>
                <a:ext uri="{FF2B5EF4-FFF2-40B4-BE49-F238E27FC236}">
                  <a16:creationId xmlns:a16="http://schemas.microsoft.com/office/drawing/2014/main" id="{26D82309-C633-4159-AA82-77D604FE5C08}"/>
                </a:ext>
              </a:extLst>
            </p:cNvPr>
            <p:cNvSpPr/>
            <p:nvPr/>
          </p:nvSpPr>
          <p:spPr>
            <a:xfrm>
              <a:off x="237756" y="1739908"/>
              <a:ext cx="2704890" cy="1813035"/>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BDD7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A061AA9B-B7C6-475E-B64C-9C1BB0F973FF}"/>
                </a:ext>
              </a:extLst>
            </p:cNvPr>
            <p:cNvSpPr/>
            <p:nvPr/>
          </p:nvSpPr>
          <p:spPr>
            <a:xfrm>
              <a:off x="237756" y="1426440"/>
              <a:ext cx="2704890" cy="514261"/>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Content Placeholder 8">
            <a:extLst>
              <a:ext uri="{FF2B5EF4-FFF2-40B4-BE49-F238E27FC236}">
                <a16:creationId xmlns:a16="http://schemas.microsoft.com/office/drawing/2014/main" id="{E4ABAE81-C505-B964-8933-F7BE3A8D545F}"/>
              </a:ext>
            </a:extLst>
          </p:cNvPr>
          <p:cNvSpPr>
            <a:spLocks noGrp="1"/>
          </p:cNvSpPr>
          <p:nvPr>
            <p:ph sz="quarter" idx="14"/>
          </p:nvPr>
        </p:nvSpPr>
        <p:spPr>
          <a:xfrm>
            <a:off x="286555" y="2087758"/>
            <a:ext cx="2558212" cy="1273175"/>
          </a:xfrm>
        </p:spPr>
        <p:txBody>
          <a:bodyPr/>
          <a:lstStyle/>
          <a:p>
            <a:pPr marL="0" lvl="0" indent="0" algn="ctr">
              <a:spcAft>
                <a:spcPts val="0"/>
              </a:spcAft>
              <a:buClrTx/>
              <a:buNone/>
            </a:pPr>
            <a:r>
              <a:rPr lang="en-US" b="1" dirty="0">
                <a:solidFill>
                  <a:srgbClr val="2F5597"/>
                </a:solidFill>
                <a:latin typeface="Calibri" panose="020F0502020204030204"/>
                <a:cs typeface="+mn-cs"/>
              </a:rPr>
              <a:t>Starts after Medicare IEP if you have GHP </a:t>
            </a:r>
            <a:br>
              <a:rPr lang="en-US" b="1" dirty="0">
                <a:solidFill>
                  <a:srgbClr val="2F5597"/>
                </a:solidFill>
                <a:latin typeface="Calibri" panose="020F0502020204030204"/>
                <a:cs typeface="+mn-cs"/>
              </a:rPr>
            </a:br>
            <a:r>
              <a:rPr lang="en-US" b="1" dirty="0">
                <a:solidFill>
                  <a:srgbClr val="2F5597"/>
                </a:solidFill>
                <a:latin typeface="Calibri" panose="020F0502020204030204"/>
                <a:cs typeface="+mn-cs"/>
              </a:rPr>
              <a:t>coverage based on current employment</a:t>
            </a:r>
          </a:p>
          <a:p>
            <a:pPr marL="0" indent="0">
              <a:buNone/>
            </a:pPr>
            <a:endParaRPr lang="en-US" dirty="0"/>
          </a:p>
        </p:txBody>
      </p:sp>
      <p:grpSp>
        <p:nvGrpSpPr>
          <p:cNvPr id="7" name="Group 6" descr="A group of 8 calendar icons indicating months 1 to 8">
            <a:extLst>
              <a:ext uri="{FF2B5EF4-FFF2-40B4-BE49-F238E27FC236}">
                <a16:creationId xmlns:a16="http://schemas.microsoft.com/office/drawing/2014/main" id="{4A992288-BF01-413C-BDAB-C66A7B5FAFF9}"/>
              </a:ext>
            </a:extLst>
          </p:cNvPr>
          <p:cNvGrpSpPr/>
          <p:nvPr/>
        </p:nvGrpSpPr>
        <p:grpSpPr>
          <a:xfrm>
            <a:off x="3278537" y="2259988"/>
            <a:ext cx="8419861" cy="1255274"/>
            <a:chOff x="3278537" y="2259988"/>
            <a:chExt cx="8419861" cy="1255274"/>
          </a:xfrm>
        </p:grpSpPr>
        <p:pic>
          <p:nvPicPr>
            <p:cNvPr id="6" name="Picture 5">
              <a:extLst>
                <a:ext uri="{FF2B5EF4-FFF2-40B4-BE49-F238E27FC236}">
                  <a16:creationId xmlns:a16="http://schemas.microsoft.com/office/drawing/2014/main" id="{23A133D2-A49C-48C1-AC17-B459322913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78537" y="2270859"/>
              <a:ext cx="969348" cy="1243692"/>
            </a:xfrm>
            <a:prstGeom prst="rect">
              <a:avLst/>
            </a:prstGeom>
          </p:spPr>
        </p:pic>
        <p:pic>
          <p:nvPicPr>
            <p:cNvPr id="87" name="Picture 86">
              <a:extLst>
                <a:ext uri="{FF2B5EF4-FFF2-40B4-BE49-F238E27FC236}">
                  <a16:creationId xmlns:a16="http://schemas.microsoft.com/office/drawing/2014/main" id="{38629E50-BF4A-4886-A26F-0E66AD2B18B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42896" y="2270859"/>
              <a:ext cx="969348" cy="1243692"/>
            </a:xfrm>
            <a:prstGeom prst="rect">
              <a:avLst/>
            </a:prstGeom>
          </p:spPr>
        </p:pic>
        <p:pic>
          <p:nvPicPr>
            <p:cNvPr id="88" name="Picture 87">
              <a:extLst>
                <a:ext uri="{FF2B5EF4-FFF2-40B4-BE49-F238E27FC236}">
                  <a16:creationId xmlns:a16="http://schemas.microsoft.com/office/drawing/2014/main" id="{5EF66ED6-0B62-44C7-8A10-15ABEFD0AD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07255" y="2271570"/>
              <a:ext cx="969348" cy="1243692"/>
            </a:xfrm>
            <a:prstGeom prst="rect">
              <a:avLst/>
            </a:prstGeom>
          </p:spPr>
        </p:pic>
        <p:pic>
          <p:nvPicPr>
            <p:cNvPr id="89" name="Picture 88">
              <a:extLst>
                <a:ext uri="{FF2B5EF4-FFF2-40B4-BE49-F238E27FC236}">
                  <a16:creationId xmlns:a16="http://schemas.microsoft.com/office/drawing/2014/main" id="{DFA9AFFE-068F-461C-B88B-3F5A5E786D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71614" y="2259988"/>
              <a:ext cx="969348" cy="1243692"/>
            </a:xfrm>
            <a:prstGeom prst="rect">
              <a:avLst/>
            </a:prstGeom>
          </p:spPr>
        </p:pic>
        <p:pic>
          <p:nvPicPr>
            <p:cNvPr id="90" name="Picture 89">
              <a:extLst>
                <a:ext uri="{FF2B5EF4-FFF2-40B4-BE49-F238E27FC236}">
                  <a16:creationId xmlns:a16="http://schemas.microsoft.com/office/drawing/2014/main" id="{4F9D26EC-53B1-42A1-A67D-21A1A16AF9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5973" y="2259988"/>
              <a:ext cx="969348" cy="1243692"/>
            </a:xfrm>
            <a:prstGeom prst="rect">
              <a:avLst/>
            </a:prstGeom>
          </p:spPr>
        </p:pic>
        <p:pic>
          <p:nvPicPr>
            <p:cNvPr id="91" name="Picture 90">
              <a:extLst>
                <a:ext uri="{FF2B5EF4-FFF2-40B4-BE49-F238E27FC236}">
                  <a16:creationId xmlns:a16="http://schemas.microsoft.com/office/drawing/2014/main" id="{C94517A2-FAE2-4D18-8C53-6B5F5EE84C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00332" y="2260699"/>
              <a:ext cx="969348" cy="1243692"/>
            </a:xfrm>
            <a:prstGeom prst="rect">
              <a:avLst/>
            </a:prstGeom>
          </p:spPr>
        </p:pic>
        <p:pic>
          <p:nvPicPr>
            <p:cNvPr id="92" name="Picture 91">
              <a:extLst>
                <a:ext uri="{FF2B5EF4-FFF2-40B4-BE49-F238E27FC236}">
                  <a16:creationId xmlns:a16="http://schemas.microsoft.com/office/drawing/2014/main" id="{6E8B7D64-F95D-430F-852F-FFE74EF5EB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64691" y="2259988"/>
              <a:ext cx="969348" cy="1243692"/>
            </a:xfrm>
            <a:prstGeom prst="rect">
              <a:avLst/>
            </a:prstGeom>
          </p:spPr>
        </p:pic>
        <p:pic>
          <p:nvPicPr>
            <p:cNvPr id="93" name="Picture 92">
              <a:extLst>
                <a:ext uri="{FF2B5EF4-FFF2-40B4-BE49-F238E27FC236}">
                  <a16:creationId xmlns:a16="http://schemas.microsoft.com/office/drawing/2014/main" id="{D75ABDA8-1DCC-45CF-B1C4-3E3C72039F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29050" y="2260699"/>
              <a:ext cx="969348" cy="1243692"/>
            </a:xfrm>
            <a:prstGeom prst="rect">
              <a:avLst/>
            </a:prstGeom>
          </p:spPr>
        </p:pic>
        <p:sp>
          <p:nvSpPr>
            <p:cNvPr id="214" name="TextBox 213">
              <a:extLst>
                <a:ext uri="{FF2B5EF4-FFF2-40B4-BE49-F238E27FC236}">
                  <a16:creationId xmlns:a16="http://schemas.microsoft.com/office/drawing/2014/main" id="{B4A85254-40E6-4928-90E1-645B94BABE5A}"/>
                </a:ext>
              </a:extLst>
            </p:cNvPr>
            <p:cNvSpPr txBox="1"/>
            <p:nvPr/>
          </p:nvSpPr>
          <p:spPr>
            <a:xfrm>
              <a:off x="3332445" y="2682504"/>
              <a:ext cx="829402" cy="769441"/>
            </a:xfrm>
            <a:prstGeom prst="rect">
              <a:avLst/>
            </a:prstGeom>
            <a:solidFill>
              <a:srgbClr val="0070C0"/>
            </a:solidFill>
            <a:ln>
              <a:solidFill>
                <a:schemeClr val="bg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MONTH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07" name="TextBox 206">
              <a:extLst>
                <a:ext uri="{FF2B5EF4-FFF2-40B4-BE49-F238E27FC236}">
                  <a16:creationId xmlns:a16="http://schemas.microsoft.com/office/drawing/2014/main" id="{A422ACA8-520B-4FB5-84AB-B2B47E55C657}"/>
                </a:ext>
              </a:extLst>
            </p:cNvPr>
            <p:cNvSpPr txBox="1"/>
            <p:nvPr/>
          </p:nvSpPr>
          <p:spPr>
            <a:xfrm>
              <a:off x="4412869" y="2682502"/>
              <a:ext cx="829402" cy="769441"/>
            </a:xfrm>
            <a:prstGeom prst="rect">
              <a:avLst/>
            </a:prstGeom>
            <a:solidFill>
              <a:srgbClr val="0070C0"/>
            </a:solidFill>
            <a:ln>
              <a:solidFill>
                <a:schemeClr val="bg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MONTH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200" name="TextBox 199">
              <a:extLst>
                <a:ext uri="{FF2B5EF4-FFF2-40B4-BE49-F238E27FC236}">
                  <a16:creationId xmlns:a16="http://schemas.microsoft.com/office/drawing/2014/main" id="{5C92AB65-D26E-40DE-9492-2350374F3DE4}"/>
                </a:ext>
              </a:extLst>
            </p:cNvPr>
            <p:cNvSpPr txBox="1"/>
            <p:nvPr/>
          </p:nvSpPr>
          <p:spPr>
            <a:xfrm>
              <a:off x="5477228" y="2682503"/>
              <a:ext cx="829402" cy="769441"/>
            </a:xfrm>
            <a:prstGeom prst="rect">
              <a:avLst/>
            </a:prstGeom>
            <a:solidFill>
              <a:srgbClr val="0070C0"/>
            </a:solidFill>
            <a:ln>
              <a:solidFill>
                <a:schemeClr val="bg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MONTH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93" name="TextBox 192">
              <a:extLst>
                <a:ext uri="{FF2B5EF4-FFF2-40B4-BE49-F238E27FC236}">
                  <a16:creationId xmlns:a16="http://schemas.microsoft.com/office/drawing/2014/main" id="{6D61BEBB-A5A5-4E96-AF2B-B0F2D1778627}"/>
                </a:ext>
              </a:extLst>
            </p:cNvPr>
            <p:cNvSpPr txBox="1"/>
            <p:nvPr/>
          </p:nvSpPr>
          <p:spPr>
            <a:xfrm>
              <a:off x="7605946" y="2667142"/>
              <a:ext cx="829402" cy="769441"/>
            </a:xfrm>
            <a:prstGeom prst="rect">
              <a:avLst/>
            </a:prstGeom>
            <a:solidFill>
              <a:srgbClr val="0070C0"/>
            </a:solidFill>
            <a:ln>
              <a:solidFill>
                <a:schemeClr val="bg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MONTH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186" name="TextBox 185">
              <a:extLst>
                <a:ext uri="{FF2B5EF4-FFF2-40B4-BE49-F238E27FC236}">
                  <a16:creationId xmlns:a16="http://schemas.microsoft.com/office/drawing/2014/main" id="{A9623772-C9A3-4A14-A6AA-9779911442E2}"/>
                </a:ext>
              </a:extLst>
            </p:cNvPr>
            <p:cNvSpPr txBox="1"/>
            <p:nvPr/>
          </p:nvSpPr>
          <p:spPr>
            <a:xfrm>
              <a:off x="8671573" y="2667143"/>
              <a:ext cx="829402" cy="769441"/>
            </a:xfrm>
            <a:prstGeom prst="rect">
              <a:avLst/>
            </a:prstGeom>
            <a:solidFill>
              <a:srgbClr val="0070C0"/>
            </a:solidFill>
            <a:ln>
              <a:solidFill>
                <a:schemeClr val="bg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MONTH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179" name="TextBox 178">
              <a:extLst>
                <a:ext uri="{FF2B5EF4-FFF2-40B4-BE49-F238E27FC236}">
                  <a16:creationId xmlns:a16="http://schemas.microsoft.com/office/drawing/2014/main" id="{C019E36D-79EE-47F8-8A2D-E0DA58DD9353}"/>
                </a:ext>
              </a:extLst>
            </p:cNvPr>
            <p:cNvSpPr txBox="1"/>
            <p:nvPr/>
          </p:nvSpPr>
          <p:spPr>
            <a:xfrm>
              <a:off x="9748554" y="2667144"/>
              <a:ext cx="829402" cy="769441"/>
            </a:xfrm>
            <a:prstGeom prst="rect">
              <a:avLst/>
            </a:prstGeom>
            <a:solidFill>
              <a:srgbClr val="0070C0"/>
            </a:solidFill>
            <a:ln>
              <a:solidFill>
                <a:schemeClr val="bg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MONTH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7</a:t>
              </a:r>
            </a:p>
          </p:txBody>
        </p:sp>
        <p:sp>
          <p:nvSpPr>
            <p:cNvPr id="173" name="TextBox 172">
              <a:extLst>
                <a:ext uri="{FF2B5EF4-FFF2-40B4-BE49-F238E27FC236}">
                  <a16:creationId xmlns:a16="http://schemas.microsoft.com/office/drawing/2014/main" id="{048E80A5-4232-48EC-A356-6145C6F07191}"/>
                </a:ext>
              </a:extLst>
            </p:cNvPr>
            <p:cNvSpPr txBox="1"/>
            <p:nvPr/>
          </p:nvSpPr>
          <p:spPr>
            <a:xfrm>
              <a:off x="6541587" y="2667142"/>
              <a:ext cx="829402" cy="769441"/>
            </a:xfrm>
            <a:prstGeom prst="rect">
              <a:avLst/>
            </a:prstGeom>
            <a:solidFill>
              <a:srgbClr val="0070C0"/>
            </a:solidFill>
            <a:ln>
              <a:solidFill>
                <a:schemeClr val="bg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MONTH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65" name="TextBox 164">
              <a:extLst>
                <a:ext uri="{FF2B5EF4-FFF2-40B4-BE49-F238E27FC236}">
                  <a16:creationId xmlns:a16="http://schemas.microsoft.com/office/drawing/2014/main" id="{6706B2EA-E245-475C-8A71-900803CEE876}"/>
                </a:ext>
              </a:extLst>
            </p:cNvPr>
            <p:cNvSpPr txBox="1"/>
            <p:nvPr/>
          </p:nvSpPr>
          <p:spPr>
            <a:xfrm>
              <a:off x="10801494" y="2670012"/>
              <a:ext cx="829402" cy="769441"/>
            </a:xfrm>
            <a:prstGeom prst="rect">
              <a:avLst/>
            </a:prstGeom>
            <a:solidFill>
              <a:srgbClr val="0070C0"/>
            </a:solidFill>
            <a:ln>
              <a:solidFill>
                <a:schemeClr val="bg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MONTH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8</a:t>
              </a:r>
            </a:p>
          </p:txBody>
        </p:sp>
      </p:grpSp>
      <p:sp>
        <p:nvSpPr>
          <p:cNvPr id="10" name="Content Placeholder 9">
            <a:extLst>
              <a:ext uri="{FF2B5EF4-FFF2-40B4-BE49-F238E27FC236}">
                <a16:creationId xmlns:a16="http://schemas.microsoft.com/office/drawing/2014/main" id="{1AFC2AEA-D1A8-37D0-E4C0-8A496C71DE82}"/>
              </a:ext>
            </a:extLst>
          </p:cNvPr>
          <p:cNvSpPr>
            <a:spLocks noGrp="1"/>
          </p:cNvSpPr>
          <p:nvPr>
            <p:ph sz="quarter" idx="15"/>
          </p:nvPr>
        </p:nvSpPr>
        <p:spPr>
          <a:xfrm>
            <a:off x="3326042" y="3609549"/>
            <a:ext cx="8419861" cy="1592319"/>
          </a:xfrm>
        </p:spPr>
        <p:txBody>
          <a:bodyPr>
            <a:normAutofit lnSpcReduction="10000"/>
          </a:bodyPr>
          <a:lstStyle/>
          <a:p>
            <a:pPr marL="0" lvl="0" indent="0">
              <a:spcBef>
                <a:spcPts val="600"/>
              </a:spcBef>
              <a:buClrTx/>
              <a:buNone/>
              <a:defRPr/>
            </a:pPr>
            <a:r>
              <a:rPr lang="en-US" sz="2000" b="1" dirty="0">
                <a:latin typeface="Calibri" panose="020F0502020204030204"/>
                <a:cs typeface="+mn-cs"/>
              </a:rPr>
              <a:t>You can sign up for Part A (if you have to pay for it) and/or Part B:</a:t>
            </a:r>
            <a:endParaRPr lang="en-US" sz="2000" dirty="0">
              <a:latin typeface="Calibri" panose="020F0502020204030204"/>
              <a:cs typeface="+mn-cs"/>
            </a:endParaRPr>
          </a:p>
          <a:p>
            <a:pPr marL="0" lvl="1" indent="685800">
              <a:spcAft>
                <a:spcPts val="1200"/>
              </a:spcAft>
              <a:buNone/>
              <a:defRPr/>
            </a:pPr>
            <a:r>
              <a:rPr lang="en-US" sz="2000" dirty="0">
                <a:latin typeface="Calibri" panose="020F0502020204030204"/>
                <a:cs typeface="+mn-cs"/>
              </a:rPr>
              <a:t>Anytime you’re still covered by the GHP</a:t>
            </a:r>
          </a:p>
          <a:p>
            <a:pPr marL="690563" lvl="1" indent="-4763">
              <a:spcAft>
                <a:spcPts val="1200"/>
              </a:spcAft>
              <a:buNone/>
              <a:defRPr/>
            </a:pPr>
            <a:r>
              <a:rPr lang="en-US" sz="2000" dirty="0">
                <a:latin typeface="Calibri" panose="020F0502020204030204"/>
                <a:cs typeface="+mn-cs"/>
              </a:rPr>
              <a:t>During the 8-month period that begins the month after the employment ends or the coverage ends</a:t>
            </a:r>
          </a:p>
        </p:txBody>
      </p:sp>
      <p:sp>
        <p:nvSpPr>
          <p:cNvPr id="230" name="Freeform: Shape 229">
            <a:extLst>
              <a:ext uri="{FF2B5EF4-FFF2-40B4-BE49-F238E27FC236}">
                <a16:creationId xmlns:a16="http://schemas.microsoft.com/office/drawing/2014/main" id="{5539299D-98F2-4549-94C9-96464A17C0C0}"/>
              </a:ext>
              <a:ext uri="{C183D7F6-B498-43B3-948B-1728B52AA6E4}">
                <adec:decorative xmlns:adec="http://schemas.microsoft.com/office/drawing/2017/decorative" val="1"/>
              </a:ext>
            </a:extLst>
          </p:cNvPr>
          <p:cNvSpPr>
            <a:spLocks noChangeAspect="1"/>
          </p:cNvSpPr>
          <p:nvPr/>
        </p:nvSpPr>
        <p:spPr>
          <a:xfrm>
            <a:off x="3764280" y="4093684"/>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854CCB3-5A6B-4F5F-A8F8-FED6F09E1F49}"/>
              </a:ext>
              <a:ext uri="{C183D7F6-B498-43B3-948B-1728B52AA6E4}">
                <adec:decorative xmlns:adec="http://schemas.microsoft.com/office/drawing/2017/decorative" val="1"/>
              </a:ext>
            </a:extLst>
          </p:cNvPr>
          <p:cNvSpPr>
            <a:spLocks noChangeAspect="1"/>
          </p:cNvSpPr>
          <p:nvPr/>
        </p:nvSpPr>
        <p:spPr>
          <a:xfrm>
            <a:off x="3774131" y="4489516"/>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 Placeholder 10">
            <a:extLst>
              <a:ext uri="{FF2B5EF4-FFF2-40B4-BE49-F238E27FC236}">
                <a16:creationId xmlns:a16="http://schemas.microsoft.com/office/drawing/2014/main" id="{862169DC-E1D6-9EF4-1DB1-49118FBAEC7F}"/>
              </a:ext>
            </a:extLst>
          </p:cNvPr>
          <p:cNvSpPr>
            <a:spLocks noGrp="1"/>
          </p:cNvSpPr>
          <p:nvPr>
            <p:ph type="body" sz="quarter" idx="16"/>
          </p:nvPr>
        </p:nvSpPr>
        <p:spPr>
          <a:xfrm>
            <a:off x="1028" y="5214307"/>
            <a:ext cx="4038599" cy="722376"/>
          </a:xfrm>
          <a:prstGeom prst="homePlate">
            <a:avLst/>
          </a:prstGeom>
          <a:solidFill>
            <a:srgbClr val="FFD966"/>
          </a:solidFill>
        </p:spPr>
        <p:txBody>
          <a:bodyPr anchor="ctr"/>
          <a:lstStyle/>
          <a:p>
            <a:pPr marL="182880" lvl="0" indent="0" defTabSz="685800">
              <a:spcBef>
                <a:spcPts val="600"/>
              </a:spcBef>
              <a:spcAft>
                <a:spcPts val="0"/>
              </a:spcAft>
              <a:buClrTx/>
              <a:buNone/>
            </a:pPr>
            <a:r>
              <a:rPr lang="en-US" sz="1600" dirty="0">
                <a:latin typeface="Calibri" panose="020F0502020204030204"/>
              </a:rPr>
              <a:t>Usually, no late </a:t>
            </a:r>
            <a:br>
              <a:rPr lang="en-US" sz="1600" dirty="0">
                <a:latin typeface="Calibri" panose="020F0502020204030204"/>
              </a:rPr>
            </a:br>
            <a:r>
              <a:rPr lang="en-US" sz="1600" dirty="0">
                <a:latin typeface="Calibri" panose="020F0502020204030204"/>
              </a:rPr>
              <a:t>enrollment penalties</a:t>
            </a:r>
          </a:p>
        </p:txBody>
      </p:sp>
      <p:sp>
        <p:nvSpPr>
          <p:cNvPr id="12" name="Text Placeholder 11">
            <a:extLst>
              <a:ext uri="{FF2B5EF4-FFF2-40B4-BE49-F238E27FC236}">
                <a16:creationId xmlns:a16="http://schemas.microsoft.com/office/drawing/2014/main" id="{3ABE0AD3-DF73-9557-47E9-B3EA22986A2E}"/>
              </a:ext>
            </a:extLst>
          </p:cNvPr>
          <p:cNvSpPr>
            <a:spLocks noGrp="1"/>
          </p:cNvSpPr>
          <p:nvPr>
            <p:ph type="body" sz="quarter" idx="17"/>
          </p:nvPr>
        </p:nvSpPr>
        <p:spPr>
          <a:xfrm>
            <a:off x="1086639" y="6042816"/>
            <a:ext cx="10515600" cy="457200"/>
          </a:xfrm>
        </p:spPr>
        <p:txBody>
          <a:bodyPr/>
          <a:lstStyle/>
          <a:p>
            <a:pPr marL="0" indent="0">
              <a:buNone/>
            </a:pPr>
            <a:r>
              <a:rPr lang="en-US" sz="1600" b="1" dirty="0">
                <a:latin typeface="Calibri" panose="020F0502020204030204"/>
                <a:cs typeface="+mn-cs"/>
              </a:rPr>
              <a:t> NOTE: </a:t>
            </a:r>
            <a:r>
              <a:rPr lang="en-US" sz="1600" dirty="0">
                <a:latin typeface="Calibri" panose="020F0502020204030204"/>
                <a:cs typeface="+mn-cs"/>
              </a:rPr>
              <a:t>You have 6 months from the Part B effective date to buy a Medigap policy (must have Part A and Part B).</a:t>
            </a:r>
            <a:endParaRPr lang="en-US" dirty="0"/>
          </a:p>
        </p:txBody>
      </p:sp>
      <p:pic>
        <p:nvPicPr>
          <p:cNvPr id="227" name="Graphic 226" descr="Money icon">
            <a:extLst>
              <a:ext uri="{FF2B5EF4-FFF2-40B4-BE49-F238E27FC236}">
                <a16:creationId xmlns:a16="http://schemas.microsoft.com/office/drawing/2014/main" id="{5AB2D24C-24F8-4A9F-B24B-715751DC1A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168762" y="4964591"/>
            <a:ext cx="1452688" cy="1221809"/>
          </a:xfrm>
          <a:prstGeom prst="rect">
            <a:avLst/>
          </a:prstGeom>
        </p:spPr>
      </p:pic>
      <p:pic>
        <p:nvPicPr>
          <p:cNvPr id="154" name="Picture 153">
            <a:extLst>
              <a:ext uri="{FF2B5EF4-FFF2-40B4-BE49-F238E27FC236}">
                <a16:creationId xmlns:a16="http://schemas.microsoft.com/office/drawing/2014/main" id="{35D10948-5300-4D53-AA03-6ECEB774188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63252" y="6052732"/>
            <a:ext cx="323850" cy="333375"/>
          </a:xfrm>
          <a:prstGeom prst="rect">
            <a:avLst/>
          </a:prstGeom>
        </p:spPr>
      </p:pic>
      <p:sp>
        <p:nvSpPr>
          <p:cNvPr id="5" name="Slide Number Placeholder 4">
            <a:extLst>
              <a:ext uri="{FF2B5EF4-FFF2-40B4-BE49-F238E27FC236}">
                <a16:creationId xmlns:a16="http://schemas.microsoft.com/office/drawing/2014/main" id="{2DC9A608-CD54-4687-BF99-594979839C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39107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left)">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27"/>
                                        </p:tgtEl>
                                        <p:attrNameLst>
                                          <p:attrName>style.visibility</p:attrName>
                                        </p:attrNameLst>
                                      </p:cBhvr>
                                      <p:to>
                                        <p:strVal val="visible"/>
                                      </p:to>
                                    </p:set>
                                    <p:anim calcmode="lin" valueType="num">
                                      <p:cBhvr additive="base">
                                        <p:cTn id="26" dur="500" fill="hold"/>
                                        <p:tgtEl>
                                          <p:spTgt spid="227"/>
                                        </p:tgtEl>
                                        <p:attrNameLst>
                                          <p:attrName>ppt_x</p:attrName>
                                        </p:attrNameLst>
                                      </p:cBhvr>
                                      <p:tavLst>
                                        <p:tav tm="0">
                                          <p:val>
                                            <p:strVal val="0-#ppt_w/2"/>
                                          </p:val>
                                        </p:tav>
                                        <p:tav tm="100000">
                                          <p:val>
                                            <p:strVal val="#ppt_x"/>
                                          </p:val>
                                        </p:tav>
                                      </p:tavLst>
                                    </p:anim>
                                    <p:anim calcmode="lin" valueType="num">
                                      <p:cBhvr additive="base">
                                        <p:cTn id="27" dur="500" fill="hold"/>
                                        <p:tgtEl>
                                          <p:spTgt spid="22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1">
                                            <p:bg/>
                                          </p:spTgt>
                                        </p:tgtEl>
                                        <p:attrNameLst>
                                          <p:attrName>style.visibility</p:attrName>
                                        </p:attrNameLst>
                                      </p:cBhvr>
                                      <p:to>
                                        <p:strVal val="visible"/>
                                      </p:to>
                                    </p:set>
                                    <p:anim calcmode="lin" valueType="num">
                                      <p:cBhvr additive="base">
                                        <p:cTn id="30" dur="500" fill="hold"/>
                                        <p:tgtEl>
                                          <p:spTgt spid="11">
                                            <p:bg/>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
                                            <p:bg/>
                                          </p:spTgt>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additive="base">
                                        <p:cTn id="34"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uiExpand="1" build="p"/>
      <p:bldP spid="230" grpId="0" animBg="1"/>
      <p:bldP spid="231" grpId="0" animBg="1"/>
      <p:bldP spid="11" grpId="0" uiExpand="1" build="p" animBg="1"/>
      <p:bldP spid="1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General Enrollment Period (GEP)</a:t>
            </a:r>
          </a:p>
        </p:txBody>
      </p:sp>
      <p:sp>
        <p:nvSpPr>
          <p:cNvPr id="5" name="Content Placeholder 4">
            <a:extLst>
              <a:ext uri="{FF2B5EF4-FFF2-40B4-BE49-F238E27FC236}">
                <a16:creationId xmlns:a16="http://schemas.microsoft.com/office/drawing/2014/main" id="{C78BDDDE-D9E0-BD69-EA10-B7B3B185853E}"/>
              </a:ext>
            </a:extLst>
          </p:cNvPr>
          <p:cNvSpPr>
            <a:spLocks noGrp="1"/>
          </p:cNvSpPr>
          <p:nvPr>
            <p:ph sz="quarter" idx="13"/>
          </p:nvPr>
        </p:nvSpPr>
        <p:spPr>
          <a:xfrm>
            <a:off x="0" y="1038287"/>
            <a:ext cx="12192000" cy="645697"/>
          </a:xfrm>
        </p:spPr>
        <p:txBody>
          <a:bodyPr anchor="ctr">
            <a:noAutofit/>
          </a:bodyPr>
          <a:lstStyle/>
          <a:p>
            <a:pPr marL="0" lvl="0" indent="0" algn="ctr">
              <a:spcAft>
                <a:spcPts val="0"/>
              </a:spcAft>
              <a:buClrTx/>
              <a:buNone/>
            </a:pPr>
            <a:r>
              <a:rPr lang="en-US" sz="2400" b="1" dirty="0">
                <a:solidFill>
                  <a:srgbClr val="00539A"/>
                </a:solidFill>
              </a:rPr>
              <a:t>3-Month GEP each year</a:t>
            </a:r>
          </a:p>
        </p:txBody>
      </p:sp>
      <p:pic>
        <p:nvPicPr>
          <p:cNvPr id="7" name="Picture 6">
            <a:extLst>
              <a:ext uri="{FF2B5EF4-FFF2-40B4-BE49-F238E27FC236}">
                <a16:creationId xmlns:a16="http://schemas.microsoft.com/office/drawing/2014/main" id="{64E2E3CE-D74F-480E-BB02-C5C65AB4F1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12087" y="2154870"/>
            <a:ext cx="1450530" cy="1646672"/>
          </a:xfrm>
          <a:prstGeom prst="rect">
            <a:avLst/>
          </a:prstGeom>
        </p:spPr>
      </p:pic>
      <p:pic>
        <p:nvPicPr>
          <p:cNvPr id="86" name="Picture 85">
            <a:extLst>
              <a:ext uri="{FF2B5EF4-FFF2-40B4-BE49-F238E27FC236}">
                <a16:creationId xmlns:a16="http://schemas.microsoft.com/office/drawing/2014/main" id="{6528C580-58B0-4DF2-954F-A829D93212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55520" y="2157659"/>
            <a:ext cx="1450530" cy="1646672"/>
          </a:xfrm>
          <a:prstGeom prst="rect">
            <a:avLst/>
          </a:prstGeom>
        </p:spPr>
      </p:pic>
      <p:pic>
        <p:nvPicPr>
          <p:cNvPr id="87" name="Picture 86">
            <a:extLst>
              <a:ext uri="{FF2B5EF4-FFF2-40B4-BE49-F238E27FC236}">
                <a16:creationId xmlns:a16="http://schemas.microsoft.com/office/drawing/2014/main" id="{DD8241B3-2654-4233-8D4E-E2BBE48032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94351" y="2167559"/>
            <a:ext cx="1450530" cy="1646672"/>
          </a:xfrm>
          <a:prstGeom prst="rect">
            <a:avLst/>
          </a:prstGeom>
        </p:spPr>
      </p:pic>
      <p:sp>
        <p:nvSpPr>
          <p:cNvPr id="10" name="Content Placeholder 9">
            <a:extLst>
              <a:ext uri="{FF2B5EF4-FFF2-40B4-BE49-F238E27FC236}">
                <a16:creationId xmlns:a16="http://schemas.microsoft.com/office/drawing/2014/main" id="{600BA297-E0FD-34E2-CFCE-C19B79BEC30A}"/>
              </a:ext>
            </a:extLst>
          </p:cNvPr>
          <p:cNvSpPr>
            <a:spLocks noGrp="1"/>
          </p:cNvSpPr>
          <p:nvPr>
            <p:ph sz="quarter" idx="14"/>
          </p:nvPr>
        </p:nvSpPr>
        <p:spPr>
          <a:xfrm>
            <a:off x="2516857" y="2722222"/>
            <a:ext cx="1207008" cy="969264"/>
          </a:xfrm>
          <a:solidFill>
            <a:srgbClr val="0070C0"/>
          </a:solidFill>
          <a:ln>
            <a:solidFill>
              <a:schemeClr val="bg1"/>
            </a:solidFill>
          </a:ln>
        </p:spPr>
        <p:txBody>
          <a:bodyPr anchor="ctr"/>
          <a:lstStyle/>
          <a:p>
            <a:pPr marL="0" lvl="0" indent="0" algn="ctr">
              <a:spcAft>
                <a:spcPts val="0"/>
              </a:spcAft>
              <a:buClrTx/>
              <a:buNone/>
            </a:pPr>
            <a:r>
              <a:rPr lang="en-US" sz="1400" b="1" dirty="0">
                <a:solidFill>
                  <a:prstClr val="white"/>
                </a:solidFill>
                <a:latin typeface="Calibri" panose="020F0502020204030204"/>
                <a:cs typeface="+mn-cs"/>
              </a:rPr>
              <a:t>STARTS</a:t>
            </a:r>
          </a:p>
          <a:p>
            <a:pPr marL="0" lvl="0" indent="0" algn="ctr">
              <a:spcAft>
                <a:spcPts val="0"/>
              </a:spcAft>
              <a:buClrTx/>
              <a:buNone/>
            </a:pPr>
            <a:r>
              <a:rPr lang="en-US" sz="2200" b="1" dirty="0">
                <a:solidFill>
                  <a:prstClr val="white"/>
                </a:solidFill>
                <a:latin typeface="Calibri" panose="020F0502020204030204"/>
                <a:cs typeface="+mn-cs"/>
              </a:rPr>
              <a:t>Jan 1</a:t>
            </a:r>
          </a:p>
        </p:txBody>
      </p:sp>
      <p:sp>
        <p:nvSpPr>
          <p:cNvPr id="11" name="Content Placeholder 10">
            <a:extLst>
              <a:ext uri="{FF2B5EF4-FFF2-40B4-BE49-F238E27FC236}">
                <a16:creationId xmlns:a16="http://schemas.microsoft.com/office/drawing/2014/main" id="{E44C6F62-30CB-9768-FD5A-D5B87F5949F8}"/>
              </a:ext>
            </a:extLst>
          </p:cNvPr>
          <p:cNvSpPr>
            <a:spLocks noGrp="1"/>
          </p:cNvSpPr>
          <p:nvPr>
            <p:ph sz="quarter" idx="15"/>
          </p:nvPr>
        </p:nvSpPr>
        <p:spPr>
          <a:xfrm>
            <a:off x="4171262" y="2734248"/>
            <a:ext cx="1207008" cy="969264"/>
          </a:xfrm>
          <a:solidFill>
            <a:srgbClr val="0070C0"/>
          </a:solidFill>
          <a:ln>
            <a:solidFill>
              <a:schemeClr val="bg1"/>
            </a:solidFill>
          </a:ln>
        </p:spPr>
        <p:txBody>
          <a:bodyPr anchor="ctr"/>
          <a:lstStyle/>
          <a:p>
            <a:pPr marL="0" lvl="0" indent="0" algn="ctr">
              <a:spcAft>
                <a:spcPts val="0"/>
              </a:spcAft>
              <a:buClrTx/>
              <a:buNone/>
            </a:pPr>
            <a:r>
              <a:rPr lang="en-US" sz="1350" b="1" dirty="0">
                <a:solidFill>
                  <a:prstClr val="white"/>
                </a:solidFill>
                <a:latin typeface="Calibri" panose="020F0502020204030204"/>
                <a:cs typeface="+mn-cs"/>
              </a:rPr>
              <a:t>CONTINUES</a:t>
            </a:r>
          </a:p>
          <a:p>
            <a:pPr marL="0" lvl="0" indent="0" algn="ctr">
              <a:spcAft>
                <a:spcPts val="0"/>
              </a:spcAft>
              <a:buClrTx/>
              <a:buNone/>
            </a:pPr>
            <a:r>
              <a:rPr lang="en-US" sz="2200" b="1" dirty="0">
                <a:solidFill>
                  <a:prstClr val="white"/>
                </a:solidFill>
                <a:latin typeface="Calibri" panose="020F0502020204030204"/>
                <a:cs typeface="+mn-cs"/>
              </a:rPr>
              <a:t>Feb</a:t>
            </a:r>
          </a:p>
        </p:txBody>
      </p:sp>
      <p:sp>
        <p:nvSpPr>
          <p:cNvPr id="12" name="Content Placeholder 11">
            <a:extLst>
              <a:ext uri="{FF2B5EF4-FFF2-40B4-BE49-F238E27FC236}">
                <a16:creationId xmlns:a16="http://schemas.microsoft.com/office/drawing/2014/main" id="{9E89823C-7AC6-39DF-8869-754946159DD2}"/>
              </a:ext>
            </a:extLst>
          </p:cNvPr>
          <p:cNvSpPr>
            <a:spLocks noGrp="1"/>
          </p:cNvSpPr>
          <p:nvPr>
            <p:ph sz="quarter" idx="16"/>
          </p:nvPr>
        </p:nvSpPr>
        <p:spPr>
          <a:xfrm>
            <a:off x="5816112" y="2722222"/>
            <a:ext cx="1207008" cy="969264"/>
          </a:xfrm>
          <a:solidFill>
            <a:srgbClr val="0070C0"/>
          </a:solidFill>
          <a:ln>
            <a:solidFill>
              <a:schemeClr val="bg1"/>
            </a:solidFill>
          </a:ln>
        </p:spPr>
        <p:txBody>
          <a:bodyPr anchor="ctr"/>
          <a:lstStyle/>
          <a:p>
            <a:pPr marL="0" lvl="0" indent="0" algn="ctr">
              <a:spcAft>
                <a:spcPts val="0"/>
              </a:spcAft>
              <a:buClrTx/>
              <a:buNone/>
            </a:pPr>
            <a:r>
              <a:rPr lang="en-US" sz="1400" b="1" dirty="0">
                <a:solidFill>
                  <a:prstClr val="white"/>
                </a:solidFill>
                <a:latin typeface="Calibri" panose="020F0502020204030204"/>
                <a:cs typeface="+mn-cs"/>
              </a:rPr>
              <a:t>ENDS</a:t>
            </a:r>
          </a:p>
          <a:p>
            <a:pPr marL="0" lvl="0" indent="0" algn="ctr">
              <a:spcAft>
                <a:spcPts val="0"/>
              </a:spcAft>
              <a:buClrTx/>
              <a:buNone/>
            </a:pPr>
            <a:r>
              <a:rPr lang="en-US" sz="2200" b="1" dirty="0">
                <a:solidFill>
                  <a:prstClr val="white"/>
                </a:solidFill>
                <a:latin typeface="Calibri" panose="020F0502020204030204"/>
                <a:cs typeface="+mn-cs"/>
              </a:rPr>
              <a:t>Mar 31</a:t>
            </a:r>
          </a:p>
        </p:txBody>
      </p:sp>
      <p:grpSp>
        <p:nvGrpSpPr>
          <p:cNvPr id="6" name="Group 5">
            <a:extLst>
              <a:ext uri="{FF2B5EF4-FFF2-40B4-BE49-F238E27FC236}">
                <a16:creationId xmlns:a16="http://schemas.microsoft.com/office/drawing/2014/main" id="{9508D3D6-EABD-D420-4442-0D4D7CC2CC7F}"/>
              </a:ext>
              <a:ext uri="{C183D7F6-B498-43B3-948B-1728B52AA6E4}">
                <adec:decorative xmlns:adec="http://schemas.microsoft.com/office/drawing/2017/decorative" val="1"/>
              </a:ext>
            </a:extLst>
          </p:cNvPr>
          <p:cNvGrpSpPr/>
          <p:nvPr/>
        </p:nvGrpSpPr>
        <p:grpSpPr>
          <a:xfrm>
            <a:off x="7433820" y="1809968"/>
            <a:ext cx="2306061" cy="2746142"/>
            <a:chOff x="7433820" y="1809968"/>
            <a:chExt cx="2306061" cy="2746142"/>
          </a:xfrm>
        </p:grpSpPr>
        <p:sp>
          <p:nvSpPr>
            <p:cNvPr id="39" name="Freeform: Shape 38">
              <a:extLst>
                <a:ext uri="{FF2B5EF4-FFF2-40B4-BE49-F238E27FC236}">
                  <a16:creationId xmlns:a16="http://schemas.microsoft.com/office/drawing/2014/main" id="{282E5F34-2036-46B2-A9F3-E66302B9C518}"/>
                </a:ext>
              </a:extLst>
            </p:cNvPr>
            <p:cNvSpPr/>
            <p:nvPr/>
          </p:nvSpPr>
          <p:spPr>
            <a:xfrm>
              <a:off x="7433820" y="1809968"/>
              <a:ext cx="2306061" cy="731472"/>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BBC168E1-9340-4A39-8CBD-33C6B1AAE10F}"/>
                </a:ext>
              </a:extLst>
            </p:cNvPr>
            <p:cNvSpPr/>
            <p:nvPr/>
          </p:nvSpPr>
          <p:spPr>
            <a:xfrm>
              <a:off x="7433820" y="2255837"/>
              <a:ext cx="2306061" cy="2300273"/>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grpSp>
      <p:sp>
        <p:nvSpPr>
          <p:cNvPr id="13" name="Content Placeholder 12">
            <a:extLst>
              <a:ext uri="{FF2B5EF4-FFF2-40B4-BE49-F238E27FC236}">
                <a16:creationId xmlns:a16="http://schemas.microsoft.com/office/drawing/2014/main" id="{70D04074-6AD9-9254-4ED0-CF1CE93DD880}"/>
              </a:ext>
            </a:extLst>
          </p:cNvPr>
          <p:cNvSpPr>
            <a:spLocks noGrp="1"/>
          </p:cNvSpPr>
          <p:nvPr>
            <p:ph sz="quarter" idx="17"/>
          </p:nvPr>
        </p:nvSpPr>
        <p:spPr>
          <a:xfrm>
            <a:off x="7538097" y="2679327"/>
            <a:ext cx="2097505" cy="1480270"/>
          </a:xfrm>
        </p:spPr>
        <p:txBody>
          <a:bodyPr/>
          <a:lstStyle/>
          <a:p>
            <a:pPr marL="0" lvl="0" indent="0" algn="ctr">
              <a:spcAft>
                <a:spcPts val="0"/>
              </a:spcAft>
              <a:buClrTx/>
              <a:buNone/>
              <a:defRPr/>
            </a:pPr>
            <a:r>
              <a:rPr lang="en-US" sz="1800" b="1" dirty="0">
                <a:solidFill>
                  <a:srgbClr val="2F5597"/>
                </a:solidFill>
                <a:latin typeface="Calibri" panose="020F0502020204030204"/>
                <a:cs typeface="+mn-cs"/>
              </a:rPr>
              <a:t>Coverage</a:t>
            </a:r>
          </a:p>
          <a:p>
            <a:pPr marL="0" lvl="0" indent="0" algn="ctr">
              <a:spcAft>
                <a:spcPts val="0"/>
              </a:spcAft>
              <a:buClrTx/>
              <a:buNone/>
              <a:defRPr/>
            </a:pPr>
            <a:r>
              <a:rPr lang="en-US" sz="1800" b="1" dirty="0">
                <a:solidFill>
                  <a:srgbClr val="2F5597"/>
                </a:solidFill>
                <a:latin typeface="Calibri" panose="020F0502020204030204"/>
                <a:cs typeface="+mn-cs"/>
              </a:rPr>
              <a:t>begins the 1</a:t>
            </a:r>
            <a:r>
              <a:rPr lang="en-US" sz="1800" b="1" baseline="30000" dirty="0">
                <a:solidFill>
                  <a:srgbClr val="2F5597"/>
                </a:solidFill>
                <a:latin typeface="Calibri" panose="020F0502020204030204"/>
                <a:cs typeface="+mn-cs"/>
              </a:rPr>
              <a:t>st</a:t>
            </a:r>
            <a:r>
              <a:rPr lang="en-US" sz="1800" b="1" dirty="0">
                <a:solidFill>
                  <a:srgbClr val="2F5597"/>
                </a:solidFill>
                <a:latin typeface="Calibri" panose="020F0502020204030204"/>
                <a:cs typeface="+mn-cs"/>
              </a:rPr>
              <a:t> day of the month after you sign up</a:t>
            </a:r>
          </a:p>
        </p:txBody>
      </p:sp>
      <p:sp>
        <p:nvSpPr>
          <p:cNvPr id="14" name="Content Placeholder 13">
            <a:extLst>
              <a:ext uri="{FF2B5EF4-FFF2-40B4-BE49-F238E27FC236}">
                <a16:creationId xmlns:a16="http://schemas.microsoft.com/office/drawing/2014/main" id="{7DFAA723-4AB5-1B14-AA68-84567241E552}"/>
              </a:ext>
            </a:extLst>
          </p:cNvPr>
          <p:cNvSpPr>
            <a:spLocks noGrp="1"/>
          </p:cNvSpPr>
          <p:nvPr>
            <p:ph sz="quarter" idx="18"/>
          </p:nvPr>
        </p:nvSpPr>
        <p:spPr>
          <a:xfrm>
            <a:off x="2308468" y="4061769"/>
            <a:ext cx="5844932" cy="2141860"/>
          </a:xfrm>
        </p:spPr>
        <p:txBody>
          <a:bodyPr>
            <a:normAutofit/>
          </a:bodyPr>
          <a:lstStyle/>
          <a:p>
            <a:pPr marL="0" lvl="1" indent="0">
              <a:spcAft>
                <a:spcPts val="1200"/>
              </a:spcAft>
              <a:buNone/>
              <a:defRPr/>
            </a:pPr>
            <a:r>
              <a:rPr lang="en-US" sz="2000" b="1" dirty="0">
                <a:solidFill>
                  <a:srgbClr val="00539A"/>
                </a:solidFill>
              </a:rPr>
              <a:t>You can sign up for:</a:t>
            </a:r>
          </a:p>
          <a:p>
            <a:pPr marL="548640" lvl="1">
              <a:spcAft>
                <a:spcPts val="1200"/>
              </a:spcAft>
              <a:buFont typeface="Wingdings" panose="05000000000000000000" pitchFamily="2" charset="2"/>
              <a:buChar char="§"/>
              <a:defRPr/>
            </a:pPr>
            <a:r>
              <a:rPr lang="en-US" sz="2000" dirty="0">
                <a:solidFill>
                  <a:srgbClr val="00539A"/>
                </a:solidFill>
              </a:rPr>
              <a:t>Part A (if you have to buy it)</a:t>
            </a:r>
          </a:p>
          <a:p>
            <a:pPr marL="548640" lvl="1">
              <a:spcAft>
                <a:spcPts val="1200"/>
              </a:spcAft>
              <a:buFont typeface="Wingdings" panose="05000000000000000000" pitchFamily="2" charset="2"/>
              <a:buChar char="§"/>
              <a:defRPr/>
            </a:pPr>
            <a:r>
              <a:rPr lang="en-US" sz="2000" dirty="0">
                <a:solidFill>
                  <a:srgbClr val="00539A"/>
                </a:solidFill>
              </a:rPr>
              <a:t>Part B</a:t>
            </a:r>
          </a:p>
          <a:p>
            <a:pPr marL="548640" lvl="1">
              <a:spcAft>
                <a:spcPts val="1200"/>
              </a:spcAft>
              <a:buFont typeface="Wingdings" panose="05000000000000000000" pitchFamily="2" charset="2"/>
              <a:buChar char="§"/>
              <a:defRPr/>
            </a:pPr>
            <a:r>
              <a:rPr lang="en-US" sz="2000" dirty="0">
                <a:solidFill>
                  <a:srgbClr val="00539A"/>
                </a:solidFill>
              </a:rPr>
              <a:t>Part D (when you sign up for Part B)</a:t>
            </a:r>
          </a:p>
        </p:txBody>
      </p:sp>
      <p:sp>
        <p:nvSpPr>
          <p:cNvPr id="15" name="Content Placeholder 14">
            <a:extLst>
              <a:ext uri="{FF2B5EF4-FFF2-40B4-BE49-F238E27FC236}">
                <a16:creationId xmlns:a16="http://schemas.microsoft.com/office/drawing/2014/main" id="{71881A63-65EA-DE86-B134-90FB7D248C88}"/>
              </a:ext>
            </a:extLst>
          </p:cNvPr>
          <p:cNvSpPr>
            <a:spLocks noGrp="1"/>
          </p:cNvSpPr>
          <p:nvPr>
            <p:ph sz="quarter" idx="19"/>
          </p:nvPr>
        </p:nvSpPr>
        <p:spPr>
          <a:xfrm flipH="1">
            <a:off x="7243569" y="5315167"/>
            <a:ext cx="4992624" cy="704088"/>
          </a:xfrm>
          <a:prstGeom prst="homePlate">
            <a:avLst/>
          </a:prstGeom>
          <a:solidFill>
            <a:srgbClr val="FFD966"/>
          </a:solidFill>
        </p:spPr>
        <p:txBody>
          <a:bodyPr anchor="ctr"/>
          <a:lstStyle/>
          <a:p>
            <a:pPr marL="1645920" lvl="0" indent="0" defTabSz="685800">
              <a:spcBef>
                <a:spcPts val="600"/>
              </a:spcBef>
              <a:spcAft>
                <a:spcPts val="0"/>
              </a:spcAft>
              <a:buClrTx/>
              <a:buNone/>
            </a:pPr>
            <a:r>
              <a:rPr lang="en-US" sz="1600" dirty="0">
                <a:solidFill>
                  <a:srgbClr val="00529B"/>
                </a:solidFill>
                <a:latin typeface="Calibri" panose="020F0502020204030204"/>
              </a:rPr>
              <a:t>May have late enrollment penalties</a:t>
            </a:r>
          </a:p>
        </p:txBody>
      </p:sp>
      <p:pic>
        <p:nvPicPr>
          <p:cNvPr id="80" name="Graphic 79" descr="Money icon">
            <a:extLst>
              <a:ext uri="{FF2B5EF4-FFF2-40B4-BE49-F238E27FC236}">
                <a16:creationId xmlns:a16="http://schemas.microsoft.com/office/drawing/2014/main" id="{42B286E5-1CA0-47D0-9C35-EC3A81769B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06320" y="5028549"/>
            <a:ext cx="1452688" cy="1221809"/>
          </a:xfrm>
          <a:prstGeom prst="rect">
            <a:avLst/>
          </a:prstGeom>
        </p:spPr>
      </p:pic>
      <p:sp>
        <p:nvSpPr>
          <p:cNvPr id="9" name="Slide Number Placeholder 8">
            <a:extLst>
              <a:ext uri="{FF2B5EF4-FFF2-40B4-BE49-F238E27FC236}">
                <a16:creationId xmlns:a16="http://schemas.microsoft.com/office/drawing/2014/main" id="{35A06EB2-71D1-4DF2-86C3-06E45F0B18BE}"/>
              </a:ext>
            </a:extLst>
          </p:cNvPr>
          <p:cNvSpPr>
            <a:spLocks noGrp="1"/>
          </p:cNvSpPr>
          <p:nvPr>
            <p:ph type="sldNum" sz="quarter" idx="12"/>
          </p:nvPr>
        </p:nvSpPr>
        <p:spPr/>
        <p:txBody>
          <a:bodyPr/>
          <a:lstStyle/>
          <a:p>
            <a:fld id="{48F63A3B-78C7-47BE-AE5E-E10140E04643}" type="slidenum">
              <a:rPr lang="en-US">
                <a:solidFill>
                  <a:srgbClr val="4472C4">
                    <a:lumMod val="60000"/>
                    <a:lumOff val="40000"/>
                  </a:srgbClr>
                </a:solidFill>
              </a:rPr>
              <a:pPr/>
              <a:t>56</a:t>
            </a:fld>
            <a:endParaRPr lang="en-US" dirty="0">
              <a:solidFill>
                <a:srgbClr val="4472C4">
                  <a:lumMod val="60000"/>
                  <a:lumOff val="40000"/>
                </a:srgbClr>
              </a:solidFill>
            </a:endParaRPr>
          </a:p>
        </p:txBody>
      </p:sp>
      <p:sp>
        <p:nvSpPr>
          <p:cNvPr id="3" name="Footer Placeholder 2"/>
          <p:cNvSpPr>
            <a:spLocks noGrp="1"/>
          </p:cNvSpPr>
          <p:nvPr>
            <p:ph type="ftr" sz="quarter" idx="11"/>
          </p:nvPr>
        </p:nvSpPr>
        <p:spPr/>
        <p:txBody>
          <a:bodyPr/>
          <a:lstStyle/>
          <a:p>
            <a:pPr>
              <a:defRPr/>
            </a:pPr>
            <a:r>
              <a:rPr lang="en-US" dirty="0">
                <a:solidFill>
                  <a:srgbClr val="4472C4">
                    <a:lumMod val="60000"/>
                    <a:lumOff val="40000"/>
                  </a:srgbClr>
                </a:solidFill>
              </a:rPr>
              <a:t>Understanding Medicare</a:t>
            </a:r>
          </a:p>
        </p:txBody>
      </p:sp>
      <p:sp>
        <p:nvSpPr>
          <p:cNvPr id="2" name="Date Placeholder 1"/>
          <p:cNvSpPr>
            <a:spLocks noGrp="1"/>
          </p:cNvSpPr>
          <p:nvPr>
            <p:ph type="dt" sz="half" idx="10"/>
          </p:nvPr>
        </p:nvSpPr>
        <p:spPr/>
        <p:txBody>
          <a:bodyPr/>
          <a:lstStyle/>
          <a:p>
            <a:pPr>
              <a:defRPr/>
            </a:pPr>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325464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bg/>
                                          </p:spTgt>
                                        </p:tgtEl>
                                        <p:attrNameLst>
                                          <p:attrName>style.visibility</p:attrName>
                                        </p:attrNameLst>
                                      </p:cBhvr>
                                      <p:to>
                                        <p:strVal val="visible"/>
                                      </p:to>
                                    </p:set>
                                    <p:animEffect transition="in" filter="wipe(up)">
                                      <p:cBhvr>
                                        <p:cTn id="10" dur="500"/>
                                        <p:tgtEl>
                                          <p:spTgt spid="10">
                                            <p:bg/>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up)">
                                      <p:cBhvr>
                                        <p:cTn id="13" dur="500"/>
                                        <p:tgtEl>
                                          <p:spTgt spid="10">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up)">
                                      <p:cBhvr>
                                        <p:cTn id="16" dur="500"/>
                                        <p:tgtEl>
                                          <p:spTgt spid="10">
                                            <p:txEl>
                                              <p:pRg st="1" end="1"/>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wipe(up)">
                                      <p:cBhvr>
                                        <p:cTn id="20" dur="500"/>
                                        <p:tgtEl>
                                          <p:spTgt spid="8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bg/>
                                          </p:spTgt>
                                        </p:tgtEl>
                                        <p:attrNameLst>
                                          <p:attrName>style.visibility</p:attrName>
                                        </p:attrNameLst>
                                      </p:cBhvr>
                                      <p:to>
                                        <p:strVal val="visible"/>
                                      </p:to>
                                    </p:set>
                                    <p:animEffect transition="in" filter="wipe(up)">
                                      <p:cBhvr>
                                        <p:cTn id="23" dur="500"/>
                                        <p:tgtEl>
                                          <p:spTgt spid="11">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up)">
                                      <p:cBhvr>
                                        <p:cTn id="26" dur="500"/>
                                        <p:tgtEl>
                                          <p:spTgt spid="11">
                                            <p:txEl>
                                              <p:pRg st="0" end="0"/>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up)">
                                      <p:cBhvr>
                                        <p:cTn id="29" dur="500"/>
                                        <p:tgtEl>
                                          <p:spTgt spid="11">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wipe(up)">
                                      <p:cBhvr>
                                        <p:cTn id="33" dur="500"/>
                                        <p:tgtEl>
                                          <p:spTgt spid="8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bg/>
                                          </p:spTgt>
                                        </p:tgtEl>
                                        <p:attrNameLst>
                                          <p:attrName>style.visibility</p:attrName>
                                        </p:attrNameLst>
                                      </p:cBhvr>
                                      <p:to>
                                        <p:strVal val="visible"/>
                                      </p:to>
                                    </p:set>
                                    <p:animEffect transition="in" filter="wipe(up)">
                                      <p:cBhvr>
                                        <p:cTn id="36" dur="500"/>
                                        <p:tgtEl>
                                          <p:spTgt spid="12">
                                            <p:bg/>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up)">
                                      <p:cBhvr>
                                        <p:cTn id="39" dur="500"/>
                                        <p:tgtEl>
                                          <p:spTgt spid="12">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up)">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5">
                                            <p:bg/>
                                          </p:spTgt>
                                        </p:tgtEl>
                                        <p:attrNameLst>
                                          <p:attrName>style.visibility</p:attrName>
                                        </p:attrNameLst>
                                      </p:cBhvr>
                                      <p:to>
                                        <p:strVal val="visible"/>
                                      </p:to>
                                    </p:set>
                                    <p:anim calcmode="lin" valueType="num">
                                      <p:cBhvr additive="base">
                                        <p:cTn id="65" dur="500" fill="hold"/>
                                        <p:tgtEl>
                                          <p:spTgt spid="15">
                                            <p:bg/>
                                          </p:spTgt>
                                        </p:tgtEl>
                                        <p:attrNameLst>
                                          <p:attrName>ppt_x</p:attrName>
                                        </p:attrNameLst>
                                      </p:cBhvr>
                                      <p:tavLst>
                                        <p:tav tm="0">
                                          <p:val>
                                            <p:strVal val="1+#ppt_w/2"/>
                                          </p:val>
                                        </p:tav>
                                        <p:tav tm="100000">
                                          <p:val>
                                            <p:strVal val="#ppt_x"/>
                                          </p:val>
                                        </p:tav>
                                      </p:tavLst>
                                    </p:anim>
                                    <p:anim calcmode="lin" valueType="num">
                                      <p:cBhvr additive="base">
                                        <p:cTn id="66" dur="500" fill="hold"/>
                                        <p:tgtEl>
                                          <p:spTgt spid="15">
                                            <p:bg/>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 calcmode="lin" valueType="num">
                                      <p:cBhvr additive="base">
                                        <p:cTn id="6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5">
                                            <p:txEl>
                                              <p:pRg st="0" end="0"/>
                                            </p:txEl>
                                          </p:spTgt>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80"/>
                                        </p:tgtEl>
                                        <p:attrNameLst>
                                          <p:attrName>style.visibility</p:attrName>
                                        </p:attrNameLst>
                                      </p:cBhvr>
                                      <p:to>
                                        <p:strVal val="visible"/>
                                      </p:to>
                                    </p:set>
                                    <p:anim calcmode="lin" valueType="num">
                                      <p:cBhvr additive="base">
                                        <p:cTn id="73" dur="500" fill="hold"/>
                                        <p:tgtEl>
                                          <p:spTgt spid="80"/>
                                        </p:tgtEl>
                                        <p:attrNameLst>
                                          <p:attrName>ppt_x</p:attrName>
                                        </p:attrNameLst>
                                      </p:cBhvr>
                                      <p:tavLst>
                                        <p:tav tm="0">
                                          <p:val>
                                            <p:strVal val="1+#ppt_w/2"/>
                                          </p:val>
                                        </p:tav>
                                        <p:tav tm="100000">
                                          <p:val>
                                            <p:strVal val="#ppt_x"/>
                                          </p:val>
                                        </p:tav>
                                      </p:tavLst>
                                    </p:anim>
                                    <p:anim calcmode="lin" valueType="num">
                                      <p:cBhvr additive="base">
                                        <p:cTn id="74"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uiExpand="1" build="p" animBg="1"/>
      <p:bldP spid="13" grpId="0" uiExpand="1" build="p"/>
      <p:bldP spid="14" grpId="0" build="p"/>
      <p:bldP spid="15" grpId="0" uiExpand="1"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dirty="0"/>
              <a:t>Yearly Open Enrollment Period (OEP) </a:t>
            </a:r>
            <a:br>
              <a:rPr lang="en-US" dirty="0"/>
            </a:br>
            <a:r>
              <a:rPr lang="en-US" dirty="0"/>
              <a:t>for People with Medicare</a:t>
            </a:r>
          </a:p>
        </p:txBody>
      </p:sp>
      <p:sp>
        <p:nvSpPr>
          <p:cNvPr id="2" name="Content Placeholder 1">
            <a:extLst>
              <a:ext uri="{FF2B5EF4-FFF2-40B4-BE49-F238E27FC236}">
                <a16:creationId xmlns:a16="http://schemas.microsoft.com/office/drawing/2014/main" id="{FE53A3F9-2095-ACC0-473B-BFFA6A9FE3E4}"/>
              </a:ext>
            </a:extLst>
          </p:cNvPr>
          <p:cNvSpPr>
            <a:spLocks noGrp="1"/>
          </p:cNvSpPr>
          <p:nvPr>
            <p:ph sz="quarter" idx="13"/>
          </p:nvPr>
        </p:nvSpPr>
        <p:spPr>
          <a:xfrm>
            <a:off x="0" y="1197262"/>
            <a:ext cx="12192000" cy="613613"/>
          </a:xfrm>
        </p:spPr>
        <p:txBody>
          <a:bodyPr/>
          <a:lstStyle/>
          <a:p>
            <a:pPr marL="0" lvl="0" indent="0" algn="ctr">
              <a:spcAft>
                <a:spcPts val="0"/>
              </a:spcAft>
              <a:buClrTx/>
              <a:buNone/>
            </a:pPr>
            <a:r>
              <a:rPr lang="en-US" sz="2800" b="1" dirty="0"/>
              <a:t>7-Week Period</a:t>
            </a:r>
          </a:p>
        </p:txBody>
      </p:sp>
      <p:grpSp>
        <p:nvGrpSpPr>
          <p:cNvPr id="10" name="Group 9">
            <a:extLst>
              <a:ext uri="{FF2B5EF4-FFF2-40B4-BE49-F238E27FC236}">
                <a16:creationId xmlns:a16="http://schemas.microsoft.com/office/drawing/2014/main" id="{A11DC7CF-72FA-904E-7A17-DA96B274D041}"/>
              </a:ext>
              <a:ext uri="{C183D7F6-B498-43B3-948B-1728B52AA6E4}">
                <adec:decorative xmlns:adec="http://schemas.microsoft.com/office/drawing/2017/decorative" val="1"/>
              </a:ext>
            </a:extLst>
          </p:cNvPr>
          <p:cNvGrpSpPr/>
          <p:nvPr/>
        </p:nvGrpSpPr>
        <p:grpSpPr>
          <a:xfrm>
            <a:off x="2626512" y="2078607"/>
            <a:ext cx="1566210" cy="1481456"/>
            <a:chOff x="2626512" y="2078607"/>
            <a:chExt cx="1566210" cy="1481456"/>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3781332"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236F7BC-7476-4EA0-A5D3-70D02169B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26512" y="2078607"/>
              <a:ext cx="1268078" cy="1481456"/>
            </a:xfrm>
            <a:prstGeom prst="rect">
              <a:avLst/>
            </a:prstGeom>
          </p:spPr>
        </p:pic>
      </p:grpSp>
      <p:grpSp>
        <p:nvGrpSpPr>
          <p:cNvPr id="15" name="Group 14">
            <a:extLst>
              <a:ext uri="{FF2B5EF4-FFF2-40B4-BE49-F238E27FC236}">
                <a16:creationId xmlns:a16="http://schemas.microsoft.com/office/drawing/2014/main" id="{DA69D56B-954A-6127-15BB-26FF98A314D0}"/>
              </a:ext>
              <a:ext uri="{C183D7F6-B498-43B3-948B-1728B52AA6E4}">
                <adec:decorative xmlns:adec="http://schemas.microsoft.com/office/drawing/2017/decorative" val="1"/>
              </a:ext>
            </a:extLst>
          </p:cNvPr>
          <p:cNvGrpSpPr/>
          <p:nvPr/>
        </p:nvGrpSpPr>
        <p:grpSpPr>
          <a:xfrm>
            <a:off x="4234540" y="2078873"/>
            <a:ext cx="1573936" cy="1481456"/>
            <a:chOff x="4234540" y="2078873"/>
            <a:chExt cx="1573936" cy="1481456"/>
          </a:xfrm>
        </p:grpSpPr>
        <p:sp>
          <p:nvSpPr>
            <p:cNvPr id="62" name="Isosceles Triangle 61">
              <a:extLst>
                <a:ext uri="{FF2B5EF4-FFF2-40B4-BE49-F238E27FC236}">
                  <a16:creationId xmlns:a16="http://schemas.microsoft.com/office/drawing/2014/main" id="{0F208169-92E2-4D06-9096-5DF479DC63D9}"/>
                </a:ext>
              </a:extLst>
            </p:cNvPr>
            <p:cNvSpPr/>
            <p:nvPr/>
          </p:nvSpPr>
          <p:spPr>
            <a:xfrm rot="5400000">
              <a:off x="5397086"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1" name="Picture 80">
              <a:extLst>
                <a:ext uri="{FF2B5EF4-FFF2-40B4-BE49-F238E27FC236}">
                  <a16:creationId xmlns:a16="http://schemas.microsoft.com/office/drawing/2014/main" id="{73238DE4-8133-4F6B-993A-F8F7E09956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34540" y="2078873"/>
              <a:ext cx="1268078" cy="1481456"/>
            </a:xfrm>
            <a:prstGeom prst="rect">
              <a:avLst/>
            </a:prstGeom>
          </p:spPr>
        </p:pic>
      </p:grpSp>
      <p:pic>
        <p:nvPicPr>
          <p:cNvPr id="82" name="Picture 81">
            <a:extLst>
              <a:ext uri="{FF2B5EF4-FFF2-40B4-BE49-F238E27FC236}">
                <a16:creationId xmlns:a16="http://schemas.microsoft.com/office/drawing/2014/main" id="{C6BB16DE-8F6D-42DF-BF81-8D63382EDB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568" y="2078607"/>
            <a:ext cx="1268078" cy="1481456"/>
          </a:xfrm>
          <a:prstGeom prst="rect">
            <a:avLst/>
          </a:prstGeom>
        </p:spPr>
      </p:pic>
      <p:sp>
        <p:nvSpPr>
          <p:cNvPr id="8" name="Content Placeholder 7">
            <a:extLst>
              <a:ext uri="{FF2B5EF4-FFF2-40B4-BE49-F238E27FC236}">
                <a16:creationId xmlns:a16="http://schemas.microsoft.com/office/drawing/2014/main" id="{43E4F58D-A6CD-8683-9808-7F1D7C0021C7}"/>
              </a:ext>
            </a:extLst>
          </p:cNvPr>
          <p:cNvSpPr>
            <a:spLocks noGrp="1"/>
          </p:cNvSpPr>
          <p:nvPr>
            <p:ph sz="quarter" idx="14"/>
          </p:nvPr>
        </p:nvSpPr>
        <p:spPr>
          <a:xfrm>
            <a:off x="2707474" y="2606707"/>
            <a:ext cx="1060704" cy="822960"/>
          </a:xfrm>
          <a:solidFill>
            <a:srgbClr val="0070C0"/>
          </a:solidFill>
          <a:ln>
            <a:solidFill>
              <a:schemeClr val="bg1"/>
            </a:solidFill>
          </a:ln>
        </p:spPr>
        <p:txBody>
          <a:bodyPr anchor="ctr">
            <a:normAutofit fontScale="85000" lnSpcReduction="10000"/>
          </a:bodyPr>
          <a:lstStyle/>
          <a:p>
            <a:pPr marL="0" lvl="0" indent="0" algn="ctr">
              <a:spcAft>
                <a:spcPts val="0"/>
              </a:spcAft>
              <a:buClrTx/>
              <a:buNone/>
            </a:pPr>
            <a:r>
              <a:rPr lang="en-US" sz="1600" b="1" dirty="0">
                <a:solidFill>
                  <a:prstClr val="white"/>
                </a:solidFill>
                <a:latin typeface="Calibri" panose="020F0502020204030204"/>
                <a:cs typeface="+mn-cs"/>
              </a:rPr>
              <a:t>STARTS</a:t>
            </a:r>
          </a:p>
          <a:p>
            <a:pPr marL="0" lvl="0" indent="0" algn="ctr">
              <a:spcAft>
                <a:spcPts val="0"/>
              </a:spcAft>
              <a:buClrTx/>
              <a:buNone/>
            </a:pPr>
            <a:r>
              <a:rPr lang="en-US" sz="2800" b="1" dirty="0">
                <a:solidFill>
                  <a:prstClr val="white"/>
                </a:solidFill>
                <a:latin typeface="Calibri" panose="020F0502020204030204"/>
                <a:cs typeface="+mn-cs"/>
              </a:rPr>
              <a:t>Oct 15</a:t>
            </a:r>
          </a:p>
        </p:txBody>
      </p:sp>
      <p:sp>
        <p:nvSpPr>
          <p:cNvPr id="11" name="Content Placeholder 10">
            <a:extLst>
              <a:ext uri="{FF2B5EF4-FFF2-40B4-BE49-F238E27FC236}">
                <a16:creationId xmlns:a16="http://schemas.microsoft.com/office/drawing/2014/main" id="{B01E3D92-4A98-2B0C-75BD-2D7DB7DE031F}"/>
              </a:ext>
            </a:extLst>
          </p:cNvPr>
          <p:cNvSpPr>
            <a:spLocks noGrp="1"/>
          </p:cNvSpPr>
          <p:nvPr>
            <p:ph sz="quarter" idx="15"/>
          </p:nvPr>
        </p:nvSpPr>
        <p:spPr>
          <a:xfrm>
            <a:off x="4334796" y="2606707"/>
            <a:ext cx="1060704" cy="822960"/>
          </a:xfrm>
          <a:solidFill>
            <a:srgbClr val="0070C0"/>
          </a:solidFill>
          <a:ln>
            <a:solidFill>
              <a:schemeClr val="bg1"/>
            </a:solidFill>
          </a:ln>
        </p:spPr>
        <p:txBody>
          <a:bodyPr lIns="0" rIns="0">
            <a:normAutofit/>
          </a:bodyPr>
          <a:lstStyle/>
          <a:p>
            <a:pPr marL="0" lvl="0" indent="0" algn="ctr">
              <a:spcAft>
                <a:spcPts val="0"/>
              </a:spcAft>
              <a:buClrTx/>
              <a:buNone/>
            </a:pPr>
            <a:r>
              <a:rPr lang="en-US" sz="1600" b="1" dirty="0">
                <a:solidFill>
                  <a:prstClr val="white"/>
                </a:solidFill>
                <a:latin typeface="Calibri" panose="020F0502020204030204"/>
                <a:cs typeface="+mn-cs"/>
              </a:rPr>
              <a:t>CONTINUES</a:t>
            </a:r>
          </a:p>
          <a:p>
            <a:pPr marL="0" lvl="0" indent="0" algn="ctr">
              <a:spcAft>
                <a:spcPts val="0"/>
              </a:spcAft>
              <a:buClrTx/>
              <a:buNone/>
            </a:pPr>
            <a:r>
              <a:rPr lang="en-US" sz="2800" b="1" dirty="0">
                <a:solidFill>
                  <a:prstClr val="white"/>
                </a:solidFill>
                <a:latin typeface="Calibri" panose="020F0502020204030204"/>
                <a:cs typeface="+mn-cs"/>
              </a:rPr>
              <a:t>Nov</a:t>
            </a:r>
          </a:p>
        </p:txBody>
      </p:sp>
      <p:sp>
        <p:nvSpPr>
          <p:cNvPr id="12" name="Content Placeholder 11">
            <a:extLst>
              <a:ext uri="{FF2B5EF4-FFF2-40B4-BE49-F238E27FC236}">
                <a16:creationId xmlns:a16="http://schemas.microsoft.com/office/drawing/2014/main" id="{26EA209E-EDEB-C598-EA0F-A3EC7CFE72A2}"/>
              </a:ext>
            </a:extLst>
          </p:cNvPr>
          <p:cNvSpPr>
            <a:spLocks noGrp="1"/>
          </p:cNvSpPr>
          <p:nvPr>
            <p:ph sz="quarter" idx="16"/>
          </p:nvPr>
        </p:nvSpPr>
        <p:spPr>
          <a:xfrm>
            <a:off x="5932890" y="2606707"/>
            <a:ext cx="1060704" cy="822960"/>
          </a:xfrm>
          <a:solidFill>
            <a:srgbClr val="0070C0"/>
          </a:solidFill>
          <a:ln>
            <a:solidFill>
              <a:schemeClr val="bg1"/>
            </a:solidFill>
          </a:ln>
        </p:spPr>
        <p:txBody>
          <a:bodyPr/>
          <a:lstStyle/>
          <a:p>
            <a:pPr marL="0" lvl="0" indent="0" algn="ctr">
              <a:spcAft>
                <a:spcPts val="0"/>
              </a:spcAft>
              <a:buClrTx/>
              <a:buNone/>
            </a:pPr>
            <a:r>
              <a:rPr lang="en-US" sz="1600" b="1" dirty="0">
                <a:solidFill>
                  <a:prstClr val="white"/>
                </a:solidFill>
                <a:latin typeface="Calibri" panose="020F0502020204030204"/>
                <a:cs typeface="+mn-cs"/>
              </a:rPr>
              <a:t>ENDS</a:t>
            </a:r>
          </a:p>
          <a:p>
            <a:pPr marL="0" lvl="0" indent="0" algn="ctr">
              <a:spcAft>
                <a:spcPts val="0"/>
              </a:spcAft>
              <a:buClrTx/>
              <a:buNone/>
            </a:pPr>
            <a:r>
              <a:rPr lang="en-US" sz="2700" b="1" dirty="0">
                <a:solidFill>
                  <a:prstClr val="white"/>
                </a:solidFill>
                <a:latin typeface="Calibri" panose="020F0502020204030204"/>
                <a:cs typeface="+mn-cs"/>
              </a:rPr>
              <a:t>Dec 7</a:t>
            </a:r>
          </a:p>
        </p:txBody>
      </p:sp>
      <p:grpSp>
        <p:nvGrpSpPr>
          <p:cNvPr id="17" name="Group 16">
            <a:extLst>
              <a:ext uri="{FF2B5EF4-FFF2-40B4-BE49-F238E27FC236}">
                <a16:creationId xmlns:a16="http://schemas.microsoft.com/office/drawing/2014/main" id="{E30B5F2F-E83D-99C8-CF7F-C7638F68A95C}"/>
              </a:ext>
              <a:ext uri="{C183D7F6-B498-43B3-948B-1728B52AA6E4}">
                <adec:decorative xmlns:adec="http://schemas.microsoft.com/office/drawing/2017/decorative" val="1"/>
              </a:ext>
            </a:extLst>
          </p:cNvPr>
          <p:cNvGrpSpPr/>
          <p:nvPr/>
        </p:nvGrpSpPr>
        <p:grpSpPr>
          <a:xfrm>
            <a:off x="7509412" y="1682575"/>
            <a:ext cx="1890319" cy="1917582"/>
            <a:chOff x="7509412" y="1682575"/>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509412" y="1965246"/>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509412" y="1682575"/>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Content Placeholder 12">
            <a:extLst>
              <a:ext uri="{FF2B5EF4-FFF2-40B4-BE49-F238E27FC236}">
                <a16:creationId xmlns:a16="http://schemas.microsoft.com/office/drawing/2014/main" id="{1A6D1022-6F29-480E-B071-09E6F1F03C89}"/>
              </a:ext>
            </a:extLst>
          </p:cNvPr>
          <p:cNvSpPr>
            <a:spLocks noGrp="1"/>
          </p:cNvSpPr>
          <p:nvPr>
            <p:ph sz="quarter" idx="17"/>
          </p:nvPr>
        </p:nvSpPr>
        <p:spPr>
          <a:xfrm>
            <a:off x="7592267" y="2200396"/>
            <a:ext cx="1724608" cy="1359667"/>
          </a:xfrm>
        </p:spPr>
        <p:txBody>
          <a:bodyPr>
            <a:normAutofit/>
          </a:bodyPr>
          <a:lstStyle/>
          <a:p>
            <a:pPr marL="0" lvl="0" indent="0" algn="ctr">
              <a:spcAft>
                <a:spcPts val="0"/>
              </a:spcAft>
              <a:buClrTx/>
              <a:buNone/>
            </a:pPr>
            <a:r>
              <a:rPr lang="en-US" sz="2400" b="1" dirty="0">
                <a:solidFill>
                  <a:srgbClr val="2F5597"/>
                </a:solidFill>
                <a:latin typeface="Calibri" panose="020F0502020204030204"/>
                <a:cs typeface="+mn-cs"/>
              </a:rPr>
              <a:t>Coverage</a:t>
            </a:r>
          </a:p>
          <a:p>
            <a:pPr marL="0" lvl="0" indent="0" algn="ctr">
              <a:spcAft>
                <a:spcPts val="0"/>
              </a:spcAft>
              <a:buClrTx/>
              <a:buNone/>
            </a:pPr>
            <a:r>
              <a:rPr lang="en-US" sz="2400" b="1" dirty="0">
                <a:solidFill>
                  <a:srgbClr val="2F5597"/>
                </a:solidFill>
                <a:latin typeface="Calibri" panose="020F0502020204030204"/>
                <a:cs typeface="+mn-cs"/>
              </a:rPr>
              <a:t>Begins</a:t>
            </a:r>
          </a:p>
          <a:p>
            <a:pPr marL="0" lvl="0" indent="0" algn="ctr">
              <a:spcAft>
                <a:spcPts val="0"/>
              </a:spcAft>
              <a:buClrTx/>
              <a:buNone/>
            </a:pPr>
            <a:r>
              <a:rPr lang="en-US" sz="2400" b="1" dirty="0">
                <a:solidFill>
                  <a:srgbClr val="2F5597"/>
                </a:solidFill>
                <a:latin typeface="Calibri" panose="020F0502020204030204"/>
                <a:cs typeface="+mn-cs"/>
              </a:rPr>
              <a:t>Jan 1</a:t>
            </a:r>
          </a:p>
        </p:txBody>
      </p:sp>
      <p:sp>
        <p:nvSpPr>
          <p:cNvPr id="14" name="Content Placeholder 13">
            <a:extLst>
              <a:ext uri="{FF2B5EF4-FFF2-40B4-BE49-F238E27FC236}">
                <a16:creationId xmlns:a16="http://schemas.microsoft.com/office/drawing/2014/main" id="{3D973CB8-0AD3-5713-7BDF-DF2218C979CD}"/>
              </a:ext>
            </a:extLst>
          </p:cNvPr>
          <p:cNvSpPr>
            <a:spLocks noGrp="1"/>
          </p:cNvSpPr>
          <p:nvPr>
            <p:ph sz="quarter" idx="18"/>
          </p:nvPr>
        </p:nvSpPr>
        <p:spPr>
          <a:xfrm>
            <a:off x="1023718" y="3827795"/>
            <a:ext cx="10330082" cy="2141860"/>
          </a:xfrm>
        </p:spPr>
        <p:txBody>
          <a:bodyPr/>
          <a:lstStyle/>
          <a:p>
            <a:pPr marL="274320" lvl="1">
              <a:spcAft>
                <a:spcPts val="1200"/>
              </a:spcAft>
              <a:buFont typeface="Wingdings" panose="05000000000000000000" pitchFamily="2" charset="2"/>
              <a:buChar char="§"/>
              <a:defRPr/>
            </a:pPr>
            <a:r>
              <a:rPr lang="en-US" sz="2400" dirty="0"/>
              <a:t>7-week period each year where you can join, drop, or switch Medicare Advantage Plans or Medicare drug plans </a:t>
            </a:r>
          </a:p>
          <a:p>
            <a:pPr lvl="0">
              <a:buClrTx/>
              <a:defRPr/>
            </a:pPr>
            <a:r>
              <a:rPr lang="en-US" sz="2400" spc="-31" dirty="0"/>
              <a:t>This is a time to review health and drug plan choices</a:t>
            </a:r>
            <a:endParaRPr lang="en-US" dirty="0"/>
          </a:p>
        </p:txBody>
      </p:sp>
      <p:sp>
        <p:nvSpPr>
          <p:cNvPr id="6" name="Slide Number Placeholder 5">
            <a:extLst>
              <a:ext uri="{FF2B5EF4-FFF2-40B4-BE49-F238E27FC236}">
                <a16:creationId xmlns:a16="http://schemas.microsoft.com/office/drawing/2014/main" id="{60973FA0-77D9-419F-B3F2-E8479E542D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04EDDDE9-3A0F-4AD9-AFFD-3A7EC68153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Understanding Medicare</a:t>
            </a:r>
          </a:p>
        </p:txBody>
      </p:sp>
      <p:sp>
        <p:nvSpPr>
          <p:cNvPr id="3" name="Date Placeholder 2">
            <a:extLst>
              <a:ext uri="{FF2B5EF4-FFF2-40B4-BE49-F238E27FC236}">
                <a16:creationId xmlns:a16="http://schemas.microsoft.com/office/drawing/2014/main" id="{24E25F05-0356-4AD2-9335-A0EA6AE790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64501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bg/>
                                          </p:spTgt>
                                        </p:tgtEl>
                                        <p:attrNameLst>
                                          <p:attrName>style.visibility</p:attrName>
                                        </p:attrNameLst>
                                      </p:cBhvr>
                                      <p:to>
                                        <p:strVal val="visible"/>
                                      </p:to>
                                    </p:set>
                                    <p:animEffect transition="in" filter="wipe(up)">
                                      <p:cBhvr>
                                        <p:cTn id="10" dur="500"/>
                                        <p:tgtEl>
                                          <p:spTgt spid="8">
                                            <p:bg/>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up)">
                                      <p:cBhvr>
                                        <p:cTn id="13" dur="500"/>
                                        <p:tgtEl>
                                          <p:spTgt spid="8">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wipe(up)">
                                      <p:cBhvr>
                                        <p:cTn id="16" dur="500"/>
                                        <p:tgtEl>
                                          <p:spTgt spid="8">
                                            <p:txEl>
                                              <p:pRg st="1" end="1"/>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bg/>
                                          </p:spTgt>
                                        </p:tgtEl>
                                        <p:attrNameLst>
                                          <p:attrName>style.visibility</p:attrName>
                                        </p:attrNameLst>
                                      </p:cBhvr>
                                      <p:to>
                                        <p:strVal val="visible"/>
                                      </p:to>
                                    </p:set>
                                    <p:animEffect transition="in" filter="wipe(up)">
                                      <p:cBhvr>
                                        <p:cTn id="23" dur="500"/>
                                        <p:tgtEl>
                                          <p:spTgt spid="11">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up)">
                                      <p:cBhvr>
                                        <p:cTn id="26" dur="500"/>
                                        <p:tgtEl>
                                          <p:spTgt spid="11">
                                            <p:txEl>
                                              <p:pRg st="0" end="0"/>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up)">
                                      <p:cBhvr>
                                        <p:cTn id="29" dur="500"/>
                                        <p:tgtEl>
                                          <p:spTgt spid="11">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wipe(up)">
                                      <p:cBhvr>
                                        <p:cTn id="33" dur="500"/>
                                        <p:tgtEl>
                                          <p:spTgt spid="8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bg/>
                                          </p:spTgt>
                                        </p:tgtEl>
                                        <p:attrNameLst>
                                          <p:attrName>style.visibility</p:attrName>
                                        </p:attrNameLst>
                                      </p:cBhvr>
                                      <p:to>
                                        <p:strVal val="visible"/>
                                      </p:to>
                                    </p:set>
                                    <p:animEffect transition="in" filter="wipe(up)">
                                      <p:cBhvr>
                                        <p:cTn id="36" dur="500"/>
                                        <p:tgtEl>
                                          <p:spTgt spid="12">
                                            <p:bg/>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up)">
                                      <p:cBhvr>
                                        <p:cTn id="39" dur="500"/>
                                        <p:tgtEl>
                                          <p:spTgt spid="12">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up)">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xEl>
                                              <p:pRg st="2" end="2"/>
                                            </p:txEl>
                                          </p:spTgt>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500"/>
                                  </p:stCondLst>
                                  <p:childTnLst>
                                    <p:set>
                                      <p:cBhvr>
                                        <p:cTn id="55" dur="1" fill="hold">
                                          <p:stCondLst>
                                            <p:cond delay="0"/>
                                          </p:stCondLst>
                                        </p:cTn>
                                        <p:tgtEl>
                                          <p:spTgt spid="14">
                                            <p:txEl>
                                              <p:pRg st="0" end="0"/>
                                            </p:txEl>
                                          </p:spTgt>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grpId="0" nodeType="afterEffect">
                                  <p:stCondLst>
                                    <p:cond delay="500"/>
                                  </p:stCondLst>
                                  <p:childTnLst>
                                    <p:set>
                                      <p:cBhvr>
                                        <p:cTn id="5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11" grpId="0" uiExpand="1" build="p" animBg="1"/>
      <p:bldP spid="12" grpId="0" uiExpand="1" build="p" animBg="1"/>
      <p:bldP spid="13" grpId="0" uiExpand="1" build="p"/>
      <p:bldP spid="14"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Advantage Open Enrollment Period </a:t>
            </a:r>
          </a:p>
        </p:txBody>
      </p:sp>
      <p:grpSp>
        <p:nvGrpSpPr>
          <p:cNvPr id="12" name="Group 1">
            <a:extLst>
              <a:ext uri="{FF2B5EF4-FFF2-40B4-BE49-F238E27FC236}">
                <a16:creationId xmlns:a16="http://schemas.microsoft.com/office/drawing/2014/main" id="{1430BA73-8F4E-A388-9680-F5864C04293E}"/>
              </a:ext>
              <a:ext uri="{C183D7F6-B498-43B3-948B-1728B52AA6E4}">
                <adec:decorative xmlns:adec="http://schemas.microsoft.com/office/drawing/2017/decorative" val="1"/>
              </a:ext>
            </a:extLst>
          </p:cNvPr>
          <p:cNvGrpSpPr/>
          <p:nvPr/>
        </p:nvGrpSpPr>
        <p:grpSpPr>
          <a:xfrm>
            <a:off x="275095" y="1981233"/>
            <a:ext cx="3493003" cy="1823726"/>
            <a:chOff x="275095" y="1981233"/>
            <a:chExt cx="3493003" cy="1823726"/>
          </a:xfrm>
        </p:grpSpPr>
        <p:pic>
          <p:nvPicPr>
            <p:cNvPr id="7" name="Picture 6">
              <a:extLst>
                <a:ext uri="{FF2B5EF4-FFF2-40B4-BE49-F238E27FC236}">
                  <a16:creationId xmlns:a16="http://schemas.microsoft.com/office/drawing/2014/main" id="{02F48587-80A4-4429-A661-CD243385EDB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5095" y="1984282"/>
              <a:ext cx="1054699" cy="1237595"/>
            </a:xfrm>
            <a:prstGeom prst="rect">
              <a:avLst/>
            </a:prstGeom>
          </p:spPr>
        </p:pic>
        <p:pic>
          <p:nvPicPr>
            <p:cNvPr id="89" name="Picture 88">
              <a:extLst>
                <a:ext uri="{FF2B5EF4-FFF2-40B4-BE49-F238E27FC236}">
                  <a16:creationId xmlns:a16="http://schemas.microsoft.com/office/drawing/2014/main" id="{56048F12-8918-4308-8461-BFFDC627D5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00558" y="1981233"/>
              <a:ext cx="1054699" cy="1237595"/>
            </a:xfrm>
            <a:prstGeom prst="rect">
              <a:avLst/>
            </a:prstGeom>
          </p:spPr>
        </p:pic>
        <p:pic>
          <p:nvPicPr>
            <p:cNvPr id="90" name="Picture 89">
              <a:extLst>
                <a:ext uri="{FF2B5EF4-FFF2-40B4-BE49-F238E27FC236}">
                  <a16:creationId xmlns:a16="http://schemas.microsoft.com/office/drawing/2014/main" id="{F863D2C6-2031-4815-B409-BD94FED67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13399" y="1985369"/>
              <a:ext cx="1054699" cy="1237595"/>
            </a:xfrm>
            <a:prstGeom prst="rect">
              <a:avLst/>
            </a:prstGeom>
          </p:spPr>
        </p:pic>
        <p:pic>
          <p:nvPicPr>
            <p:cNvPr id="5" name="Picture 4">
              <a:extLst>
                <a:ext uri="{FF2B5EF4-FFF2-40B4-BE49-F238E27FC236}">
                  <a16:creationId xmlns:a16="http://schemas.microsoft.com/office/drawing/2014/main" id="{0C50699C-96B1-48BA-9CCB-37D82CC2F7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0149" y="3250175"/>
              <a:ext cx="3212870" cy="554784"/>
            </a:xfrm>
            <a:prstGeom prst="rect">
              <a:avLst/>
            </a:prstGeom>
          </p:spPr>
        </p:pic>
      </p:grpSp>
      <p:sp>
        <p:nvSpPr>
          <p:cNvPr id="2" name="Content Placeholder 1">
            <a:extLst>
              <a:ext uri="{FF2B5EF4-FFF2-40B4-BE49-F238E27FC236}">
                <a16:creationId xmlns:a16="http://schemas.microsoft.com/office/drawing/2014/main" id="{F5C56C07-B55A-A19A-BFA3-DACE2B38277B}"/>
              </a:ext>
            </a:extLst>
          </p:cNvPr>
          <p:cNvSpPr>
            <a:spLocks noGrp="1"/>
          </p:cNvSpPr>
          <p:nvPr>
            <p:ph sz="quarter" idx="13"/>
          </p:nvPr>
        </p:nvSpPr>
        <p:spPr>
          <a:xfrm>
            <a:off x="353802" y="2401481"/>
            <a:ext cx="877824" cy="731520"/>
          </a:xfrm>
          <a:solidFill>
            <a:srgbClr val="0070C0"/>
          </a:solidFill>
          <a:ln>
            <a:solidFill>
              <a:schemeClr val="bg1"/>
            </a:solidFill>
          </a:ln>
        </p:spPr>
        <p:txBody>
          <a:bodyPr anchor="ctr" anchorCtr="0"/>
          <a:lstStyle/>
          <a:p>
            <a:pPr marL="0" lvl="0" indent="0" algn="ctr">
              <a:spcAft>
                <a:spcPts val="0"/>
              </a:spcAft>
              <a:buClrTx/>
              <a:buNone/>
            </a:pPr>
            <a:r>
              <a:rPr lang="en-US" sz="1400" b="1" dirty="0">
                <a:solidFill>
                  <a:prstClr val="white"/>
                </a:solidFill>
                <a:latin typeface="Calibri" panose="020F0502020204030204"/>
                <a:cs typeface="+mn-cs"/>
              </a:rPr>
              <a:t>STARTS</a:t>
            </a:r>
          </a:p>
          <a:p>
            <a:pPr marL="0" lvl="0" indent="0" algn="ctr">
              <a:spcAft>
                <a:spcPts val="0"/>
              </a:spcAft>
              <a:buClrTx/>
              <a:buNone/>
            </a:pPr>
            <a:r>
              <a:rPr lang="en-US" sz="2200" b="1" dirty="0">
                <a:solidFill>
                  <a:prstClr val="white"/>
                </a:solidFill>
                <a:latin typeface="Calibri" panose="020F0502020204030204"/>
                <a:cs typeface="+mn-cs"/>
              </a:rPr>
              <a:t>Jan 1</a:t>
            </a:r>
          </a:p>
        </p:txBody>
      </p:sp>
      <p:sp>
        <p:nvSpPr>
          <p:cNvPr id="10" name="Content Placeholder 9">
            <a:extLst>
              <a:ext uri="{FF2B5EF4-FFF2-40B4-BE49-F238E27FC236}">
                <a16:creationId xmlns:a16="http://schemas.microsoft.com/office/drawing/2014/main" id="{11576273-176E-4FAA-09B7-526E572EEA29}"/>
              </a:ext>
            </a:extLst>
          </p:cNvPr>
          <p:cNvSpPr>
            <a:spLocks noGrp="1"/>
          </p:cNvSpPr>
          <p:nvPr>
            <p:ph sz="quarter" idx="14"/>
          </p:nvPr>
        </p:nvSpPr>
        <p:spPr>
          <a:xfrm>
            <a:off x="1589708" y="2392654"/>
            <a:ext cx="877824" cy="731520"/>
          </a:xfrm>
          <a:solidFill>
            <a:srgbClr val="0070C0"/>
          </a:solidFill>
          <a:ln>
            <a:solidFill>
              <a:schemeClr val="bg1"/>
            </a:solidFill>
          </a:ln>
        </p:spPr>
        <p:txBody>
          <a:bodyPr lIns="0" rIns="0" anchor="ctr" anchorCtr="1">
            <a:normAutofit/>
          </a:bodyPr>
          <a:lstStyle/>
          <a:p>
            <a:pPr marL="0" lvl="0" indent="0" algn="ctr">
              <a:spcAft>
                <a:spcPts val="0"/>
              </a:spcAft>
              <a:buClrTx/>
              <a:buNone/>
            </a:pPr>
            <a:r>
              <a:rPr lang="en-US" sz="1350" b="1" dirty="0">
                <a:solidFill>
                  <a:prstClr val="white"/>
                </a:solidFill>
                <a:latin typeface="Calibri" panose="020F0502020204030204"/>
                <a:cs typeface="+mn-cs"/>
              </a:rPr>
              <a:t>CONTINUES</a:t>
            </a:r>
          </a:p>
          <a:p>
            <a:pPr marL="0" lvl="0" indent="0" algn="ctr">
              <a:spcAft>
                <a:spcPts val="0"/>
              </a:spcAft>
              <a:buClrTx/>
              <a:buNone/>
            </a:pPr>
            <a:r>
              <a:rPr lang="en-US" sz="2200" b="1" dirty="0">
                <a:solidFill>
                  <a:prstClr val="white"/>
                </a:solidFill>
                <a:latin typeface="Calibri" panose="020F0502020204030204"/>
                <a:cs typeface="+mn-cs"/>
              </a:rPr>
              <a:t>Feb</a:t>
            </a:r>
          </a:p>
        </p:txBody>
      </p:sp>
      <p:sp>
        <p:nvSpPr>
          <p:cNvPr id="13" name="Content Placeholder 12">
            <a:extLst>
              <a:ext uri="{FF2B5EF4-FFF2-40B4-BE49-F238E27FC236}">
                <a16:creationId xmlns:a16="http://schemas.microsoft.com/office/drawing/2014/main" id="{99812B66-C612-1E5E-6EB9-0228E188B823}"/>
              </a:ext>
            </a:extLst>
          </p:cNvPr>
          <p:cNvSpPr>
            <a:spLocks noGrp="1"/>
          </p:cNvSpPr>
          <p:nvPr>
            <p:ph sz="quarter" idx="15"/>
          </p:nvPr>
        </p:nvSpPr>
        <p:spPr>
          <a:xfrm>
            <a:off x="2801031" y="2382893"/>
            <a:ext cx="877824" cy="731520"/>
          </a:xfrm>
          <a:solidFill>
            <a:srgbClr val="0070C0"/>
          </a:solidFill>
          <a:ln>
            <a:solidFill>
              <a:schemeClr val="bg1"/>
            </a:solidFill>
          </a:ln>
        </p:spPr>
        <p:txBody>
          <a:bodyPr lIns="0" rIns="0" anchor="ctr" anchorCtr="1">
            <a:normAutofit/>
          </a:bodyPr>
          <a:lstStyle/>
          <a:p>
            <a:pPr marL="0" lvl="0" indent="0" algn="ctr">
              <a:spcAft>
                <a:spcPts val="0"/>
              </a:spcAft>
              <a:buClrTx/>
              <a:buNone/>
            </a:pPr>
            <a:r>
              <a:rPr lang="en-US" sz="1400" b="1" dirty="0">
                <a:solidFill>
                  <a:prstClr val="white"/>
                </a:solidFill>
                <a:latin typeface="Calibri" panose="020F0502020204030204"/>
                <a:cs typeface="+mn-cs"/>
              </a:rPr>
              <a:t>ENDS</a:t>
            </a:r>
          </a:p>
          <a:p>
            <a:pPr marL="0" lvl="0" indent="0" algn="ctr">
              <a:spcAft>
                <a:spcPts val="0"/>
              </a:spcAft>
              <a:buClrTx/>
              <a:buNone/>
            </a:pPr>
            <a:r>
              <a:rPr lang="en-US" sz="2200" b="1" dirty="0">
                <a:solidFill>
                  <a:prstClr val="white"/>
                </a:solidFill>
                <a:latin typeface="Calibri" panose="020F0502020204030204"/>
                <a:cs typeface="+mn-cs"/>
              </a:rPr>
              <a:t>Mar 31</a:t>
            </a:r>
          </a:p>
        </p:txBody>
      </p:sp>
      <p:sp>
        <p:nvSpPr>
          <p:cNvPr id="15" name="Content Placeholder 14">
            <a:extLst>
              <a:ext uri="{FF2B5EF4-FFF2-40B4-BE49-F238E27FC236}">
                <a16:creationId xmlns:a16="http://schemas.microsoft.com/office/drawing/2014/main" id="{D2895402-959F-9D78-7617-682558D233D3}"/>
              </a:ext>
            </a:extLst>
          </p:cNvPr>
          <p:cNvSpPr>
            <a:spLocks noGrp="1"/>
          </p:cNvSpPr>
          <p:nvPr>
            <p:ph sz="quarter" idx="16"/>
          </p:nvPr>
        </p:nvSpPr>
        <p:spPr>
          <a:xfrm>
            <a:off x="275095" y="3830056"/>
            <a:ext cx="3493003" cy="960120"/>
          </a:xfrm>
        </p:spPr>
        <p:txBody>
          <a:bodyPr/>
          <a:lstStyle/>
          <a:p>
            <a:pPr marL="0" lvl="0" indent="0" algn="ctr">
              <a:spcAft>
                <a:spcPts val="0"/>
              </a:spcAft>
              <a:buClrTx/>
              <a:buNone/>
            </a:pPr>
            <a:r>
              <a:rPr lang="en-US" sz="1600" b="1" dirty="0"/>
              <a:t>Annual </a:t>
            </a:r>
            <a:br>
              <a:rPr lang="en-US" sz="1600" b="1" dirty="0"/>
            </a:br>
            <a:r>
              <a:rPr lang="en-US" sz="1600" b="1" dirty="0"/>
              <a:t>Medicare Advantage OEP</a:t>
            </a:r>
          </a:p>
          <a:p>
            <a:pPr marL="0" lvl="0" indent="0" algn="ctr">
              <a:spcAft>
                <a:spcPts val="0"/>
              </a:spcAft>
              <a:buClrTx/>
              <a:buNone/>
            </a:pPr>
            <a:r>
              <a:rPr lang="en-US" sz="1600" dirty="0"/>
              <a:t>January 1–March 31</a:t>
            </a:r>
          </a:p>
        </p:txBody>
      </p:sp>
      <p:sp>
        <p:nvSpPr>
          <p:cNvPr id="16" name="Content Placeholder 15">
            <a:extLst>
              <a:ext uri="{FF2B5EF4-FFF2-40B4-BE49-F238E27FC236}">
                <a16:creationId xmlns:a16="http://schemas.microsoft.com/office/drawing/2014/main" id="{4A100076-0D95-5557-EAD8-D26C0AB2DE1C}"/>
              </a:ext>
            </a:extLst>
          </p:cNvPr>
          <p:cNvSpPr>
            <a:spLocks noGrp="1"/>
          </p:cNvSpPr>
          <p:nvPr>
            <p:ph sz="quarter" idx="17"/>
          </p:nvPr>
        </p:nvSpPr>
        <p:spPr>
          <a:xfrm>
            <a:off x="3563633" y="1176356"/>
            <a:ext cx="731520" cy="731520"/>
          </a:xfrm>
          <a:prstGeom prst="ellipse">
            <a:avLst/>
          </a:prstGeom>
          <a:solidFill>
            <a:srgbClr val="FFC000"/>
          </a:solidFill>
          <a:effectLst>
            <a:outerShdw blurRad="50800" dist="38100" dir="2700000" algn="tl" rotWithShape="0">
              <a:prstClr val="black">
                <a:alpha val="40000"/>
              </a:prstClr>
            </a:outerShdw>
          </a:effectLst>
        </p:spPr>
        <p:txBody>
          <a:bodyPr anchor="ctr"/>
          <a:lstStyle/>
          <a:p>
            <a:pPr marL="0" lvl="0" indent="0" algn="ctr">
              <a:spcAft>
                <a:spcPts val="0"/>
              </a:spcAft>
              <a:buClrTx/>
              <a:buNone/>
            </a:pPr>
            <a:r>
              <a:rPr lang="en-US" b="1" dirty="0">
                <a:latin typeface="Calibri" panose="020F0502020204030204"/>
                <a:cs typeface="+mn-cs"/>
              </a:rPr>
              <a:t>OR</a:t>
            </a:r>
          </a:p>
        </p:txBody>
      </p:sp>
      <p:grpSp>
        <p:nvGrpSpPr>
          <p:cNvPr id="14" name="Group 2">
            <a:extLst>
              <a:ext uri="{FF2B5EF4-FFF2-40B4-BE49-F238E27FC236}">
                <a16:creationId xmlns:a16="http://schemas.microsoft.com/office/drawing/2014/main" id="{83B2E575-94EE-ED07-E0FD-9060BF96A05B}"/>
              </a:ext>
              <a:ext uri="{C183D7F6-B498-43B3-948B-1728B52AA6E4}">
                <adec:decorative xmlns:adec="http://schemas.microsoft.com/office/drawing/2017/decorative" val="1"/>
              </a:ext>
            </a:extLst>
          </p:cNvPr>
          <p:cNvGrpSpPr/>
          <p:nvPr/>
        </p:nvGrpSpPr>
        <p:grpSpPr>
          <a:xfrm>
            <a:off x="4159614" y="1983614"/>
            <a:ext cx="3493003" cy="1821345"/>
            <a:chOff x="4159614" y="1983614"/>
            <a:chExt cx="3493003" cy="1821345"/>
          </a:xfrm>
        </p:grpSpPr>
        <p:pic>
          <p:nvPicPr>
            <p:cNvPr id="91" name="Picture 90">
              <a:extLst>
                <a:ext uri="{FF2B5EF4-FFF2-40B4-BE49-F238E27FC236}">
                  <a16:creationId xmlns:a16="http://schemas.microsoft.com/office/drawing/2014/main" id="{02C561E6-B7B2-4B57-AE7E-759755E258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59614" y="1986663"/>
              <a:ext cx="1054699" cy="1237595"/>
            </a:xfrm>
            <a:prstGeom prst="rect">
              <a:avLst/>
            </a:prstGeom>
          </p:spPr>
        </p:pic>
        <p:pic>
          <p:nvPicPr>
            <p:cNvPr id="92" name="Picture 91">
              <a:extLst>
                <a:ext uri="{FF2B5EF4-FFF2-40B4-BE49-F238E27FC236}">
                  <a16:creationId xmlns:a16="http://schemas.microsoft.com/office/drawing/2014/main" id="{ADAAD12C-1CB6-464B-A163-E57AC58FF3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85077" y="1983614"/>
              <a:ext cx="1054699" cy="1237595"/>
            </a:xfrm>
            <a:prstGeom prst="rect">
              <a:avLst/>
            </a:prstGeom>
          </p:spPr>
        </p:pic>
        <p:pic>
          <p:nvPicPr>
            <p:cNvPr id="93" name="Picture 92">
              <a:extLst>
                <a:ext uri="{FF2B5EF4-FFF2-40B4-BE49-F238E27FC236}">
                  <a16:creationId xmlns:a16="http://schemas.microsoft.com/office/drawing/2014/main" id="{D39327A0-6D7D-475D-A8DA-1A653A7CED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97918" y="1987750"/>
              <a:ext cx="1054699" cy="1237595"/>
            </a:xfrm>
            <a:prstGeom prst="rect">
              <a:avLst/>
            </a:prstGeom>
          </p:spPr>
        </p:pic>
        <p:pic>
          <p:nvPicPr>
            <p:cNvPr id="8" name="Picture 7">
              <a:extLst>
                <a:ext uri="{FF2B5EF4-FFF2-40B4-BE49-F238E27FC236}">
                  <a16:creationId xmlns:a16="http://schemas.microsoft.com/office/drawing/2014/main" id="{609F2DDA-3D48-449E-8F12-A8568C1BD7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78578" y="3250175"/>
              <a:ext cx="3212870" cy="554784"/>
            </a:xfrm>
            <a:prstGeom prst="rect">
              <a:avLst/>
            </a:prstGeom>
          </p:spPr>
        </p:pic>
      </p:grpSp>
      <p:sp>
        <p:nvSpPr>
          <p:cNvPr id="17" name="Content Placeholder 16">
            <a:extLst>
              <a:ext uri="{FF2B5EF4-FFF2-40B4-BE49-F238E27FC236}">
                <a16:creationId xmlns:a16="http://schemas.microsoft.com/office/drawing/2014/main" id="{54061B33-CB6B-C016-97D2-792D46437BBA}"/>
              </a:ext>
            </a:extLst>
          </p:cNvPr>
          <p:cNvSpPr>
            <a:spLocks noGrp="1"/>
          </p:cNvSpPr>
          <p:nvPr>
            <p:ph sz="quarter" idx="18"/>
          </p:nvPr>
        </p:nvSpPr>
        <p:spPr>
          <a:xfrm>
            <a:off x="4241857" y="2420086"/>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n-US" sz="1400" b="1" dirty="0">
                <a:solidFill>
                  <a:prstClr val="white"/>
                </a:solidFill>
                <a:latin typeface="Calibri" panose="020F0502020204030204"/>
                <a:cs typeface="+mn-cs"/>
              </a:rPr>
              <a:t>MONTH</a:t>
            </a:r>
          </a:p>
          <a:p>
            <a:pPr marL="0" lvl="0" indent="0" algn="ctr">
              <a:spcAft>
                <a:spcPts val="0"/>
              </a:spcAft>
              <a:buClrTx/>
              <a:buNone/>
            </a:pPr>
            <a:r>
              <a:rPr lang="en-US" sz="3200" b="1" dirty="0">
                <a:solidFill>
                  <a:prstClr val="white"/>
                </a:solidFill>
                <a:latin typeface="Calibri" panose="020F0502020204030204"/>
                <a:cs typeface="+mn-cs"/>
              </a:rPr>
              <a:t>1</a:t>
            </a:r>
          </a:p>
        </p:txBody>
      </p:sp>
      <p:sp>
        <p:nvSpPr>
          <p:cNvPr id="18" name="Content Placeholder 17">
            <a:extLst>
              <a:ext uri="{FF2B5EF4-FFF2-40B4-BE49-F238E27FC236}">
                <a16:creationId xmlns:a16="http://schemas.microsoft.com/office/drawing/2014/main" id="{986357B4-59CF-33EC-944A-A0B979AA042F}"/>
              </a:ext>
            </a:extLst>
          </p:cNvPr>
          <p:cNvSpPr>
            <a:spLocks noGrp="1"/>
          </p:cNvSpPr>
          <p:nvPr>
            <p:ph sz="quarter" idx="19"/>
          </p:nvPr>
        </p:nvSpPr>
        <p:spPr>
          <a:xfrm>
            <a:off x="5446513" y="2418211"/>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n-US" sz="1350" b="1" dirty="0">
                <a:solidFill>
                  <a:prstClr val="white"/>
                </a:solidFill>
                <a:latin typeface="Calibri" panose="020F0502020204030204"/>
                <a:cs typeface="+mn-cs"/>
              </a:rPr>
              <a:t>MONTH</a:t>
            </a:r>
          </a:p>
          <a:p>
            <a:pPr marL="0" lvl="0" indent="0" algn="ctr">
              <a:spcAft>
                <a:spcPts val="0"/>
              </a:spcAft>
              <a:buClrTx/>
              <a:buNone/>
            </a:pPr>
            <a:r>
              <a:rPr lang="en-US" sz="3200" b="1" dirty="0">
                <a:solidFill>
                  <a:prstClr val="white"/>
                </a:solidFill>
                <a:latin typeface="Calibri" panose="020F0502020204030204"/>
                <a:cs typeface="+mn-cs"/>
              </a:rPr>
              <a:t>2</a:t>
            </a:r>
          </a:p>
        </p:txBody>
      </p:sp>
      <p:sp>
        <p:nvSpPr>
          <p:cNvPr id="19" name="Content Placeholder 18">
            <a:extLst>
              <a:ext uri="{FF2B5EF4-FFF2-40B4-BE49-F238E27FC236}">
                <a16:creationId xmlns:a16="http://schemas.microsoft.com/office/drawing/2014/main" id="{209380DD-8C63-3CF9-D6C2-58CB90AA83FD}"/>
              </a:ext>
            </a:extLst>
          </p:cNvPr>
          <p:cNvSpPr>
            <a:spLocks noGrp="1"/>
          </p:cNvSpPr>
          <p:nvPr>
            <p:ph sz="quarter" idx="20"/>
          </p:nvPr>
        </p:nvSpPr>
        <p:spPr>
          <a:xfrm>
            <a:off x="6696426" y="2418211"/>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n-US" sz="1400" b="1" dirty="0">
                <a:solidFill>
                  <a:prstClr val="white"/>
                </a:solidFill>
                <a:latin typeface="Calibri" panose="020F0502020204030204"/>
                <a:cs typeface="+mn-cs"/>
              </a:rPr>
              <a:t>MONTH</a:t>
            </a:r>
          </a:p>
          <a:p>
            <a:pPr marL="0" lvl="0" indent="0" algn="ctr">
              <a:spcAft>
                <a:spcPts val="0"/>
              </a:spcAft>
              <a:buClrTx/>
              <a:buNone/>
            </a:pPr>
            <a:r>
              <a:rPr lang="en-US" sz="3200" b="1" dirty="0">
                <a:solidFill>
                  <a:prstClr val="white"/>
                </a:solidFill>
                <a:latin typeface="Calibri" panose="020F0502020204030204"/>
                <a:cs typeface="+mn-cs"/>
              </a:rPr>
              <a:t>3</a:t>
            </a:r>
          </a:p>
        </p:txBody>
      </p:sp>
      <p:sp>
        <p:nvSpPr>
          <p:cNvPr id="20" name="Content Placeholder 19">
            <a:extLst>
              <a:ext uri="{FF2B5EF4-FFF2-40B4-BE49-F238E27FC236}">
                <a16:creationId xmlns:a16="http://schemas.microsoft.com/office/drawing/2014/main" id="{6F796BB8-77FC-CFCA-CDAE-81012F0E34A2}"/>
              </a:ext>
            </a:extLst>
          </p:cNvPr>
          <p:cNvSpPr>
            <a:spLocks noGrp="1"/>
          </p:cNvSpPr>
          <p:nvPr>
            <p:ph sz="quarter" idx="21"/>
          </p:nvPr>
        </p:nvSpPr>
        <p:spPr>
          <a:xfrm>
            <a:off x="4159614" y="3886940"/>
            <a:ext cx="3528855" cy="1090768"/>
          </a:xfrm>
        </p:spPr>
        <p:txBody>
          <a:bodyPr/>
          <a:lstStyle/>
          <a:p>
            <a:pPr marL="0" lvl="0" indent="0" algn="ctr">
              <a:spcAft>
                <a:spcPts val="0"/>
              </a:spcAft>
              <a:buClrTx/>
              <a:buNone/>
            </a:pPr>
            <a:r>
              <a:rPr lang="en-US" sz="1600" b="1" dirty="0"/>
              <a:t>Newly Eligible </a:t>
            </a:r>
            <a:br>
              <a:rPr lang="en-US" sz="1600" b="1" dirty="0"/>
            </a:br>
            <a:r>
              <a:rPr lang="en-US" sz="1600" b="1" dirty="0"/>
              <a:t>Medicare Advantage OEP</a:t>
            </a:r>
          </a:p>
          <a:p>
            <a:pPr marL="0" lvl="0" indent="0" algn="ctr">
              <a:spcAft>
                <a:spcPts val="0"/>
              </a:spcAft>
              <a:buClrTx/>
              <a:buNone/>
            </a:pPr>
            <a:r>
              <a:rPr lang="en-US" sz="1600" dirty="0"/>
              <a:t>1</a:t>
            </a:r>
            <a:r>
              <a:rPr lang="en-US" sz="1600" baseline="30000" dirty="0"/>
              <a:t>st</a:t>
            </a:r>
            <a:r>
              <a:rPr lang="en-US" sz="1600" dirty="0"/>
              <a:t> 3 months of entitlement to Medicare Part A and Part B</a:t>
            </a:r>
          </a:p>
        </p:txBody>
      </p:sp>
      <p:sp>
        <p:nvSpPr>
          <p:cNvPr id="21" name="Content Placeholder 20">
            <a:extLst>
              <a:ext uri="{FF2B5EF4-FFF2-40B4-BE49-F238E27FC236}">
                <a16:creationId xmlns:a16="http://schemas.microsoft.com/office/drawing/2014/main" id="{F4AD3528-4639-D584-3F85-9981FE8DFCEA}"/>
              </a:ext>
            </a:extLst>
          </p:cNvPr>
          <p:cNvSpPr>
            <a:spLocks noGrp="1"/>
          </p:cNvSpPr>
          <p:nvPr>
            <p:ph sz="quarter" idx="22"/>
          </p:nvPr>
        </p:nvSpPr>
        <p:spPr>
          <a:xfrm>
            <a:off x="7855377" y="1619921"/>
            <a:ext cx="4074219" cy="4812859"/>
          </a:xfrm>
        </p:spPr>
        <p:txBody>
          <a:bodyPr/>
          <a:lstStyle/>
          <a:p>
            <a:pPr marL="0" lvl="1" indent="0">
              <a:spcAft>
                <a:spcPts val="1200"/>
              </a:spcAft>
              <a:buNone/>
              <a:defRPr/>
            </a:pPr>
            <a:r>
              <a:rPr lang="en-US" sz="2400" b="1" dirty="0"/>
              <a:t>You can:</a:t>
            </a:r>
          </a:p>
          <a:p>
            <a:pPr marL="457200" lvl="1">
              <a:spcAft>
                <a:spcPts val="1200"/>
              </a:spcAft>
              <a:buFont typeface="Wingdings" panose="05000000000000000000" pitchFamily="2" charset="2"/>
              <a:buChar char="§"/>
              <a:defRPr/>
            </a:pPr>
            <a:r>
              <a:rPr lang="en-US" sz="2000" dirty="0"/>
              <a:t>Switch to another Medicare Advantage Plan, with or without drug coverage </a:t>
            </a:r>
          </a:p>
          <a:p>
            <a:pPr marL="457200" lvl="1">
              <a:spcAft>
                <a:spcPts val="1200"/>
              </a:spcAft>
              <a:buFont typeface="Wingdings" panose="05000000000000000000" pitchFamily="2" charset="2"/>
              <a:buChar char="§"/>
              <a:defRPr/>
            </a:pPr>
            <a:r>
              <a:rPr lang="en-US" sz="2000" dirty="0"/>
              <a:t>Drop your Medicare Advantage Plan and return to Original Medicare. If you do: </a:t>
            </a:r>
          </a:p>
          <a:p>
            <a:pPr marL="822960" lvl="2">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You can join a Medicare drug plan</a:t>
            </a:r>
          </a:p>
          <a:p>
            <a:pPr marL="822960" lvl="2">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Coverage begins the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of the month after you join the plan</a:t>
            </a:r>
            <a:endParaRPr lang="en-US" dirty="0"/>
          </a:p>
        </p:txBody>
      </p:sp>
      <p:sp>
        <p:nvSpPr>
          <p:cNvPr id="22" name="Content Placeholder 21">
            <a:extLst>
              <a:ext uri="{FF2B5EF4-FFF2-40B4-BE49-F238E27FC236}">
                <a16:creationId xmlns:a16="http://schemas.microsoft.com/office/drawing/2014/main" id="{3DF057AE-940E-C19C-77A8-FEE632EDA7D5}"/>
              </a:ext>
            </a:extLst>
          </p:cNvPr>
          <p:cNvSpPr>
            <a:spLocks noGrp="1"/>
          </p:cNvSpPr>
          <p:nvPr>
            <p:ph sz="quarter" idx="23"/>
          </p:nvPr>
        </p:nvSpPr>
        <p:spPr>
          <a:xfrm>
            <a:off x="924706" y="5459234"/>
            <a:ext cx="7299158" cy="422458"/>
          </a:xfrm>
        </p:spPr>
        <p:txBody>
          <a:bodyPr/>
          <a:lstStyle/>
          <a:p>
            <a:pPr marL="0" lvl="1" indent="0" defTabSz="685750">
              <a:spcBef>
                <a:spcPts val="600"/>
              </a:spcBef>
              <a:spcAft>
                <a:spcPts val="0"/>
              </a:spcAft>
              <a:buNone/>
              <a:defRPr/>
            </a:pPr>
            <a:r>
              <a:rPr lang="en-US" sz="1400" b="1" kern="0" dirty="0"/>
              <a:t>NOTE</a:t>
            </a:r>
            <a:r>
              <a:rPr lang="en-US" sz="1400" kern="0" dirty="0"/>
              <a:t>: You need to be in a Medicare Advantage Plan to use this enrollment period.</a:t>
            </a:r>
          </a:p>
        </p:txBody>
      </p:sp>
      <p:cxnSp>
        <p:nvCxnSpPr>
          <p:cNvPr id="11" name="Straight Connector 10">
            <a:extLst>
              <a:ext uri="{FF2B5EF4-FFF2-40B4-BE49-F238E27FC236}">
                <a16:creationId xmlns:a16="http://schemas.microsoft.com/office/drawing/2014/main" id="{5DBC0882-979D-437A-A723-F8573CF24387}"/>
              </a:ext>
              <a:ext uri="{C183D7F6-B498-43B3-948B-1728B52AA6E4}">
                <adec:decorative xmlns:adec="http://schemas.microsoft.com/office/drawing/2017/decorative" val="1"/>
              </a:ext>
            </a:extLst>
          </p:cNvPr>
          <p:cNvCxnSpPr>
            <a:cxnSpLocks/>
          </p:cNvCxnSpPr>
          <p:nvPr/>
        </p:nvCxnSpPr>
        <p:spPr>
          <a:xfrm>
            <a:off x="7791359" y="1994716"/>
            <a:ext cx="18887" cy="3472203"/>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8" name="Freeform: Shape 197">
            <a:extLst>
              <a:ext uri="{FF2B5EF4-FFF2-40B4-BE49-F238E27FC236}">
                <a16:creationId xmlns:a16="http://schemas.microsoft.com/office/drawing/2014/main" id="{5685C998-CAEC-4A5B-B9D0-B4B2EBB5F512}"/>
              </a:ext>
              <a:ext uri="{C183D7F6-B498-43B3-948B-1728B52AA6E4}">
                <adec:decorative xmlns:adec="http://schemas.microsoft.com/office/drawing/2017/decorative" val="1"/>
              </a:ext>
            </a:extLst>
          </p:cNvPr>
          <p:cNvSpPr>
            <a:spLocks noChangeAspect="1"/>
          </p:cNvSpPr>
          <p:nvPr/>
        </p:nvSpPr>
        <p:spPr>
          <a:xfrm>
            <a:off x="725476" y="5494562"/>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40CD3B7-FFDA-452A-8B6E-FC28CA4788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90616B98-450F-4699-9F5E-C4C4C62856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Understanding Medicare</a:t>
            </a:r>
          </a:p>
        </p:txBody>
      </p:sp>
      <p:sp>
        <p:nvSpPr>
          <p:cNvPr id="3" name="Date Placeholder 2">
            <a:extLst>
              <a:ext uri="{FF2B5EF4-FFF2-40B4-BE49-F238E27FC236}">
                <a16:creationId xmlns:a16="http://schemas.microsoft.com/office/drawing/2014/main" id="{34BED0D7-C3FD-45AC-BC92-0345BC6A5F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66917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25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7">
                                            <p:bg/>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7">
                                            <p:txEl>
                                              <p:pRg st="1" end="1"/>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8">
                                            <p:bg/>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8">
                                            <p:txEl>
                                              <p:pRg st="1" end="1"/>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9">
                                            <p:bg/>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9">
                                            <p:txEl>
                                              <p:pRg st="0" end="0"/>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9">
                                            <p:txEl>
                                              <p:pRg st="1" end="1"/>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0">
                                            <p:txEl>
                                              <p:pRg st="0" end="0"/>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0">
                                            <p:txEl>
                                              <p:pRg st="1" end="1"/>
                                            </p:txEl>
                                          </p:spTgt>
                                        </p:tgtEl>
                                        <p:attrNameLst>
                                          <p:attrName>style.visibility</p:attrName>
                                        </p:attrNameLst>
                                      </p:cBhvr>
                                      <p:to>
                                        <p:strVal val="visible"/>
                                      </p:to>
                                    </p:set>
                                  </p:childTnLst>
                                </p:cTn>
                              </p:par>
                            </p:childTnLst>
                          </p:cTn>
                        </p:par>
                        <p:par>
                          <p:cTn id="60" fill="hold">
                            <p:stCondLst>
                              <p:cond delay="250"/>
                            </p:stCondLst>
                            <p:childTnLst>
                              <p:par>
                                <p:cTn id="61" presetID="1" presetClass="entr" presetSubtype="0" fill="hold" grpId="0" nodeType="afterEffect">
                                  <p:stCondLst>
                                    <p:cond delay="0"/>
                                  </p:stCondLst>
                                  <p:childTnLst>
                                    <p:set>
                                      <p:cBhvr>
                                        <p:cTn id="62" dur="1" fill="hold">
                                          <p:stCondLst>
                                            <p:cond delay="0"/>
                                          </p:stCondLst>
                                        </p:cTn>
                                        <p:tgtEl>
                                          <p:spTgt spid="19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xEl>
                                              <p:pRg st="0" end="0"/>
                                            </p:txEl>
                                          </p:spTgt>
                                        </p:tgtEl>
                                        <p:attrNameLst>
                                          <p:attrName>style.visibility</p:attrName>
                                        </p:attrNameLst>
                                      </p:cBhvr>
                                      <p:to>
                                        <p:strVal val="visible"/>
                                      </p:to>
                                    </p:set>
                                  </p:childTnLst>
                                </p:cTn>
                              </p:par>
                            </p:childTnLst>
                          </p:cTn>
                        </p:par>
                        <p:par>
                          <p:cTn id="65" fill="hold">
                            <p:stCondLst>
                              <p:cond delay="250"/>
                            </p:stCondLst>
                            <p:childTnLst>
                              <p:par>
                                <p:cTn id="66" presetID="22" presetClass="entr" presetSubtype="1"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up)">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1">
                                            <p:txEl>
                                              <p:pRg st="0" end="0"/>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
                                            <p:txEl>
                                              <p:pRg st="1" end="1"/>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1">
                                            <p:txEl>
                                              <p:pRg st="2" end="2"/>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1">
                                            <p:txEl>
                                              <p:pRg st="3" end="3"/>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10" grpId="0" build="p" animBg="1"/>
      <p:bldP spid="13" grpId="0" build="p" animBg="1"/>
      <p:bldP spid="15" grpId="0" uiExpand="1" build="p"/>
      <p:bldP spid="16" grpId="0" uiExpand="1" build="p" animBg="1"/>
      <p:bldP spid="17" grpId="0" uiExpand="1" build="p" animBg="1"/>
      <p:bldP spid="18" grpId="0" uiExpand="1" build="p" animBg="1"/>
      <p:bldP spid="19" grpId="0" uiExpand="1" build="p" animBg="1"/>
      <p:bldP spid="20" grpId="0" uiExpand="1" build="p"/>
      <p:bldP spid="21" grpId="0" build="p"/>
      <p:bldP spid="22" grpId="0" build="p"/>
      <p:bldP spid="19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078D-8051-4D95-B20B-C407163127E2}"/>
              </a:ext>
            </a:extLst>
          </p:cNvPr>
          <p:cNvSpPr>
            <a:spLocks noGrp="1"/>
          </p:cNvSpPr>
          <p:nvPr>
            <p:ph type="title"/>
          </p:nvPr>
        </p:nvSpPr>
        <p:spPr/>
        <p:txBody>
          <a:bodyPr anchor="ctr">
            <a:normAutofit/>
          </a:bodyPr>
          <a:lstStyle/>
          <a:p>
            <a:r>
              <a:rPr lang="en-US" sz="2800" dirty="0"/>
              <a:t>Open Enrollment Period for </a:t>
            </a:r>
            <a:br>
              <a:rPr lang="en-US" sz="2800" dirty="0"/>
            </a:br>
            <a:r>
              <a:rPr lang="en-US" sz="2800" dirty="0"/>
              <a:t>Institutionalized Individuals (OEPI)</a:t>
            </a:r>
          </a:p>
        </p:txBody>
      </p:sp>
      <p:sp>
        <p:nvSpPr>
          <p:cNvPr id="9" name="Text Placeholder 5">
            <a:extLst>
              <a:ext uri="{FF2B5EF4-FFF2-40B4-BE49-F238E27FC236}">
                <a16:creationId xmlns:a16="http://schemas.microsoft.com/office/drawing/2014/main" id="{8E914EB1-07DF-4A2E-AE67-4C35F78CF1AD}"/>
              </a:ext>
            </a:extLst>
          </p:cNvPr>
          <p:cNvSpPr>
            <a:spLocks noGrp="1"/>
          </p:cNvSpPr>
          <p:nvPr>
            <p:ph idx="1"/>
          </p:nvPr>
        </p:nvSpPr>
        <p:spPr>
          <a:xfrm>
            <a:off x="838200" y="1303020"/>
            <a:ext cx="10515600" cy="4640580"/>
          </a:xfrm>
        </p:spPr>
        <p:txBody>
          <a:bodyPr>
            <a:normAutofit fontScale="85000" lnSpcReduction="20000"/>
          </a:bodyPr>
          <a:lstStyle/>
          <a:p>
            <a:pPr>
              <a:lnSpc>
                <a:spcPct val="120000"/>
              </a:lnSpc>
            </a:pPr>
            <a:r>
              <a:rPr lang="en-US" dirty="0">
                <a:solidFill>
                  <a:srgbClr val="00529B"/>
                </a:solidFill>
              </a:rPr>
              <a:t>A Part D SEP will be provided to an individual who moves into, resides in, or moves out of an institution.</a:t>
            </a:r>
          </a:p>
          <a:p>
            <a:pPr>
              <a:lnSpc>
                <a:spcPct val="120000"/>
              </a:lnSpc>
              <a:spcAft>
                <a:spcPts val="1200"/>
              </a:spcAft>
            </a:pPr>
            <a:r>
              <a:rPr lang="en-US" dirty="0">
                <a:solidFill>
                  <a:srgbClr val="00529B"/>
                </a:solidFill>
              </a:rPr>
              <a:t>The OEPI ends 2 months after the month the individual moves out of the institution. </a:t>
            </a:r>
          </a:p>
          <a:p>
            <a:pPr>
              <a:lnSpc>
                <a:spcPct val="120000"/>
              </a:lnSpc>
              <a:spcAft>
                <a:spcPts val="1200"/>
              </a:spcAft>
            </a:pPr>
            <a:r>
              <a:rPr lang="en-US" dirty="0">
                <a:solidFill>
                  <a:srgbClr val="00529B"/>
                </a:solidFill>
              </a:rPr>
              <a:t>An individual using the OEPI to disenroll from a Medicare Advantage Plan that includes Part D benefits plan is eligible for an SEP to request enrollment in a </a:t>
            </a:r>
            <a:br>
              <a:rPr lang="en-US" dirty="0">
                <a:solidFill>
                  <a:srgbClr val="00529B"/>
                </a:solidFill>
              </a:rPr>
            </a:br>
            <a:r>
              <a:rPr lang="en-US" dirty="0">
                <a:solidFill>
                  <a:srgbClr val="00529B"/>
                </a:solidFill>
              </a:rPr>
              <a:t>Part D plan. The SEP:</a:t>
            </a:r>
          </a:p>
          <a:p>
            <a:pPr lvl="1" indent="-274320">
              <a:lnSpc>
                <a:spcPct val="120000"/>
              </a:lnSpc>
              <a:spcAft>
                <a:spcPts val="1200"/>
              </a:spcAft>
            </a:pPr>
            <a:r>
              <a:rPr lang="en-US" sz="2100" dirty="0">
                <a:solidFill>
                  <a:srgbClr val="00529B"/>
                </a:solidFill>
              </a:rPr>
              <a:t>Begins with the month the individual requests disenrollment from the Medicare Advantage Plan, and </a:t>
            </a:r>
          </a:p>
          <a:p>
            <a:pPr lvl="1" indent="-274320">
              <a:lnSpc>
                <a:spcPct val="120000"/>
              </a:lnSpc>
              <a:spcAft>
                <a:spcPts val="1200"/>
              </a:spcAft>
            </a:pPr>
            <a:r>
              <a:rPr lang="en-US" sz="2100" dirty="0">
                <a:solidFill>
                  <a:srgbClr val="00529B"/>
                </a:solidFill>
              </a:rPr>
              <a:t>Ends on the last day of the 2</a:t>
            </a:r>
            <a:r>
              <a:rPr lang="en-US" sz="2100" baseline="30000" dirty="0">
                <a:solidFill>
                  <a:srgbClr val="00529B"/>
                </a:solidFill>
              </a:rPr>
              <a:t>nd</a:t>
            </a:r>
            <a:r>
              <a:rPr lang="en-US" sz="2100" dirty="0">
                <a:solidFill>
                  <a:srgbClr val="00529B"/>
                </a:solidFill>
              </a:rPr>
              <a:t> month following the month Medicare Advantage enrollment ended.</a:t>
            </a:r>
          </a:p>
        </p:txBody>
      </p:sp>
      <p:sp>
        <p:nvSpPr>
          <p:cNvPr id="5" name="Slide Number Placeholder 4">
            <a:extLst>
              <a:ext uri="{FF2B5EF4-FFF2-40B4-BE49-F238E27FC236}">
                <a16:creationId xmlns:a16="http://schemas.microsoft.com/office/drawing/2014/main" id="{6F6D0D93-241F-4A82-8030-4C71CA8B9A43}"/>
              </a:ext>
            </a:extLst>
          </p:cNvPr>
          <p:cNvSpPr>
            <a:spLocks noGrp="1"/>
          </p:cNvSpPr>
          <p:nvPr>
            <p:ph type="sldNum" sz="quarter" idx="12"/>
          </p:nvPr>
        </p:nvSpPr>
        <p:spPr/>
        <p:txBody>
          <a:bodyPr/>
          <a:lstStyle/>
          <a:p>
            <a:fld id="{0B2D781D-8844-5940-92D1-06EF0A7F581E}" type="slidenum">
              <a:rPr lang="en-US" smtClean="0">
                <a:solidFill>
                  <a:srgbClr val="8FAADC"/>
                </a:solidFill>
              </a:rPr>
              <a:t>59</a:t>
            </a:fld>
            <a:endParaRPr lang="en-US">
              <a:solidFill>
                <a:srgbClr val="8FAADC"/>
              </a:solidFill>
            </a:endParaRPr>
          </a:p>
        </p:txBody>
      </p:sp>
      <p:sp>
        <p:nvSpPr>
          <p:cNvPr id="4" name="Footer Placeholder 3">
            <a:extLst>
              <a:ext uri="{FF2B5EF4-FFF2-40B4-BE49-F238E27FC236}">
                <a16:creationId xmlns:a16="http://schemas.microsoft.com/office/drawing/2014/main" id="{7FFA723C-D9E1-4A70-8EDE-10C748E17FFA}"/>
              </a:ext>
            </a:extLst>
          </p:cNvPr>
          <p:cNvSpPr>
            <a:spLocks noGrp="1"/>
          </p:cNvSpPr>
          <p:nvPr>
            <p:ph type="ftr" sz="quarter" idx="11"/>
          </p:nvPr>
        </p:nvSpPr>
        <p:spPr/>
        <p:txBody>
          <a:bodyPr/>
          <a:lstStyle/>
          <a:p>
            <a:r>
              <a:rPr lang="en-US" dirty="0">
                <a:solidFill>
                  <a:srgbClr val="8FAADC"/>
                </a:solidFill>
              </a:rPr>
              <a:t>Understanding Medicare</a:t>
            </a:r>
          </a:p>
        </p:txBody>
      </p:sp>
      <p:sp>
        <p:nvSpPr>
          <p:cNvPr id="3" name="Date Placeholder 2">
            <a:extLst>
              <a:ext uri="{FF2B5EF4-FFF2-40B4-BE49-F238E27FC236}">
                <a16:creationId xmlns:a16="http://schemas.microsoft.com/office/drawing/2014/main" id="{196C7197-4D6D-4A72-B9ED-56984614CEA0}"/>
              </a:ext>
            </a:extLst>
          </p:cNvPr>
          <p:cNvSpPr>
            <a:spLocks noGrp="1"/>
          </p:cNvSpPr>
          <p:nvPr>
            <p:ph type="dt" sz="half" idx="10"/>
          </p:nvPr>
        </p:nvSpPr>
        <p:spPr/>
        <p:txBody>
          <a:bodyPr/>
          <a:lstStyle/>
          <a:p>
            <a:r>
              <a:rPr lang="en-US" dirty="0">
                <a:solidFill>
                  <a:srgbClr val="8FAADC"/>
                </a:solidFill>
              </a:rPr>
              <a:t>April 2024</a:t>
            </a:r>
          </a:p>
        </p:txBody>
      </p:sp>
    </p:spTree>
    <p:custDataLst>
      <p:tags r:id="rId1"/>
    </p:custDataLst>
    <p:extLst>
      <p:ext uri="{BB962C8B-B14F-4D97-AF65-F5344CB8AC3E}">
        <p14:creationId xmlns:p14="http://schemas.microsoft.com/office/powerpoint/2010/main" val="41945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41243-6056-8FBA-ADC0-EA0FDDCD54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7EDA8F-4EC1-B6AD-8FC3-9D90AB20A362}"/>
              </a:ext>
            </a:extLst>
          </p:cNvPr>
          <p:cNvSpPr>
            <a:spLocks noGrp="1"/>
          </p:cNvSpPr>
          <p:nvPr>
            <p:ph type="title"/>
          </p:nvPr>
        </p:nvSpPr>
        <p:spPr/>
        <p:txBody>
          <a:bodyPr/>
          <a:lstStyle/>
          <a:p>
            <a:r>
              <a:rPr lang="en-US" dirty="0"/>
              <a:t>Checking In</a:t>
            </a:r>
          </a:p>
        </p:txBody>
      </p:sp>
      <p:sp>
        <p:nvSpPr>
          <p:cNvPr id="12" name="Text Placeholder 11">
            <a:extLst>
              <a:ext uri="{FF2B5EF4-FFF2-40B4-BE49-F238E27FC236}">
                <a16:creationId xmlns:a16="http://schemas.microsoft.com/office/drawing/2014/main" id="{C50323E4-A3B9-6CA2-D1EA-3DF2D67AF3B6}"/>
              </a:ext>
            </a:extLst>
          </p:cNvPr>
          <p:cNvSpPr>
            <a:spLocks noGrp="1"/>
          </p:cNvSpPr>
          <p:nvPr>
            <p:ph type="body" sz="quarter" idx="13"/>
          </p:nvPr>
        </p:nvSpPr>
        <p:spPr>
          <a:xfrm rot="336708">
            <a:off x="513819" y="1309752"/>
            <a:ext cx="1800225" cy="845813"/>
          </a:xfrm>
        </p:spPr>
        <p:txBody>
          <a:bodyPr/>
          <a:lstStyle/>
          <a:p>
            <a:pPr lvl="0" algn="ctr">
              <a:buClrTx/>
              <a:buNone/>
            </a:pPr>
            <a:r>
              <a:rPr lang="en-US" sz="1500" dirty="0">
                <a:solidFill>
                  <a:srgbClr val="08569B"/>
                </a:solidFill>
                <a:latin typeface="Arial" panose="020B0604020202020204" pitchFamily="34" charset="0"/>
              </a:rPr>
              <a:t>Where are you joining us from today? </a:t>
            </a:r>
          </a:p>
        </p:txBody>
      </p:sp>
      <p:sp>
        <p:nvSpPr>
          <p:cNvPr id="13" name="Text Placeholder 12">
            <a:extLst>
              <a:ext uri="{FF2B5EF4-FFF2-40B4-BE49-F238E27FC236}">
                <a16:creationId xmlns:a16="http://schemas.microsoft.com/office/drawing/2014/main" id="{FC6EA579-3533-2F56-C97D-0F5CA2B98FBD}"/>
              </a:ext>
            </a:extLst>
          </p:cNvPr>
          <p:cNvSpPr>
            <a:spLocks noGrp="1"/>
          </p:cNvSpPr>
          <p:nvPr>
            <p:ph type="body" sz="quarter" idx="14"/>
          </p:nvPr>
        </p:nvSpPr>
        <p:spPr>
          <a:xfrm rot="21240000">
            <a:off x="2613085" y="3228493"/>
            <a:ext cx="1552905" cy="954087"/>
          </a:xfrm>
        </p:spPr>
        <p:txBody>
          <a:bodyPr/>
          <a:lstStyle/>
          <a:p>
            <a:pPr lvl="0" algn="ctr">
              <a:buClrTx/>
              <a:buNone/>
            </a:pPr>
            <a:r>
              <a:rPr lang="en-US" sz="1500" dirty="0">
                <a:solidFill>
                  <a:prstClr val="white"/>
                </a:solidFill>
                <a:latin typeface="Arial"/>
                <a:cs typeface="Arial"/>
              </a:rPr>
              <a:t>Are there specific points you’re hoping to learn? </a:t>
            </a:r>
            <a:endParaRPr lang="en-US" sz="1500" dirty="0">
              <a:solidFill>
                <a:prstClr val="white"/>
              </a:solidFill>
              <a:latin typeface="Arial" panose="020B0604020202020204" pitchFamily="34" charset="0"/>
            </a:endParaRPr>
          </a:p>
        </p:txBody>
      </p:sp>
      <p:sp>
        <p:nvSpPr>
          <p:cNvPr id="14" name="Text Placeholder 13">
            <a:extLst>
              <a:ext uri="{FF2B5EF4-FFF2-40B4-BE49-F238E27FC236}">
                <a16:creationId xmlns:a16="http://schemas.microsoft.com/office/drawing/2014/main" id="{2BAA8909-FB2F-4EC3-669B-F38FC6B36039}"/>
              </a:ext>
            </a:extLst>
          </p:cNvPr>
          <p:cNvSpPr>
            <a:spLocks noGrp="1"/>
          </p:cNvSpPr>
          <p:nvPr>
            <p:ph type="body" sz="quarter" idx="15"/>
          </p:nvPr>
        </p:nvSpPr>
        <p:spPr>
          <a:xfrm rot="20793723">
            <a:off x="3924380" y="1404619"/>
            <a:ext cx="2089990" cy="859195"/>
          </a:xfrm>
        </p:spPr>
        <p:txBody>
          <a:bodyPr/>
          <a:lstStyle/>
          <a:p>
            <a:pPr lvl="0" algn="ctr">
              <a:buClrTx/>
              <a:buNone/>
            </a:pPr>
            <a:r>
              <a:rPr lang="en-US" sz="1500" dirty="0">
                <a:solidFill>
                  <a:prstClr val="white"/>
                </a:solidFill>
                <a:latin typeface="Arial" panose="020B0604020202020204" pitchFamily="34" charset="0"/>
              </a:rPr>
              <a:t>What’s your current level of knowledge on this topic?</a:t>
            </a:r>
          </a:p>
        </p:txBody>
      </p:sp>
      <p:pic>
        <p:nvPicPr>
          <p:cNvPr id="3" name="Picture 2" descr="Map of the United States of America.">
            <a:extLst>
              <a:ext uri="{FF2B5EF4-FFF2-40B4-BE49-F238E27FC236}">
                <a16:creationId xmlns:a16="http://schemas.microsoft.com/office/drawing/2014/main" id="{66E3C288-D81C-9B28-3670-4E5B62D5BD87}"/>
              </a:ext>
            </a:extLst>
          </p:cNvPr>
          <p:cNvPicPr>
            <a:picLocks noChangeAspect="1"/>
          </p:cNvPicPr>
          <p:nvPr/>
        </p:nvPicPr>
        <p:blipFill>
          <a:blip r:embed="rId4"/>
          <a:stretch>
            <a:fillRect/>
          </a:stretch>
        </p:blipFill>
        <p:spPr>
          <a:xfrm>
            <a:off x="7393906" y="1176492"/>
            <a:ext cx="3869198" cy="2454939"/>
          </a:xfrm>
          <a:prstGeom prst="rect">
            <a:avLst/>
          </a:prstGeom>
        </p:spPr>
      </p:pic>
      <p:pic>
        <p:nvPicPr>
          <p:cNvPr id="4" name="Picture 3" descr="Clipboard illustration.">
            <a:extLst>
              <a:ext uri="{FF2B5EF4-FFF2-40B4-BE49-F238E27FC236}">
                <a16:creationId xmlns:a16="http://schemas.microsoft.com/office/drawing/2014/main" id="{249A9C84-F54C-F023-9575-9CC78F3CEB3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35929" y="3863484"/>
            <a:ext cx="1410459" cy="1803243"/>
          </a:xfrm>
          <a:prstGeom prst="rect">
            <a:avLst/>
          </a:prstGeom>
        </p:spPr>
      </p:pic>
      <p:pic>
        <p:nvPicPr>
          <p:cNvPr id="5" name="Picture 4" descr="Idea illustration.">
            <a:extLst>
              <a:ext uri="{FF2B5EF4-FFF2-40B4-BE49-F238E27FC236}">
                <a16:creationId xmlns:a16="http://schemas.microsoft.com/office/drawing/2014/main" id="{B982D18D-5227-D6D0-4FFA-3971626353F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27930" y="3900522"/>
            <a:ext cx="1739404" cy="1719746"/>
          </a:xfrm>
          <a:prstGeom prst="rect">
            <a:avLst/>
          </a:prstGeom>
        </p:spPr>
      </p:pic>
      <p:sp>
        <p:nvSpPr>
          <p:cNvPr id="11" name="Slide Number Placeholder 10">
            <a:extLst>
              <a:ext uri="{FF2B5EF4-FFF2-40B4-BE49-F238E27FC236}">
                <a16:creationId xmlns:a16="http://schemas.microsoft.com/office/drawing/2014/main" id="{8BA6D5EA-8139-AEF2-B706-19CAC4D5021A}"/>
              </a:ext>
              <a:ext uri="{C183D7F6-B498-43B3-948B-1728B52AA6E4}">
                <adec:decorative xmlns:adec="http://schemas.microsoft.com/office/drawing/2017/decorative" val="1"/>
              </a:ext>
            </a:extLst>
          </p:cNvPr>
          <p:cNvSpPr>
            <a:spLocks noGrp="1"/>
          </p:cNvSpPr>
          <p:nvPr>
            <p:ph type="sldNum" sz="quarter" idx="12"/>
          </p:nvPr>
        </p:nvSpPr>
        <p:spPr/>
        <p:txBody>
          <a:bodyPr/>
          <a:lstStyle/>
          <a:p>
            <a:fld id="{0B2D781D-8844-5940-92D1-06EF0A7F581E}" type="slidenum">
              <a:rPr lang="en-US">
                <a:solidFill>
                  <a:srgbClr val="4472C4">
                    <a:lumMod val="60000"/>
                    <a:lumOff val="40000"/>
                  </a:srgbClr>
                </a:solidFill>
              </a:rPr>
              <a:pPr/>
              <a:t>6</a:t>
            </a:fld>
            <a:endParaRPr lang="en-US" dirty="0">
              <a:solidFill>
                <a:srgbClr val="4472C4">
                  <a:lumMod val="60000"/>
                  <a:lumOff val="40000"/>
                </a:srgbClr>
              </a:solidFill>
            </a:endParaRPr>
          </a:p>
        </p:txBody>
      </p:sp>
      <p:sp>
        <p:nvSpPr>
          <p:cNvPr id="10" name="Footer Placeholder 9">
            <a:extLst>
              <a:ext uri="{FF2B5EF4-FFF2-40B4-BE49-F238E27FC236}">
                <a16:creationId xmlns:a16="http://schemas.microsoft.com/office/drawing/2014/main" id="{CE38384E-6762-F9DC-8B4E-CA3CEB6342C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solidFill>
                  <a:srgbClr val="4472C4">
                    <a:lumMod val="60000"/>
                    <a:lumOff val="40000"/>
                  </a:srgbClr>
                </a:solidFill>
              </a:rPr>
              <a:t>Welcome</a:t>
            </a:r>
          </a:p>
        </p:txBody>
      </p:sp>
      <p:sp>
        <p:nvSpPr>
          <p:cNvPr id="6" name="Date Placeholder 5">
            <a:extLst>
              <a:ext uri="{FF2B5EF4-FFF2-40B4-BE49-F238E27FC236}">
                <a16:creationId xmlns:a16="http://schemas.microsoft.com/office/drawing/2014/main" id="{5CAE5720-284B-1502-CAE3-6E885648BF68}"/>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404443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dissolv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P spid="1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5FE60-4824-031A-710D-E484C80F2A05}"/>
              </a:ext>
            </a:extLst>
          </p:cNvPr>
          <p:cNvSpPr>
            <a:spLocks noGrp="1"/>
          </p:cNvSpPr>
          <p:nvPr>
            <p:ph type="title"/>
          </p:nvPr>
        </p:nvSpPr>
        <p:spPr/>
        <p:txBody>
          <a:bodyPr anchor="ctr"/>
          <a:lstStyle/>
          <a:p>
            <a:r>
              <a:rPr lang="en-US" dirty="0"/>
              <a:t>Special Enrollment Periods (SEP): Exceptional Situations</a:t>
            </a:r>
          </a:p>
        </p:txBody>
      </p:sp>
      <p:sp>
        <p:nvSpPr>
          <p:cNvPr id="6" name="Content Placeholder 5">
            <a:extLst>
              <a:ext uri="{FF2B5EF4-FFF2-40B4-BE49-F238E27FC236}">
                <a16:creationId xmlns:a16="http://schemas.microsoft.com/office/drawing/2014/main" id="{4C7F692C-24A1-2ADF-3D0B-C982A6AC57A1}"/>
              </a:ext>
            </a:extLst>
          </p:cNvPr>
          <p:cNvSpPr>
            <a:spLocks noGrp="1"/>
          </p:cNvSpPr>
          <p:nvPr>
            <p:ph idx="1"/>
          </p:nvPr>
        </p:nvSpPr>
        <p:spPr>
          <a:xfrm>
            <a:off x="914400" y="1371600"/>
            <a:ext cx="10515600" cy="4744720"/>
          </a:xfrm>
        </p:spPr>
        <p:txBody>
          <a:bodyPr>
            <a:normAutofit/>
          </a:bodyPr>
          <a:lstStyle/>
          <a:p>
            <a:pPr lvl="0">
              <a:defRPr/>
            </a:pPr>
            <a:r>
              <a:rPr lang="en-US" sz="2200" dirty="0">
                <a:solidFill>
                  <a:srgbClr val="00539A"/>
                </a:solidFill>
              </a:rPr>
              <a:t>People may qualify for one of the SEPs if:</a:t>
            </a:r>
          </a:p>
          <a:p>
            <a:pPr marL="548640" lvl="1">
              <a:buSzPct val="100000"/>
              <a:defRPr/>
            </a:pPr>
            <a:r>
              <a:rPr lang="en-US" sz="1800" dirty="0">
                <a:solidFill>
                  <a:srgbClr val="00539A"/>
                </a:solidFill>
              </a:rPr>
              <a:t>They’re impacted by an emergency or disaster</a:t>
            </a:r>
          </a:p>
          <a:p>
            <a:pPr marL="548640" lvl="1">
              <a:buSzPct val="100000"/>
              <a:defRPr/>
            </a:pPr>
            <a:r>
              <a:rPr lang="en-US" sz="1800" dirty="0">
                <a:solidFill>
                  <a:srgbClr val="00539A"/>
                </a:solidFill>
              </a:rPr>
              <a:t>They were formerly incarcerated</a:t>
            </a:r>
          </a:p>
          <a:p>
            <a:pPr marL="548640" lvl="1">
              <a:buSzPct val="100000"/>
              <a:defRPr/>
            </a:pPr>
            <a:r>
              <a:rPr lang="en-US" sz="1800" dirty="0">
                <a:solidFill>
                  <a:srgbClr val="00539A"/>
                </a:solidFill>
              </a:rPr>
              <a:t>They get inaccurate or misleading information from their health plan or employer</a:t>
            </a:r>
          </a:p>
          <a:p>
            <a:pPr marL="548640" lvl="1">
              <a:buSzPct val="100000"/>
              <a:defRPr/>
            </a:pPr>
            <a:r>
              <a:rPr lang="en-US" sz="1800" dirty="0">
                <a:solidFill>
                  <a:srgbClr val="00539A"/>
                </a:solidFill>
              </a:rPr>
              <a:t>They lose Medicaid coverage</a:t>
            </a:r>
          </a:p>
          <a:p>
            <a:pPr marL="548640" lvl="1">
              <a:buSzPct val="100000"/>
              <a:defRPr/>
            </a:pPr>
            <a:r>
              <a:rPr lang="en-US" sz="1800" dirty="0">
                <a:solidFill>
                  <a:srgbClr val="00539A"/>
                </a:solidFill>
              </a:rPr>
              <a:t>They experience other exceptional conditions</a:t>
            </a:r>
          </a:p>
          <a:p>
            <a:r>
              <a:rPr lang="en-US" sz="2200" dirty="0">
                <a:solidFill>
                  <a:srgbClr val="00539A"/>
                </a:solidFill>
              </a:rPr>
              <a:t>If you sign up for Part A and/or Part B because of an exceptional situation:</a:t>
            </a:r>
          </a:p>
          <a:p>
            <a:pPr marL="548640" lvl="1"/>
            <a:r>
              <a:rPr lang="en-US" sz="1800" dirty="0">
                <a:solidFill>
                  <a:srgbClr val="00539A"/>
                </a:solidFill>
              </a:rPr>
              <a:t>You’ll have 2 months to join a Medicare Advantage Plan (with or without drug coverage) or a Medicare drug plan (Part D)</a:t>
            </a:r>
          </a:p>
          <a:p>
            <a:pPr marL="548640" lvl="1"/>
            <a:r>
              <a:rPr lang="en-US" sz="1800" dirty="0">
                <a:solidFill>
                  <a:srgbClr val="00539A"/>
                </a:solidFill>
              </a:rPr>
              <a:t>Your coverage will start the 1</a:t>
            </a:r>
            <a:r>
              <a:rPr lang="en-US" sz="1800" baseline="30000" dirty="0">
                <a:solidFill>
                  <a:srgbClr val="00539A"/>
                </a:solidFill>
              </a:rPr>
              <a:t>st</a:t>
            </a:r>
            <a:r>
              <a:rPr lang="en-US" sz="1800" dirty="0">
                <a:solidFill>
                  <a:srgbClr val="00539A"/>
                </a:solidFill>
              </a:rPr>
              <a:t> day of the month after the plan gets your request to join </a:t>
            </a:r>
          </a:p>
        </p:txBody>
      </p:sp>
      <p:sp>
        <p:nvSpPr>
          <p:cNvPr id="5" name="Slide Number Placeholder 4">
            <a:extLst>
              <a:ext uri="{FF2B5EF4-FFF2-40B4-BE49-F238E27FC236}">
                <a16:creationId xmlns:a16="http://schemas.microsoft.com/office/drawing/2014/main" id="{95B1F155-718B-3F15-06FC-563E556F0B01}"/>
              </a:ext>
            </a:extLst>
          </p:cNvPr>
          <p:cNvSpPr>
            <a:spLocks noGrp="1"/>
          </p:cNvSpPr>
          <p:nvPr>
            <p:ph type="sldNum" sz="quarter" idx="12"/>
          </p:nvPr>
        </p:nvSpPr>
        <p:spPr/>
        <p:txBody>
          <a:bodyPr/>
          <a:lstStyle/>
          <a:p>
            <a:fld id="{0B2D781D-8844-5940-92D1-06EF0A7F581E}" type="slidenum">
              <a:rPr lang="en-US">
                <a:solidFill>
                  <a:srgbClr val="4472C4">
                    <a:lumMod val="60000"/>
                    <a:lumOff val="40000"/>
                  </a:srgbClr>
                </a:solidFill>
              </a:rPr>
              <a:t>60</a:t>
            </a:fld>
            <a:endParaRPr lang="en-US" dirty="0">
              <a:solidFill>
                <a:srgbClr val="4472C4">
                  <a:lumMod val="60000"/>
                  <a:lumOff val="40000"/>
                </a:srgbClr>
              </a:solidFill>
            </a:endParaRPr>
          </a:p>
        </p:txBody>
      </p:sp>
      <p:sp>
        <p:nvSpPr>
          <p:cNvPr id="4" name="Footer Placeholder 3">
            <a:extLst>
              <a:ext uri="{FF2B5EF4-FFF2-40B4-BE49-F238E27FC236}">
                <a16:creationId xmlns:a16="http://schemas.microsoft.com/office/drawing/2014/main" id="{1CACF7F3-1449-9BE4-0787-307D8E20556B}"/>
              </a:ext>
            </a:extLst>
          </p:cNvPr>
          <p:cNvSpPr>
            <a:spLocks noGrp="1"/>
          </p:cNvSpPr>
          <p:nvPr>
            <p:ph type="ftr" sz="quarter" idx="11"/>
          </p:nvPr>
        </p:nvSpPr>
        <p:spPr/>
        <p:txBody>
          <a:bodyPr/>
          <a:lstStyle/>
          <a:p>
            <a:pPr>
              <a:defRPr/>
            </a:pPr>
            <a:r>
              <a:rPr lang="en-US" dirty="0">
                <a:solidFill>
                  <a:srgbClr val="4472C4">
                    <a:lumMod val="60000"/>
                    <a:lumOff val="40000"/>
                  </a:srgbClr>
                </a:solidFill>
              </a:rPr>
              <a:t>Understanding Medicare</a:t>
            </a:r>
          </a:p>
        </p:txBody>
      </p:sp>
      <p:sp>
        <p:nvSpPr>
          <p:cNvPr id="3" name="Date Placeholder 2">
            <a:extLst>
              <a:ext uri="{FF2B5EF4-FFF2-40B4-BE49-F238E27FC236}">
                <a16:creationId xmlns:a16="http://schemas.microsoft.com/office/drawing/2014/main" id="{524988B0-6BA2-233C-B92A-A03BFEDA4FE2}"/>
              </a:ext>
            </a:extLst>
          </p:cNvPr>
          <p:cNvSpPr>
            <a:spLocks noGrp="1"/>
          </p:cNvSpPr>
          <p:nvPr>
            <p:ph type="dt" sz="half" idx="10"/>
          </p:nvPr>
        </p:nvSpPr>
        <p:spPr/>
        <p:txBody>
          <a:bodyPr/>
          <a:lstStyle/>
          <a:p>
            <a:pPr>
              <a:defRPr/>
            </a:pPr>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74974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Medicare Advantage &amp; Part D Special Enrollment Periods (SEPs)</a:t>
            </a:r>
          </a:p>
        </p:txBody>
      </p:sp>
      <p:sp>
        <p:nvSpPr>
          <p:cNvPr id="6" name="Text Placeholder 5">
            <a:extLst>
              <a:ext uri="{FF2B5EF4-FFF2-40B4-BE49-F238E27FC236}">
                <a16:creationId xmlns:a16="http://schemas.microsoft.com/office/drawing/2014/main" id="{1484F6C4-91EC-6D4D-A1A2-A9F2DC7991E9}"/>
              </a:ext>
            </a:extLst>
          </p:cNvPr>
          <p:cNvSpPr>
            <a:spLocks noGrp="1"/>
          </p:cNvSpPr>
          <p:nvPr>
            <p:ph type="body" sz="quarter" idx="13"/>
          </p:nvPr>
        </p:nvSpPr>
        <p:spPr>
          <a:xfrm>
            <a:off x="3433555" y="1031255"/>
            <a:ext cx="5029200" cy="736600"/>
          </a:xfrm>
        </p:spPr>
        <p:txBody>
          <a:bodyPr/>
          <a:lstStyle/>
          <a:p>
            <a:pPr lvl="0" algn="ctr" defTabSz="685800">
              <a:spcBef>
                <a:spcPts val="600"/>
              </a:spcBef>
              <a:spcAft>
                <a:spcPts val="0"/>
              </a:spcAft>
              <a:buClrTx/>
            </a:pPr>
            <a:r>
              <a:rPr lang="en-US" sz="2400" b="1" dirty="0">
                <a:solidFill>
                  <a:srgbClr val="00529B"/>
                </a:solidFill>
              </a:rPr>
              <a:t>You may have an SEP if you:</a:t>
            </a:r>
          </a:p>
        </p:txBody>
      </p:sp>
      <p:sp>
        <p:nvSpPr>
          <p:cNvPr id="7" name="Content Placeholder 6">
            <a:extLst>
              <a:ext uri="{FF2B5EF4-FFF2-40B4-BE49-F238E27FC236}">
                <a16:creationId xmlns:a16="http://schemas.microsoft.com/office/drawing/2014/main" id="{71E728D5-93F4-80FE-D555-74386482E9AE}"/>
              </a:ext>
            </a:extLst>
          </p:cNvPr>
          <p:cNvSpPr>
            <a:spLocks noGrp="1"/>
          </p:cNvSpPr>
          <p:nvPr>
            <p:ph sz="quarter" idx="14"/>
          </p:nvPr>
        </p:nvSpPr>
        <p:spPr>
          <a:xfrm>
            <a:off x="1890511" y="1853015"/>
            <a:ext cx="3520440" cy="1133856"/>
          </a:xfrm>
          <a:prstGeom prst="round1Rect">
            <a:avLst>
              <a:gd name="adj" fmla="val 50000"/>
            </a:avLst>
          </a:prstGeom>
          <a:ln w="76200">
            <a:solidFill>
              <a:srgbClr val="203864"/>
            </a:solidFill>
          </a:ln>
        </p:spPr>
        <p:txBody>
          <a:bodyPr anchor="ctr"/>
          <a:lstStyle/>
          <a:p>
            <a:pPr marL="640080" lvl="0" fontAlgn="base">
              <a:spcAft>
                <a:spcPts val="0"/>
              </a:spcAft>
              <a:buClrTx/>
            </a:pPr>
            <a:r>
              <a:rPr lang="en-US" sz="2000" dirty="0">
                <a:solidFill>
                  <a:srgbClr val="00539A"/>
                </a:solidFill>
                <a:latin typeface="Calibri" panose="020F0502020204030204"/>
                <a:cs typeface="+mn-cs"/>
              </a:rPr>
              <a:t>Move out of your plan’s service area</a:t>
            </a:r>
          </a:p>
        </p:txBody>
      </p:sp>
      <p:grpSp>
        <p:nvGrpSpPr>
          <p:cNvPr id="14" name="Group 13">
            <a:extLst>
              <a:ext uri="{FF2B5EF4-FFF2-40B4-BE49-F238E27FC236}">
                <a16:creationId xmlns:a16="http://schemas.microsoft.com/office/drawing/2014/main" id="{4CF943C2-CF00-767F-0326-D753C81C41A5}"/>
              </a:ext>
              <a:ext uri="{C183D7F6-B498-43B3-948B-1728B52AA6E4}">
                <adec:decorative xmlns:adec="http://schemas.microsoft.com/office/drawing/2017/decorative" val="1"/>
              </a:ext>
            </a:extLst>
          </p:cNvPr>
          <p:cNvGrpSpPr/>
          <p:nvPr/>
        </p:nvGrpSpPr>
        <p:grpSpPr>
          <a:xfrm>
            <a:off x="1289948" y="1816801"/>
            <a:ext cx="1211460" cy="1211492"/>
            <a:chOff x="1289948" y="1816801"/>
            <a:chExt cx="1211460" cy="1211492"/>
          </a:xfrm>
        </p:grpSpPr>
        <p:sp>
          <p:nvSpPr>
            <p:cNvPr id="117" name="Freeform: Shape 116">
              <a:extLst>
                <a:ext uri="{FF2B5EF4-FFF2-40B4-BE49-F238E27FC236}">
                  <a16:creationId xmlns:a16="http://schemas.microsoft.com/office/drawing/2014/main" id="{9E0F6931-A222-4788-AEBC-AB333AFC0D06}"/>
                </a:ext>
                <a:ext uri="{C183D7F6-B498-43B3-948B-1728B52AA6E4}">
                  <adec:decorative xmlns:adec="http://schemas.microsoft.com/office/drawing/2017/decorative" val="1"/>
                </a:ext>
              </a:extLst>
            </p:cNvPr>
            <p:cNvSpPr/>
            <p:nvPr/>
          </p:nvSpPr>
          <p:spPr bwMode="auto">
            <a:xfrm>
              <a:off x="1289948" y="1816801"/>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bg2">
                <a:lumMod val="50000"/>
              </a:schemeClr>
            </a:solidFill>
            <a:ln w="76200">
              <a:solidFill>
                <a:srgbClr val="203864"/>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20" name="Picture 119">
              <a:extLst>
                <a:ext uri="{FF2B5EF4-FFF2-40B4-BE49-F238E27FC236}">
                  <a16:creationId xmlns:a16="http://schemas.microsoft.com/office/drawing/2014/main" id="{5C5C33E3-B3B4-432B-A662-7D3D76A44A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57555" y="2033721"/>
              <a:ext cx="676715" cy="646232"/>
            </a:xfrm>
            <a:prstGeom prst="rect">
              <a:avLst/>
            </a:prstGeom>
          </p:spPr>
        </p:pic>
      </p:grpSp>
      <p:sp>
        <p:nvSpPr>
          <p:cNvPr id="8" name="Content Placeholder 7">
            <a:extLst>
              <a:ext uri="{FF2B5EF4-FFF2-40B4-BE49-F238E27FC236}">
                <a16:creationId xmlns:a16="http://schemas.microsoft.com/office/drawing/2014/main" id="{D3FA50C7-D09D-39E0-C4FC-C884538554EF}"/>
              </a:ext>
            </a:extLst>
          </p:cNvPr>
          <p:cNvSpPr>
            <a:spLocks noGrp="1"/>
          </p:cNvSpPr>
          <p:nvPr>
            <p:ph sz="quarter" idx="15"/>
          </p:nvPr>
        </p:nvSpPr>
        <p:spPr>
          <a:xfrm>
            <a:off x="1890511" y="3377298"/>
            <a:ext cx="3520440" cy="1133856"/>
          </a:xfrm>
          <a:prstGeom prst="round1Rect">
            <a:avLst>
              <a:gd name="adj" fmla="val 50000"/>
            </a:avLst>
          </a:prstGeom>
          <a:ln w="76200">
            <a:solidFill>
              <a:srgbClr val="678DCF"/>
            </a:solidFill>
          </a:ln>
        </p:spPr>
        <p:txBody>
          <a:bodyPr vert="horz" lIns="91440" tIns="45720" rIns="91440" bIns="45720" rtlCol="0" anchor="ctr">
            <a:normAutofit/>
          </a:bodyPr>
          <a:lstStyle/>
          <a:p>
            <a:pPr marL="640080" lvl="0" fontAlgn="base">
              <a:spcAft>
                <a:spcPts val="0"/>
              </a:spcAft>
              <a:buClrTx/>
            </a:pPr>
            <a:r>
              <a:rPr lang="en-US" sz="2000" dirty="0">
                <a:solidFill>
                  <a:srgbClr val="00539A"/>
                </a:solidFill>
                <a:latin typeface="Calibri" panose="020F0502020204030204"/>
                <a:cs typeface="+mn-cs"/>
              </a:rPr>
              <a:t>Have Medicaid and Medicare or qualify for a low-income subsidy</a:t>
            </a:r>
          </a:p>
        </p:txBody>
      </p:sp>
      <p:grpSp>
        <p:nvGrpSpPr>
          <p:cNvPr id="15" name="Group 14">
            <a:extLst>
              <a:ext uri="{FF2B5EF4-FFF2-40B4-BE49-F238E27FC236}">
                <a16:creationId xmlns:a16="http://schemas.microsoft.com/office/drawing/2014/main" id="{0A6F52BD-871B-015A-9751-0180542098D0}"/>
              </a:ext>
              <a:ext uri="{C183D7F6-B498-43B3-948B-1728B52AA6E4}">
                <adec:decorative xmlns:adec="http://schemas.microsoft.com/office/drawing/2017/decorative" val="1"/>
              </a:ext>
            </a:extLst>
          </p:cNvPr>
          <p:cNvGrpSpPr/>
          <p:nvPr/>
        </p:nvGrpSpPr>
        <p:grpSpPr>
          <a:xfrm>
            <a:off x="1289948" y="3332058"/>
            <a:ext cx="1211460" cy="1211492"/>
            <a:chOff x="1289948" y="3332058"/>
            <a:chExt cx="1211460" cy="1211492"/>
          </a:xfrm>
        </p:grpSpPr>
        <p:sp>
          <p:nvSpPr>
            <p:cNvPr id="104" name="Freeform: Shape 103">
              <a:extLst>
                <a:ext uri="{FF2B5EF4-FFF2-40B4-BE49-F238E27FC236}">
                  <a16:creationId xmlns:a16="http://schemas.microsoft.com/office/drawing/2014/main" id="{348FF893-14A0-491D-8780-9779173E290C}"/>
                </a:ext>
                <a:ext uri="{C183D7F6-B498-43B3-948B-1728B52AA6E4}">
                  <adec:decorative xmlns:adec="http://schemas.microsoft.com/office/drawing/2017/decorative" val="1"/>
                </a:ext>
              </a:extLst>
            </p:cNvPr>
            <p:cNvSpPr/>
            <p:nvPr/>
          </p:nvSpPr>
          <p:spPr bwMode="auto">
            <a:xfrm>
              <a:off x="1289948" y="3332058"/>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lumMod val="40000"/>
                <a:lumOff val="60000"/>
              </a:schemeClr>
            </a:solidFill>
            <a:ln w="76200">
              <a:solidFill>
                <a:srgbClr val="678DCF"/>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7" name="Graphic 106">
              <a:extLst>
                <a:ext uri="{FF2B5EF4-FFF2-40B4-BE49-F238E27FC236}">
                  <a16:creationId xmlns:a16="http://schemas.microsoft.com/office/drawing/2014/main" id="{9AA95379-BE33-4A22-AD8B-B2066C961D9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86688" y="3594587"/>
              <a:ext cx="667402" cy="667402"/>
            </a:xfrm>
            <a:prstGeom prst="rect">
              <a:avLst/>
            </a:prstGeom>
          </p:spPr>
        </p:pic>
      </p:grpSp>
      <p:sp>
        <p:nvSpPr>
          <p:cNvPr id="9" name="Content Placeholder 8">
            <a:extLst>
              <a:ext uri="{FF2B5EF4-FFF2-40B4-BE49-F238E27FC236}">
                <a16:creationId xmlns:a16="http://schemas.microsoft.com/office/drawing/2014/main" id="{2D56C0C7-6E2A-5636-9941-2031164C337F}"/>
              </a:ext>
            </a:extLst>
          </p:cNvPr>
          <p:cNvSpPr>
            <a:spLocks noGrp="1"/>
          </p:cNvSpPr>
          <p:nvPr>
            <p:ph sz="quarter" idx="16"/>
          </p:nvPr>
        </p:nvSpPr>
        <p:spPr>
          <a:xfrm>
            <a:off x="1890511" y="4993456"/>
            <a:ext cx="3520440" cy="1133856"/>
          </a:xfrm>
          <a:prstGeom prst="round1Rect">
            <a:avLst>
              <a:gd name="adj" fmla="val 50000"/>
            </a:avLst>
          </a:prstGeom>
          <a:ln w="76200">
            <a:solidFill>
              <a:srgbClr val="FFC000"/>
            </a:solidFill>
          </a:ln>
        </p:spPr>
        <p:txBody>
          <a:bodyPr anchor="ctr"/>
          <a:lstStyle/>
          <a:p>
            <a:pPr marL="640080" lvl="0" fontAlgn="base">
              <a:spcAft>
                <a:spcPts val="0"/>
              </a:spcAft>
              <a:buClrTx/>
            </a:pPr>
            <a:r>
              <a:rPr lang="en-US" sz="2000" dirty="0">
                <a:solidFill>
                  <a:srgbClr val="00539A"/>
                </a:solidFill>
                <a:latin typeface="Calibri" panose="020F0502020204030204"/>
                <a:cs typeface="+mn-cs"/>
              </a:rPr>
              <a:t>Are in a plan that leaves Medicare or reduces its service area</a:t>
            </a:r>
          </a:p>
        </p:txBody>
      </p:sp>
      <p:grpSp>
        <p:nvGrpSpPr>
          <p:cNvPr id="16" name="Group 15">
            <a:extLst>
              <a:ext uri="{FF2B5EF4-FFF2-40B4-BE49-F238E27FC236}">
                <a16:creationId xmlns:a16="http://schemas.microsoft.com/office/drawing/2014/main" id="{6947D6C7-88A4-5E8E-4BCF-0BED820F5924}"/>
              </a:ext>
              <a:ext uri="{C183D7F6-B498-43B3-948B-1728B52AA6E4}">
                <adec:decorative xmlns:adec="http://schemas.microsoft.com/office/drawing/2017/decorative" val="1"/>
              </a:ext>
            </a:extLst>
          </p:cNvPr>
          <p:cNvGrpSpPr/>
          <p:nvPr/>
        </p:nvGrpSpPr>
        <p:grpSpPr>
          <a:xfrm>
            <a:off x="1268330" y="4953984"/>
            <a:ext cx="1211460" cy="1211492"/>
            <a:chOff x="1268330" y="4953984"/>
            <a:chExt cx="1211460" cy="1211492"/>
          </a:xfrm>
        </p:grpSpPr>
        <p:sp>
          <p:nvSpPr>
            <p:cNvPr id="52" name="Freeform: Shape 51">
              <a:extLst>
                <a:ext uri="{FF2B5EF4-FFF2-40B4-BE49-F238E27FC236}">
                  <a16:creationId xmlns:a16="http://schemas.microsoft.com/office/drawing/2014/main" id="{1B94A966-AFFE-46DA-9358-3A5B33C430F5}"/>
                </a:ext>
                <a:ext uri="{C183D7F6-B498-43B3-948B-1728B52AA6E4}">
                  <adec:decorative xmlns:adec="http://schemas.microsoft.com/office/drawing/2017/decorative" val="1"/>
                </a:ext>
              </a:extLst>
            </p:cNvPr>
            <p:cNvSpPr/>
            <p:nvPr/>
          </p:nvSpPr>
          <p:spPr bwMode="auto">
            <a:xfrm>
              <a:off x="1268330" y="4953984"/>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4">
                <a:lumMod val="40000"/>
                <a:lumOff val="60000"/>
              </a:schemeClr>
            </a:solidFill>
            <a:ln w="76200">
              <a:solidFill>
                <a:srgbClr val="FFC000"/>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76" name="Graphic 75">
              <a:extLst>
                <a:ext uri="{FF2B5EF4-FFF2-40B4-BE49-F238E27FC236}">
                  <a16:creationId xmlns:a16="http://schemas.microsoft.com/office/drawing/2014/main" id="{3D767BDD-0881-431D-863E-0A94A4F721A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7873" y="5184503"/>
              <a:ext cx="696217" cy="696217"/>
            </a:xfrm>
            <a:prstGeom prst="rect">
              <a:avLst/>
            </a:prstGeom>
          </p:spPr>
        </p:pic>
      </p:grpSp>
      <p:sp>
        <p:nvSpPr>
          <p:cNvPr id="10" name="Content Placeholder 9">
            <a:extLst>
              <a:ext uri="{FF2B5EF4-FFF2-40B4-BE49-F238E27FC236}">
                <a16:creationId xmlns:a16="http://schemas.microsoft.com/office/drawing/2014/main" id="{CF67673C-54FE-685B-7E4A-4474C1AE90EC}"/>
              </a:ext>
            </a:extLst>
          </p:cNvPr>
          <p:cNvSpPr>
            <a:spLocks noGrp="1"/>
          </p:cNvSpPr>
          <p:nvPr>
            <p:ph sz="quarter" idx="17"/>
          </p:nvPr>
        </p:nvSpPr>
        <p:spPr>
          <a:xfrm>
            <a:off x="7094008" y="1839133"/>
            <a:ext cx="3520440" cy="1133856"/>
          </a:xfrm>
          <a:prstGeom prst="round1Rect">
            <a:avLst>
              <a:gd name="adj" fmla="val 50000"/>
            </a:avLst>
          </a:prstGeom>
          <a:ln w="76200">
            <a:solidFill>
              <a:schemeClr val="accent6">
                <a:lumMod val="50000"/>
              </a:schemeClr>
            </a:solidFill>
          </a:ln>
        </p:spPr>
        <p:txBody>
          <a:bodyPr anchor="ctr"/>
          <a:lstStyle/>
          <a:p>
            <a:pPr marL="640080" lvl="0" fontAlgn="base">
              <a:spcAft>
                <a:spcPts val="0"/>
              </a:spcAft>
              <a:buClrTx/>
            </a:pPr>
            <a:r>
              <a:rPr lang="en-US" sz="2000" dirty="0">
                <a:solidFill>
                  <a:srgbClr val="00539A"/>
                </a:solidFill>
                <a:latin typeface="Calibri" panose="020F0502020204030204"/>
                <a:cs typeface="+mn-cs"/>
              </a:rPr>
              <a:t>Leave or lose employer or union coverage</a:t>
            </a:r>
          </a:p>
        </p:txBody>
      </p:sp>
      <p:grpSp>
        <p:nvGrpSpPr>
          <p:cNvPr id="17" name="Group 16">
            <a:extLst>
              <a:ext uri="{FF2B5EF4-FFF2-40B4-BE49-F238E27FC236}">
                <a16:creationId xmlns:a16="http://schemas.microsoft.com/office/drawing/2014/main" id="{C8D202AC-2EF8-771F-EB7D-44C121EC5208}"/>
              </a:ext>
              <a:ext uri="{C183D7F6-B498-43B3-948B-1728B52AA6E4}">
                <adec:decorative xmlns:adec="http://schemas.microsoft.com/office/drawing/2017/decorative" val="1"/>
              </a:ext>
            </a:extLst>
          </p:cNvPr>
          <p:cNvGrpSpPr/>
          <p:nvPr/>
        </p:nvGrpSpPr>
        <p:grpSpPr>
          <a:xfrm>
            <a:off x="6493622" y="1811798"/>
            <a:ext cx="1211460" cy="1211492"/>
            <a:chOff x="6493622" y="1811798"/>
            <a:chExt cx="1211460" cy="1211492"/>
          </a:xfrm>
        </p:grpSpPr>
        <p:sp>
          <p:nvSpPr>
            <p:cNvPr id="98" name="Freeform: Shape 97">
              <a:extLst>
                <a:ext uri="{FF2B5EF4-FFF2-40B4-BE49-F238E27FC236}">
                  <a16:creationId xmlns:a16="http://schemas.microsoft.com/office/drawing/2014/main" id="{3C3502C4-7223-4A1F-B9A0-B7BED55EA681}"/>
                </a:ext>
                <a:ext uri="{C183D7F6-B498-43B3-948B-1728B52AA6E4}">
                  <adec:decorative xmlns:adec="http://schemas.microsoft.com/office/drawing/2017/decorative" val="1"/>
                </a:ext>
              </a:extLst>
            </p:cNvPr>
            <p:cNvSpPr/>
            <p:nvPr/>
          </p:nvSpPr>
          <p:spPr bwMode="auto">
            <a:xfrm>
              <a:off x="6493622" y="1811798"/>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6">
                <a:lumMod val="75000"/>
              </a:schemeClr>
            </a:solidFill>
            <a:ln w="76200">
              <a:solidFill>
                <a:schemeClr val="accent6">
                  <a:lumMod val="50000"/>
                </a:schemeClr>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1" name="Graphic 100">
              <a:extLst>
                <a:ext uri="{FF2B5EF4-FFF2-40B4-BE49-F238E27FC236}">
                  <a16:creationId xmlns:a16="http://schemas.microsoft.com/office/drawing/2014/main" id="{65086DE9-E06A-41A7-8B6F-CF960B72847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15253" y="2041661"/>
              <a:ext cx="742167" cy="742167"/>
            </a:xfrm>
            <a:prstGeom prst="rect">
              <a:avLst/>
            </a:prstGeom>
          </p:spPr>
        </p:pic>
      </p:grpSp>
      <p:sp>
        <p:nvSpPr>
          <p:cNvPr id="11" name="Content Placeholder 10">
            <a:extLst>
              <a:ext uri="{FF2B5EF4-FFF2-40B4-BE49-F238E27FC236}">
                <a16:creationId xmlns:a16="http://schemas.microsoft.com/office/drawing/2014/main" id="{B80B84AB-2158-8F8B-609D-0FD6C19FA3BB}"/>
              </a:ext>
            </a:extLst>
          </p:cNvPr>
          <p:cNvSpPr>
            <a:spLocks noGrp="1"/>
          </p:cNvSpPr>
          <p:nvPr>
            <p:ph sz="quarter" idx="18"/>
          </p:nvPr>
        </p:nvSpPr>
        <p:spPr>
          <a:xfrm>
            <a:off x="7094008" y="3371904"/>
            <a:ext cx="3520440" cy="1133856"/>
          </a:xfrm>
          <a:prstGeom prst="round1Rect">
            <a:avLst>
              <a:gd name="adj" fmla="val 50000"/>
            </a:avLst>
          </a:prstGeom>
          <a:ln w="76200">
            <a:solidFill>
              <a:srgbClr val="678DCF"/>
            </a:solidFill>
          </a:ln>
        </p:spPr>
        <p:txBody>
          <a:bodyPr anchor="ctr"/>
          <a:lstStyle/>
          <a:p>
            <a:pPr marL="640080" lvl="0" fontAlgn="base">
              <a:spcAft>
                <a:spcPts val="0"/>
              </a:spcAft>
              <a:buClrTx/>
            </a:pPr>
            <a:r>
              <a:rPr lang="en-US" sz="2000" dirty="0">
                <a:solidFill>
                  <a:srgbClr val="00539A"/>
                </a:solidFill>
                <a:latin typeface="Calibri" panose="020F0502020204030204"/>
                <a:cs typeface="+mn-cs"/>
              </a:rPr>
              <a:t>Want to enroll in a </a:t>
            </a:r>
            <a:br>
              <a:rPr lang="en-US" sz="2000" dirty="0">
                <a:solidFill>
                  <a:srgbClr val="00539A"/>
                </a:solidFill>
                <a:latin typeface="Calibri" panose="020F0502020204030204"/>
                <a:cs typeface="+mn-cs"/>
              </a:rPr>
            </a:br>
            <a:r>
              <a:rPr lang="en-US" sz="2000" dirty="0">
                <a:solidFill>
                  <a:srgbClr val="00539A"/>
                </a:solidFill>
                <a:latin typeface="Calibri" panose="020F0502020204030204"/>
                <a:cs typeface="+mn-cs"/>
              </a:rPr>
              <a:t>5-Star Plan</a:t>
            </a:r>
          </a:p>
        </p:txBody>
      </p:sp>
      <p:grpSp>
        <p:nvGrpSpPr>
          <p:cNvPr id="18" name="Group 17">
            <a:extLst>
              <a:ext uri="{FF2B5EF4-FFF2-40B4-BE49-F238E27FC236}">
                <a16:creationId xmlns:a16="http://schemas.microsoft.com/office/drawing/2014/main" id="{67925EDE-3246-12C9-4A7C-9EAF1060907C}"/>
              </a:ext>
              <a:ext uri="{C183D7F6-B498-43B3-948B-1728B52AA6E4}">
                <adec:decorative xmlns:adec="http://schemas.microsoft.com/office/drawing/2017/decorative" val="1"/>
              </a:ext>
            </a:extLst>
          </p:cNvPr>
          <p:cNvGrpSpPr/>
          <p:nvPr/>
        </p:nvGrpSpPr>
        <p:grpSpPr>
          <a:xfrm>
            <a:off x="6497505" y="3416927"/>
            <a:ext cx="1211460" cy="1211492"/>
            <a:chOff x="6497505" y="3416927"/>
            <a:chExt cx="1211460" cy="1211492"/>
          </a:xfrm>
        </p:grpSpPr>
        <p:sp>
          <p:nvSpPr>
            <p:cNvPr id="113" name="Freeform: Shape 112">
              <a:extLst>
                <a:ext uri="{FF2B5EF4-FFF2-40B4-BE49-F238E27FC236}">
                  <a16:creationId xmlns:a16="http://schemas.microsoft.com/office/drawing/2014/main" id="{F3ADA736-4430-4E59-BFC5-BC1E901917FD}"/>
                </a:ext>
                <a:ext uri="{C183D7F6-B498-43B3-948B-1728B52AA6E4}">
                  <adec:decorative xmlns:adec="http://schemas.microsoft.com/office/drawing/2017/decorative" val="1"/>
                </a:ext>
              </a:extLst>
            </p:cNvPr>
            <p:cNvSpPr/>
            <p:nvPr/>
          </p:nvSpPr>
          <p:spPr bwMode="auto">
            <a:xfrm>
              <a:off x="6497505" y="341692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5">
                <a:lumMod val="75000"/>
              </a:schemeClr>
            </a:solidFill>
            <a:ln w="76200">
              <a:solidFill>
                <a:srgbClr val="678DCF"/>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10" name="Picture 19" descr="5 Star Icon">
              <a:extLst>
                <a:ext uri="{FF2B5EF4-FFF2-40B4-BE49-F238E27FC236}">
                  <a16:creationId xmlns:a16="http://schemas.microsoft.com/office/drawing/2014/main" id="{51D41713-E9FD-4212-BE85-3E1B8E270A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6690" y="3627896"/>
              <a:ext cx="617549" cy="73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Content Placeholder 11">
            <a:extLst>
              <a:ext uri="{FF2B5EF4-FFF2-40B4-BE49-F238E27FC236}">
                <a16:creationId xmlns:a16="http://schemas.microsoft.com/office/drawing/2014/main" id="{795DB8F5-11FA-B4F4-F42A-628BCF4C775D}"/>
              </a:ext>
            </a:extLst>
          </p:cNvPr>
          <p:cNvSpPr>
            <a:spLocks noGrp="1"/>
          </p:cNvSpPr>
          <p:nvPr>
            <p:ph sz="quarter" idx="19"/>
          </p:nvPr>
        </p:nvSpPr>
        <p:spPr>
          <a:xfrm>
            <a:off x="7094008" y="4980845"/>
            <a:ext cx="3520440" cy="1133856"/>
          </a:xfrm>
          <a:prstGeom prst="round1Rect">
            <a:avLst>
              <a:gd name="adj" fmla="val 50000"/>
            </a:avLst>
          </a:prstGeom>
          <a:ln w="76200">
            <a:solidFill>
              <a:srgbClr val="2F5597"/>
            </a:solidFill>
          </a:ln>
        </p:spPr>
        <p:txBody>
          <a:bodyPr anchor="ctr"/>
          <a:lstStyle/>
          <a:p>
            <a:pPr marL="640080" lvl="0" fontAlgn="base">
              <a:spcAft>
                <a:spcPts val="0"/>
              </a:spcAft>
              <a:buClrTx/>
            </a:pPr>
            <a:r>
              <a:rPr lang="en-US" sz="2000" dirty="0">
                <a:solidFill>
                  <a:srgbClr val="00539A"/>
                </a:solidFill>
                <a:latin typeface="Calibri" panose="020F0502020204030204"/>
                <a:cs typeface="+mn-cs"/>
              </a:rPr>
              <a:t>Are sent a retroactive notice of Medicare entitlement </a:t>
            </a:r>
          </a:p>
        </p:txBody>
      </p:sp>
      <p:grpSp>
        <p:nvGrpSpPr>
          <p:cNvPr id="19" name="Group 18">
            <a:extLst>
              <a:ext uri="{FF2B5EF4-FFF2-40B4-BE49-F238E27FC236}">
                <a16:creationId xmlns:a16="http://schemas.microsoft.com/office/drawing/2014/main" id="{D9E93BEA-5F8E-098F-F940-835B82DB4AB7}"/>
              </a:ext>
              <a:ext uri="{C183D7F6-B498-43B3-948B-1728B52AA6E4}">
                <adec:decorative xmlns:adec="http://schemas.microsoft.com/office/drawing/2017/decorative" val="1"/>
              </a:ext>
            </a:extLst>
          </p:cNvPr>
          <p:cNvGrpSpPr/>
          <p:nvPr/>
        </p:nvGrpSpPr>
        <p:grpSpPr>
          <a:xfrm>
            <a:off x="6488398" y="4942447"/>
            <a:ext cx="1211460" cy="1211492"/>
            <a:chOff x="6488398" y="4942447"/>
            <a:chExt cx="1211460" cy="1211492"/>
          </a:xfrm>
        </p:grpSpPr>
        <p:sp>
          <p:nvSpPr>
            <p:cNvPr id="87" name="Freeform: Shape 86">
              <a:extLst>
                <a:ext uri="{FF2B5EF4-FFF2-40B4-BE49-F238E27FC236}">
                  <a16:creationId xmlns:a16="http://schemas.microsoft.com/office/drawing/2014/main" id="{14D13618-45C6-4EDD-A13F-5874301B6014}"/>
                </a:ext>
                <a:ext uri="{C183D7F6-B498-43B3-948B-1728B52AA6E4}">
                  <adec:decorative xmlns:adec="http://schemas.microsoft.com/office/drawing/2017/decorative" val="1"/>
                </a:ext>
              </a:extLst>
            </p:cNvPr>
            <p:cNvSpPr/>
            <p:nvPr/>
          </p:nvSpPr>
          <p:spPr bwMode="auto">
            <a:xfrm>
              <a:off x="6488398" y="494244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5">
                <a:lumMod val="75000"/>
              </a:schemeClr>
            </a:solidFill>
            <a:ln w="76200">
              <a:solidFill>
                <a:srgbClr val="2F5597"/>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93" name="Graphic 92">
              <a:extLst>
                <a:ext uri="{FF2B5EF4-FFF2-40B4-BE49-F238E27FC236}">
                  <a16:creationId xmlns:a16="http://schemas.microsoft.com/office/drawing/2014/main" id="{B85C07A9-869E-4C74-B4B3-BAD933C5E54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60307" y="5167996"/>
              <a:ext cx="667402" cy="667402"/>
            </a:xfrm>
            <a:prstGeom prst="rect">
              <a:avLst/>
            </a:prstGeom>
          </p:spPr>
        </p:pic>
      </p:grpSp>
      <p:sp>
        <p:nvSpPr>
          <p:cNvPr id="5" name="Slide Number Placeholder 4">
            <a:extLst>
              <a:ext uri="{FF2B5EF4-FFF2-40B4-BE49-F238E27FC236}">
                <a16:creationId xmlns:a16="http://schemas.microsoft.com/office/drawing/2014/main" id="{F8B40452-5A23-4760-A7A5-BCBCE82E4D88}"/>
              </a:ext>
            </a:extLst>
          </p:cNvPr>
          <p:cNvSpPr>
            <a:spLocks noGrp="1"/>
          </p:cNvSpPr>
          <p:nvPr>
            <p:ph type="sldNum" sz="quarter" idx="12"/>
          </p:nvPr>
        </p:nvSpPr>
        <p:spPr/>
        <p:txBody>
          <a:bodyPr/>
          <a:lstStyle/>
          <a:p>
            <a:fld id="{48F63A3B-78C7-47BE-AE5E-E10140E04643}" type="slidenum">
              <a:rPr lang="en-US" smtClean="0">
                <a:solidFill>
                  <a:srgbClr val="8FAADC"/>
                </a:solidFill>
              </a:rPr>
              <a:pPr/>
              <a:t>61</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dirty="0">
                <a:solidFill>
                  <a:srgbClr val="8FAADC"/>
                </a:solidFill>
              </a:rPr>
              <a:t>Understanding Medicare</a:t>
            </a:r>
          </a:p>
        </p:txBody>
      </p:sp>
      <p:sp>
        <p:nvSpPr>
          <p:cNvPr id="2" name="Date Placeholder 1"/>
          <p:cNvSpPr>
            <a:spLocks noGrp="1"/>
          </p:cNvSpPr>
          <p:nvPr>
            <p:ph type="dt" sz="half" idx="10"/>
          </p:nvPr>
        </p:nvSpPr>
        <p:spPr/>
        <p:txBody>
          <a:bodyPr/>
          <a:lstStyle/>
          <a:p>
            <a:r>
              <a:rPr lang="en-US" dirty="0">
                <a:solidFill>
                  <a:srgbClr val="8FAADC"/>
                </a:solidFill>
              </a:rPr>
              <a:t>April 2024</a:t>
            </a:r>
          </a:p>
        </p:txBody>
      </p:sp>
    </p:spTree>
    <p:custDataLst>
      <p:tags r:id="rId1"/>
    </p:custDataLst>
    <p:extLst>
      <p:ext uri="{BB962C8B-B14F-4D97-AF65-F5344CB8AC3E}">
        <p14:creationId xmlns:p14="http://schemas.microsoft.com/office/powerpoint/2010/main" val="270425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bg/>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uiExpand="1" build="p" animBg="1"/>
      <p:bldP spid="9" grpId="0" uiExpand="1" build="p" animBg="1"/>
      <p:bldP spid="10" grpId="0" uiExpand="1" build="p" animBg="1"/>
      <p:bldP spid="11" grpId="0" uiExpand="1" build="p" animBg="1"/>
      <p:bldP spid="12" grpId="0" uiExpand="1"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D523D-A4AE-949A-7D65-FF0F9745E1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315D06-4B5F-CC28-84DC-E487D4F7F5A7}"/>
              </a:ext>
            </a:extLst>
          </p:cNvPr>
          <p:cNvSpPr>
            <a:spLocks noGrp="1"/>
          </p:cNvSpPr>
          <p:nvPr>
            <p:ph type="title"/>
          </p:nvPr>
        </p:nvSpPr>
        <p:spPr>
          <a:xfrm>
            <a:off x="1737360" y="267593"/>
            <a:ext cx="8928209" cy="719643"/>
          </a:xfrm>
        </p:spPr>
        <p:txBody>
          <a:bodyPr>
            <a:normAutofit/>
          </a:bodyPr>
          <a:lstStyle/>
          <a:p>
            <a:r>
              <a:rPr lang="en-US" sz="3000" dirty="0"/>
              <a:t>Check Your Knowledge: Question 3</a:t>
            </a:r>
          </a:p>
        </p:txBody>
      </p:sp>
      <p:sp>
        <p:nvSpPr>
          <p:cNvPr id="9" name="Content Placeholder 8">
            <a:extLst>
              <a:ext uri="{FF2B5EF4-FFF2-40B4-BE49-F238E27FC236}">
                <a16:creationId xmlns:a16="http://schemas.microsoft.com/office/drawing/2014/main" id="{1ECECC7A-CE75-8DD4-441A-95308CBE1C04}"/>
              </a:ext>
            </a:extLst>
          </p:cNvPr>
          <p:cNvSpPr>
            <a:spLocks noGrp="1"/>
          </p:cNvSpPr>
          <p:nvPr>
            <p:ph idx="4294967295"/>
          </p:nvPr>
        </p:nvSpPr>
        <p:spPr>
          <a:xfrm>
            <a:off x="1844038" y="1687111"/>
            <a:ext cx="9170035" cy="5021263"/>
          </a:xfrm>
        </p:spPr>
        <p:txBody>
          <a:bodyPr>
            <a:normAutofit/>
          </a:bodyPr>
          <a:lstStyle/>
          <a:p>
            <a:pPr marL="0" lvl="0" indent="0">
              <a:lnSpc>
                <a:spcPct val="100000"/>
              </a:lnSpc>
              <a:spcBef>
                <a:spcPts val="0"/>
              </a:spcBef>
              <a:spcAft>
                <a:spcPts val="1200"/>
              </a:spcAft>
              <a:buNone/>
            </a:pPr>
            <a:r>
              <a:rPr lang="en-US" sz="2000" b="1" dirty="0">
                <a:solidFill>
                  <a:srgbClr val="00529B"/>
                </a:solidFill>
              </a:rPr>
              <a:t>What’s the difference between the General Enrollment Period (GEP) and the annual Open Enrollment Period (OEP)? </a:t>
            </a:r>
            <a:endParaRPr lang="en-US" sz="2000" dirty="0">
              <a:solidFill>
                <a:srgbClr val="00529B"/>
              </a:solidFill>
            </a:endParaRP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The GEP is a yearly 3-month period, and the OEP is a yearly 7-week period.</a:t>
            </a: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In the GEP, you can sign up for Part A (if you have to buy it) or Part B.</a:t>
            </a: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In the OEP, you can review your Medicare choices and pick the Medicare health and/or drug plan that works best for you.</a:t>
            </a: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All of the Above</a:t>
            </a:r>
            <a:endParaRPr lang="en-US" sz="2000" dirty="0"/>
          </a:p>
        </p:txBody>
      </p:sp>
      <p:sp>
        <p:nvSpPr>
          <p:cNvPr id="6" name="Rounded Rectangle 5" descr="Green box highlighting D as the correct answer ">
            <a:extLst>
              <a:ext uri="{FF2B5EF4-FFF2-40B4-BE49-F238E27FC236}">
                <a16:creationId xmlns:a16="http://schemas.microsoft.com/office/drawing/2014/main" id="{924F6AF3-722A-81EF-2DA1-2F201412BB4C}"/>
              </a:ext>
            </a:extLst>
          </p:cNvPr>
          <p:cNvSpPr/>
          <p:nvPr/>
        </p:nvSpPr>
        <p:spPr>
          <a:xfrm>
            <a:off x="1844038" y="4097727"/>
            <a:ext cx="2396491" cy="4864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A25169-DDAE-CA26-9505-D5BB867B6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8CCFBC34-E223-B619-183D-8804FE312D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Understanding Medicare</a:t>
            </a:r>
          </a:p>
        </p:txBody>
      </p:sp>
      <p:sp>
        <p:nvSpPr>
          <p:cNvPr id="3" name="Date Placeholder 2">
            <a:extLst>
              <a:ext uri="{FF2B5EF4-FFF2-40B4-BE49-F238E27FC236}">
                <a16:creationId xmlns:a16="http://schemas.microsoft.com/office/drawing/2014/main" id="{2BFC6E96-778D-880C-0827-D22B3F4DBB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372557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3A6519-175A-4FDC-BFC8-D3048AE1453A}"/>
              </a:ext>
            </a:extLst>
          </p:cNvPr>
          <p:cNvSpPr>
            <a:spLocks noGrp="1"/>
          </p:cNvSpPr>
          <p:nvPr>
            <p:ph type="title"/>
          </p:nvPr>
        </p:nvSpPr>
        <p:spPr>
          <a:xfrm>
            <a:off x="1" y="-1"/>
            <a:ext cx="12192000" cy="957129"/>
          </a:xfrm>
        </p:spPr>
        <p:txBody>
          <a:bodyPr>
            <a:normAutofit/>
          </a:bodyPr>
          <a:lstStyle/>
          <a:p>
            <a:r>
              <a:rPr lang="en-US" sz="3000" dirty="0">
                <a:latin typeface="Arial Black" panose="020B0A04020102020204" pitchFamily="34" charset="0"/>
              </a:rPr>
              <a:t>Medicare Word Puzzle</a:t>
            </a:r>
            <a:r>
              <a:rPr lang="en-US" dirty="0">
                <a:solidFill>
                  <a:srgbClr val="00539A"/>
                </a:solidFill>
              </a:rPr>
              <a:t> - 10</a:t>
            </a:r>
            <a:endParaRPr lang="en-US" sz="3000" dirty="0"/>
          </a:p>
        </p:txBody>
      </p:sp>
      <p:pic>
        <p:nvPicPr>
          <p:cNvPr id="8" name="Picture 7" descr="Picture of a door that is ajar.&#10;On the next line is the letters &quot;en&quot; followed by a a cylinder formed by r by turning matyerial over and over on itself without folding followed by the letters &quot;ment.&quot;" title="Medicare Word Puzzle 10">
            <a:extLst>
              <a:ext uri="{FF2B5EF4-FFF2-40B4-BE49-F238E27FC236}">
                <a16:creationId xmlns:a16="http://schemas.microsoft.com/office/drawing/2014/main" id="{6111B93E-4B43-FA4B-9E76-1136AFAFA075}"/>
              </a:ext>
            </a:extLst>
          </p:cNvPr>
          <p:cNvPicPr>
            <a:picLocks/>
          </p:cNvPicPr>
          <p:nvPr/>
        </p:nvPicPr>
        <p:blipFill rotWithShape="1">
          <a:blip r:embed="rId4"/>
          <a:srcRect b="12839"/>
          <a:stretch/>
        </p:blipFill>
        <p:spPr>
          <a:xfrm>
            <a:off x="1572768" y="1152144"/>
            <a:ext cx="9125712" cy="4754880"/>
          </a:xfrm>
          <a:prstGeom prst="rect">
            <a:avLst/>
          </a:prstGeom>
        </p:spPr>
      </p:pic>
      <p:sp>
        <p:nvSpPr>
          <p:cNvPr id="3" name="Slide Number Placeholder 2">
            <a:extLst>
              <a:ext uri="{FF2B5EF4-FFF2-40B4-BE49-F238E27FC236}">
                <a16:creationId xmlns:a16="http://schemas.microsoft.com/office/drawing/2014/main" id="{11625F25-20C1-4689-A793-838ED5BF8DB0}"/>
              </a:ext>
            </a:extLst>
          </p:cNvPr>
          <p:cNvSpPr>
            <a:spLocks noGrp="1"/>
          </p:cNvSpPr>
          <p:nvPr>
            <p:ph type="sldNum" sz="quarter" idx="16"/>
          </p:nvPr>
        </p:nvSpPr>
        <p:spPr/>
        <p:txBody>
          <a:bodyPr/>
          <a:lstStyle/>
          <a:p>
            <a:fld id="{FC4ACFE8-D096-2541-B423-85B6908FFA9E}" type="slidenum">
              <a:rPr lang="en-US">
                <a:solidFill>
                  <a:srgbClr val="4472C4">
                    <a:lumMod val="60000"/>
                    <a:lumOff val="40000"/>
                  </a:srgbClr>
                </a:solidFill>
              </a:rPr>
              <a:pPr/>
              <a:t>63</a:t>
            </a:fld>
            <a:endParaRPr lang="en-US" dirty="0">
              <a:solidFill>
                <a:srgbClr val="4472C4">
                  <a:lumMod val="60000"/>
                  <a:lumOff val="40000"/>
                </a:srgbClr>
              </a:solidFill>
            </a:endParaRPr>
          </a:p>
        </p:txBody>
      </p:sp>
      <p:sp>
        <p:nvSpPr>
          <p:cNvPr id="2" name="Footer Placeholder 1">
            <a:extLst>
              <a:ext uri="{FF2B5EF4-FFF2-40B4-BE49-F238E27FC236}">
                <a16:creationId xmlns:a16="http://schemas.microsoft.com/office/drawing/2014/main" id="{33E84801-DC08-4C15-B1EC-D19E93C3D4AD}"/>
              </a:ext>
            </a:extLst>
          </p:cNvPr>
          <p:cNvSpPr>
            <a:spLocks noGrp="1"/>
          </p:cNvSpPr>
          <p:nvPr>
            <p:ph type="ftr" sz="quarter" idx="15"/>
          </p:nvPr>
        </p:nvSpPr>
        <p:spPr/>
        <p:txBody>
          <a:bodyPr/>
          <a:lstStyle/>
          <a:p>
            <a:r>
              <a:rPr lang="en-US" dirty="0">
                <a:solidFill>
                  <a:srgbClr val="8FAADC"/>
                </a:solidFill>
              </a:rPr>
              <a:t>Understanding Medicare</a:t>
            </a:r>
          </a:p>
        </p:txBody>
      </p:sp>
      <p:sp>
        <p:nvSpPr>
          <p:cNvPr id="11" name="Date Placeholder 1"/>
          <p:cNvSpPr>
            <a:spLocks noGrp="1"/>
          </p:cNvSpPr>
          <p:nvPr>
            <p:ph type="dt" sz="half" idx="14"/>
          </p:nvPr>
        </p:nvSpPr>
        <p:spPr>
          <a:prstGeom prst="rect">
            <a:avLst/>
          </a:prstGeom>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33190958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FCD6C2-1F06-4D7B-80CC-AAB2C4DB8AFC}"/>
              </a:ext>
            </a:extLst>
          </p:cNvPr>
          <p:cNvSpPr>
            <a:spLocks noGrp="1"/>
          </p:cNvSpPr>
          <p:nvPr>
            <p:ph type="title"/>
          </p:nvPr>
        </p:nvSpPr>
        <p:spPr>
          <a:xfrm>
            <a:off x="0" y="0"/>
            <a:ext cx="12192000" cy="957129"/>
          </a:xfrm>
        </p:spPr>
        <p:txBody>
          <a:bodyPr>
            <a:normAutofit/>
          </a:bodyPr>
          <a:lstStyle/>
          <a:p>
            <a:r>
              <a:rPr lang="en-US" sz="3000" dirty="0">
                <a:latin typeface="Arial Black" panose="020B0A04020102020204" pitchFamily="34" charset="0"/>
              </a:rPr>
              <a:t>Medicare Word Puzzle </a:t>
            </a:r>
            <a:r>
              <a:rPr lang="en-US" dirty="0">
                <a:solidFill>
                  <a:srgbClr val="00539A"/>
                </a:solidFill>
              </a:rPr>
              <a:t>- 11</a:t>
            </a:r>
            <a:endParaRPr lang="en-US" sz="3000" dirty="0"/>
          </a:p>
        </p:txBody>
      </p:sp>
      <p:pic>
        <p:nvPicPr>
          <p:cNvPr id="10" name="Picture 9" descr="The word &quot;enrollment&quot; followed by the punctuation used at the end of a declarative sentence." title="Medicare Word Puzzle 11">
            <a:extLst>
              <a:ext uri="{FF2B5EF4-FFF2-40B4-BE49-F238E27FC236}">
                <a16:creationId xmlns:a16="http://schemas.microsoft.com/office/drawing/2014/main" id="{78760065-7207-4347-8A8D-4022F99AAFC2}"/>
              </a:ext>
            </a:extLst>
          </p:cNvPr>
          <p:cNvPicPr>
            <a:picLocks/>
          </p:cNvPicPr>
          <p:nvPr/>
        </p:nvPicPr>
        <p:blipFill rotWithShape="1">
          <a:blip r:embed="rId4"/>
          <a:srcRect b="14542"/>
          <a:stretch/>
        </p:blipFill>
        <p:spPr>
          <a:xfrm>
            <a:off x="1572768" y="1152144"/>
            <a:ext cx="9125712" cy="4754880"/>
          </a:xfrm>
          <a:prstGeom prst="rect">
            <a:avLst/>
          </a:prstGeom>
        </p:spPr>
      </p:pic>
      <p:sp>
        <p:nvSpPr>
          <p:cNvPr id="3" name="Slide Number Placeholder 2">
            <a:extLst>
              <a:ext uri="{FF2B5EF4-FFF2-40B4-BE49-F238E27FC236}">
                <a16:creationId xmlns:a16="http://schemas.microsoft.com/office/drawing/2014/main" id="{FA369DB9-7EA1-420E-88D5-86964B2F817B}"/>
              </a:ext>
            </a:extLst>
          </p:cNvPr>
          <p:cNvSpPr>
            <a:spLocks noGrp="1"/>
          </p:cNvSpPr>
          <p:nvPr>
            <p:ph type="sldNum" sz="quarter" idx="16"/>
          </p:nvPr>
        </p:nvSpPr>
        <p:spPr/>
        <p:txBody>
          <a:bodyPr/>
          <a:lstStyle/>
          <a:p>
            <a:fld id="{FC4ACFE8-D096-2541-B423-85B6908FFA9E}" type="slidenum">
              <a:rPr lang="en-US">
                <a:solidFill>
                  <a:srgbClr val="4472C4">
                    <a:lumMod val="60000"/>
                    <a:lumOff val="40000"/>
                  </a:srgbClr>
                </a:solidFill>
              </a:rPr>
              <a:pPr/>
              <a:t>64</a:t>
            </a:fld>
            <a:endParaRPr lang="en-US" dirty="0">
              <a:solidFill>
                <a:srgbClr val="4472C4">
                  <a:lumMod val="60000"/>
                  <a:lumOff val="40000"/>
                </a:srgbClr>
              </a:solidFill>
            </a:endParaRPr>
          </a:p>
        </p:txBody>
      </p:sp>
      <p:sp>
        <p:nvSpPr>
          <p:cNvPr id="2" name="Footer Placeholder 1">
            <a:extLst>
              <a:ext uri="{FF2B5EF4-FFF2-40B4-BE49-F238E27FC236}">
                <a16:creationId xmlns:a16="http://schemas.microsoft.com/office/drawing/2014/main" id="{B390F549-6256-4B2D-911C-B0CC677FF3BE}"/>
              </a:ext>
            </a:extLst>
          </p:cNvPr>
          <p:cNvSpPr>
            <a:spLocks noGrp="1"/>
          </p:cNvSpPr>
          <p:nvPr>
            <p:ph type="ftr" sz="quarter" idx="15"/>
          </p:nvPr>
        </p:nvSpPr>
        <p:spPr/>
        <p:txBody>
          <a:bodyPr/>
          <a:lstStyle/>
          <a:p>
            <a:r>
              <a:rPr lang="en-US" dirty="0">
                <a:solidFill>
                  <a:srgbClr val="8FAADC"/>
                </a:solidFill>
              </a:rPr>
              <a:t>Understanding Medicare</a:t>
            </a:r>
          </a:p>
        </p:txBody>
      </p:sp>
      <p:sp>
        <p:nvSpPr>
          <p:cNvPr id="11" name="Date Placeholder 1"/>
          <p:cNvSpPr>
            <a:spLocks noGrp="1"/>
          </p:cNvSpPr>
          <p:nvPr>
            <p:ph type="dt" sz="half" idx="14"/>
          </p:nvPr>
        </p:nvSpPr>
        <p:spPr>
          <a:prstGeom prst="rect">
            <a:avLst/>
          </a:prstGeom>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16056896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9DF0B7-2A8F-4A30-9744-BD17D034FCD2}"/>
              </a:ext>
            </a:extLst>
          </p:cNvPr>
          <p:cNvSpPr>
            <a:spLocks noGrp="1"/>
          </p:cNvSpPr>
          <p:nvPr>
            <p:ph type="title"/>
          </p:nvPr>
        </p:nvSpPr>
        <p:spPr>
          <a:xfrm>
            <a:off x="0" y="-6153"/>
            <a:ext cx="12192000" cy="957129"/>
          </a:xfrm>
        </p:spPr>
        <p:txBody>
          <a:bodyPr>
            <a:normAutofit/>
          </a:bodyPr>
          <a:lstStyle/>
          <a:p>
            <a:r>
              <a:rPr lang="en-US" sz="3000" dirty="0">
                <a:latin typeface="Arial Black" panose="020B0A04020102020204" pitchFamily="34" charset="0"/>
              </a:rPr>
              <a:t>Medicare Word Puzzle </a:t>
            </a:r>
            <a:r>
              <a:rPr lang="en-US" dirty="0">
                <a:solidFill>
                  <a:srgbClr val="00539A"/>
                </a:solidFill>
              </a:rPr>
              <a:t>- 12</a:t>
            </a:r>
            <a:endParaRPr lang="en-US" sz="3000" dirty="0"/>
          </a:p>
        </p:txBody>
      </p:sp>
      <p:pic>
        <p:nvPicPr>
          <p:cNvPr id="8" name="Picture 7" descr="A constellation of stars, the word enrollment and the punctuaction used at the end of a declarative sentence." title="Medicare Word Puzzle 12">
            <a:extLst>
              <a:ext uri="{FF2B5EF4-FFF2-40B4-BE49-F238E27FC236}">
                <a16:creationId xmlns:a16="http://schemas.microsoft.com/office/drawing/2014/main" id="{2A6DF055-6544-0644-BAA1-9DBC011BAF17}"/>
              </a:ext>
            </a:extLst>
          </p:cNvPr>
          <p:cNvPicPr>
            <a:picLocks noChangeAspect="1"/>
          </p:cNvPicPr>
          <p:nvPr/>
        </p:nvPicPr>
        <p:blipFill rotWithShape="1">
          <a:blip r:embed="rId4"/>
          <a:srcRect b="13086"/>
          <a:stretch/>
        </p:blipFill>
        <p:spPr>
          <a:xfrm>
            <a:off x="1572768" y="1152144"/>
            <a:ext cx="9125712" cy="4754880"/>
          </a:xfrm>
          <a:prstGeom prst="rect">
            <a:avLst/>
          </a:prstGeom>
        </p:spPr>
      </p:pic>
      <p:sp>
        <p:nvSpPr>
          <p:cNvPr id="3" name="Slide Number Placeholder 2">
            <a:extLst>
              <a:ext uri="{FF2B5EF4-FFF2-40B4-BE49-F238E27FC236}">
                <a16:creationId xmlns:a16="http://schemas.microsoft.com/office/drawing/2014/main" id="{D4362C48-567A-4148-AF1B-2B6881913A19}"/>
              </a:ext>
            </a:extLst>
          </p:cNvPr>
          <p:cNvSpPr>
            <a:spLocks noGrp="1"/>
          </p:cNvSpPr>
          <p:nvPr>
            <p:ph type="sldNum" sz="quarter" idx="16"/>
          </p:nvPr>
        </p:nvSpPr>
        <p:spPr/>
        <p:txBody>
          <a:bodyPr/>
          <a:lstStyle/>
          <a:p>
            <a:fld id="{FC4ACFE8-D096-2541-B423-85B6908FFA9E}" type="slidenum">
              <a:rPr lang="en-US">
                <a:solidFill>
                  <a:srgbClr val="4472C4">
                    <a:lumMod val="60000"/>
                    <a:lumOff val="40000"/>
                  </a:srgbClr>
                </a:solidFill>
              </a:rPr>
              <a:pPr/>
              <a:t>65</a:t>
            </a:fld>
            <a:endParaRPr lang="en-US" dirty="0">
              <a:solidFill>
                <a:srgbClr val="4472C4">
                  <a:lumMod val="60000"/>
                  <a:lumOff val="40000"/>
                </a:srgbClr>
              </a:solidFill>
            </a:endParaRPr>
          </a:p>
        </p:txBody>
      </p:sp>
      <p:sp>
        <p:nvSpPr>
          <p:cNvPr id="2" name="Footer Placeholder 1">
            <a:extLst>
              <a:ext uri="{FF2B5EF4-FFF2-40B4-BE49-F238E27FC236}">
                <a16:creationId xmlns:a16="http://schemas.microsoft.com/office/drawing/2014/main" id="{B5736B20-6784-4348-80C5-73A2514210F7}"/>
              </a:ext>
            </a:extLst>
          </p:cNvPr>
          <p:cNvSpPr>
            <a:spLocks noGrp="1"/>
          </p:cNvSpPr>
          <p:nvPr>
            <p:ph type="ftr" sz="quarter" idx="15"/>
          </p:nvPr>
        </p:nvSpPr>
        <p:spPr/>
        <p:txBody>
          <a:bodyPr/>
          <a:lstStyle/>
          <a:p>
            <a:r>
              <a:rPr lang="en-US" dirty="0">
                <a:solidFill>
                  <a:srgbClr val="8FAADC"/>
                </a:solidFill>
              </a:rPr>
              <a:t>Understanding Medicare</a:t>
            </a:r>
          </a:p>
        </p:txBody>
      </p:sp>
      <p:sp>
        <p:nvSpPr>
          <p:cNvPr id="11" name="Date Placeholder 1"/>
          <p:cNvSpPr>
            <a:spLocks noGrp="1"/>
          </p:cNvSpPr>
          <p:nvPr>
            <p:ph type="dt" sz="half" idx="14"/>
          </p:nvPr>
        </p:nvSpPr>
        <p:spPr>
          <a:prstGeom prst="rect">
            <a:avLst/>
          </a:prstGeom>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33016960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58D6B-2622-D4DB-6C53-C2F35DE8760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948C954-8295-539E-625A-EB209490DFF5}"/>
              </a:ext>
            </a:extLst>
          </p:cNvPr>
          <p:cNvSpPr>
            <a:spLocks noGrp="1"/>
          </p:cNvSpPr>
          <p:nvPr>
            <p:ph type="title"/>
          </p:nvPr>
        </p:nvSpPr>
        <p:spPr/>
        <p:txBody>
          <a:bodyPr/>
          <a:lstStyle/>
          <a:p>
            <a:r>
              <a:rPr lang="en-US" dirty="0"/>
              <a:t>Lesson 5</a:t>
            </a:r>
          </a:p>
        </p:txBody>
      </p:sp>
      <p:sp>
        <p:nvSpPr>
          <p:cNvPr id="14" name="Text Placeholder 13">
            <a:extLst>
              <a:ext uri="{FF2B5EF4-FFF2-40B4-BE49-F238E27FC236}">
                <a16:creationId xmlns:a16="http://schemas.microsoft.com/office/drawing/2014/main" id="{81AA6EED-24D8-E376-D7D6-A233BDD92627}"/>
              </a:ext>
            </a:extLst>
          </p:cNvPr>
          <p:cNvSpPr>
            <a:spLocks noGrp="1"/>
          </p:cNvSpPr>
          <p:nvPr>
            <p:ph type="body" idx="1"/>
          </p:nvPr>
        </p:nvSpPr>
        <p:spPr/>
        <p:txBody>
          <a:bodyPr>
            <a:normAutofit/>
          </a:bodyPr>
          <a:lstStyle/>
          <a:p>
            <a:r>
              <a:rPr lang="en-US" dirty="0">
                <a:ea typeface="+mj-ea"/>
              </a:rPr>
              <a:t>Medicare Eligibility Based on Disability or End-Stage Renal Disease (ESRD)</a:t>
            </a:r>
          </a:p>
        </p:txBody>
      </p:sp>
    </p:spTree>
    <p:custDataLst>
      <p:tags r:id="rId1"/>
    </p:custDataLst>
    <p:extLst>
      <p:ext uri="{BB962C8B-B14F-4D97-AF65-F5344CB8AC3E}">
        <p14:creationId xmlns:p14="http://schemas.microsoft.com/office/powerpoint/2010/main" val="22287382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lstStyle/>
          <a:p>
            <a:r>
              <a:rPr lang="en-US" dirty="0"/>
              <a:t>Medicare for People Under 65</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sz="quarter" idx="13"/>
          </p:nvPr>
        </p:nvSpPr>
        <p:spPr>
          <a:xfrm>
            <a:off x="1257868" y="1363301"/>
            <a:ext cx="9676263" cy="691511"/>
          </a:xfrm>
        </p:spPr>
        <p:txBody>
          <a:bodyPr>
            <a:normAutofit/>
          </a:bodyPr>
          <a:lstStyle/>
          <a:p>
            <a:pPr marL="0" lvl="0" indent="0" defTabSz="685800">
              <a:lnSpc>
                <a:spcPct val="110000"/>
              </a:lnSpc>
              <a:spcBef>
                <a:spcPts val="600"/>
              </a:spcBef>
              <a:buNone/>
            </a:pPr>
            <a:r>
              <a:rPr lang="en-US" sz="2600" b="1" dirty="0"/>
              <a:t>Medicare covers 3 groups of people under 65:</a:t>
            </a:r>
          </a:p>
        </p:txBody>
      </p:sp>
      <p:sp>
        <p:nvSpPr>
          <p:cNvPr id="7" name="Content Placeholder 6">
            <a:extLst>
              <a:ext uri="{FF2B5EF4-FFF2-40B4-BE49-F238E27FC236}">
                <a16:creationId xmlns:a16="http://schemas.microsoft.com/office/drawing/2014/main" id="{0718D84B-A5F0-E67D-D7B0-C258FF5029B8}"/>
              </a:ext>
            </a:extLst>
          </p:cNvPr>
          <p:cNvSpPr>
            <a:spLocks noGrp="1"/>
          </p:cNvSpPr>
          <p:nvPr>
            <p:ph sz="quarter" idx="14"/>
          </p:nvPr>
        </p:nvSpPr>
        <p:spPr>
          <a:xfrm>
            <a:off x="2818263" y="2469823"/>
            <a:ext cx="7772400" cy="1353312"/>
          </a:xfrm>
          <a:prstGeom prst="roundRect">
            <a:avLst/>
          </a:prstGeom>
          <a:ln w="38100">
            <a:solidFill>
              <a:srgbClr val="FFC000"/>
            </a:solidFill>
          </a:ln>
        </p:spPr>
        <p:txBody>
          <a:bodyPr anchor="ctr"/>
          <a:lstStyle/>
          <a:p>
            <a:pPr lvl="0" indent="0" defTabSz="685800">
              <a:buClrTx/>
              <a:buNone/>
              <a:defRPr/>
            </a:pPr>
            <a:r>
              <a:rPr lang="en-US" sz="2200" dirty="0"/>
              <a:t>People with a disability who have been getting to Social Security benefits for 24 months</a:t>
            </a:r>
          </a:p>
        </p:txBody>
      </p:sp>
      <p:grpSp>
        <p:nvGrpSpPr>
          <p:cNvPr id="9" name="Group 8">
            <a:extLst>
              <a:ext uri="{FF2B5EF4-FFF2-40B4-BE49-F238E27FC236}">
                <a16:creationId xmlns:a16="http://schemas.microsoft.com/office/drawing/2014/main" id="{C0086FFB-2B04-4FB1-86E1-970F80C2E5B0}"/>
              </a:ext>
              <a:ext uri="{C183D7F6-B498-43B3-948B-1728B52AA6E4}">
                <adec:decorative xmlns:adec="http://schemas.microsoft.com/office/drawing/2017/decorative" val="1"/>
              </a:ext>
            </a:extLst>
          </p:cNvPr>
          <p:cNvGrpSpPr/>
          <p:nvPr/>
        </p:nvGrpSpPr>
        <p:grpSpPr>
          <a:xfrm>
            <a:off x="1354324" y="2274065"/>
            <a:ext cx="1764656" cy="1703540"/>
            <a:chOff x="1354324" y="2274065"/>
            <a:chExt cx="1764656" cy="1703540"/>
          </a:xfrm>
        </p:grpSpPr>
        <p:sp>
          <p:nvSpPr>
            <p:cNvPr id="12" name="Rectangle: Rounded Corners 11" descr="Label box with a disability icon in it">
              <a:extLst>
                <a:ext uri="{FF2B5EF4-FFF2-40B4-BE49-F238E27FC236}">
                  <a16:creationId xmlns:a16="http://schemas.microsoft.com/office/drawing/2014/main" id="{1A76A080-DC05-408C-B8DD-041E7DF18460}"/>
                </a:ext>
              </a:extLst>
            </p:cNvPr>
            <p:cNvSpPr/>
            <p:nvPr/>
          </p:nvSpPr>
          <p:spPr>
            <a:xfrm>
              <a:off x="1354324" y="2274065"/>
              <a:ext cx="1764656" cy="170354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Graphic 10" descr="Person in wheelchair">
              <a:extLst>
                <a:ext uri="{FF2B5EF4-FFF2-40B4-BE49-F238E27FC236}">
                  <a16:creationId xmlns:a16="http://schemas.microsoft.com/office/drawing/2014/main" id="{B3FE59AC-A113-42A2-9D93-46F2AC6273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01441" y="2497655"/>
              <a:ext cx="1188720" cy="1188720"/>
            </a:xfrm>
            <a:prstGeom prst="rect">
              <a:avLst/>
            </a:prstGeom>
          </p:spPr>
        </p:pic>
      </p:grpSp>
      <p:sp>
        <p:nvSpPr>
          <p:cNvPr id="8" name="Content Placeholder 7">
            <a:extLst>
              <a:ext uri="{FF2B5EF4-FFF2-40B4-BE49-F238E27FC236}">
                <a16:creationId xmlns:a16="http://schemas.microsoft.com/office/drawing/2014/main" id="{CC5E906B-ECA7-C5CD-75C3-C70AB39845DC}"/>
              </a:ext>
            </a:extLst>
          </p:cNvPr>
          <p:cNvSpPr>
            <a:spLocks noGrp="1"/>
          </p:cNvSpPr>
          <p:nvPr>
            <p:ph sz="quarter" idx="15"/>
          </p:nvPr>
        </p:nvSpPr>
        <p:spPr>
          <a:xfrm>
            <a:off x="2818263" y="4413154"/>
            <a:ext cx="7772400" cy="1353312"/>
          </a:xfrm>
          <a:prstGeom prst="roundRect">
            <a:avLst/>
          </a:prstGeom>
          <a:ln w="38100">
            <a:solidFill>
              <a:srgbClr val="FFC000"/>
            </a:solidFill>
          </a:ln>
        </p:spPr>
        <p:txBody>
          <a:bodyPr anchor="ctr">
            <a:normAutofit/>
          </a:bodyPr>
          <a:lstStyle/>
          <a:p>
            <a:pPr lvl="0" indent="0" defTabSz="685800">
              <a:buClrTx/>
              <a:buNone/>
              <a:defRPr/>
            </a:pPr>
            <a:r>
              <a:rPr lang="en-US" sz="2200" dirty="0"/>
              <a:t>People with End-Stage Renal Disease (ESRD) who have earned at least 6 work credits in a period of 13 calendar quarters ending with the quarter of ESRD onset</a:t>
            </a:r>
          </a:p>
        </p:txBody>
      </p:sp>
      <p:grpSp>
        <p:nvGrpSpPr>
          <p:cNvPr id="10" name="Group 9">
            <a:extLst>
              <a:ext uri="{FF2B5EF4-FFF2-40B4-BE49-F238E27FC236}">
                <a16:creationId xmlns:a16="http://schemas.microsoft.com/office/drawing/2014/main" id="{23D64276-E893-4C9D-90E5-19B22E8582FF}"/>
              </a:ext>
              <a:ext uri="{C183D7F6-B498-43B3-948B-1728B52AA6E4}">
                <adec:decorative xmlns:adec="http://schemas.microsoft.com/office/drawing/2017/decorative" val="1"/>
              </a:ext>
            </a:extLst>
          </p:cNvPr>
          <p:cNvGrpSpPr/>
          <p:nvPr/>
        </p:nvGrpSpPr>
        <p:grpSpPr>
          <a:xfrm>
            <a:off x="1354324" y="4238146"/>
            <a:ext cx="1764656" cy="1703540"/>
            <a:chOff x="1354324" y="4238146"/>
            <a:chExt cx="1764656" cy="1703540"/>
          </a:xfrm>
        </p:grpSpPr>
        <p:sp>
          <p:nvSpPr>
            <p:cNvPr id="14" name="Rectangle: Rounded Corners 13">
              <a:extLst>
                <a:ext uri="{FF2B5EF4-FFF2-40B4-BE49-F238E27FC236}">
                  <a16:creationId xmlns:a16="http://schemas.microsoft.com/office/drawing/2014/main" id="{A27FF6F5-72B4-47B3-AD7E-A11C9D083801}"/>
                </a:ext>
                <a:ext uri="{C183D7F6-B498-43B3-948B-1728B52AA6E4}">
                  <adec:decorative xmlns:adec="http://schemas.microsoft.com/office/drawing/2017/decorative" val="1"/>
                </a:ext>
              </a:extLst>
            </p:cNvPr>
            <p:cNvSpPr/>
            <p:nvPr/>
          </p:nvSpPr>
          <p:spPr>
            <a:xfrm>
              <a:off x="1354324" y="4238146"/>
              <a:ext cx="1764656" cy="170354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descr="Kidney Icon">
              <a:extLst>
                <a:ext uri="{FF2B5EF4-FFF2-40B4-BE49-F238E27FC236}">
                  <a16:creationId xmlns:a16="http://schemas.microsoft.com/office/drawing/2014/main" id="{8B603F5A-1954-4C78-8231-9CE15D9F9907}"/>
                </a:ext>
              </a:extLst>
            </p:cNvPr>
            <p:cNvPicPr>
              <a:picLocks noChangeAspect="1"/>
            </p:cNvPicPr>
            <p:nvPr/>
          </p:nvPicPr>
          <p:blipFill rotWithShape="1">
            <a:blip r:embed="rId6">
              <a:clrChange>
                <a:clrFrom>
                  <a:srgbClr val="D8D8D8"/>
                </a:clrFrom>
                <a:clrTo>
                  <a:srgbClr val="D8D8D8">
                    <a:alpha val="0"/>
                  </a:srgbClr>
                </a:clrTo>
              </a:clrChange>
              <a:biLevel thresh="25000"/>
              <a:extLst>
                <a:ext uri="{BEBA8EAE-BF5A-486C-A8C5-ECC9F3942E4B}">
                  <a14:imgProps xmlns:a14="http://schemas.microsoft.com/office/drawing/2010/main">
                    <a14:imgLayer r:embed="rId7">
                      <a14:imgEffect>
                        <a14:brightnessContrast bright="-20000" contrast="20000"/>
                      </a14:imgEffect>
                    </a14:imgLayer>
                  </a14:imgProps>
                </a:ext>
              </a:extLst>
            </a:blip>
            <a:srcRect l="24795" t="13506" r="22229" b="14889"/>
            <a:stretch/>
          </p:blipFill>
          <p:spPr>
            <a:xfrm>
              <a:off x="1764071" y="4413154"/>
              <a:ext cx="954077" cy="1289551"/>
            </a:xfrm>
            <a:prstGeom prst="rect">
              <a:avLst/>
            </a:prstGeom>
            <a:noFill/>
          </p:spPr>
        </p:pic>
      </p:grpSp>
      <p:sp>
        <p:nvSpPr>
          <p:cNvPr id="6" name="Slide Number Placeholder 5">
            <a:extLst>
              <a:ext uri="{FF2B5EF4-FFF2-40B4-BE49-F238E27FC236}">
                <a16:creationId xmlns:a16="http://schemas.microsoft.com/office/drawing/2014/main" id="{D7CB3577-F6D9-4131-8D41-12CF7E2CAA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Understanding Medicare</a:t>
            </a:r>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AD89F-5A67-63A5-F416-B92FE9DC27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052A7DD-B1D2-234E-31FD-D8C228AB89A2}"/>
              </a:ext>
            </a:extLst>
          </p:cNvPr>
          <p:cNvSpPr>
            <a:spLocks noGrp="1"/>
          </p:cNvSpPr>
          <p:nvPr>
            <p:ph type="title"/>
          </p:nvPr>
        </p:nvSpPr>
        <p:spPr/>
        <p:txBody>
          <a:bodyPr/>
          <a:lstStyle/>
          <a:p>
            <a:r>
              <a:rPr lang="en-US" dirty="0"/>
              <a:t>Qualifying for Medicare Based on Disability</a:t>
            </a:r>
          </a:p>
        </p:txBody>
      </p:sp>
      <p:sp>
        <p:nvSpPr>
          <p:cNvPr id="5" name="Content Placeholder 4">
            <a:extLst>
              <a:ext uri="{FF2B5EF4-FFF2-40B4-BE49-F238E27FC236}">
                <a16:creationId xmlns:a16="http://schemas.microsoft.com/office/drawing/2014/main" id="{C3F29C9D-2104-3592-7254-80D50FB89BDE}"/>
              </a:ext>
            </a:extLst>
          </p:cNvPr>
          <p:cNvSpPr>
            <a:spLocks noGrp="1"/>
          </p:cNvSpPr>
          <p:nvPr>
            <p:ph sz="quarter" idx="13"/>
          </p:nvPr>
        </p:nvSpPr>
        <p:spPr>
          <a:xfrm>
            <a:off x="1416340" y="1325004"/>
            <a:ext cx="9037845" cy="1153082"/>
          </a:xfrm>
        </p:spPr>
        <p:txBody>
          <a:bodyPr>
            <a:normAutofit/>
          </a:bodyPr>
          <a:lstStyle/>
          <a:p>
            <a:pPr marL="0" lvl="0" indent="0" defTabSz="685800">
              <a:buNone/>
            </a:pPr>
            <a:r>
              <a:rPr lang="en-US" sz="2800" b="1" dirty="0"/>
              <a:t>You usually get Medicare in the 30</a:t>
            </a:r>
            <a:r>
              <a:rPr lang="en-US" sz="2800" b="1" baseline="30000" dirty="0"/>
              <a:t>th</a:t>
            </a:r>
            <a:r>
              <a:rPr lang="en-US" sz="2800" b="1" dirty="0"/>
              <a:t> month after you become disabled, but there are 2 exceptions:</a:t>
            </a:r>
          </a:p>
        </p:txBody>
      </p:sp>
      <p:sp>
        <p:nvSpPr>
          <p:cNvPr id="7" name="Content Placeholder 6">
            <a:extLst>
              <a:ext uri="{FF2B5EF4-FFF2-40B4-BE49-F238E27FC236}">
                <a16:creationId xmlns:a16="http://schemas.microsoft.com/office/drawing/2014/main" id="{563DAA94-DA3E-B808-BFDE-AB3761C8B189}"/>
              </a:ext>
            </a:extLst>
          </p:cNvPr>
          <p:cNvSpPr>
            <a:spLocks noGrp="1"/>
          </p:cNvSpPr>
          <p:nvPr>
            <p:ph sz="quarter" idx="14"/>
          </p:nvPr>
        </p:nvSpPr>
        <p:spPr>
          <a:xfrm>
            <a:off x="1436046" y="2473515"/>
            <a:ext cx="1755648" cy="1737360"/>
          </a:xfrm>
          <a:prstGeom prst="roundRect">
            <a:avLst/>
          </a:prstGeom>
          <a:solidFill>
            <a:srgbClr val="2F5597"/>
          </a:solidFill>
        </p:spPr>
        <p:txBody>
          <a:bodyPr lIns="0" tIns="1097280" rIns="0">
            <a:normAutofit lnSpcReduction="10000"/>
          </a:bodyPr>
          <a:lstStyle/>
          <a:p>
            <a:pPr marL="0" indent="0" algn="ctr">
              <a:buNone/>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5-month</a:t>
            </a:r>
          </a:p>
        </p:txBody>
      </p:sp>
      <p:sp>
        <p:nvSpPr>
          <p:cNvPr id="14" name="Content Placeholder 13">
            <a:extLst>
              <a:ext uri="{FF2B5EF4-FFF2-40B4-BE49-F238E27FC236}">
                <a16:creationId xmlns:a16="http://schemas.microsoft.com/office/drawing/2014/main" id="{B3274BF3-2706-9CFE-BBCB-7EABDC78B168}"/>
              </a:ext>
            </a:extLst>
          </p:cNvPr>
          <p:cNvSpPr>
            <a:spLocks noGrp="1"/>
          </p:cNvSpPr>
          <p:nvPr>
            <p:ph sz="quarter" idx="15"/>
          </p:nvPr>
        </p:nvSpPr>
        <p:spPr>
          <a:xfrm>
            <a:off x="3030277" y="2666285"/>
            <a:ext cx="7964424" cy="1316736"/>
          </a:xfrm>
          <a:prstGeom prst="roundRect">
            <a:avLst/>
          </a:prstGeom>
          <a:ln w="38100">
            <a:solidFill>
              <a:srgbClr val="2F5597"/>
            </a:solidFill>
          </a:ln>
        </p:spPr>
        <p:txBody>
          <a:bodyPr>
            <a:noAutofit/>
          </a:bodyPr>
          <a:lstStyle/>
          <a:p>
            <a:pPr marL="274320" marR="0" lvl="0" indent="0" algn="l" defTabSz="914400" rtl="0" eaLnBrk="1" fontAlgn="auto" latinLnBrk="0" hangingPunct="1">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Waiting period doesn’t apply to people who get childhood disability benefits, or to some people who were previously entitled to disability benefits</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6CC89CCC-DD8E-6395-C3E1-082A8A0A41AD}"/>
              </a:ex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70000" contrast="86000"/>
                    </a14:imgEffect>
                  </a14:imgLayer>
                </a14:imgProps>
              </a:ext>
            </a:extLst>
          </a:blip>
          <a:stretch>
            <a:fillRect/>
          </a:stretch>
        </p:blipFill>
        <p:spPr>
          <a:xfrm>
            <a:off x="1615268" y="2397576"/>
            <a:ext cx="1432813" cy="1432813"/>
          </a:xfrm>
          <a:prstGeom prst="rect">
            <a:avLst/>
          </a:prstGeom>
        </p:spPr>
      </p:pic>
      <p:sp>
        <p:nvSpPr>
          <p:cNvPr id="16" name="Content Placeholder 15">
            <a:extLst>
              <a:ext uri="{FF2B5EF4-FFF2-40B4-BE49-F238E27FC236}">
                <a16:creationId xmlns:a16="http://schemas.microsoft.com/office/drawing/2014/main" id="{9BE2CC0F-2971-306C-E1BC-1AB06894847C}"/>
              </a:ext>
            </a:extLst>
          </p:cNvPr>
          <p:cNvSpPr>
            <a:spLocks noGrp="1"/>
          </p:cNvSpPr>
          <p:nvPr>
            <p:ph sz="quarter" idx="16"/>
          </p:nvPr>
        </p:nvSpPr>
        <p:spPr>
          <a:xfrm>
            <a:off x="1436046" y="4356520"/>
            <a:ext cx="1755648" cy="1737360"/>
          </a:xfrm>
          <a:prstGeom prst="roundRect">
            <a:avLst/>
          </a:prstGeom>
          <a:solidFill>
            <a:srgbClr val="2F5597"/>
          </a:solidFill>
        </p:spPr>
        <p:txBody>
          <a:bodyPr lIns="0" tIns="1097280" rIns="0">
            <a:normAutofit lnSpcReduction="10000"/>
          </a:bodyPr>
          <a:lstStyle/>
          <a:p>
            <a:pPr marL="0" indent="0" algn="ctr">
              <a:buNone/>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24-month</a:t>
            </a:r>
          </a:p>
        </p:txBody>
      </p:sp>
      <p:sp>
        <p:nvSpPr>
          <p:cNvPr id="18" name="Content Placeholder 17">
            <a:extLst>
              <a:ext uri="{FF2B5EF4-FFF2-40B4-BE49-F238E27FC236}">
                <a16:creationId xmlns:a16="http://schemas.microsoft.com/office/drawing/2014/main" id="{1AA53251-D54F-E6AD-EDA7-F7D99CB5FE49}"/>
              </a:ext>
            </a:extLst>
          </p:cNvPr>
          <p:cNvSpPr>
            <a:spLocks noGrp="1"/>
          </p:cNvSpPr>
          <p:nvPr>
            <p:ph sz="quarter" idx="17"/>
          </p:nvPr>
        </p:nvSpPr>
        <p:spPr>
          <a:xfrm>
            <a:off x="3030277" y="4566832"/>
            <a:ext cx="7964424" cy="1316736"/>
          </a:xfrm>
          <a:prstGeom prst="roundRect">
            <a:avLst/>
          </a:prstGeom>
          <a:ln w="38100">
            <a:solidFill>
              <a:srgbClr val="2F5597"/>
            </a:solidFill>
          </a:ln>
        </p:spPr>
        <p:txBody>
          <a:bodyPr>
            <a:noAutofit/>
          </a:bodyPr>
          <a:lstStyle/>
          <a:p>
            <a:pPr marL="274320" marR="0" lvl="1" indent="0" algn="l" defTabSz="685800" rtl="0" eaLnBrk="1" fontAlgn="auto" latinLnBrk="0" hangingPunct="1">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Medicare waiting period doesn’t apply to people disabled by ALS (Amyotrophic lateral sclerosis, also known as Lou Gehrig’s disease)</a:t>
            </a:r>
          </a:p>
        </p:txBody>
      </p:sp>
      <p:pic>
        <p:nvPicPr>
          <p:cNvPr id="19" name="Picture 18" descr="Hour glass icon">
            <a:extLst>
              <a:ext uri="{FF2B5EF4-FFF2-40B4-BE49-F238E27FC236}">
                <a16:creationId xmlns:a16="http://schemas.microsoft.com/office/drawing/2014/main" id="{EED0E864-C9B3-ED97-9602-1C5ED94F2CCA}"/>
              </a:ext>
            </a:extLst>
          </p:cNvPr>
          <p:cNvPicPr>
            <a:picLocks noChangeAspect="1"/>
          </p:cNvPicPr>
          <p:nvPr/>
        </p:nvPicPr>
        <p:blipFill>
          <a:blip r:embed="rId4">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70000" contrast="86000"/>
                    </a14:imgEffect>
                  </a14:imgLayer>
                </a14:imgProps>
              </a:ext>
            </a:extLst>
          </a:blip>
          <a:stretch>
            <a:fillRect/>
          </a:stretch>
        </p:blipFill>
        <p:spPr>
          <a:xfrm>
            <a:off x="1635667" y="4286814"/>
            <a:ext cx="1432813" cy="1432813"/>
          </a:xfrm>
          <a:prstGeom prst="rect">
            <a:avLst/>
          </a:prstGeom>
        </p:spPr>
      </p:pic>
      <p:sp>
        <p:nvSpPr>
          <p:cNvPr id="6" name="Slide Number Placeholder 5">
            <a:extLst>
              <a:ext uri="{FF2B5EF4-FFF2-40B4-BE49-F238E27FC236}">
                <a16:creationId xmlns:a16="http://schemas.microsoft.com/office/drawing/2014/main" id="{BE8E9B2A-3B97-EE83-3ACF-C7972EEE0C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AA53B817-DA99-39EF-4270-C863C4ED55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a:extLst>
              <a:ext uri="{FF2B5EF4-FFF2-40B4-BE49-F238E27FC236}">
                <a16:creationId xmlns:a16="http://schemas.microsoft.com/office/drawing/2014/main" id="{94026D80-5B20-383C-1B04-0AB3DCCD59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24431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animBg="1"/>
      <p:bldP spid="14" grpId="0" uiExpand="1" animBg="1"/>
      <p:bldP spid="16" grpId="0" uiExpand="1" animBg="1"/>
      <p:bldP spid="18" grpId="0" uiExpand="1" build="p"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Apply for Disability Benefits</a:t>
            </a:r>
          </a:p>
        </p:txBody>
      </p:sp>
      <p:sp>
        <p:nvSpPr>
          <p:cNvPr id="11" name="Content Placeholder 10">
            <a:extLst>
              <a:ext uri="{FF2B5EF4-FFF2-40B4-BE49-F238E27FC236}">
                <a16:creationId xmlns:a16="http://schemas.microsoft.com/office/drawing/2014/main" id="{2AD2DF1C-2661-2162-F96B-42A973C12D76}"/>
              </a:ext>
            </a:extLst>
          </p:cNvPr>
          <p:cNvSpPr>
            <a:spLocks noGrp="1"/>
          </p:cNvSpPr>
          <p:nvPr>
            <p:ph sz="quarter" idx="13"/>
          </p:nvPr>
        </p:nvSpPr>
        <p:spPr>
          <a:xfrm>
            <a:off x="1371129" y="2077700"/>
            <a:ext cx="1404645" cy="575218"/>
          </a:xfrm>
        </p:spPr>
        <p:txBody>
          <a:bodyPr/>
          <a:lstStyle/>
          <a:p>
            <a:pPr marL="0" indent="0">
              <a:buNone/>
            </a:pPr>
            <a:r>
              <a:rPr lang="en-US" sz="2800" b="1" dirty="0">
                <a:solidFill>
                  <a:prstClr val="black"/>
                </a:solidFill>
                <a:latin typeface="Calibri" panose="020F0502020204030204"/>
                <a:cs typeface="+mn-cs"/>
              </a:rPr>
              <a:t>Online</a:t>
            </a:r>
            <a:endParaRPr lang="en-US" dirty="0"/>
          </a:p>
        </p:txBody>
      </p:sp>
      <p:pic>
        <p:nvPicPr>
          <p:cNvPr id="21" name="Graphic 20">
            <a:extLst>
              <a:ext uri="{FF2B5EF4-FFF2-40B4-BE49-F238E27FC236}">
                <a16:creationId xmlns:a16="http://schemas.microsoft.com/office/drawing/2014/main" id="{8D43362D-CABC-4859-B5AD-DCF098418A1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7281" y="1122093"/>
            <a:ext cx="1256119" cy="1256119"/>
          </a:xfrm>
          <a:prstGeom prst="rect">
            <a:avLst/>
          </a:prstGeom>
        </p:spPr>
      </p:pic>
      <p:sp>
        <p:nvSpPr>
          <p:cNvPr id="15" name="Content Placeholder 14">
            <a:extLst>
              <a:ext uri="{FF2B5EF4-FFF2-40B4-BE49-F238E27FC236}">
                <a16:creationId xmlns:a16="http://schemas.microsoft.com/office/drawing/2014/main" id="{81C92435-8A55-E229-3E62-B2B4AE37F48D}"/>
              </a:ext>
            </a:extLst>
          </p:cNvPr>
          <p:cNvSpPr>
            <a:spLocks noGrp="1"/>
          </p:cNvSpPr>
          <p:nvPr>
            <p:ph sz="quarter" idx="14"/>
          </p:nvPr>
        </p:nvSpPr>
        <p:spPr>
          <a:xfrm>
            <a:off x="1020117" y="1132487"/>
            <a:ext cx="9509760" cy="1463040"/>
          </a:xfrm>
          <a:prstGeom prst="roundRect">
            <a:avLst/>
          </a:prstGeom>
          <a:ln w="38100">
            <a:solidFill>
              <a:srgbClr val="4472C4"/>
            </a:solidFill>
          </a:ln>
        </p:spPr>
        <p:txBody>
          <a:bodyPr anchor="ctr"/>
          <a:lstStyle/>
          <a:p>
            <a:pPr marL="1828800" lvl="0" indent="0" defTabSz="685800">
              <a:buNone/>
              <a:defRPr/>
            </a:pPr>
            <a:r>
              <a:rPr lang="en-US" sz="2400" dirty="0"/>
              <a:t>Visit </a:t>
            </a:r>
            <a:r>
              <a:rPr lang="en-US" sz="2400" dirty="0">
                <a:hlinkClick r:id="rId6">
                  <a:extLst>
                    <a:ext uri="{A12FA001-AC4F-418D-AE19-62706E023703}">
                      <ahyp:hlinkClr xmlns:ahyp="http://schemas.microsoft.com/office/drawing/2018/hyperlinkcolor" val="tx"/>
                    </a:ext>
                  </a:extLst>
                </a:hlinkClick>
              </a:rPr>
              <a:t>SSA.gov</a:t>
            </a:r>
            <a:r>
              <a:rPr lang="en-US" sz="2400" dirty="0"/>
              <a:t> </a:t>
            </a:r>
          </a:p>
        </p:txBody>
      </p:sp>
      <p:sp>
        <p:nvSpPr>
          <p:cNvPr id="18" name="Content Placeholder 17">
            <a:extLst>
              <a:ext uri="{FF2B5EF4-FFF2-40B4-BE49-F238E27FC236}">
                <a16:creationId xmlns:a16="http://schemas.microsoft.com/office/drawing/2014/main" id="{A62A37E9-08F7-E143-6C03-B2AE25505720}"/>
              </a:ext>
            </a:extLst>
          </p:cNvPr>
          <p:cNvSpPr>
            <a:spLocks noGrp="1"/>
          </p:cNvSpPr>
          <p:nvPr>
            <p:ph sz="quarter" idx="15"/>
          </p:nvPr>
        </p:nvSpPr>
        <p:spPr>
          <a:xfrm>
            <a:off x="1040466" y="3813668"/>
            <a:ext cx="2065969" cy="575218"/>
          </a:xfrm>
        </p:spPr>
        <p:txBody>
          <a:bodyPr/>
          <a:lstStyle/>
          <a:p>
            <a:pPr marL="0" lvl="0" indent="0" algn="ctr">
              <a:spcAft>
                <a:spcPts val="0"/>
              </a:spcAft>
              <a:buClrTx/>
              <a:buNone/>
              <a:defRPr/>
            </a:pPr>
            <a:r>
              <a:rPr lang="en-US" sz="2800" b="1" dirty="0">
                <a:solidFill>
                  <a:prstClr val="black"/>
                </a:solidFill>
                <a:latin typeface="Calibri" panose="020F0502020204030204"/>
                <a:cs typeface="+mn-cs"/>
              </a:rPr>
              <a:t>By Phone</a:t>
            </a:r>
          </a:p>
        </p:txBody>
      </p:sp>
      <p:pic>
        <p:nvPicPr>
          <p:cNvPr id="16" name="Picture 15">
            <a:extLst>
              <a:ext uri="{FF2B5EF4-FFF2-40B4-BE49-F238E27FC236}">
                <a16:creationId xmlns:a16="http://schemas.microsoft.com/office/drawing/2014/main" id="{50BDCF56-BD76-4EF5-8326-7D22727437C8}"/>
              </a:ext>
              <a:ext uri="{C183D7F6-B498-43B3-948B-1728B52AA6E4}">
                <adec:decorative xmlns:adec="http://schemas.microsoft.com/office/drawing/2017/decorative" val="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756626" y="2882447"/>
            <a:ext cx="517428" cy="992629"/>
          </a:xfrm>
          <a:prstGeom prst="rect">
            <a:avLst/>
          </a:prstGeom>
        </p:spPr>
      </p:pic>
      <p:sp>
        <p:nvSpPr>
          <p:cNvPr id="19" name="Content Placeholder 18">
            <a:extLst>
              <a:ext uri="{FF2B5EF4-FFF2-40B4-BE49-F238E27FC236}">
                <a16:creationId xmlns:a16="http://schemas.microsoft.com/office/drawing/2014/main" id="{54317ED6-DCD2-5A9E-935E-B13DF0CF3E6B}"/>
              </a:ext>
            </a:extLst>
          </p:cNvPr>
          <p:cNvSpPr>
            <a:spLocks noGrp="1"/>
          </p:cNvSpPr>
          <p:nvPr>
            <p:ph sz="quarter" idx="16"/>
          </p:nvPr>
        </p:nvSpPr>
        <p:spPr>
          <a:xfrm>
            <a:off x="1020117" y="2806223"/>
            <a:ext cx="9509760" cy="1463040"/>
          </a:xfrm>
          <a:prstGeom prst="roundRect">
            <a:avLst/>
          </a:prstGeom>
          <a:ln w="38100">
            <a:solidFill>
              <a:srgbClr val="4472C4"/>
            </a:solidFill>
          </a:ln>
        </p:spPr>
        <p:txBody>
          <a:bodyPr anchor="ctr"/>
          <a:lstStyle/>
          <a:p>
            <a:pPr marL="1828800" lvl="0" indent="0" defTabSz="685800">
              <a:buNone/>
              <a:defRPr/>
            </a:pPr>
            <a:r>
              <a:rPr lang="en-US" sz="2400" dirty="0"/>
              <a:t>Call 1-800-772-1213 (TTY: 1-800-325-0778), </a:t>
            </a:r>
            <a:br>
              <a:rPr lang="en-US" sz="2400" dirty="0"/>
            </a:br>
            <a:r>
              <a:rPr lang="en-US" sz="2400" dirty="0"/>
              <a:t>to make an appointment to file your claim by phone </a:t>
            </a:r>
          </a:p>
        </p:txBody>
      </p:sp>
      <p:sp>
        <p:nvSpPr>
          <p:cNvPr id="20" name="Content Placeholder 19">
            <a:extLst>
              <a:ext uri="{FF2B5EF4-FFF2-40B4-BE49-F238E27FC236}">
                <a16:creationId xmlns:a16="http://schemas.microsoft.com/office/drawing/2014/main" id="{5985B05E-DDEF-5521-D92B-7B8515C98294}"/>
              </a:ext>
            </a:extLst>
          </p:cNvPr>
          <p:cNvSpPr>
            <a:spLocks noGrp="1"/>
          </p:cNvSpPr>
          <p:nvPr>
            <p:ph sz="quarter" idx="17"/>
          </p:nvPr>
        </p:nvSpPr>
        <p:spPr>
          <a:xfrm>
            <a:off x="1193766" y="5432704"/>
            <a:ext cx="1759367" cy="523220"/>
          </a:xfrm>
        </p:spPr>
        <p:txBody>
          <a:bodyPr/>
          <a:lstStyle/>
          <a:p>
            <a:pPr marL="0" lvl="0" indent="0" algn="ctr">
              <a:spcAft>
                <a:spcPts val="0"/>
              </a:spcAft>
              <a:buClrTx/>
              <a:buNone/>
              <a:defRPr/>
            </a:pPr>
            <a:r>
              <a:rPr lang="en-US" sz="2800" b="1" dirty="0">
                <a:solidFill>
                  <a:prstClr val="black"/>
                </a:solidFill>
                <a:latin typeface="Calibri" panose="020F0502020204030204"/>
                <a:cs typeface="+mn-cs"/>
              </a:rPr>
              <a:t>In Person</a:t>
            </a:r>
          </a:p>
        </p:txBody>
      </p:sp>
      <p:pic>
        <p:nvPicPr>
          <p:cNvPr id="10" name="Picture 9">
            <a:extLst>
              <a:ext uri="{FF2B5EF4-FFF2-40B4-BE49-F238E27FC236}">
                <a16:creationId xmlns:a16="http://schemas.microsoft.com/office/drawing/2014/main" id="{88D38BEC-097A-4379-9711-094A2AC2ADC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262614" y="4345487"/>
            <a:ext cx="1621677" cy="1347333"/>
          </a:xfrm>
          <a:prstGeom prst="rect">
            <a:avLst/>
          </a:prstGeom>
        </p:spPr>
      </p:pic>
      <p:sp>
        <p:nvSpPr>
          <p:cNvPr id="22" name="Content Placeholder 21">
            <a:extLst>
              <a:ext uri="{FF2B5EF4-FFF2-40B4-BE49-F238E27FC236}">
                <a16:creationId xmlns:a16="http://schemas.microsoft.com/office/drawing/2014/main" id="{4270E668-20B0-BDF0-2BA9-8B94E621CBC0}"/>
              </a:ext>
            </a:extLst>
          </p:cNvPr>
          <p:cNvSpPr>
            <a:spLocks noGrp="1"/>
          </p:cNvSpPr>
          <p:nvPr>
            <p:ph sz="quarter" idx="18"/>
          </p:nvPr>
        </p:nvSpPr>
        <p:spPr>
          <a:xfrm>
            <a:off x="1020117" y="4479789"/>
            <a:ext cx="9509760" cy="1463040"/>
          </a:xfrm>
          <a:prstGeom prst="roundRect">
            <a:avLst/>
          </a:prstGeom>
          <a:ln w="38100">
            <a:solidFill>
              <a:srgbClr val="4472C4"/>
            </a:solidFill>
          </a:ln>
        </p:spPr>
        <p:txBody>
          <a:bodyPr anchor="ctr"/>
          <a:lstStyle/>
          <a:p>
            <a:pPr marL="1828800" lvl="0" indent="0" defTabSz="685800">
              <a:buNone/>
              <a:defRPr/>
            </a:pPr>
            <a:r>
              <a:rPr lang="en-US" sz="2400" dirty="0"/>
              <a:t>Call to schedule an appointment before visiting your local Social Security office</a:t>
            </a:r>
            <a:endParaRPr lang="en-US" sz="2400" strike="sngStrike" dirty="0"/>
          </a:p>
        </p:txBody>
      </p:sp>
      <p:sp>
        <p:nvSpPr>
          <p:cNvPr id="5" name="Slide Number Placeholder 4">
            <a:extLst>
              <a:ext uri="{FF2B5EF4-FFF2-40B4-BE49-F238E27FC236}">
                <a16:creationId xmlns:a16="http://schemas.microsoft.com/office/drawing/2014/main" id="{11CD4805-8497-4B59-A648-7A1917888D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43278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74EFDD-B044-4105-B8B4-E3448C4E8444}"/>
              </a:ext>
            </a:extLst>
          </p:cNvPr>
          <p:cNvSpPr>
            <a:spLocks noGrp="1"/>
          </p:cNvSpPr>
          <p:nvPr>
            <p:ph type="title"/>
          </p:nvPr>
        </p:nvSpPr>
        <p:spPr/>
        <p:txBody>
          <a:bodyPr>
            <a:normAutofit/>
          </a:bodyPr>
          <a:lstStyle/>
          <a:p>
            <a:r>
              <a:rPr lang="en-US" sz="3000" dirty="0"/>
              <a:t>Medicare Word Puzzle </a:t>
            </a:r>
            <a:r>
              <a:rPr lang="en-US" sz="3000" dirty="0">
                <a:solidFill>
                  <a:srgbClr val="00539A"/>
                </a:solidFill>
              </a:rPr>
              <a:t>- 1</a:t>
            </a:r>
          </a:p>
        </p:txBody>
      </p:sp>
      <p:pic>
        <p:nvPicPr>
          <p:cNvPr id="8" name="Picture 7" descr="The word &quot;standing&quot; with a line underneath.  Underneath the same line is the word Medicare." title="Medicare Word Puzzle 1">
            <a:extLst>
              <a:ext uri="{FF2B5EF4-FFF2-40B4-BE49-F238E27FC236}">
                <a16:creationId xmlns:a16="http://schemas.microsoft.com/office/drawing/2014/main" id="{448BEB30-F0C7-2040-BA9A-00983E71FF7E}"/>
              </a:ext>
            </a:extLst>
          </p:cNvPr>
          <p:cNvPicPr>
            <a:picLocks noChangeAspect="1"/>
          </p:cNvPicPr>
          <p:nvPr/>
        </p:nvPicPr>
        <p:blipFill rotWithShape="1">
          <a:blip r:embed="rId4"/>
          <a:srcRect b="13949"/>
          <a:stretch/>
        </p:blipFill>
        <p:spPr>
          <a:xfrm>
            <a:off x="1524571" y="1176242"/>
            <a:ext cx="9142857" cy="4766473"/>
          </a:xfrm>
          <a:prstGeom prst="rect">
            <a:avLst/>
          </a:prstGeom>
        </p:spPr>
      </p:pic>
      <p:sp>
        <p:nvSpPr>
          <p:cNvPr id="4" name="Slide Number Placeholder 3">
            <a:extLst>
              <a:ext uri="{FF2B5EF4-FFF2-40B4-BE49-F238E27FC236}">
                <a16:creationId xmlns:a16="http://schemas.microsoft.com/office/drawing/2014/main" id="{3C872670-DD32-4BB5-95B0-403F94F0EB22}"/>
              </a:ext>
            </a:extLst>
          </p:cNvPr>
          <p:cNvSpPr>
            <a:spLocks noGrp="1"/>
          </p:cNvSpPr>
          <p:nvPr>
            <p:ph type="sldNum" sz="quarter" idx="16"/>
          </p:nvPr>
        </p:nvSpPr>
        <p:spPr>
          <a:xfrm>
            <a:off x="8610600" y="6492240"/>
            <a:ext cx="2743200" cy="365125"/>
          </a:xfrm>
        </p:spPr>
        <p:txBody>
          <a:bodyPr/>
          <a:lstStyle/>
          <a:p>
            <a:fld id="{0B2D781D-8844-5940-92D1-06EF0A7F581E}" type="slidenum">
              <a:rPr lang="en-US">
                <a:solidFill>
                  <a:srgbClr val="8FAADC"/>
                </a:solidFill>
              </a:rPr>
              <a:pPr/>
              <a:t>7</a:t>
            </a:fld>
            <a:endParaRPr lang="en-US" dirty="0">
              <a:solidFill>
                <a:srgbClr val="8FAADC"/>
              </a:solidFill>
            </a:endParaRPr>
          </a:p>
        </p:txBody>
      </p:sp>
      <p:sp>
        <p:nvSpPr>
          <p:cNvPr id="2" name="Footer Placeholder 1"/>
          <p:cNvSpPr>
            <a:spLocks noGrp="1"/>
          </p:cNvSpPr>
          <p:nvPr>
            <p:ph type="ftr" sz="quarter" idx="15"/>
          </p:nvPr>
        </p:nvSpPr>
        <p:spPr>
          <a:xfrm>
            <a:off x="4038600" y="649224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8FAADC"/>
                </a:solidFill>
              </a:rPr>
              <a:t>Welcome</a:t>
            </a:r>
          </a:p>
        </p:txBody>
      </p:sp>
      <p:sp>
        <p:nvSpPr>
          <p:cNvPr id="11" name="Date Placeholder 1"/>
          <p:cNvSpPr>
            <a:spLocks noGrp="1"/>
          </p:cNvSpPr>
          <p:nvPr>
            <p:ph type="dt" sz="half" idx="14"/>
          </p:nvPr>
        </p:nvSpPr>
        <p:spPr>
          <a:xfrm>
            <a:off x="838200" y="6492240"/>
            <a:ext cx="2743200" cy="365125"/>
          </a:xfrm>
          <a:prstGeom prst="rect">
            <a:avLst/>
          </a:prstGeom>
        </p:spPr>
        <p:txBody>
          <a:bodyPr/>
          <a:lstStyle/>
          <a:p>
            <a:pPr marR="0" lvl="0" indent="0" fontAlgn="auto">
              <a:lnSpc>
                <a:spcPct val="100000"/>
              </a:lnSpc>
              <a:spcBef>
                <a:spcPts val="0"/>
              </a:spcBef>
              <a:spcAft>
                <a:spcPts val="0"/>
              </a:spcAft>
              <a:buClrTx/>
              <a:buSzTx/>
              <a:buFontTx/>
              <a:buNone/>
              <a:tabLst/>
              <a:defRPr/>
            </a:pPr>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42159184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Autofit/>
          </a:bodyPr>
          <a:lstStyle/>
          <a:p>
            <a:pPr>
              <a:lnSpc>
                <a:spcPct val="100000"/>
              </a:lnSpc>
            </a:pPr>
            <a:r>
              <a:rPr lang="en-US" sz="2800" dirty="0"/>
              <a:t>Medicare Eligibility Based on </a:t>
            </a:r>
            <a:br>
              <a:rPr lang="en-US" sz="2800" dirty="0"/>
            </a:br>
            <a:r>
              <a:rPr lang="en-US" sz="2800" dirty="0"/>
              <a:t>End-Stage Renal Disease (ESRD)</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quarter" idx="13"/>
          </p:nvPr>
        </p:nvSpPr>
        <p:spPr>
          <a:xfrm>
            <a:off x="914400" y="1371600"/>
            <a:ext cx="10439400" cy="4537075"/>
          </a:xfrm>
        </p:spPr>
        <p:txBody>
          <a:bodyPr>
            <a:normAutofit/>
          </a:bodyPr>
          <a:lstStyle/>
          <a:p>
            <a:pPr marL="0" lvl="0" indent="0" defTabSz="685800" fontAlgn="base">
              <a:lnSpc>
                <a:spcPct val="100000"/>
              </a:lnSpc>
              <a:spcBef>
                <a:spcPts val="0"/>
              </a:spcBef>
              <a:spcAft>
                <a:spcPts val="1200"/>
              </a:spcAft>
              <a:buFont typeface="Wingdings" pitchFamily="2" charset="2"/>
              <a:buNone/>
            </a:pPr>
            <a:r>
              <a:rPr lang="en-US" sz="2800" b="1" dirty="0">
                <a:solidFill>
                  <a:srgbClr val="00529B"/>
                </a:solidFill>
              </a:rPr>
              <a:t>You can get Medicare no matter how old you are if:</a:t>
            </a:r>
          </a:p>
          <a:p>
            <a:pPr marL="548640" lvl="1" indent="-274320" defTabSz="685800" fontAlgn="base">
              <a:lnSpc>
                <a:spcPct val="100000"/>
              </a:lnSpc>
              <a:spcBef>
                <a:spcPts val="0"/>
              </a:spcBef>
              <a:spcAft>
                <a:spcPts val="1200"/>
              </a:spcAft>
              <a:buFont typeface="Wingdings" panose="05000000000000000000" pitchFamily="2" charset="2"/>
              <a:buChar char="§"/>
            </a:pPr>
            <a:r>
              <a:rPr lang="en-US" sz="2400" dirty="0">
                <a:solidFill>
                  <a:srgbClr val="00529B"/>
                </a:solidFill>
              </a:rPr>
              <a:t>Your kidneys no longer work</a:t>
            </a:r>
          </a:p>
          <a:p>
            <a:pPr marL="548640" lvl="1" indent="-274320" defTabSz="685800" fontAlgn="base">
              <a:lnSpc>
                <a:spcPct val="100000"/>
              </a:lnSpc>
              <a:spcBef>
                <a:spcPts val="0"/>
              </a:spcBef>
              <a:spcAft>
                <a:spcPts val="1200"/>
              </a:spcAft>
              <a:buFont typeface="Wingdings" panose="05000000000000000000" pitchFamily="2" charset="2"/>
              <a:buChar char="§"/>
            </a:pPr>
            <a:r>
              <a:rPr lang="en-US" sz="2400" dirty="0">
                <a:solidFill>
                  <a:srgbClr val="00529B"/>
                </a:solidFill>
              </a:rPr>
              <a:t>You need regular dialysis or have had a kidney transplant, </a:t>
            </a:r>
            <a:r>
              <a:rPr lang="en-US" sz="2400" b="1" dirty="0">
                <a:solidFill>
                  <a:srgbClr val="00529B"/>
                </a:solidFill>
              </a:rPr>
              <a:t>and</a:t>
            </a:r>
            <a:r>
              <a:rPr lang="en-US" sz="2400" dirty="0">
                <a:solidFill>
                  <a:srgbClr val="00529B"/>
                </a:solidFill>
              </a:rPr>
              <a:t> one of these applies to you:</a:t>
            </a:r>
          </a:p>
          <a:p>
            <a:pPr marL="1097280" lvl="2" defTabSz="685800" fontAlgn="base">
              <a:lnSpc>
                <a:spcPct val="100000"/>
              </a:lnSpc>
              <a:spcBef>
                <a:spcPts val="0"/>
              </a:spcBef>
              <a:spcAft>
                <a:spcPts val="1200"/>
              </a:spcAft>
              <a:buSzPct val="100000"/>
              <a:buFont typeface="Arial" panose="020B0604020202020204" pitchFamily="34" charset="0"/>
              <a:buChar char="•"/>
            </a:pPr>
            <a:r>
              <a:rPr lang="en-US" dirty="0">
                <a:solidFill>
                  <a:srgbClr val="00529B"/>
                </a:solidFill>
              </a:rPr>
              <a:t>You’ve worked the required amount of time under Social Security, the Railroad Retirement Board (RRB), or as a government employee</a:t>
            </a:r>
          </a:p>
          <a:p>
            <a:pPr marL="1097280" lvl="2" defTabSz="685800" fontAlgn="base">
              <a:lnSpc>
                <a:spcPct val="100000"/>
              </a:lnSpc>
              <a:spcBef>
                <a:spcPts val="0"/>
              </a:spcBef>
              <a:spcAft>
                <a:spcPts val="1200"/>
              </a:spcAft>
              <a:buSzPct val="100000"/>
              <a:buFont typeface="Arial" panose="020B0604020202020204" pitchFamily="34" charset="0"/>
              <a:buChar char="•"/>
            </a:pPr>
            <a:r>
              <a:rPr lang="en-US" dirty="0">
                <a:solidFill>
                  <a:srgbClr val="00529B"/>
                </a:solidFill>
              </a:rPr>
              <a:t>You’re already getting or are eligible for Social Security or RRB benefits</a:t>
            </a:r>
          </a:p>
          <a:p>
            <a:pPr marL="1097280" lvl="2" defTabSz="685800" fontAlgn="base">
              <a:lnSpc>
                <a:spcPct val="100000"/>
              </a:lnSpc>
              <a:spcBef>
                <a:spcPts val="0"/>
              </a:spcBef>
              <a:spcAft>
                <a:spcPts val="1200"/>
              </a:spcAft>
              <a:buSzPct val="100000"/>
              <a:buFont typeface="Arial" panose="020B0604020202020204" pitchFamily="34" charset="0"/>
              <a:buChar char="•"/>
            </a:pPr>
            <a:r>
              <a:rPr lang="en-US" dirty="0">
                <a:solidFill>
                  <a:srgbClr val="00529B"/>
                </a:solidFill>
              </a:rPr>
              <a:t>You’re the spouse or dependent child of a person who meets either of the requirements above</a:t>
            </a:r>
          </a:p>
        </p:txBody>
      </p:sp>
      <p:sp>
        <p:nvSpPr>
          <p:cNvPr id="7" name="Content Placeholder 6">
            <a:extLst>
              <a:ext uri="{FF2B5EF4-FFF2-40B4-BE49-F238E27FC236}">
                <a16:creationId xmlns:a16="http://schemas.microsoft.com/office/drawing/2014/main" id="{DD95DB95-128E-939F-8EC4-5EFA157BB30C}"/>
              </a:ext>
            </a:extLst>
          </p:cNvPr>
          <p:cNvSpPr>
            <a:spLocks noGrp="1"/>
          </p:cNvSpPr>
          <p:nvPr>
            <p:ph sz="quarter" idx="14"/>
          </p:nvPr>
        </p:nvSpPr>
        <p:spPr>
          <a:xfrm>
            <a:off x="822611" y="5561032"/>
            <a:ext cx="11333518" cy="521970"/>
          </a:xfrm>
        </p:spPr>
        <p:txBody>
          <a:bodyPr>
            <a:normAutofit/>
          </a:bodyPr>
          <a:lstStyle/>
          <a:p>
            <a:pPr marL="0" lvl="0" indent="0" defTabSz="685800">
              <a:spcBef>
                <a:spcPts val="600"/>
              </a:spcBef>
              <a:spcAft>
                <a:spcPts val="0"/>
              </a:spcAft>
              <a:buClrTx/>
              <a:buNone/>
              <a:defRPr/>
            </a:pPr>
            <a:r>
              <a:rPr lang="en-US" sz="1600" b="1" dirty="0">
                <a:latin typeface="Arial"/>
                <a:cs typeface="Arial"/>
              </a:rPr>
              <a:t>NOTE</a:t>
            </a:r>
            <a:r>
              <a:rPr lang="en-US" sz="1600" dirty="0">
                <a:latin typeface="Arial"/>
                <a:cs typeface="Arial"/>
              </a:rPr>
              <a:t>: Medicare pays for dialysis services given to people with Medicare that have Acute Kidney Injury (AKI). </a:t>
            </a:r>
            <a:endParaRPr lang="en-US" sz="1600" dirty="0"/>
          </a:p>
        </p:txBody>
      </p:sp>
      <p:pic>
        <p:nvPicPr>
          <p:cNvPr id="10" name="Picture 9">
            <a:extLst>
              <a:ext uri="{FF2B5EF4-FFF2-40B4-BE49-F238E27FC236}">
                <a16:creationId xmlns:a16="http://schemas.microsoft.com/office/drawing/2014/main" id="{F1EC07EB-B970-45A1-A12A-60A1C4604B1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7032" y="5561032"/>
            <a:ext cx="274320" cy="274320"/>
          </a:xfrm>
          <a:prstGeom prst="rect">
            <a:avLst/>
          </a:prstGeom>
        </p:spPr>
      </p:pic>
      <p:sp>
        <p:nvSpPr>
          <p:cNvPr id="6" name="Slide Number Placeholder 5">
            <a:extLst>
              <a:ext uri="{FF2B5EF4-FFF2-40B4-BE49-F238E27FC236}">
                <a16:creationId xmlns:a16="http://schemas.microsoft.com/office/drawing/2014/main" id="{FA8AA440-117F-36B4-F707-9597DF23DB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0A48884F-AF75-7E44-F2A9-66CD19247F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a:extLst>
              <a:ext uri="{FF2B5EF4-FFF2-40B4-BE49-F238E27FC236}">
                <a16:creationId xmlns:a16="http://schemas.microsoft.com/office/drawing/2014/main" id="{978138E4-BAA7-1627-AFA6-F3EE84FA46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278361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solidFill>
                  <a:prstClr val="white"/>
                </a:solidFill>
              </a:rPr>
              <a:t>Medicare Eligibility Based on </a:t>
            </a:r>
            <a:br>
              <a:rPr lang="en-US" sz="2800" dirty="0">
                <a:solidFill>
                  <a:prstClr val="white"/>
                </a:solidFill>
              </a:rPr>
            </a:br>
            <a:r>
              <a:rPr lang="en-US" sz="2800" dirty="0">
                <a:solidFill>
                  <a:prstClr val="white"/>
                </a:solidFill>
              </a:rPr>
              <a:t>End-Stage Renal Disease (ESRD) (continued)</a:t>
            </a:r>
            <a:endParaRPr lang="en-US" sz="2800" dirty="0"/>
          </a:p>
        </p:txBody>
      </p:sp>
      <p:sp>
        <p:nvSpPr>
          <p:cNvPr id="5" name="Content Placeholder 4"/>
          <p:cNvSpPr>
            <a:spLocks noGrp="1"/>
          </p:cNvSpPr>
          <p:nvPr>
            <p:ph type="body" sz="quarter" idx="4294967295"/>
          </p:nvPr>
        </p:nvSpPr>
        <p:spPr>
          <a:xfrm>
            <a:off x="914400" y="1371600"/>
            <a:ext cx="10644187" cy="4167187"/>
          </a:xfrm>
        </p:spPr>
        <p:txBody>
          <a:bodyPr>
            <a:normAutofit lnSpcReduction="10000"/>
          </a:bodyPr>
          <a:lstStyle/>
          <a:p>
            <a:pPr marL="0" lvl="0" indent="0" defTabSz="685800">
              <a:lnSpc>
                <a:spcPct val="110000"/>
              </a:lnSpc>
              <a:spcBef>
                <a:spcPts val="0"/>
              </a:spcBef>
              <a:spcAft>
                <a:spcPts val="600"/>
              </a:spcAft>
              <a:buFont typeface="Wingdings" pitchFamily="2" charset="2"/>
              <a:buNone/>
            </a:pPr>
            <a:r>
              <a:rPr lang="en-US" sz="2800" dirty="0">
                <a:solidFill>
                  <a:srgbClr val="00529B"/>
                </a:solidFill>
              </a:rPr>
              <a:t>You need both Medicare Part A (Hospital Insurance) and Part B (Medical Insurance) for complete coverage.</a:t>
            </a:r>
          </a:p>
          <a:p>
            <a:pPr marL="0" lvl="0" indent="0" defTabSz="685800">
              <a:lnSpc>
                <a:spcPct val="100000"/>
              </a:lnSpc>
              <a:spcBef>
                <a:spcPts val="600"/>
              </a:spcBef>
              <a:buFont typeface="Wingdings" pitchFamily="2" charset="2"/>
              <a:buNone/>
            </a:pPr>
            <a:r>
              <a:rPr lang="en-US" sz="2800" b="1" dirty="0">
                <a:solidFill>
                  <a:srgbClr val="00529B"/>
                </a:solidFill>
              </a:rPr>
              <a:t>For more information on enrollment and eligibility:</a:t>
            </a:r>
          </a:p>
          <a:p>
            <a:pPr marL="914400" lvl="1" indent="0" defTabSz="685800">
              <a:lnSpc>
                <a:spcPct val="100000"/>
              </a:lnSpc>
              <a:spcBef>
                <a:spcPts val="600"/>
              </a:spcBef>
              <a:buNone/>
              <a:tabLst>
                <a:tab pos="914400" algn="l"/>
              </a:tabLst>
            </a:pPr>
            <a:endParaRPr lang="en-US" sz="2400" dirty="0">
              <a:solidFill>
                <a:srgbClr val="00529B"/>
              </a:solidFill>
            </a:endParaRPr>
          </a:p>
          <a:p>
            <a:pPr marL="1376363" lvl="1" indent="0" defTabSz="685800">
              <a:lnSpc>
                <a:spcPct val="100000"/>
              </a:lnSpc>
              <a:spcBef>
                <a:spcPts val="600"/>
              </a:spcBef>
              <a:buNone/>
              <a:tabLst>
                <a:tab pos="1376363" algn="l"/>
              </a:tabLst>
            </a:pPr>
            <a:r>
              <a:rPr lang="en-US" sz="2400" dirty="0">
                <a:solidFill>
                  <a:srgbClr val="00529B"/>
                </a:solidFill>
              </a:rPr>
              <a:t>Contact Social Security at </a:t>
            </a:r>
            <a:r>
              <a:rPr lang="en-US" sz="2400" dirty="0">
                <a:solidFill>
                  <a:srgbClr val="00529B"/>
                </a:solidFill>
                <a:hlinkClick r:id="rId4">
                  <a:extLst>
                    <a:ext uri="{A12FA001-AC4F-418D-AE19-62706E023703}">
                      <ahyp:hlinkClr xmlns:ahyp="http://schemas.microsoft.com/office/drawing/2018/hyperlinkcolor" val="tx"/>
                    </a:ext>
                  </a:extLst>
                </a:hlinkClick>
              </a:rPr>
              <a:t>SSA.gov</a:t>
            </a:r>
            <a:r>
              <a:rPr lang="en-US" sz="2400" dirty="0">
                <a:solidFill>
                  <a:srgbClr val="00529B"/>
                </a:solidFill>
              </a:rPr>
              <a:t> </a:t>
            </a:r>
          </a:p>
          <a:p>
            <a:pPr marL="1376363" lvl="1" indent="0" defTabSz="685800">
              <a:lnSpc>
                <a:spcPct val="100000"/>
              </a:lnSpc>
              <a:spcBef>
                <a:spcPts val="600"/>
              </a:spcBef>
              <a:buNone/>
              <a:tabLst>
                <a:tab pos="1376363" algn="l"/>
              </a:tabLst>
            </a:pPr>
            <a:r>
              <a:rPr lang="en-US" sz="2400" dirty="0">
                <a:solidFill>
                  <a:srgbClr val="00529B"/>
                </a:solidFill>
              </a:rPr>
              <a:t>or 1-800-772-1213 (TTY: 1-800-325-0778)</a:t>
            </a:r>
          </a:p>
          <a:p>
            <a:pPr marL="1376363" lvl="1" indent="0" defTabSz="685800">
              <a:lnSpc>
                <a:spcPct val="100000"/>
              </a:lnSpc>
              <a:spcBef>
                <a:spcPts val="600"/>
              </a:spcBef>
              <a:buNone/>
              <a:tabLst>
                <a:tab pos="1376363" algn="l"/>
              </a:tabLst>
            </a:pPr>
            <a:endParaRPr lang="en-US" sz="2400" dirty="0">
              <a:solidFill>
                <a:srgbClr val="00529B"/>
              </a:solidFill>
            </a:endParaRPr>
          </a:p>
          <a:p>
            <a:pPr marL="1376363" lvl="1" indent="0" defTabSz="685800">
              <a:lnSpc>
                <a:spcPct val="100000"/>
              </a:lnSpc>
              <a:spcBef>
                <a:spcPts val="600"/>
              </a:spcBef>
              <a:buNone/>
              <a:tabLst>
                <a:tab pos="1376363" algn="l"/>
              </a:tabLst>
            </a:pPr>
            <a:r>
              <a:rPr lang="en-US" sz="2400" dirty="0">
                <a:solidFill>
                  <a:srgbClr val="00529B"/>
                </a:solidFill>
              </a:rPr>
              <a:t>Railroad retirees can contact the RRB at </a:t>
            </a:r>
            <a:r>
              <a:rPr lang="en-US" sz="2400" dirty="0">
                <a:solidFill>
                  <a:srgbClr val="00529B"/>
                </a:solidFill>
                <a:hlinkClick r:id="rId5">
                  <a:extLst>
                    <a:ext uri="{A12FA001-AC4F-418D-AE19-62706E023703}">
                      <ahyp:hlinkClr xmlns:ahyp="http://schemas.microsoft.com/office/drawing/2018/hyperlinkcolor" val="tx"/>
                    </a:ext>
                  </a:extLst>
                </a:hlinkClick>
              </a:rPr>
              <a:t>RRB.gov</a:t>
            </a:r>
            <a:r>
              <a:rPr lang="en-US" sz="2400" dirty="0">
                <a:solidFill>
                  <a:srgbClr val="00529B"/>
                </a:solidFill>
              </a:rPr>
              <a:t> </a:t>
            </a:r>
          </a:p>
          <a:p>
            <a:pPr marL="1376363" lvl="1" indent="0" defTabSz="685800">
              <a:lnSpc>
                <a:spcPct val="100000"/>
              </a:lnSpc>
              <a:spcBef>
                <a:spcPts val="600"/>
              </a:spcBef>
              <a:buNone/>
              <a:tabLst>
                <a:tab pos="1376363" algn="l"/>
              </a:tabLst>
            </a:pPr>
            <a:r>
              <a:rPr lang="en-US" sz="2400" dirty="0">
                <a:solidFill>
                  <a:srgbClr val="00529B"/>
                </a:solidFill>
              </a:rPr>
              <a:t>or 1-877-772-5772 (TTY: 1-312-751-4701)</a:t>
            </a:r>
          </a:p>
        </p:txBody>
      </p:sp>
      <p:pic>
        <p:nvPicPr>
          <p:cNvPr id="6146" name="Picture 2">
            <a:extLst>
              <a:ext uri="{FF2B5EF4-FFF2-40B4-BE49-F238E27FC236}">
                <a16:creationId xmlns:a16="http://schemas.microsoft.com/office/drawing/2014/main" id="{1536332B-9423-438D-8B5D-69F047E3EB6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654" y="3173363"/>
            <a:ext cx="1026336" cy="1026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2ADAFD4-2AD9-449E-96D6-38E929163CB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1786" y="4258540"/>
            <a:ext cx="1256071" cy="1256071"/>
          </a:xfrm>
          <a:prstGeom prst="rect">
            <a:avLst/>
          </a:prstGeom>
          <a:noFill/>
          <a:ln>
            <a:noFill/>
          </a:ln>
        </p:spPr>
      </p:pic>
      <p:sp>
        <p:nvSpPr>
          <p:cNvPr id="7" name="Slide Number Placeholder 6">
            <a:extLst>
              <a:ext uri="{FF2B5EF4-FFF2-40B4-BE49-F238E27FC236}">
                <a16:creationId xmlns:a16="http://schemas.microsoft.com/office/drawing/2014/main" id="{6BA6D593-14C6-34DE-B186-82BEF4525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E987D1D9-527F-78AD-5954-39FD35CB63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a:extLst>
              <a:ext uri="{FF2B5EF4-FFF2-40B4-BE49-F238E27FC236}">
                <a16:creationId xmlns:a16="http://schemas.microsoft.com/office/drawing/2014/main" id="{24F65BE7-578F-089D-F102-0C48A0D091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26558042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Autofit/>
          </a:bodyPr>
          <a:lstStyle/>
          <a:p>
            <a:r>
              <a:rPr lang="en-US" sz="2800" dirty="0"/>
              <a:t>How to Sign Up for Medicare Part A (Hospital Insurance) &amp;</a:t>
            </a:r>
            <a:br>
              <a:rPr lang="en-US" sz="2800" dirty="0"/>
            </a:br>
            <a:r>
              <a:rPr lang="en-US" sz="2800" dirty="0"/>
              <a:t>Medicare Part B (Medical Insurance)</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371600"/>
            <a:ext cx="5730822" cy="3048966"/>
          </a:xfrm>
        </p:spPr>
        <p:txBody>
          <a:bodyPr>
            <a:normAutofit/>
          </a:bodyPr>
          <a:lstStyle/>
          <a:p>
            <a:pPr marL="0" lvl="0" indent="0" defTabSz="685800">
              <a:lnSpc>
                <a:spcPct val="100000"/>
              </a:lnSpc>
              <a:spcBef>
                <a:spcPts val="0"/>
              </a:spcBef>
              <a:spcAft>
                <a:spcPts val="1200"/>
              </a:spcAft>
              <a:buNone/>
            </a:pPr>
            <a:r>
              <a:rPr lang="en-US" sz="2400" dirty="0">
                <a:solidFill>
                  <a:srgbClr val="00529B"/>
                </a:solidFill>
              </a:rPr>
              <a:t>Get your doctor/dialysis facility to complete the “End-Stage Renal Disease Medical Evidence Report Medicare Entitlement and/or Patient Registration” form (Form CMS-2728) </a:t>
            </a:r>
            <a:endParaRPr lang="en-US" dirty="0"/>
          </a:p>
        </p:txBody>
      </p:sp>
      <p:sp>
        <p:nvSpPr>
          <p:cNvPr id="6" name="Text Placeholder 5">
            <a:extLst>
              <a:ext uri="{FF2B5EF4-FFF2-40B4-BE49-F238E27FC236}">
                <a16:creationId xmlns:a16="http://schemas.microsoft.com/office/drawing/2014/main" id="{FC5E9E3A-FBD3-E806-7E77-ADC194595A70}"/>
              </a:ext>
            </a:extLst>
          </p:cNvPr>
          <p:cNvSpPr>
            <a:spLocks noGrp="1"/>
          </p:cNvSpPr>
          <p:nvPr>
            <p:ph type="body" sz="quarter" idx="14"/>
          </p:nvPr>
        </p:nvSpPr>
        <p:spPr>
          <a:xfrm>
            <a:off x="1295400" y="4248987"/>
            <a:ext cx="4572000" cy="1417320"/>
          </a:xfrm>
          <a:prstGeom prst="roundRect">
            <a:avLst/>
          </a:prstGeom>
          <a:solidFill>
            <a:srgbClr val="00529B"/>
          </a:solidFill>
        </p:spPr>
        <p:txBody>
          <a:bodyPr>
            <a:normAutofit fontScale="92500" lnSpcReduction="10000"/>
          </a:bodyPr>
          <a:lstStyle/>
          <a:p>
            <a:pPr marL="0" lvl="0" indent="0">
              <a:lnSpc>
                <a:spcPct val="110000"/>
              </a:lnSpc>
              <a:spcBef>
                <a:spcPts val="0"/>
              </a:spcBef>
              <a:spcAft>
                <a:spcPts val="600"/>
              </a:spcAft>
              <a:buClrTx/>
              <a:buNone/>
              <a:defRPr/>
            </a:pPr>
            <a:r>
              <a:rPr lang="en-US" b="1" kern="0" dirty="0">
                <a:solidFill>
                  <a:prstClr val="white"/>
                </a:solidFill>
              </a:rPr>
              <a:t>Visit your local Social Security office or call Social Security at</a:t>
            </a:r>
            <a:br>
              <a:rPr lang="en-US" kern="0" dirty="0">
                <a:solidFill>
                  <a:prstClr val="white"/>
                </a:solidFill>
              </a:rPr>
            </a:br>
            <a:r>
              <a:rPr lang="en-US" kern="0" dirty="0">
                <a:solidFill>
                  <a:prstClr val="white"/>
                </a:solidFill>
              </a:rPr>
              <a:t>1-800-772-1213 </a:t>
            </a:r>
            <a:br>
              <a:rPr lang="en-US" kern="0" dirty="0">
                <a:solidFill>
                  <a:prstClr val="white"/>
                </a:solidFill>
              </a:rPr>
            </a:br>
            <a:r>
              <a:rPr lang="en-US" kern="0" dirty="0">
                <a:solidFill>
                  <a:prstClr val="white"/>
                </a:solidFill>
              </a:rPr>
              <a:t>(TTY: 1-800-325-0778)</a:t>
            </a:r>
          </a:p>
        </p:txBody>
      </p:sp>
      <p:pic>
        <p:nvPicPr>
          <p:cNvPr id="12" name="Content Placeholder 11" descr="Image of the ESRD medical Evidence Report, Medicare Entitlement and/or Patient Registration form.">
            <a:extLst>
              <a:ext uri="{FF2B5EF4-FFF2-40B4-BE49-F238E27FC236}">
                <a16:creationId xmlns:a16="http://schemas.microsoft.com/office/drawing/2014/main" id="{E19B0A6F-2283-0151-EDE6-B5F080CC7609}"/>
              </a:ext>
            </a:extLst>
          </p:cNvPr>
          <p:cNvPicPr>
            <a:picLocks noGrp="1" noChangeAspect="1"/>
          </p:cNvPicPr>
          <p:nvPr>
            <p:ph sz="quarter" idx="15"/>
          </p:nvPr>
        </p:nvPicPr>
        <p:blipFill>
          <a:blip r:embed="rId4"/>
          <a:stretch>
            <a:fillRect/>
          </a:stretch>
        </p:blipFill>
        <p:spPr>
          <a:xfrm>
            <a:off x="7015092" y="916813"/>
            <a:ext cx="4730838" cy="5575427"/>
          </a:xfrm>
          <a:prstGeom prst="rect">
            <a:avLst/>
          </a:prstGeom>
        </p:spPr>
      </p:pic>
      <p:sp>
        <p:nvSpPr>
          <p:cNvPr id="9" name="Slide Number Placeholder 6">
            <a:extLst>
              <a:ext uri="{FF2B5EF4-FFF2-40B4-BE49-F238E27FC236}">
                <a16:creationId xmlns:a16="http://schemas.microsoft.com/office/drawing/2014/main" id="{4368DF76-D4B7-4380-A57D-A369D9FAEF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Understanding Medicare</a:t>
            </a:r>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7814088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t>When Medicare Coverage Begins Based on </a:t>
            </a:r>
            <a:br>
              <a:rPr lang="en-US" sz="2800" dirty="0"/>
            </a:br>
            <a:r>
              <a:rPr lang="en-US" sz="2800" dirty="0"/>
              <a:t>End-Stage Renal Disease (ESRD)</a:t>
            </a:r>
          </a:p>
        </p:txBody>
      </p:sp>
      <p:graphicFrame>
        <p:nvGraphicFramePr>
          <p:cNvPr id="7" name="Table 6" descr="Chart describing when Medicare coverage based on ESRD starts.&#10;&#10;Details are included in the speakers' notes." title="Chart describing when Medicare coverage based on ESRD starts"/>
          <p:cNvGraphicFramePr>
            <a:graphicFrameLocks noGrp="1"/>
          </p:cNvGraphicFramePr>
          <p:nvPr>
            <p:extLst>
              <p:ext uri="{D42A27DB-BD31-4B8C-83A1-F6EECF244321}">
                <p14:modId xmlns:p14="http://schemas.microsoft.com/office/powerpoint/2010/main" val="2319091970"/>
              </p:ext>
            </p:extLst>
          </p:nvPr>
        </p:nvGraphicFramePr>
        <p:xfrm>
          <a:off x="469120" y="1298959"/>
          <a:ext cx="11342451" cy="3983610"/>
        </p:xfrm>
        <a:graphic>
          <a:graphicData uri="http://schemas.openxmlformats.org/drawingml/2006/table">
            <a:tbl>
              <a:tblPr firstRow="1" bandRow="1">
                <a:tableStyleId>{BDBED569-4797-4DF1-A0F4-6AAB3CD982D8}</a:tableStyleId>
              </a:tblPr>
              <a:tblGrid>
                <a:gridCol w="8480327">
                  <a:extLst>
                    <a:ext uri="{9D8B030D-6E8A-4147-A177-3AD203B41FA5}">
                      <a16:colId xmlns:a16="http://schemas.microsoft.com/office/drawing/2014/main" val="3535012686"/>
                    </a:ext>
                  </a:extLst>
                </a:gridCol>
                <a:gridCol w="2862124">
                  <a:extLst>
                    <a:ext uri="{9D8B030D-6E8A-4147-A177-3AD203B41FA5}">
                      <a16:colId xmlns:a16="http://schemas.microsoft.com/office/drawing/2014/main" val="20000"/>
                    </a:ext>
                  </a:extLst>
                </a:gridCol>
              </a:tblGrid>
              <a:tr h="4258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kern="1200" baseline="0" dirty="0">
                          <a:solidFill>
                            <a:srgbClr val="00529B"/>
                          </a:solidFill>
                          <a:latin typeface="+mn-lt"/>
                          <a:cs typeface="Arial" panose="020B0604020202020204" pitchFamily="34" charset="0"/>
                        </a:rPr>
                        <a:t>Under the Following Circumstances</a:t>
                      </a:r>
                      <a:endParaRPr lang="en-US" sz="2200" b="0" kern="1200" dirty="0">
                        <a:solidFill>
                          <a:srgbClr val="00529B"/>
                        </a:solidFill>
                        <a:latin typeface="+mn-lt"/>
                        <a:ea typeface="+mn-ea"/>
                        <a:cs typeface="Arial" panose="020B0604020202020204" pitchFamily="34" charset="0"/>
                      </a:endParaRPr>
                    </a:p>
                  </a:txBody>
                  <a:tcPr marL="68580" marR="68580"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00529B"/>
                          </a:solidFill>
                          <a:latin typeface="+mn-lt"/>
                          <a:cs typeface="Arial" panose="020B0604020202020204" pitchFamily="34" charset="0"/>
                        </a:rPr>
                        <a:t>Your</a:t>
                      </a:r>
                      <a:r>
                        <a:rPr lang="en-US" sz="2200" b="1" baseline="0" dirty="0">
                          <a:solidFill>
                            <a:srgbClr val="00529B"/>
                          </a:solidFill>
                          <a:latin typeface="+mn-lt"/>
                          <a:cs typeface="Arial" panose="020B0604020202020204" pitchFamily="34" charset="0"/>
                        </a:rPr>
                        <a:t> Coverage Starts</a:t>
                      </a:r>
                      <a:endParaRPr lang="en-US" sz="2200" b="1" dirty="0">
                        <a:solidFill>
                          <a:srgbClr val="00529B"/>
                        </a:solidFill>
                        <a:latin typeface="+mn-lt"/>
                        <a:cs typeface="Arial" panose="020B0604020202020204" pitchFamily="34" charset="0"/>
                      </a:endParaRPr>
                    </a:p>
                  </a:txBody>
                  <a:tcPr marL="68580" marR="68580" marT="34290" marB="34290"/>
                </a:tc>
                <a:extLst>
                  <a:ext uri="{0D108BD9-81ED-4DB2-BD59-A6C34878D82A}">
                    <a16:rowId xmlns:a16="http://schemas.microsoft.com/office/drawing/2014/main" val="10000"/>
                  </a:ext>
                </a:extLst>
              </a:tr>
              <a:tr h="4697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0529B"/>
                          </a:solidFill>
                          <a:latin typeface="+mn-lt"/>
                          <a:cs typeface="Arial" panose="020B0604020202020204" pitchFamily="34" charset="0"/>
                        </a:rPr>
                        <a:t>You get a regular course of dialysis in a facility</a:t>
                      </a:r>
                      <a:endParaRPr lang="en-US" sz="1800" b="0" kern="1200" dirty="0">
                        <a:solidFill>
                          <a:srgbClr val="00529B"/>
                        </a:solidFill>
                        <a:latin typeface="+mn-lt"/>
                        <a:ea typeface="+mn-ea"/>
                        <a:cs typeface="Arial"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529B"/>
                          </a:solidFill>
                          <a:latin typeface="+mn-lt"/>
                          <a:cs typeface="Arial" panose="020B0604020202020204" pitchFamily="34" charset="0"/>
                        </a:rPr>
                        <a:t>1</a:t>
                      </a:r>
                      <a:r>
                        <a:rPr lang="en-US" sz="1800" b="0" baseline="30000" dirty="0">
                          <a:solidFill>
                            <a:srgbClr val="00529B"/>
                          </a:solidFill>
                          <a:latin typeface="+mn-lt"/>
                          <a:cs typeface="Arial" panose="020B0604020202020204" pitchFamily="34" charset="0"/>
                        </a:rPr>
                        <a:t>st</a:t>
                      </a:r>
                      <a:r>
                        <a:rPr lang="en-US" sz="1800" b="0" dirty="0">
                          <a:solidFill>
                            <a:srgbClr val="00529B"/>
                          </a:solidFill>
                          <a:latin typeface="+mn-lt"/>
                          <a:cs typeface="Arial" panose="020B0604020202020204" pitchFamily="34" charset="0"/>
                        </a:rPr>
                        <a:t> day of the </a:t>
                      </a:r>
                      <a:r>
                        <a:rPr lang="en-US" sz="1800" b="0" strike="noStrike" baseline="0" dirty="0">
                          <a:solidFill>
                            <a:srgbClr val="00529B"/>
                          </a:solidFill>
                          <a:latin typeface="+mn-lt"/>
                          <a:cs typeface="Arial" panose="020B0604020202020204" pitchFamily="34" charset="0"/>
                        </a:rPr>
                        <a:t>4</a:t>
                      </a:r>
                      <a:r>
                        <a:rPr lang="en-US" sz="1800" b="0" strike="noStrike" baseline="30000" dirty="0">
                          <a:solidFill>
                            <a:srgbClr val="00529B"/>
                          </a:solidFill>
                          <a:latin typeface="+mn-lt"/>
                          <a:cs typeface="Arial" panose="020B0604020202020204" pitchFamily="34" charset="0"/>
                        </a:rPr>
                        <a:t>th</a:t>
                      </a:r>
                      <a:r>
                        <a:rPr lang="en-US" sz="1800" b="0" strike="noStrike" baseline="0" dirty="0">
                          <a:solidFill>
                            <a:srgbClr val="00529B"/>
                          </a:solidFill>
                          <a:latin typeface="+mn-lt"/>
                          <a:cs typeface="Arial" panose="020B0604020202020204" pitchFamily="34" charset="0"/>
                        </a:rPr>
                        <a:t> </a:t>
                      </a:r>
                      <a:r>
                        <a:rPr lang="en-US" sz="1800" b="0" dirty="0">
                          <a:solidFill>
                            <a:srgbClr val="00529B"/>
                          </a:solidFill>
                          <a:latin typeface="+mn-lt"/>
                          <a:cs typeface="Arial" panose="020B0604020202020204" pitchFamily="34" charset="0"/>
                        </a:rPr>
                        <a:t>month of your dialysis treatments </a:t>
                      </a:r>
                    </a:p>
                  </a:txBody>
                  <a:tcPr marL="68580" marR="68580" marT="34290" marB="34290"/>
                </a:tc>
                <a:extLst>
                  <a:ext uri="{0D108BD9-81ED-4DB2-BD59-A6C34878D82A}">
                    <a16:rowId xmlns:a16="http://schemas.microsoft.com/office/drawing/2014/main" val="10001"/>
                  </a:ext>
                </a:extLst>
              </a:tr>
              <a:tr h="76678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529B"/>
                          </a:solidFill>
                          <a:latin typeface="+mn-lt"/>
                          <a:cs typeface="Arial" panose="020B0604020202020204" pitchFamily="34" charset="0"/>
                        </a:rPr>
                        <a:t>You</a:t>
                      </a:r>
                      <a:r>
                        <a:rPr lang="en-US" sz="1800" kern="1200" baseline="0" dirty="0">
                          <a:solidFill>
                            <a:srgbClr val="00529B"/>
                          </a:solidFill>
                          <a:latin typeface="+mn-lt"/>
                          <a:cs typeface="Arial" panose="020B0604020202020204" pitchFamily="34" charset="0"/>
                        </a:rPr>
                        <a:t> participate in a </a:t>
                      </a:r>
                      <a:r>
                        <a:rPr lang="en-US" sz="1800" kern="1200" dirty="0">
                          <a:solidFill>
                            <a:srgbClr val="00529B"/>
                          </a:solidFill>
                          <a:latin typeface="+mn-lt"/>
                          <a:cs typeface="Arial" panose="020B0604020202020204" pitchFamily="34" charset="0"/>
                        </a:rPr>
                        <a:t>home dialysis training program </a:t>
                      </a:r>
                      <a:r>
                        <a:rPr lang="en-US" sz="1800" dirty="0">
                          <a:solidFill>
                            <a:srgbClr val="00529B"/>
                          </a:solidFill>
                          <a:latin typeface="+mn-lt"/>
                          <a:cs typeface="Arial" panose="020B0604020202020204" pitchFamily="34" charset="0"/>
                        </a:rPr>
                        <a:t>during the first 3 months of your regular course of dialysis </a:t>
                      </a:r>
                      <a:r>
                        <a:rPr lang="en-US" sz="1800" kern="1200" dirty="0">
                          <a:solidFill>
                            <a:srgbClr val="00529B"/>
                          </a:solidFill>
                          <a:latin typeface="+mn-lt"/>
                          <a:cs typeface="Arial" panose="020B0604020202020204" pitchFamily="34" charset="0"/>
                        </a:rPr>
                        <a:t>(with expectation of completion</a:t>
                      </a:r>
                      <a:r>
                        <a:rPr lang="en-US" sz="1800" dirty="0">
                          <a:solidFill>
                            <a:srgbClr val="00529B"/>
                          </a:solidFill>
                          <a:latin typeface="+mn-lt"/>
                          <a:cs typeface="Arial" panose="020B0604020202020204" pitchFamily="34" charset="0"/>
                        </a:rPr>
                        <a:t>)</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529B"/>
                          </a:solidFill>
                          <a:latin typeface="+mn-lt"/>
                          <a:cs typeface="Arial" panose="020B0604020202020204" pitchFamily="34" charset="0"/>
                        </a:rPr>
                        <a:t>1</a:t>
                      </a:r>
                      <a:r>
                        <a:rPr lang="en-US" sz="1800" b="0" baseline="30000" dirty="0">
                          <a:solidFill>
                            <a:srgbClr val="00529B"/>
                          </a:solidFill>
                          <a:latin typeface="+mn-lt"/>
                          <a:cs typeface="Arial" panose="020B0604020202020204" pitchFamily="34" charset="0"/>
                        </a:rPr>
                        <a:t>st</a:t>
                      </a:r>
                      <a:r>
                        <a:rPr lang="en-US" sz="1800" b="0" dirty="0">
                          <a:solidFill>
                            <a:srgbClr val="00529B"/>
                          </a:solidFill>
                          <a:latin typeface="+mn-lt"/>
                          <a:cs typeface="Arial" panose="020B0604020202020204" pitchFamily="34" charset="0"/>
                        </a:rPr>
                        <a:t> </a:t>
                      </a:r>
                      <a:r>
                        <a:rPr lang="en-US" sz="1800" dirty="0">
                          <a:solidFill>
                            <a:srgbClr val="00529B"/>
                          </a:solidFill>
                          <a:latin typeface="+mn-lt"/>
                          <a:cs typeface="Arial" panose="020B0604020202020204" pitchFamily="34" charset="0"/>
                        </a:rPr>
                        <a:t>month of your dialysis treatment</a:t>
                      </a:r>
                    </a:p>
                  </a:txBody>
                  <a:tcPr marL="68580" marR="68580" marT="34290" marB="34290"/>
                </a:tc>
                <a:extLst>
                  <a:ext uri="{0D108BD9-81ED-4DB2-BD59-A6C34878D82A}">
                    <a16:rowId xmlns:a16="http://schemas.microsoft.com/office/drawing/2014/main" val="10002"/>
                  </a:ext>
                </a:extLst>
              </a:tr>
              <a:tr h="10742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trike="noStrike" baseline="0" dirty="0">
                          <a:solidFill>
                            <a:srgbClr val="00529B"/>
                          </a:solidFill>
                          <a:latin typeface="+mn-lt"/>
                          <a:cs typeface="Arial" panose="020B0604020202020204" pitchFamily="34" charset="0"/>
                        </a:rPr>
                        <a:t>Y</a:t>
                      </a:r>
                      <a:r>
                        <a:rPr lang="en-US" sz="1800" dirty="0">
                          <a:solidFill>
                            <a:srgbClr val="00529B"/>
                          </a:solidFill>
                          <a:latin typeface="+mn-lt"/>
                          <a:cs typeface="Arial" panose="020B0604020202020204" pitchFamily="34" charset="0"/>
                        </a:rPr>
                        <a:t>ou’re admitted to a Medicare-certified</a:t>
                      </a:r>
                      <a:r>
                        <a:rPr lang="en-US" sz="1800" baseline="0" dirty="0">
                          <a:solidFill>
                            <a:srgbClr val="00529B"/>
                          </a:solidFill>
                          <a:latin typeface="+mn-lt"/>
                          <a:cs typeface="Arial" panose="020B0604020202020204" pitchFamily="34" charset="0"/>
                        </a:rPr>
                        <a:t> hospital </a:t>
                      </a:r>
                      <a:r>
                        <a:rPr lang="en-US" sz="1800" dirty="0">
                          <a:solidFill>
                            <a:srgbClr val="00529B"/>
                          </a:solidFill>
                          <a:latin typeface="+mn-lt"/>
                          <a:cs typeface="Arial" panose="020B0604020202020204" pitchFamily="34" charset="0"/>
                        </a:rPr>
                        <a:t>for a kidney transplant (or for health care services</a:t>
                      </a:r>
                      <a:r>
                        <a:rPr lang="en-US" sz="1800" baseline="0" dirty="0">
                          <a:solidFill>
                            <a:srgbClr val="00529B"/>
                          </a:solidFill>
                          <a:latin typeface="+mn-lt"/>
                          <a:cs typeface="Arial" panose="020B0604020202020204" pitchFamily="34" charset="0"/>
                        </a:rPr>
                        <a:t> that you need before your transplant)</a:t>
                      </a:r>
                      <a:r>
                        <a:rPr lang="en-US" sz="1800" dirty="0">
                          <a:solidFill>
                            <a:srgbClr val="00529B"/>
                          </a:solidFill>
                          <a:latin typeface="+mn-lt"/>
                          <a:cs typeface="Arial" panose="020B0604020202020204" pitchFamily="34" charset="0"/>
                        </a:rPr>
                        <a:t> if your transplant takes place in the same month or within the next 2 months</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529B"/>
                          </a:solidFill>
                          <a:latin typeface="+mn-lt"/>
                          <a:cs typeface="Arial" panose="020B0604020202020204" pitchFamily="34" charset="0"/>
                        </a:rPr>
                        <a:t>Same</a:t>
                      </a:r>
                      <a:r>
                        <a:rPr lang="en-US" sz="1800" b="0" baseline="0" dirty="0">
                          <a:solidFill>
                            <a:srgbClr val="00529B"/>
                          </a:solidFill>
                          <a:latin typeface="+mn-lt"/>
                          <a:cs typeface="Arial" panose="020B0604020202020204" pitchFamily="34" charset="0"/>
                        </a:rPr>
                        <a:t> month as admission</a:t>
                      </a:r>
                      <a:endParaRPr lang="en-US" sz="1800" dirty="0">
                        <a:solidFill>
                          <a:srgbClr val="00529B"/>
                        </a:solidFill>
                        <a:latin typeface="+mn-lt"/>
                        <a:cs typeface="Arial" panose="020B0604020202020204" pitchFamily="34" charset="0"/>
                      </a:endParaRPr>
                    </a:p>
                    <a:p>
                      <a:endParaRPr lang="en-US" sz="1800" b="0" dirty="0">
                        <a:solidFill>
                          <a:srgbClr val="00529B"/>
                        </a:solidFill>
                        <a:latin typeface="+mn-lt"/>
                        <a:cs typeface="Arial" panose="020B0604020202020204" pitchFamily="34" charset="0"/>
                      </a:endParaRPr>
                    </a:p>
                  </a:txBody>
                  <a:tcPr marL="68580" marR="68580" marT="34290" marB="34290"/>
                </a:tc>
                <a:extLst>
                  <a:ext uri="{0D108BD9-81ED-4DB2-BD59-A6C34878D82A}">
                    <a16:rowId xmlns:a16="http://schemas.microsoft.com/office/drawing/2014/main" val="10004"/>
                  </a:ext>
                </a:extLst>
              </a:tr>
              <a:tr h="10994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529B"/>
                          </a:solidFill>
                          <a:latin typeface="+mn-lt"/>
                          <a:cs typeface="Arial" panose="020B0604020202020204" pitchFamily="34" charset="0"/>
                        </a:rPr>
                        <a:t>Your transplant is delayed</a:t>
                      </a:r>
                      <a:r>
                        <a:rPr lang="en-US" sz="1800" baseline="0" dirty="0">
                          <a:solidFill>
                            <a:srgbClr val="00529B"/>
                          </a:solidFill>
                          <a:latin typeface="+mn-lt"/>
                          <a:cs typeface="Arial" panose="020B0604020202020204" pitchFamily="34" charset="0"/>
                        </a:rPr>
                        <a:t> more than 2 months after you’re admitted to the hospital for the transplant </a:t>
                      </a:r>
                      <a:r>
                        <a:rPr lang="en-US" sz="1800" b="1" baseline="0" dirty="0">
                          <a:solidFill>
                            <a:srgbClr val="00529B"/>
                          </a:solidFill>
                          <a:latin typeface="+mn-lt"/>
                          <a:cs typeface="Arial" panose="020B0604020202020204" pitchFamily="34" charset="0"/>
                        </a:rPr>
                        <a:t>or</a:t>
                      </a:r>
                      <a:r>
                        <a:rPr lang="en-US" sz="1800" baseline="0" dirty="0">
                          <a:solidFill>
                            <a:srgbClr val="00529B"/>
                          </a:solidFill>
                          <a:latin typeface="+mn-lt"/>
                          <a:cs typeface="Arial" panose="020B0604020202020204" pitchFamily="34" charset="0"/>
                        </a:rPr>
                        <a:t> for health care services you need before the transplant</a:t>
                      </a:r>
                      <a:endParaRPr lang="en-US" sz="1800" dirty="0">
                        <a:solidFill>
                          <a:srgbClr val="00529B"/>
                        </a:solidFill>
                        <a:latin typeface="+mn-lt"/>
                        <a:cs typeface="Arial"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529B"/>
                          </a:solidFill>
                          <a:latin typeface="+mn-lt"/>
                          <a:cs typeface="Arial" panose="020B0604020202020204" pitchFamily="34" charset="0"/>
                        </a:rPr>
                        <a:t>2 months before the month</a:t>
                      </a:r>
                      <a:r>
                        <a:rPr lang="en-US" sz="1800" baseline="0" dirty="0">
                          <a:solidFill>
                            <a:srgbClr val="00529B"/>
                          </a:solidFill>
                          <a:latin typeface="+mn-lt"/>
                          <a:cs typeface="Arial" panose="020B0604020202020204" pitchFamily="34" charset="0"/>
                        </a:rPr>
                        <a:t> of your transplant</a:t>
                      </a:r>
                      <a:endParaRPr lang="en-US" sz="1800" dirty="0">
                        <a:solidFill>
                          <a:srgbClr val="00529B"/>
                        </a:solidFill>
                        <a:latin typeface="+mn-lt"/>
                        <a:cs typeface="Arial" panose="020B0604020202020204" pitchFamily="34" charset="0"/>
                      </a:endParaRPr>
                    </a:p>
                  </a:txBody>
                  <a:tcPr marL="68580" marR="68580" marT="34290" marB="34290"/>
                </a:tc>
                <a:extLst>
                  <a:ext uri="{0D108BD9-81ED-4DB2-BD59-A6C34878D82A}">
                    <a16:rowId xmlns:a16="http://schemas.microsoft.com/office/drawing/2014/main" val="10005"/>
                  </a:ext>
                </a:extLst>
              </a:tr>
            </a:tbl>
          </a:graphicData>
        </a:graphic>
      </p:graphicFrame>
      <p:pic>
        <p:nvPicPr>
          <p:cNvPr id="8" name="Picture 7">
            <a:extLst>
              <a:ext uri="{FF2B5EF4-FFF2-40B4-BE49-F238E27FC236}">
                <a16:creationId xmlns:a16="http://schemas.microsoft.com/office/drawing/2014/main" id="{904E73B3-0F4D-4AAD-9064-32B21F39CA6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flipV="1">
            <a:off x="636587" y="5497603"/>
            <a:ext cx="228600" cy="228600"/>
          </a:xfrm>
          <a:prstGeom prst="rect">
            <a:avLst/>
          </a:prstGeom>
        </p:spPr>
      </p:pic>
      <p:sp>
        <p:nvSpPr>
          <p:cNvPr id="10" name="Content Placeholder 9">
            <a:extLst>
              <a:ext uri="{FF2B5EF4-FFF2-40B4-BE49-F238E27FC236}">
                <a16:creationId xmlns:a16="http://schemas.microsoft.com/office/drawing/2014/main" id="{2CB6842A-B75D-F67C-45E6-6F302A450A14}"/>
              </a:ext>
            </a:extLst>
          </p:cNvPr>
          <p:cNvSpPr>
            <a:spLocks noGrp="1"/>
          </p:cNvSpPr>
          <p:nvPr>
            <p:ph sz="quarter" idx="14"/>
          </p:nvPr>
        </p:nvSpPr>
        <p:spPr>
          <a:xfrm>
            <a:off x="838200" y="5440453"/>
            <a:ext cx="10736263" cy="1173162"/>
          </a:xfrm>
        </p:spPr>
        <p:txBody>
          <a:bodyPr/>
          <a:lstStyle/>
          <a:p>
            <a:pPr marL="0" lvl="0" indent="0">
              <a:spcAft>
                <a:spcPts val="0"/>
              </a:spcAft>
              <a:buClrTx/>
              <a:buNone/>
              <a:defRPr/>
            </a:pPr>
            <a:r>
              <a:rPr lang="en-US" sz="1600" b="1" kern="0" dirty="0"/>
              <a:t>NOTE</a:t>
            </a:r>
            <a:r>
              <a:rPr lang="en-US" sz="1600" kern="0" dirty="0"/>
              <a:t>: If you’re eligible for Medicare based on ESRD and don’t sign up right away, you may be eligible for up to 12 months of retroactive coverage.</a:t>
            </a:r>
          </a:p>
        </p:txBody>
      </p:sp>
      <p:sp>
        <p:nvSpPr>
          <p:cNvPr id="9" name="Slide Number Placeholder 6">
            <a:extLst>
              <a:ext uri="{FF2B5EF4-FFF2-40B4-BE49-F238E27FC236}">
                <a16:creationId xmlns:a16="http://schemas.microsoft.com/office/drawing/2014/main" id="{AFC4D031-8CAD-450A-80E1-EB79918C4D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27640125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14400"/>
          </a:xfrm>
        </p:spPr>
        <p:txBody>
          <a:bodyPr anchor="ctr">
            <a:normAutofit/>
          </a:bodyPr>
          <a:lstStyle/>
          <a:p>
            <a:r>
              <a:rPr lang="en-US" sz="3000" dirty="0"/>
              <a:t>Part B Immunosuppressive Drug (Part B-ID) Coverage </a:t>
            </a:r>
          </a:p>
        </p:txBody>
      </p:sp>
      <p:grpSp>
        <p:nvGrpSpPr>
          <p:cNvPr id="15" name="Group 14" descr="Part B Medical Insurance icon">
            <a:extLst>
              <a:ext uri="{FF2B5EF4-FFF2-40B4-BE49-F238E27FC236}">
                <a16:creationId xmlns:a16="http://schemas.microsoft.com/office/drawing/2014/main" id="{6C9AE955-43B7-4FCF-BE58-307B1E989DEE}"/>
              </a:ext>
            </a:extLst>
          </p:cNvPr>
          <p:cNvGrpSpPr>
            <a:grpSpLocks noChangeAspect="1"/>
          </p:cNvGrpSpPr>
          <p:nvPr/>
        </p:nvGrpSpPr>
        <p:grpSpPr>
          <a:xfrm>
            <a:off x="257481" y="2705530"/>
            <a:ext cx="3041070" cy="3178809"/>
            <a:chOff x="192482" y="1317648"/>
            <a:chExt cx="2941189" cy="3074405"/>
          </a:xfrm>
        </p:grpSpPr>
        <p:pic>
          <p:nvPicPr>
            <p:cNvPr id="16" name="Picture 15" descr="Part B Icon">
              <a:extLst>
                <a:ext uri="{FF2B5EF4-FFF2-40B4-BE49-F238E27FC236}">
                  <a16:creationId xmlns:a16="http://schemas.microsoft.com/office/drawing/2014/main" id="{A3ACDC70-F5F0-4948-8AE6-E36FB13D8269}"/>
                </a:ext>
              </a:extLst>
            </p:cNvPr>
            <p:cNvPicPr>
              <a:picLocks noChangeAspect="1"/>
            </p:cNvPicPr>
            <p:nvPr/>
          </p:nvPicPr>
          <p:blipFill>
            <a:blip r:embed="rId4"/>
            <a:srcRect/>
            <a:stretch/>
          </p:blipFill>
          <p:spPr>
            <a:xfrm>
              <a:off x="375201" y="1317648"/>
              <a:ext cx="1982406" cy="1785854"/>
            </a:xfrm>
            <a:prstGeom prst="rect">
              <a:avLst/>
            </a:prstGeom>
          </p:spPr>
        </p:pic>
        <p:sp>
          <p:nvSpPr>
            <p:cNvPr id="23" name="TextBox 22">
              <a:extLst>
                <a:ext uri="{FF2B5EF4-FFF2-40B4-BE49-F238E27FC236}">
                  <a16:creationId xmlns:a16="http://schemas.microsoft.com/office/drawing/2014/main" id="{F3F78E11-C75D-4005-820C-BE2716474BE0}"/>
                </a:ext>
              </a:extLst>
            </p:cNvPr>
            <p:cNvSpPr txBox="1"/>
            <p:nvPr/>
          </p:nvSpPr>
          <p:spPr>
            <a:xfrm>
              <a:off x="192482" y="3231147"/>
              <a:ext cx="2941189" cy="1160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Part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Immunosuppressive Drug Coverage</a:t>
              </a:r>
            </a:p>
          </p:txBody>
        </p:sp>
      </p:grpSp>
      <p:sp>
        <p:nvSpPr>
          <p:cNvPr id="5" name="Content Placeholder 4"/>
          <p:cNvSpPr>
            <a:spLocks noGrp="1"/>
          </p:cNvSpPr>
          <p:nvPr>
            <p:ph type="body" sz="quarter" idx="13"/>
          </p:nvPr>
        </p:nvSpPr>
        <p:spPr>
          <a:xfrm>
            <a:off x="391795" y="1116987"/>
            <a:ext cx="11353800" cy="4167187"/>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n-US" sz="2800" b="1" dirty="0">
                <a:solidFill>
                  <a:srgbClr val="00529B"/>
                </a:solidFill>
                <a:latin typeface="Arial"/>
                <a:cs typeface="Arial"/>
              </a:rPr>
              <a:t>If you lose (or will lose) Part A coverage 36 months after a kidney transplant, you may be able to get Part B immunosuppressive drug (Part B-ID) coverage</a:t>
            </a:r>
            <a:r>
              <a:rPr lang="en-US" sz="2800" dirty="0">
                <a:ea typeface="Wingdings" panose="05000000000000000000" pitchFamily="2" charset="2"/>
                <a:cs typeface="Wingdings" panose="05000000000000000000" pitchFamily="2" charset="2"/>
              </a:rPr>
              <a:t> </a:t>
            </a:r>
          </a:p>
          <a:p>
            <a:pPr marL="3657600" indent="-342900">
              <a:lnSpc>
                <a:spcPct val="100000"/>
              </a:lnSpc>
              <a:spcBef>
                <a:spcPts val="1800"/>
              </a:spcBef>
              <a:spcAft>
                <a:spcPts val="1200"/>
              </a:spcAft>
            </a:pPr>
            <a:r>
              <a:rPr lang="en-US" sz="2400" dirty="0">
                <a:solidFill>
                  <a:srgbClr val="00529B"/>
                </a:solidFill>
                <a:latin typeface="Arial"/>
                <a:cs typeface="Arial"/>
              </a:rPr>
              <a:t>You can’t be enrolled in certain other types of </a:t>
            </a:r>
            <a:br>
              <a:rPr lang="en-US" sz="2400" dirty="0">
                <a:solidFill>
                  <a:srgbClr val="00529B"/>
                </a:solidFill>
                <a:latin typeface="Arial"/>
                <a:cs typeface="Arial"/>
              </a:rPr>
            </a:br>
            <a:r>
              <a:rPr lang="en-US" sz="2400" dirty="0">
                <a:solidFill>
                  <a:srgbClr val="00529B"/>
                </a:solidFill>
                <a:latin typeface="Arial"/>
                <a:cs typeface="Arial"/>
              </a:rPr>
              <a:t>health coverage</a:t>
            </a:r>
          </a:p>
          <a:p>
            <a:pPr marL="3657600" indent="-342900">
              <a:lnSpc>
                <a:spcPct val="100000"/>
              </a:lnSpc>
              <a:spcBef>
                <a:spcPts val="0"/>
              </a:spcBef>
              <a:spcAft>
                <a:spcPts val="1200"/>
              </a:spcAft>
            </a:pPr>
            <a:r>
              <a:rPr lang="en-US" sz="2400" dirty="0">
                <a:solidFill>
                  <a:srgbClr val="00529B"/>
                </a:solidFill>
                <a:latin typeface="Arial"/>
                <a:cs typeface="Arial"/>
              </a:rPr>
              <a:t>Only applies to immunosuppressive drugs—you </a:t>
            </a:r>
            <a:br>
              <a:rPr lang="en-US" sz="2400" dirty="0">
                <a:solidFill>
                  <a:srgbClr val="00529B"/>
                </a:solidFill>
                <a:latin typeface="Arial"/>
                <a:cs typeface="Arial"/>
              </a:rPr>
            </a:br>
            <a:r>
              <a:rPr lang="en-US" sz="2400" dirty="0">
                <a:solidFill>
                  <a:srgbClr val="00529B"/>
                </a:solidFill>
                <a:latin typeface="Arial"/>
                <a:cs typeface="Arial"/>
              </a:rPr>
              <a:t>won’t get Medicare coverage for any other items </a:t>
            </a:r>
            <a:br>
              <a:rPr lang="en-US" sz="2400" dirty="0">
                <a:solidFill>
                  <a:srgbClr val="00529B"/>
                </a:solidFill>
                <a:latin typeface="Arial"/>
                <a:cs typeface="Arial"/>
              </a:rPr>
            </a:br>
            <a:r>
              <a:rPr lang="en-US" sz="2400" dirty="0">
                <a:solidFill>
                  <a:srgbClr val="00529B"/>
                </a:solidFill>
                <a:latin typeface="Arial"/>
                <a:cs typeface="Arial"/>
              </a:rPr>
              <a:t>or services</a:t>
            </a:r>
            <a:endParaRPr lang="en-US" sz="2800" b="1" dirty="0">
              <a:solidFill>
                <a:srgbClr val="00529B"/>
              </a:solidFill>
              <a:latin typeface="Arial"/>
              <a:cs typeface="Arial"/>
            </a:endParaRPr>
          </a:p>
        </p:txBody>
      </p:sp>
      <p:sp>
        <p:nvSpPr>
          <p:cNvPr id="17" name="Slide Number Placeholder 5">
            <a:extLst>
              <a:ext uri="{FF2B5EF4-FFF2-40B4-BE49-F238E27FC236}">
                <a16:creationId xmlns:a16="http://schemas.microsoft.com/office/drawing/2014/main" id="{01D127D9-1F61-4D61-BD72-FB617EF7E3A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a:xfrm>
            <a:off x="4038600" y="649224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60000"/>
                    <a:lumOff val="40000"/>
                  </a:srgbClr>
                </a:solidFill>
              </a:rPr>
              <a:t>Understanding Medicare</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a:xfrm>
            <a:off x="838200" y="649224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29215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6123-BD02-4051-8D9D-21831D568707}"/>
              </a:ext>
            </a:extLst>
          </p:cNvPr>
          <p:cNvSpPr>
            <a:spLocks noGrp="1"/>
          </p:cNvSpPr>
          <p:nvPr>
            <p:ph type="title"/>
          </p:nvPr>
        </p:nvSpPr>
        <p:spPr>
          <a:xfrm>
            <a:off x="0" y="0"/>
            <a:ext cx="12192000" cy="931517"/>
          </a:xfrm>
        </p:spPr>
        <p:txBody>
          <a:bodyPr>
            <a:noAutofit/>
          </a:bodyPr>
          <a:lstStyle/>
          <a:p>
            <a:r>
              <a:rPr lang="en-US" sz="2800" dirty="0"/>
              <a:t>Part B Immunosuppressive Drug (Part B-ID) Coverage (continued)</a:t>
            </a:r>
          </a:p>
        </p:txBody>
      </p:sp>
      <p:sp>
        <p:nvSpPr>
          <p:cNvPr id="3" name="Text Placeholder 2">
            <a:extLst>
              <a:ext uri="{FF2B5EF4-FFF2-40B4-BE49-F238E27FC236}">
                <a16:creationId xmlns:a16="http://schemas.microsoft.com/office/drawing/2014/main" id="{A804BBFE-5915-4E0D-AA55-AB182CB547CE}"/>
              </a:ext>
            </a:extLst>
          </p:cNvPr>
          <p:cNvSpPr>
            <a:spLocks noGrp="1"/>
          </p:cNvSpPr>
          <p:nvPr>
            <p:ph type="body" sz="quarter" idx="13"/>
          </p:nvPr>
        </p:nvSpPr>
        <p:spPr>
          <a:xfrm>
            <a:off x="914400" y="1242797"/>
            <a:ext cx="10644188" cy="5031963"/>
          </a:xfrm>
        </p:spPr>
        <p:txBody>
          <a:bodyPr>
            <a:normAutofit fontScale="92500" lnSpcReduction="10000"/>
          </a:bodyPr>
          <a:lstStyle/>
          <a:p>
            <a:pPr marL="0" indent="0">
              <a:lnSpc>
                <a:spcPct val="120000"/>
              </a:lnSpc>
              <a:spcAft>
                <a:spcPts val="1200"/>
              </a:spcAft>
              <a:buNone/>
            </a:pPr>
            <a:r>
              <a:rPr lang="en-US" b="1" dirty="0">
                <a:solidFill>
                  <a:srgbClr val="00529B"/>
                </a:solidFill>
              </a:rPr>
              <a:t>Part B-ID:</a:t>
            </a:r>
          </a:p>
          <a:p>
            <a:pPr marL="548640" indent="-274320">
              <a:lnSpc>
                <a:spcPct val="120000"/>
              </a:lnSpc>
              <a:spcBef>
                <a:spcPts val="0"/>
              </a:spcBef>
              <a:spcAft>
                <a:spcPts val="1200"/>
              </a:spcAft>
            </a:pPr>
            <a:r>
              <a:rPr lang="en-US" sz="2200" dirty="0">
                <a:solidFill>
                  <a:srgbClr val="00529B"/>
                </a:solidFill>
              </a:rPr>
              <a:t>Doesn’t have specific enrollment periods. If you qualify, you can enroll, disenroll, or re-enroll at any time on a monthly basis.</a:t>
            </a:r>
          </a:p>
          <a:p>
            <a:pPr marL="548640" indent="-274320">
              <a:lnSpc>
                <a:spcPct val="120000"/>
              </a:lnSpc>
              <a:spcBef>
                <a:spcPts val="0"/>
              </a:spcBef>
              <a:spcAft>
                <a:spcPts val="1200"/>
              </a:spcAft>
            </a:pPr>
            <a:r>
              <a:rPr lang="en-US" sz="2200" dirty="0">
                <a:solidFill>
                  <a:srgbClr val="00529B"/>
                </a:solidFill>
              </a:rPr>
              <a:t>Requires attestation that you don’t currently have or expect to get other types of coverage.</a:t>
            </a:r>
          </a:p>
          <a:p>
            <a:pPr marL="548640" indent="-274320">
              <a:lnSpc>
                <a:spcPct val="120000"/>
              </a:lnSpc>
              <a:spcBef>
                <a:spcPts val="0"/>
              </a:spcBef>
              <a:spcAft>
                <a:spcPts val="1200"/>
              </a:spcAft>
            </a:pPr>
            <a:r>
              <a:rPr lang="en-US" sz="2200" dirty="0">
                <a:solidFill>
                  <a:srgbClr val="00529B"/>
                </a:solidFill>
              </a:rPr>
              <a:t>Has a lower premium than the standard Part B premium, and doesn’t have late enrollment penalties.</a:t>
            </a:r>
          </a:p>
          <a:p>
            <a:pPr marL="822960" lvl="1" indent="-274320">
              <a:lnSpc>
                <a:spcPct val="120000"/>
              </a:lnSpc>
              <a:spcBef>
                <a:spcPts val="0"/>
              </a:spcBef>
              <a:spcAft>
                <a:spcPts val="1200"/>
              </a:spcAft>
            </a:pPr>
            <a:r>
              <a:rPr lang="en-US" sz="1800" dirty="0">
                <a:solidFill>
                  <a:srgbClr val="00529B"/>
                </a:solidFill>
              </a:rPr>
              <a:t>The monthly premium for this benefit is $103 (or higher based on your income) in 2024.</a:t>
            </a:r>
          </a:p>
          <a:p>
            <a:pPr marL="822960" lvl="1" indent="-274320">
              <a:lnSpc>
                <a:spcPct val="120000"/>
              </a:lnSpc>
              <a:spcBef>
                <a:spcPts val="0"/>
              </a:spcBef>
              <a:spcAft>
                <a:spcPts val="1200"/>
              </a:spcAft>
            </a:pPr>
            <a:r>
              <a:rPr lang="en-US" sz="1800" dirty="0">
                <a:solidFill>
                  <a:srgbClr val="00529B"/>
                </a:solidFill>
              </a:rPr>
              <a:t>Annual Part B deductible is $240; once you’ve met the deductible, you’ll pay 20% of the Medicare approved amount for your immunosuppressive drugs.</a:t>
            </a:r>
          </a:p>
          <a:p>
            <a:pPr marL="58738" indent="0">
              <a:lnSpc>
                <a:spcPct val="120000"/>
              </a:lnSpc>
              <a:spcBef>
                <a:spcPts val="0"/>
              </a:spcBef>
              <a:spcAft>
                <a:spcPts val="1200"/>
              </a:spcAft>
              <a:buNone/>
            </a:pPr>
            <a:r>
              <a:rPr lang="en-US" sz="2200" b="1" dirty="0">
                <a:solidFill>
                  <a:srgbClr val="00529B"/>
                </a:solidFill>
              </a:rPr>
              <a:t>NOTE</a:t>
            </a:r>
            <a:r>
              <a:rPr lang="en-US" sz="2200" dirty="0">
                <a:solidFill>
                  <a:srgbClr val="00529B"/>
                </a:solidFill>
              </a:rPr>
              <a:t>: If you also qualify for Medicare Savings Programs (MSP), they may help to pay the premium, deductible, and/or coinsurance for Part B-ID. </a:t>
            </a:r>
            <a:endParaRPr lang="en-US" dirty="0"/>
          </a:p>
        </p:txBody>
      </p:sp>
      <p:sp>
        <p:nvSpPr>
          <p:cNvPr id="7" name="Freeform: Shape 6">
            <a:extLst>
              <a:ext uri="{FF2B5EF4-FFF2-40B4-BE49-F238E27FC236}">
                <a16:creationId xmlns:a16="http://schemas.microsoft.com/office/drawing/2014/main" id="{B086FBD6-F400-487C-AFA7-144A8F0E0C1E}"/>
              </a:ext>
              <a:ext uri="{C183D7F6-B498-43B3-948B-1728B52AA6E4}">
                <adec:decorative xmlns:adec="http://schemas.microsoft.com/office/drawing/2017/decorative" val="1"/>
              </a:ext>
            </a:extLst>
          </p:cNvPr>
          <p:cNvSpPr>
            <a:spLocks noChangeAspect="1"/>
          </p:cNvSpPr>
          <p:nvPr/>
        </p:nvSpPr>
        <p:spPr>
          <a:xfrm>
            <a:off x="728336" y="5491011"/>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6551EC8-B809-43E2-A303-785ED92402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4B248E5D-7CF0-4184-8BD3-6CC26A0C43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Understanding Medicare</a:t>
            </a:r>
          </a:p>
        </p:txBody>
      </p:sp>
      <p:sp>
        <p:nvSpPr>
          <p:cNvPr id="4" name="Date Placeholder 3">
            <a:extLst>
              <a:ext uri="{FF2B5EF4-FFF2-40B4-BE49-F238E27FC236}">
                <a16:creationId xmlns:a16="http://schemas.microsoft.com/office/drawing/2014/main" id="{2D6515CB-A9AF-417A-8BC8-51957128CC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8453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lstStyle/>
          <a:p>
            <a:r>
              <a:rPr lang="en-US" dirty="0"/>
              <a:t>Medicare Choices for People with Disabilities</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sz="quarter" idx="13"/>
          </p:nvPr>
        </p:nvSpPr>
        <p:spPr>
          <a:xfrm>
            <a:off x="914400" y="1371600"/>
            <a:ext cx="10439400" cy="4667250"/>
          </a:xfrm>
        </p:spPr>
        <p:txBody>
          <a:bodyPr>
            <a:noAutofit/>
          </a:bodyPr>
          <a:lstStyle/>
          <a:p>
            <a:pPr marL="0" lvl="0" indent="0" defTabSz="685800">
              <a:buNone/>
            </a:pPr>
            <a:r>
              <a:rPr lang="en-US" b="1" dirty="0"/>
              <a:t>Medicare Coverage Options (some may not be available in your area):</a:t>
            </a:r>
          </a:p>
          <a:p>
            <a:pPr marL="548640" defTabSz="685800"/>
            <a:r>
              <a:rPr lang="en-US" sz="2400" dirty="0"/>
              <a:t>Original Medicare </a:t>
            </a:r>
          </a:p>
          <a:p>
            <a:pPr marL="548640" defTabSz="685800"/>
            <a:r>
              <a:rPr lang="en-US" sz="2400" dirty="0"/>
              <a:t>Medicare Advantage Plan</a:t>
            </a:r>
          </a:p>
          <a:p>
            <a:pPr marL="548640" defTabSz="685800"/>
            <a:r>
              <a:rPr lang="en-US" sz="2400" dirty="0"/>
              <a:t>Medicare drug plan</a:t>
            </a:r>
          </a:p>
          <a:p>
            <a:pPr marL="1097280" lvl="1" defTabSz="685800">
              <a:spcAft>
                <a:spcPts val="1200"/>
              </a:spcAft>
              <a:buSzPct val="100000"/>
            </a:pPr>
            <a:r>
              <a:rPr lang="en-US" sz="2000" dirty="0"/>
              <a:t>Add to Original Medicare</a:t>
            </a:r>
          </a:p>
          <a:p>
            <a:pPr marL="1097280" lvl="1" defTabSz="685800">
              <a:spcAft>
                <a:spcPts val="1200"/>
              </a:spcAft>
              <a:buSzPct val="100000"/>
            </a:pPr>
            <a:r>
              <a:rPr lang="en-US" sz="2000" dirty="0"/>
              <a:t>Join a Medicare Advantage Plan with drug coverage</a:t>
            </a:r>
          </a:p>
          <a:p>
            <a:pPr marL="548640" defTabSz="685800"/>
            <a:r>
              <a:rPr lang="en-US" sz="2400" dirty="0"/>
              <a:t>Other Medicare health plans</a:t>
            </a:r>
          </a:p>
        </p:txBody>
      </p:sp>
      <p:sp>
        <p:nvSpPr>
          <p:cNvPr id="5" name="Slide Number Placeholder 4">
            <a:extLst>
              <a:ext uri="{FF2B5EF4-FFF2-40B4-BE49-F238E27FC236}">
                <a16:creationId xmlns:a16="http://schemas.microsoft.com/office/drawing/2014/main" id="{917F1F5A-2870-49DE-AC37-1554E7DE8889}"/>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a:xfrm>
            <a:off x="4038600" y="649224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a:xfrm>
            <a:off x="838200" y="649224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1809B-CC95-98A5-B226-C69E43BD22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03E4D0-704B-AC94-5B22-AF171F97921F}"/>
              </a:ext>
            </a:extLst>
          </p:cNvPr>
          <p:cNvSpPr>
            <a:spLocks noGrp="1"/>
          </p:cNvSpPr>
          <p:nvPr>
            <p:ph type="title"/>
          </p:nvPr>
        </p:nvSpPr>
        <p:spPr/>
        <p:txBody>
          <a:bodyPr>
            <a:normAutofit/>
          </a:bodyPr>
          <a:lstStyle/>
          <a:p>
            <a:r>
              <a:rPr lang="en-US" dirty="0"/>
              <a:t>Lesson 6</a:t>
            </a:r>
          </a:p>
        </p:txBody>
      </p:sp>
      <p:sp>
        <p:nvSpPr>
          <p:cNvPr id="5" name="Text Placeholder 4">
            <a:extLst>
              <a:ext uri="{FF2B5EF4-FFF2-40B4-BE49-F238E27FC236}">
                <a16:creationId xmlns:a16="http://schemas.microsoft.com/office/drawing/2014/main" id="{C2271DA0-CA1F-77B5-A8C8-CD1C7612B464}"/>
              </a:ext>
            </a:extLst>
          </p:cNvPr>
          <p:cNvSpPr>
            <a:spLocks noGrp="1"/>
          </p:cNvSpPr>
          <p:nvPr>
            <p:ph type="body" idx="1"/>
          </p:nvPr>
        </p:nvSpPr>
        <p:spPr/>
        <p:txBody>
          <a:bodyPr>
            <a:normAutofit/>
          </a:bodyPr>
          <a:lstStyle/>
          <a:p>
            <a:pPr>
              <a:lnSpc>
                <a:spcPct val="100000"/>
              </a:lnSpc>
              <a:spcBef>
                <a:spcPts val="600"/>
              </a:spcBef>
            </a:pPr>
            <a:r>
              <a:rPr lang="en-US" dirty="0"/>
              <a:t>Medicare Supplement Insurance (Medigap) Policies</a:t>
            </a:r>
          </a:p>
        </p:txBody>
      </p:sp>
    </p:spTree>
    <p:custDataLst>
      <p:tags r:id="rId1"/>
    </p:custDataLst>
    <p:extLst>
      <p:ext uri="{BB962C8B-B14F-4D97-AF65-F5344CB8AC3E}">
        <p14:creationId xmlns:p14="http://schemas.microsoft.com/office/powerpoint/2010/main" val="39815788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p:txBody>
          <a:bodyPr vert="horz" lIns="91440" tIns="45720" rIns="91440" bIns="45720" rtlCol="0" anchor="ctr">
            <a:normAutofit/>
          </a:bodyPr>
          <a:lstStyle/>
          <a:p>
            <a:r>
              <a:rPr lang="en-US" sz="3000" dirty="0"/>
              <a:t>Your Medicare Coverage Choices</a:t>
            </a:r>
          </a:p>
        </p:txBody>
      </p:sp>
      <p:pic>
        <p:nvPicPr>
          <p:cNvPr id="12" name="Picture 11" descr="Image of a person standing in front of a wall with two options to choose from Original Medicare and Medicare Advantage">
            <a:extLst>
              <a:ext uri="{FF2B5EF4-FFF2-40B4-BE49-F238E27FC236}">
                <a16:creationId xmlns:a16="http://schemas.microsoft.com/office/drawing/2014/main" id="{6547DA88-2C28-471F-AA05-965C3BD8C34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36896" y="1102017"/>
            <a:ext cx="9203634" cy="4588588"/>
          </a:xfrm>
          <a:prstGeom prst="rect">
            <a:avLst/>
          </a:prstGeom>
        </p:spPr>
      </p:pic>
      <p:sp>
        <p:nvSpPr>
          <p:cNvPr id="9" name="Content Placeholder 8">
            <a:extLst>
              <a:ext uri="{FF2B5EF4-FFF2-40B4-BE49-F238E27FC236}">
                <a16:creationId xmlns:a16="http://schemas.microsoft.com/office/drawing/2014/main" id="{EFC745D7-3999-4B3A-CA4E-5AABE7E89A9D}"/>
              </a:ext>
            </a:extLst>
          </p:cNvPr>
          <p:cNvSpPr>
            <a:spLocks noGrp="1"/>
          </p:cNvSpPr>
          <p:nvPr>
            <p:ph sz="quarter" idx="13"/>
          </p:nvPr>
        </p:nvSpPr>
        <p:spPr>
          <a:xfrm>
            <a:off x="1536896" y="1554347"/>
            <a:ext cx="4273288" cy="2140251"/>
          </a:xfrm>
        </p:spPr>
        <p:txBody>
          <a:bodyPr/>
          <a:lstStyle/>
          <a:p>
            <a:pPr marL="0" lvl="0" indent="0" algn="ctr">
              <a:spcAft>
                <a:spcPts val="0"/>
              </a:spcAft>
              <a:buClrTx/>
              <a:buNone/>
              <a:defRPr/>
            </a:pPr>
            <a:r>
              <a:rPr lang="en-US" sz="3600" b="1" kern="0" dirty="0">
                <a:solidFill>
                  <a:prstClr val="white"/>
                </a:solidFill>
                <a:latin typeface="Calibri" panose="020F0502020204030204"/>
                <a:cs typeface="+mn-cs"/>
              </a:rPr>
              <a:t>Original </a:t>
            </a:r>
          </a:p>
          <a:p>
            <a:pPr marL="0" lvl="0" indent="0" algn="ctr">
              <a:buClrTx/>
              <a:buNone/>
              <a:defRPr/>
            </a:pPr>
            <a:r>
              <a:rPr lang="en-US" sz="3600" b="1" kern="0" dirty="0">
                <a:solidFill>
                  <a:prstClr val="white"/>
                </a:solidFill>
                <a:latin typeface="Calibri" panose="020F0502020204030204"/>
                <a:cs typeface="+mn-cs"/>
              </a:rPr>
              <a:t>Medicare</a:t>
            </a:r>
          </a:p>
          <a:p>
            <a:pPr marL="0" lvl="0" indent="0" algn="ctr">
              <a:spcAft>
                <a:spcPts val="0"/>
              </a:spcAft>
              <a:buClrTx/>
              <a:buNone/>
            </a:pPr>
            <a:r>
              <a:rPr lang="en-US" sz="2000" dirty="0">
                <a:solidFill>
                  <a:prstClr val="white"/>
                </a:solidFill>
                <a:latin typeface="Calibri" panose="020F0502020204030204"/>
                <a:cs typeface="+mn-cs"/>
              </a:rPr>
              <a:t>You can add Medicare Supplement Insurance (Medigap)</a:t>
            </a:r>
            <a:endParaRPr lang="en-US" dirty="0"/>
          </a:p>
        </p:txBody>
      </p:sp>
      <p:sp>
        <p:nvSpPr>
          <p:cNvPr id="5" name="Rectangle 4">
            <a:extLst>
              <a:ext uri="{FF2B5EF4-FFF2-40B4-BE49-F238E27FC236}">
                <a16:creationId xmlns:a16="http://schemas.microsoft.com/office/drawing/2014/main" id="{59872A8B-CBA6-4212-BB52-FE05F7DE3E5E}"/>
              </a:ext>
              <a:ext uri="{C183D7F6-B498-43B3-948B-1728B52AA6E4}">
                <adec:decorative xmlns:adec="http://schemas.microsoft.com/office/drawing/2017/decorative" val="1"/>
              </a:ext>
            </a:extLst>
          </p:cNvPr>
          <p:cNvSpPr/>
          <p:nvPr/>
        </p:nvSpPr>
        <p:spPr>
          <a:xfrm>
            <a:off x="5810184" y="1030915"/>
            <a:ext cx="835485" cy="1862048"/>
          </a:xfrm>
          <a:prstGeom prst="rect">
            <a:avLst/>
          </a:prstGeom>
          <a:noFill/>
        </p:spPr>
        <p:txBody>
          <a:bodyPr wrap="none" lIns="91440" tIns="45720" rIns="91440" bIns="45720">
            <a:spAutoFit/>
          </a:bodyPr>
          <a:lstStyle/>
          <a:p>
            <a:pPr algn="ctr"/>
            <a:r>
              <a:rPr lang="en-US" sz="11500" b="1" cap="none" spc="0" dirty="0">
                <a:ln w="0"/>
                <a:solidFill>
                  <a:schemeClr val="bg1"/>
                </a:solidFill>
                <a:effectLst>
                  <a:outerShdw blurRad="38100" dist="19050" dir="2700000" algn="tl" rotWithShape="0">
                    <a:schemeClr val="dk1">
                      <a:alpha val="40000"/>
                    </a:schemeClr>
                  </a:outerShdw>
                </a:effectLst>
                <a:latin typeface="Lato Black" panose="020F0A02020204030203" pitchFamily="34" charset="0"/>
              </a:rPr>
              <a:t>?</a:t>
            </a:r>
          </a:p>
        </p:txBody>
      </p:sp>
      <p:sp>
        <p:nvSpPr>
          <p:cNvPr id="10" name="Content Placeholder 9">
            <a:extLst>
              <a:ext uri="{FF2B5EF4-FFF2-40B4-BE49-F238E27FC236}">
                <a16:creationId xmlns:a16="http://schemas.microsoft.com/office/drawing/2014/main" id="{3A1AE92E-3CF9-385B-90C9-6BB9F3C78247}"/>
              </a:ext>
            </a:extLst>
          </p:cNvPr>
          <p:cNvSpPr>
            <a:spLocks noGrp="1"/>
          </p:cNvSpPr>
          <p:nvPr>
            <p:ph sz="quarter" idx="14"/>
          </p:nvPr>
        </p:nvSpPr>
        <p:spPr>
          <a:xfrm>
            <a:off x="7163661" y="1554347"/>
            <a:ext cx="3368752" cy="1706273"/>
          </a:xfrm>
        </p:spPr>
        <p:txBody>
          <a:bodyPr/>
          <a:lstStyle/>
          <a:p>
            <a:pPr marL="0" lvl="0" indent="0" algn="ctr">
              <a:spcAft>
                <a:spcPts val="0"/>
              </a:spcAft>
              <a:buClrTx/>
              <a:buNone/>
              <a:defRPr/>
            </a:pPr>
            <a:r>
              <a:rPr lang="en-US" sz="3600" b="1" kern="0" dirty="0">
                <a:solidFill>
                  <a:prstClr val="white"/>
                </a:solidFill>
                <a:latin typeface="Calibri" panose="020F0502020204030204"/>
                <a:cs typeface="+mn-cs"/>
              </a:rPr>
              <a:t>Medicare </a:t>
            </a:r>
          </a:p>
          <a:p>
            <a:pPr marL="0" lvl="0" indent="0" algn="ctr">
              <a:spcAft>
                <a:spcPts val="0"/>
              </a:spcAft>
              <a:buClrTx/>
              <a:buNone/>
              <a:defRPr/>
            </a:pPr>
            <a:r>
              <a:rPr lang="en-US" sz="3600" b="1" kern="0" dirty="0">
                <a:solidFill>
                  <a:prstClr val="white"/>
                </a:solidFill>
                <a:latin typeface="Calibri" panose="020F0502020204030204"/>
                <a:cs typeface="+mn-cs"/>
              </a:rPr>
              <a:t>Advantage</a:t>
            </a:r>
            <a:endParaRPr lang="en-US" dirty="0"/>
          </a:p>
        </p:txBody>
      </p:sp>
      <p:sp>
        <p:nvSpPr>
          <p:cNvPr id="13" name="Content Placeholder 12">
            <a:extLst>
              <a:ext uri="{FF2B5EF4-FFF2-40B4-BE49-F238E27FC236}">
                <a16:creationId xmlns:a16="http://schemas.microsoft.com/office/drawing/2014/main" id="{A32AB5CA-55FA-2EFD-E0BE-D697C2401F2E}"/>
              </a:ext>
            </a:extLst>
          </p:cNvPr>
          <p:cNvSpPr>
            <a:spLocks noGrp="1"/>
          </p:cNvSpPr>
          <p:nvPr>
            <p:ph sz="quarter" idx="15"/>
          </p:nvPr>
        </p:nvSpPr>
        <p:spPr>
          <a:xfrm>
            <a:off x="2055559" y="5753684"/>
            <a:ext cx="8166308" cy="365125"/>
          </a:xfrm>
        </p:spPr>
        <p:txBody>
          <a:bodyPr>
            <a:normAutofit lnSpcReduction="10000"/>
          </a:bodyPr>
          <a:lstStyle/>
          <a:p>
            <a:pPr marL="0" indent="0">
              <a:buNone/>
            </a:pPr>
            <a:r>
              <a:rPr lang="en-US" sz="1800" b="1" dirty="0"/>
              <a:t>NOTE: </a:t>
            </a:r>
            <a:r>
              <a:rPr lang="en-US" sz="1800" dirty="0"/>
              <a:t>Medigap policies only work with Original Medicare.</a:t>
            </a:r>
          </a:p>
        </p:txBody>
      </p:sp>
      <p:pic>
        <p:nvPicPr>
          <p:cNvPr id="11" name="Picture 10">
            <a:extLst>
              <a:ext uri="{FF2B5EF4-FFF2-40B4-BE49-F238E27FC236}">
                <a16:creationId xmlns:a16="http://schemas.microsoft.com/office/drawing/2014/main" id="{A9E0618F-E101-459E-84F9-842C62B842A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04098" y="5769168"/>
            <a:ext cx="274320" cy="274320"/>
          </a:xfrm>
          <a:prstGeom prst="rect">
            <a:avLst/>
          </a:prstGeom>
        </p:spPr>
      </p:pic>
      <p:sp>
        <p:nvSpPr>
          <p:cNvPr id="2" name="Slide Number Placeholder 1">
            <a:extLst>
              <a:ext uri="{FF2B5EF4-FFF2-40B4-BE49-F238E27FC236}">
                <a16:creationId xmlns:a16="http://schemas.microsoft.com/office/drawing/2014/main" id="{CD089DD6-BE79-4F53-A904-591B9A9A6AA7}"/>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8FAADC"/>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1E79EF6-0C0E-43E6-8FB3-918BC522CC5A}" type="slidenum">
              <a:rPr lang="en-US" smtClean="0"/>
              <a:pPr>
                <a:defRPr/>
              </a:pPr>
              <a:t>78</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rgbClr val="8FAADC"/>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Understanding Medicare</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rgbClr val="8FAADC"/>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April 2024</a:t>
            </a:r>
          </a:p>
        </p:txBody>
      </p:sp>
    </p:spTree>
    <p:custDataLst>
      <p:tags r:id="rId1"/>
    </p:custDataLst>
    <p:extLst>
      <p:ext uri="{BB962C8B-B14F-4D97-AF65-F5344CB8AC3E}">
        <p14:creationId xmlns:p14="http://schemas.microsoft.com/office/powerpoint/2010/main" val="71940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n-US" sz="3000" dirty="0"/>
              <a:t>Medigap Policies</a:t>
            </a:r>
          </a:p>
        </p:txBody>
      </p:sp>
      <p:sp>
        <p:nvSpPr>
          <p:cNvPr id="7" name="Content Placeholder 6"/>
          <p:cNvSpPr>
            <a:spLocks noGrp="1"/>
          </p:cNvSpPr>
          <p:nvPr>
            <p:ph sz="quarter" idx="13"/>
          </p:nvPr>
        </p:nvSpPr>
        <p:spPr>
          <a:xfrm>
            <a:off x="1371600" y="1371600"/>
            <a:ext cx="6781800" cy="4667250"/>
          </a:xfrm>
        </p:spPr>
        <p:txBody>
          <a:bodyPr>
            <a:normAutofit fontScale="92500" lnSpcReduction="10000"/>
          </a:bodyPr>
          <a:lstStyle/>
          <a:p>
            <a:pPr marL="274320" lvl="0" indent="-274320" defTabSz="685800">
              <a:lnSpc>
                <a:spcPct val="110000"/>
              </a:lnSpc>
              <a:spcBef>
                <a:spcPts val="0"/>
              </a:spcBef>
              <a:defRPr/>
            </a:pPr>
            <a:r>
              <a:rPr lang="en-US" sz="2400" dirty="0">
                <a:solidFill>
                  <a:srgbClr val="00529B"/>
                </a:solidFill>
              </a:rPr>
              <a:t>Are sold by </a:t>
            </a:r>
            <a:r>
              <a:rPr lang="en-US" sz="2400" b="1" dirty="0">
                <a:solidFill>
                  <a:srgbClr val="00529B"/>
                </a:solidFill>
              </a:rPr>
              <a:t>private insurance companies</a:t>
            </a:r>
          </a:p>
          <a:p>
            <a:pPr marL="274320" lvl="0" indent="-274320" defTabSz="685800">
              <a:lnSpc>
                <a:spcPct val="110000"/>
              </a:lnSpc>
              <a:spcBef>
                <a:spcPts val="0"/>
              </a:spcBef>
              <a:defRPr/>
            </a:pPr>
            <a:r>
              <a:rPr lang="en-US" sz="2400" dirty="0">
                <a:solidFill>
                  <a:srgbClr val="00529B"/>
                </a:solidFill>
              </a:rPr>
              <a:t>Fill</a:t>
            </a:r>
            <a:r>
              <a:rPr lang="en-US" sz="2400" b="1" dirty="0">
                <a:solidFill>
                  <a:srgbClr val="00529B"/>
                </a:solidFill>
              </a:rPr>
              <a:t> gaps in Original Medicare </a:t>
            </a:r>
            <a:r>
              <a:rPr lang="en-US" sz="2400" dirty="0">
                <a:solidFill>
                  <a:srgbClr val="00529B"/>
                </a:solidFill>
              </a:rPr>
              <a:t>coverage, like copayments, coinsurance, and deductibles</a:t>
            </a:r>
          </a:p>
          <a:p>
            <a:pPr marL="274320" lvl="0" indent="-274320" defTabSz="685800">
              <a:lnSpc>
                <a:spcPct val="110000"/>
              </a:lnSpc>
              <a:spcBef>
                <a:spcPts val="0"/>
              </a:spcBef>
              <a:defRPr/>
            </a:pPr>
            <a:r>
              <a:rPr lang="en-US" sz="2400" dirty="0">
                <a:solidFill>
                  <a:srgbClr val="00529B"/>
                </a:solidFill>
              </a:rPr>
              <a:t>Each </a:t>
            </a:r>
            <a:r>
              <a:rPr lang="en-US" sz="2400" b="1" dirty="0">
                <a:solidFill>
                  <a:srgbClr val="00529B"/>
                </a:solidFill>
              </a:rPr>
              <a:t>standardized</a:t>
            </a:r>
            <a:r>
              <a:rPr lang="en-US" sz="2400" dirty="0">
                <a:solidFill>
                  <a:srgbClr val="00529B"/>
                </a:solidFill>
              </a:rPr>
              <a:t> Medigap policy under the same plan letter:</a:t>
            </a:r>
          </a:p>
          <a:p>
            <a:pPr lvl="1" indent="-274320">
              <a:lnSpc>
                <a:spcPct val="110000"/>
              </a:lnSpc>
              <a:spcBef>
                <a:spcPts val="0"/>
              </a:spcBef>
              <a:spcAft>
                <a:spcPts val="1200"/>
              </a:spcAft>
              <a:defRPr/>
            </a:pPr>
            <a:r>
              <a:rPr lang="en-US" sz="1900" dirty="0">
                <a:solidFill>
                  <a:srgbClr val="00529B"/>
                </a:solidFill>
              </a:rPr>
              <a:t>Must offer the same basic benefits, no matter who sells it</a:t>
            </a:r>
          </a:p>
          <a:p>
            <a:pPr lvl="1" indent="-274320">
              <a:lnSpc>
                <a:spcPct val="110000"/>
              </a:lnSpc>
              <a:spcBef>
                <a:spcPts val="0"/>
              </a:spcBef>
              <a:spcAft>
                <a:spcPts val="1200"/>
              </a:spcAft>
              <a:defRPr/>
            </a:pPr>
            <a:r>
              <a:rPr lang="en-US" sz="1900" dirty="0">
                <a:solidFill>
                  <a:srgbClr val="00529B"/>
                </a:solidFill>
              </a:rPr>
              <a:t>May vary in costs </a:t>
            </a:r>
          </a:p>
          <a:p>
            <a:pPr marL="274320" lvl="0" indent="-274320" defTabSz="685800">
              <a:lnSpc>
                <a:spcPct val="110000"/>
              </a:lnSpc>
              <a:spcBef>
                <a:spcPts val="0"/>
              </a:spcBef>
              <a:defRPr/>
            </a:pPr>
            <a:r>
              <a:rPr lang="en-US" sz="2400" dirty="0"/>
              <a:t>Another type of Medigap policy called Medicare SELECT is available in some states</a:t>
            </a:r>
            <a:endParaRPr lang="en-US" sz="2400" dirty="0">
              <a:solidFill>
                <a:srgbClr val="00529B"/>
              </a:solidFill>
            </a:endParaRPr>
          </a:p>
          <a:p>
            <a:pPr marL="274320" lvl="0" indent="-274320" defTabSz="685800">
              <a:lnSpc>
                <a:spcPct val="110000"/>
              </a:lnSpc>
              <a:spcBef>
                <a:spcPts val="0"/>
              </a:spcBef>
              <a:defRPr/>
            </a:pPr>
            <a:r>
              <a:rPr lang="en-US" sz="2400" dirty="0">
                <a:solidFill>
                  <a:srgbClr val="00529B"/>
                </a:solidFill>
              </a:rPr>
              <a:t>Plans are different in Minnesota, Massachusetts, and Wisconsin</a:t>
            </a:r>
          </a:p>
        </p:txBody>
      </p:sp>
      <p:grpSp>
        <p:nvGrpSpPr>
          <p:cNvPr id="4" name="Group 3" descr="Medigap Icon">
            <a:extLst>
              <a:ext uri="{FF2B5EF4-FFF2-40B4-BE49-F238E27FC236}">
                <a16:creationId xmlns:a16="http://schemas.microsoft.com/office/drawing/2014/main" id="{C2EF73C9-E2BA-4AFE-B527-05FB75AFE09B}"/>
              </a:ext>
              <a:ext uri="{C183D7F6-B498-43B3-948B-1728B52AA6E4}">
                <adec:decorative xmlns:adec="http://schemas.microsoft.com/office/drawing/2017/decorative" val="0"/>
              </a:ext>
            </a:extLst>
          </p:cNvPr>
          <p:cNvGrpSpPr/>
          <p:nvPr/>
        </p:nvGrpSpPr>
        <p:grpSpPr>
          <a:xfrm>
            <a:off x="8478799" y="2310062"/>
            <a:ext cx="2227556" cy="2468132"/>
            <a:chOff x="8478799" y="2310062"/>
            <a:chExt cx="2227556" cy="2468132"/>
          </a:xfrm>
        </p:grpSpPr>
        <p:pic>
          <p:nvPicPr>
            <p:cNvPr id="6" name="Picture 5" descr="Medical supplement Insurance icon">
              <a:extLst>
                <a:ext uri="{FF2B5EF4-FFF2-40B4-BE49-F238E27FC236}">
                  <a16:creationId xmlns:a16="http://schemas.microsoft.com/office/drawing/2014/main" id="{D5E374B7-F4FA-4725-819B-072B4D3A82A8}"/>
                </a:ext>
              </a:extLst>
            </p:cNvPr>
            <p:cNvPicPr>
              <a:picLocks noChangeAspect="1"/>
            </p:cNvPicPr>
            <p:nvPr/>
          </p:nvPicPr>
          <p:blipFill>
            <a:blip r:embed="rId4"/>
            <a:stretch>
              <a:fillRect/>
            </a:stretch>
          </p:blipFill>
          <p:spPr>
            <a:xfrm>
              <a:off x="8478799" y="2310062"/>
              <a:ext cx="2227556" cy="1883357"/>
            </a:xfrm>
            <a:prstGeom prst="rect">
              <a:avLst/>
            </a:prstGeom>
          </p:spPr>
        </p:pic>
        <p:sp>
          <p:nvSpPr>
            <p:cNvPr id="10" name="TextBox 9">
              <a:extLst>
                <a:ext uri="{FF2B5EF4-FFF2-40B4-BE49-F238E27FC236}">
                  <a16:creationId xmlns:a16="http://schemas.microsoft.com/office/drawing/2014/main" id="{0D7B2F54-4CB1-48C8-BF4E-990F06AF3336}"/>
                </a:ext>
              </a:extLst>
            </p:cNvPr>
            <p:cNvSpPr txBox="1"/>
            <p:nvPr/>
          </p:nvSpPr>
          <p:spPr>
            <a:xfrm>
              <a:off x="8531903" y="4193419"/>
              <a:ext cx="2174452" cy="584775"/>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600" b="1" dirty="0">
                  <a:solidFill>
                    <a:schemeClr val="bg2">
                      <a:lumMod val="50000"/>
                    </a:schemeClr>
                  </a:solidFill>
                </a:rPr>
                <a:t>Medicare Supplement Insurance (Medigap) </a:t>
              </a:r>
            </a:p>
          </p:txBody>
        </p:sp>
      </p:grpSp>
      <p:sp>
        <p:nvSpPr>
          <p:cNvPr id="5" name="Slide Number Placeholder 4">
            <a:extLst>
              <a:ext uri="{FF2B5EF4-FFF2-40B4-BE49-F238E27FC236}">
                <a16:creationId xmlns:a16="http://schemas.microsoft.com/office/drawing/2014/main" id="{1DEA6303-085E-442E-BAE4-63F926EB1A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132318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25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childTnLst>
                          </p:cTn>
                        </p:par>
                        <p:par>
                          <p:cTn id="18" fill="hold">
                            <p:stCondLst>
                              <p:cond delay="250"/>
                            </p:stCondLst>
                            <p:childTnLst>
                              <p:par>
                                <p:cTn id="19" presetID="1" presetClass="entr" presetSubtype="0" fill="hold" nodeType="afterEffect">
                                  <p:stCondLst>
                                    <p:cond delay="25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91BE9-E656-2B90-C462-48084329B6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871990-65F2-7247-C2C7-0D1568C4BD7B}"/>
              </a:ext>
            </a:extLst>
          </p:cNvPr>
          <p:cNvSpPr>
            <a:spLocks noGrp="1"/>
          </p:cNvSpPr>
          <p:nvPr>
            <p:ph type="title"/>
          </p:nvPr>
        </p:nvSpPr>
        <p:spPr/>
        <p:txBody>
          <a:bodyPr>
            <a:normAutofit fontScale="90000"/>
          </a:bodyPr>
          <a:lstStyle/>
          <a:p>
            <a:r>
              <a:rPr lang="en-US" dirty="0"/>
              <a:t>Understanding Medicare </a:t>
            </a:r>
            <a:br>
              <a:rPr lang="en-US" dirty="0"/>
            </a:br>
            <a:r>
              <a:rPr lang="en-US" dirty="0"/>
              <a:t>Day 1</a:t>
            </a:r>
          </a:p>
        </p:txBody>
      </p:sp>
    </p:spTree>
    <p:custDataLst>
      <p:tags r:id="rId1"/>
    </p:custDataLst>
    <p:extLst>
      <p:ext uri="{BB962C8B-B14F-4D97-AF65-F5344CB8AC3E}">
        <p14:creationId xmlns:p14="http://schemas.microsoft.com/office/powerpoint/2010/main" val="26174639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B2B38-45CB-77D7-6FFC-F22B00089E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DF42660-399D-F3FD-0046-0AB745F4369E}"/>
              </a:ext>
            </a:extLst>
          </p:cNvPr>
          <p:cNvSpPr>
            <a:spLocks noGrp="1"/>
          </p:cNvSpPr>
          <p:nvPr>
            <p:ph type="title"/>
          </p:nvPr>
        </p:nvSpPr>
        <p:spPr/>
        <p:txBody>
          <a:bodyPr anchor="ctr">
            <a:normAutofit/>
          </a:bodyPr>
          <a:lstStyle/>
          <a:p>
            <a:r>
              <a:rPr lang="en-US" sz="3000" dirty="0"/>
              <a:t>Medigap Costs</a:t>
            </a:r>
          </a:p>
        </p:txBody>
      </p:sp>
      <p:sp>
        <p:nvSpPr>
          <p:cNvPr id="29" name="Content Placeholder 28">
            <a:extLst>
              <a:ext uri="{FF2B5EF4-FFF2-40B4-BE49-F238E27FC236}">
                <a16:creationId xmlns:a16="http://schemas.microsoft.com/office/drawing/2014/main" id="{F3130727-92A5-8402-D4BF-F8DF6E18CC61}"/>
              </a:ext>
            </a:extLst>
          </p:cNvPr>
          <p:cNvSpPr>
            <a:spLocks noGrp="1"/>
          </p:cNvSpPr>
          <p:nvPr>
            <p:ph sz="quarter" idx="13"/>
          </p:nvPr>
        </p:nvSpPr>
        <p:spPr>
          <a:xfrm>
            <a:off x="4806180" y="1064600"/>
            <a:ext cx="2606040" cy="2642616"/>
          </a:xfrm>
          <a:prstGeom prst="ellipse">
            <a:avLst/>
          </a:prstGeom>
          <a:solidFill>
            <a:srgbClr val="203864"/>
          </a:solidFill>
        </p:spPr>
        <p:txBody>
          <a:bodyPr lIns="0" rIns="0" anchor="ctr">
            <a:normAutofit fontScale="92500"/>
          </a:bodyP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Cost</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(Monthly Premium) </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Varies </a:t>
            </a:r>
          </a:p>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Due To:</a:t>
            </a:r>
          </a:p>
        </p:txBody>
      </p:sp>
      <p:sp>
        <p:nvSpPr>
          <p:cNvPr id="12" name="Arrow: Left 11">
            <a:extLst>
              <a:ext uri="{FF2B5EF4-FFF2-40B4-BE49-F238E27FC236}">
                <a16:creationId xmlns:a16="http://schemas.microsoft.com/office/drawing/2014/main" id="{2528CA7B-DD1D-C94C-628F-6034A08289E3}"/>
              </a:ext>
              <a:ext uri="{C183D7F6-B498-43B3-948B-1728B52AA6E4}">
                <adec:decorative xmlns:adec="http://schemas.microsoft.com/office/drawing/2017/decorative" val="1"/>
              </a:ext>
            </a:extLst>
          </p:cNvPr>
          <p:cNvSpPr/>
          <p:nvPr/>
        </p:nvSpPr>
        <p:spPr>
          <a:xfrm rot="11548889">
            <a:off x="3347882" y="1647008"/>
            <a:ext cx="182880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1" name="Content Placeholder 30">
            <a:extLst>
              <a:ext uri="{FF2B5EF4-FFF2-40B4-BE49-F238E27FC236}">
                <a16:creationId xmlns:a16="http://schemas.microsoft.com/office/drawing/2014/main" id="{A8B0DF06-F6E1-EF87-E996-065977E9C2B2}"/>
              </a:ext>
            </a:extLst>
          </p:cNvPr>
          <p:cNvSpPr>
            <a:spLocks noGrp="1"/>
          </p:cNvSpPr>
          <p:nvPr>
            <p:ph sz="quarter" idx="15"/>
          </p:nvPr>
        </p:nvSpPr>
        <p:spPr>
          <a:xfrm>
            <a:off x="1195990" y="1087857"/>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Whether you’re in your Medigap Open Enrollment Period (OEP)</a:t>
            </a:r>
            <a:endParaRPr kumimoji="0" lang="en-US" sz="2000" b="0" i="0" u="none" strike="sng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Arrow: Left 19">
            <a:extLst>
              <a:ext uri="{FF2B5EF4-FFF2-40B4-BE49-F238E27FC236}">
                <a16:creationId xmlns:a16="http://schemas.microsoft.com/office/drawing/2014/main" id="{E54E07D8-C491-2F97-339D-683CC6249E1A}"/>
              </a:ext>
              <a:ext uri="{C183D7F6-B498-43B3-948B-1728B52AA6E4}">
                <adec:decorative xmlns:adec="http://schemas.microsoft.com/office/drawing/2017/decorative" val="1"/>
              </a:ext>
            </a:extLst>
          </p:cNvPr>
          <p:cNvSpPr/>
          <p:nvPr/>
        </p:nvSpPr>
        <p:spPr>
          <a:xfrm rot="9538448">
            <a:off x="3776688" y="2701539"/>
            <a:ext cx="146304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2" name="Content Placeholder 31">
            <a:extLst>
              <a:ext uri="{FF2B5EF4-FFF2-40B4-BE49-F238E27FC236}">
                <a16:creationId xmlns:a16="http://schemas.microsoft.com/office/drawing/2014/main" id="{23DF465D-6827-0CF3-771A-D1F9F36C9CC1}"/>
              </a:ext>
            </a:extLst>
          </p:cNvPr>
          <p:cNvSpPr>
            <a:spLocks noGrp="1"/>
          </p:cNvSpPr>
          <p:nvPr>
            <p:ph sz="quarter" idx="16"/>
          </p:nvPr>
        </p:nvSpPr>
        <p:spPr>
          <a:xfrm>
            <a:off x="1628601" y="2772364"/>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Your age, in some states, age-rated or under 65</a:t>
            </a:r>
          </a:p>
        </p:txBody>
      </p:sp>
      <p:sp>
        <p:nvSpPr>
          <p:cNvPr id="14" name="Arrow: Left 13">
            <a:extLst>
              <a:ext uri="{FF2B5EF4-FFF2-40B4-BE49-F238E27FC236}">
                <a16:creationId xmlns:a16="http://schemas.microsoft.com/office/drawing/2014/main" id="{A1359292-C7A0-1605-A2C7-634E5630B9E1}"/>
              </a:ext>
              <a:ext uri="{C183D7F6-B498-43B3-948B-1728B52AA6E4}">
                <adec:decorative xmlns:adec="http://schemas.microsoft.com/office/drawing/2017/decorative" val="1"/>
              </a:ext>
            </a:extLst>
          </p:cNvPr>
          <p:cNvSpPr/>
          <p:nvPr/>
        </p:nvSpPr>
        <p:spPr>
          <a:xfrm rot="7717667">
            <a:off x="3876773" y="3657605"/>
            <a:ext cx="201168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3" name="Content Placeholder 32">
            <a:extLst>
              <a:ext uri="{FF2B5EF4-FFF2-40B4-BE49-F238E27FC236}">
                <a16:creationId xmlns:a16="http://schemas.microsoft.com/office/drawing/2014/main" id="{529F5D1A-EFDB-8CA4-2938-ABD8966A7DFD}"/>
              </a:ext>
            </a:extLst>
          </p:cNvPr>
          <p:cNvSpPr>
            <a:spLocks noGrp="1"/>
          </p:cNvSpPr>
          <p:nvPr>
            <p:ph sz="quarter" idx="17"/>
          </p:nvPr>
        </p:nvSpPr>
        <p:spPr>
          <a:xfrm>
            <a:off x="2131467" y="4477804"/>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Where you live </a:t>
            </a:r>
          </a:p>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(ZIP code, rural, urban, etc.)</a:t>
            </a:r>
          </a:p>
        </p:txBody>
      </p:sp>
      <p:sp>
        <p:nvSpPr>
          <p:cNvPr id="16" name="Arrow: Left 15">
            <a:extLst>
              <a:ext uri="{FF2B5EF4-FFF2-40B4-BE49-F238E27FC236}">
                <a16:creationId xmlns:a16="http://schemas.microsoft.com/office/drawing/2014/main" id="{26F986B5-6D83-270F-7754-A7EA0142908A}"/>
              </a:ext>
              <a:ext uri="{C183D7F6-B498-43B3-948B-1728B52AA6E4}">
                <adec:decorative xmlns:adec="http://schemas.microsoft.com/office/drawing/2017/decorative" val="1"/>
              </a:ext>
            </a:extLst>
          </p:cNvPr>
          <p:cNvSpPr/>
          <p:nvPr/>
        </p:nvSpPr>
        <p:spPr>
          <a:xfrm rot="5400000">
            <a:off x="5437848" y="3725902"/>
            <a:ext cx="128016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4" name="Content Placeholder 33">
            <a:extLst>
              <a:ext uri="{FF2B5EF4-FFF2-40B4-BE49-F238E27FC236}">
                <a16:creationId xmlns:a16="http://schemas.microsoft.com/office/drawing/2014/main" id="{1C64B5E2-4BC3-3562-4275-069FCF8F3F38}"/>
              </a:ext>
            </a:extLst>
          </p:cNvPr>
          <p:cNvSpPr>
            <a:spLocks noGrp="1"/>
          </p:cNvSpPr>
          <p:nvPr>
            <p:ph sz="quarter" idx="18"/>
          </p:nvPr>
        </p:nvSpPr>
        <p:spPr>
          <a:xfrm>
            <a:off x="4931108" y="4558420"/>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Which company is providing the policy/plan</a:t>
            </a:r>
          </a:p>
        </p:txBody>
      </p:sp>
      <p:sp>
        <p:nvSpPr>
          <p:cNvPr id="18" name="Arrow: Left 17">
            <a:extLst>
              <a:ext uri="{FF2B5EF4-FFF2-40B4-BE49-F238E27FC236}">
                <a16:creationId xmlns:a16="http://schemas.microsoft.com/office/drawing/2014/main" id="{BB886E1E-81A6-C68C-970A-4F4CB734A050}"/>
              </a:ext>
              <a:ext uri="{C183D7F6-B498-43B3-948B-1728B52AA6E4}">
                <adec:decorative xmlns:adec="http://schemas.microsoft.com/office/drawing/2017/decorative" val="1"/>
              </a:ext>
            </a:extLst>
          </p:cNvPr>
          <p:cNvSpPr/>
          <p:nvPr/>
        </p:nvSpPr>
        <p:spPr>
          <a:xfrm rot="3060322">
            <a:off x="6329320" y="3616416"/>
            <a:ext cx="182880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5" name="Content Placeholder 34">
            <a:extLst>
              <a:ext uri="{FF2B5EF4-FFF2-40B4-BE49-F238E27FC236}">
                <a16:creationId xmlns:a16="http://schemas.microsoft.com/office/drawing/2014/main" id="{7EAE2A1F-B5A3-4F41-9141-EB829BEAAEE8}"/>
              </a:ext>
            </a:extLst>
          </p:cNvPr>
          <p:cNvSpPr>
            <a:spLocks noGrp="1"/>
          </p:cNvSpPr>
          <p:nvPr>
            <p:ph sz="quarter" idx="19"/>
          </p:nvPr>
        </p:nvSpPr>
        <p:spPr>
          <a:xfrm>
            <a:off x="7649567" y="4468423"/>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Whether the company offers discounts</a:t>
            </a:r>
          </a:p>
        </p:txBody>
      </p:sp>
      <p:sp>
        <p:nvSpPr>
          <p:cNvPr id="10" name="Arrow: Left 9">
            <a:extLst>
              <a:ext uri="{FF2B5EF4-FFF2-40B4-BE49-F238E27FC236}">
                <a16:creationId xmlns:a16="http://schemas.microsoft.com/office/drawing/2014/main" id="{036D3337-B810-CB8A-8131-ED31E315E29C}"/>
              </a:ext>
              <a:ext uri="{C183D7F6-B498-43B3-948B-1728B52AA6E4}">
                <adec:decorative xmlns:adec="http://schemas.microsoft.com/office/drawing/2017/decorative" val="1"/>
              </a:ext>
            </a:extLst>
          </p:cNvPr>
          <p:cNvSpPr/>
          <p:nvPr/>
        </p:nvSpPr>
        <p:spPr>
          <a:xfrm rot="1178716">
            <a:off x="6967131" y="2718203"/>
            <a:ext cx="155448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6" name="Content Placeholder 35">
            <a:extLst>
              <a:ext uri="{FF2B5EF4-FFF2-40B4-BE49-F238E27FC236}">
                <a16:creationId xmlns:a16="http://schemas.microsoft.com/office/drawing/2014/main" id="{6279068F-FCBC-900E-53C4-412B13C34FE8}"/>
              </a:ext>
            </a:extLst>
          </p:cNvPr>
          <p:cNvSpPr>
            <a:spLocks noGrp="1"/>
          </p:cNvSpPr>
          <p:nvPr>
            <p:ph sz="quarter" idx="20"/>
          </p:nvPr>
        </p:nvSpPr>
        <p:spPr>
          <a:xfrm>
            <a:off x="8346249" y="2756912"/>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Whether medical underwriting is used</a:t>
            </a:r>
          </a:p>
        </p:txBody>
      </p:sp>
      <p:sp>
        <p:nvSpPr>
          <p:cNvPr id="5" name="Arrow: Left 4">
            <a:extLst>
              <a:ext uri="{FF2B5EF4-FFF2-40B4-BE49-F238E27FC236}">
                <a16:creationId xmlns:a16="http://schemas.microsoft.com/office/drawing/2014/main" id="{1A859276-41F6-8914-160D-E18AEBC276D9}"/>
              </a:ext>
              <a:ext uri="{C183D7F6-B498-43B3-948B-1728B52AA6E4}">
                <adec:decorative xmlns:adec="http://schemas.microsoft.com/office/drawing/2017/decorative" val="1"/>
              </a:ext>
            </a:extLst>
          </p:cNvPr>
          <p:cNvSpPr/>
          <p:nvPr/>
        </p:nvSpPr>
        <p:spPr>
          <a:xfrm rot="20772816">
            <a:off x="7012817" y="1597003"/>
            <a:ext cx="182880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7" name="Content Placeholder 36">
            <a:extLst>
              <a:ext uri="{FF2B5EF4-FFF2-40B4-BE49-F238E27FC236}">
                <a16:creationId xmlns:a16="http://schemas.microsoft.com/office/drawing/2014/main" id="{B91846F1-EBA8-4E14-405F-CFEC8DB8140D}"/>
              </a:ext>
            </a:extLst>
          </p:cNvPr>
          <p:cNvSpPr>
            <a:spLocks noGrp="1"/>
          </p:cNvSpPr>
          <p:nvPr>
            <p:ph sz="quarter" idx="21"/>
          </p:nvPr>
        </p:nvSpPr>
        <p:spPr>
          <a:xfrm>
            <a:off x="8691568" y="1120145"/>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Whether it’s a Medicare SELECT policy</a:t>
            </a:r>
          </a:p>
        </p:txBody>
      </p:sp>
      <p:sp>
        <p:nvSpPr>
          <p:cNvPr id="22" name="Slide number">
            <a:extLst>
              <a:ext uri="{FF2B5EF4-FFF2-40B4-BE49-F238E27FC236}">
                <a16:creationId xmlns:a16="http://schemas.microsoft.com/office/drawing/2014/main" id="{7EA82DA4-7ACD-BD7D-4FEE-92FBA6155F2D}"/>
              </a:ext>
            </a:extLst>
          </p:cNvPr>
          <p:cNvSpPr/>
          <p:nvPr/>
        </p:nvSpPr>
        <p:spPr>
          <a:xfrm>
            <a:off x="10977568" y="6539829"/>
            <a:ext cx="428131" cy="276999"/>
          </a:xfrm>
          <a:prstGeom prst="rect">
            <a:avLst/>
          </a:prstGeom>
        </p:spPr>
        <p:txBody>
          <a:bodyPr wrap="none">
            <a:spAutoFit/>
          </a:bodyPr>
          <a:lstStyle/>
          <a:p>
            <a:fld id="{F0CCE2AE-27A2-40B1-80D1-5342831D4722}" type="slidenum">
              <a:rPr lang="en-US" sz="1200">
                <a:solidFill>
                  <a:srgbClr val="4472C4">
                    <a:lumMod val="60000"/>
                    <a:lumOff val="40000"/>
                  </a:srgbClr>
                </a:solidFill>
                <a:latin typeface="Arial" panose="020B0604020202020204" pitchFamily="34" charset="0"/>
                <a:cs typeface="Arial" panose="020B0604020202020204" pitchFamily="34" charset="0"/>
              </a:rPr>
              <a:pPr/>
              <a:t>80</a:t>
            </a:fld>
            <a:endParaRPr lang="en-US" sz="1200" dirty="0">
              <a:solidFill>
                <a:srgbClr val="4472C4">
                  <a:lumMod val="60000"/>
                  <a:lumOff val="40000"/>
                </a:srgbClr>
              </a:solidFill>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1A7B04C0-BC24-7A8D-CEE1-2C6657811107}"/>
              </a:ext>
            </a:extLst>
          </p:cNvPr>
          <p:cNvSpPr txBox="1">
            <a:spLocks/>
          </p:cNvSpPr>
          <p:nvPr/>
        </p:nvSpPr>
        <p:spPr>
          <a:xfrm>
            <a:off x="4038600" y="649224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srgbClr val="8FAADC"/>
                </a:solidFill>
                <a:latin typeface="Arial" panose="020B0604020202020204" pitchFamily="34" charset="0"/>
                <a:cs typeface="Arial" panose="020B0604020202020204" pitchFamily="34" charset="0"/>
              </a:rPr>
              <a:t>Understanding Medicare</a:t>
            </a:r>
            <a:endParaRPr lang="en-US" sz="1200" dirty="0">
              <a:solidFill>
                <a:srgbClr val="8FAADC"/>
              </a:solidFill>
              <a:latin typeface="Arial" panose="020B0604020202020204" pitchFamily="34" charset="0"/>
              <a:cs typeface="Arial" panose="020B0604020202020204" pitchFamily="34" charset="0"/>
            </a:endParaRPr>
          </a:p>
        </p:txBody>
      </p:sp>
      <p:sp>
        <p:nvSpPr>
          <p:cNvPr id="7" name="Date Placeholder 1">
            <a:extLst>
              <a:ext uri="{FF2B5EF4-FFF2-40B4-BE49-F238E27FC236}">
                <a16:creationId xmlns:a16="http://schemas.microsoft.com/office/drawing/2014/main" id="{45AF6EDD-5038-0289-E535-2EA7EA9FA952}"/>
              </a:ext>
            </a:extLst>
          </p:cNvPr>
          <p:cNvSpPr txBox="1">
            <a:spLocks/>
          </p:cNvSpPr>
          <p:nvPr/>
        </p:nvSpPr>
        <p:spPr>
          <a:xfrm>
            <a:off x="838200" y="64922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4472C4">
                    <a:lumMod val="60000"/>
                    <a:lumOff val="40000"/>
                  </a:srgbClr>
                </a:solidFill>
                <a:latin typeface="Arial" panose="020B0604020202020204" pitchFamily="34" charset="0"/>
                <a:cs typeface="Arial" panose="020B0604020202020204" pitchFamily="34" charset="0"/>
              </a:rPr>
              <a:t>April 2024</a:t>
            </a:r>
          </a:p>
        </p:txBody>
      </p:sp>
    </p:spTree>
    <p:custDataLst>
      <p:tags r:id="rId1"/>
    </p:custDataLst>
    <p:extLst>
      <p:ext uri="{BB962C8B-B14F-4D97-AF65-F5344CB8AC3E}">
        <p14:creationId xmlns:p14="http://schemas.microsoft.com/office/powerpoint/2010/main" val="356256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uiExpand="1" animBg="1"/>
      <p:bldP spid="20" grpId="0" animBg="1"/>
      <p:bldP spid="32" grpId="0" uiExpand="1" animBg="1"/>
      <p:bldP spid="14" grpId="0" animBg="1"/>
      <p:bldP spid="33" grpId="0" uiExpand="1" animBg="1"/>
      <p:bldP spid="16" grpId="0" animBg="1"/>
      <p:bldP spid="34" grpId="0" uiExpand="1" animBg="1"/>
      <p:bldP spid="18" grpId="0" animBg="1"/>
      <p:bldP spid="35" grpId="0" uiExpand="1" animBg="1"/>
      <p:bldP spid="10" grpId="0" animBg="1"/>
      <p:bldP spid="36" grpId="0" uiExpand="1" animBg="1"/>
      <p:bldP spid="5" grpId="0" animBg="1"/>
      <p:bldP spid="37" grpId="0" uiExpan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FF544-8E58-6275-ADCA-6D325053956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2B4F25D-7F50-D95D-5961-C094777123A1}"/>
              </a:ext>
            </a:extLst>
          </p:cNvPr>
          <p:cNvSpPr>
            <a:spLocks noGrp="1"/>
          </p:cNvSpPr>
          <p:nvPr>
            <p:ph type="title"/>
          </p:nvPr>
        </p:nvSpPr>
        <p:spPr/>
        <p:txBody>
          <a:bodyPr anchor="ctr">
            <a:normAutofit/>
          </a:bodyPr>
          <a:lstStyle/>
          <a:p>
            <a:r>
              <a:rPr lang="en-US" sz="3000" dirty="0"/>
              <a:t>Medigap Plan Coverage in 2024</a:t>
            </a:r>
          </a:p>
        </p:txBody>
      </p:sp>
      <p:sp>
        <p:nvSpPr>
          <p:cNvPr id="2" name="Text Placeholder 1">
            <a:extLst>
              <a:ext uri="{FF2B5EF4-FFF2-40B4-BE49-F238E27FC236}">
                <a16:creationId xmlns:a16="http://schemas.microsoft.com/office/drawing/2014/main" id="{28574419-4A0E-A560-605F-1C246ACF317B}"/>
              </a:ext>
            </a:extLst>
          </p:cNvPr>
          <p:cNvSpPr>
            <a:spLocks noGrp="1"/>
          </p:cNvSpPr>
          <p:nvPr>
            <p:ph type="body" sz="quarter" idx="13"/>
          </p:nvPr>
        </p:nvSpPr>
        <p:spPr>
          <a:xfrm>
            <a:off x="4604913" y="1013073"/>
            <a:ext cx="7081667" cy="276999"/>
          </a:xfrm>
          <a:solidFill>
            <a:srgbClr val="DEEB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Medicare Supplement Insurance (Medigap) plans </a:t>
            </a:r>
          </a:p>
        </p:txBody>
      </p:sp>
      <p:graphicFrame>
        <p:nvGraphicFramePr>
          <p:cNvPr id="10" name="Table 9" descr="Table of the benefit percentages of Medicare Supplement Insurance (Medigap) plans ">
            <a:extLst>
              <a:ext uri="{FF2B5EF4-FFF2-40B4-BE49-F238E27FC236}">
                <a16:creationId xmlns:a16="http://schemas.microsoft.com/office/drawing/2014/main" id="{9CFE4EAD-03F3-BC00-0EF4-17D76DAC9693}"/>
              </a:ext>
            </a:extLst>
          </p:cNvPr>
          <p:cNvGraphicFramePr>
            <a:graphicFrameLocks noGrp="1"/>
          </p:cNvGraphicFramePr>
          <p:nvPr>
            <p:extLst>
              <p:ext uri="{D42A27DB-BD31-4B8C-83A1-F6EECF244321}">
                <p14:modId xmlns:p14="http://schemas.microsoft.com/office/powerpoint/2010/main" val="3968043013"/>
              </p:ext>
            </p:extLst>
          </p:nvPr>
        </p:nvGraphicFramePr>
        <p:xfrm>
          <a:off x="416409" y="1326918"/>
          <a:ext cx="11242876" cy="3406611"/>
        </p:xfrm>
        <a:graphic>
          <a:graphicData uri="http://schemas.openxmlformats.org/drawingml/2006/table">
            <a:tbl>
              <a:tblPr firstRow="1" bandRow="1">
                <a:tableStyleId>{BC89EF96-8CEA-46FF-86C4-4CE0E7609802}</a:tableStyleId>
              </a:tblPr>
              <a:tblGrid>
                <a:gridCol w="4189335">
                  <a:extLst>
                    <a:ext uri="{9D8B030D-6E8A-4147-A177-3AD203B41FA5}">
                      <a16:colId xmlns:a16="http://schemas.microsoft.com/office/drawing/2014/main" val="3130994718"/>
                    </a:ext>
                  </a:extLst>
                </a:gridCol>
                <a:gridCol w="636989">
                  <a:extLst>
                    <a:ext uri="{9D8B030D-6E8A-4147-A177-3AD203B41FA5}">
                      <a16:colId xmlns:a16="http://schemas.microsoft.com/office/drawing/2014/main" val="3280422692"/>
                    </a:ext>
                  </a:extLst>
                </a:gridCol>
                <a:gridCol w="636989">
                  <a:extLst>
                    <a:ext uri="{9D8B030D-6E8A-4147-A177-3AD203B41FA5}">
                      <a16:colId xmlns:a16="http://schemas.microsoft.com/office/drawing/2014/main" val="2329030423"/>
                    </a:ext>
                  </a:extLst>
                </a:gridCol>
                <a:gridCol w="636989">
                  <a:extLst>
                    <a:ext uri="{9D8B030D-6E8A-4147-A177-3AD203B41FA5}">
                      <a16:colId xmlns:a16="http://schemas.microsoft.com/office/drawing/2014/main" val="4007677874"/>
                    </a:ext>
                  </a:extLst>
                </a:gridCol>
                <a:gridCol w="636989">
                  <a:extLst>
                    <a:ext uri="{9D8B030D-6E8A-4147-A177-3AD203B41FA5}">
                      <a16:colId xmlns:a16="http://schemas.microsoft.com/office/drawing/2014/main" val="2961580991"/>
                    </a:ext>
                  </a:extLst>
                </a:gridCol>
                <a:gridCol w="636989">
                  <a:extLst>
                    <a:ext uri="{9D8B030D-6E8A-4147-A177-3AD203B41FA5}">
                      <a16:colId xmlns:a16="http://schemas.microsoft.com/office/drawing/2014/main" val="2492110190"/>
                    </a:ext>
                  </a:extLst>
                </a:gridCol>
                <a:gridCol w="636989">
                  <a:extLst>
                    <a:ext uri="{9D8B030D-6E8A-4147-A177-3AD203B41FA5}">
                      <a16:colId xmlns:a16="http://schemas.microsoft.com/office/drawing/2014/main" val="3250895483"/>
                    </a:ext>
                  </a:extLst>
                </a:gridCol>
                <a:gridCol w="914400">
                  <a:extLst>
                    <a:ext uri="{9D8B030D-6E8A-4147-A177-3AD203B41FA5}">
                      <a16:colId xmlns:a16="http://schemas.microsoft.com/office/drawing/2014/main" val="4062724447"/>
                    </a:ext>
                  </a:extLst>
                </a:gridCol>
                <a:gridCol w="914400">
                  <a:extLst>
                    <a:ext uri="{9D8B030D-6E8A-4147-A177-3AD203B41FA5}">
                      <a16:colId xmlns:a16="http://schemas.microsoft.com/office/drawing/2014/main" val="4232621865"/>
                    </a:ext>
                  </a:extLst>
                </a:gridCol>
                <a:gridCol w="636989">
                  <a:extLst>
                    <a:ext uri="{9D8B030D-6E8A-4147-A177-3AD203B41FA5}">
                      <a16:colId xmlns:a16="http://schemas.microsoft.com/office/drawing/2014/main" val="2937596607"/>
                    </a:ext>
                  </a:extLst>
                </a:gridCol>
                <a:gridCol w="765818">
                  <a:extLst>
                    <a:ext uri="{9D8B030D-6E8A-4147-A177-3AD203B41FA5}">
                      <a16:colId xmlns:a16="http://schemas.microsoft.com/office/drawing/2014/main" val="1506121151"/>
                    </a:ext>
                  </a:extLst>
                </a:gridCol>
              </a:tblGrid>
              <a:tr h="234379">
                <a:tc>
                  <a:txBody>
                    <a:bodyPr/>
                    <a:lstStyle/>
                    <a:p>
                      <a:pPr algn="l" fontAlgn="t">
                        <a:spcAft>
                          <a:spcPts val="1200"/>
                        </a:spcAft>
                      </a:pPr>
                      <a:r>
                        <a:rPr lang="en-US" sz="1300" b="1" u="none" strike="noStrike" dirty="0">
                          <a:solidFill>
                            <a:srgbClr val="203864"/>
                          </a:solidFill>
                          <a:effectLst/>
                        </a:rPr>
                        <a:t>Medigap Benefits</a:t>
                      </a:r>
                      <a:endParaRPr lang="en-US" sz="1300" b="1" i="0" u="none" strike="noStrike" dirty="0">
                        <a:solidFill>
                          <a:srgbClr val="203864"/>
                        </a:solidFill>
                        <a:effectLst/>
                        <a:latin typeface="Calibri" panose="020F0502020204030204" pitchFamily="34" charset="0"/>
                      </a:endParaRPr>
                    </a:p>
                  </a:txBody>
                  <a:tcPr marL="7029" marR="7029" marT="7029" marB="0"/>
                </a:tc>
                <a:tc>
                  <a:txBody>
                    <a:bodyPr/>
                    <a:lstStyle/>
                    <a:p>
                      <a:pPr algn="ctr" fontAlgn="b">
                        <a:spcAft>
                          <a:spcPts val="1200"/>
                        </a:spcAft>
                      </a:pPr>
                      <a:r>
                        <a:rPr lang="en-US" sz="1300" b="1" u="none" strike="noStrike" dirty="0">
                          <a:solidFill>
                            <a:srgbClr val="203864"/>
                          </a:solidFill>
                          <a:effectLst/>
                        </a:rPr>
                        <a:t>A</a:t>
                      </a:r>
                      <a:endParaRPr lang="en-US" sz="1300" b="1"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203864"/>
                          </a:solidFill>
                          <a:effectLst/>
                        </a:rPr>
                        <a:t>B</a:t>
                      </a:r>
                      <a:endParaRPr lang="en-US" sz="1300" b="1"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203864"/>
                          </a:solidFill>
                          <a:effectLst/>
                        </a:rPr>
                        <a:t>C</a:t>
                      </a:r>
                      <a:endParaRPr lang="en-US" sz="1300" b="1"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203864"/>
                          </a:solidFill>
                          <a:effectLst/>
                        </a:rPr>
                        <a:t>D</a:t>
                      </a:r>
                      <a:endParaRPr lang="en-US" sz="1300" b="1"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203864"/>
                          </a:solidFill>
                          <a:effectLst/>
                        </a:rPr>
                        <a:t>F*</a:t>
                      </a:r>
                      <a:endParaRPr lang="en-US" sz="1300" b="1"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203864"/>
                          </a:solidFill>
                          <a:effectLst/>
                        </a:rPr>
                        <a:t>G*</a:t>
                      </a:r>
                      <a:endParaRPr lang="en-US" sz="1300" b="1"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203864"/>
                          </a:solidFill>
                          <a:effectLst/>
                        </a:rPr>
                        <a:t>K</a:t>
                      </a:r>
                      <a:endParaRPr lang="en-US" sz="1300" b="1"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203864"/>
                          </a:solidFill>
                          <a:effectLst/>
                        </a:rPr>
                        <a:t>L</a:t>
                      </a:r>
                      <a:endParaRPr lang="en-US" sz="1300" b="1"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203864"/>
                          </a:solidFill>
                          <a:effectLst/>
                        </a:rPr>
                        <a:t>M</a:t>
                      </a:r>
                      <a:endParaRPr lang="en-US" sz="1300" b="1"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203864"/>
                          </a:solidFill>
                          <a:effectLst/>
                        </a:rPr>
                        <a:t>N</a:t>
                      </a:r>
                      <a:endParaRPr lang="en-US" sz="1300" b="1" i="0" u="none" strike="noStrike" dirty="0">
                        <a:solidFill>
                          <a:srgbClr val="203864"/>
                        </a:solidFill>
                        <a:effectLst/>
                        <a:latin typeface="Calibri" panose="020F0502020204030204" pitchFamily="34" charset="0"/>
                      </a:endParaRPr>
                    </a:p>
                  </a:txBody>
                  <a:tcPr marL="7029" marR="7029" marT="7029" marB="0" anchor="b"/>
                </a:tc>
                <a:extLst>
                  <a:ext uri="{0D108BD9-81ED-4DB2-BD59-A6C34878D82A}">
                    <a16:rowId xmlns:a16="http://schemas.microsoft.com/office/drawing/2014/main" val="3215339582"/>
                  </a:ext>
                </a:extLst>
              </a:tr>
              <a:tr h="461432">
                <a:tc>
                  <a:txBody>
                    <a:bodyPr/>
                    <a:lstStyle/>
                    <a:p>
                      <a:pPr algn="l" fontAlgn="t">
                        <a:spcAft>
                          <a:spcPts val="1200"/>
                        </a:spcAft>
                      </a:pPr>
                      <a:r>
                        <a:rPr lang="en-US" sz="1300" b="0" u="none" strike="noStrike" dirty="0">
                          <a:solidFill>
                            <a:srgbClr val="203864"/>
                          </a:solidFill>
                          <a:effectLst/>
                        </a:rPr>
                        <a:t>Part A </a:t>
                      </a:r>
                      <a:r>
                        <a:rPr lang="en-US" sz="1300" b="1" u="none" strike="noStrike" dirty="0">
                          <a:solidFill>
                            <a:srgbClr val="203864"/>
                          </a:solidFill>
                          <a:effectLst/>
                        </a:rPr>
                        <a:t>coinsurance</a:t>
                      </a:r>
                      <a:r>
                        <a:rPr lang="en-US" sz="1300" b="0" u="none" strike="noStrike" dirty="0">
                          <a:solidFill>
                            <a:srgbClr val="203864"/>
                          </a:solidFill>
                          <a:effectLst/>
                        </a:rPr>
                        <a:t> and hospital costs up to an additional 365 days after Medicare benefits are used up</a:t>
                      </a:r>
                      <a:endParaRPr lang="en-US" sz="1300" b="0" i="0" u="none" strike="no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extLst>
                  <a:ext uri="{0D108BD9-81ED-4DB2-BD59-A6C34878D82A}">
                    <a16:rowId xmlns:a16="http://schemas.microsoft.com/office/drawing/2014/main" val="1252637787"/>
                  </a:ext>
                </a:extLst>
              </a:tr>
              <a:tr h="234379">
                <a:tc>
                  <a:txBody>
                    <a:bodyPr/>
                    <a:lstStyle/>
                    <a:p>
                      <a:pPr algn="l" fontAlgn="t">
                        <a:spcAft>
                          <a:spcPts val="1200"/>
                        </a:spcAft>
                      </a:pPr>
                      <a:r>
                        <a:rPr lang="en-US" sz="1300" b="0" u="none" strike="noStrike" dirty="0">
                          <a:solidFill>
                            <a:srgbClr val="203864"/>
                          </a:solidFill>
                          <a:effectLst/>
                        </a:rPr>
                        <a:t>Part B coinsurance or </a:t>
                      </a:r>
                      <a:r>
                        <a:rPr lang="en-US" sz="1300" b="1" u="none" strike="noStrike" dirty="0">
                          <a:solidFill>
                            <a:srgbClr val="203864"/>
                          </a:solidFill>
                          <a:effectLst/>
                        </a:rPr>
                        <a:t>copayment</a:t>
                      </a:r>
                      <a:endParaRPr lang="en-US" sz="1300" b="0" i="0" u="none" strike="no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50%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75%</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extLst>
                  <a:ext uri="{0D108BD9-81ED-4DB2-BD59-A6C34878D82A}">
                    <a16:rowId xmlns:a16="http://schemas.microsoft.com/office/drawing/2014/main" val="460072357"/>
                  </a:ext>
                </a:extLst>
              </a:tr>
              <a:tr h="234379">
                <a:tc>
                  <a:txBody>
                    <a:bodyPr/>
                    <a:lstStyle/>
                    <a:p>
                      <a:pPr algn="l" fontAlgn="t">
                        <a:spcAft>
                          <a:spcPts val="1200"/>
                        </a:spcAft>
                      </a:pPr>
                      <a:r>
                        <a:rPr lang="en-US" sz="1300" b="0" u="none" strike="noStrike" dirty="0">
                          <a:solidFill>
                            <a:srgbClr val="203864"/>
                          </a:solidFill>
                          <a:effectLst/>
                        </a:rPr>
                        <a:t>Blood (first 3 pints)</a:t>
                      </a:r>
                      <a:endParaRPr lang="en-US" sz="1300" b="0" i="0" u="none" strike="no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50%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75%</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extLst>
                  <a:ext uri="{0D108BD9-81ED-4DB2-BD59-A6C34878D82A}">
                    <a16:rowId xmlns:a16="http://schemas.microsoft.com/office/drawing/2014/main" val="3060697991"/>
                  </a:ext>
                </a:extLst>
              </a:tr>
              <a:tr h="234379">
                <a:tc>
                  <a:txBody>
                    <a:bodyPr/>
                    <a:lstStyle/>
                    <a:p>
                      <a:pPr algn="l" fontAlgn="t">
                        <a:spcAft>
                          <a:spcPts val="1200"/>
                        </a:spcAft>
                      </a:pPr>
                      <a:r>
                        <a:rPr lang="en-US" sz="1300" b="0" u="none" strike="noStrike" dirty="0">
                          <a:solidFill>
                            <a:srgbClr val="203864"/>
                          </a:solidFill>
                          <a:effectLst/>
                        </a:rPr>
                        <a:t>Part A hospice care coinsurance or copayment</a:t>
                      </a:r>
                      <a:endParaRPr lang="en-US" sz="1300" b="0" i="0" u="none" strike="no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50%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75%</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extLst>
                  <a:ext uri="{0D108BD9-81ED-4DB2-BD59-A6C34878D82A}">
                    <a16:rowId xmlns:a16="http://schemas.microsoft.com/office/drawing/2014/main" val="502771740"/>
                  </a:ext>
                </a:extLst>
              </a:tr>
              <a:tr h="234379">
                <a:tc>
                  <a:txBody>
                    <a:bodyPr/>
                    <a:lstStyle/>
                    <a:p>
                      <a:pPr algn="l" fontAlgn="t">
                        <a:spcAft>
                          <a:spcPts val="1200"/>
                        </a:spcAft>
                      </a:pPr>
                      <a:r>
                        <a:rPr lang="en-US" sz="1300" b="0" u="none" strike="noStrike" dirty="0">
                          <a:solidFill>
                            <a:srgbClr val="203864"/>
                          </a:solidFill>
                          <a:effectLst/>
                        </a:rPr>
                        <a:t>Skilled nursing facility care coinsurance</a:t>
                      </a:r>
                      <a:endParaRPr lang="en-US" sz="1300" b="0" i="0" u="none" strike="no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50%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75%</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extLst>
                  <a:ext uri="{0D108BD9-81ED-4DB2-BD59-A6C34878D82A}">
                    <a16:rowId xmlns:a16="http://schemas.microsoft.com/office/drawing/2014/main" val="551362421"/>
                  </a:ext>
                </a:extLst>
              </a:tr>
              <a:tr h="234379">
                <a:tc>
                  <a:txBody>
                    <a:bodyPr/>
                    <a:lstStyle/>
                    <a:p>
                      <a:pPr algn="l" fontAlgn="t">
                        <a:spcAft>
                          <a:spcPts val="1200"/>
                        </a:spcAft>
                      </a:pPr>
                      <a:r>
                        <a:rPr lang="en-US" sz="1300" b="0" u="none" strike="noStrike" dirty="0">
                          <a:solidFill>
                            <a:srgbClr val="203864"/>
                          </a:solidFill>
                          <a:effectLst/>
                        </a:rPr>
                        <a:t>Part A </a:t>
                      </a:r>
                      <a:r>
                        <a:rPr lang="en-US" sz="1300" b="1" u="none" strike="noStrike" dirty="0">
                          <a:solidFill>
                            <a:srgbClr val="203864"/>
                          </a:solidFill>
                          <a:effectLst/>
                        </a:rPr>
                        <a:t>deductible</a:t>
                      </a:r>
                      <a:endParaRPr lang="en-US" sz="1300" b="0" i="0" u="none" strike="no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50%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75%</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50%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extLst>
                  <a:ext uri="{0D108BD9-81ED-4DB2-BD59-A6C34878D82A}">
                    <a16:rowId xmlns:a16="http://schemas.microsoft.com/office/drawing/2014/main" val="3401531930"/>
                  </a:ext>
                </a:extLst>
              </a:tr>
              <a:tr h="234379">
                <a:tc>
                  <a:txBody>
                    <a:bodyPr/>
                    <a:lstStyle/>
                    <a:p>
                      <a:pPr algn="l" fontAlgn="t">
                        <a:spcAft>
                          <a:spcPts val="1200"/>
                        </a:spcAft>
                      </a:pPr>
                      <a:r>
                        <a:rPr lang="en-US" sz="1300" b="0" u="none" strike="noStrike" dirty="0">
                          <a:solidFill>
                            <a:srgbClr val="203864"/>
                          </a:solidFill>
                          <a:effectLst/>
                        </a:rPr>
                        <a:t>Part B deductible</a:t>
                      </a:r>
                      <a:endParaRPr lang="en-US" sz="1300" b="0" i="0" u="none" strike="no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extLst>
                  <a:ext uri="{0D108BD9-81ED-4DB2-BD59-A6C34878D82A}">
                    <a16:rowId xmlns:a16="http://schemas.microsoft.com/office/drawing/2014/main" val="3730263135"/>
                  </a:ext>
                </a:extLst>
              </a:tr>
              <a:tr h="234379">
                <a:tc>
                  <a:txBody>
                    <a:bodyPr/>
                    <a:lstStyle/>
                    <a:p>
                      <a:pPr algn="l" fontAlgn="t">
                        <a:spcAft>
                          <a:spcPts val="1200"/>
                        </a:spcAft>
                      </a:pPr>
                      <a:r>
                        <a:rPr lang="en-US" sz="1300" b="0" u="none" strike="noStrike" dirty="0">
                          <a:solidFill>
                            <a:srgbClr val="203864"/>
                          </a:solidFill>
                          <a:effectLst/>
                        </a:rPr>
                        <a:t>Part B </a:t>
                      </a:r>
                      <a:r>
                        <a:rPr lang="en-US" sz="1300" b="1" u="none" strike="noStrike" dirty="0">
                          <a:solidFill>
                            <a:srgbClr val="203864"/>
                          </a:solidFill>
                          <a:effectLst/>
                        </a:rPr>
                        <a:t>excess charge</a:t>
                      </a:r>
                      <a:endParaRPr lang="en-US" sz="1300" b="0" i="0" u="none" strike="no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100%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extLst>
                  <a:ext uri="{0D108BD9-81ED-4DB2-BD59-A6C34878D82A}">
                    <a16:rowId xmlns:a16="http://schemas.microsoft.com/office/drawing/2014/main" val="1146044585"/>
                  </a:ext>
                </a:extLst>
              </a:tr>
              <a:tr h="234379">
                <a:tc>
                  <a:txBody>
                    <a:bodyPr/>
                    <a:lstStyle/>
                    <a:p>
                      <a:pPr algn="l" fontAlgn="t">
                        <a:spcAft>
                          <a:spcPts val="1200"/>
                        </a:spcAft>
                      </a:pPr>
                      <a:r>
                        <a:rPr lang="en-US" sz="1300" b="0" u="none" strike="noStrike" dirty="0">
                          <a:solidFill>
                            <a:srgbClr val="203864"/>
                          </a:solidFill>
                          <a:effectLst/>
                        </a:rPr>
                        <a:t>Foreign travel exchange (up to plan limits)</a:t>
                      </a:r>
                      <a:endParaRPr lang="en-US" sz="1300" b="0" i="0" u="none" strike="no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80%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80%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80%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80%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 </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80%</a:t>
                      </a: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864"/>
                          </a:solidFill>
                          <a:effectLst/>
                        </a:rPr>
                        <a:t>80%</a:t>
                      </a:r>
                      <a:endParaRPr lang="en-US" sz="1300" b="0" i="0" u="none" strike="noStrike" dirty="0">
                        <a:solidFill>
                          <a:srgbClr val="203864"/>
                        </a:solidFill>
                        <a:effectLst/>
                        <a:latin typeface="Calibri" panose="020F0502020204030204" pitchFamily="34" charset="0"/>
                      </a:endParaRPr>
                    </a:p>
                  </a:txBody>
                  <a:tcPr marL="7029" marR="7029" marT="7029" marB="0"/>
                </a:tc>
                <a:extLst>
                  <a:ext uri="{0D108BD9-81ED-4DB2-BD59-A6C34878D82A}">
                    <a16:rowId xmlns:a16="http://schemas.microsoft.com/office/drawing/2014/main" val="2616064770"/>
                  </a:ext>
                </a:extLst>
              </a:tr>
              <a:tr h="432134">
                <a:tc>
                  <a:txBody>
                    <a:bodyPr/>
                    <a:lstStyle/>
                    <a:p>
                      <a:pPr algn="l" fontAlgn="t">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b">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0" u="none" strike="noStrike" dirty="0">
                          <a:solidFill>
                            <a:srgbClr val="203864"/>
                          </a:solidFill>
                          <a:effectLst/>
                        </a:rPr>
                        <a:t>Out-of-pocket limit in 2024**</a:t>
                      </a: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marL="0" marR="0" lvl="0" indent="0" algn="ctr" defTabSz="914400" rtl="0" eaLnBrk="1" fontAlgn="b" latinLnBrk="0" hangingPunct="1">
                        <a:lnSpc>
                          <a:spcPct val="100000"/>
                        </a:lnSpc>
                        <a:spcBef>
                          <a:spcPts val="0"/>
                        </a:spcBef>
                        <a:spcAft>
                          <a:spcPts val="1200"/>
                        </a:spcAft>
                        <a:buClrTx/>
                        <a:buSzTx/>
                        <a:buFontTx/>
                        <a:buNone/>
                        <a:tabLst/>
                        <a:defRPr/>
                      </a:pPr>
                      <a:r>
                        <a:rPr lang="en-US" sz="1300" b="0" u="none" strike="noStrike" dirty="0">
                          <a:solidFill>
                            <a:srgbClr val="203864"/>
                          </a:solidFill>
                          <a:effectLst/>
                        </a:rPr>
                        <a:t>Out-of-pocket limit in 2024**</a:t>
                      </a: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nchor="b"/>
                </a:tc>
                <a:extLst>
                  <a:ext uri="{0D108BD9-81ED-4DB2-BD59-A6C34878D82A}">
                    <a16:rowId xmlns:a16="http://schemas.microsoft.com/office/drawing/2014/main" val="1263501015"/>
                  </a:ext>
                </a:extLst>
              </a:tr>
              <a:tr h="234379">
                <a:tc>
                  <a:txBody>
                    <a:bodyPr/>
                    <a:lstStyle/>
                    <a:p>
                      <a:pPr algn="l" fontAlgn="t">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tc>
                <a:tc>
                  <a:txBody>
                    <a:bodyPr/>
                    <a:lstStyle/>
                    <a:p>
                      <a:pPr algn="ctr" fontAlgn="b">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0" u="none" strike="noStrike" dirty="0">
                          <a:solidFill>
                            <a:srgbClr val="203864"/>
                          </a:solidFill>
                          <a:effectLst/>
                        </a:rPr>
                        <a:t>$7,060</a:t>
                      </a: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0" u="none" strike="noStrike" dirty="0">
                          <a:solidFill>
                            <a:srgbClr val="203864"/>
                          </a:solidFill>
                          <a:effectLst/>
                        </a:rPr>
                        <a:t>$3,530</a:t>
                      </a: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864"/>
                        </a:solidFill>
                        <a:effectLst/>
                        <a:latin typeface="Calibri" panose="020F0502020204030204" pitchFamily="34" charset="0"/>
                      </a:endParaRPr>
                    </a:p>
                  </a:txBody>
                  <a:tcPr marL="7029" marR="7029" marT="7029" marB="0" anchor="b"/>
                </a:tc>
                <a:extLst>
                  <a:ext uri="{0D108BD9-81ED-4DB2-BD59-A6C34878D82A}">
                    <a16:rowId xmlns:a16="http://schemas.microsoft.com/office/drawing/2014/main" val="2286520977"/>
                  </a:ext>
                </a:extLst>
              </a:tr>
            </a:tbl>
          </a:graphicData>
        </a:graphic>
      </p:graphicFrame>
      <p:sp>
        <p:nvSpPr>
          <p:cNvPr id="11" name="Content Placeholder 10">
            <a:extLst>
              <a:ext uri="{FF2B5EF4-FFF2-40B4-BE49-F238E27FC236}">
                <a16:creationId xmlns:a16="http://schemas.microsoft.com/office/drawing/2014/main" id="{81AA3520-12FE-202D-2B6B-438AAF76023E}"/>
              </a:ext>
            </a:extLst>
          </p:cNvPr>
          <p:cNvSpPr>
            <a:spLocks noGrp="1"/>
          </p:cNvSpPr>
          <p:nvPr>
            <p:ph sz="quarter" idx="15"/>
          </p:nvPr>
        </p:nvSpPr>
        <p:spPr>
          <a:xfrm>
            <a:off x="416409" y="4806220"/>
            <a:ext cx="11242875" cy="1635526"/>
          </a:xfrm>
          <a:solidFill>
            <a:srgbClr val="ECF3F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03864"/>
                </a:solidFill>
                <a:effectLst/>
                <a:uLnTx/>
                <a:uFillTx/>
                <a:latin typeface="Rubik"/>
                <a:ea typeface="+mn-ea"/>
                <a:cs typeface="+mn-cs"/>
              </a:rPr>
              <a:t>* Plans F and G also offer a high-deductible plan in some states. With this option, you must pay for Medicare-covered costs (coinsurance, copayments, and deductibles) up to the deductible amount of $2,800 in 2024 before your policy pays anything. (Plans C and F aren't available to people who were newly eligible for Medicare on or after January 1,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03864"/>
                </a:solidFill>
                <a:effectLst/>
                <a:uLnTx/>
                <a:uFillTx/>
                <a:latin typeface="Rubik"/>
                <a:ea typeface="+mn-ea"/>
                <a:cs typeface="+mn-cs"/>
              </a:rPr>
              <a:t>** For Plans K and L, after you meet your out-of-pocket yearly limit and your yearly Part B deductible, the Medigap plan pays 100% of covered services for the rest of the calendar 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03864"/>
                </a:solidFill>
                <a:effectLst/>
                <a:uLnTx/>
                <a:uFillTx/>
                <a:latin typeface="Rubik"/>
                <a:ea typeface="+mn-ea"/>
                <a:cs typeface="+mn-cs"/>
              </a:rPr>
              <a:t>*** Plan N pays 100% of the Part B coinsurance, except for a copayment of up to $20 for some office visits and up to a $50 copayment for emergency room visits that don't result in inpatient admission.</a:t>
            </a:r>
          </a:p>
        </p:txBody>
      </p:sp>
      <p:sp>
        <p:nvSpPr>
          <p:cNvPr id="7" name="Slide Number Placeholder 6">
            <a:extLst>
              <a:ext uri="{FF2B5EF4-FFF2-40B4-BE49-F238E27FC236}">
                <a16:creationId xmlns:a16="http://schemas.microsoft.com/office/drawing/2014/main" id="{133C3CD6-2702-E5C7-5199-520289867D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C8D27660-5CCE-8B24-39A5-A059B91DC5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Understanding Medicare</a:t>
            </a:r>
          </a:p>
        </p:txBody>
      </p:sp>
      <p:sp>
        <p:nvSpPr>
          <p:cNvPr id="3" name="Date Placeholder 2">
            <a:extLst>
              <a:ext uri="{FF2B5EF4-FFF2-40B4-BE49-F238E27FC236}">
                <a16:creationId xmlns:a16="http://schemas.microsoft.com/office/drawing/2014/main" id="{519DE3FA-A5D8-AF1C-D2EE-66D5C152AF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3810024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panose="020B0A04020102020204" pitchFamily="34" charset="0"/>
                <a:cs typeface="Arial" panose="020B0604020202020204" pitchFamily="34" charset="0"/>
              </a:rPr>
              <a:t>When</a:t>
            </a:r>
            <a:r>
              <a:rPr kumimoji="0" lang="en-US" sz="3000" b="0" i="0" u="none" strike="noStrike" kern="1200" cap="none" spc="0" normalizeH="0" baseline="0" noProof="0" dirty="0">
                <a:ln>
                  <a:noFill/>
                </a:ln>
                <a:effectLst/>
                <a:uLnTx/>
                <a:uFillTx/>
                <a:latin typeface="Arial Black" panose="020B0A04020102020204" pitchFamily="34" charset="0"/>
                <a:ea typeface="+mn-ea"/>
                <a:cs typeface="Arial" panose="020B0604020202020204" pitchFamily="34" charset="0"/>
              </a:rPr>
              <a:t>’</a:t>
            </a:r>
            <a:r>
              <a:rPr lang="en-US" sz="3000" dirty="0">
                <a:latin typeface="Arial Black" panose="020B0A04020102020204" pitchFamily="34" charset="0"/>
                <a:cs typeface="Arial" panose="020B0604020202020204" pitchFamily="34" charset="0"/>
              </a:rPr>
              <a:t>s the Best Time to Buy a Medigap Policy?</a:t>
            </a:r>
          </a:p>
        </p:txBody>
      </p:sp>
      <p:sp>
        <p:nvSpPr>
          <p:cNvPr id="8" name="Content Placeholder 7">
            <a:extLst>
              <a:ext uri="{FF2B5EF4-FFF2-40B4-BE49-F238E27FC236}">
                <a16:creationId xmlns:a16="http://schemas.microsoft.com/office/drawing/2014/main" id="{C7FACFB3-2E21-2940-742D-D48845D684A1}"/>
              </a:ext>
            </a:extLst>
          </p:cNvPr>
          <p:cNvSpPr>
            <a:spLocks noGrp="1"/>
          </p:cNvSpPr>
          <p:nvPr>
            <p:ph sz="quarter" idx="13"/>
          </p:nvPr>
        </p:nvSpPr>
        <p:spPr>
          <a:xfrm>
            <a:off x="914400" y="1371600"/>
            <a:ext cx="6914147" cy="4537075"/>
          </a:xfrm>
        </p:spPr>
        <p:txBody>
          <a:bodyPr>
            <a:normAutofit lnSpcReduction="10000"/>
          </a:bodyPr>
          <a:lstStyle/>
          <a:p>
            <a:pPr lvl="0">
              <a:buClrTx/>
              <a:buNone/>
              <a:defRPr/>
            </a:pPr>
            <a:r>
              <a:rPr lang="en-US" sz="2400" b="1" dirty="0"/>
              <a:t>Medigap Open Enrollment Period (OEP):</a:t>
            </a:r>
          </a:p>
          <a:p>
            <a:pPr marL="548640" lvl="0">
              <a:buClrTx/>
              <a:buFont typeface="Arial" panose="020B0604020202020204" pitchFamily="34" charset="0"/>
              <a:buChar char="•"/>
              <a:defRPr/>
            </a:pPr>
            <a:r>
              <a:rPr lang="en-US" sz="2000" dirty="0"/>
              <a:t>Begins the month you’re 65 or older </a:t>
            </a:r>
            <a:r>
              <a:rPr lang="en-US" sz="2000" b="1" dirty="0"/>
              <a:t>and</a:t>
            </a:r>
            <a:r>
              <a:rPr lang="en-US" sz="2000" dirty="0"/>
              <a:t> </a:t>
            </a:r>
            <a:br>
              <a:rPr lang="en-US" sz="2000" dirty="0"/>
            </a:br>
            <a:r>
              <a:rPr lang="en-US" sz="2000" dirty="0"/>
              <a:t>enrolled in Part B (must also have Part A)</a:t>
            </a:r>
          </a:p>
          <a:p>
            <a:pPr marL="548640">
              <a:lnSpc>
                <a:spcPct val="110000"/>
              </a:lnSpc>
              <a:buClrTx/>
              <a:buFont typeface="Arial" panose="020B0604020202020204" pitchFamily="34" charset="0"/>
              <a:buChar char="•"/>
              <a:defRPr/>
            </a:pPr>
            <a:r>
              <a:rPr lang="en-US" sz="2000" dirty="0"/>
              <a:t>Lasts at least 6 months (may be longer</a:t>
            </a:r>
            <a:br>
              <a:rPr lang="en-US" sz="2000" dirty="0"/>
            </a:br>
            <a:r>
              <a:rPr lang="en-US" sz="2000" dirty="0"/>
              <a:t>in your state)</a:t>
            </a:r>
          </a:p>
          <a:p>
            <a:pPr lvl="0">
              <a:buClrTx/>
              <a:buNone/>
              <a:defRPr/>
            </a:pPr>
            <a:r>
              <a:rPr lang="en-US" sz="2400" b="1" dirty="0"/>
              <a:t>During your Medigap OEP, companies </a:t>
            </a:r>
            <a:br>
              <a:rPr lang="en-US" sz="2400" b="1" dirty="0"/>
            </a:br>
            <a:r>
              <a:rPr lang="en-US" sz="2400" b="1" dirty="0"/>
              <a:t>can’t:</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Refuse to sell you any Medigap policy they offer</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Make you wait for coverage</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Charge more because of a past/present health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problem</a:t>
            </a:r>
          </a:p>
        </p:txBody>
      </p:sp>
      <p:sp>
        <p:nvSpPr>
          <p:cNvPr id="9" name="Content Placeholder 8">
            <a:extLst>
              <a:ext uri="{FF2B5EF4-FFF2-40B4-BE49-F238E27FC236}">
                <a16:creationId xmlns:a16="http://schemas.microsoft.com/office/drawing/2014/main" id="{DE08F8A9-18D0-83B7-A49F-05D2030309BD}"/>
              </a:ext>
            </a:extLst>
          </p:cNvPr>
          <p:cNvSpPr>
            <a:spLocks noGrp="1"/>
          </p:cNvSpPr>
          <p:nvPr>
            <p:ph sz="quarter" idx="14"/>
          </p:nvPr>
        </p:nvSpPr>
        <p:spPr>
          <a:xfrm>
            <a:off x="1275654" y="5781779"/>
            <a:ext cx="8320088" cy="365125"/>
          </a:xfrm>
        </p:spPr>
        <p:txBody>
          <a:bodyPr/>
          <a:lstStyle/>
          <a:p>
            <a:pPr marL="0" lvl="0" indent="0" algn="ctr">
              <a:spcAft>
                <a:spcPts val="0"/>
              </a:spcAft>
              <a:buClrTx/>
              <a:buNone/>
            </a:pPr>
            <a:r>
              <a:rPr lang="en-US" sz="1600" b="1" dirty="0"/>
              <a:t>NOTE: </a:t>
            </a:r>
            <a:r>
              <a:rPr lang="en-US" sz="1600" dirty="0"/>
              <a:t>You can also buy a Medigap policy whenever a company agrees to sell you one</a:t>
            </a:r>
            <a:endParaRPr lang="en-US" dirty="0"/>
          </a:p>
        </p:txBody>
      </p:sp>
      <p:pic>
        <p:nvPicPr>
          <p:cNvPr id="7" name="Picture 6">
            <a:extLst>
              <a:ext uri="{FF2B5EF4-FFF2-40B4-BE49-F238E27FC236}">
                <a16:creationId xmlns:a16="http://schemas.microsoft.com/office/drawing/2014/main" id="{7648B755-1E60-45EF-BCE3-90C118158AD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46803" y="1794551"/>
            <a:ext cx="4177767" cy="2779852"/>
          </a:xfrm>
          <a:prstGeom prst="rect">
            <a:avLst/>
          </a:prstGeom>
          <a:ln>
            <a:noFill/>
          </a:ln>
          <a:effectLst>
            <a:softEdge rad="112500"/>
          </a:effectLst>
        </p:spPr>
      </p:pic>
      <p:sp>
        <p:nvSpPr>
          <p:cNvPr id="11" name="Freeform: Shape 10">
            <a:extLst>
              <a:ext uri="{FF2B5EF4-FFF2-40B4-BE49-F238E27FC236}">
                <a16:creationId xmlns:a16="http://schemas.microsoft.com/office/drawing/2014/main" id="{B4FC72B5-B10C-4606-96E4-7B20E28B4D35}"/>
              </a:ext>
              <a:ext uri="{C183D7F6-B498-43B3-948B-1728B52AA6E4}">
                <adec:decorative xmlns:adec="http://schemas.microsoft.com/office/drawing/2017/decorative" val="1"/>
              </a:ext>
            </a:extLst>
          </p:cNvPr>
          <p:cNvSpPr>
            <a:spLocks noChangeAspect="1"/>
          </p:cNvSpPr>
          <p:nvPr/>
        </p:nvSpPr>
        <p:spPr>
          <a:xfrm>
            <a:off x="1122444" y="58037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CEFB882-0A1C-4447-A71C-0032C77F9E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105472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949"/>
            <a:ext cx="12192000" cy="960120"/>
          </a:xfrm>
        </p:spPr>
        <p:txBody>
          <a:bodyPr>
            <a:normAutofit/>
          </a:bodyPr>
          <a:lstStyle/>
          <a:p>
            <a:r>
              <a:rPr lang="en-US" sz="3000" dirty="0"/>
              <a:t>How to Buy a Medigap Policy</a:t>
            </a:r>
          </a:p>
        </p:txBody>
      </p:sp>
      <p:sp>
        <p:nvSpPr>
          <p:cNvPr id="6" name="Content Placeholder 5">
            <a:extLst>
              <a:ext uri="{FF2B5EF4-FFF2-40B4-BE49-F238E27FC236}">
                <a16:creationId xmlns:a16="http://schemas.microsoft.com/office/drawing/2014/main" id="{2510D264-9604-4482-293F-29B10B19A3AF}"/>
              </a:ext>
            </a:extLst>
          </p:cNvPr>
          <p:cNvSpPr>
            <a:spLocks noGrp="1"/>
          </p:cNvSpPr>
          <p:nvPr>
            <p:ph sz="quarter" idx="13"/>
          </p:nvPr>
        </p:nvSpPr>
        <p:spPr>
          <a:xfrm rot="5400000">
            <a:off x="2756010" y="33414"/>
            <a:ext cx="1463040" cy="3840480"/>
          </a:xfrm>
          <a:prstGeom prst="round2SameRect">
            <a:avLst/>
          </a:prstGeom>
          <a:ln w="57150">
            <a:solidFill>
              <a:srgbClr val="8FAADC"/>
            </a:solidFill>
          </a:ln>
        </p:spPr>
        <p:txBody>
          <a:bodyPr vert="vert270" anchor="ctr"/>
          <a:lstStyle/>
          <a:p>
            <a:pPr marL="548640" lvl="0" indent="0" algn="ctr" defTabSz="685800">
              <a:spcAft>
                <a:spcPts val="0"/>
              </a:spcAft>
              <a:buClrTx/>
              <a:buNone/>
            </a:pPr>
            <a:r>
              <a:rPr lang="en-US" dirty="0">
                <a:latin typeface="Arial"/>
                <a:cs typeface="Arial"/>
              </a:rPr>
              <a:t>Decide on a </a:t>
            </a:r>
            <a:br>
              <a:rPr lang="en-US" dirty="0">
                <a:latin typeface="Arial"/>
                <a:cs typeface="Arial"/>
              </a:rPr>
            </a:br>
            <a:r>
              <a:rPr lang="en-US" b="1" dirty="0">
                <a:latin typeface="Arial"/>
                <a:cs typeface="Arial"/>
              </a:rPr>
              <a:t>Medigap plan (A–N)</a:t>
            </a:r>
          </a:p>
        </p:txBody>
      </p:sp>
      <p:grpSp>
        <p:nvGrpSpPr>
          <p:cNvPr id="15" name="Group 14">
            <a:extLst>
              <a:ext uri="{FF2B5EF4-FFF2-40B4-BE49-F238E27FC236}">
                <a16:creationId xmlns:a16="http://schemas.microsoft.com/office/drawing/2014/main" id="{854E8FE4-E040-A1E1-2E1B-D1AA98C1292D}"/>
              </a:ext>
              <a:ext uri="{C183D7F6-B498-43B3-948B-1728B52AA6E4}">
                <adec:decorative xmlns:adec="http://schemas.microsoft.com/office/drawing/2017/decorative" val="1"/>
              </a:ext>
            </a:extLst>
          </p:cNvPr>
          <p:cNvGrpSpPr/>
          <p:nvPr/>
        </p:nvGrpSpPr>
        <p:grpSpPr>
          <a:xfrm>
            <a:off x="924731" y="1331747"/>
            <a:ext cx="1269741" cy="1269741"/>
            <a:chOff x="924731" y="1331747"/>
            <a:chExt cx="1269741" cy="1269741"/>
          </a:xfrm>
        </p:grpSpPr>
        <p:sp>
          <p:nvSpPr>
            <p:cNvPr id="122" name="Oval 121">
              <a:extLst>
                <a:ext uri="{FF2B5EF4-FFF2-40B4-BE49-F238E27FC236}">
                  <a16:creationId xmlns:a16="http://schemas.microsoft.com/office/drawing/2014/main" id="{B83A30AB-E58B-4260-9EB0-6DA7BAF2543B}"/>
                </a:ext>
              </a:extLst>
            </p:cNvPr>
            <p:cNvSpPr/>
            <p:nvPr/>
          </p:nvSpPr>
          <p:spPr bwMode="auto">
            <a:xfrm>
              <a:off x="924731" y="1331747"/>
              <a:ext cx="1269741" cy="1269741"/>
            </a:xfrm>
            <a:prstGeom prst="ellipse">
              <a:avLst/>
            </a:prstGeom>
            <a:solidFill>
              <a:schemeClr val="accent5">
                <a:lumMod val="5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14DDF9-4D7D-4EED-939B-7A5ACBE751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8503" y="1390051"/>
              <a:ext cx="1158340" cy="1042506"/>
            </a:xfrm>
            <a:prstGeom prst="rect">
              <a:avLst/>
            </a:prstGeom>
          </p:spPr>
        </p:pic>
      </p:grpSp>
      <p:sp>
        <p:nvSpPr>
          <p:cNvPr id="7" name="Content Placeholder 6">
            <a:extLst>
              <a:ext uri="{FF2B5EF4-FFF2-40B4-BE49-F238E27FC236}">
                <a16:creationId xmlns:a16="http://schemas.microsoft.com/office/drawing/2014/main" id="{400B2454-F786-F2F9-3EF0-59D3EAA13908}"/>
              </a:ext>
            </a:extLst>
          </p:cNvPr>
          <p:cNvSpPr>
            <a:spLocks noGrp="1"/>
          </p:cNvSpPr>
          <p:nvPr>
            <p:ph sz="quarter" idx="14"/>
          </p:nvPr>
        </p:nvSpPr>
        <p:spPr>
          <a:xfrm rot="5400000">
            <a:off x="8112354" y="33414"/>
            <a:ext cx="1463040" cy="3840480"/>
          </a:xfrm>
          <a:prstGeom prst="round2SameRect">
            <a:avLst/>
          </a:prstGeom>
          <a:ln w="57150">
            <a:solidFill>
              <a:srgbClr val="4472C4"/>
            </a:solidFill>
          </a:ln>
        </p:spPr>
        <p:txBody>
          <a:bodyPr vert="vert270" anchor="ctr"/>
          <a:lstStyle/>
          <a:p>
            <a:pPr marL="548640" lvl="0" indent="0" algn="ctr" defTabSz="685800">
              <a:spcAft>
                <a:spcPts val="0"/>
              </a:spcAft>
              <a:buClrTx/>
              <a:buNone/>
            </a:pPr>
            <a:r>
              <a:rPr lang="en-US" b="1" dirty="0">
                <a:latin typeface="Arial"/>
                <a:cs typeface="Arial"/>
              </a:rPr>
              <a:t>Shop around </a:t>
            </a:r>
            <a:br>
              <a:rPr lang="en-US" b="1" dirty="0">
                <a:latin typeface="Arial"/>
                <a:cs typeface="Arial"/>
              </a:rPr>
            </a:br>
            <a:r>
              <a:rPr lang="en-US" dirty="0">
                <a:latin typeface="Arial"/>
                <a:cs typeface="Arial"/>
              </a:rPr>
              <a:t>(consider plan and price) </a:t>
            </a:r>
          </a:p>
        </p:txBody>
      </p:sp>
      <p:grpSp>
        <p:nvGrpSpPr>
          <p:cNvPr id="14" name="Group 13">
            <a:extLst>
              <a:ext uri="{FF2B5EF4-FFF2-40B4-BE49-F238E27FC236}">
                <a16:creationId xmlns:a16="http://schemas.microsoft.com/office/drawing/2014/main" id="{8D075FB4-C0B0-9131-BA5E-1D1FAE086401}"/>
              </a:ext>
              <a:ext uri="{C183D7F6-B498-43B3-948B-1728B52AA6E4}">
                <adec:decorative xmlns:adec="http://schemas.microsoft.com/office/drawing/2017/decorative" val="1"/>
              </a:ext>
            </a:extLst>
          </p:cNvPr>
          <p:cNvGrpSpPr/>
          <p:nvPr/>
        </p:nvGrpSpPr>
        <p:grpSpPr>
          <a:xfrm>
            <a:off x="6290746" y="1333618"/>
            <a:ext cx="1269741" cy="1269741"/>
            <a:chOff x="6290746" y="1333618"/>
            <a:chExt cx="1269741" cy="1269741"/>
          </a:xfrm>
        </p:grpSpPr>
        <p:sp>
          <p:nvSpPr>
            <p:cNvPr id="108" name="Oval 107">
              <a:extLst>
                <a:ext uri="{FF2B5EF4-FFF2-40B4-BE49-F238E27FC236}">
                  <a16:creationId xmlns:a16="http://schemas.microsoft.com/office/drawing/2014/main" id="{6B4E9626-A7FB-47CB-8AEA-AAF556061329}"/>
                </a:ext>
              </a:extLst>
            </p:cNvPr>
            <p:cNvSpPr/>
            <p:nvPr/>
          </p:nvSpPr>
          <p:spPr bwMode="auto">
            <a:xfrm>
              <a:off x="6290746" y="1333618"/>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Graphic 23" descr="Magnifying glass with solid fill">
              <a:extLst>
                <a:ext uri="{FF2B5EF4-FFF2-40B4-BE49-F238E27FC236}">
                  <a16:creationId xmlns:a16="http://schemas.microsoft.com/office/drawing/2014/main" id="{38DE2E0C-FBCE-4559-AEE7-2A860A5D70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3703" y="1533625"/>
              <a:ext cx="843826" cy="843826"/>
            </a:xfrm>
            <a:prstGeom prst="rect">
              <a:avLst/>
            </a:prstGeom>
          </p:spPr>
        </p:pic>
      </p:grpSp>
      <p:sp>
        <p:nvSpPr>
          <p:cNvPr id="8" name="Content Placeholder 7">
            <a:extLst>
              <a:ext uri="{FF2B5EF4-FFF2-40B4-BE49-F238E27FC236}">
                <a16:creationId xmlns:a16="http://schemas.microsoft.com/office/drawing/2014/main" id="{0A6839F1-27A9-F8F5-6D38-A83E88969428}"/>
              </a:ext>
            </a:extLst>
          </p:cNvPr>
          <p:cNvSpPr>
            <a:spLocks noGrp="1"/>
          </p:cNvSpPr>
          <p:nvPr>
            <p:ph sz="quarter" idx="15"/>
          </p:nvPr>
        </p:nvSpPr>
        <p:spPr>
          <a:xfrm rot="5400000">
            <a:off x="2748321" y="1651231"/>
            <a:ext cx="1463040" cy="3840480"/>
          </a:xfrm>
          <a:prstGeom prst="round2SameRect">
            <a:avLst/>
          </a:prstGeom>
          <a:ln w="57150">
            <a:solidFill>
              <a:srgbClr val="FFC000"/>
            </a:solidFill>
          </a:ln>
        </p:spPr>
        <p:txBody>
          <a:bodyPr vert="vert270" anchor="ctr">
            <a:normAutofit lnSpcReduction="10000"/>
          </a:bodyPr>
          <a:lstStyle/>
          <a:p>
            <a:pPr marL="548640" lvl="0" indent="0" algn="ctr" defTabSz="685800">
              <a:spcAft>
                <a:spcPts val="0"/>
              </a:spcAft>
              <a:buClrTx/>
              <a:buNone/>
            </a:pPr>
            <a:r>
              <a:rPr lang="en-US" dirty="0">
                <a:latin typeface="Arial"/>
                <a:cs typeface="Arial"/>
              </a:rPr>
              <a:t>Find </a:t>
            </a:r>
            <a:r>
              <a:rPr lang="en-US" b="1" dirty="0">
                <a:latin typeface="Arial"/>
                <a:cs typeface="Arial"/>
              </a:rPr>
              <a:t>insurance companies </a:t>
            </a:r>
            <a:r>
              <a:rPr lang="en-US" dirty="0">
                <a:latin typeface="Arial"/>
                <a:cs typeface="Arial"/>
              </a:rPr>
              <a:t>that sell Medigap policies in </a:t>
            </a:r>
            <a:br>
              <a:rPr lang="en-US" dirty="0">
                <a:latin typeface="Arial"/>
                <a:cs typeface="Arial"/>
              </a:rPr>
            </a:br>
            <a:r>
              <a:rPr lang="en-US" dirty="0">
                <a:latin typeface="Arial"/>
                <a:cs typeface="Arial"/>
              </a:rPr>
              <a:t>your state </a:t>
            </a:r>
          </a:p>
        </p:txBody>
      </p:sp>
      <p:grpSp>
        <p:nvGrpSpPr>
          <p:cNvPr id="13" name="Group 12">
            <a:extLst>
              <a:ext uri="{FF2B5EF4-FFF2-40B4-BE49-F238E27FC236}">
                <a16:creationId xmlns:a16="http://schemas.microsoft.com/office/drawing/2014/main" id="{8CD42B9D-27C9-E9C0-53EF-6C6B0DDDE829}"/>
              </a:ext>
              <a:ext uri="{C183D7F6-B498-43B3-948B-1728B52AA6E4}">
                <adec:decorative xmlns:adec="http://schemas.microsoft.com/office/drawing/2017/decorative" val="1"/>
              </a:ext>
            </a:extLst>
          </p:cNvPr>
          <p:cNvGrpSpPr/>
          <p:nvPr/>
        </p:nvGrpSpPr>
        <p:grpSpPr>
          <a:xfrm>
            <a:off x="924731" y="2937984"/>
            <a:ext cx="1269741" cy="1269741"/>
            <a:chOff x="924731" y="2937984"/>
            <a:chExt cx="1269741" cy="1269741"/>
          </a:xfrm>
        </p:grpSpPr>
        <p:sp>
          <p:nvSpPr>
            <p:cNvPr id="96" name="Oval 95">
              <a:extLst>
                <a:ext uri="{FF2B5EF4-FFF2-40B4-BE49-F238E27FC236}">
                  <a16:creationId xmlns:a16="http://schemas.microsoft.com/office/drawing/2014/main" id="{7BACCAFE-381C-468C-AC4D-2AB26CF6A7F2}"/>
                </a:ext>
              </a:extLst>
            </p:cNvPr>
            <p:cNvSpPr/>
            <p:nvPr/>
          </p:nvSpPr>
          <p:spPr bwMode="auto">
            <a:xfrm>
              <a:off x="924731" y="2937984"/>
              <a:ext cx="1269741" cy="1269741"/>
            </a:xfrm>
            <a:prstGeom prst="ellipse">
              <a:avLst/>
            </a:prstGeom>
            <a:solidFill>
              <a:schemeClr val="accent4">
                <a:lumMod val="60000"/>
                <a:lumOff val="40000"/>
              </a:schemeClr>
            </a:solidFill>
            <a:ln w="76200">
              <a:solidFill>
                <a:srgbClr val="FFC000"/>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phic 9" descr="City outline">
              <a:extLst>
                <a:ext uri="{FF2B5EF4-FFF2-40B4-BE49-F238E27FC236}">
                  <a16:creationId xmlns:a16="http://schemas.microsoft.com/office/drawing/2014/main" id="{05427FFF-4023-4910-A4CA-A8DD6FDEE3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0473" y="3079451"/>
              <a:ext cx="914400" cy="914400"/>
            </a:xfrm>
            <a:prstGeom prst="rect">
              <a:avLst/>
            </a:prstGeom>
          </p:spPr>
        </p:pic>
      </p:grpSp>
      <p:sp>
        <p:nvSpPr>
          <p:cNvPr id="9" name="Content Placeholder 8">
            <a:extLst>
              <a:ext uri="{FF2B5EF4-FFF2-40B4-BE49-F238E27FC236}">
                <a16:creationId xmlns:a16="http://schemas.microsoft.com/office/drawing/2014/main" id="{D6B71359-1AE6-C490-2DDF-890FF11CA78F}"/>
              </a:ext>
            </a:extLst>
          </p:cNvPr>
          <p:cNvSpPr>
            <a:spLocks noGrp="1"/>
          </p:cNvSpPr>
          <p:nvPr>
            <p:ph sz="quarter" idx="16"/>
          </p:nvPr>
        </p:nvSpPr>
        <p:spPr>
          <a:xfrm rot="5400000">
            <a:off x="8112354" y="1677655"/>
            <a:ext cx="1463040" cy="3840480"/>
          </a:xfrm>
          <a:prstGeom prst="round2SameRect">
            <a:avLst/>
          </a:prstGeom>
          <a:ln w="57150">
            <a:solidFill>
              <a:srgbClr val="0A5EC6"/>
            </a:solidFill>
          </a:ln>
        </p:spPr>
        <p:txBody>
          <a:bodyPr vert="vert270" anchor="ctr"/>
          <a:lstStyle/>
          <a:p>
            <a:pPr marL="548640" lvl="0" indent="0" algn="ctr" defTabSz="685800">
              <a:spcAft>
                <a:spcPts val="0"/>
              </a:spcAft>
              <a:buClrTx/>
              <a:buNone/>
            </a:pPr>
            <a:r>
              <a:rPr lang="en-US" b="1" dirty="0">
                <a:latin typeface="Arial"/>
                <a:cs typeface="Arial"/>
              </a:rPr>
              <a:t>Choose</a:t>
            </a:r>
            <a:r>
              <a:rPr lang="en-US" dirty="0">
                <a:latin typeface="Arial"/>
                <a:cs typeface="Arial"/>
              </a:rPr>
              <a:t> the insurance company and the </a:t>
            </a:r>
            <a:br>
              <a:rPr lang="en-US" dirty="0">
                <a:latin typeface="Arial"/>
                <a:cs typeface="Arial"/>
              </a:rPr>
            </a:br>
            <a:r>
              <a:rPr lang="en-US" dirty="0">
                <a:latin typeface="Arial"/>
                <a:cs typeface="Arial"/>
              </a:rPr>
              <a:t>Medigap policy</a:t>
            </a:r>
          </a:p>
        </p:txBody>
      </p:sp>
      <p:grpSp>
        <p:nvGrpSpPr>
          <p:cNvPr id="20" name="Group 19">
            <a:extLst>
              <a:ext uri="{FF2B5EF4-FFF2-40B4-BE49-F238E27FC236}">
                <a16:creationId xmlns:a16="http://schemas.microsoft.com/office/drawing/2014/main" id="{E3196775-82AC-7CAA-A6C6-675835C5DD8B}"/>
              </a:ext>
              <a:ext uri="{C183D7F6-B498-43B3-948B-1728B52AA6E4}">
                <adec:decorative xmlns:adec="http://schemas.microsoft.com/office/drawing/2017/decorative" val="1"/>
              </a:ext>
            </a:extLst>
          </p:cNvPr>
          <p:cNvGrpSpPr/>
          <p:nvPr/>
        </p:nvGrpSpPr>
        <p:grpSpPr>
          <a:xfrm>
            <a:off x="6290746" y="2962725"/>
            <a:ext cx="1269741" cy="1269741"/>
            <a:chOff x="6290746" y="2962725"/>
            <a:chExt cx="1269741" cy="1269741"/>
          </a:xfrm>
        </p:grpSpPr>
        <p:sp>
          <p:nvSpPr>
            <p:cNvPr id="114" name="Oval 113">
              <a:extLst>
                <a:ext uri="{FF2B5EF4-FFF2-40B4-BE49-F238E27FC236}">
                  <a16:creationId xmlns:a16="http://schemas.microsoft.com/office/drawing/2014/main" id="{F0A347A0-9DAE-49E8-B0B5-3D853FA8304B}"/>
                </a:ext>
              </a:extLst>
            </p:cNvPr>
            <p:cNvSpPr/>
            <p:nvPr/>
          </p:nvSpPr>
          <p:spPr bwMode="auto">
            <a:xfrm>
              <a:off x="6290746" y="2962725"/>
              <a:ext cx="1269741" cy="1269741"/>
            </a:xfrm>
            <a:prstGeom prst="ellipse">
              <a:avLst/>
            </a:prstGeom>
            <a:solidFill>
              <a:schemeClr val="accent5">
                <a:lumMod val="75000"/>
              </a:schemeClr>
            </a:solidFill>
            <a:ln w="76200">
              <a:solidFill>
                <a:srgbClr val="0A5EC6"/>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Graphic 15" descr="Right pointing backhand index with solid fill">
              <a:extLst>
                <a:ext uri="{FF2B5EF4-FFF2-40B4-BE49-F238E27FC236}">
                  <a16:creationId xmlns:a16="http://schemas.microsoft.com/office/drawing/2014/main" id="{3207F27B-6BA0-439A-B152-BC6F4302DC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6528343" y="3144262"/>
              <a:ext cx="830539" cy="830539"/>
            </a:xfrm>
            <a:prstGeom prst="rect">
              <a:avLst/>
            </a:prstGeom>
          </p:spPr>
        </p:pic>
      </p:grpSp>
      <p:sp>
        <p:nvSpPr>
          <p:cNvPr id="11" name="Content Placeholder 10">
            <a:extLst>
              <a:ext uri="{FF2B5EF4-FFF2-40B4-BE49-F238E27FC236}">
                <a16:creationId xmlns:a16="http://schemas.microsoft.com/office/drawing/2014/main" id="{39CEE6EC-97B9-8F8C-EFD8-CE499DF0AD6A}"/>
              </a:ext>
            </a:extLst>
          </p:cNvPr>
          <p:cNvSpPr>
            <a:spLocks noGrp="1"/>
          </p:cNvSpPr>
          <p:nvPr>
            <p:ph sz="quarter" idx="17"/>
          </p:nvPr>
        </p:nvSpPr>
        <p:spPr>
          <a:xfrm rot="5400000">
            <a:off x="2757470" y="3271828"/>
            <a:ext cx="1463040" cy="3840480"/>
          </a:xfrm>
          <a:prstGeom prst="round2SameRect">
            <a:avLst/>
          </a:prstGeom>
          <a:ln w="57150">
            <a:solidFill>
              <a:srgbClr val="407DB4"/>
            </a:solidFill>
          </a:ln>
        </p:spPr>
        <p:txBody>
          <a:bodyPr vert="vert270" anchor="ctr"/>
          <a:lstStyle/>
          <a:p>
            <a:pPr marL="548640" lvl="0" indent="0" algn="ctr" defTabSz="685800">
              <a:spcAft>
                <a:spcPts val="0"/>
              </a:spcAft>
              <a:buClrTx/>
              <a:buNone/>
            </a:pPr>
            <a:r>
              <a:rPr lang="en-US" dirty="0">
                <a:latin typeface="Arial"/>
                <a:cs typeface="Arial"/>
              </a:rPr>
              <a:t>Check on </a:t>
            </a:r>
            <a:r>
              <a:rPr lang="en-US" b="1" dirty="0">
                <a:latin typeface="Arial"/>
                <a:cs typeface="Arial"/>
              </a:rPr>
              <a:t>Medigap protections </a:t>
            </a:r>
            <a:r>
              <a:rPr lang="en-US" dirty="0">
                <a:latin typeface="Arial"/>
                <a:cs typeface="Arial"/>
              </a:rPr>
              <a:t>in your state</a:t>
            </a:r>
          </a:p>
        </p:txBody>
      </p:sp>
      <p:grpSp>
        <p:nvGrpSpPr>
          <p:cNvPr id="18" name="Group 17">
            <a:extLst>
              <a:ext uri="{FF2B5EF4-FFF2-40B4-BE49-F238E27FC236}">
                <a16:creationId xmlns:a16="http://schemas.microsoft.com/office/drawing/2014/main" id="{4DFEC4DB-B030-0C54-63E9-9AE291A72498}"/>
              </a:ext>
              <a:ext uri="{C183D7F6-B498-43B3-948B-1728B52AA6E4}">
                <adec:decorative xmlns:adec="http://schemas.microsoft.com/office/drawing/2017/decorative" val="1"/>
              </a:ext>
            </a:extLst>
          </p:cNvPr>
          <p:cNvGrpSpPr/>
          <p:nvPr/>
        </p:nvGrpSpPr>
        <p:grpSpPr>
          <a:xfrm>
            <a:off x="932420" y="4548244"/>
            <a:ext cx="1269741" cy="1269741"/>
            <a:chOff x="932420" y="4548244"/>
            <a:chExt cx="1269741" cy="1269741"/>
          </a:xfrm>
        </p:grpSpPr>
        <p:sp>
          <p:nvSpPr>
            <p:cNvPr id="102" name="Oval 101">
              <a:extLst>
                <a:ext uri="{FF2B5EF4-FFF2-40B4-BE49-F238E27FC236}">
                  <a16:creationId xmlns:a16="http://schemas.microsoft.com/office/drawing/2014/main" id="{D8775657-EA93-4BF4-B0F1-734994F14CC4}"/>
                </a:ext>
              </a:extLst>
            </p:cNvPr>
            <p:cNvSpPr/>
            <p:nvPr/>
          </p:nvSpPr>
          <p:spPr bwMode="auto">
            <a:xfrm>
              <a:off x="932420" y="4548244"/>
              <a:ext cx="1269741" cy="1269741"/>
            </a:xfrm>
            <a:prstGeom prst="ellipse">
              <a:avLst/>
            </a:prstGeom>
            <a:solidFill>
              <a:schemeClr val="accent1">
                <a:lumMod val="60000"/>
                <a:lumOff val="40000"/>
              </a:schemeClr>
            </a:solidFill>
            <a:ln w="76200">
              <a:solidFill>
                <a:srgbClr val="407DB4"/>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FBFB9929-B8BF-49A2-BC1B-03F0E9E44A97}"/>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118699" y="4738019"/>
              <a:ext cx="902286" cy="902286"/>
            </a:xfrm>
            <a:prstGeom prst="rect">
              <a:avLst/>
            </a:prstGeom>
          </p:spPr>
        </p:pic>
      </p:grpSp>
      <p:sp>
        <p:nvSpPr>
          <p:cNvPr id="12" name="Content Placeholder 11">
            <a:extLst>
              <a:ext uri="{FF2B5EF4-FFF2-40B4-BE49-F238E27FC236}">
                <a16:creationId xmlns:a16="http://schemas.microsoft.com/office/drawing/2014/main" id="{B67EB91A-0264-4777-C076-3725850A5557}"/>
              </a:ext>
            </a:extLst>
          </p:cNvPr>
          <p:cNvSpPr>
            <a:spLocks noGrp="1"/>
          </p:cNvSpPr>
          <p:nvPr>
            <p:ph sz="quarter" idx="18"/>
          </p:nvPr>
        </p:nvSpPr>
        <p:spPr>
          <a:xfrm rot="5400000">
            <a:off x="8132332" y="3291272"/>
            <a:ext cx="1463040" cy="3840480"/>
          </a:xfrm>
          <a:prstGeom prst="round2SameRect">
            <a:avLst/>
          </a:prstGeom>
          <a:ln w="57150">
            <a:solidFill>
              <a:srgbClr val="203864"/>
            </a:solidFill>
          </a:ln>
        </p:spPr>
        <p:txBody>
          <a:bodyPr vert="vert270" anchor="ctr"/>
          <a:lstStyle/>
          <a:p>
            <a:pPr marL="548640" lvl="0" indent="0" algn="ctr" defTabSz="685800">
              <a:lnSpc>
                <a:spcPct val="140000"/>
              </a:lnSpc>
              <a:spcAft>
                <a:spcPts val="0"/>
              </a:spcAft>
              <a:buClrTx/>
              <a:buNone/>
            </a:pPr>
            <a:r>
              <a:rPr lang="en-US" b="1" dirty="0">
                <a:latin typeface="Arial"/>
                <a:cs typeface="Arial"/>
              </a:rPr>
              <a:t>Apply</a:t>
            </a:r>
            <a:r>
              <a:rPr lang="en-US" dirty="0">
                <a:latin typeface="Arial"/>
                <a:cs typeface="Arial"/>
              </a:rPr>
              <a:t> for the policy </a:t>
            </a:r>
          </a:p>
        </p:txBody>
      </p:sp>
      <p:grpSp>
        <p:nvGrpSpPr>
          <p:cNvPr id="21" name="Group 20">
            <a:extLst>
              <a:ext uri="{FF2B5EF4-FFF2-40B4-BE49-F238E27FC236}">
                <a16:creationId xmlns:a16="http://schemas.microsoft.com/office/drawing/2014/main" id="{FD32ACA5-5286-C0DE-8FEB-5108035C39C2}"/>
              </a:ext>
              <a:ext uri="{C183D7F6-B498-43B3-948B-1728B52AA6E4}">
                <adec:decorative xmlns:adec="http://schemas.microsoft.com/office/drawing/2017/decorative" val="1"/>
              </a:ext>
            </a:extLst>
          </p:cNvPr>
          <p:cNvGrpSpPr/>
          <p:nvPr/>
        </p:nvGrpSpPr>
        <p:grpSpPr>
          <a:xfrm>
            <a:off x="6290746" y="4604142"/>
            <a:ext cx="1269741" cy="1269741"/>
            <a:chOff x="6290746" y="4604142"/>
            <a:chExt cx="1269741" cy="1269741"/>
          </a:xfrm>
        </p:grpSpPr>
        <p:sp>
          <p:nvSpPr>
            <p:cNvPr id="119" name="Oval 118">
              <a:extLst>
                <a:ext uri="{FF2B5EF4-FFF2-40B4-BE49-F238E27FC236}">
                  <a16:creationId xmlns:a16="http://schemas.microsoft.com/office/drawing/2014/main" id="{1AAAC3B6-C327-427F-B7C6-344149047F94}"/>
                </a:ext>
              </a:extLst>
            </p:cNvPr>
            <p:cNvSpPr/>
            <p:nvPr/>
          </p:nvSpPr>
          <p:spPr bwMode="auto">
            <a:xfrm>
              <a:off x="6290746" y="4604142"/>
              <a:ext cx="1269741" cy="1269741"/>
            </a:xfrm>
            <a:prstGeom prst="ellipse">
              <a:avLst/>
            </a:prstGeom>
            <a:solidFill>
              <a:schemeClr val="bg2">
                <a:lumMod val="50000"/>
              </a:schemeClr>
            </a:solidFill>
            <a:ln w="76200">
              <a:solidFill>
                <a:srgbClr val="203864"/>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Graphic 56" descr="Contract icon">
              <a:extLst>
                <a:ext uri="{FF2B5EF4-FFF2-40B4-BE49-F238E27FC236}">
                  <a16:creationId xmlns:a16="http://schemas.microsoft.com/office/drawing/2014/main" id="{496B918A-1A5D-4289-989E-5CA28D6AF7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13754" y="4820545"/>
              <a:ext cx="819760" cy="819760"/>
            </a:xfrm>
            <a:prstGeom prst="rect">
              <a:avLst/>
            </a:prstGeom>
          </p:spPr>
        </p:pic>
      </p:grpSp>
      <p:sp>
        <p:nvSpPr>
          <p:cNvPr id="5" name="Slide Number Placeholder 4">
            <a:extLst>
              <a:ext uri="{FF2B5EF4-FFF2-40B4-BE49-F238E27FC236}">
                <a16:creationId xmlns:a16="http://schemas.microsoft.com/office/drawing/2014/main" id="{F3639CCA-DEBC-4821-B305-1DBF061DCE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425361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7" grpId="0" uiExpand="1" animBg="1"/>
      <p:bldP spid="8" grpId="0" uiExpand="1" animBg="1"/>
      <p:bldP spid="9" grpId="0" uiExpand="1" animBg="1"/>
      <p:bldP spid="11" grpId="0" uiExpand="1" animBg="1"/>
      <p:bldP spid="12" grpId="0" uiExpan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530" y="271580"/>
            <a:ext cx="9250939" cy="719643"/>
          </a:xfrm>
        </p:spPr>
        <p:txBody>
          <a:bodyPr>
            <a:normAutofit/>
          </a:bodyPr>
          <a:lstStyle/>
          <a:p>
            <a:r>
              <a:rPr lang="en-US" sz="3000" dirty="0"/>
              <a:t>Check Your Knowledge: Question 4</a:t>
            </a:r>
          </a:p>
        </p:txBody>
      </p:sp>
      <p:sp>
        <p:nvSpPr>
          <p:cNvPr id="9" name="Content Placeholder 8"/>
          <p:cNvSpPr>
            <a:spLocks noGrp="1"/>
          </p:cNvSpPr>
          <p:nvPr>
            <p:ph idx="4294967295"/>
          </p:nvPr>
        </p:nvSpPr>
        <p:spPr>
          <a:xfrm>
            <a:off x="1766648" y="1643270"/>
            <a:ext cx="9836150" cy="3048473"/>
          </a:xfrm>
        </p:spPr>
        <p:txBody>
          <a:bodyPr>
            <a:normAutofit fontScale="92500" lnSpcReduction="10000"/>
          </a:bodyPr>
          <a:lstStyle/>
          <a:p>
            <a:pPr marL="1587" lvl="0" indent="0">
              <a:lnSpc>
                <a:spcPct val="110000"/>
              </a:lnSpc>
              <a:spcBef>
                <a:spcPts val="0"/>
              </a:spcBef>
              <a:spcAft>
                <a:spcPts val="1200"/>
              </a:spcAft>
              <a:buNone/>
              <a:defRPr/>
            </a:pPr>
            <a:r>
              <a:rPr lang="en-US" b="1" dirty="0">
                <a:solidFill>
                  <a:srgbClr val="00529B"/>
                </a:solidFill>
              </a:rPr>
              <a:t>Medicare Supplement Insurance (Medigap) policies_____.</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Can work with either Original Medicare or Medicare Advantage</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Offer different basic benefits depending on the insurance company selling them</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Are sold by Medicare</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None of the above</a:t>
            </a:r>
          </a:p>
        </p:txBody>
      </p:sp>
      <p:sp>
        <p:nvSpPr>
          <p:cNvPr id="6" name="Rounded Rectangle 5" descr="Green box highlighting D as the correct answer"/>
          <p:cNvSpPr/>
          <p:nvPr/>
        </p:nvSpPr>
        <p:spPr>
          <a:xfrm>
            <a:off x="1746581" y="4057908"/>
            <a:ext cx="3321658" cy="558614"/>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47DEBF4-B1C8-4110-ACE8-D959D52D0B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Understanding Medicare</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81006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530" y="271580"/>
            <a:ext cx="9250939" cy="719643"/>
          </a:xfrm>
        </p:spPr>
        <p:txBody>
          <a:bodyPr>
            <a:normAutofit/>
          </a:bodyPr>
          <a:lstStyle/>
          <a:p>
            <a:r>
              <a:rPr lang="en-US" sz="3000" dirty="0"/>
              <a:t>Check Your Knowledge: Question 5</a:t>
            </a:r>
          </a:p>
        </p:txBody>
      </p:sp>
      <p:sp>
        <p:nvSpPr>
          <p:cNvPr id="9" name="Content Placeholder 8"/>
          <p:cNvSpPr>
            <a:spLocks noGrp="1"/>
          </p:cNvSpPr>
          <p:nvPr>
            <p:ph idx="4294967295"/>
          </p:nvPr>
        </p:nvSpPr>
        <p:spPr>
          <a:xfrm>
            <a:off x="1766648" y="1590261"/>
            <a:ext cx="9836150" cy="3101482"/>
          </a:xfrm>
        </p:spPr>
        <p:txBody>
          <a:bodyPr>
            <a:normAutofit/>
          </a:bodyPr>
          <a:lstStyle/>
          <a:p>
            <a:pPr marL="1587" lvl="0" indent="0">
              <a:lnSpc>
                <a:spcPct val="100000"/>
              </a:lnSpc>
              <a:spcBef>
                <a:spcPts val="0"/>
              </a:spcBef>
              <a:spcAft>
                <a:spcPts val="1200"/>
              </a:spcAft>
              <a:buNone/>
              <a:defRPr/>
            </a:pPr>
            <a:r>
              <a:rPr lang="en-US" b="1" dirty="0">
                <a:solidFill>
                  <a:srgbClr val="00529B"/>
                </a:solidFill>
              </a:rPr>
              <a:t>When is the best time to buy a Medicare Supplement Insurance (Medigap) policy?</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Initial Enrollment Period </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General Enrollment Period</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Medigap Open Enrollment Period</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Special Enrollment Period </a:t>
            </a:r>
          </a:p>
        </p:txBody>
      </p:sp>
      <p:sp>
        <p:nvSpPr>
          <p:cNvPr id="6" name="Rounded Rectangle 5" descr="Green box highlighting C as the correct answer"/>
          <p:cNvSpPr/>
          <p:nvPr/>
        </p:nvSpPr>
        <p:spPr>
          <a:xfrm>
            <a:off x="1766649" y="3584436"/>
            <a:ext cx="5747334" cy="558614"/>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47DEBF4-B1C8-4110-ACE8-D959D52D0B2F}"/>
              </a:ext>
            </a:extLst>
          </p:cNvPr>
          <p:cNvSpPr>
            <a:spLocks noGrp="1"/>
          </p:cNvSpPr>
          <p:nvPr>
            <p:ph type="sldNum" sz="quarter" idx="12"/>
          </p:nvPr>
        </p:nvSpPr>
        <p:spPr/>
        <p:txBody>
          <a:bodyPr/>
          <a:lstStyle/>
          <a:p>
            <a:fld id="{48F63A3B-78C7-47BE-AE5E-E10140E04643}" type="slidenum">
              <a:rPr lang="en-US" smtClean="0"/>
              <a:t>85</a:t>
            </a:fld>
            <a:endParaRPr lang="en-US" dirty="0"/>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r>
              <a:rPr lang="en-US" dirty="0"/>
              <a:t>Understanding Medicare</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n-US" dirty="0"/>
              <a:t>April 2024</a:t>
            </a:r>
          </a:p>
        </p:txBody>
      </p:sp>
    </p:spTree>
    <p:custDataLst>
      <p:tags r:id="rId1"/>
    </p:custDataLst>
    <p:extLst>
      <p:ext uri="{BB962C8B-B14F-4D97-AF65-F5344CB8AC3E}">
        <p14:creationId xmlns:p14="http://schemas.microsoft.com/office/powerpoint/2010/main" val="303865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E51F18-610A-4C92-ACDD-E014E3E931D1}"/>
              </a:ext>
            </a:extLst>
          </p:cNvPr>
          <p:cNvSpPr>
            <a:spLocks noGrp="1"/>
          </p:cNvSpPr>
          <p:nvPr>
            <p:ph type="title"/>
          </p:nvPr>
        </p:nvSpPr>
        <p:spPr>
          <a:xfrm>
            <a:off x="0" y="-6153"/>
            <a:ext cx="12192000" cy="957129"/>
          </a:xfrm>
        </p:spPr>
        <p:txBody>
          <a:bodyPr>
            <a:normAutofit/>
          </a:bodyPr>
          <a:lstStyle/>
          <a:p>
            <a:r>
              <a:rPr lang="en-US" sz="3000" dirty="0">
                <a:latin typeface="Arial Black" panose="020B0A04020102020204" pitchFamily="34" charset="0"/>
              </a:rPr>
              <a:t>Medicare Word Puzzle </a:t>
            </a:r>
            <a:r>
              <a:rPr lang="en-US" dirty="0">
                <a:solidFill>
                  <a:srgbClr val="00539A"/>
                </a:solidFill>
              </a:rPr>
              <a:t>- 13</a:t>
            </a:r>
            <a:endParaRPr lang="en-US" sz="3000" dirty="0"/>
          </a:p>
        </p:txBody>
      </p:sp>
      <p:pic>
        <p:nvPicPr>
          <p:cNvPr id="8" name="Picture 7" descr="The letters &quot;MEDI&quot; and then underneath those letters is a person jumping a chasm." title="Medicare Word Puzzle 13">
            <a:extLst>
              <a:ext uri="{FF2B5EF4-FFF2-40B4-BE49-F238E27FC236}">
                <a16:creationId xmlns:a16="http://schemas.microsoft.com/office/drawing/2014/main" id="{93C902CE-189C-9B42-9788-A411183E6AE4}"/>
              </a:ext>
            </a:extLst>
          </p:cNvPr>
          <p:cNvPicPr>
            <a:picLocks noChangeAspect="1"/>
          </p:cNvPicPr>
          <p:nvPr/>
        </p:nvPicPr>
        <p:blipFill rotWithShape="1">
          <a:blip r:embed="rId4"/>
          <a:srcRect b="13294"/>
          <a:stretch/>
        </p:blipFill>
        <p:spPr>
          <a:xfrm>
            <a:off x="1572768" y="1152144"/>
            <a:ext cx="9125712" cy="4754880"/>
          </a:xfrm>
          <a:prstGeom prst="rect">
            <a:avLst/>
          </a:prstGeom>
        </p:spPr>
      </p:pic>
      <p:sp>
        <p:nvSpPr>
          <p:cNvPr id="3" name="Slide Number Placeholder 2">
            <a:extLst>
              <a:ext uri="{FF2B5EF4-FFF2-40B4-BE49-F238E27FC236}">
                <a16:creationId xmlns:a16="http://schemas.microsoft.com/office/drawing/2014/main" id="{1D538E31-A5B8-4497-8FE9-0F3B20BEC5D0}"/>
              </a:ext>
            </a:extLst>
          </p:cNvPr>
          <p:cNvSpPr>
            <a:spLocks noGrp="1"/>
          </p:cNvSpPr>
          <p:nvPr>
            <p:ph type="sldNum" sz="quarter" idx="16"/>
          </p:nvPr>
        </p:nvSpPr>
        <p:spPr/>
        <p:txBody>
          <a:bodyPr/>
          <a:lstStyle/>
          <a:p>
            <a:fld id="{FC4ACFE8-D096-2541-B423-85B6908FFA9E}" type="slidenum">
              <a:rPr lang="en-US">
                <a:solidFill>
                  <a:srgbClr val="4472C4">
                    <a:lumMod val="60000"/>
                    <a:lumOff val="40000"/>
                  </a:srgbClr>
                </a:solidFill>
              </a:rPr>
              <a:pPr/>
              <a:t>86</a:t>
            </a:fld>
            <a:endParaRPr lang="en-US" dirty="0">
              <a:solidFill>
                <a:srgbClr val="4472C4">
                  <a:lumMod val="60000"/>
                  <a:lumOff val="40000"/>
                </a:srgbClr>
              </a:solidFill>
            </a:endParaRPr>
          </a:p>
        </p:txBody>
      </p:sp>
      <p:sp>
        <p:nvSpPr>
          <p:cNvPr id="2" name="Footer Placeholder 1">
            <a:extLst>
              <a:ext uri="{FF2B5EF4-FFF2-40B4-BE49-F238E27FC236}">
                <a16:creationId xmlns:a16="http://schemas.microsoft.com/office/drawing/2014/main" id="{4A7A4FF2-AB3A-4676-A146-60BC4475C4CA}"/>
              </a:ext>
            </a:extLst>
          </p:cNvPr>
          <p:cNvSpPr>
            <a:spLocks noGrp="1"/>
          </p:cNvSpPr>
          <p:nvPr>
            <p:ph type="ftr" sz="quarter" idx="15"/>
          </p:nvPr>
        </p:nvSpPr>
        <p:spPr/>
        <p:txBody>
          <a:bodyPr/>
          <a:lstStyle/>
          <a:p>
            <a:r>
              <a:rPr lang="en-US" dirty="0">
                <a:solidFill>
                  <a:srgbClr val="8FAADC"/>
                </a:solidFill>
              </a:rPr>
              <a:t>Understanding Medicare</a:t>
            </a:r>
          </a:p>
        </p:txBody>
      </p:sp>
      <p:sp>
        <p:nvSpPr>
          <p:cNvPr id="11" name="Date Placeholder 1"/>
          <p:cNvSpPr>
            <a:spLocks noGrp="1"/>
          </p:cNvSpPr>
          <p:nvPr>
            <p:ph type="dt" sz="half" idx="14"/>
          </p:nvPr>
        </p:nvSpPr>
        <p:spPr>
          <a:prstGeom prst="rect">
            <a:avLst/>
          </a:prstGeom>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6688068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D911A7-DE82-47AF-B9CB-B717E2DDE577}"/>
              </a:ext>
            </a:extLst>
          </p:cNvPr>
          <p:cNvSpPr>
            <a:spLocks noGrp="1"/>
          </p:cNvSpPr>
          <p:nvPr>
            <p:ph type="title"/>
          </p:nvPr>
        </p:nvSpPr>
        <p:spPr>
          <a:xfrm>
            <a:off x="-11806" y="10332"/>
            <a:ext cx="12192000" cy="957129"/>
          </a:xfrm>
        </p:spPr>
        <p:txBody>
          <a:bodyPr>
            <a:normAutofit/>
          </a:bodyPr>
          <a:lstStyle/>
          <a:p>
            <a:r>
              <a:rPr lang="en-US" sz="3000" dirty="0">
                <a:latin typeface="Arial Black" panose="020B0A04020102020204" pitchFamily="34" charset="0"/>
              </a:rPr>
              <a:t>Medicare Word Puzzle </a:t>
            </a:r>
            <a:r>
              <a:rPr lang="en-US" dirty="0">
                <a:solidFill>
                  <a:srgbClr val="00539A"/>
                </a:solidFill>
              </a:rPr>
              <a:t>- 14</a:t>
            </a:r>
            <a:endParaRPr lang="en-US" sz="3000" dirty="0"/>
          </a:p>
        </p:txBody>
      </p:sp>
      <p:pic>
        <p:nvPicPr>
          <p:cNvPr id="10" name="Picture 9" descr="The letters &quot;CO,&quot; followed by a hand with money, followed by the letters &quot;MENT&quot;." title="Medicare Word Puzzle 14">
            <a:extLst>
              <a:ext uri="{FF2B5EF4-FFF2-40B4-BE49-F238E27FC236}">
                <a16:creationId xmlns:a16="http://schemas.microsoft.com/office/drawing/2014/main" id="{7922F273-1CBE-BF4F-B247-6504A5FB785F}"/>
              </a:ext>
            </a:extLst>
          </p:cNvPr>
          <p:cNvPicPr>
            <a:picLocks noChangeAspect="1"/>
          </p:cNvPicPr>
          <p:nvPr/>
        </p:nvPicPr>
        <p:blipFill rotWithShape="1">
          <a:blip r:embed="rId4"/>
          <a:srcRect l="175" t="-226" r="-175" b="17823"/>
          <a:stretch/>
        </p:blipFill>
        <p:spPr>
          <a:xfrm>
            <a:off x="1572768" y="1152144"/>
            <a:ext cx="9125712" cy="4754880"/>
          </a:xfrm>
          <a:prstGeom prst="rect">
            <a:avLst/>
          </a:prstGeom>
        </p:spPr>
      </p:pic>
      <p:sp>
        <p:nvSpPr>
          <p:cNvPr id="3" name="Slide Number Placeholder 2">
            <a:extLst>
              <a:ext uri="{FF2B5EF4-FFF2-40B4-BE49-F238E27FC236}">
                <a16:creationId xmlns:a16="http://schemas.microsoft.com/office/drawing/2014/main" id="{363A689F-44CE-4D0A-BDF6-258630D8FC7C}"/>
              </a:ext>
            </a:extLst>
          </p:cNvPr>
          <p:cNvSpPr>
            <a:spLocks noGrp="1"/>
          </p:cNvSpPr>
          <p:nvPr>
            <p:ph type="sldNum" sz="quarter" idx="16"/>
          </p:nvPr>
        </p:nvSpPr>
        <p:spPr/>
        <p:txBody>
          <a:bodyPr/>
          <a:lstStyle/>
          <a:p>
            <a:fld id="{FC4ACFE8-D096-2541-B423-85B6908FFA9E}" type="slidenum">
              <a:rPr lang="en-US">
                <a:solidFill>
                  <a:srgbClr val="4472C4">
                    <a:lumMod val="60000"/>
                    <a:lumOff val="40000"/>
                  </a:srgbClr>
                </a:solidFill>
              </a:rPr>
              <a:pPr/>
              <a:t>87</a:t>
            </a:fld>
            <a:endParaRPr lang="en-US" dirty="0">
              <a:solidFill>
                <a:srgbClr val="4472C4">
                  <a:lumMod val="60000"/>
                  <a:lumOff val="40000"/>
                </a:srgbClr>
              </a:solidFill>
            </a:endParaRPr>
          </a:p>
        </p:txBody>
      </p:sp>
      <p:sp>
        <p:nvSpPr>
          <p:cNvPr id="2" name="Footer Placeholder 1">
            <a:extLst>
              <a:ext uri="{FF2B5EF4-FFF2-40B4-BE49-F238E27FC236}">
                <a16:creationId xmlns:a16="http://schemas.microsoft.com/office/drawing/2014/main" id="{E2AD5BF7-C41B-46DE-8149-4BD86C90185A}"/>
              </a:ext>
            </a:extLst>
          </p:cNvPr>
          <p:cNvSpPr>
            <a:spLocks noGrp="1"/>
          </p:cNvSpPr>
          <p:nvPr>
            <p:ph type="ftr" sz="quarter" idx="15"/>
          </p:nvPr>
        </p:nvSpPr>
        <p:spPr/>
        <p:txBody>
          <a:bodyPr/>
          <a:lstStyle/>
          <a:p>
            <a:r>
              <a:rPr lang="en-US" dirty="0">
                <a:solidFill>
                  <a:srgbClr val="8FAADC"/>
                </a:solidFill>
              </a:rPr>
              <a:t>Understanding Medicare</a:t>
            </a:r>
          </a:p>
        </p:txBody>
      </p:sp>
      <p:sp>
        <p:nvSpPr>
          <p:cNvPr id="11" name="Date Placeholder 1"/>
          <p:cNvSpPr>
            <a:spLocks noGrp="1"/>
          </p:cNvSpPr>
          <p:nvPr>
            <p:ph type="dt" sz="half" idx="14"/>
          </p:nvPr>
        </p:nvSpPr>
        <p:spPr>
          <a:prstGeom prst="rect">
            <a:avLst/>
          </a:prstGeom>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34785371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4850B-914F-5353-7F72-00CB281F441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211EC8D-2401-628F-4128-7B300C0EFFB2}"/>
              </a:ext>
            </a:extLst>
          </p:cNvPr>
          <p:cNvSpPr>
            <a:spLocks noGrp="1"/>
          </p:cNvSpPr>
          <p:nvPr>
            <p:ph type="title"/>
          </p:nvPr>
        </p:nvSpPr>
        <p:spPr/>
        <p:txBody>
          <a:bodyPr>
            <a:normAutofit/>
          </a:bodyPr>
          <a:lstStyle/>
          <a:p>
            <a:r>
              <a:rPr lang="en-US" sz="3000" dirty="0"/>
              <a:t>Helpful Websites</a:t>
            </a:r>
          </a:p>
        </p:txBody>
      </p:sp>
      <p:sp>
        <p:nvSpPr>
          <p:cNvPr id="5" name="Text Placeholder 4">
            <a:extLst>
              <a:ext uri="{FF2B5EF4-FFF2-40B4-BE49-F238E27FC236}">
                <a16:creationId xmlns:a16="http://schemas.microsoft.com/office/drawing/2014/main" id="{1F84126A-068E-333D-7388-6D8CCE567065}"/>
              </a:ext>
            </a:extLst>
          </p:cNvPr>
          <p:cNvSpPr>
            <a:spLocks noGrp="1"/>
          </p:cNvSpPr>
          <p:nvPr>
            <p:ph type="body" sz="quarter" idx="13"/>
          </p:nvPr>
        </p:nvSpPr>
        <p:spPr>
          <a:xfrm>
            <a:off x="1436972" y="1169313"/>
            <a:ext cx="4572000" cy="640080"/>
          </a:xfrm>
          <a:noFill/>
          <a:ln w="38100">
            <a:solidFill>
              <a:srgbClr val="8FAADC"/>
            </a:solidFill>
          </a:ln>
        </p:spPr>
        <p:txBody>
          <a:bodyPr vert="horz" wrap="square" lIns="91440" tIns="45720" rIns="91440" bIns="45720" numCol="1" rtlCol="0" anchor="ctr" anchorCtr="0" compatLnSpc="1">
            <a:prstTxWarp prst="textNoShape">
              <a:avLst/>
            </a:prstTxWarp>
            <a:normAutofit/>
          </a:bodyPr>
          <a:lstStyle/>
          <a:p>
            <a:pPr marL="0" indent="0">
              <a:spcAft>
                <a:spcPts val="0"/>
              </a:spcAft>
              <a:buClrTx/>
              <a:buNone/>
            </a:pPr>
            <a:r>
              <a:rPr lang="en-IN" sz="2000" b="1" dirty="0">
                <a:latin typeface="Calibri" panose="020F0502020204030204"/>
                <a:cs typeface="+mn-cs"/>
              </a:rPr>
              <a:t>Medicare</a:t>
            </a:r>
            <a:endParaRPr lang="en-US" sz="2000" b="1" dirty="0">
              <a:latin typeface="Calibri" panose="020F0502020204030204"/>
              <a:cs typeface="+mn-cs"/>
            </a:endParaRPr>
          </a:p>
        </p:txBody>
      </p:sp>
      <p:sp>
        <p:nvSpPr>
          <p:cNvPr id="70" name="Text Placeholder 69">
            <a:extLst>
              <a:ext uri="{FF2B5EF4-FFF2-40B4-BE49-F238E27FC236}">
                <a16:creationId xmlns:a16="http://schemas.microsoft.com/office/drawing/2014/main" id="{E277BADD-A839-65A6-F196-138C69026A25}"/>
              </a:ext>
            </a:extLst>
          </p:cNvPr>
          <p:cNvSpPr>
            <a:spLocks noGrp="1"/>
          </p:cNvSpPr>
          <p:nvPr>
            <p:ph type="body" sz="quarter" idx="14"/>
          </p:nvPr>
        </p:nvSpPr>
        <p:spPr>
          <a:xfrm>
            <a:off x="6035040" y="1167494"/>
            <a:ext cx="4572000" cy="640080"/>
          </a:xfrm>
          <a:ln w="38100">
            <a:solidFill>
              <a:srgbClr val="8FAADC"/>
            </a:solidFill>
          </a:ln>
        </p:spPr>
        <p:txBody>
          <a:bodyPr anchor="ctr"/>
          <a:lstStyle/>
          <a:p>
            <a:pPr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hlinkClick r:id="rId4"/>
              </a:rPr>
              <a:t>Medicare.gov</a:t>
            </a:r>
            <a:r>
              <a:rPr kumimoji="0" lang="en-IN" sz="2000" b="0"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rPr>
              <a:t> </a:t>
            </a:r>
          </a:p>
        </p:txBody>
      </p:sp>
      <p:sp>
        <p:nvSpPr>
          <p:cNvPr id="71" name="Text Placeholder 70">
            <a:extLst>
              <a:ext uri="{FF2B5EF4-FFF2-40B4-BE49-F238E27FC236}">
                <a16:creationId xmlns:a16="http://schemas.microsoft.com/office/drawing/2014/main" id="{B02CAA73-7560-1D9D-5A50-34D713307726}"/>
              </a:ext>
            </a:extLst>
          </p:cNvPr>
          <p:cNvSpPr>
            <a:spLocks noGrp="1"/>
          </p:cNvSpPr>
          <p:nvPr>
            <p:ph type="body" sz="quarter" idx="15"/>
          </p:nvPr>
        </p:nvSpPr>
        <p:spPr>
          <a:xfrm>
            <a:off x="1436972" y="1930353"/>
            <a:ext cx="4572000" cy="640080"/>
          </a:xfrm>
          <a:ln w="38100">
            <a:solidFill>
              <a:srgbClr val="FFC000"/>
            </a:solid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rPr>
              <a:t>Medicaid</a:t>
            </a:r>
            <a:endParaRPr kumimoji="0" lang="en-US" sz="2000" b="1"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endParaRPr>
          </a:p>
        </p:txBody>
      </p:sp>
      <p:sp>
        <p:nvSpPr>
          <p:cNvPr id="72" name="Text Placeholder 71">
            <a:extLst>
              <a:ext uri="{FF2B5EF4-FFF2-40B4-BE49-F238E27FC236}">
                <a16:creationId xmlns:a16="http://schemas.microsoft.com/office/drawing/2014/main" id="{EB84969C-9734-30B7-6DFD-0E1249ECC185}"/>
              </a:ext>
            </a:extLst>
          </p:cNvPr>
          <p:cNvSpPr>
            <a:spLocks noGrp="1"/>
          </p:cNvSpPr>
          <p:nvPr>
            <p:ph type="body" sz="quarter" idx="16"/>
          </p:nvPr>
        </p:nvSpPr>
        <p:spPr>
          <a:xfrm>
            <a:off x="6035040" y="1933841"/>
            <a:ext cx="4572000" cy="640080"/>
          </a:xfrm>
          <a:ln w="38100">
            <a:solidFill>
              <a:srgbClr val="FFC000"/>
            </a:solidFill>
          </a:ln>
        </p:spPr>
        <p:txBody>
          <a:bodyPr anchor="ctr"/>
          <a:lstStyle/>
          <a:p>
            <a:pPr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hlinkClick r:id="rId5"/>
              </a:rPr>
              <a:t>Medicaid.gov</a:t>
            </a:r>
            <a:r>
              <a:rPr kumimoji="0" lang="en-IN" sz="2000" b="0"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rPr>
              <a:t> </a:t>
            </a:r>
          </a:p>
        </p:txBody>
      </p:sp>
      <p:sp>
        <p:nvSpPr>
          <p:cNvPr id="73" name="Text Placeholder 72">
            <a:extLst>
              <a:ext uri="{FF2B5EF4-FFF2-40B4-BE49-F238E27FC236}">
                <a16:creationId xmlns:a16="http://schemas.microsoft.com/office/drawing/2014/main" id="{90B0AA58-297F-4D9B-F8B8-FB3F7DEE90E4}"/>
              </a:ext>
            </a:extLst>
          </p:cNvPr>
          <p:cNvSpPr>
            <a:spLocks noGrp="1"/>
          </p:cNvSpPr>
          <p:nvPr>
            <p:ph type="body" sz="quarter" idx="17"/>
          </p:nvPr>
        </p:nvSpPr>
        <p:spPr>
          <a:xfrm>
            <a:off x="1436972" y="2691393"/>
            <a:ext cx="4572000" cy="640080"/>
          </a:xfrm>
          <a:ln w="38100">
            <a:solidFill>
              <a:srgbClr val="4472C4"/>
            </a:solid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rPr>
              <a:t>Social Security </a:t>
            </a:r>
            <a:endParaRPr kumimoji="0" lang="en-US" sz="2000" b="1"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endParaRPr>
          </a:p>
        </p:txBody>
      </p:sp>
      <p:sp>
        <p:nvSpPr>
          <p:cNvPr id="74" name="Text Placeholder 73">
            <a:extLst>
              <a:ext uri="{FF2B5EF4-FFF2-40B4-BE49-F238E27FC236}">
                <a16:creationId xmlns:a16="http://schemas.microsoft.com/office/drawing/2014/main" id="{2B4E9490-8CAB-4209-871C-771C7408DA3A}"/>
              </a:ext>
            </a:extLst>
          </p:cNvPr>
          <p:cNvSpPr>
            <a:spLocks noGrp="1"/>
          </p:cNvSpPr>
          <p:nvPr>
            <p:ph type="body" sz="quarter" idx="18"/>
          </p:nvPr>
        </p:nvSpPr>
        <p:spPr>
          <a:xfrm>
            <a:off x="6035040" y="2691487"/>
            <a:ext cx="4572000" cy="640080"/>
          </a:xfrm>
          <a:ln w="38100">
            <a:solidFill>
              <a:srgbClr val="4472C4"/>
            </a:solidFill>
          </a:ln>
        </p:spPr>
        <p:txBody>
          <a:bodyPr anchor="ctr"/>
          <a:lstStyle/>
          <a:p>
            <a:pPr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hlinkClick r:id="rId6"/>
              </a:rPr>
              <a:t>ssa.gov</a:t>
            </a:r>
            <a:r>
              <a:rPr kumimoji="0" lang="en-IN" sz="2000" b="0"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rPr>
              <a:t> </a:t>
            </a:r>
          </a:p>
        </p:txBody>
      </p:sp>
      <p:sp>
        <p:nvSpPr>
          <p:cNvPr id="75" name="Text Placeholder 74">
            <a:extLst>
              <a:ext uri="{FF2B5EF4-FFF2-40B4-BE49-F238E27FC236}">
                <a16:creationId xmlns:a16="http://schemas.microsoft.com/office/drawing/2014/main" id="{BCA2CD97-612D-AC47-8F0B-22D9DD38ACED}"/>
              </a:ext>
            </a:extLst>
          </p:cNvPr>
          <p:cNvSpPr>
            <a:spLocks noGrp="1"/>
          </p:cNvSpPr>
          <p:nvPr>
            <p:ph type="body" sz="quarter" idx="19"/>
          </p:nvPr>
        </p:nvSpPr>
        <p:spPr>
          <a:xfrm>
            <a:off x="1436972" y="3452433"/>
            <a:ext cx="4572000" cy="640080"/>
          </a:xfrm>
          <a:ln w="38100">
            <a:solidFill>
              <a:srgbClr val="507BC8"/>
            </a:solid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rPr>
              <a:t>Health Insurance Marketplace® </a:t>
            </a:r>
            <a:endParaRPr kumimoji="0" lang="en-US" sz="2000" b="1"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endParaRPr>
          </a:p>
        </p:txBody>
      </p:sp>
      <p:sp>
        <p:nvSpPr>
          <p:cNvPr id="76" name="Text Placeholder 75">
            <a:extLst>
              <a:ext uri="{FF2B5EF4-FFF2-40B4-BE49-F238E27FC236}">
                <a16:creationId xmlns:a16="http://schemas.microsoft.com/office/drawing/2014/main" id="{4A4A1FB6-8023-2163-257A-8B4C8943EFB5}"/>
              </a:ext>
            </a:extLst>
          </p:cNvPr>
          <p:cNvSpPr>
            <a:spLocks noGrp="1"/>
          </p:cNvSpPr>
          <p:nvPr>
            <p:ph type="body" sz="quarter" idx="20"/>
          </p:nvPr>
        </p:nvSpPr>
        <p:spPr>
          <a:xfrm>
            <a:off x="6035040" y="3449717"/>
            <a:ext cx="4572000" cy="640080"/>
          </a:xfrm>
          <a:ln w="38100">
            <a:solidFill>
              <a:srgbClr val="507BC8"/>
            </a:solidFill>
          </a:ln>
        </p:spPr>
        <p:txBody>
          <a:bodyPr anchor="ctr"/>
          <a:lstStyle/>
          <a:p>
            <a:pPr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hlinkClick r:id="rId7"/>
              </a:rPr>
              <a:t>HealthCare.gov</a:t>
            </a:r>
            <a:r>
              <a:rPr kumimoji="0" lang="en-IN" sz="2000" b="0"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rPr>
              <a:t> </a:t>
            </a:r>
          </a:p>
        </p:txBody>
      </p:sp>
      <p:sp>
        <p:nvSpPr>
          <p:cNvPr id="77" name="Text Placeholder 76">
            <a:extLst>
              <a:ext uri="{FF2B5EF4-FFF2-40B4-BE49-F238E27FC236}">
                <a16:creationId xmlns:a16="http://schemas.microsoft.com/office/drawing/2014/main" id="{632BA3F2-ADC4-C730-F768-95A8E9C831C6}"/>
              </a:ext>
            </a:extLst>
          </p:cNvPr>
          <p:cNvSpPr>
            <a:spLocks noGrp="1"/>
          </p:cNvSpPr>
          <p:nvPr>
            <p:ph type="body" sz="quarter" idx="21"/>
          </p:nvPr>
        </p:nvSpPr>
        <p:spPr>
          <a:xfrm>
            <a:off x="1436972" y="4213473"/>
            <a:ext cx="4572000" cy="640080"/>
          </a:xfrm>
          <a:ln w="38100">
            <a:solidFill>
              <a:srgbClr val="0A5EC6"/>
            </a:solid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rPr>
              <a:t>Children’s Health Insurance Program </a:t>
            </a:r>
            <a:endParaRPr kumimoji="0" lang="en-US" sz="2000" b="1"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endParaRPr>
          </a:p>
        </p:txBody>
      </p:sp>
      <p:sp>
        <p:nvSpPr>
          <p:cNvPr id="78" name="Text Placeholder 77">
            <a:extLst>
              <a:ext uri="{FF2B5EF4-FFF2-40B4-BE49-F238E27FC236}">
                <a16:creationId xmlns:a16="http://schemas.microsoft.com/office/drawing/2014/main" id="{228DAF5A-7C46-5888-90AE-88C3120F41C7}"/>
              </a:ext>
            </a:extLst>
          </p:cNvPr>
          <p:cNvSpPr>
            <a:spLocks noGrp="1"/>
          </p:cNvSpPr>
          <p:nvPr>
            <p:ph type="body" sz="quarter" idx="22"/>
          </p:nvPr>
        </p:nvSpPr>
        <p:spPr>
          <a:xfrm>
            <a:off x="6035040" y="4215550"/>
            <a:ext cx="4572000" cy="640080"/>
          </a:xfrm>
          <a:ln w="38100">
            <a:solidFill>
              <a:srgbClr val="0A5EC6"/>
            </a:solidFill>
          </a:ln>
        </p:spPr>
        <p:txBody>
          <a:bodyPr anchor="ctr"/>
          <a:lstStyle/>
          <a:p>
            <a:pPr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hlinkClick r:id="rId8"/>
              </a:rPr>
              <a:t>InsureKidsNow.gov</a:t>
            </a:r>
            <a:r>
              <a:rPr kumimoji="0" lang="en-IN" sz="2000" b="0"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rPr>
              <a:t> </a:t>
            </a:r>
          </a:p>
        </p:txBody>
      </p:sp>
      <p:sp>
        <p:nvSpPr>
          <p:cNvPr id="79" name="Text Placeholder 78">
            <a:extLst>
              <a:ext uri="{FF2B5EF4-FFF2-40B4-BE49-F238E27FC236}">
                <a16:creationId xmlns:a16="http://schemas.microsoft.com/office/drawing/2014/main" id="{44276830-A017-02D5-1DA9-144B0C3B99D3}"/>
              </a:ext>
            </a:extLst>
          </p:cNvPr>
          <p:cNvSpPr>
            <a:spLocks noGrp="1"/>
          </p:cNvSpPr>
          <p:nvPr>
            <p:ph type="body" sz="quarter" idx="23"/>
          </p:nvPr>
        </p:nvSpPr>
        <p:spPr>
          <a:xfrm>
            <a:off x="1436972" y="4974513"/>
            <a:ext cx="4572000" cy="640080"/>
          </a:xfr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rPr>
              <a:t>CMS National Training Program </a:t>
            </a:r>
            <a:endParaRPr kumimoji="0" lang="en-US" sz="2000" b="1"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endParaRPr>
          </a:p>
        </p:txBody>
      </p:sp>
      <p:sp>
        <p:nvSpPr>
          <p:cNvPr id="80" name="Text Placeholder 79">
            <a:extLst>
              <a:ext uri="{FF2B5EF4-FFF2-40B4-BE49-F238E27FC236}">
                <a16:creationId xmlns:a16="http://schemas.microsoft.com/office/drawing/2014/main" id="{9444E658-4B4B-51AF-B59E-95DEB1C7F06E}"/>
              </a:ext>
            </a:extLst>
          </p:cNvPr>
          <p:cNvSpPr>
            <a:spLocks noGrp="1"/>
          </p:cNvSpPr>
          <p:nvPr>
            <p:ph type="body" sz="quarter" idx="24"/>
          </p:nvPr>
        </p:nvSpPr>
        <p:spPr>
          <a:xfrm>
            <a:off x="6035040" y="4975115"/>
            <a:ext cx="4572000" cy="640080"/>
          </a:xfrm>
          <a:ln w="38100">
            <a:solidFill>
              <a:srgbClr val="00529B"/>
            </a:solidFill>
          </a:ln>
        </p:spPr>
        <p:txBody>
          <a:bodyPr anchor="ctr"/>
          <a:lstStyle/>
          <a:p>
            <a:pPr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hlinkClick r:id="rId9"/>
              </a:rPr>
              <a:t>CMSnationaltrainingprogram.cms.gov</a:t>
            </a:r>
            <a:r>
              <a:rPr kumimoji="0" lang="en-IN" sz="2000" b="0"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rPr>
              <a:t> </a:t>
            </a:r>
          </a:p>
        </p:txBody>
      </p:sp>
      <p:sp>
        <p:nvSpPr>
          <p:cNvPr id="81" name="Text Placeholder 80">
            <a:extLst>
              <a:ext uri="{FF2B5EF4-FFF2-40B4-BE49-F238E27FC236}">
                <a16:creationId xmlns:a16="http://schemas.microsoft.com/office/drawing/2014/main" id="{700EB96B-F135-6255-ACD7-1A4219AF59B1}"/>
              </a:ext>
            </a:extLst>
          </p:cNvPr>
          <p:cNvSpPr>
            <a:spLocks noGrp="1"/>
          </p:cNvSpPr>
          <p:nvPr>
            <p:ph type="body" sz="quarter" idx="25"/>
          </p:nvPr>
        </p:nvSpPr>
        <p:spPr>
          <a:xfrm>
            <a:off x="1436972" y="5735553"/>
            <a:ext cx="4572000" cy="640080"/>
          </a:xfrm>
          <a:ln w="38100">
            <a:solidFill>
              <a:srgbClr val="011121"/>
            </a:solid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rPr>
              <a:t>State Health Insurance Program (SHIP) </a:t>
            </a:r>
          </a:p>
        </p:txBody>
      </p:sp>
      <p:sp>
        <p:nvSpPr>
          <p:cNvPr id="82" name="Text Placeholder 81">
            <a:extLst>
              <a:ext uri="{FF2B5EF4-FFF2-40B4-BE49-F238E27FC236}">
                <a16:creationId xmlns:a16="http://schemas.microsoft.com/office/drawing/2014/main" id="{1BA4A666-95D1-CC4A-58DB-AF78C83A892F}"/>
              </a:ext>
            </a:extLst>
          </p:cNvPr>
          <p:cNvSpPr>
            <a:spLocks noGrp="1"/>
          </p:cNvSpPr>
          <p:nvPr>
            <p:ph type="body" sz="quarter" idx="26"/>
          </p:nvPr>
        </p:nvSpPr>
        <p:spPr>
          <a:xfrm>
            <a:off x="6035040" y="5735231"/>
            <a:ext cx="4572000" cy="640080"/>
          </a:xfrm>
          <a:ln w="38100">
            <a:solidFill>
              <a:srgbClr val="011121"/>
            </a:solidFill>
          </a:ln>
        </p:spPr>
        <p:txBody>
          <a:bodyPr anchor="ctr"/>
          <a:lstStyle/>
          <a:p>
            <a:pPr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hlinkClick r:id="rId10"/>
              </a:rPr>
              <a:t>shiphelp.org</a:t>
            </a:r>
            <a:r>
              <a:rPr kumimoji="0" lang="en-IN" sz="2000" b="0"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rPr>
              <a:t> </a:t>
            </a:r>
            <a:endParaRPr kumimoji="0" lang="en-US" sz="2000" b="0" i="0" u="none" strike="noStrike" kern="1200" cap="none" spc="0" normalizeH="0" baseline="0" noProof="0" dirty="0">
              <a:ln>
                <a:noFill/>
              </a:ln>
              <a:solidFill>
                <a:srgbClr val="2F5597"/>
              </a:solidFill>
              <a:effectLst/>
              <a:uLnTx/>
              <a:uFillTx/>
              <a:latin typeface="Calibri" panose="020F0502020204030204"/>
              <a:ea typeface="+mn-ea"/>
              <a:cs typeface="Calibri" pitchFamily="34" charset="0"/>
            </a:endParaRPr>
          </a:p>
        </p:txBody>
      </p:sp>
      <p:grpSp>
        <p:nvGrpSpPr>
          <p:cNvPr id="83" name="Group 82">
            <a:extLst>
              <a:ext uri="{FF2B5EF4-FFF2-40B4-BE49-F238E27FC236}">
                <a16:creationId xmlns:a16="http://schemas.microsoft.com/office/drawing/2014/main" id="{CD1C42DA-D7A2-CC71-6D77-DF2ED8609B91}"/>
              </a:ext>
              <a:ext uri="{C183D7F6-B498-43B3-948B-1728B52AA6E4}">
                <adec:decorative xmlns:adec="http://schemas.microsoft.com/office/drawing/2017/decorative" val="1"/>
              </a:ext>
            </a:extLst>
          </p:cNvPr>
          <p:cNvGrpSpPr/>
          <p:nvPr/>
        </p:nvGrpSpPr>
        <p:grpSpPr>
          <a:xfrm>
            <a:off x="931450" y="1171333"/>
            <a:ext cx="505522" cy="640080"/>
            <a:chOff x="931450" y="1171333"/>
            <a:chExt cx="505522" cy="640080"/>
          </a:xfrm>
        </p:grpSpPr>
        <p:sp>
          <p:nvSpPr>
            <p:cNvPr id="10" name="Rectangle: Top Corners Rounded 423">
              <a:extLst>
                <a:ext uri="{FF2B5EF4-FFF2-40B4-BE49-F238E27FC236}">
                  <a16:creationId xmlns:a16="http://schemas.microsoft.com/office/drawing/2014/main" id="{0509F607-E6B0-40F7-452A-478552FE8032}"/>
                </a:ext>
              </a:extLst>
            </p:cNvPr>
            <p:cNvSpPr/>
            <p:nvPr/>
          </p:nvSpPr>
          <p:spPr bwMode="auto">
            <a:xfrm rot="16200000">
              <a:off x="861305" y="1241478"/>
              <a:ext cx="640080" cy="499790"/>
            </a:xfrm>
            <a:prstGeom prst="round2SameRect">
              <a:avLst>
                <a:gd name="adj1" fmla="val 50000"/>
                <a:gd name="adj2" fmla="val 0"/>
              </a:avLst>
            </a:prstGeom>
            <a:solidFill>
              <a:srgbClr val="8FAADC"/>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0B8C15A-1C94-696E-6416-AF36E21E823F}"/>
                </a:ext>
              </a:extLst>
            </p:cNvPr>
            <p:cNvSpPr txBox="1"/>
            <p:nvPr/>
          </p:nvSpPr>
          <p:spPr>
            <a:xfrm>
              <a:off x="1010877" y="1308950"/>
              <a:ext cx="4260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itchFamily="34" charset="0"/>
                </a:rPr>
                <a:t>01</a:t>
              </a:r>
            </a:p>
          </p:txBody>
        </p:sp>
      </p:grpSp>
      <p:sp>
        <p:nvSpPr>
          <p:cNvPr id="8" name="Freeform: Shape 7">
            <a:extLst>
              <a:ext uri="{FF2B5EF4-FFF2-40B4-BE49-F238E27FC236}">
                <a16:creationId xmlns:a16="http://schemas.microsoft.com/office/drawing/2014/main" id="{FDEAB51B-B5B0-1D27-D7F9-8E1D24E54F1F}"/>
              </a:ext>
              <a:ext uri="{C183D7F6-B498-43B3-948B-1728B52AA6E4}">
                <adec:decorative xmlns:adec="http://schemas.microsoft.com/office/drawing/2017/decorative" val="1"/>
              </a:ext>
            </a:extLst>
          </p:cNvPr>
          <p:cNvSpPr/>
          <p:nvPr/>
        </p:nvSpPr>
        <p:spPr bwMode="auto">
          <a:xfrm>
            <a:off x="5957764" y="1175333"/>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8FAADC"/>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4" name="Group 83">
            <a:extLst>
              <a:ext uri="{FF2B5EF4-FFF2-40B4-BE49-F238E27FC236}">
                <a16:creationId xmlns:a16="http://schemas.microsoft.com/office/drawing/2014/main" id="{A44F0CCB-6002-AA76-740A-20ED6BAAD2BA}"/>
              </a:ext>
              <a:ext uri="{C183D7F6-B498-43B3-948B-1728B52AA6E4}">
                <adec:decorative xmlns:adec="http://schemas.microsoft.com/office/drawing/2017/decorative" val="1"/>
              </a:ext>
            </a:extLst>
          </p:cNvPr>
          <p:cNvGrpSpPr/>
          <p:nvPr/>
        </p:nvGrpSpPr>
        <p:grpSpPr>
          <a:xfrm>
            <a:off x="931450" y="1931772"/>
            <a:ext cx="503688" cy="640080"/>
            <a:chOff x="931450" y="1931772"/>
            <a:chExt cx="503688" cy="640080"/>
          </a:xfrm>
        </p:grpSpPr>
        <p:sp>
          <p:nvSpPr>
            <p:cNvPr id="17" name="Rectangle: Top Corners Rounded 415">
              <a:extLst>
                <a:ext uri="{FF2B5EF4-FFF2-40B4-BE49-F238E27FC236}">
                  <a16:creationId xmlns:a16="http://schemas.microsoft.com/office/drawing/2014/main" id="{4CC4CA4B-50A4-B0DE-66DF-E6089AECD31C}"/>
                </a:ext>
              </a:extLst>
            </p:cNvPr>
            <p:cNvSpPr/>
            <p:nvPr/>
          </p:nvSpPr>
          <p:spPr bwMode="auto">
            <a:xfrm rot="16200000">
              <a:off x="861930" y="2001292"/>
              <a:ext cx="640080" cy="501039"/>
            </a:xfrm>
            <a:prstGeom prst="round2SameRect">
              <a:avLst>
                <a:gd name="adj1" fmla="val 50000"/>
                <a:gd name="adj2" fmla="val 0"/>
              </a:avLst>
            </a:prstGeom>
            <a:solidFill>
              <a:srgbClr val="FEC736"/>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5EB1E4E-5F2F-DD9F-D368-036F5C04D863}"/>
                </a:ext>
              </a:extLst>
            </p:cNvPr>
            <p:cNvSpPr txBox="1"/>
            <p:nvPr/>
          </p:nvSpPr>
          <p:spPr>
            <a:xfrm>
              <a:off x="1007978" y="2083326"/>
              <a:ext cx="4271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itchFamily="34" charset="0"/>
                </a:rPr>
                <a:t>02</a:t>
              </a:r>
            </a:p>
          </p:txBody>
        </p:sp>
      </p:grpSp>
      <p:sp>
        <p:nvSpPr>
          <p:cNvPr id="15" name="Freeform: Shape 14">
            <a:extLst>
              <a:ext uri="{FF2B5EF4-FFF2-40B4-BE49-F238E27FC236}">
                <a16:creationId xmlns:a16="http://schemas.microsoft.com/office/drawing/2014/main" id="{253E6BAA-BF23-6285-5786-1D5D17D7C8A1}"/>
              </a:ext>
              <a:ext uri="{C183D7F6-B498-43B3-948B-1728B52AA6E4}">
                <adec:decorative xmlns:adec="http://schemas.microsoft.com/office/drawing/2017/decorative" val="1"/>
              </a:ext>
            </a:extLst>
          </p:cNvPr>
          <p:cNvSpPr/>
          <p:nvPr/>
        </p:nvSpPr>
        <p:spPr bwMode="auto">
          <a:xfrm>
            <a:off x="5957764" y="1932342"/>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FEC736"/>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5" name="Group 84">
            <a:extLst>
              <a:ext uri="{FF2B5EF4-FFF2-40B4-BE49-F238E27FC236}">
                <a16:creationId xmlns:a16="http://schemas.microsoft.com/office/drawing/2014/main" id="{CB3048FE-8AC6-5C3A-57C7-172F39229DC8}"/>
              </a:ext>
              <a:ext uri="{C183D7F6-B498-43B3-948B-1728B52AA6E4}">
                <adec:decorative xmlns:adec="http://schemas.microsoft.com/office/drawing/2017/decorative" val="1"/>
              </a:ext>
            </a:extLst>
          </p:cNvPr>
          <p:cNvGrpSpPr/>
          <p:nvPr/>
        </p:nvGrpSpPr>
        <p:grpSpPr>
          <a:xfrm>
            <a:off x="931451" y="2692211"/>
            <a:ext cx="501270" cy="640080"/>
            <a:chOff x="931451" y="2692211"/>
            <a:chExt cx="501270" cy="640080"/>
          </a:xfrm>
        </p:grpSpPr>
        <p:sp>
          <p:nvSpPr>
            <p:cNvPr id="24" name="Rectangle: Top Corners Rounded 417">
              <a:extLst>
                <a:ext uri="{FF2B5EF4-FFF2-40B4-BE49-F238E27FC236}">
                  <a16:creationId xmlns:a16="http://schemas.microsoft.com/office/drawing/2014/main" id="{D15A0828-F54F-1D45-64F0-5477714B695C}"/>
                </a:ext>
              </a:extLst>
            </p:cNvPr>
            <p:cNvSpPr/>
            <p:nvPr/>
          </p:nvSpPr>
          <p:spPr bwMode="auto">
            <a:xfrm rot="16200000">
              <a:off x="862046" y="2761616"/>
              <a:ext cx="640080" cy="501270"/>
            </a:xfrm>
            <a:prstGeom prst="round2SameRect">
              <a:avLst>
                <a:gd name="adj1" fmla="val 50000"/>
                <a:gd name="adj2" fmla="val 0"/>
              </a:avLst>
            </a:prstGeom>
            <a:solidFill>
              <a:srgbClr val="4472C4"/>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B419A96-CC30-C2D7-F6FB-37D616F3D853}"/>
                </a:ext>
              </a:extLst>
            </p:cNvPr>
            <p:cNvSpPr txBox="1"/>
            <p:nvPr/>
          </p:nvSpPr>
          <p:spPr>
            <a:xfrm>
              <a:off x="998966" y="2838921"/>
              <a:ext cx="4273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itchFamily="34" charset="0"/>
                </a:rPr>
                <a:t>03</a:t>
              </a:r>
            </a:p>
          </p:txBody>
        </p:sp>
      </p:grpSp>
      <p:sp>
        <p:nvSpPr>
          <p:cNvPr id="22" name="Freeform: Shape 21">
            <a:extLst>
              <a:ext uri="{FF2B5EF4-FFF2-40B4-BE49-F238E27FC236}">
                <a16:creationId xmlns:a16="http://schemas.microsoft.com/office/drawing/2014/main" id="{5B23F1A3-9936-AD94-87BA-D89BB4BED745}"/>
              </a:ext>
              <a:ext uri="{C183D7F6-B498-43B3-948B-1728B52AA6E4}">
                <adec:decorative xmlns:adec="http://schemas.microsoft.com/office/drawing/2017/decorative" val="1"/>
              </a:ext>
            </a:extLst>
          </p:cNvPr>
          <p:cNvSpPr/>
          <p:nvPr/>
        </p:nvSpPr>
        <p:spPr bwMode="auto">
          <a:xfrm>
            <a:off x="5957764" y="2689351"/>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4472C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6" name="Group 85">
            <a:extLst>
              <a:ext uri="{FF2B5EF4-FFF2-40B4-BE49-F238E27FC236}">
                <a16:creationId xmlns:a16="http://schemas.microsoft.com/office/drawing/2014/main" id="{46834E6A-4E4D-8956-A02E-D85F27C07411}"/>
              </a:ext>
              <a:ext uri="{C183D7F6-B498-43B3-948B-1728B52AA6E4}">
                <adec:decorative xmlns:adec="http://schemas.microsoft.com/office/drawing/2017/decorative" val="1"/>
              </a:ext>
            </a:extLst>
          </p:cNvPr>
          <p:cNvGrpSpPr/>
          <p:nvPr/>
        </p:nvGrpSpPr>
        <p:grpSpPr>
          <a:xfrm>
            <a:off x="931451" y="3452649"/>
            <a:ext cx="504600" cy="632961"/>
            <a:chOff x="931451" y="3452649"/>
            <a:chExt cx="504600" cy="632961"/>
          </a:xfrm>
        </p:grpSpPr>
        <p:sp>
          <p:nvSpPr>
            <p:cNvPr id="31" name="Rectangle: Top Corners Rounded 419">
              <a:extLst>
                <a:ext uri="{FF2B5EF4-FFF2-40B4-BE49-F238E27FC236}">
                  <a16:creationId xmlns:a16="http://schemas.microsoft.com/office/drawing/2014/main" id="{257938A1-C3A0-F899-22F9-82AB545D9A48}"/>
                </a:ext>
              </a:extLst>
            </p:cNvPr>
            <p:cNvSpPr/>
            <p:nvPr/>
          </p:nvSpPr>
          <p:spPr bwMode="auto">
            <a:xfrm rot="16200000">
              <a:off x="865605" y="3518495"/>
              <a:ext cx="632961" cy="501270"/>
            </a:xfrm>
            <a:prstGeom prst="round2SameRect">
              <a:avLst>
                <a:gd name="adj1" fmla="val 50000"/>
                <a:gd name="adj2" fmla="val 0"/>
              </a:avLst>
            </a:prstGeom>
            <a:solidFill>
              <a:srgbClr val="507BC8"/>
            </a:solidFill>
            <a:ln>
              <a:solidFill>
                <a:schemeClr val="accent1"/>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2967538A-F8CD-9E1B-4712-009672856669}"/>
                </a:ext>
              </a:extLst>
            </p:cNvPr>
            <p:cNvSpPr txBox="1"/>
            <p:nvPr/>
          </p:nvSpPr>
          <p:spPr>
            <a:xfrm>
              <a:off x="1008694" y="3596337"/>
              <a:ext cx="427357" cy="36522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itchFamily="34" charset="0"/>
                </a:rPr>
                <a:t>04</a:t>
              </a:r>
            </a:p>
          </p:txBody>
        </p:sp>
      </p:grpSp>
      <p:sp>
        <p:nvSpPr>
          <p:cNvPr id="29" name="Freeform: Shape 28">
            <a:extLst>
              <a:ext uri="{FF2B5EF4-FFF2-40B4-BE49-F238E27FC236}">
                <a16:creationId xmlns:a16="http://schemas.microsoft.com/office/drawing/2014/main" id="{67BCC90A-7EFD-D92D-EA6F-8CE677B8A699}"/>
              </a:ext>
              <a:ext uri="{C183D7F6-B498-43B3-948B-1728B52AA6E4}">
                <adec:decorative xmlns:adec="http://schemas.microsoft.com/office/drawing/2017/decorative" val="1"/>
              </a:ext>
            </a:extLst>
          </p:cNvPr>
          <p:cNvSpPr/>
          <p:nvPr/>
        </p:nvSpPr>
        <p:spPr bwMode="auto">
          <a:xfrm>
            <a:off x="5957764" y="3446360"/>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507BC8"/>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7" name="Group 86">
            <a:extLst>
              <a:ext uri="{FF2B5EF4-FFF2-40B4-BE49-F238E27FC236}">
                <a16:creationId xmlns:a16="http://schemas.microsoft.com/office/drawing/2014/main" id="{11420675-AAD1-FA6D-2C3E-21BE656A013A}"/>
              </a:ext>
              <a:ext uri="{C183D7F6-B498-43B3-948B-1728B52AA6E4}">
                <adec:decorative xmlns:adec="http://schemas.microsoft.com/office/drawing/2017/decorative" val="1"/>
              </a:ext>
            </a:extLst>
          </p:cNvPr>
          <p:cNvGrpSpPr/>
          <p:nvPr/>
        </p:nvGrpSpPr>
        <p:grpSpPr>
          <a:xfrm>
            <a:off x="931450" y="4214677"/>
            <a:ext cx="501270" cy="640080"/>
            <a:chOff x="931450" y="4214677"/>
            <a:chExt cx="501270" cy="640080"/>
          </a:xfrm>
        </p:grpSpPr>
        <p:sp>
          <p:nvSpPr>
            <p:cNvPr id="38" name="Rectangle: Top Corners Rounded 421">
              <a:extLst>
                <a:ext uri="{FF2B5EF4-FFF2-40B4-BE49-F238E27FC236}">
                  <a16:creationId xmlns:a16="http://schemas.microsoft.com/office/drawing/2014/main" id="{890B1B83-B031-BE1D-E949-665B695350CE}"/>
                </a:ext>
              </a:extLst>
            </p:cNvPr>
            <p:cNvSpPr/>
            <p:nvPr/>
          </p:nvSpPr>
          <p:spPr bwMode="auto">
            <a:xfrm rot="16200000">
              <a:off x="862045" y="4284082"/>
              <a:ext cx="640080" cy="501270"/>
            </a:xfrm>
            <a:prstGeom prst="round2SameRect">
              <a:avLst>
                <a:gd name="adj1" fmla="val 50000"/>
                <a:gd name="adj2" fmla="val 0"/>
              </a:avLst>
            </a:prstGeom>
            <a:solidFill>
              <a:srgbClr val="0A5EC6"/>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6588EFD8-B524-DB66-CD07-1A19100FF723}"/>
                </a:ext>
              </a:extLst>
            </p:cNvPr>
            <p:cNvSpPr txBox="1"/>
            <p:nvPr/>
          </p:nvSpPr>
          <p:spPr>
            <a:xfrm>
              <a:off x="993970" y="4357269"/>
              <a:ext cx="4273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itchFamily="34" charset="0"/>
                </a:rPr>
                <a:t>05</a:t>
              </a:r>
            </a:p>
          </p:txBody>
        </p:sp>
      </p:grpSp>
      <p:sp>
        <p:nvSpPr>
          <p:cNvPr id="36" name="Freeform: Shape 35">
            <a:extLst>
              <a:ext uri="{FF2B5EF4-FFF2-40B4-BE49-F238E27FC236}">
                <a16:creationId xmlns:a16="http://schemas.microsoft.com/office/drawing/2014/main" id="{A496900A-2DE6-9159-9942-521CCFACD6FA}"/>
              </a:ext>
              <a:ext uri="{C183D7F6-B498-43B3-948B-1728B52AA6E4}">
                <adec:decorative xmlns:adec="http://schemas.microsoft.com/office/drawing/2017/decorative" val="1"/>
              </a:ext>
            </a:extLst>
          </p:cNvPr>
          <p:cNvSpPr/>
          <p:nvPr/>
        </p:nvSpPr>
        <p:spPr bwMode="auto">
          <a:xfrm>
            <a:off x="5957764" y="4203369"/>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A5EC6"/>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8" name="Group 87">
            <a:extLst>
              <a:ext uri="{FF2B5EF4-FFF2-40B4-BE49-F238E27FC236}">
                <a16:creationId xmlns:a16="http://schemas.microsoft.com/office/drawing/2014/main" id="{D6BD84AB-ABA8-8D4D-4A0C-46DA4120A4DD}"/>
              </a:ext>
              <a:ext uri="{C183D7F6-B498-43B3-948B-1728B52AA6E4}">
                <adec:decorative xmlns:adec="http://schemas.microsoft.com/office/drawing/2017/decorative" val="1"/>
              </a:ext>
            </a:extLst>
          </p:cNvPr>
          <p:cNvGrpSpPr/>
          <p:nvPr/>
        </p:nvGrpSpPr>
        <p:grpSpPr>
          <a:xfrm>
            <a:off x="931450" y="4975115"/>
            <a:ext cx="501270" cy="640080"/>
            <a:chOff x="931450" y="4975115"/>
            <a:chExt cx="501270" cy="640080"/>
          </a:xfrm>
        </p:grpSpPr>
        <p:sp>
          <p:nvSpPr>
            <p:cNvPr id="45" name="Rectangle: Top Corners Rounded 425">
              <a:extLst>
                <a:ext uri="{FF2B5EF4-FFF2-40B4-BE49-F238E27FC236}">
                  <a16:creationId xmlns:a16="http://schemas.microsoft.com/office/drawing/2014/main" id="{47335855-D5AE-B9A8-5CC7-63B9B6712E48}"/>
                </a:ext>
              </a:extLst>
            </p:cNvPr>
            <p:cNvSpPr/>
            <p:nvPr/>
          </p:nvSpPr>
          <p:spPr bwMode="auto">
            <a:xfrm rot="16200000">
              <a:off x="862045" y="5044520"/>
              <a:ext cx="640080" cy="501270"/>
            </a:xfrm>
            <a:prstGeom prst="round2SameRect">
              <a:avLst>
                <a:gd name="adj1" fmla="val 50000"/>
                <a:gd name="adj2" fmla="val 0"/>
              </a:avLst>
            </a:prstGeom>
            <a:solidFill>
              <a:srgbClr val="00529B"/>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140F172E-31B7-AECE-E747-6CCCC798DEBA}"/>
                </a:ext>
              </a:extLst>
            </p:cNvPr>
            <p:cNvSpPr txBox="1"/>
            <p:nvPr/>
          </p:nvSpPr>
          <p:spPr>
            <a:xfrm>
              <a:off x="984432" y="5129100"/>
              <a:ext cx="4273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itchFamily="34" charset="0"/>
                </a:rPr>
                <a:t>06</a:t>
              </a:r>
            </a:p>
          </p:txBody>
        </p:sp>
      </p:grpSp>
      <p:sp>
        <p:nvSpPr>
          <p:cNvPr id="43" name="Freeform: Shape 42">
            <a:extLst>
              <a:ext uri="{FF2B5EF4-FFF2-40B4-BE49-F238E27FC236}">
                <a16:creationId xmlns:a16="http://schemas.microsoft.com/office/drawing/2014/main" id="{776E1CA5-FA6E-0E39-EFCB-6AD0C458AE1F}"/>
              </a:ext>
              <a:ext uri="{C183D7F6-B498-43B3-948B-1728B52AA6E4}">
                <adec:decorative xmlns:adec="http://schemas.microsoft.com/office/drawing/2017/decorative" val="1"/>
              </a:ext>
            </a:extLst>
          </p:cNvPr>
          <p:cNvSpPr/>
          <p:nvPr/>
        </p:nvSpPr>
        <p:spPr bwMode="auto">
          <a:xfrm>
            <a:off x="5957764" y="4960378"/>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9" name="Group 88">
            <a:extLst>
              <a:ext uri="{FF2B5EF4-FFF2-40B4-BE49-F238E27FC236}">
                <a16:creationId xmlns:a16="http://schemas.microsoft.com/office/drawing/2014/main" id="{BC21BEB8-88F1-5A15-5DF3-DD94D3ECA3C4}"/>
              </a:ext>
              <a:ext uri="{C183D7F6-B498-43B3-948B-1728B52AA6E4}">
                <adec:decorative xmlns:adec="http://schemas.microsoft.com/office/drawing/2017/decorative" val="1"/>
              </a:ext>
            </a:extLst>
          </p:cNvPr>
          <p:cNvGrpSpPr/>
          <p:nvPr/>
        </p:nvGrpSpPr>
        <p:grpSpPr>
          <a:xfrm>
            <a:off x="931450" y="5735554"/>
            <a:ext cx="499227" cy="640080"/>
            <a:chOff x="931450" y="5735554"/>
            <a:chExt cx="499227" cy="640080"/>
          </a:xfrm>
        </p:grpSpPr>
        <p:sp>
          <p:nvSpPr>
            <p:cNvPr id="52" name="Rectangle: Top Corners Rounded 425">
              <a:extLst>
                <a:ext uri="{FF2B5EF4-FFF2-40B4-BE49-F238E27FC236}">
                  <a16:creationId xmlns:a16="http://schemas.microsoft.com/office/drawing/2014/main" id="{F5C732F6-D27F-1795-B770-3D28BE023E43}"/>
                </a:ext>
              </a:extLst>
            </p:cNvPr>
            <p:cNvSpPr/>
            <p:nvPr/>
          </p:nvSpPr>
          <p:spPr bwMode="auto">
            <a:xfrm rot="16200000">
              <a:off x="861024" y="5805980"/>
              <a:ext cx="640080" cy="499227"/>
            </a:xfrm>
            <a:prstGeom prst="round2SameRect">
              <a:avLst>
                <a:gd name="adj1" fmla="val 50000"/>
                <a:gd name="adj2" fmla="val 0"/>
              </a:avLst>
            </a:prstGeom>
            <a:solidFill>
              <a:srgbClr val="011121"/>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117EE3D5-0A7A-C375-24CB-214E42AE5570}"/>
                </a:ext>
              </a:extLst>
            </p:cNvPr>
            <p:cNvSpPr txBox="1"/>
            <p:nvPr/>
          </p:nvSpPr>
          <p:spPr>
            <a:xfrm>
              <a:off x="989314" y="5870928"/>
              <a:ext cx="4256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itchFamily="34" charset="0"/>
                </a:rPr>
                <a:t>07</a:t>
              </a:r>
            </a:p>
          </p:txBody>
        </p:sp>
      </p:grpSp>
      <p:sp>
        <p:nvSpPr>
          <p:cNvPr id="50" name="Freeform: Shape 49">
            <a:extLst>
              <a:ext uri="{FF2B5EF4-FFF2-40B4-BE49-F238E27FC236}">
                <a16:creationId xmlns:a16="http://schemas.microsoft.com/office/drawing/2014/main" id="{65FB3104-74AF-0335-5F52-1C216DC8902D}"/>
              </a:ext>
              <a:ext uri="{C183D7F6-B498-43B3-948B-1728B52AA6E4}">
                <adec:decorative xmlns:adec="http://schemas.microsoft.com/office/drawing/2017/decorative" val="1"/>
              </a:ext>
            </a:extLst>
          </p:cNvPr>
          <p:cNvSpPr/>
          <p:nvPr/>
        </p:nvSpPr>
        <p:spPr bwMode="auto">
          <a:xfrm>
            <a:off x="5957764" y="5717387"/>
            <a:ext cx="25603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11121"/>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D929B7A-0149-14B8-D11F-EB984207582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032F18AE-D9B2-32B4-FA13-48FDD64087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a:extLst>
              <a:ext uri="{FF2B5EF4-FFF2-40B4-BE49-F238E27FC236}">
                <a16:creationId xmlns:a16="http://schemas.microsoft.com/office/drawing/2014/main" id="{70BD2C96-4A8D-C48B-B95A-CF3967C517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284701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5">
                                            <p:bg/>
                                          </p:spTgt>
                                        </p:tgtEl>
                                        <p:attrNameLst>
                                          <p:attrName>style.visibility</p:attrName>
                                        </p:attrNameLst>
                                      </p:cBhvr>
                                      <p:to>
                                        <p:strVal val="visible"/>
                                      </p:to>
                                    </p:set>
                                    <p:animEffect transition="in" filter="wipe(left)">
                                      <p:cBhvr>
                                        <p:cTn id="10" dur="500"/>
                                        <p:tgtEl>
                                          <p:spTgt spid="5">
                                            <p:bg/>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70">
                                            <p:bg/>
                                          </p:spTgt>
                                        </p:tgtEl>
                                        <p:attrNameLst>
                                          <p:attrName>style.visibility</p:attrName>
                                        </p:attrNameLst>
                                      </p:cBhvr>
                                      <p:to>
                                        <p:strVal val="visible"/>
                                      </p:to>
                                    </p:set>
                                    <p:animEffect transition="in" filter="wipe(left)">
                                      <p:cBhvr>
                                        <p:cTn id="21" dur="500"/>
                                        <p:tgtEl>
                                          <p:spTgt spid="70">
                                            <p:bg/>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0">
                                            <p:txEl>
                                              <p:pRg st="0" end="0"/>
                                            </p:txEl>
                                          </p:spTgt>
                                        </p:tgtEl>
                                        <p:attrNameLst>
                                          <p:attrName>style.visibility</p:attrName>
                                        </p:attrNameLst>
                                      </p:cBhvr>
                                      <p:to>
                                        <p:strVal val="visible"/>
                                      </p:to>
                                    </p:set>
                                    <p:animEffect transition="in" filter="wipe(left)">
                                      <p:cBhvr>
                                        <p:cTn id="24" dur="500"/>
                                        <p:tgtEl>
                                          <p:spTgt spid="7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grpId="0" nodeType="afterEffect">
                                  <p:stCondLst>
                                    <p:cond delay="0"/>
                                  </p:stCondLst>
                                  <p:childTnLst>
                                    <p:set>
                                      <p:cBhvr>
                                        <p:cTn id="31" dur="1" fill="hold">
                                          <p:stCondLst>
                                            <p:cond delay="0"/>
                                          </p:stCondLst>
                                        </p:cTn>
                                        <p:tgtEl>
                                          <p:spTgt spid="71">
                                            <p:bg/>
                                          </p:spTgt>
                                        </p:tgtEl>
                                        <p:attrNameLst>
                                          <p:attrName>style.visibility</p:attrName>
                                        </p:attrNameLst>
                                      </p:cBhvr>
                                      <p:to>
                                        <p:strVal val="visible"/>
                                      </p:to>
                                    </p:set>
                                    <p:animEffect transition="in" filter="wipe(left)">
                                      <p:cBhvr>
                                        <p:cTn id="32" dur="500"/>
                                        <p:tgtEl>
                                          <p:spTgt spid="71">
                                            <p:bg/>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71">
                                            <p:txEl>
                                              <p:pRg st="0" end="0"/>
                                            </p:txEl>
                                          </p:spTgt>
                                        </p:tgtEl>
                                        <p:attrNameLst>
                                          <p:attrName>style.visibility</p:attrName>
                                        </p:attrNameLst>
                                      </p:cBhvr>
                                      <p:to>
                                        <p:strVal val="visible"/>
                                      </p:to>
                                    </p:set>
                                    <p:animEffect transition="in" filter="wipe(left)">
                                      <p:cBhvr>
                                        <p:cTn id="35" dur="500"/>
                                        <p:tgtEl>
                                          <p:spTgt spid="71">
                                            <p:txEl>
                                              <p:pRg st="0" end="0"/>
                                            </p:txEl>
                                          </p:spTgt>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72">
                                            <p:bg/>
                                          </p:spTgt>
                                        </p:tgtEl>
                                        <p:attrNameLst>
                                          <p:attrName>style.visibility</p:attrName>
                                        </p:attrNameLst>
                                      </p:cBhvr>
                                      <p:to>
                                        <p:strVal val="visible"/>
                                      </p:to>
                                    </p:set>
                                    <p:animEffect transition="in" filter="wipe(left)">
                                      <p:cBhvr>
                                        <p:cTn id="43" dur="500"/>
                                        <p:tgtEl>
                                          <p:spTgt spid="72">
                                            <p:bg/>
                                          </p:spTgt>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72">
                                            <p:txEl>
                                              <p:pRg st="0" end="0"/>
                                            </p:txEl>
                                          </p:spTgt>
                                        </p:tgtEl>
                                        <p:attrNameLst>
                                          <p:attrName>style.visibility</p:attrName>
                                        </p:attrNameLst>
                                      </p:cBhvr>
                                      <p:to>
                                        <p:strVal val="visible"/>
                                      </p:to>
                                    </p:set>
                                    <p:animEffect transition="in" filter="wipe(left)">
                                      <p:cBhvr>
                                        <p:cTn id="47" dur="500"/>
                                        <p:tgtEl>
                                          <p:spTgt spid="7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5"/>
                                        </p:tgtEl>
                                        <p:attrNameLst>
                                          <p:attrName>style.visibility</p:attrName>
                                        </p:attrNameLst>
                                      </p:cBhvr>
                                      <p:to>
                                        <p:strVal val="visible"/>
                                      </p:to>
                                    </p:set>
                                  </p:childTnLst>
                                </p:cTn>
                              </p:par>
                              <p:par>
                                <p:cTn id="52" presetID="22" presetClass="entr" presetSubtype="8" fill="hold" grpId="0" nodeType="withEffect">
                                  <p:stCondLst>
                                    <p:cond delay="0"/>
                                  </p:stCondLst>
                                  <p:childTnLst>
                                    <p:set>
                                      <p:cBhvr>
                                        <p:cTn id="53" dur="1" fill="hold">
                                          <p:stCondLst>
                                            <p:cond delay="0"/>
                                          </p:stCondLst>
                                        </p:cTn>
                                        <p:tgtEl>
                                          <p:spTgt spid="73">
                                            <p:bg/>
                                          </p:spTgt>
                                        </p:tgtEl>
                                        <p:attrNameLst>
                                          <p:attrName>style.visibility</p:attrName>
                                        </p:attrNameLst>
                                      </p:cBhvr>
                                      <p:to>
                                        <p:strVal val="visible"/>
                                      </p:to>
                                    </p:set>
                                    <p:animEffect transition="in" filter="wipe(left)">
                                      <p:cBhvr>
                                        <p:cTn id="54" dur="500"/>
                                        <p:tgtEl>
                                          <p:spTgt spid="73">
                                            <p:bg/>
                                          </p:spTgt>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73">
                                            <p:txEl>
                                              <p:pRg st="0" end="0"/>
                                            </p:txEl>
                                          </p:spTgt>
                                        </p:tgtEl>
                                        <p:attrNameLst>
                                          <p:attrName>style.visibility</p:attrName>
                                        </p:attrNameLst>
                                      </p:cBhvr>
                                      <p:to>
                                        <p:strVal val="visible"/>
                                      </p:to>
                                    </p:set>
                                    <p:animEffect transition="in" filter="wipe(left)">
                                      <p:cBhvr>
                                        <p:cTn id="57" dur="500"/>
                                        <p:tgtEl>
                                          <p:spTgt spid="73">
                                            <p:txEl>
                                              <p:pRg st="0" end="0"/>
                                            </p:tx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left)">
                                      <p:cBhvr>
                                        <p:cTn id="61" dur="500"/>
                                        <p:tgtEl>
                                          <p:spTgt spid="22"/>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74">
                                            <p:bg/>
                                          </p:spTgt>
                                        </p:tgtEl>
                                        <p:attrNameLst>
                                          <p:attrName>style.visibility</p:attrName>
                                        </p:attrNameLst>
                                      </p:cBhvr>
                                      <p:to>
                                        <p:strVal val="visible"/>
                                      </p:to>
                                    </p:set>
                                    <p:animEffect transition="in" filter="wipe(left)">
                                      <p:cBhvr>
                                        <p:cTn id="64" dur="500"/>
                                        <p:tgtEl>
                                          <p:spTgt spid="74">
                                            <p:bg/>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74">
                                            <p:txEl>
                                              <p:pRg st="0" end="0"/>
                                            </p:txEl>
                                          </p:spTgt>
                                        </p:tgtEl>
                                        <p:attrNameLst>
                                          <p:attrName>style.visibility</p:attrName>
                                        </p:attrNameLst>
                                      </p:cBhvr>
                                      <p:to>
                                        <p:strVal val="visible"/>
                                      </p:to>
                                    </p:set>
                                    <p:animEffect transition="in" filter="wipe(left)">
                                      <p:cBhvr>
                                        <p:cTn id="67" dur="500"/>
                                        <p:tgtEl>
                                          <p:spTgt spid="7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86"/>
                                        </p:tgtEl>
                                        <p:attrNameLst>
                                          <p:attrName>style.visibility</p:attrName>
                                        </p:attrNameLst>
                                      </p:cBhvr>
                                      <p:to>
                                        <p:strVal val="visible"/>
                                      </p:to>
                                    </p:set>
                                  </p:childTnLst>
                                </p:cTn>
                              </p:par>
                            </p:childTnLst>
                          </p:cTn>
                        </p:par>
                        <p:par>
                          <p:cTn id="72" fill="hold">
                            <p:stCondLst>
                              <p:cond delay="0"/>
                            </p:stCondLst>
                            <p:childTnLst>
                              <p:par>
                                <p:cTn id="73" presetID="22" presetClass="entr" presetSubtype="8" fill="hold" grpId="0" nodeType="afterEffect">
                                  <p:stCondLst>
                                    <p:cond delay="0"/>
                                  </p:stCondLst>
                                  <p:childTnLst>
                                    <p:set>
                                      <p:cBhvr>
                                        <p:cTn id="74" dur="1" fill="hold">
                                          <p:stCondLst>
                                            <p:cond delay="0"/>
                                          </p:stCondLst>
                                        </p:cTn>
                                        <p:tgtEl>
                                          <p:spTgt spid="75">
                                            <p:bg/>
                                          </p:spTgt>
                                        </p:tgtEl>
                                        <p:attrNameLst>
                                          <p:attrName>style.visibility</p:attrName>
                                        </p:attrNameLst>
                                      </p:cBhvr>
                                      <p:to>
                                        <p:strVal val="visible"/>
                                      </p:to>
                                    </p:set>
                                    <p:animEffect transition="in" filter="wipe(left)">
                                      <p:cBhvr>
                                        <p:cTn id="75" dur="500"/>
                                        <p:tgtEl>
                                          <p:spTgt spid="75">
                                            <p:bg/>
                                          </p:spTgt>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75">
                                            <p:txEl>
                                              <p:pRg st="0" end="0"/>
                                            </p:txEl>
                                          </p:spTgt>
                                        </p:tgtEl>
                                        <p:attrNameLst>
                                          <p:attrName>style.visibility</p:attrName>
                                        </p:attrNameLst>
                                      </p:cBhvr>
                                      <p:to>
                                        <p:strVal val="visible"/>
                                      </p:to>
                                    </p:set>
                                    <p:animEffect transition="in" filter="wipe(left)">
                                      <p:cBhvr>
                                        <p:cTn id="78" dur="500"/>
                                        <p:tgtEl>
                                          <p:spTgt spid="75">
                                            <p:txEl>
                                              <p:pRg st="0" end="0"/>
                                            </p:tx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left)">
                                      <p:cBhvr>
                                        <p:cTn id="82" dur="500"/>
                                        <p:tgtEl>
                                          <p:spTgt spid="29"/>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76">
                                            <p:bg/>
                                          </p:spTgt>
                                        </p:tgtEl>
                                        <p:attrNameLst>
                                          <p:attrName>style.visibility</p:attrName>
                                        </p:attrNameLst>
                                      </p:cBhvr>
                                      <p:to>
                                        <p:strVal val="visible"/>
                                      </p:to>
                                    </p:set>
                                    <p:animEffect transition="in" filter="wipe(left)">
                                      <p:cBhvr>
                                        <p:cTn id="85" dur="500"/>
                                        <p:tgtEl>
                                          <p:spTgt spid="76">
                                            <p:bg/>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76">
                                            <p:txEl>
                                              <p:pRg st="0" end="0"/>
                                            </p:txEl>
                                          </p:spTgt>
                                        </p:tgtEl>
                                        <p:attrNameLst>
                                          <p:attrName>style.visibility</p:attrName>
                                        </p:attrNameLst>
                                      </p:cBhvr>
                                      <p:to>
                                        <p:strVal val="visible"/>
                                      </p:to>
                                    </p:set>
                                    <p:animEffect transition="in" filter="wipe(left)">
                                      <p:cBhvr>
                                        <p:cTn id="88" dur="500"/>
                                        <p:tgtEl>
                                          <p:spTgt spid="76">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87"/>
                                        </p:tgtEl>
                                        <p:attrNameLst>
                                          <p:attrName>style.visibility</p:attrName>
                                        </p:attrNameLst>
                                      </p:cBhvr>
                                      <p:to>
                                        <p:strVal val="visible"/>
                                      </p:to>
                                    </p:set>
                                  </p:childTnLst>
                                </p:cTn>
                              </p:par>
                              <p:par>
                                <p:cTn id="93" presetID="22" presetClass="entr" presetSubtype="8" fill="hold" grpId="0" nodeType="withEffect">
                                  <p:stCondLst>
                                    <p:cond delay="0"/>
                                  </p:stCondLst>
                                  <p:childTnLst>
                                    <p:set>
                                      <p:cBhvr>
                                        <p:cTn id="94" dur="1" fill="hold">
                                          <p:stCondLst>
                                            <p:cond delay="0"/>
                                          </p:stCondLst>
                                        </p:cTn>
                                        <p:tgtEl>
                                          <p:spTgt spid="77">
                                            <p:bg/>
                                          </p:spTgt>
                                        </p:tgtEl>
                                        <p:attrNameLst>
                                          <p:attrName>style.visibility</p:attrName>
                                        </p:attrNameLst>
                                      </p:cBhvr>
                                      <p:to>
                                        <p:strVal val="visible"/>
                                      </p:to>
                                    </p:set>
                                    <p:animEffect transition="in" filter="wipe(left)">
                                      <p:cBhvr>
                                        <p:cTn id="95" dur="500"/>
                                        <p:tgtEl>
                                          <p:spTgt spid="77">
                                            <p:bg/>
                                          </p:spTgt>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77">
                                            <p:txEl>
                                              <p:pRg st="0" end="0"/>
                                            </p:txEl>
                                          </p:spTgt>
                                        </p:tgtEl>
                                        <p:attrNameLst>
                                          <p:attrName>style.visibility</p:attrName>
                                        </p:attrNameLst>
                                      </p:cBhvr>
                                      <p:to>
                                        <p:strVal val="visible"/>
                                      </p:to>
                                    </p:set>
                                    <p:animEffect transition="in" filter="wipe(left)">
                                      <p:cBhvr>
                                        <p:cTn id="98" dur="500"/>
                                        <p:tgtEl>
                                          <p:spTgt spid="77">
                                            <p:txEl>
                                              <p:pRg st="0" end="0"/>
                                            </p:txEl>
                                          </p:spTgt>
                                        </p:tgtEl>
                                      </p:cBhvr>
                                    </p:animEffect>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wipe(left)">
                                      <p:cBhvr>
                                        <p:cTn id="102" dur="500"/>
                                        <p:tgtEl>
                                          <p:spTgt spid="36"/>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78">
                                            <p:bg/>
                                          </p:spTgt>
                                        </p:tgtEl>
                                        <p:attrNameLst>
                                          <p:attrName>style.visibility</p:attrName>
                                        </p:attrNameLst>
                                      </p:cBhvr>
                                      <p:to>
                                        <p:strVal val="visible"/>
                                      </p:to>
                                    </p:set>
                                    <p:animEffect transition="in" filter="wipe(left)">
                                      <p:cBhvr>
                                        <p:cTn id="105" dur="500"/>
                                        <p:tgtEl>
                                          <p:spTgt spid="78">
                                            <p:bg/>
                                          </p:spTgt>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78">
                                            <p:txEl>
                                              <p:pRg st="0" end="0"/>
                                            </p:txEl>
                                          </p:spTgt>
                                        </p:tgtEl>
                                        <p:attrNameLst>
                                          <p:attrName>style.visibility</p:attrName>
                                        </p:attrNameLst>
                                      </p:cBhvr>
                                      <p:to>
                                        <p:strVal val="visible"/>
                                      </p:to>
                                    </p:set>
                                    <p:animEffect transition="in" filter="wipe(left)">
                                      <p:cBhvr>
                                        <p:cTn id="108" dur="500"/>
                                        <p:tgtEl>
                                          <p:spTgt spid="78">
                                            <p:txEl>
                                              <p:pRg st="0" end="0"/>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88"/>
                                        </p:tgtEl>
                                        <p:attrNameLst>
                                          <p:attrName>style.visibility</p:attrName>
                                        </p:attrNameLst>
                                      </p:cBhvr>
                                      <p:to>
                                        <p:strVal val="visible"/>
                                      </p:to>
                                    </p:set>
                                  </p:childTnLst>
                                </p:cTn>
                              </p:par>
                              <p:par>
                                <p:cTn id="113" presetID="22" presetClass="entr" presetSubtype="8" fill="hold" grpId="0" nodeType="withEffect">
                                  <p:stCondLst>
                                    <p:cond delay="0"/>
                                  </p:stCondLst>
                                  <p:childTnLst>
                                    <p:set>
                                      <p:cBhvr>
                                        <p:cTn id="114" dur="1" fill="hold">
                                          <p:stCondLst>
                                            <p:cond delay="0"/>
                                          </p:stCondLst>
                                        </p:cTn>
                                        <p:tgtEl>
                                          <p:spTgt spid="79">
                                            <p:bg/>
                                          </p:spTgt>
                                        </p:tgtEl>
                                        <p:attrNameLst>
                                          <p:attrName>style.visibility</p:attrName>
                                        </p:attrNameLst>
                                      </p:cBhvr>
                                      <p:to>
                                        <p:strVal val="visible"/>
                                      </p:to>
                                    </p:set>
                                    <p:animEffect transition="in" filter="wipe(left)">
                                      <p:cBhvr>
                                        <p:cTn id="115" dur="500"/>
                                        <p:tgtEl>
                                          <p:spTgt spid="79">
                                            <p:bg/>
                                          </p:spTgt>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79">
                                            <p:txEl>
                                              <p:pRg st="0" end="0"/>
                                            </p:txEl>
                                          </p:spTgt>
                                        </p:tgtEl>
                                        <p:attrNameLst>
                                          <p:attrName>style.visibility</p:attrName>
                                        </p:attrNameLst>
                                      </p:cBhvr>
                                      <p:to>
                                        <p:strVal val="visible"/>
                                      </p:to>
                                    </p:set>
                                    <p:animEffect transition="in" filter="wipe(left)">
                                      <p:cBhvr>
                                        <p:cTn id="118" dur="500"/>
                                        <p:tgtEl>
                                          <p:spTgt spid="79">
                                            <p:txEl>
                                              <p:pRg st="0" end="0"/>
                                            </p:txEl>
                                          </p:spTgt>
                                        </p:tgtEl>
                                      </p:cBhvr>
                                    </p:animEffect>
                                  </p:childTnLst>
                                </p:cTn>
                              </p:par>
                            </p:childTnLst>
                          </p:cTn>
                        </p:par>
                        <p:par>
                          <p:cTn id="119" fill="hold">
                            <p:stCondLst>
                              <p:cond delay="500"/>
                            </p:stCondLst>
                            <p:childTnLst>
                              <p:par>
                                <p:cTn id="120" presetID="22" presetClass="entr" presetSubtype="8" fill="hold" grpId="0" nodeType="after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wipe(left)">
                                      <p:cBhvr>
                                        <p:cTn id="122" dur="500"/>
                                        <p:tgtEl>
                                          <p:spTgt spid="43"/>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80">
                                            <p:bg/>
                                          </p:spTgt>
                                        </p:tgtEl>
                                        <p:attrNameLst>
                                          <p:attrName>style.visibility</p:attrName>
                                        </p:attrNameLst>
                                      </p:cBhvr>
                                      <p:to>
                                        <p:strVal val="visible"/>
                                      </p:to>
                                    </p:set>
                                    <p:animEffect transition="in" filter="wipe(left)">
                                      <p:cBhvr>
                                        <p:cTn id="125" dur="500"/>
                                        <p:tgtEl>
                                          <p:spTgt spid="80">
                                            <p:bg/>
                                          </p:spTgt>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80">
                                            <p:txEl>
                                              <p:pRg st="0" end="0"/>
                                            </p:txEl>
                                          </p:spTgt>
                                        </p:tgtEl>
                                        <p:attrNameLst>
                                          <p:attrName>style.visibility</p:attrName>
                                        </p:attrNameLst>
                                      </p:cBhvr>
                                      <p:to>
                                        <p:strVal val="visible"/>
                                      </p:to>
                                    </p:set>
                                    <p:animEffect transition="in" filter="wipe(left)">
                                      <p:cBhvr>
                                        <p:cTn id="128" dur="500"/>
                                        <p:tgtEl>
                                          <p:spTgt spid="80">
                                            <p:txEl>
                                              <p:pRg st="0" end="0"/>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89"/>
                                        </p:tgtEl>
                                        <p:attrNameLst>
                                          <p:attrName>style.visibility</p:attrName>
                                        </p:attrNameLst>
                                      </p:cBhvr>
                                      <p:to>
                                        <p:strVal val="visible"/>
                                      </p:to>
                                    </p:set>
                                  </p:childTnLst>
                                </p:cTn>
                              </p:par>
                              <p:par>
                                <p:cTn id="133" presetID="22" presetClass="entr" presetSubtype="8" fill="hold" grpId="0" nodeType="withEffect">
                                  <p:stCondLst>
                                    <p:cond delay="0"/>
                                  </p:stCondLst>
                                  <p:childTnLst>
                                    <p:set>
                                      <p:cBhvr>
                                        <p:cTn id="134" dur="1" fill="hold">
                                          <p:stCondLst>
                                            <p:cond delay="0"/>
                                          </p:stCondLst>
                                        </p:cTn>
                                        <p:tgtEl>
                                          <p:spTgt spid="81">
                                            <p:bg/>
                                          </p:spTgt>
                                        </p:tgtEl>
                                        <p:attrNameLst>
                                          <p:attrName>style.visibility</p:attrName>
                                        </p:attrNameLst>
                                      </p:cBhvr>
                                      <p:to>
                                        <p:strVal val="visible"/>
                                      </p:to>
                                    </p:set>
                                    <p:animEffect transition="in" filter="wipe(left)">
                                      <p:cBhvr>
                                        <p:cTn id="135" dur="500"/>
                                        <p:tgtEl>
                                          <p:spTgt spid="81">
                                            <p:bg/>
                                          </p:spTgt>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81">
                                            <p:txEl>
                                              <p:pRg st="0" end="0"/>
                                            </p:txEl>
                                          </p:spTgt>
                                        </p:tgtEl>
                                        <p:attrNameLst>
                                          <p:attrName>style.visibility</p:attrName>
                                        </p:attrNameLst>
                                      </p:cBhvr>
                                      <p:to>
                                        <p:strVal val="visible"/>
                                      </p:to>
                                    </p:set>
                                    <p:animEffect transition="in" filter="wipe(left)">
                                      <p:cBhvr>
                                        <p:cTn id="138" dur="500"/>
                                        <p:tgtEl>
                                          <p:spTgt spid="81">
                                            <p:txEl>
                                              <p:pRg st="0" end="0"/>
                                            </p:txEl>
                                          </p:spTgt>
                                        </p:tgtEl>
                                      </p:cBhvr>
                                    </p:animEffect>
                                  </p:childTnLst>
                                </p:cTn>
                              </p:par>
                            </p:childTnLst>
                          </p:cTn>
                        </p:par>
                        <p:par>
                          <p:cTn id="139" fill="hold">
                            <p:stCondLst>
                              <p:cond delay="500"/>
                            </p:stCondLst>
                            <p:childTnLst>
                              <p:par>
                                <p:cTn id="140" presetID="22" presetClass="entr" presetSubtype="8" fill="hold" grpId="0" nodeType="afterEffect">
                                  <p:stCondLst>
                                    <p:cond delay="0"/>
                                  </p:stCondLst>
                                  <p:childTnLst>
                                    <p:set>
                                      <p:cBhvr>
                                        <p:cTn id="141" dur="1" fill="hold">
                                          <p:stCondLst>
                                            <p:cond delay="0"/>
                                          </p:stCondLst>
                                        </p:cTn>
                                        <p:tgtEl>
                                          <p:spTgt spid="50"/>
                                        </p:tgtEl>
                                        <p:attrNameLst>
                                          <p:attrName>style.visibility</p:attrName>
                                        </p:attrNameLst>
                                      </p:cBhvr>
                                      <p:to>
                                        <p:strVal val="visible"/>
                                      </p:to>
                                    </p:set>
                                    <p:animEffect transition="in" filter="wipe(left)">
                                      <p:cBhvr>
                                        <p:cTn id="142" dur="500"/>
                                        <p:tgtEl>
                                          <p:spTgt spid="50"/>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82">
                                            <p:bg/>
                                          </p:spTgt>
                                        </p:tgtEl>
                                        <p:attrNameLst>
                                          <p:attrName>style.visibility</p:attrName>
                                        </p:attrNameLst>
                                      </p:cBhvr>
                                      <p:to>
                                        <p:strVal val="visible"/>
                                      </p:to>
                                    </p:set>
                                    <p:animEffect transition="in" filter="wipe(left)">
                                      <p:cBhvr>
                                        <p:cTn id="145" dur="500"/>
                                        <p:tgtEl>
                                          <p:spTgt spid="82">
                                            <p:bg/>
                                          </p:spTgt>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82">
                                            <p:txEl>
                                              <p:pRg st="0" end="0"/>
                                            </p:txEl>
                                          </p:spTgt>
                                        </p:tgtEl>
                                        <p:attrNameLst>
                                          <p:attrName>style.visibility</p:attrName>
                                        </p:attrNameLst>
                                      </p:cBhvr>
                                      <p:to>
                                        <p:strVal val="visible"/>
                                      </p:to>
                                    </p:set>
                                    <p:animEffect transition="in" filter="wipe(left)">
                                      <p:cBhvr>
                                        <p:cTn id="148" dur="500"/>
                                        <p:tgtEl>
                                          <p:spTgt spid="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70" grpId="0" uiExpand="1" build="p" animBg="1"/>
      <p:bldP spid="71" grpId="0" uiExpand="1" build="p" animBg="1"/>
      <p:bldP spid="72" grpId="0" uiExpand="1" build="p" animBg="1"/>
      <p:bldP spid="73" grpId="0" uiExpand="1" build="p" animBg="1"/>
      <p:bldP spid="74" grpId="0" uiExpand="1" build="p" animBg="1"/>
      <p:bldP spid="75" grpId="0" uiExpand="1" build="p" animBg="1"/>
      <p:bldP spid="76" grpId="0" uiExpand="1" build="p" animBg="1"/>
      <p:bldP spid="77" grpId="0" uiExpand="1" build="p" animBg="1"/>
      <p:bldP spid="78" grpId="0" uiExpand="1" build="p" animBg="1"/>
      <p:bldP spid="79" grpId="0" uiExpand="1" build="p" animBg="1"/>
      <p:bldP spid="80" grpId="0" uiExpand="1" build="p" animBg="1"/>
      <p:bldP spid="81" grpId="0" uiExpand="1" build="p" animBg="1"/>
      <p:bldP spid="82" grpId="0" uiExpand="1" build="p" animBg="1"/>
      <p:bldP spid="8" grpId="0" animBg="1"/>
      <p:bldP spid="15" grpId="0" animBg="1"/>
      <p:bldP spid="22" grpId="0" animBg="1"/>
      <p:bldP spid="29" grpId="0" animBg="1"/>
      <p:bldP spid="36" grpId="0" animBg="1"/>
      <p:bldP spid="43" grpId="0" animBg="1"/>
      <p:bldP spid="5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Acronyms</a:t>
            </a:r>
          </a:p>
        </p:txBody>
      </p:sp>
      <p:sp>
        <p:nvSpPr>
          <p:cNvPr id="3" name="Content Placeholder 2" descr="text box listing the acronyms listed throughout the presentation." title="Text box"/>
          <p:cNvSpPr>
            <a:spLocks noGrp="1"/>
          </p:cNvSpPr>
          <p:nvPr>
            <p:ph type="body" sz="quarter" idx="13"/>
          </p:nvPr>
        </p:nvSpPr>
        <p:spPr>
          <a:xfrm>
            <a:off x="838200" y="1345406"/>
            <a:ext cx="10644188" cy="4167187"/>
          </a:xfrm>
        </p:spPr>
        <p:txBody>
          <a:bodyPr numCol="2">
            <a:noAutofit/>
          </a:bodyPr>
          <a:lstStyle/>
          <a:p>
            <a:pPr marL="0" indent="0">
              <a:buNone/>
            </a:pPr>
            <a:r>
              <a:rPr lang="en-US" sz="1800" b="1" dirty="0"/>
              <a:t>ALS</a:t>
            </a:r>
            <a:r>
              <a:rPr lang="en-US" sz="1800" dirty="0"/>
              <a:t> Amyotrophic Lateral Sclerosis </a:t>
            </a:r>
            <a:br>
              <a:rPr lang="en-US" sz="1800" dirty="0"/>
            </a:br>
            <a:r>
              <a:rPr lang="en-US" sz="1800" dirty="0"/>
              <a:t>(Lou Gehrig’s disease) </a:t>
            </a:r>
          </a:p>
          <a:p>
            <a:pPr marL="0" indent="0">
              <a:buNone/>
            </a:pPr>
            <a:r>
              <a:rPr lang="en-US" sz="1800" b="1" dirty="0"/>
              <a:t>CHIP</a:t>
            </a:r>
            <a:r>
              <a:rPr lang="en-US" sz="1800" dirty="0"/>
              <a:t> Children’s Health Insurance Program </a:t>
            </a:r>
          </a:p>
          <a:p>
            <a:pPr marL="0" indent="0">
              <a:buNone/>
            </a:pPr>
            <a:r>
              <a:rPr lang="en-US" sz="1800" b="1" dirty="0"/>
              <a:t>CMS</a:t>
            </a:r>
            <a:r>
              <a:rPr lang="en-US" sz="1800" dirty="0"/>
              <a:t> Centers for Medicare &amp; Medicaid Services </a:t>
            </a:r>
          </a:p>
          <a:p>
            <a:pPr marL="0" indent="0">
              <a:buNone/>
            </a:pPr>
            <a:r>
              <a:rPr lang="en-US" sz="1800" b="1" dirty="0"/>
              <a:t>COBRA</a:t>
            </a:r>
            <a:r>
              <a:rPr lang="en-US" sz="1800" dirty="0"/>
              <a:t> Consolidated Omnibus Budget Reconciliation Act</a:t>
            </a:r>
            <a:endParaRPr lang="en-US" sz="1800" b="1" dirty="0"/>
          </a:p>
          <a:p>
            <a:pPr marL="0" indent="0">
              <a:buNone/>
            </a:pPr>
            <a:r>
              <a:rPr lang="en-US" sz="1800" b="1" dirty="0"/>
              <a:t>CAH</a:t>
            </a:r>
            <a:r>
              <a:rPr lang="en-US" sz="1800" dirty="0"/>
              <a:t> Critical Access Hospital</a:t>
            </a:r>
            <a:endParaRPr lang="en-US" sz="1800" b="1" dirty="0"/>
          </a:p>
          <a:p>
            <a:pPr marL="0" indent="0">
              <a:buNone/>
            </a:pPr>
            <a:r>
              <a:rPr lang="en-US" sz="1800" b="1" dirty="0"/>
              <a:t>ESRD</a:t>
            </a:r>
            <a:r>
              <a:rPr lang="en-US" sz="1800" dirty="0"/>
              <a:t> End-Stage Renal Disease </a:t>
            </a:r>
          </a:p>
          <a:p>
            <a:pPr marL="0" indent="0">
              <a:buNone/>
            </a:pPr>
            <a:r>
              <a:rPr lang="en-US" sz="1800" b="1" dirty="0"/>
              <a:t>FPL</a:t>
            </a:r>
            <a:r>
              <a:rPr lang="en-US" sz="1800" dirty="0"/>
              <a:t> Federal Poverty Level </a:t>
            </a:r>
          </a:p>
          <a:p>
            <a:pPr marL="0" indent="0">
              <a:buNone/>
            </a:pPr>
            <a:r>
              <a:rPr lang="en-US" sz="1800" b="1" dirty="0"/>
              <a:t>GEP</a:t>
            </a:r>
            <a:r>
              <a:rPr lang="en-US" sz="1800" dirty="0"/>
              <a:t> General Enrollment Period </a:t>
            </a:r>
          </a:p>
          <a:p>
            <a:pPr marL="0" indent="0">
              <a:buNone/>
            </a:pPr>
            <a:r>
              <a:rPr lang="en-US" sz="1800" b="1" dirty="0"/>
              <a:t>GHP </a:t>
            </a:r>
            <a:r>
              <a:rPr lang="en-US" sz="1800" dirty="0"/>
              <a:t>Group Health Plan </a:t>
            </a:r>
          </a:p>
          <a:p>
            <a:pPr marL="0" indent="0">
              <a:buNone/>
            </a:pPr>
            <a:r>
              <a:rPr lang="en-US" sz="1800" b="1" dirty="0"/>
              <a:t>HMO</a:t>
            </a:r>
            <a:r>
              <a:rPr lang="en-US" sz="1800" dirty="0"/>
              <a:t> Health Maintenance Organization </a:t>
            </a:r>
          </a:p>
          <a:p>
            <a:pPr marL="0" indent="0">
              <a:buNone/>
            </a:pPr>
            <a:r>
              <a:rPr lang="en-US" sz="1800" b="1" dirty="0"/>
              <a:t>HMOPOS</a:t>
            </a:r>
            <a:r>
              <a:rPr lang="en-US" sz="1800" dirty="0"/>
              <a:t> HMO Point-of-Service </a:t>
            </a:r>
          </a:p>
          <a:p>
            <a:pPr marL="0" indent="0">
              <a:buNone/>
            </a:pPr>
            <a:r>
              <a:rPr lang="en-US" sz="1800" b="1" dirty="0"/>
              <a:t>IEP</a:t>
            </a:r>
            <a:r>
              <a:rPr lang="en-US" sz="1800" dirty="0"/>
              <a:t> Initial Enrollment Period </a:t>
            </a:r>
          </a:p>
          <a:p>
            <a:pPr marL="0" indent="0">
              <a:buNone/>
            </a:pPr>
            <a:r>
              <a:rPr lang="en-US" sz="1800" b="1" dirty="0"/>
              <a:t>IRMAA</a:t>
            </a:r>
            <a:r>
              <a:rPr lang="en-US" sz="1800" dirty="0"/>
              <a:t> Income-Related Monthly Adjustment Amount </a:t>
            </a:r>
          </a:p>
          <a:p>
            <a:pPr marL="0" indent="0">
              <a:buNone/>
            </a:pPr>
            <a:r>
              <a:rPr lang="en-US" sz="1800" b="1" dirty="0"/>
              <a:t>IRS</a:t>
            </a:r>
            <a:r>
              <a:rPr lang="en-US" sz="1800" dirty="0"/>
              <a:t> Internal Revenue Service </a:t>
            </a:r>
          </a:p>
          <a:p>
            <a:pPr marL="0" indent="0">
              <a:buNone/>
            </a:pPr>
            <a:r>
              <a:rPr lang="en-US" sz="1800" b="1" dirty="0"/>
              <a:t>LEP</a:t>
            </a:r>
            <a:r>
              <a:rPr lang="en-US" sz="1800" dirty="0"/>
              <a:t> Late Enrollment Penalty</a:t>
            </a:r>
            <a:endParaRPr lang="en-US" sz="1800" b="1" dirty="0"/>
          </a:p>
          <a:p>
            <a:pPr marL="0" indent="0">
              <a:buNone/>
            </a:pPr>
            <a:r>
              <a:rPr lang="en-US" sz="1800" b="1" dirty="0"/>
              <a:t>LIS</a:t>
            </a:r>
            <a:r>
              <a:rPr lang="en-US" sz="1800" dirty="0"/>
              <a:t> Low-Income Subsidy </a:t>
            </a:r>
            <a:endParaRPr lang="en-US" sz="1800" b="1" dirty="0"/>
          </a:p>
          <a:p>
            <a:pPr marL="0" indent="0">
              <a:buNone/>
            </a:pPr>
            <a:r>
              <a:rPr lang="en-US" sz="1800" b="1" dirty="0"/>
              <a:t>MA-PD</a:t>
            </a:r>
            <a:r>
              <a:rPr lang="en-US" sz="1800" dirty="0"/>
              <a:t> Medicare Advantage Prescription Drug </a:t>
            </a:r>
          </a:p>
          <a:p>
            <a:pPr marL="0" indent="0">
              <a:buNone/>
            </a:pPr>
            <a:r>
              <a:rPr lang="en-US" sz="1800" b="1" dirty="0"/>
              <a:t>MOON </a:t>
            </a:r>
            <a:r>
              <a:rPr lang="en-US" sz="1800" dirty="0"/>
              <a:t>Medicare Outpatient Observation Notice </a:t>
            </a:r>
            <a:endParaRPr lang="en-US" sz="1800" b="1" dirty="0"/>
          </a:p>
          <a:p>
            <a:pPr marL="0" indent="0">
              <a:buNone/>
            </a:pPr>
            <a:r>
              <a:rPr lang="en-US" sz="1800" b="1" dirty="0"/>
              <a:t>MSA</a:t>
            </a:r>
            <a:r>
              <a:rPr lang="en-US" sz="1800" dirty="0"/>
              <a:t> Medical Savings Account </a:t>
            </a:r>
            <a:endParaRPr lang="en-US" sz="1800" b="1" dirty="0"/>
          </a:p>
          <a:p>
            <a:pPr marL="0" indent="0">
              <a:buNone/>
            </a:pPr>
            <a:r>
              <a:rPr lang="en-US" sz="1800" b="1" dirty="0"/>
              <a:t>MSP</a:t>
            </a:r>
            <a:r>
              <a:rPr lang="en-US" sz="1800" dirty="0"/>
              <a:t> Medicare Secondary Payer  </a:t>
            </a:r>
          </a:p>
          <a:p>
            <a:pPr marL="0" indent="0">
              <a:buNone/>
            </a:pPr>
            <a:r>
              <a:rPr lang="en-US" sz="1800" b="1" dirty="0"/>
              <a:t>NTP</a:t>
            </a:r>
            <a:r>
              <a:rPr lang="en-US" sz="1800" dirty="0"/>
              <a:t> National Training Program </a:t>
            </a:r>
          </a:p>
        </p:txBody>
      </p:sp>
      <p:cxnSp>
        <p:nvCxnSpPr>
          <p:cNvPr id="8" name="Straight Connector 7">
            <a:extLst>
              <a:ext uri="{FF2B5EF4-FFF2-40B4-BE49-F238E27FC236}">
                <a16:creationId xmlns:a16="http://schemas.microsoft.com/office/drawing/2014/main" id="{653494D0-B9C5-4B89-9C8A-5E638615FD6F}"/>
              </a:ext>
              <a:ext uri="{C183D7F6-B498-43B3-948B-1728B52AA6E4}">
                <adec:decorative xmlns:adec="http://schemas.microsoft.com/office/drawing/2017/decorative" val="1"/>
              </a:ext>
            </a:extLst>
          </p:cNvPr>
          <p:cNvCxnSpPr/>
          <p:nvPr/>
        </p:nvCxnSpPr>
        <p:spPr>
          <a:xfrm>
            <a:off x="5866228" y="1477108"/>
            <a:ext cx="0" cy="403548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D1607FC-7D16-4499-9B24-B32E48F8F0A8}"/>
              </a:ext>
            </a:extLst>
          </p:cNvPr>
          <p:cNvSpPr>
            <a:spLocks noGrp="1"/>
          </p:cNvSpPr>
          <p:nvPr>
            <p:ph type="sldNum" sz="quarter" idx="16"/>
          </p:nvPr>
        </p:nvSpPr>
        <p:spPr>
          <a:xfrm>
            <a:off x="8610600" y="6492240"/>
            <a:ext cx="2743200" cy="365125"/>
          </a:xfrm>
        </p:spPr>
        <p:txBody>
          <a:bodyPr/>
          <a:lstStyle/>
          <a:p>
            <a:fld id="{0B2D781D-8844-5940-92D1-06EF0A7F581E}" type="slidenum">
              <a:rPr lang="en-US">
                <a:solidFill>
                  <a:srgbClr val="4472C4">
                    <a:lumMod val="60000"/>
                    <a:lumOff val="40000"/>
                  </a:srgbClr>
                </a:solidFill>
              </a:rPr>
              <a:pPr/>
              <a:t>89</a:t>
            </a:fld>
            <a:endParaRPr lang="en-US" dirty="0">
              <a:solidFill>
                <a:srgbClr val="4472C4">
                  <a:lumMod val="60000"/>
                  <a:lumOff val="40000"/>
                </a:srgbClr>
              </a:solidFill>
            </a:endParaRPr>
          </a:p>
        </p:txBody>
      </p:sp>
      <p:sp>
        <p:nvSpPr>
          <p:cNvPr id="6" name="Footer Placeholder 5">
            <a:extLst>
              <a:ext uri="{FF2B5EF4-FFF2-40B4-BE49-F238E27FC236}">
                <a16:creationId xmlns:a16="http://schemas.microsoft.com/office/drawing/2014/main" id="{17149EB9-F10E-40E9-A55C-05F0EC9909B4}"/>
              </a:ext>
            </a:extLst>
          </p:cNvPr>
          <p:cNvSpPr>
            <a:spLocks noGrp="1"/>
          </p:cNvSpPr>
          <p:nvPr>
            <p:ph type="ftr" sz="quarter" idx="15"/>
          </p:nvPr>
        </p:nvSpPr>
        <p:spPr>
          <a:xfrm>
            <a:off x="4038600" y="6492240"/>
            <a:ext cx="4114800" cy="365125"/>
          </a:xfrm>
        </p:spPr>
        <p:txBody>
          <a:bodyPr/>
          <a:lstStyle/>
          <a:p>
            <a:r>
              <a:rPr lang="en-US" dirty="0">
                <a:solidFill>
                  <a:srgbClr val="8FAADC"/>
                </a:solidFill>
              </a:rPr>
              <a:t>Understanding Medicare</a:t>
            </a:r>
          </a:p>
        </p:txBody>
      </p:sp>
      <p:sp>
        <p:nvSpPr>
          <p:cNvPr id="4" name="Date Placeholder 1"/>
          <p:cNvSpPr>
            <a:spLocks noGrp="1"/>
          </p:cNvSpPr>
          <p:nvPr>
            <p:ph type="dt" sz="half" idx="14"/>
          </p:nvPr>
        </p:nvSpPr>
        <p:spPr>
          <a:xfrm>
            <a:off x="838200" y="6492240"/>
            <a:ext cx="2743200" cy="365125"/>
          </a:xfrm>
          <a:prstGeom prst="rect">
            <a:avLst/>
          </a:prstGeom>
        </p:spPr>
        <p:txBody>
          <a:bodyPr/>
          <a:lstStyle/>
          <a:p>
            <a:r>
              <a:rPr lang="en-US" dirty="0">
                <a:solidFill>
                  <a:srgbClr val="4472C4">
                    <a:lumMod val="60000"/>
                    <a:lumOff val="40000"/>
                  </a:srgbClr>
                </a:solidFill>
              </a:rPr>
              <a:t>April 2024</a:t>
            </a:r>
          </a:p>
        </p:txBody>
      </p:sp>
    </p:spTree>
    <p:custDataLst>
      <p:tags r:id="rId1"/>
    </p:custDataLst>
    <p:extLst>
      <p:ext uri="{BB962C8B-B14F-4D97-AF65-F5344CB8AC3E}">
        <p14:creationId xmlns:p14="http://schemas.microsoft.com/office/powerpoint/2010/main" val="1722772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432C0BA-34D6-4605-B30E-328D2F36A109}"/>
              </a:ext>
            </a:extLst>
          </p:cNvPr>
          <p:cNvSpPr>
            <a:spLocks noGrp="1"/>
          </p:cNvSpPr>
          <p:nvPr>
            <p:ph type="title"/>
          </p:nvPr>
        </p:nvSpPr>
        <p:spPr/>
        <p:txBody>
          <a:bodyPr>
            <a:normAutofit/>
          </a:bodyPr>
          <a:lstStyle>
            <a:lvl1pPr algn="l">
              <a:defRPr sz="3400">
                <a:solidFill>
                  <a:srgbClr val="00539A"/>
                </a:solidFill>
              </a:defRPr>
            </a:lvl1pPr>
          </a:lstStyle>
          <a:p>
            <a:r>
              <a:rPr lang="en-US" dirty="0"/>
              <a:t>Table of Contents</a:t>
            </a:r>
          </a:p>
        </p:txBody>
      </p:sp>
      <p:sp>
        <p:nvSpPr>
          <p:cNvPr id="3" name="Text Placeholder 2">
            <a:extLst>
              <a:ext uri="{FF2B5EF4-FFF2-40B4-BE49-F238E27FC236}">
                <a16:creationId xmlns:a16="http://schemas.microsoft.com/office/drawing/2014/main" id="{FF0E504E-DCD5-4917-8BB8-309ADB8C0275}"/>
              </a:ext>
            </a:extLst>
          </p:cNvPr>
          <p:cNvSpPr>
            <a:spLocks noGrp="1"/>
          </p:cNvSpPr>
          <p:nvPr>
            <p:ph type="body" sz="quarter" idx="13"/>
          </p:nvPr>
        </p:nvSpPr>
        <p:spPr/>
        <p:txBody>
          <a:bodyPr>
            <a:normAutofit fontScale="85000" lnSpcReduction="10000"/>
          </a:bodyPr>
          <a:lstStyle/>
          <a:p>
            <a:r>
              <a:rPr lang="en-US" sz="2800" dirty="0">
                <a:solidFill>
                  <a:srgbClr val="00539A"/>
                </a:solidFill>
              </a:rPr>
              <a:t>What’s Medicare?………………………………………...……. 10-15</a:t>
            </a:r>
          </a:p>
          <a:p>
            <a:r>
              <a:rPr lang="en-US" sz="2800" dirty="0">
                <a:solidFill>
                  <a:srgbClr val="00539A"/>
                </a:solidFill>
              </a:rPr>
              <a:t>Medicare Part A (Hospital Insurance)………………….…….. 16-27</a:t>
            </a:r>
          </a:p>
          <a:p>
            <a:r>
              <a:rPr lang="en-US" sz="2800" dirty="0">
                <a:solidFill>
                  <a:srgbClr val="00539A"/>
                </a:solidFill>
              </a:rPr>
              <a:t>Medicare Part B (Medical Insurance)……….……………...... 28-44</a:t>
            </a:r>
          </a:p>
          <a:p>
            <a:r>
              <a:rPr lang="en-US" sz="2800" dirty="0">
                <a:solidFill>
                  <a:srgbClr val="00539A"/>
                </a:solidFill>
              </a:rPr>
              <a:t>Break………………………………………………………………… 45</a:t>
            </a:r>
          </a:p>
          <a:p>
            <a:r>
              <a:rPr lang="en-US" sz="2800" dirty="0">
                <a:solidFill>
                  <a:srgbClr val="00539A"/>
                </a:solidFill>
              </a:rPr>
              <a:t>Medicare Enrollment…………………………………………… 46-65</a:t>
            </a:r>
          </a:p>
          <a:p>
            <a:r>
              <a:rPr lang="en-US" sz="2800" dirty="0">
                <a:solidFill>
                  <a:srgbClr val="00539A"/>
                </a:solidFill>
              </a:rPr>
              <a:t>Medicare Eligibility Based on Disability or </a:t>
            </a:r>
          </a:p>
          <a:p>
            <a:r>
              <a:rPr lang="en-US" sz="2800" dirty="0">
                <a:solidFill>
                  <a:srgbClr val="00539A"/>
                </a:solidFill>
              </a:rPr>
              <a:t>End-Stage Renal Disease (ESRD)…………………………… 66-76</a:t>
            </a:r>
          </a:p>
          <a:p>
            <a:r>
              <a:rPr lang="en-US" sz="2800" dirty="0">
                <a:solidFill>
                  <a:srgbClr val="00539A"/>
                </a:solidFill>
              </a:rPr>
              <a:t>Medicare Supplement Insurance (Medigap) Policies.……… 77-87</a:t>
            </a:r>
          </a:p>
          <a:p>
            <a:endParaRPr lang="en-US" dirty="0"/>
          </a:p>
        </p:txBody>
      </p:sp>
      <p:sp>
        <p:nvSpPr>
          <p:cNvPr id="5" name="Slide Number Placeholder 4">
            <a:extLst>
              <a:ext uri="{FF2B5EF4-FFF2-40B4-BE49-F238E27FC236}">
                <a16:creationId xmlns:a16="http://schemas.microsoft.com/office/drawing/2014/main" id="{A7933F8C-D8ED-4626-AD4B-A16C9F92411F}"/>
              </a:ext>
            </a:extLst>
          </p:cNvPr>
          <p:cNvSpPr>
            <a:spLocks noGrp="1"/>
          </p:cNvSpPr>
          <p:nvPr>
            <p:ph type="sldNum" sz="quarter" idx="12"/>
          </p:nvPr>
        </p:nvSpPr>
        <p:spPr/>
        <p:txBody>
          <a:bodyPr/>
          <a:lstStyle/>
          <a:p>
            <a:fld id="{0B2D781D-8844-5940-92D1-06EF0A7F581E}" type="slidenum">
              <a:rPr lang="en-US" smtClean="0"/>
              <a:pPr/>
              <a:t>9</a:t>
            </a:fld>
            <a:endParaRPr lang="en-US" dirty="0"/>
          </a:p>
        </p:txBody>
      </p:sp>
      <p:sp>
        <p:nvSpPr>
          <p:cNvPr id="4" name="Footer Placeholder 3">
            <a:extLst>
              <a:ext uri="{FF2B5EF4-FFF2-40B4-BE49-F238E27FC236}">
                <a16:creationId xmlns:a16="http://schemas.microsoft.com/office/drawing/2014/main" id="{07DF262C-7A9A-40E6-8716-1EFA9517FC6B}"/>
              </a:ext>
            </a:extLst>
          </p:cNvPr>
          <p:cNvSpPr>
            <a:spLocks noGrp="1"/>
          </p:cNvSpPr>
          <p:nvPr>
            <p:ph type="ftr" sz="quarter" idx="11"/>
          </p:nvPr>
        </p:nvSpPr>
        <p:spPr/>
        <p:txBody>
          <a:bodyPr/>
          <a:lstStyle/>
          <a:p>
            <a:r>
              <a:rPr lang="en-US" dirty="0"/>
              <a:t>Understanding Medicare</a:t>
            </a:r>
          </a:p>
        </p:txBody>
      </p:sp>
      <p:sp>
        <p:nvSpPr>
          <p:cNvPr id="2" name="Date Placeholder 1">
            <a:extLst>
              <a:ext uri="{FF2B5EF4-FFF2-40B4-BE49-F238E27FC236}">
                <a16:creationId xmlns:a16="http://schemas.microsoft.com/office/drawing/2014/main" id="{06873E2B-7814-4600-A583-4E8A2479C4CF}"/>
              </a:ext>
            </a:extLst>
          </p:cNvPr>
          <p:cNvSpPr>
            <a:spLocks noGrp="1"/>
          </p:cNvSpPr>
          <p:nvPr>
            <p:ph type="dt" sz="half" idx="10"/>
          </p:nvPr>
        </p:nvSpPr>
        <p:spPr/>
        <p:txBody>
          <a:bodyPr/>
          <a:lstStyle/>
          <a:p>
            <a:r>
              <a:rPr lang="en-US" dirty="0"/>
              <a:t>April 2024</a:t>
            </a:r>
          </a:p>
        </p:txBody>
      </p:sp>
    </p:spTree>
    <p:custDataLst>
      <p:tags r:id="rId1"/>
    </p:custDataLst>
    <p:extLst>
      <p:ext uri="{BB962C8B-B14F-4D97-AF65-F5344CB8AC3E}">
        <p14:creationId xmlns:p14="http://schemas.microsoft.com/office/powerpoint/2010/main" val="37105391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n-US" sz="3000" dirty="0"/>
              <a:t>Stay Connected</a:t>
            </a:r>
          </a:p>
        </p:txBody>
      </p:sp>
      <p:pic>
        <p:nvPicPr>
          <p:cNvPr id="4" name="Picture 3">
            <a:extLst>
              <a:ext uri="{FF2B5EF4-FFF2-40B4-BE49-F238E27FC236}">
                <a16:creationId xmlns:a16="http://schemas.microsoft.com/office/drawing/2014/main" id="{39D5F3FE-126E-4BA8-8FEF-94C0C889895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95625" y="1807490"/>
            <a:ext cx="2371550" cy="1774090"/>
          </a:xfrm>
          <a:prstGeom prst="rect">
            <a:avLst/>
          </a:prstGeom>
        </p:spPr>
      </p:pic>
      <p:sp>
        <p:nvSpPr>
          <p:cNvPr id="25" name="Content Placeholder 4">
            <a:extLst>
              <a:ext uri="{FF2B5EF4-FFF2-40B4-BE49-F238E27FC236}">
                <a16:creationId xmlns:a16="http://schemas.microsoft.com/office/drawing/2014/main" id="{EECC5C8B-6CA1-47E8-BA44-57FCA7AAF5F4}"/>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To view available training materials, </a:t>
            </a:r>
            <a:b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or subscribe to our email list, visit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CMSnationaltrainingprogram.cms.gov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p:txBody>
      </p:sp>
      <p:pic>
        <p:nvPicPr>
          <p:cNvPr id="22" name="Picture 21">
            <a:extLst>
              <a:ext uri="{FF2B5EF4-FFF2-40B4-BE49-F238E27FC236}">
                <a16:creationId xmlns:a16="http://schemas.microsoft.com/office/drawing/2014/main" id="{C2D8EE5B-F9A5-412C-9D4F-2CE35D36BFE9}"/>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44996" y="1262904"/>
            <a:ext cx="2863263" cy="2863263"/>
          </a:xfrm>
          <a:prstGeom prst="rect">
            <a:avLst/>
          </a:prstGeom>
        </p:spPr>
      </p:pic>
      <p:sp>
        <p:nvSpPr>
          <p:cNvPr id="23" name="TextBox 22">
            <a:extLst>
              <a:ext uri="{FF2B5EF4-FFF2-40B4-BE49-F238E27FC236}">
                <a16:creationId xmlns:a16="http://schemas.microsoft.com/office/drawing/2014/main" id="{5088C2DE-149E-4DE2-843F-5E8B4BDA7FDF}"/>
              </a:ext>
            </a:extLst>
          </p:cNvPr>
          <p:cNvSpPr txBox="1"/>
          <p:nvPr/>
        </p:nvSpPr>
        <p:spPr>
          <a:xfrm>
            <a:off x="7135805" y="3722819"/>
            <a:ext cx="32981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Contact us at </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CF8021CA-4C13-4885-B67A-1A0D9DFE170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Understanding Medicare</a:t>
            </a:r>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36158189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Medicare Word Puzzle - 1&amp;quot;&quot;/&gt;&lt;property id=&quot;20307&quot; value=&quot;430&quot;/&gt;&lt;/object&gt;&lt;object type=&quot;3&quot; unique_id=&quot;10004&quot;&gt;&lt;property id=&quot;20148&quot; value=&quot;5&quot;/&gt;&lt;property id=&quot;20300&quot; value=&quot;Slide 2 - &amp;quot;Understanding Medicare  Day 1&amp;quot;&quot;/&gt;&lt;property id=&quot;20307&quot; value=&quot;257&quot;/&gt;&lt;/object&gt;&lt;object type=&quot;3&quot; unique_id=&quot;10005&quot;&gt;&lt;property id=&quot;20148&quot; value=&quot;5&quot;/&gt;&lt;property id=&quot;20300&quot; value=&quot;Slide 3 - &amp;quot;Table of Contents&amp;quot;&quot;/&gt;&lt;property id=&quot;20307&quot; value=&quot;258&quot;/&gt;&lt;/object&gt;&lt;object type=&quot;3&quot; unique_id=&quot;10006&quot;&gt;&lt;property id=&quot;20148&quot; value=&quot;5&quot;/&gt;&lt;property id=&quot;20300&quot; value=&quot;Slide 4 - &amp;quot; What is Medicare? &amp;quot;&quot;/&gt;&lt;property id=&quot;20307&quot; value=&quot;361&quot;/&gt;&lt;/object&gt;&lt;object type=&quot;3&quot; unique_id=&quot;10007&quot;&gt;&lt;property id=&quot;20148&quot; value=&quot;5&quot;/&gt;&lt;property id=&quot;20300&quot; value=&quot;Slide 5 - &amp;quot;What Agencies Are Responsible for Medicare?&amp;quot;&quot;/&gt;&lt;property id=&quot;20307&quot; value=&quot;427&quot;/&gt;&lt;/object&gt;&lt;object type=&quot;3&quot; unique_id=&quot;10008&quot;&gt;&lt;property id=&quot;20148&quot; value=&quot;5&quot;/&gt;&lt;property id=&quot;20300&quot; value=&quot;Slide 6 - &amp;quot;What are the Parts of Medicare?&amp;quot;&quot;/&gt;&lt;property id=&quot;20307&quot; value=&quot;393&quot;/&gt;&lt;/object&gt;&lt;object type=&quot;3&quot; unique_id=&quot;10009&quot;&gt;&lt;property id=&quot;20148&quot; value=&quot;5&quot;/&gt;&lt;property id=&quot;20300&quot; value=&quot;Slide 7 - &amp;quot; Original Medicare Coverage Part A (Hospital Insurance) &amp;quot;&quot;/&gt;&lt;property id=&quot;20307&quot; value=&quot;366&quot;/&gt;&lt;/object&gt;&lt;object type=&quot;3&quot; unique_id=&quot;10010&quot;&gt;&lt;property id=&quot;20148&quot; value=&quot;5&quot;/&gt;&lt;property id=&quot;20300&quot; value=&quot;Slide 8 - &amp;quot; Paying for Medicare Part A  &amp;quot;&quot;/&gt;&lt;property id=&quot;20307&quot; value=&quot;431&quot;/&gt;&lt;/object&gt;&lt;object type=&quot;3&quot; unique_id=&quot;10011&quot;&gt;&lt;property id=&quot;20148&quot; value=&quot;5&quot;/&gt;&lt;property id=&quot;20300&quot; value=&quot;Slide 9 - &amp;quot;  Part A: What You Pay in Original Medicare &amp;quot;&quot;/&gt;&lt;property id=&quot;20307&quot; value=&quot;367&quot;/&gt;&lt;/object&gt;&lt;object type=&quot;3&quot; unique_id=&quot;10012&quot;&gt;&lt;property id=&quot;20148&quot; value=&quot;5&quot;/&gt;&lt;property id=&quot;20300&quot; value=&quot;Slide 10 - &amp;quot;Benefit Periods in Original Medicare&amp;quot;&quot;/&gt;&lt;property id=&quot;20307&quot; value=&quot;368&quot;/&gt;&lt;/object&gt;&lt;object type=&quot;3&quot; unique_id=&quot;10013&quot;&gt;&lt;property id=&quot;20148&quot; value=&quot;5&quot;/&gt;&lt;property id=&quot;20300&quot; value=&quot;Slide 11 - &amp;quot;Inpatient or Outpatient: The 2-Midnight Rule&amp;quot;&quot;/&gt;&lt;property id=&quot;20307&quot; value=&quot;369&quot;/&gt;&lt;/object&gt;&lt;object type=&quot;3&quot; unique_id=&quot;10014&quot;&gt;&lt;property id=&quot;20148&quot; value=&quot;5&quot;/&gt;&lt;property id=&quot;20300&quot; value=&quot;Slide 12 - &amp;quot;Check Your Knowledge: Inpatient/Outpatient&amp;quot;&quot;/&gt;&lt;property id=&quot;20307&quot; value=&quot;432&quot;/&gt;&lt;/object&gt;&lt;object type=&quot;3&quot; unique_id=&quot;10015&quot;&gt;&lt;property id=&quot;20148&quot; value=&quot;5&quot;/&gt;&lt;property id=&quot;20300&quot; value=&quot;Slide 13 - &amp;quot; Home Health Care Coverage  &amp;quot;&quot;/&gt;&lt;property id=&quot;20307&quot; value=&quot;433&quot;/&gt;&lt;/object&gt;&lt;object type=&quot;3&quot; unique_id=&quot;10016&quot;&gt;&lt;property id=&quot;20148&quot; value=&quot;5&quot;/&gt;&lt;property id=&quot;20300&quot; value=&quot;Slide 14 - &amp;quot; 5 Required Conditions for Home Health Care Coverage  &amp;quot;&quot;/&gt;&lt;property id=&quot;20307&quot; value=&quot;434&quot;/&gt;&lt;/object&gt;&lt;object type=&quot;3&quot; unique_id=&quot;10017&quot;&gt;&lt;property id=&quot;20148&quot; value=&quot;5&quot;/&gt;&lt;property id=&quot;20300&quot; value=&quot;Slide 15 - &amp;quot;Paying for Home Health Care  &amp;quot;&quot;/&gt;&lt;property id=&quot;20307&quot; value=&quot;435&quot;/&gt;&lt;/object&gt;&lt;object type=&quot;3&quot; unique_id=&quot;10018&quot;&gt;&lt;property id=&quot;20148&quot; value=&quot;5&quot;/&gt;&lt;property id=&quot;20300&quot; value=&quot;Slide 16 - &amp;quot;Scenario: Edgar&amp;quot;&quot;/&gt;&lt;property id=&quot;20307&quot; value=&quot;436&quot;/&gt;&lt;/object&gt;&lt;object type=&quot;3&quot; unique_id=&quot;10019&quot;&gt;&lt;property id=&quot;20148&quot; value=&quot;5&quot;/&gt;&lt;property id=&quot;20300&quot; value=&quot;Slide 17 - &amp;quot;What is Hospice Care? &amp;quot;&quot;/&gt;&lt;property id=&quot;20307&quot; value=&quot;437&quot;/&gt;&lt;/object&gt;&lt;object type=&quot;3&quot; unique_id=&quot;10020&quot;&gt;&lt;property id=&quot;20148&quot; value=&quot;5&quot;/&gt;&lt;property id=&quot;20300&quot; value=&quot;Slide 18 - &amp;quot; Covered Hospice Services  &amp;quot;&quot;/&gt;&lt;property id=&quot;20307&quot; value=&quot;439&quot;/&gt;&lt;/object&gt;&lt;object type=&quot;3&quot; unique_id=&quot;10021&quot;&gt;&lt;property id=&quot;20148&quot; value=&quot;5&quot;/&gt;&lt;property id=&quot;20300&quot; value=&quot;Slide 19 - &amp;quot;Paying for Hospice Care&amp;quot;&quot;/&gt;&lt;property id=&quot;20307&quot; value=&quot;440&quot;/&gt;&lt;/object&gt;&lt;object type=&quot;3&quot; unique_id=&quot;10022&quot;&gt;&lt;property id=&quot;20148&quot; value=&quot;5&quot;/&gt;&lt;property id=&quot;20300&quot; value=&quot;Slide 20 - &amp;quot;Medicare Word Puzzle - 2&amp;quot;&quot;/&gt;&lt;property id=&quot;20307&quot; value=&quot;441&quot;/&gt;&lt;/object&gt;&lt;object type=&quot;3&quot; unique_id=&quot;10023&quot;&gt;&lt;property id=&quot;20148&quot; value=&quot;5&quot;/&gt;&lt;property id=&quot;20300&quot; value=&quot;Slide 21 - &amp;quot;Medicare Word Puzzle - 3&amp;quot;&quot;/&gt;&lt;property id=&quot;20307&quot; value=&quot;442&quot;/&gt;&lt;/object&gt;&lt;object type=&quot;3&quot; unique_id=&quot;10024&quot;&gt;&lt;property id=&quot;20148&quot; value=&quot;5&quot;/&gt;&lt;property id=&quot;20300&quot; value=&quot;Slide 22 - &amp;quot;Medicare Word Puzzle - 4&amp;quot;&quot;/&gt;&lt;property id=&quot;20307&quot; value=&quot;443&quot;/&gt;&lt;/object&gt;&lt;object type=&quot;3&quot; unique_id=&quot;10025&quot;&gt;&lt;property id=&quot;20148&quot; value=&quot;5&quot;/&gt;&lt;property id=&quot;20300&quot; value=&quot;Slide 23 - &amp;quot;Original Medicare Part B (Medical Insurance) &amp;quot;&quot;/&gt;&lt;property id=&quot;20307&quot; value=&quot;444&quot;/&gt;&lt;/object&gt;&lt;object type=&quot;3&quot; unique_id=&quot;10026&quot;&gt;&lt;property id=&quot;20148&quot; value=&quot;5&quot;/&gt;&lt;property id=&quot;20300&quot; value=&quot;Slide 24 - &amp;quot;Medicare Word Puzzle - 5&amp;quot;&quot;/&gt;&lt;property id=&quot;20307&quot; value=&quot;445&quot;/&gt;&lt;/object&gt;&lt;object type=&quot;3&quot; unique_id=&quot;10027&quot;&gt;&lt;property id=&quot;20148&quot; value=&quot;5&quot;/&gt;&lt;property id=&quot;20300&quot; value=&quot;Slide 25 - &amp;quot;Medicare Word Puzzle - 6&amp;quot;&quot;/&gt;&lt;property id=&quot;20307&quot; value=&quot;446&quot;/&gt;&lt;/object&gt;&lt;object type=&quot;3&quot; unique_id=&quot;10028&quot;&gt;&lt;property id=&quot;20148&quot; value=&quot;5&quot;/&gt;&lt;property id=&quot;20300&quot; value=&quot;Slide 26 - &amp;quot;Medicare Word Puzzle - 7&amp;quot;&quot;/&gt;&lt;property id=&quot;20307&quot; value=&quot;447&quot;/&gt;&lt;/object&gt;&lt;object type=&quot;3&quot; unique_id=&quot;10029&quot;&gt;&lt;property id=&quot;20148&quot; value=&quot;5&quot;/&gt;&lt;property id=&quot;20300&quot; value=&quot;Slide 27 - &amp;quot;What You Pay: Part B Premiums &amp;quot;&quot;/&gt;&lt;property id=&quot;20307&quot; value=&quot;448&quot;/&gt;&lt;/object&gt;&lt;object type=&quot;3&quot; unique_id=&quot;10030&quot;&gt;&lt;property id=&quot;20148&quot; value=&quot;5&quot;/&gt;&lt;property id=&quot;20300&quot; value=&quot;Slide 28 - &amp;quot;Monthly Part B Standard Premium: Income-Related Monthly Adjustment Amount (IRMAA) for 2022&amp;quot;&quot;/&gt;&lt;property id=&quot;20307&quot; value=&quot;486&quot;/&gt;&lt;/object&gt;&lt;object type=&quot;3&quot; unique_id=&quot;10031&quot;&gt;&lt;property id=&quot;20148&quot; value=&quot;5&quot;/&gt;&lt;property id=&quot;20300&quot; value=&quot;Slide 29 - &amp;quot;Part B: What You Pay in Original Medicare &amp;quot;&quot;/&gt;&lt;property id=&quot;20307&quot; value=&quot;450&quot;/&gt;&lt;/object&gt;&lt;object type=&quot;3&quot; unique_id=&quot;10032&quot;&gt;&lt;property id=&quot;20148&quot; value=&quot;5&quot;/&gt;&lt;property id=&quot;20300&quot; value=&quot;Slide 30 - &amp;quot;What You Pay: Part B Premium Considerations &amp;quot;&quot;/&gt;&lt;property id=&quot;20307&quot; value=&quot;451&quot;/&gt;&lt;/object&gt;&lt;object type=&quot;3&quot; unique_id=&quot;10033&quot;&gt;&lt;property id=&quot;20148&quot; value=&quot;5&quot;/&gt;&lt;property id=&quot;20300&quot; value=&quot;Slide 31 - &amp;quot;When You Must Have Part B &amp;quot;&quot;/&gt;&lt;property id=&quot;20307&quot; value=&quot;452&quot;/&gt;&lt;/object&gt;&lt;object type=&quot;3&quot; unique_id=&quot;10034&quot;&gt;&lt;property id=&quot;20148&quot; value=&quot;5&quot;/&gt;&lt;property id=&quot;20300&quot; value=&quot;Slide 32 - &amp;quot;Medicare Savings Programs: State Programs for People With Limited Income &amp;amp; Resources &amp;quot;&quot;/&gt;&lt;property id=&quot;20307&quot; value=&quot;453&quot;/&gt;&lt;/object&gt;&lt;object type=&quot;3&quot; unique_id=&quot;10035&quot;&gt;&lt;property id=&quot;20148&quot; value=&quot;5&quot;/&gt;&lt;property id=&quot;20300&quot; value=&quot;Slide 33 - &amp;quot;Activity: Original Medicare Coverage &amp;quot;&quot;/&gt;&lt;property id=&quot;20307&quot; value=&quot;454&quot;/&gt;&lt;/object&gt;&lt;object type=&quot;3&quot; unique_id=&quot;10036&quot;&gt;&lt;property id=&quot;20148&quot; value=&quot;5&quot;/&gt;&lt;property id=&quot;20300&quot; value=&quot;Slide 34 - &amp;quot;#1: Part A or Part B? &amp;quot;&quot;/&gt;&lt;property id=&quot;20307&quot; value=&quot;455&quot;/&gt;&lt;/object&gt;&lt;object type=&quot;3&quot; unique_id=&quot;10037&quot;&gt;&lt;property id=&quot;20148&quot; value=&quot;5&quot;/&gt;&lt;property id=&quot;20300&quot; value=&quot;Slide 35 - &amp;quot;#2: Part A or Part B? &amp;quot;&quot;/&gt;&lt;property id=&quot;20307&quot; value=&quot;456&quot;/&gt;&lt;/object&gt;&lt;object type=&quot;3&quot; unique_id=&quot;10038&quot;&gt;&lt;property id=&quot;20148&quot; value=&quot;5&quot;/&gt;&lt;property id=&quot;20300&quot; value=&quot;Slide 36 - &amp;quot;#3: Part A or Part B? &amp;quot;&quot;/&gt;&lt;property id=&quot;20307&quot; value=&quot;457&quot;/&gt;&lt;/object&gt;&lt;object type=&quot;3&quot; unique_id=&quot;10039&quot;&gt;&lt;property id=&quot;20148&quot; value=&quot;5&quot;/&gt;&lt;property id=&quot;20300&quot; value=&quot;Slide 37 - &amp;quot;#4: Part A or Part B? &amp;quot;&quot;/&gt;&lt;property id=&quot;20307&quot; value=&quot;458&quot;/&gt;&lt;/object&gt;&lt;object type=&quot;3&quot; unique_id=&quot;10040&quot;&gt;&lt;property id=&quot;20148&quot; value=&quot;5&quot;/&gt;&lt;property id=&quot;20300&quot; value=&quot;Slide 38 - &amp;quot;#5: Part A or Part B? &amp;quot;&quot;/&gt;&lt;property id=&quot;20307&quot; value=&quot;459&quot;/&gt;&lt;/object&gt;&lt;object type=&quot;3&quot; unique_id=&quot;10041&quot;&gt;&lt;property id=&quot;20148&quot; value=&quot;5&quot;/&gt;&lt;property id=&quot;20300&quot; value=&quot;Slide 39 - &amp;quot;When Can You Appeal?&amp;quot;&quot;/&gt;&lt;property id=&quot;20307&quot; value=&quot;373&quot;/&gt;&lt;/object&gt;&lt;object type=&quot;3&quot; unique_id=&quot;10042&quot;&gt;&lt;property id=&quot;20148&quot; value=&quot;5&quot;/&gt;&lt;property id=&quot;20300&quot; value=&quot;Slide 40 - &amp;quot;Medicare Enrollment&amp;quot;&quot;/&gt;&lt;property id=&quot;20307&quot; value=&quot;375&quot;/&gt;&lt;/object&gt;&lt;object type=&quot;3&quot; unique_id=&quot;10043&quot;&gt;&lt;property id=&quot;20148&quot; value=&quot;5&quot;/&gt;&lt;property id=&quot;20300&quot; value=&quot;Slide 41 - &amp;quot;Why Enrolling on Time is Important&amp;quot;&quot;/&gt;&lt;property id=&quot;20307&quot; value=&quot;489&quot;/&gt;&lt;/object&gt;&lt;object type=&quot;3&quot; unique_id=&quot;10044&quot;&gt;&lt;property id=&quot;20148&quot; value=&quot;5&quot;/&gt;&lt;property id=&quot;20300&quot; value=&quot;Slide 42 - &amp;quot;Automatic Enrollment: Part A &amp;amp; Part B&amp;quot;&quot;/&gt;&lt;property id=&quot;20307&quot; value=&quot;399&quot;/&gt;&lt;/object&gt;&lt;object type=&quot;3&quot; unique_id=&quot;10045&quot;&gt;&lt;property id=&quot;20148&quot; value=&quot;5&quot;/&gt;&lt;property id=&quot;20300&quot; value=&quot;Slide 43 - &amp;quot;Your Medicare Card&amp;quot;&quot;/&gt;&lt;property id=&quot;20307&quot; value=&quot;400&quot;/&gt;&lt;/object&gt;&lt;object type=&quot;3&quot; unique_id=&quot;10046&quot;&gt;&lt;property id=&quot;20148&quot; value=&quot;5&quot;/&gt;&lt;property id=&quot;20300&quot; value=&quot;Slide 44 - &amp;quot;Some People Must Take Action to Enroll in Medicare&amp;quot;&quot;/&gt;&lt;property id=&quot;20307&quot; value=&quot;401&quot;/&gt;&lt;/object&gt;&lt;object type=&quot;3&quot; unique_id=&quot;10047&quot;&gt;&lt;property id=&quot;20148&quot; value=&quot;5&quot;/&gt;&lt;property id=&quot;20300&quot; value=&quot;Slide 45 - &amp;quot;Medicare Word Puzzle - 8&amp;quot;&quot;/&gt;&lt;property id=&quot;20307&quot; value=&quot;464&quot;/&gt;&lt;/object&gt;&lt;object type=&quot;3&quot; unique_id=&quot;10048&quot;&gt;&lt;property id=&quot;20148&quot; value=&quot;5&quot;/&gt;&lt;property id=&quot;20300&quot; value=&quot;Slide 46 - &amp;quot;Medicare Word Puzzle - 9&amp;quot;&quot;/&gt;&lt;property id=&quot;20307&quot; value=&quot;465&quot;/&gt;&lt;/object&gt;&lt;object type=&quot;3&quot; unique_id=&quot;10049&quot;&gt;&lt;property id=&quot;20148&quot; value=&quot;5&quot;/&gt;&lt;property id=&quot;20300&quot; value=&quot;Slide 47 - &amp;quot;When You May Enroll in Medicare&amp;quot;&quot;/&gt;&lt;property id=&quot;20307&quot; value=&quot;466&quot;/&gt;&lt;/object&gt;&lt;object type=&quot;3&quot; unique_id=&quot;10050&quot;&gt;&lt;property id=&quot;20148&quot; value=&quot;5&quot;/&gt;&lt;property id=&quot;20300&quot; value=&quot;Slide 48 - &amp;quot;Initial Enrollment Period (IEP)&amp;quot;&quot;/&gt;&lt;property id=&quot;20307&quot; value=&quot;384&quot;/&gt;&lt;/object&gt;&lt;object type=&quot;3&quot; unique_id=&quot;10051&quot;&gt;&lt;property id=&quot;20148&quot; value=&quot;5&quot;/&gt;&lt;property id=&quot;20300&quot; value=&quot;Slide 49 - &amp;quot;Yearly Open Enrollment Period (OEP)  for People with Medicare&amp;quot;&quot;/&gt;&lt;property id=&quot;20307&quot; value=&quot;385&quot;/&gt;&lt;/object&gt;&lt;object type=&quot;3&quot; unique_id=&quot;10052&quot;&gt;&lt;property id=&quot;20148&quot; value=&quot;5&quot;/&gt;&lt;property id=&quot;20300&quot; value=&quot;Slide 50 - &amp;quot;General Enrollment Period (GEP)&amp;quot;&quot;/&gt;&lt;property id=&quot;20307&quot; value=&quot;467&quot;/&gt;&lt;/object&gt;&lt;object type=&quot;3&quot; unique_id=&quot;10053&quot;&gt;&lt;property id=&quot;20148&quot; value=&quot;5&quot;/&gt;&lt;property id=&quot;20300&quot; value=&quot;Slide 51 - &amp;quot;Medicare Advantage Open Enrollment Period (OEP)&amp;quot;&quot;/&gt;&lt;property id=&quot;20307&quot; value=&quot;468&quot;/&gt;&lt;/object&gt;&lt;object type=&quot;3&quot; unique_id=&quot;10054&quot;&gt;&lt;property id=&quot;20148&quot; value=&quot;5&quot;/&gt;&lt;property id=&quot;20300&quot; value=&quot;Slide 52 - &amp;quot;Medicare Special Enrollment Period (SEP):  Group Health Plan (GHP) Coverage Ends&amp;quot;&quot;/&gt;&lt;property id=&quot;20307&quot; value=&quot;469&quot;/&gt;&lt;/object&gt;&lt;object type=&quot;3&quot; unique_id=&quot;10055&quot;&gt;&lt;property id=&quot;20148&quot; value=&quot;5&quot;/&gt;&lt;property id=&quot;20300&quot; value=&quot;Slide 53 - &amp;quot;Circumstances for Other Medicare  Special Enrollment Periods (SEPs)&amp;quot;&quot;/&gt;&lt;property id=&quot;20307&quot; value=&quot;386&quot;/&gt;&lt;/object&gt;&lt;object type=&quot;3&quot; unique_id=&quot;10056&quot;&gt;&lt;property id=&quot;20148&quot; value=&quot;5&quot;/&gt;&lt;property id=&quot;20300&quot; value=&quot;Slide 54 - &amp;quot;Check Your Knowledge: Enrollment Periods&amp;quot;&quot;/&gt;&lt;property id=&quot;20307&quot; value=&quot;493&quot;/&gt;&lt;/object&gt;&lt;object type=&quot;3&quot; unique_id=&quot;10057&quot;&gt;&lt;property id=&quot;20148&quot; value=&quot;5&quot;/&gt;&lt;property id=&quot;20300&quot; value=&quot;Slide 55 - &amp;quot;Automatic Enrollment Based on Disability&amp;quot;&quot;/&gt;&lt;property id=&quot;20307&quot; value=&quot;387&quot;/&gt;&lt;/object&gt;&lt;object type=&quot;3&quot; unique_id=&quot;10058&quot;&gt;&lt;property id=&quot;20148&quot; value=&quot;5&quot;/&gt;&lt;property id=&quot;20300&quot; value=&quot;Slide 56 - &amp;quot;Enrolling in Medicare Based on End-Stage Renal Disease&amp;quot;&quot;/&gt;&lt;property id=&quot;20307&quot; value=&quot;471&quot;/&gt;&lt;/object&gt;&lt;object type=&quot;3&quot; unique_id=&quot;10059&quot;&gt;&lt;property id=&quot;20148&quot; value=&quot;5&quot;/&gt;&lt;property id=&quot;20300&quot; value=&quot;Slide 57 - &amp;quot;Medicare Coverage Choices for  People with Disabilities&amp;quot;&quot;/&gt;&lt;property id=&quot;20307&quot; value=&quot;388&quot;/&gt;&lt;/object&gt;&lt;object type=&quot;3&quot; unique_id=&quot;10060&quot;&gt;&lt;property id=&quot;20148&quot; value=&quot;5&quot;/&gt;&lt;property id=&quot;20300&quot; value=&quot;Slide 58 - &amp;quot;When Medicare Coverage Starts Based on  End-Stage Renal Disease (ESRD)&amp;quot;&quot;/&gt;&lt;property id=&quot;20307&quot; value=&quot;396&quot;/&gt;&lt;/object&gt;&lt;object type=&quot;3&quot; unique_id=&quot;10061&quot;&gt;&lt;property id=&quot;20148&quot; value=&quot;5&quot;/&gt;&lt;property id=&quot;20300&quot; value=&quot;Slide 59 - &amp;quot;Medicare Word Puzzle - 10&amp;quot;&quot;/&gt;&lt;property id=&quot;20307&quot; value=&quot;473&quot;/&gt;&lt;/object&gt;&lt;object type=&quot;3&quot; unique_id=&quot;10062&quot;&gt;&lt;property id=&quot;20148&quot; value=&quot;5&quot;/&gt;&lt;property id=&quot;20300&quot; value=&quot;Slide 60 - &amp;quot;Medicare Word Puzzle - 11&amp;quot;&quot;/&gt;&lt;property id=&quot;20307&quot; value=&quot;474&quot;/&gt;&lt;/object&gt;&lt;object type=&quot;3&quot; unique_id=&quot;10063&quot;&gt;&lt;property id=&quot;20148&quot; value=&quot;5&quot;/&gt;&lt;property id=&quot;20300&quot; value=&quot;Slide 61 - &amp;quot;Medicare Word Puzzle - 12&amp;quot;&quot;/&gt;&lt;property id=&quot;20307&quot; value=&quot;475&quot;/&gt;&lt;/object&gt;&lt;object type=&quot;3&quot; unique_id=&quot;10064&quot;&gt;&lt;property id=&quot;20148&quot; value=&quot;5&quot;/&gt;&lt;property id=&quot;20300&quot; value=&quot;Slide 62 - &amp;quot;Medicare Coverage Choices: Medigap&amp;quot;&quot;/&gt;&lt;property id=&quot;20307&quot; value=&quot;476&quot;/&gt;&lt;/object&gt;&lt;object type=&quot;3&quot; unique_id=&quot;10065&quot;&gt;&lt;property id=&quot;20148&quot; value=&quot;5&quot;/&gt;&lt;property id=&quot;20300&quot; value=&quot;Slide 63 - &amp;quot;Your 2 Main Medicare Coverage Choices&amp;quot;&quot;/&gt;&lt;property id=&quot;20307&quot; value=&quot;477&quot;/&gt;&lt;/object&gt;&lt;object type=&quot;3&quot; unique_id=&quot;10066&quot;&gt;&lt;property id=&quot;20148&quot; value=&quot;5&quot;/&gt;&lt;property id=&quot;20300&quot; value=&quot;Slide 64 - &amp;quot;Your Medicare Options: Original Medicare&amp;quot;&quot;/&gt;&lt;property id=&quot;20307&quot; value=&quot;389&quot;/&gt;&lt;/object&gt;&lt;object type=&quot;3&quot; unique_id=&quot;10067&quot;&gt;&lt;property id=&quot;20148&quot; value=&quot;5&quot;/&gt;&lt;property id=&quot;20300&quot; value=&quot;Slide 65 - &amp;quot;Medigap Policies&amp;quot;&quot;/&gt;&lt;property id=&quot;20307&quot; value=&quot;490&quot;/&gt;&lt;/object&gt;&lt;object type=&quot;3&quot; unique_id=&quot;10068&quot;&gt;&lt;property id=&quot;20148&quot; value=&quot;5&quot;/&gt;&lt;property id=&quot;20300&quot; value=&quot;Slide 66 - &amp;quot;Medigap Plans Basic Benefits&amp;quot;&quot;/&gt;&lt;property id=&quot;20307&quot; value=&quot;391&quot;/&gt;&lt;/object&gt;&lt;object type=&quot;3&quot; unique_id=&quot;10069&quot;&gt;&lt;property id=&quot;20148&quot; value=&quot;5&quot;/&gt;&lt;property id=&quot;20300&quot; value=&quot;Slide 67 - &amp;quot;Medigap Costs&amp;quot;&quot;/&gt;&lt;property id=&quot;20307&quot; value=&quot;491&quot;/&gt;&lt;/object&gt;&lt;object type=&quot;3&quot; unique_id=&quot;10070&quot;&gt;&lt;property id=&quot;20148&quot; value=&quot;5&quot;/&gt;&lt;property id=&quot;20300&quot; value=&quot;Slide 68 - &amp;quot;Medigap Plan Coverage&amp;quot;&quot;/&gt;&lt;property id=&quot;20307&quot; value=&quot;492&quot;/&gt;&lt;/object&gt;&lt;object type=&quot;3&quot; unique_id=&quot;10071&quot;&gt;&lt;property id=&quot;20148&quot; value=&quot;5&quot;/&gt;&lt;property id=&quot;20300&quot; value=&quot;Slide 69 - &amp;quot;Video Placeholder: Medigap Open Enrollment Period&amp;quot;&quot;/&gt;&lt;property id=&quot;20307&quot; value=&quot;392&quot;/&gt;&lt;/object&gt;&lt;object type=&quot;3&quot; unique_id=&quot;10072&quot;&gt;&lt;property id=&quot;20148&quot; value=&quot;5&quot;/&gt;&lt;property id=&quot;20300&quot; value=&quot;Slide 70 - &amp;quot;When Is the Best Time to Buy a Medigap Policy?&amp;quot;&quot;/&gt;&lt;property id=&quot;20307&quot; value=&quot;481&quot;/&gt;&lt;/object&gt;&lt;object type=&quot;3&quot; unique_id=&quot;10073&quot;&gt;&lt;property id=&quot;20148&quot; value=&quot;5&quot;/&gt;&lt;property id=&quot;20300&quot; value=&quot;Slide 71 - &amp;quot;Check Your Knowledge: Medigap Policies&amp;quot;&quot;/&gt;&lt;property id=&quot;20307&quot; value=&quot;494&quot;/&gt;&lt;/object&gt;&lt;object type=&quot;3&quot; unique_id=&quot;10074&quot;&gt;&lt;property id=&quot;20148&quot; value=&quot;5&quot;/&gt;&lt;property id=&quot;20300&quot; value=&quot;Slide 72 - &amp;quot;Medicare Word Puzzle - 13&amp;quot;&quot;/&gt;&lt;property id=&quot;20307&quot; value=&quot;483&quot;/&gt;&lt;/object&gt;&lt;object type=&quot;3&quot; unique_id=&quot;10075&quot;&gt;&lt;property id=&quot;20148&quot; value=&quot;5&quot;/&gt;&lt;property id=&quot;20300&quot; value=&quot;Slide 73 - &amp;quot;Medicare Word Puzzle - 14&amp;quot;&quot;/&gt;&lt;property id=&quot;20307&quot; value=&quot;484&quot;/&gt;&lt;/object&gt;&lt;object type=&quot;3&quot; unique_id=&quot;10076&quot;&gt;&lt;property id=&quot;20148&quot; value=&quot;5&quot;/&gt;&lt;property id=&quot;20300&quot; value=&quot;Slide 74 - &amp;quot;Acronyms&amp;quot;&quot;/&gt;&lt;property id=&quot;20307&quot; value=&quot;485&quot;/&gt;&lt;/object&gt;&lt;object type=&quot;3&quot; unique_id=&quot;10077&quot;&gt;&lt;property id=&quot;20148&quot; value=&quot;5&quot;/&gt;&lt;property id=&quot;20300&quot; value=&quot;Slide 75 - &amp;quot;Stay Connected &amp;quot;&quot;/&gt;&lt;property id=&quot;20307&quot; value=&quot;362&quot;/&gt;&lt;/object&gt;&lt;/object&gt;&lt;object type=&quot;8&quot; unique_id=&quot;10154&quot;&gt;&lt;/object&gt;&lt;/object&gt;&lt;/database&gt;"/>
  <p:tag name="MMPROD_NEXTUNIQUEID" val="10009"/>
  <p:tag name="SECTOMILLISECCONVERTED" val="1"/>
  <p:tag name="ARTICULATE_DESIGN_ID_4_THEME1" val="vN4JFR2D"/>
  <p:tag name="ARTICULATE_DESIGN_ID_6_THEME1" val="YjIkbNHK"/>
  <p:tag name="ARTICULATE_DESIGN_ID_7_THEME1" val="2POd0TVZ"/>
  <p:tag name="ARTICULATE_DESIGN_ID_2_OFFICE THEME" val="g50Jy8M2"/>
  <p:tag name="ARTICULATE_DESIGN_ID_OFFICE THEME" val="Ba31gweX"/>
  <p:tag name="ARTICULATE_DESIGN_ID_5_THEME1" val="sNS0hWb6"/>
  <p:tag name="ARTICULATE_SLIDE_THUMBNAIL_REFRESH" val="1"/>
  <p:tag name="ARTICULATE_DESIGN_ID_4_OFFICE THEME" val="xvYVmU1r"/>
  <p:tag name="ARTICULATE_DESIGN_ID_1_OFFICE THEME" val="oqn8FW6X"/>
  <p:tag name="ARTICULATE_DESIGN_ID_8_THEME1" val="XYV18mzK"/>
  <p:tag name="ARTICULATE_DESIGN_ID_3_OFFICE THEME" val="lqEaihk4"/>
  <p:tag name="ARTICULATE_DESIGN_ID_9_THEME1" val="vMAxbXMN"/>
  <p:tag name="ARTICULATE_DESIGN_ID_DT FINAL TEMPLATE 12-23-21" val="KKH2YWKB"/>
  <p:tag name="ARTICULATE_DESIGN_ID_NTP TEMPLATE" val="TE6RDXqW"/>
  <p:tag name="ARTICULATE_DESIGN_ID_3_THEME1" val="fPfvfvwv"/>
  <p:tag name="ARTICULATE_DESIGN_ID_2_THEME1" val="O05cM0W4"/>
  <p:tag name="ARTICULATE_DESIGN_ID_5_OFFICE THEME" val="TfJBugg5"/>
  <p:tag name="ARTICULATE_SLIDE_COUNT" val="9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11.xml><?xml version="1.0" encoding="utf-8"?>
<a:theme xmlns:a="http://schemas.openxmlformats.org/drawingml/2006/main" name="NTP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T FINAL TEMPLATE 12-23-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FINAL TEMPLATE 12-23-21" id="{B84476B2-939D-4EC8-8474-D866C64013F6}" vid="{4EED8D49-CB14-4C5E-A907-947B52D8543F}"/>
    </a:ext>
  </a:extLst>
</a:theme>
</file>

<file path=ppt/theme/theme13.xml><?xml version="1.0" encoding="utf-8"?>
<a:theme xmlns:a="http://schemas.openxmlformats.org/drawingml/2006/main" name="9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3.xml><?xml version="1.0" encoding="utf-8"?>
<a:theme xmlns:a="http://schemas.openxmlformats.org/drawingml/2006/main" name="4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4.xml><?xml version="1.0" encoding="utf-8"?>
<a:theme xmlns:a="http://schemas.openxmlformats.org/drawingml/2006/main" name="5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5.xml><?xml version="1.0" encoding="utf-8"?>
<a:theme xmlns:a="http://schemas.openxmlformats.org/drawingml/2006/main" name="7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10625</TotalTime>
  <Words>24860</Words>
  <Application>Microsoft Office PowerPoint</Application>
  <PresentationFormat>Widescreen</PresentationFormat>
  <Paragraphs>1651</Paragraphs>
  <Slides>90</Slides>
  <Notes>90</Notes>
  <HiddenSlides>0</HiddenSlides>
  <MMClips>2</MMClips>
  <ScaleCrop>false</ScaleCrop>
  <HeadingPairs>
    <vt:vector size="6" baseType="variant">
      <vt:variant>
        <vt:lpstr>Fonts Used</vt:lpstr>
      </vt:variant>
      <vt:variant>
        <vt:i4>11</vt:i4>
      </vt:variant>
      <vt:variant>
        <vt:lpstr>Theme</vt:lpstr>
      </vt:variant>
      <vt:variant>
        <vt:i4>13</vt:i4>
      </vt:variant>
      <vt:variant>
        <vt:lpstr>Slide Titles</vt:lpstr>
      </vt:variant>
      <vt:variant>
        <vt:i4>90</vt:i4>
      </vt:variant>
    </vt:vector>
  </HeadingPairs>
  <TitlesOfParts>
    <vt:vector size="114" baseType="lpstr">
      <vt:lpstr>ＭＳ Ｐゴシック</vt:lpstr>
      <vt:lpstr>Arial</vt:lpstr>
      <vt:lpstr>Arial Black</vt:lpstr>
      <vt:lpstr>Calibri</vt:lpstr>
      <vt:lpstr>Calibri </vt:lpstr>
      <vt:lpstr>Courier New</vt:lpstr>
      <vt:lpstr>Lato Black</vt:lpstr>
      <vt:lpstr>Rubik</vt:lpstr>
      <vt:lpstr>Times New Roman</vt:lpstr>
      <vt:lpstr>Wingdings</vt:lpstr>
      <vt:lpstr>Wingdings,Sans-Serif</vt:lpstr>
      <vt:lpstr>Office Theme</vt:lpstr>
      <vt:lpstr>3_Theme1</vt:lpstr>
      <vt:lpstr>4_Theme1</vt:lpstr>
      <vt:lpstr>5_Theme1</vt:lpstr>
      <vt:lpstr>7_Theme1</vt:lpstr>
      <vt:lpstr>2_Office Theme</vt:lpstr>
      <vt:lpstr>8_Theme1</vt:lpstr>
      <vt:lpstr>4_Office Theme</vt:lpstr>
      <vt:lpstr>5_Office Theme</vt:lpstr>
      <vt:lpstr>6_Theme1</vt:lpstr>
      <vt:lpstr>NTP TEMPLATE</vt:lpstr>
      <vt:lpstr>DT FINAL TEMPLATE 12-23-21</vt:lpstr>
      <vt:lpstr>9_Theme1</vt:lpstr>
      <vt:lpstr>Welcome to the April 2024  Understanding Medicare Training: Day 1 of 2</vt:lpstr>
      <vt:lpstr>Today’s Team</vt:lpstr>
      <vt:lpstr>Webinar Audio</vt:lpstr>
      <vt:lpstr>Webinar Viewing Tips</vt:lpstr>
      <vt:lpstr>Evaluations</vt:lpstr>
      <vt:lpstr>Checking In</vt:lpstr>
      <vt:lpstr>Medicare Word Puzzle - 1</vt:lpstr>
      <vt:lpstr>Understanding Medicare  Day 1</vt:lpstr>
      <vt:lpstr>Table of Contents</vt:lpstr>
      <vt:lpstr>Lesson 1</vt:lpstr>
      <vt:lpstr>Medicare</vt:lpstr>
      <vt:lpstr>What Agencies Are Responsible for Medicare?</vt:lpstr>
      <vt:lpstr>What Are the Parts of Medicare?</vt:lpstr>
      <vt:lpstr>Your Medicare Options</vt:lpstr>
      <vt:lpstr>Check Your Knowledge: Question 1</vt:lpstr>
      <vt:lpstr>Lesson 2</vt:lpstr>
      <vt:lpstr>Part A (Hospital Insurance) Covers</vt:lpstr>
      <vt:lpstr>Part A (Hospital Insurance) Covers (continued)</vt:lpstr>
      <vt:lpstr>Paying for Part A</vt:lpstr>
      <vt:lpstr>What You Pay in Original Medicare in 2024: Part A</vt:lpstr>
      <vt:lpstr>Part A (Hospital Insurance) Costs in 2024 (continued)</vt:lpstr>
      <vt:lpstr>Benefit Periods in Original Medicare</vt:lpstr>
      <vt:lpstr>Decision: Do I Need to Sign Up for Part A?</vt:lpstr>
      <vt:lpstr>Check Your Knowledge: Question 2</vt:lpstr>
      <vt:lpstr>Medicare Word Puzzle - 2</vt:lpstr>
      <vt:lpstr>Medicare Word Puzzle - 3</vt:lpstr>
      <vt:lpstr>Medicare Word Puzzle - 4</vt:lpstr>
      <vt:lpstr>Lesson 3</vt:lpstr>
      <vt:lpstr>Medicare Part B (Medical Insurance) Covers</vt:lpstr>
      <vt:lpstr>Part B: Preventive Services</vt:lpstr>
      <vt:lpstr>Insulin Paid for by Medicare Part B</vt:lpstr>
      <vt:lpstr>What You Pay in 2024: Part B Monthly Premiums</vt:lpstr>
      <vt:lpstr>Monthly Part B Standard Premium: Income-Related Monthly Adjustment Amount (IRMAA) for 2024</vt:lpstr>
      <vt:lpstr>What You Pay in Original Medicare in 2024: Part B</vt:lpstr>
      <vt:lpstr>Decision: Should I Keep/Sign Up for Part B?</vt:lpstr>
      <vt:lpstr>When You Must Have Part A &amp; Part B</vt:lpstr>
      <vt:lpstr>2024 Minimum Federal Eligibility Requirements  for Medicare Savings Programs</vt:lpstr>
      <vt:lpstr>Activity: Original Medicare Coverage </vt:lpstr>
      <vt:lpstr>#1: Part A or Part B? </vt:lpstr>
      <vt:lpstr>#2: Part A or Part B? </vt:lpstr>
      <vt:lpstr>#3: Part A or Part B? </vt:lpstr>
      <vt:lpstr>#4: Part A or Part B? </vt:lpstr>
      <vt:lpstr>#5: Part A or Part B? </vt:lpstr>
      <vt:lpstr>When Can You Appeal?</vt:lpstr>
      <vt:lpstr>10-Minute Break</vt:lpstr>
      <vt:lpstr>Lesson 4</vt:lpstr>
      <vt:lpstr>Medicare Enrollment</vt:lpstr>
      <vt:lpstr>Why Enrolling on Time is Important</vt:lpstr>
      <vt:lpstr>Automatic Enrollment: Medicare Part A &amp; Part B</vt:lpstr>
      <vt:lpstr>Your Medicare Card</vt:lpstr>
      <vt:lpstr>Some People Must Take Action to Sign Up for Medicare</vt:lpstr>
      <vt:lpstr>When to Sign Up or  Make Changes to Your Medicare Coverage</vt:lpstr>
      <vt:lpstr>Initial Enrollment Period (IEP) </vt:lpstr>
      <vt:lpstr>Video Placeholder: When Does Medicare Coverage Start?</vt:lpstr>
      <vt:lpstr>Special Enrollment Period (SEP)</vt:lpstr>
      <vt:lpstr>General Enrollment Period (GEP)</vt:lpstr>
      <vt:lpstr>Yearly Open Enrollment Period (OEP)  for People with Medicare</vt:lpstr>
      <vt:lpstr>Medicare Advantage Open Enrollment Period </vt:lpstr>
      <vt:lpstr>Open Enrollment Period for  Institutionalized Individuals (OEPI)</vt:lpstr>
      <vt:lpstr>Special Enrollment Periods (SEP): Exceptional Situations</vt:lpstr>
      <vt:lpstr>Medicare Advantage &amp; Part D Special Enrollment Periods (SEPs)</vt:lpstr>
      <vt:lpstr>Check Your Knowledge: Question 3</vt:lpstr>
      <vt:lpstr>Medicare Word Puzzle - 10</vt:lpstr>
      <vt:lpstr>Medicare Word Puzzle - 11</vt:lpstr>
      <vt:lpstr>Medicare Word Puzzle - 12</vt:lpstr>
      <vt:lpstr>Lesson 5</vt:lpstr>
      <vt:lpstr>Medicare for People Under 65</vt:lpstr>
      <vt:lpstr>Qualifying for Medicare Based on Disability</vt:lpstr>
      <vt:lpstr>How to Apply for Disability Benefits</vt:lpstr>
      <vt:lpstr>Medicare Eligibility Based on  End-Stage Renal Disease (ESRD)</vt:lpstr>
      <vt:lpstr>Medicare Eligibility Based on  End-Stage Renal Disease (ESRD) (continued)</vt:lpstr>
      <vt:lpstr>How to Sign Up for Medicare Part A (Hospital Insurance) &amp; Medicare Part B (Medical Insurance)</vt:lpstr>
      <vt:lpstr>When Medicare Coverage Begins Based on  End-Stage Renal Disease (ESRD)</vt:lpstr>
      <vt:lpstr>Part B Immunosuppressive Drug (Part B-ID) Coverage </vt:lpstr>
      <vt:lpstr>Part B Immunosuppressive Drug (Part B-ID) Coverage (continued)</vt:lpstr>
      <vt:lpstr>Medicare Choices for People with Disabilities</vt:lpstr>
      <vt:lpstr>Lesson 6</vt:lpstr>
      <vt:lpstr>Your Medicare Coverage Choices</vt:lpstr>
      <vt:lpstr>Medigap Policies</vt:lpstr>
      <vt:lpstr>Medigap Costs</vt:lpstr>
      <vt:lpstr>Medigap Plan Coverage in 2024</vt:lpstr>
      <vt:lpstr>When’s the Best Time to Buy a Medigap Policy?</vt:lpstr>
      <vt:lpstr>How to Buy a Medigap Policy</vt:lpstr>
      <vt:lpstr>Check Your Knowledge: Question 4</vt:lpstr>
      <vt:lpstr>Check Your Knowledge: Question 5</vt:lpstr>
      <vt:lpstr>Medicare Word Puzzle - 13</vt:lpstr>
      <vt:lpstr>Medicare Word Puzzle - 14</vt:lpstr>
      <vt:lpstr>Helpful Websites</vt:lpstr>
      <vt:lpstr>Acronyms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Shea, Diane P. (CMS/OC)</dc:creator>
  <cp:lastModifiedBy>Gary, Sylvia (CMS/OC)</cp:lastModifiedBy>
  <cp:revision>553</cp:revision>
  <cp:lastPrinted>2022-01-22T22:37:55Z</cp:lastPrinted>
  <dcterms:created xsi:type="dcterms:W3CDTF">2021-07-29T18:28:43Z</dcterms:created>
  <dcterms:modified xsi:type="dcterms:W3CDTF">2024-04-16T15:33:03Z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63EEF867-7273-4B91-880E-DCBB4C70A220</vt:lpwstr>
  </property>
  <property fmtid="{D5CDD505-2E9C-101B-9397-08002B2CF9AE}" pid="3" name="ArticulatePath">
    <vt:lpwstr>Draft June 2022 Understanding Medicare Day 1 (3)</vt:lpwstr>
  </property>
</Properties>
</file>