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notesSlides/notesSlide6.xml" ContentType="application/vnd.openxmlformats-officedocument.presentationml.notesSlide+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notesSlides/notesSlide8.xml" ContentType="application/vnd.openxmlformats-officedocument.presentationml.notesSlide+xml"/>
  <Override PartName="/ppt/tags/tag77.xml" ContentType="application/vnd.openxmlformats-officedocument.presentationml.tags+xml"/>
  <Override PartName="/ppt/notesSlides/notesSlide9.xml" ContentType="application/vnd.openxmlformats-officedocument.presentationml.notesSlide+xml"/>
  <Override PartName="/ppt/tags/tag78.xml" ContentType="application/vnd.openxmlformats-officedocument.presentationml.tags+xml"/>
  <Override PartName="/ppt/notesSlides/notesSlide10.xml" ContentType="application/vnd.openxmlformats-officedocument.presentationml.notesSlide+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notesSlides/notesSlide22.xml" ContentType="application/vnd.openxmlformats-officedocument.presentationml.notesSlide+xml"/>
  <Override PartName="/ppt/tags/tag91.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notesSlides/notesSlide24.xml" ContentType="application/vnd.openxmlformats-officedocument.presentationml.notesSlide+xml"/>
  <Override PartName="/ppt/tags/tag93.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notesSlides/notesSlide29.xml" ContentType="application/vnd.openxmlformats-officedocument.presentationml.notesSlide+xml"/>
  <Override PartName="/ppt/tags/tag98.xml" ContentType="application/vnd.openxmlformats-officedocument.presentationml.tags+xml"/>
  <Override PartName="/ppt/notesSlides/notesSlide30.xml" ContentType="application/vnd.openxmlformats-officedocument.presentationml.notesSlide+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notesSlides/notesSlide33.xml" ContentType="application/vnd.openxmlformats-officedocument.presentationml.notesSlide+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notesSlides/notesSlide36.xml" ContentType="application/vnd.openxmlformats-officedocument.presentationml.notesSlide+xml"/>
  <Override PartName="/ppt/tags/tag105.xml" ContentType="application/vnd.openxmlformats-officedocument.presentationml.tags+xml"/>
  <Override PartName="/ppt/notesSlides/notesSlide37.xml" ContentType="application/vnd.openxmlformats-officedocument.presentationml.notesSlide+xml"/>
  <Override PartName="/ppt/tags/tag106.xml" ContentType="application/vnd.openxmlformats-officedocument.presentationml.tags+xml"/>
  <Override PartName="/ppt/notesSlides/notesSlide38.xml" ContentType="application/vnd.openxmlformats-officedocument.presentationml.notesSlide+xml"/>
  <Override PartName="/ppt/tags/tag107.xml" ContentType="application/vnd.openxmlformats-officedocument.presentationml.tags+xml"/>
  <Override PartName="/ppt/notesSlides/notesSlide39.xml" ContentType="application/vnd.openxmlformats-officedocument.presentationml.notesSlide+xml"/>
  <Override PartName="/ppt/tags/tag108.xml" ContentType="application/vnd.openxmlformats-officedocument.presentationml.tags+xml"/>
  <Override PartName="/ppt/notesSlides/notesSlide40.xml" ContentType="application/vnd.openxmlformats-officedocument.presentationml.notesSlide+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tags/tag111.xml" ContentType="application/vnd.openxmlformats-officedocument.presentationml.tags+xml"/>
  <Override PartName="/ppt/notesSlides/notesSlide43.xml" ContentType="application/vnd.openxmlformats-officedocument.presentationml.notesSlide+xml"/>
  <Override PartName="/ppt/tags/tag112.xml" ContentType="application/vnd.openxmlformats-officedocument.presentationml.tags+xml"/>
  <Override PartName="/ppt/notesSlides/notesSlide44.xml" ContentType="application/vnd.openxmlformats-officedocument.presentationml.notesSlide+xml"/>
  <Override PartName="/ppt/tags/tag113.xml" ContentType="application/vnd.openxmlformats-officedocument.presentationml.tags+xml"/>
  <Override PartName="/ppt/notesSlides/notesSlide45.xml" ContentType="application/vnd.openxmlformats-officedocument.presentationml.notesSlide+xml"/>
  <Override PartName="/ppt/tags/tag114.xml" ContentType="application/vnd.openxmlformats-officedocument.presentationml.tags+xml"/>
  <Override PartName="/ppt/notesSlides/notesSlide46.xml" ContentType="application/vnd.openxmlformats-officedocument.presentationml.notesSlide+xml"/>
  <Override PartName="/ppt/tags/tag115.xml" ContentType="application/vnd.openxmlformats-officedocument.presentationml.tags+xml"/>
  <Override PartName="/ppt/notesSlides/notesSlide47.xml" ContentType="application/vnd.openxmlformats-officedocument.presentationml.notesSlide+xml"/>
  <Override PartName="/ppt/tags/tag116.xml" ContentType="application/vnd.openxmlformats-officedocument.presentationml.tags+xml"/>
  <Override PartName="/ppt/notesSlides/notesSlide48.xml" ContentType="application/vnd.openxmlformats-officedocument.presentationml.notesSlide+xml"/>
  <Override PartName="/ppt/tags/tag117.xml" ContentType="application/vnd.openxmlformats-officedocument.presentationml.tags+xml"/>
  <Override PartName="/ppt/notesSlides/notesSlide49.xml" ContentType="application/vnd.openxmlformats-officedocument.presentationml.notesSlide+xml"/>
  <Override PartName="/ppt/tags/tag118.xml" ContentType="application/vnd.openxmlformats-officedocument.presentationml.tags+xml"/>
  <Override PartName="/ppt/notesSlides/notesSlide50.xml" ContentType="application/vnd.openxmlformats-officedocument.presentationml.notesSlide+xml"/>
  <Override PartName="/ppt/tags/tag119.xml" ContentType="application/vnd.openxmlformats-officedocument.presentationml.tags+xml"/>
  <Override PartName="/ppt/notesSlides/notesSlide51.xml" ContentType="application/vnd.openxmlformats-officedocument.presentationml.notesSlide+xml"/>
  <Override PartName="/ppt/tags/tag120.xml" ContentType="application/vnd.openxmlformats-officedocument.presentationml.tags+xml"/>
  <Override PartName="/ppt/notesSlides/notesSlide52.xml" ContentType="application/vnd.openxmlformats-officedocument.presentationml.notesSlide+xml"/>
  <Override PartName="/ppt/tags/tag121.xml" ContentType="application/vnd.openxmlformats-officedocument.presentationml.tags+xml"/>
  <Override PartName="/ppt/notesSlides/notesSlide53.xml" ContentType="application/vnd.openxmlformats-officedocument.presentationml.notesSlide+xml"/>
  <Override PartName="/ppt/tags/tag122.xml" ContentType="application/vnd.openxmlformats-officedocument.presentationml.tags+xml"/>
  <Override PartName="/ppt/notesSlides/notesSlide54.xml" ContentType="application/vnd.openxmlformats-officedocument.presentationml.notesSlide+xml"/>
  <Override PartName="/ppt/tags/tag123.xml" ContentType="application/vnd.openxmlformats-officedocument.presentationml.tags+xml"/>
  <Override PartName="/ppt/notesSlides/notesSlide55.xml" ContentType="application/vnd.openxmlformats-officedocument.presentationml.notesSlide+xml"/>
  <Override PartName="/ppt/tags/tag124.xml" ContentType="application/vnd.openxmlformats-officedocument.presentationml.tags+xml"/>
  <Override PartName="/ppt/notesSlides/notesSlide56.xml" ContentType="application/vnd.openxmlformats-officedocument.presentationml.notesSlide+xml"/>
  <Override PartName="/ppt/tags/tag125.xml" ContentType="application/vnd.openxmlformats-officedocument.presentationml.tags+xml"/>
  <Override PartName="/ppt/notesSlides/notesSlide57.xml" ContentType="application/vnd.openxmlformats-officedocument.presentationml.notesSlide+xml"/>
  <Override PartName="/ppt/tags/tag126.xml" ContentType="application/vnd.openxmlformats-officedocument.presentationml.tags+xml"/>
  <Override PartName="/ppt/notesSlides/notesSlide58.xml" ContentType="application/vnd.openxmlformats-officedocument.presentationml.notesSlide+xml"/>
  <Override PartName="/ppt/tags/tag127.xml" ContentType="application/vnd.openxmlformats-officedocument.presentationml.tags+xml"/>
  <Override PartName="/ppt/notesSlides/notesSlide59.xml" ContentType="application/vnd.openxmlformats-officedocument.presentationml.notesSlide+xml"/>
  <Override PartName="/ppt/tags/tag128.xml" ContentType="application/vnd.openxmlformats-officedocument.presentationml.tags+xml"/>
  <Override PartName="/ppt/notesSlides/notesSlide60.xml" ContentType="application/vnd.openxmlformats-officedocument.presentationml.notesSlide+xml"/>
  <Override PartName="/ppt/tags/tag129.xml" ContentType="application/vnd.openxmlformats-officedocument.presentationml.tags+xml"/>
  <Override PartName="/ppt/notesSlides/notesSlide61.xml" ContentType="application/vnd.openxmlformats-officedocument.presentationml.notesSlide+xml"/>
  <Override PartName="/ppt/tags/tag130.xml" ContentType="application/vnd.openxmlformats-officedocument.presentationml.tags+xml"/>
  <Override PartName="/ppt/notesSlides/notesSlide62.xml" ContentType="application/vnd.openxmlformats-officedocument.presentationml.notesSlide+xml"/>
  <Override PartName="/ppt/tags/tag131.xml" ContentType="application/vnd.openxmlformats-officedocument.presentationml.tags+xml"/>
  <Override PartName="/ppt/notesSlides/notesSlide63.xml" ContentType="application/vnd.openxmlformats-officedocument.presentationml.notesSlide+xml"/>
  <Override PartName="/ppt/tags/tag132.xml" ContentType="application/vnd.openxmlformats-officedocument.presentationml.tags+xml"/>
  <Override PartName="/ppt/notesSlides/notesSlide64.xml" ContentType="application/vnd.openxmlformats-officedocument.presentationml.notesSlide+xml"/>
  <Override PartName="/ppt/tags/tag133.xml" ContentType="application/vnd.openxmlformats-officedocument.presentationml.tags+xml"/>
  <Override PartName="/ppt/notesSlides/notesSlide65.xml" ContentType="application/vnd.openxmlformats-officedocument.presentationml.notesSlide+xml"/>
  <Override PartName="/ppt/tags/tag134.xml" ContentType="application/vnd.openxmlformats-officedocument.presentationml.tags+xml"/>
  <Override PartName="/ppt/notesSlides/notesSlide66.xml" ContentType="application/vnd.openxmlformats-officedocument.presentationml.notesSlide+xml"/>
  <Override PartName="/ppt/tags/tag135.xml" ContentType="application/vnd.openxmlformats-officedocument.presentationml.tags+xml"/>
  <Override PartName="/ppt/notesSlides/notesSlide67.xml" ContentType="application/vnd.openxmlformats-officedocument.presentationml.notesSlide+xml"/>
  <Override PartName="/ppt/tags/tag136.xml" ContentType="application/vnd.openxmlformats-officedocument.presentationml.tags+xml"/>
  <Override PartName="/ppt/notesSlides/notesSlide68.xml" ContentType="application/vnd.openxmlformats-officedocument.presentationml.notesSlide+xml"/>
  <Override PartName="/ppt/tags/tag137.xml" ContentType="application/vnd.openxmlformats-officedocument.presentationml.tags+xml"/>
  <Override PartName="/ppt/notesSlides/notesSlide69.xml" ContentType="application/vnd.openxmlformats-officedocument.presentationml.notesSlide+xml"/>
  <Override PartName="/ppt/tags/tag138.xml" ContentType="application/vnd.openxmlformats-officedocument.presentationml.tags+xml"/>
  <Override PartName="/ppt/notesSlides/notesSlide70.xml" ContentType="application/vnd.openxmlformats-officedocument.presentationml.notesSlide+xml"/>
  <Override PartName="/ppt/tags/tag139.xml" ContentType="application/vnd.openxmlformats-officedocument.presentationml.tags+xml"/>
  <Override PartName="/ppt/notesSlides/notesSlide71.xml" ContentType="application/vnd.openxmlformats-officedocument.presentationml.notesSlide+xml"/>
  <Override PartName="/ppt/tags/tag140.xml" ContentType="application/vnd.openxmlformats-officedocument.presentationml.tags+xml"/>
  <Override PartName="/ppt/notesSlides/notesSlide72.xml" ContentType="application/vnd.openxmlformats-officedocument.presentationml.notesSlide+xml"/>
  <Override PartName="/ppt/tags/tag141.xml" ContentType="application/vnd.openxmlformats-officedocument.presentationml.tags+xml"/>
  <Override PartName="/ppt/notesSlides/notesSlide73.xml" ContentType="application/vnd.openxmlformats-officedocument.presentationml.notesSlide+xml"/>
  <Override PartName="/ppt/tags/tag142.xml" ContentType="application/vnd.openxmlformats-officedocument.presentationml.tags+xml"/>
  <Override PartName="/ppt/notesSlides/notesSlide74.xml" ContentType="application/vnd.openxmlformats-officedocument.presentationml.notesSlide+xml"/>
  <Override PartName="/ppt/tags/tag143.xml" ContentType="application/vnd.openxmlformats-officedocument.presentationml.tags+xml"/>
  <Override PartName="/ppt/notesSlides/notesSlide75.xml" ContentType="application/vnd.openxmlformats-officedocument.presentationml.notesSlide+xml"/>
  <Override PartName="/ppt/tags/tag144.xml" ContentType="application/vnd.openxmlformats-officedocument.presentationml.tags+xml"/>
  <Override PartName="/ppt/notesSlides/notesSlide76.xml" ContentType="application/vnd.openxmlformats-officedocument.presentationml.notesSlide+xml"/>
  <Override PartName="/ppt/tags/tag145.xml" ContentType="application/vnd.openxmlformats-officedocument.presentationml.tags+xml"/>
  <Override PartName="/ppt/notesSlides/notesSlide77.xml" ContentType="application/vnd.openxmlformats-officedocument.presentationml.notesSlide+xml"/>
  <Override PartName="/ppt/tags/tag146.xml" ContentType="application/vnd.openxmlformats-officedocument.presentationml.tags+xml"/>
  <Override PartName="/ppt/notesSlides/notesSlide78.xml" ContentType="application/vnd.openxmlformats-officedocument.presentationml.notesSlide+xml"/>
  <Override PartName="/ppt/tags/tag147.xml" ContentType="application/vnd.openxmlformats-officedocument.presentationml.tags+xml"/>
  <Override PartName="/ppt/notesSlides/notesSlide79.xml" ContentType="application/vnd.openxmlformats-officedocument.presentationml.notesSlide+xml"/>
  <Override PartName="/ppt/tags/tag148.xml" ContentType="application/vnd.openxmlformats-officedocument.presentationml.tags+xml"/>
  <Override PartName="/ppt/notesSlides/notesSlide80.xml" ContentType="application/vnd.openxmlformats-officedocument.presentationml.notesSlide+xml"/>
  <Override PartName="/ppt/tags/tag149.xml" ContentType="application/vnd.openxmlformats-officedocument.presentationml.tags+xml"/>
  <Override PartName="/ppt/notesSlides/notesSlide81.xml" ContentType="application/vnd.openxmlformats-officedocument.presentationml.notesSlide+xml"/>
  <Override PartName="/ppt/tags/tag150.xml" ContentType="application/vnd.openxmlformats-officedocument.presentationml.tags+xml"/>
  <Override PartName="/ppt/notesSlides/notesSlide82.xml" ContentType="application/vnd.openxmlformats-officedocument.presentationml.notesSlide+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notesSlides/notesSlide85.xml" ContentType="application/vnd.openxmlformats-officedocument.presentationml.notesSlide+xml"/>
  <Override PartName="/ppt/tags/tag154.xml" ContentType="application/vnd.openxmlformats-officedocument.presentationml.tags+xml"/>
  <Override PartName="/ppt/notesSlides/notesSlide86.xml" ContentType="application/vnd.openxmlformats-officedocument.presentationml.notesSlide+xml"/>
  <Override PartName="/ppt/tags/tag155.xml" ContentType="application/vnd.openxmlformats-officedocument.presentationml.tags+xml"/>
  <Override PartName="/ppt/notesSlides/notesSlide87.xml" ContentType="application/vnd.openxmlformats-officedocument.presentationml.notesSlide+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notesSlides/notesSlide89.xml" ContentType="application/vnd.openxmlformats-officedocument.presentationml.notesSlide+xml"/>
  <Override PartName="/ppt/tags/tag158.xml" ContentType="application/vnd.openxmlformats-officedocument.presentationml.tags+xml"/>
  <Override PartName="/ppt/notesSlides/notesSlide90.xml" ContentType="application/vnd.openxmlformats-officedocument.presentationml.notesSlide+xml"/>
  <Override PartName="/ppt/tags/tag159.xml" ContentType="application/vnd.openxmlformats-officedocument.presentationml.tags+xml"/>
  <Override PartName="/ppt/notesSlides/notesSlide91.xml" ContentType="application/vnd.openxmlformats-officedocument.presentationml.notesSlide+xml"/>
  <Override PartName="/ppt/tags/tag160.xml" ContentType="application/vnd.openxmlformats-officedocument.presentationml.tags+xml"/>
  <Override PartName="/ppt/notesSlides/notesSlide92.xml" ContentType="application/vnd.openxmlformats-officedocument.presentationml.notesSlide+xml"/>
  <Override PartName="/ppt/tags/tag161.xml" ContentType="application/vnd.openxmlformats-officedocument.presentationml.tags+xml"/>
  <Override PartName="/ppt/notesSlides/notesSlide93.xml" ContentType="application/vnd.openxmlformats-officedocument.presentationml.notesSlide+xml"/>
  <Override PartName="/ppt/tags/tag162.xml" ContentType="application/vnd.openxmlformats-officedocument.presentationml.tags+xml"/>
  <Override PartName="/ppt/notesSlides/notesSlide94.xml" ContentType="application/vnd.openxmlformats-officedocument.presentationml.notesSlide+xml"/>
  <Override PartName="/ppt/tags/tag163.xml" ContentType="application/vnd.openxmlformats-officedocument.presentationml.tags+xml"/>
  <Override PartName="/ppt/notesSlides/notesSlide95.xml" ContentType="application/vnd.openxmlformats-officedocument.presentationml.notesSlide+xml"/>
  <Override PartName="/ppt/tags/tag164.xml" ContentType="application/vnd.openxmlformats-officedocument.presentationml.tags+xml"/>
  <Override PartName="/ppt/notesSlides/notesSlide96.xml" ContentType="application/vnd.openxmlformats-officedocument.presentationml.notesSlide+xml"/>
  <Override PartName="/ppt/tags/tag165.xml" ContentType="application/vnd.openxmlformats-officedocument.presentationml.tags+xml"/>
  <Override PartName="/ppt/notesSlides/notesSlide97.xml" ContentType="application/vnd.openxmlformats-officedocument.presentationml.notesSlide+xml"/>
  <Override PartName="/ppt/tags/tag166.xml" ContentType="application/vnd.openxmlformats-officedocument.presentationml.tags+xml"/>
  <Override PartName="/ppt/notesSlides/notesSlide98.xml" ContentType="application/vnd.openxmlformats-officedocument.presentationml.notesSlide+xml"/>
  <Override PartName="/ppt/tags/tag167.xml" ContentType="application/vnd.openxmlformats-officedocument.presentationml.tags+xml"/>
  <Override PartName="/ppt/notesSlides/notesSlide99.xml" ContentType="application/vnd.openxmlformats-officedocument.presentationml.notesSlide+xml"/>
  <Override PartName="/ppt/tags/tag168.xml" ContentType="application/vnd.openxmlformats-officedocument.presentationml.tags+xml"/>
  <Override PartName="/ppt/notesSlides/notesSlide100.xml" ContentType="application/vnd.openxmlformats-officedocument.presentationml.notesSlide+xml"/>
  <Override PartName="/ppt/tags/tag169.xml" ContentType="application/vnd.openxmlformats-officedocument.presentationml.tags+xml"/>
  <Override PartName="/ppt/notesSlides/notesSlide101.xml" ContentType="application/vnd.openxmlformats-officedocument.presentationml.notesSlide+xml"/>
  <Override PartName="/ppt/tags/tag170.xml" ContentType="application/vnd.openxmlformats-officedocument.presentationml.tags+xml"/>
  <Override PartName="/ppt/notesSlides/notesSlide102.xml" ContentType="application/vnd.openxmlformats-officedocument.presentationml.notesSlide+xml"/>
  <Override PartName="/ppt/tags/tag171.xml" ContentType="application/vnd.openxmlformats-officedocument.presentationml.tags+xml"/>
  <Override PartName="/ppt/notesSlides/notesSlide103.xml" ContentType="application/vnd.openxmlformats-officedocument.presentationml.notesSlide+xml"/>
  <Override PartName="/ppt/tags/tag172.xml" ContentType="application/vnd.openxmlformats-officedocument.presentationml.tags+xml"/>
  <Override PartName="/ppt/notesSlides/notesSlide104.xml" ContentType="application/vnd.openxmlformats-officedocument.presentationml.notesSlide+xml"/>
  <Override PartName="/ppt/tags/tag173.xml" ContentType="application/vnd.openxmlformats-officedocument.presentationml.tags+xml"/>
  <Override PartName="/ppt/notesSlides/notesSlide105.xml" ContentType="application/vnd.openxmlformats-officedocument.presentationml.notesSlide+xml"/>
  <Override PartName="/ppt/tags/tag174.xml" ContentType="application/vnd.openxmlformats-officedocument.presentationml.tags+xml"/>
  <Override PartName="/ppt/notesSlides/notesSlide106.xml" ContentType="application/vnd.openxmlformats-officedocument.presentationml.notesSlide+xml"/>
  <Override PartName="/ppt/tags/tag175.xml" ContentType="application/vnd.openxmlformats-officedocument.presentationml.tags+xml"/>
  <Override PartName="/ppt/notesSlides/notesSlide107.xml" ContentType="application/vnd.openxmlformats-officedocument.presentationml.notesSlide+xml"/>
  <Override PartName="/ppt/tags/tag176.xml" ContentType="application/vnd.openxmlformats-officedocument.presentationml.tags+xml"/>
  <Override PartName="/ppt/notesSlides/notesSlide108.xml" ContentType="application/vnd.openxmlformats-officedocument.presentationml.notesSlide+xml"/>
  <Override PartName="/ppt/tags/tag177.xml" ContentType="application/vnd.openxmlformats-officedocument.presentationml.tags+xml"/>
  <Override PartName="/ppt/notesSlides/notesSlide109.xml" ContentType="application/vnd.openxmlformats-officedocument.presentationml.notesSlide+xml"/>
  <Override PartName="/ppt/tags/tag178.xml" ContentType="application/vnd.openxmlformats-officedocument.presentationml.tags+xml"/>
  <Override PartName="/ppt/notesSlides/notesSlide110.xml" ContentType="application/vnd.openxmlformats-officedocument.presentationml.notesSlide+xml"/>
  <Override PartName="/ppt/tags/tag179.xml" ContentType="application/vnd.openxmlformats-officedocument.presentationml.tags+xml"/>
  <Override PartName="/ppt/notesSlides/notesSlide111.xml" ContentType="application/vnd.openxmlformats-officedocument.presentationml.notesSlide+xml"/>
  <Override PartName="/ppt/tags/tag180.xml" ContentType="application/vnd.openxmlformats-officedocument.presentationml.tags+xml"/>
  <Override PartName="/ppt/notesSlides/notesSlide1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 id="2147483729" r:id="rId5"/>
  </p:sldMasterIdLst>
  <p:notesMasterIdLst>
    <p:notesMasterId r:id="rId118"/>
  </p:notesMasterIdLst>
  <p:handoutMasterIdLst>
    <p:handoutMasterId r:id="rId119"/>
  </p:handoutMasterIdLst>
  <p:sldIdLst>
    <p:sldId id="359" r:id="rId6"/>
    <p:sldId id="360" r:id="rId7"/>
    <p:sldId id="483" r:id="rId8"/>
    <p:sldId id="484" r:id="rId9"/>
    <p:sldId id="498" r:id="rId10"/>
    <p:sldId id="389" r:id="rId11"/>
    <p:sldId id="390" r:id="rId12"/>
    <p:sldId id="391" r:id="rId13"/>
    <p:sldId id="392" r:id="rId14"/>
    <p:sldId id="550" r:id="rId15"/>
    <p:sldId id="294" r:id="rId16"/>
    <p:sldId id="548" r:id="rId17"/>
    <p:sldId id="544" r:id="rId18"/>
    <p:sldId id="482" r:id="rId19"/>
    <p:sldId id="2147377009" r:id="rId20"/>
    <p:sldId id="2147377010" r:id="rId21"/>
    <p:sldId id="2147377011" r:id="rId22"/>
    <p:sldId id="549" r:id="rId23"/>
    <p:sldId id="499" r:id="rId24"/>
    <p:sldId id="534" r:id="rId25"/>
    <p:sldId id="397" r:id="rId26"/>
    <p:sldId id="2147377030" r:id="rId27"/>
    <p:sldId id="552" r:id="rId28"/>
    <p:sldId id="2147377031" r:id="rId29"/>
    <p:sldId id="539" r:id="rId30"/>
    <p:sldId id="2147377025" r:id="rId31"/>
    <p:sldId id="2147377029" r:id="rId32"/>
    <p:sldId id="2147377023" r:id="rId33"/>
    <p:sldId id="2147377028" r:id="rId34"/>
    <p:sldId id="512" r:id="rId35"/>
    <p:sldId id="2147377032" r:id="rId36"/>
    <p:sldId id="2147377033" r:id="rId37"/>
    <p:sldId id="403" r:id="rId38"/>
    <p:sldId id="404" r:id="rId39"/>
    <p:sldId id="2147377013" r:id="rId40"/>
    <p:sldId id="477" r:id="rId41"/>
    <p:sldId id="500" r:id="rId42"/>
    <p:sldId id="406" r:id="rId43"/>
    <p:sldId id="2147377034" r:id="rId44"/>
    <p:sldId id="408" r:id="rId45"/>
    <p:sldId id="2147377035" r:id="rId46"/>
    <p:sldId id="413" r:id="rId47"/>
    <p:sldId id="414" r:id="rId48"/>
    <p:sldId id="519" r:id="rId49"/>
    <p:sldId id="416" r:id="rId50"/>
    <p:sldId id="417" r:id="rId51"/>
    <p:sldId id="418" r:id="rId52"/>
    <p:sldId id="419" r:id="rId53"/>
    <p:sldId id="423" r:id="rId54"/>
    <p:sldId id="494" r:id="rId55"/>
    <p:sldId id="421" r:id="rId56"/>
    <p:sldId id="422" r:id="rId57"/>
    <p:sldId id="520" r:id="rId58"/>
    <p:sldId id="2147377014" r:id="rId59"/>
    <p:sldId id="2147377015" r:id="rId60"/>
    <p:sldId id="2147377016" r:id="rId61"/>
    <p:sldId id="478" r:id="rId62"/>
    <p:sldId id="501" r:id="rId63"/>
    <p:sldId id="521" r:id="rId64"/>
    <p:sldId id="427" r:id="rId65"/>
    <p:sldId id="428" r:id="rId66"/>
    <p:sldId id="2147377036" r:id="rId67"/>
    <p:sldId id="2147377037" r:id="rId68"/>
    <p:sldId id="2147377008" r:id="rId69"/>
    <p:sldId id="535" r:id="rId70"/>
    <p:sldId id="2147377038" r:id="rId71"/>
    <p:sldId id="524" r:id="rId72"/>
    <p:sldId id="432" r:id="rId73"/>
    <p:sldId id="433" r:id="rId74"/>
    <p:sldId id="2147377027" r:id="rId75"/>
    <p:sldId id="436" r:id="rId76"/>
    <p:sldId id="492" r:id="rId77"/>
    <p:sldId id="532" r:id="rId78"/>
    <p:sldId id="2147377039" r:id="rId79"/>
    <p:sldId id="2147377040" r:id="rId80"/>
    <p:sldId id="437" r:id="rId81"/>
    <p:sldId id="438" r:id="rId82"/>
    <p:sldId id="439" r:id="rId83"/>
    <p:sldId id="2147377017" r:id="rId84"/>
    <p:sldId id="2147377018" r:id="rId85"/>
    <p:sldId id="479" r:id="rId86"/>
    <p:sldId id="502" r:id="rId87"/>
    <p:sldId id="526" r:id="rId88"/>
    <p:sldId id="2147377041" r:id="rId89"/>
    <p:sldId id="446" r:id="rId90"/>
    <p:sldId id="541" r:id="rId91"/>
    <p:sldId id="448" r:id="rId92"/>
    <p:sldId id="537" r:id="rId93"/>
    <p:sldId id="2147377024" r:id="rId94"/>
    <p:sldId id="449" r:id="rId95"/>
    <p:sldId id="451" r:id="rId96"/>
    <p:sldId id="452" r:id="rId97"/>
    <p:sldId id="542" r:id="rId98"/>
    <p:sldId id="453" r:id="rId99"/>
    <p:sldId id="454" r:id="rId100"/>
    <p:sldId id="371" r:id="rId101"/>
    <p:sldId id="2147377019" r:id="rId102"/>
    <p:sldId id="2147377020" r:id="rId103"/>
    <p:sldId id="481" r:id="rId104"/>
    <p:sldId id="503" r:id="rId105"/>
    <p:sldId id="465" r:id="rId106"/>
    <p:sldId id="466" r:id="rId107"/>
    <p:sldId id="563" r:id="rId108"/>
    <p:sldId id="2147377021" r:id="rId109"/>
    <p:sldId id="2147377022" r:id="rId110"/>
    <p:sldId id="469" r:id="rId111"/>
    <p:sldId id="375" r:id="rId112"/>
    <p:sldId id="384" r:id="rId113"/>
    <p:sldId id="471" r:id="rId114"/>
    <p:sldId id="376" r:id="rId115"/>
    <p:sldId id="472" r:id="rId116"/>
    <p:sldId id="362" r:id="rId117"/>
  </p:sldIdLst>
  <p:sldSz cx="12192000" cy="6858000"/>
  <p:notesSz cx="7010400" cy="92964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ED252955-A7C4-5767-FF9E-526FF7C4FFB4}" name="Lare, Kim (CMS/OC)" initials="LK(" userId="S::kim.lare@cms.hhs.gov::480d68cd-ca54-4970-9db8-059bd1cb6d10" providerId="AD"/>
  <p188:author id="{B013696D-DB46-073C-22CE-724EE773C1F6}" name="Kim Lare" initials="KL" userId="S-1-5-21-4095628063-3556742122-3606576086-10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hamad Al-Issa" initials="MA" lastIdx="118" clrIdx="6">
    <p:extLst>
      <p:ext uri="{19B8F6BF-5375-455C-9EA6-DF929625EA0E}">
        <p15:presenceInfo xmlns:p15="http://schemas.microsoft.com/office/powerpoint/2012/main" userId="S-1-5-21-4095628063-3556742122-3606576086-234970" providerId="AD"/>
      </p:ext>
    </p:extLst>
  </p:cmAuthor>
  <p:cmAuthor id="1" name="Kim Lare" initials="KL" lastIdx="176" clrIdx="0">
    <p:extLst>
      <p:ext uri="{19B8F6BF-5375-455C-9EA6-DF929625EA0E}">
        <p15:presenceInfo xmlns:p15="http://schemas.microsoft.com/office/powerpoint/2012/main" userId="S-1-5-21-4095628063-3556742122-3606576086-10900" providerId="AD"/>
      </p:ext>
    </p:extLst>
  </p:cmAuthor>
  <p:cmAuthor id="8" name="Alicia Lew" initials="AL" lastIdx="18" clrIdx="7">
    <p:extLst>
      <p:ext uri="{19B8F6BF-5375-455C-9EA6-DF929625EA0E}">
        <p15:presenceInfo xmlns:p15="http://schemas.microsoft.com/office/powerpoint/2012/main" userId="S-1-5-21-4095628063-3556742122-3606576086-224763" providerId="AD"/>
      </p:ext>
    </p:extLst>
  </p:cmAuthor>
  <p:cmAuthor id="2" name="Doria Diacogiannis" initials="DD" lastIdx="195" clrIdx="1">
    <p:extLst>
      <p:ext uri="{19B8F6BF-5375-455C-9EA6-DF929625EA0E}">
        <p15:presenceInfo xmlns:p15="http://schemas.microsoft.com/office/powerpoint/2012/main" userId="S-1-5-21-4095628063-3556742122-3606576086-197501" providerId="AD"/>
      </p:ext>
    </p:extLst>
  </p:cmAuthor>
  <p:cmAuthor id="9" name="Santana, David P. (CMS/OC)" initials="SDP(" lastIdx="3" clrIdx="8">
    <p:extLst>
      <p:ext uri="{19B8F6BF-5375-455C-9EA6-DF929625EA0E}">
        <p15:presenceInfo xmlns:p15="http://schemas.microsoft.com/office/powerpoint/2012/main" userId="S-1-5-21-4095628063-3556742122-3606576086-6751" providerId="AD"/>
      </p:ext>
    </p:extLst>
  </p:cmAuthor>
  <p:cmAuthor id="3" name="Leslie Long" initials="LL" lastIdx="108" clrIdx="2">
    <p:extLst>
      <p:ext uri="{19B8F6BF-5375-455C-9EA6-DF929625EA0E}">
        <p15:presenceInfo xmlns:p15="http://schemas.microsoft.com/office/powerpoint/2012/main" userId="S-1-5-21-4095628063-3556742122-3606576086-120535" providerId="AD"/>
      </p:ext>
    </p:extLst>
  </p:cmAuthor>
  <p:cmAuthor id="4" name="Carla McClure" initials="CM" lastIdx="109" clrIdx="3">
    <p:extLst>
      <p:ext uri="{19B8F6BF-5375-455C-9EA6-DF929625EA0E}">
        <p15:presenceInfo xmlns:p15="http://schemas.microsoft.com/office/powerpoint/2012/main" userId="Carla McClure" providerId="None"/>
      </p:ext>
    </p:extLst>
  </p:cmAuthor>
  <p:cmAuthor id="5" name="Chelsea Heffernan" initials="CH" lastIdx="19" clrIdx="4">
    <p:extLst>
      <p:ext uri="{19B8F6BF-5375-455C-9EA6-DF929625EA0E}">
        <p15:presenceInfo xmlns:p15="http://schemas.microsoft.com/office/powerpoint/2012/main" userId="S::CHeffernan@seiservices.com::7050c5c2-1bd2-4717-9519-2d7b917433fa" providerId="AD"/>
      </p:ext>
    </p:extLst>
  </p:cmAuthor>
  <p:cmAuthor id="6" name="Carla McClure" initials="CM [2]" lastIdx="11" clrIdx="5">
    <p:extLst>
      <p:ext uri="{19B8F6BF-5375-455C-9EA6-DF929625EA0E}">
        <p15:presenceInfo xmlns:p15="http://schemas.microsoft.com/office/powerpoint/2012/main" userId="S::cmcclure@seiservices.com::fde6e194-4821-4e48-b273-ef3313c9d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2E75B6"/>
    <a:srgbClr val="2F5597"/>
    <a:srgbClr val="00529B"/>
    <a:srgbClr val="395D9C"/>
    <a:srgbClr val="0070C0"/>
    <a:srgbClr val="DEEBF7"/>
    <a:srgbClr val="FFC000"/>
    <a:srgbClr val="259CFF"/>
    <a:srgbClr val="FED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0" autoAdjust="0"/>
    <p:restoredTop sz="75169" autoAdjust="0"/>
  </p:normalViewPr>
  <p:slideViewPr>
    <p:cSldViewPr snapToGrid="0">
      <p:cViewPr varScale="1">
        <p:scale>
          <a:sx n="47" d="100"/>
          <a:sy n="47" d="100"/>
        </p:scale>
        <p:origin x="1244" y="40"/>
      </p:cViewPr>
      <p:guideLst>
        <p:guide orient="horz" pos="3816"/>
        <p:guide pos="3840"/>
      </p:guideLst>
    </p:cSldViewPr>
  </p:slideViewPr>
  <p:outlineViewPr>
    <p:cViewPr>
      <p:scale>
        <a:sx n="33" d="100"/>
        <a:sy n="33" d="100"/>
      </p:scale>
      <p:origin x="0" y="-26916"/>
    </p:cViewPr>
  </p:outlineViewPr>
  <p:notesTextViewPr>
    <p:cViewPr>
      <p:scale>
        <a:sx n="1" d="1"/>
        <a:sy n="1" d="1"/>
      </p:scale>
      <p:origin x="0" y="-344"/>
    </p:cViewPr>
  </p:notesTextViewPr>
  <p:sorterViewPr>
    <p:cViewPr varScale="1">
      <p:scale>
        <a:sx n="100" d="100"/>
        <a:sy n="100" d="100"/>
      </p:scale>
      <p:origin x="0" y="-6198"/>
    </p:cViewPr>
  </p:sorterViewPr>
  <p:notesViewPr>
    <p:cSldViewPr snapToGrid="0">
      <p:cViewPr>
        <p:scale>
          <a:sx n="60" d="100"/>
          <a:sy n="60" d="100"/>
        </p:scale>
        <p:origin x="2400" y="-3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handoutMaster" Target="handoutMasters/handout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CCB6EDC4-4B3F-6948-B71B-1CB10AB2DC17}" type="datetimeFigureOut">
              <a:rPr lang="en-US" smtClean="0"/>
              <a:t>04/26/2024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5963" y="330200"/>
            <a:ext cx="5578475" cy="3138488"/>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3638222"/>
            <a:ext cx="5608320" cy="4981034"/>
          </a:xfrm>
          <a:prstGeom prst="rect">
            <a:avLst/>
          </a:prstGeom>
        </p:spPr>
        <p:txBody>
          <a:bodyPr vert="horz" lIns="93164" tIns="46582" rIns="93164" bIns="46582"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ms.gov/files/document/cms-10798.pdf" TargetMode="External"/><Relationship Id="rId7"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5" Type="http://schemas.openxmlformats.org/officeDocument/2006/relationships/hyperlink" Target="https://www.medicare.gov/basics/end-stage-renal-disease#:~:text=Beginning%20January%201%2C%202023%2C%20Medicare,substitute%20for%20full%20health%20coverage" TargetMode="External"/><Relationship Id="rId4" Type="http://schemas.openxmlformats.org/officeDocument/2006/relationships/hyperlink" Target="https://www.cms.gov/partbid-provider"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Downloads/ModCovDetReqForm-and-Instrctns-Feb-2019-508-.zip"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www.medicare.gov/" TargetMode="External"/><Relationship Id="rId4" Type="http://schemas.openxmlformats.org/officeDocument/2006/relationships/hyperlink" Target="https://www.cms.gov/medicare/cms-forms/cms-forms/downloads/cms1696.pdf"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ms.gov/newsroom/fact-sheets/2024-medicare-parts-b-premiums-and-deductibl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inflation-reduction-act-and-medicare/inflation-rebates-medica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ongress.gov/bill/117th-congress/house-bill/5376/text" TargetMode="External"/><Relationship Id="rId4" Type="http://schemas.openxmlformats.org/officeDocument/2006/relationships/hyperlink" Target="https://www.cms.gov/inflation-reduction-act-and-medicare/resources-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Kim.Lare%40cms.hhs.gov%7Cc5cef31f8a26467748a108da0c0e0526%7Cd58addea50534a808499ba4d944910df%7C0%7C0%7C637835551601058392%7CUnknown%7CTWFpbGZsb3d8eyJWIjoiMC4wLjAwMDAiLCJQIjoiV2luMzIiLCJBTiI6Ik1haWwiLCJXVCI6Mn0%3D%7C3000&amp;sdata=9CGIH3SkExCcc%2FqULhTqoNyIslSCPa7DoaRhFcjtMF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health-drug-plans/medicare-health-plans/your-coverage-options/other-medicare-health-pla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edicare.gov/claims-appeals/how-do-i-file-an-appea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ncoa.org/article/medicare-part-d-cost-sharing-chart" TargetMode="External"/><Relationship Id="rId5" Type="http://schemas.openxmlformats.org/officeDocument/2006/relationships/hyperlink" Target="https://www.shiptacenter.org/" TargetMode="External"/><Relationship Id="rId4" Type="http://schemas.openxmlformats.org/officeDocument/2006/relationships/hyperlink" Target="https://www.medicare.gov/plan-compare/#/?lang=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files/document/fact-sheet-medicare-prescription-payment-plan-final-part-one-guidance.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files/document/monthly-cap-cost-sharing-technical-memo-july-2023.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ms.gov/inflation-reduction-act-and-medicare/part-d-improvements/medicare-prescription-payment-pla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files/document/medicare-prescription-payment-plan-final-part-one-guidanc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cms.gov/inflation-reduction-act-and-medicare/part-d-improvements/medicare-prescription-payment-pla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lan-compare/#/pharmaceutical-assistance-program?year=2023&amp;lang=e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lan-compare/#/pharmaceutical-assistance-program/states/?year=2023&amp;lang=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text=Exceptions%20requests%20are%20granted%20when,plan%20sponsor%20supporting%20the%20request"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cms.gov/Medicare/Prescription-Drug-Coverage/PrescriptionDrugCovContra/Downloads/Part-D-Benefits-Manual-Chapter-6.pdf" TargetMode="External"/><Relationship Id="rId4" Type="http://schemas.openxmlformats.org/officeDocument/2006/relationships/hyperlink" Target="https://www.medicare.gov/about-us/prescription-drug-la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oig.hhs.gov/exclusion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ms.gov/files/document/faqs-medicare-insulin-cost-sharing.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drug-coverage-part-d/what-medicare-part-d-drug-plans-cover/medication-therapy-management-programs-for-complex-health-need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cms.gov/files/document/memo-contract-year-2024-medication-therapy-management-mtm-program-submission-v042123.pdf"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ms.gov/files/document/cy-2024-pdp-enrollment-and-disenrollment-guidance.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cms.gov/medicare/health-drug-plans/managed-care-marketing/medicare-guidelin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secure.ssa.gov/i1020/Ee001View.actio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federalregister.gov/documents/2023/04/12/2023-07115/medicare-program-contract-year-2024-policy-and-technical-changes-to-the-medicare-advantage-program"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matically-qualify-automatically-enrol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retroactive"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cms.gov/files/document/auto-enrollment-retroactive-reimbursement-notice.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reminder-join-drug-plan"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humana.com/member/medicare-linet-advocate-resources"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www.humana.com/provider/pharmacy-resources/medicare-limited-income-net-program" TargetMode="External"/><Relationship Id="rId4" Type="http://schemas.openxmlformats.org/officeDocument/2006/relationships/hyperlink" Target="mailto:linetoutreach@humana.com"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humana.com/member/medicare-linet-beneficiary-resources"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cms.gov/medicare/coverage/prescription-drug-coverage"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basics/forms-publications-mailings/mailings/help-with-costs/drug-plan-changing-premium-increase"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drug-plan-changing-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www.medicare.gov/basics/forms-publications-mailings/mailings/help-with-costs/drug-plan-changing-premium-increase" TargetMode="External"/><Relationship Id="rId4" Type="http://schemas.openxmlformats.org/officeDocument/2006/relationships/hyperlink" Target="https://www.medicare.gov/basics/forms-publications-mailings/mailings/help-with-costs/drug-plan-changing-medicare-advantage-plan-termination"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loss-of-eligibility"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copayment-changing"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qualifying-for-help-with-costs/extra-help-annual-eligibility-decision"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secure.ssa.gov/poms.nsf/lnx/0603050020" TargetMode="External"/><Relationship Id="rId5" Type="http://schemas.openxmlformats.org/officeDocument/2006/relationships/hyperlink" Target="https://www.medicare.gov/basics/forms-publications-mailings/mailings/help-with-costs/copayment-changing" TargetMode="External"/><Relationship Id="rId4" Type="http://schemas.openxmlformats.org/officeDocument/2006/relationships/hyperlink" Target="https://www.medicare.gov/basics/forms-publications-mailings/mailings/help-with-costs/qualifying-for-help-with-costs/extra-help-eligibility-review"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reminder-join-drug-plan"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638726" y="3708527"/>
            <a:ext cx="5732949" cy="5330497"/>
          </a:xfrm>
        </p:spPr>
        <p:txBody>
          <a:bodyPr/>
          <a:lstStyle/>
          <a:p>
            <a:pPr marL="0" indent="0" fontAlgn="base">
              <a:spcAft>
                <a:spcPts val="578"/>
              </a:spcAft>
              <a:buNone/>
            </a:pPr>
            <a:r>
              <a:rPr lang="en-US" b="1" i="0" u="none" strike="noStrike" dirty="0">
                <a:solidFill>
                  <a:srgbClr val="000000"/>
                </a:solidFill>
                <a:effectLst/>
                <a:cs typeface="Arial"/>
              </a:rPr>
              <a:t>Instructions to Presenter</a:t>
            </a:r>
            <a:r>
              <a:rPr lang="en-US" b="0" i="0" dirty="0">
                <a:solidFill>
                  <a:srgbClr val="444444"/>
                </a:solidFill>
                <a:effectLst/>
                <a:cs typeface="Arial"/>
              </a:rPr>
              <a:t>​</a:t>
            </a:r>
          </a:p>
          <a:p>
            <a:pPr marL="0" indent="0" fontAlgn="base">
              <a:spcAft>
                <a:spcPts val="578"/>
              </a:spcAft>
              <a:buNone/>
            </a:pPr>
            <a:r>
              <a:rPr lang="en-US" b="0" i="0" u="none" strike="noStrike" dirty="0">
                <a:solidFill>
                  <a:srgbClr val="000000"/>
                </a:solidFill>
                <a:effectLst/>
                <a:cs typeface="Arial"/>
              </a:rPr>
              <a:t>You can use Microsoft PowerPoint’s p</a:t>
            </a:r>
            <a:r>
              <a:rPr lang="en-US" b="0" i="0" u="none" strike="noStrike" dirty="0">
                <a:solidFill>
                  <a:srgbClr val="1E1E1E"/>
                </a:solidFill>
                <a:effectLst/>
                <a:cs typeface="Arial"/>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b="0" i="0" u="sng" strike="noStrike" dirty="0">
                <a:solidFill>
                  <a:srgbClr val="0563C1"/>
                </a:solidFill>
                <a:effectLst/>
                <a:cs typeface="Arial"/>
                <a:hlinkClick r:id="rId3"/>
              </a:rPr>
              <a:t>support.microsoft.com/en-us/office/start-the-presentation-and-see-your-notes-in-presenter-view-4de90e28-487e-435c-9401-eb49a3801257</a:t>
            </a:r>
            <a:r>
              <a:rPr lang="en-US" b="0" i="0" dirty="0">
                <a:solidFill>
                  <a:srgbClr val="444444"/>
                </a:solidFill>
                <a:effectLst/>
                <a:cs typeface="Arial"/>
              </a:rPr>
              <a:t>​.</a:t>
            </a:r>
          </a:p>
          <a:p>
            <a:pPr marL="0" indent="0" fontAlgn="base">
              <a:spcAft>
                <a:spcPts val="578"/>
              </a:spcAft>
              <a:buNone/>
            </a:pPr>
            <a:r>
              <a:rPr lang="en-US" b="1" i="0" u="none" strike="noStrike" dirty="0">
                <a:solidFill>
                  <a:srgbClr val="000000"/>
                </a:solidFill>
                <a:effectLst/>
                <a:cs typeface="Arial"/>
              </a:rPr>
              <a:t>Presenter </a:t>
            </a:r>
            <a:r>
              <a:rPr lang="en-US" b="1" dirty="0">
                <a:solidFill>
                  <a:srgbClr val="000000"/>
                </a:solidFill>
                <a:cs typeface="Arial"/>
              </a:rPr>
              <a:t>Notes</a:t>
            </a:r>
            <a:r>
              <a:rPr lang="en-US" b="0" i="0" dirty="0">
                <a:solidFill>
                  <a:srgbClr val="444444"/>
                </a:solidFill>
                <a:effectLst/>
                <a:cs typeface="Arial"/>
              </a:rPr>
              <a:t>​</a:t>
            </a:r>
          </a:p>
          <a:p>
            <a:pPr marL="0" indent="0" fontAlgn="base">
              <a:spcAft>
                <a:spcPts val="578"/>
              </a:spcAft>
              <a:buNone/>
            </a:pPr>
            <a:r>
              <a:rPr lang="en-US" b="0" i="0" u="none" strike="noStrike" dirty="0">
                <a:solidFill>
                  <a:srgbClr val="000000"/>
                </a:solidFill>
                <a:effectLst/>
                <a:cs typeface="Arial"/>
              </a:rPr>
              <a:t>This training module explains drug coverage for someone who has Medicare.</a:t>
            </a:r>
            <a:r>
              <a:rPr lang="en-US" b="0" i="0" dirty="0">
                <a:solidFill>
                  <a:srgbClr val="444444"/>
                </a:solidFill>
                <a:effectLst/>
                <a:cs typeface="Arial"/>
              </a:rPr>
              <a:t>​</a:t>
            </a:r>
          </a:p>
          <a:p>
            <a:pPr marL="0" indent="0" fontAlgn="base">
              <a:spcAft>
                <a:spcPts val="578"/>
              </a:spcAft>
              <a:buNone/>
            </a:pPr>
            <a:r>
              <a:rPr lang="en-US" b="1" i="0" u="none" strike="noStrike" dirty="0">
                <a:solidFill>
                  <a:srgbClr val="000000"/>
                </a:solidFill>
                <a:effectLst/>
                <a:cs typeface="Arial"/>
              </a:rPr>
              <a:t>Disclaimer</a:t>
            </a:r>
            <a:r>
              <a:rPr lang="en-US" b="0" i="0" dirty="0">
                <a:solidFill>
                  <a:srgbClr val="444444"/>
                </a:solidFill>
                <a:effectLst/>
                <a:cs typeface="Arial"/>
              </a:rPr>
              <a:t>​</a:t>
            </a:r>
          </a:p>
          <a:p>
            <a:pPr marL="0" indent="0" defTabSz="872899">
              <a:spcAft>
                <a:spcPts val="578"/>
              </a:spcAft>
              <a:buNone/>
              <a:defRPr/>
            </a:pPr>
            <a:r>
              <a:rPr lang="en-US" dirty="0">
                <a:solidFill>
                  <a:prstClr val="black"/>
                </a:solidFill>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872899">
              <a:spcAft>
                <a:spcPts val="578"/>
              </a:spcAft>
              <a:buNone/>
              <a:defRPr/>
            </a:pPr>
            <a:r>
              <a:rPr lang="en-US" dirty="0">
                <a:solidFill>
                  <a:prstClr val="black"/>
                </a:solidFill>
                <a:cs typeface="Arial"/>
              </a:rPr>
              <a:t>The information in this module was correct as of April 2024. To check for an updated version, visit </a:t>
            </a:r>
            <a:r>
              <a:rPr lang="en-US" dirty="0">
                <a:solidFill>
                  <a:prstClr val="black"/>
                </a:solidFill>
                <a:cs typeface="Arial"/>
                <a:hlinkClick r:id="rId4"/>
              </a:rPr>
              <a:t>CMSnationaltrainingprogram.cms.gov</a:t>
            </a:r>
            <a:r>
              <a:rPr lang="en-US" dirty="0">
                <a:solidFill>
                  <a:prstClr val="black"/>
                </a:solidFill>
                <a:cs typeface="Arial"/>
              </a:rPr>
              <a:t>.</a:t>
            </a:r>
            <a:r>
              <a:rPr lang="en-US" dirty="0">
                <a:solidFill>
                  <a:srgbClr val="0000FF"/>
                </a:solidFill>
                <a:cs typeface="Arial"/>
              </a:rPr>
              <a:t> </a:t>
            </a:r>
            <a:endParaRPr lang="en-US" dirty="0">
              <a:solidFill>
                <a:srgbClr val="0000FF"/>
              </a:solidFill>
              <a:ea typeface="Calibri"/>
              <a:cs typeface="Arial" panose="020B0604020202020204" pitchFamily="34" charset="0"/>
            </a:endParaRPr>
          </a:p>
          <a:p>
            <a:pPr marL="0" indent="0" defTabSz="872899">
              <a:spcAft>
                <a:spcPts val="578"/>
              </a:spcAft>
              <a:buNone/>
              <a:defRPr/>
            </a:pPr>
            <a:r>
              <a:rPr lang="en-US" dirty="0">
                <a:solidFill>
                  <a:prstClr val="black"/>
                </a:solidFill>
                <a:cs typeface="Arial"/>
              </a:rPr>
              <a:t>The CMS National Training Program provides this information</a:t>
            </a:r>
            <a:r>
              <a:rPr lang="en-US" baseline="0" dirty="0">
                <a:solidFill>
                  <a:prstClr val="black"/>
                </a:solidFill>
                <a:cs typeface="Arial"/>
              </a:rPr>
              <a:t> as a</a:t>
            </a:r>
            <a:r>
              <a:rPr lang="en-US" dirty="0">
                <a:solidFill>
                  <a:prstClr val="black"/>
                </a:solidFill>
                <a:cs typeface="Arial"/>
              </a:rPr>
              <a:t> resource for our partners. It’s not a legal document or intended for press purposes. The press can contact the CMS Press Office at </a:t>
            </a:r>
            <a:r>
              <a:rPr lang="en-US" dirty="0">
                <a:solidFill>
                  <a:prstClr val="black"/>
                </a:solidFill>
                <a:cs typeface="Arial"/>
                <a:hlinkClick r:id="rId5"/>
              </a:rPr>
              <a:t>CMS.gov/newsroom/media-inquiries</a:t>
            </a:r>
            <a:r>
              <a:rPr lang="en-US" dirty="0">
                <a:solidFill>
                  <a:prstClr val="black"/>
                </a:solidFill>
                <a:cs typeface="Arial"/>
              </a:rPr>
              <a:t>. Official Medicare Program legal guidance is contained in the relevant statutes, regulations, and rulings.</a:t>
            </a:r>
          </a:p>
          <a:p>
            <a:pPr marL="0" indent="0" defTabSz="872899">
              <a:spcAft>
                <a:spcPts val="578"/>
              </a:spcAft>
              <a:buNone/>
              <a:defRPr/>
            </a:pPr>
            <a:r>
              <a:rPr lang="en-US" dirty="0">
                <a:solidFill>
                  <a:prstClr val="black"/>
                </a:solidFill>
                <a:cs typeface="Arial"/>
              </a:rPr>
              <a:t>This communication was printed, published, or produced and disseminated at U.S. taxpayer expense.</a:t>
            </a:r>
          </a:p>
          <a:p>
            <a:pPr marL="0" indent="0" defTabSz="872899">
              <a:spcAft>
                <a:spcPts val="578"/>
              </a:spcAft>
              <a:buNone/>
              <a:defRPr/>
            </a:pPr>
            <a:r>
              <a:rPr lang="en-US" dirty="0">
                <a:solidFill>
                  <a:prstClr val="black"/>
                </a:solidFill>
                <a:cs typeface="Arial"/>
              </a:rPr>
              <a:t>Health </a:t>
            </a:r>
            <a:r>
              <a:rPr lang="en-US" kern="1200" dirty="0">
                <a:solidFill>
                  <a:schemeClr val="tx1"/>
                </a:solidFill>
                <a:effectLst/>
                <a:cs typeface="Arial"/>
              </a:rPr>
              <a:t>Insurance Marketplace® is a registered service mark of the U.S. Department of Health &amp; Human Services (HHS).</a:t>
            </a:r>
            <a:endParaRPr lang="en-US" dirty="0">
              <a:solidFill>
                <a:prstClr val="black"/>
              </a:solidFill>
              <a:cs typeface="Arial"/>
            </a:endParaRPr>
          </a:p>
          <a:p>
            <a:pPr marL="0" indent="0" defTabSz="931637">
              <a:spcAft>
                <a:spcPts val="578"/>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2"/>
            <a:ext cx="5608320" cy="5534899"/>
          </a:xfrm>
        </p:spPr>
        <p:txBody>
          <a:bodyPr/>
          <a:lstStyle/>
          <a:p>
            <a:pPr marL="0" indent="0"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a:spcAft>
                <a:spcPts val="578"/>
              </a:spcAft>
            </a:pPr>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4"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4"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4"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29"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complete the application at </a:t>
            </a:r>
            <a:r>
              <a:rPr lang="en-US" dirty="0">
                <a:ea typeface="Wingdings" panose="05000000000000000000" pitchFamily="2" charset="2"/>
                <a:cs typeface="Wingdings" panose="05000000000000000000" pitchFamily="2" charset="2"/>
                <a:hlinkClick r:id="rId3"/>
              </a:rPr>
              <a:t>CMS.gov/files/document/cms-10798.pdf</a:t>
            </a:r>
            <a:r>
              <a:rPr lang="en-US" dirty="0">
                <a:ea typeface="Wingdings" panose="05000000000000000000" pitchFamily="2" charset="2"/>
                <a:cs typeface="Wingdings" panose="05000000000000000000" pitchFamily="2" charset="2"/>
              </a:rPr>
              <a:t> or contact Social Security at 1-877-465-0355; TTY: 1-800-325-0788.</a:t>
            </a:r>
            <a:endParaRPr lang="en-US" dirty="0">
              <a:ea typeface="Calibri" panose="020F0502020204030204" pitchFamily="34" charset="0"/>
            </a:endParaRPr>
          </a:p>
          <a:p>
            <a:pPr>
              <a:spcAft>
                <a:spcPts val="578"/>
              </a:spcAft>
            </a:pPr>
            <a:r>
              <a:rPr lang="en-US" dirty="0">
                <a:ea typeface="Calibri" panose="020F0502020204030204" pitchFamily="34" charset="0"/>
              </a:rPr>
              <a:t>Part B-ID information for providers is available at </a:t>
            </a:r>
            <a:r>
              <a:rPr lang="en-US" dirty="0">
                <a:hlinkClick r:id="rId4"/>
              </a:rPr>
              <a:t>CMS.gov/partbid-provider</a:t>
            </a:r>
            <a:r>
              <a:rPr lang="en-US" dirty="0"/>
              <a:t>. </a:t>
            </a:r>
          </a:p>
          <a:p>
            <a:pPr>
              <a:spcAft>
                <a:spcPts val="578"/>
              </a:spcAft>
            </a:pPr>
            <a:r>
              <a:rPr lang="en-US" dirty="0"/>
              <a:t>If you have Medicare due to ESRD, visit </a:t>
            </a:r>
            <a:r>
              <a:rPr lang="en-US" dirty="0">
                <a:hlinkClick r:id="rId5"/>
              </a:rPr>
              <a:t>Medicare.gov/basics/end-stage-renal-disease#</a:t>
            </a:r>
            <a:r>
              <a:rPr lang="en-US" dirty="0"/>
              <a:t>.</a:t>
            </a:r>
          </a:p>
          <a:p>
            <a:pPr>
              <a:spcAft>
                <a:spcPts val="578"/>
              </a:spcAft>
            </a:pPr>
            <a:r>
              <a:rPr lang="en-US" dirty="0"/>
              <a:t>Apply for Part B-ID using this form </a:t>
            </a:r>
            <a:r>
              <a:rPr lang="en-US" dirty="0">
                <a:hlinkClick r:id="rId3"/>
              </a:rPr>
              <a:t>CMS.gov/files/document/cms-10798.pdf</a:t>
            </a:r>
            <a:r>
              <a:rPr lang="en-US" dirty="0"/>
              <a:t>.</a:t>
            </a:r>
          </a:p>
          <a:p>
            <a:pPr>
              <a:spcAft>
                <a:spcPts val="578"/>
              </a:spcAft>
            </a:pPr>
            <a:r>
              <a:rPr lang="en-US" dirty="0"/>
              <a:t>To view a fact sheet on the final rule, visit: </a:t>
            </a:r>
            <a:r>
              <a:rPr lang="en-US" u="sng" dirty="0">
                <a:hlinkClick r:id="rId6"/>
              </a:rPr>
              <a:t>CMS.gov/newsroom/fact-sheets/implementing-certain-provisions-consolidated-appropriations-act-2021-and-other-revisions-medicare-2</a:t>
            </a:r>
            <a:r>
              <a:rPr lang="en-US" dirty="0">
                <a:solidFill>
                  <a:prstClr val="black"/>
                </a:solidFill>
              </a:rPr>
              <a:t>.</a:t>
            </a:r>
            <a:endParaRPr lang="en-US" dirty="0"/>
          </a:p>
          <a:p>
            <a:pPr>
              <a:spcAft>
                <a:spcPts val="578"/>
              </a:spcAft>
            </a:pPr>
            <a:r>
              <a:rPr lang="en-US" dirty="0"/>
              <a:t>To view the final rule, visit: </a:t>
            </a:r>
            <a:r>
              <a:rPr lang="en-US" u="sng" dirty="0">
                <a:hlinkClick r:id="rId7"/>
              </a:rPr>
              <a:t>Federalregister.gov/public-inspection/2022-23407/medicare-program-implementing-certain-provisions-of-the-consolidated-appropriations-act-2021-and</a:t>
            </a:r>
            <a:r>
              <a:rPr lang="en-US" dirty="0">
                <a:solidFill>
                  <a:prstClr val="black"/>
                </a:solidFill>
              </a:rPr>
              <a:t>.</a:t>
            </a:r>
          </a:p>
        </p:txBody>
      </p:sp>
    </p:spTree>
    <p:extLst>
      <p:ext uri="{BB962C8B-B14F-4D97-AF65-F5344CB8AC3E}">
        <p14:creationId xmlns:p14="http://schemas.microsoft.com/office/powerpoint/2010/main" val="1974358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At the end of this lesson, you’ll be able to:</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Describe the Medicare drug coverage determinations that plans make</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how to request an exception to a plan’s drug coverage rules</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standard and expedited processes for appealing a Part D (drug) determination</a:t>
            </a:r>
          </a:p>
          <a:p>
            <a:pPr marL="0" lvl="1" defTabSz="931637">
              <a:spcBef>
                <a:spcPts val="611"/>
              </a:spcBef>
              <a:defRPr/>
            </a:pPr>
            <a:endParaRPr lang="en-US" dirty="0">
              <a:solidFill>
                <a:prstClr val="black"/>
              </a:solidFill>
            </a:endParaRPr>
          </a:p>
        </p:txBody>
      </p:sp>
    </p:spTree>
    <p:extLst>
      <p:ext uri="{BB962C8B-B14F-4D97-AF65-F5344CB8AC3E}">
        <p14:creationId xmlns:p14="http://schemas.microsoft.com/office/powerpoint/2010/main" val="29409328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138443" y="3589137"/>
            <a:ext cx="6733514" cy="5485921"/>
          </a:xfrm>
        </p:spPr>
        <p:txBody>
          <a:bodyPr/>
          <a:lstStyle/>
          <a:p>
            <a:pPr marL="0" indent="0" defTabSz="931637">
              <a:spcAft>
                <a:spcPts val="578"/>
              </a:spcAft>
              <a:buNone/>
              <a:defRPr/>
            </a:pPr>
            <a:r>
              <a:rPr lang="en-US" b="1" dirty="0">
                <a:solidFill>
                  <a:prstClr val="black"/>
                </a:solidFill>
              </a:rPr>
              <a:t>This slide has animation. </a:t>
            </a: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panose="020B0604020202020204" pitchFamily="34" charset="0"/>
              </a:rPr>
              <a:t>A coverage determination is the first decision made by your Medicare plan </a:t>
            </a:r>
            <a:r>
              <a:rPr lang="en-US" dirty="0">
                <a:solidFill>
                  <a:prstClr val="black"/>
                </a:solidFill>
                <a:cs typeface="Arial" panose="020B0604020202020204" pitchFamily="34" charset="0"/>
              </a:rPr>
              <a:t>(not by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 of pocket for it. </a:t>
            </a:r>
          </a:p>
          <a:p>
            <a:pPr marL="114458" indent="-114458" defTabSz="931637">
              <a:spcAft>
                <a:spcPts val="578"/>
              </a:spcAft>
              <a:defRPr/>
            </a:pPr>
            <a:r>
              <a:rPr lang="en-US" b="1" dirty="0">
                <a:solidFill>
                  <a:prstClr val="black"/>
                </a:solidFill>
                <a:cs typeface="Arial" panose="020B0604020202020204" pitchFamily="34" charset="0"/>
              </a:rPr>
              <a:t>You, your prescriber, or your appointed representative can ask for a coverage determination</a:t>
            </a:r>
            <a:r>
              <a:rPr lang="en-US" dirty="0">
                <a:solidFill>
                  <a:prstClr val="black"/>
                </a:solidFill>
                <a:cs typeface="Arial" panose="020B0604020202020204" pitchFamily="34" charset="0"/>
              </a:rPr>
              <a:t> by calling your plan or writing them. You can write a letter or use the “Model Coverage Determination Request” form found at </a:t>
            </a:r>
            <a:r>
              <a:rPr lang="en-US" dirty="0">
                <a:solidFill>
                  <a:prstClr val="black"/>
                </a:solidFill>
                <a:cs typeface="Arial" panose="020B0604020202020204" pitchFamily="34" charset="0"/>
                <a:hlinkClick r:id="rId3"/>
              </a:rPr>
              <a:t>CMS.gov/Medicare/Appeals-and-Grievances/MedPrescriptDrugApplGriev/Downloads/ModCovDetReqForm-and-Instrctns-Feb-2019-508-.zip</a:t>
            </a:r>
            <a:r>
              <a:rPr lang="en-US" dirty="0">
                <a:solidFill>
                  <a:prstClr val="black"/>
                </a:solidFill>
                <a:cs typeface="Arial" panose="020B0604020202020204" pitchFamily="34" charset="0"/>
              </a:rPr>
              <a:t>.</a:t>
            </a:r>
          </a:p>
          <a:p>
            <a:pPr marL="114458" indent="-114458" defTabSz="931637">
              <a:spcAft>
                <a:spcPts val="578"/>
              </a:spcAft>
              <a:defRPr/>
            </a:pPr>
            <a:r>
              <a:rPr lang="en-US" b="1" dirty="0">
                <a:solidFill>
                  <a:prstClr val="black"/>
                </a:solidFill>
                <a:cs typeface="Arial" panose="020B0604020202020204" pitchFamily="34" charset="0"/>
              </a:rPr>
              <a:t>There are 2 types of coverage determinations:</a:t>
            </a:r>
            <a:r>
              <a:rPr lang="en-US" dirty="0">
                <a:solidFill>
                  <a:prstClr val="black"/>
                </a:solidFill>
                <a:cs typeface="Arial" panose="020B0604020202020204" pitchFamily="34" charset="0"/>
              </a:rPr>
              <a:t> standard determinations and expedited determinations. Your request will be expedited (faster) if the plan determines, or if your doctor tells the plan, that your life or health may be seriously jeopardized by waiting for a standard request. </a:t>
            </a:r>
          </a:p>
          <a:p>
            <a:pPr marL="114458" indent="-114458" defTabSz="931637">
              <a:spcAft>
                <a:spcPts val="578"/>
              </a:spcAft>
              <a:defRPr/>
            </a:pPr>
            <a:r>
              <a:rPr lang="en-US" b="1" dirty="0">
                <a:solidFill>
                  <a:prstClr val="black"/>
                </a:solidFill>
                <a:cs typeface="Arial" panose="020B0604020202020204" pitchFamily="34" charset="0"/>
              </a:rPr>
              <a:t>A plan must give you its coverage determination decision as quickly as your health condition requires. </a:t>
            </a:r>
            <a:r>
              <a:rPr lang="en-US" dirty="0">
                <a:solidFill>
                  <a:prstClr val="black"/>
                </a:solidFill>
                <a:cs typeface="Arial" panose="020B0604020202020204" pitchFamily="34" charset="0"/>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marL="114458" indent="-114458" defTabSz="931637">
              <a:spcAft>
                <a:spcPts val="578"/>
              </a:spcAft>
              <a:defRPr/>
            </a:pPr>
            <a:r>
              <a:rPr lang="en-US" b="1" dirty="0">
                <a:solidFill>
                  <a:prstClr val="black"/>
                </a:solidFill>
                <a:cs typeface="Arial" panose="020B0604020202020204" pitchFamily="34" charset="0"/>
              </a:rPr>
              <a:t>If a plan fails to meet these time frames, </a:t>
            </a:r>
            <a:r>
              <a:rPr lang="en-US" b="0" dirty="0">
                <a:solidFill>
                  <a:prstClr val="black"/>
                </a:solidFill>
                <a:cs typeface="Arial" panose="020B0604020202020204" pitchFamily="34" charset="0"/>
              </a:rPr>
              <a:t>i</a:t>
            </a:r>
            <a:r>
              <a:rPr lang="en-US" dirty="0">
                <a:solidFill>
                  <a:prstClr val="black"/>
                </a:solidFill>
                <a:cs typeface="Arial" panose="020B0604020202020204" pitchFamily="34" charset="0"/>
              </a:rPr>
              <a:t>t must automatically forward the request and case file to the Independent Review Entity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dirty="0">
                <a:solidFill>
                  <a:prstClr val="black"/>
                </a:solidFill>
                <a:cs typeface="Arial" panose="020B0604020202020204" pitchFamily="34" charset="0"/>
                <a:hlinkClick r:id="rId4"/>
              </a:rPr>
              <a:t>CMS.gov/Medicare/Appeals-and-Grievances/MedPrescriptDrugApplGriev/Reconsiderations</a:t>
            </a:r>
            <a:r>
              <a:rPr lang="en-US" dirty="0">
                <a:solidFill>
                  <a:prstClr val="black"/>
                </a:solidFill>
                <a:cs typeface="Arial" panose="020B0604020202020204" pitchFamily="34" charset="0"/>
              </a:rPr>
              <a:t>.</a:t>
            </a:r>
          </a:p>
          <a:p>
            <a:pPr marL="0" indent="0">
              <a:spcAft>
                <a:spcPts val="578"/>
              </a:spcAft>
              <a:buNone/>
            </a:pPr>
            <a:endParaRPr lang="en-US" dirty="0">
              <a:cs typeface="Arial" panose="020B0604020202020204" pitchFamily="34" charset="0"/>
            </a:endParaRPr>
          </a:p>
          <a:p>
            <a:pPr marL="0" indent="0">
              <a:spcAft>
                <a:spcPts val="578"/>
              </a:spcAft>
              <a:buNone/>
            </a:pPr>
            <a:endParaRPr lang="en-US" dirty="0"/>
          </a:p>
        </p:txBody>
      </p:sp>
    </p:spTree>
    <p:extLst>
      <p:ext uri="{BB962C8B-B14F-4D97-AF65-F5344CB8AC3E}">
        <p14:creationId xmlns:p14="http://schemas.microsoft.com/office/powerpoint/2010/main" val="1708504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49502" y="3592108"/>
            <a:ext cx="6511396" cy="5472251"/>
          </a:xfrm>
        </p:spPr>
        <p:txBody>
          <a:bodyPr/>
          <a:lstStyle/>
          <a:p>
            <a:pPr marL="0" lvl="1" defTabSz="931637">
              <a:spcBef>
                <a:spcPts val="0"/>
              </a:spcBef>
              <a:spcAft>
                <a:spcPts val="578"/>
              </a:spcAft>
              <a:defRPr/>
            </a:pPr>
            <a:r>
              <a:rPr lang="en-US" b="1" dirty="0">
                <a:solidFill>
                  <a:prstClr val="black"/>
                </a:solidFill>
              </a:rPr>
              <a:t>This slide has animation.</a:t>
            </a:r>
            <a:endParaRPr lang="en-US" dirty="0">
              <a:solidFill>
                <a:prstClr val="black"/>
              </a:solidFill>
            </a:endParaRPr>
          </a:p>
          <a:p>
            <a:pPr marL="0" lvl="1" defTabSz="931637">
              <a:spcBef>
                <a:spcPts val="0"/>
              </a:spcBef>
              <a:spcAft>
                <a:spcPts val="578"/>
              </a:spcAf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lvl="1" defTabSz="931637">
              <a:spcBef>
                <a:spcPts val="0"/>
              </a:spcBef>
              <a:spcAft>
                <a:spcPts val="578"/>
              </a:spcAft>
              <a:defRPr/>
            </a:pPr>
            <a:r>
              <a:rPr lang="en-US" b="1" dirty="0">
                <a:solidFill>
                  <a:prstClr val="black"/>
                </a:solidFill>
                <a:cs typeface="Arial" panose="020B0604020202020204" pitchFamily="34" charset="0"/>
              </a:rPr>
              <a:t>An exception is a type of coverage determination. There are 2 types of exceptions:</a:t>
            </a:r>
            <a:r>
              <a:rPr lang="en-US" dirty="0">
                <a:solidFill>
                  <a:prstClr val="black"/>
                </a:solidFill>
                <a:cs typeface="Arial" panose="020B0604020202020204" pitchFamily="34" charset="0"/>
              </a:rPr>
              <a:t> tier exceptions (like getting a tier 4 drug at the tier 3 cost) and formulary exceptions (either coverage for a drug that’s not on the plan’s formulary, or relaxed access requirements such as a request for the plan to waive a prior authorization or step therapy requirement). </a:t>
            </a:r>
          </a:p>
          <a:p>
            <a:pPr marL="114458" indent="-114458" defTabSz="931637">
              <a:spcAft>
                <a:spcPts val="578"/>
              </a:spcAft>
              <a:defRPr/>
            </a:pPr>
            <a:r>
              <a:rPr lang="en-US" b="1" dirty="0">
                <a:solidFill>
                  <a:prstClr val="black"/>
                </a:solidFill>
                <a:cs typeface="Arial" panose="020B0604020202020204" pitchFamily="34" charset="0"/>
              </a:rPr>
              <a:t>If you want to make an exception request, </a:t>
            </a:r>
            <a:r>
              <a:rPr lang="en-US" dirty="0">
                <a:solidFill>
                  <a:prstClr val="black"/>
                </a:solidFill>
                <a:cs typeface="Arial" panose="020B0604020202020204" pitchFamily="34" charset="0"/>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4458" indent="-114458" defTabSz="931637">
              <a:spcAft>
                <a:spcPts val="578"/>
              </a:spcAft>
              <a:defRPr/>
            </a:pPr>
            <a:r>
              <a:rPr lang="en-US" b="1" dirty="0">
                <a:solidFill>
                  <a:prstClr val="black"/>
                </a:solidFill>
                <a:cs typeface="Arial" panose="020B0604020202020204" pitchFamily="34" charset="0"/>
              </a:rPr>
              <a:t>If your exception request is approved,</a:t>
            </a:r>
            <a:r>
              <a:rPr lang="en-US" dirty="0">
                <a:solidFill>
                  <a:prstClr val="black"/>
                </a:solidFill>
                <a:cs typeface="Arial" panose="020B0604020202020204" pitchFamily="34" charset="0"/>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cs typeface="Arial" panose="020B0604020202020204" pitchFamily="34" charset="0"/>
                <a:hlinkClick r:id="rId3"/>
              </a:rPr>
              <a:t>CMS.gov/Medicare/Appeals-and-Grievances/MedPrescriptDrugApplGriev/Exceptions</a:t>
            </a:r>
            <a:r>
              <a:rPr lang="en-US" dirty="0">
                <a:solidFill>
                  <a:prstClr val="black"/>
                </a:solidFill>
                <a:cs typeface="Arial" panose="020B0604020202020204" pitchFamily="34" charset="0"/>
              </a:rPr>
              <a:t>.</a:t>
            </a:r>
          </a:p>
          <a:p>
            <a:pPr marL="114458" indent="-114458" defTabSz="931637">
              <a:spcAft>
                <a:spcPts val="578"/>
              </a:spcAft>
              <a:defRPr/>
            </a:pPr>
            <a:r>
              <a:rPr lang="en-US" b="1" dirty="0">
                <a:solidFill>
                  <a:prstClr val="black"/>
                </a:solidFill>
                <a:cs typeface="Arial" panose="020B0604020202020204" pitchFamily="34" charset="0"/>
              </a:rPr>
              <a:t>A plan may choose to extend exception coverage into a new plan year.</a:t>
            </a:r>
            <a:r>
              <a:rPr lang="en-US" dirty="0">
                <a:solidFill>
                  <a:prstClr val="black"/>
                </a:solidFill>
                <a:cs typeface="Arial" panose="020B0604020202020204" pitchFamily="34" charset="0"/>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31637">
              <a:spcAft>
                <a:spcPts val="578"/>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want to choose a representative to help you with a coverage determination or appeal, you and the person you want to help you must fill out the Appointment of Representative form (Form CMS-1696). You can get a copy of the form at </a:t>
            </a:r>
            <a:r>
              <a:rPr lang="en-US" dirty="0">
                <a:solidFill>
                  <a:prstClr val="black"/>
                </a:solidFill>
                <a:cs typeface="Arial" panose="020B0604020202020204" pitchFamily="34" charset="0"/>
                <a:hlinkClick r:id="rId4"/>
              </a:rPr>
              <a:t>CMS.gov/medicare/cms-forms/cms-forms/downloads/cms1696.pdf</a:t>
            </a:r>
            <a:r>
              <a:rPr lang="en-US" dirty="0">
                <a:solidFill>
                  <a:prstClr val="black"/>
                </a:solidFill>
                <a:cs typeface="Arial" panose="020B0604020202020204" pitchFamily="34" charset="0"/>
              </a:rPr>
              <a:t>. 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 Lastly, if you have a secure account </a:t>
            </a:r>
            <a:r>
              <a:rPr lang="en-US" dirty="0">
                <a:solidFill>
                  <a:prstClr val="black"/>
                </a:solidFill>
                <a:cs typeface="Arial" panose="020B0604020202020204" pitchFamily="34" charset="0"/>
                <a:hlinkClick r:id="rId5"/>
              </a:rPr>
              <a:t>Medicare.gov</a:t>
            </a:r>
            <a:r>
              <a:rPr lang="en-US" dirty="0">
                <a:solidFill>
                  <a:prstClr val="black"/>
                </a:solidFill>
                <a:cs typeface="Arial" panose="020B0604020202020204" pitchFamily="34" charset="0"/>
              </a:rPr>
              <a:t>, you can create and edit a list of approved representatives.</a:t>
            </a:r>
          </a:p>
          <a:p>
            <a:pPr marL="0" indent="0" defTabSz="931637">
              <a:spcAft>
                <a:spcPts val="578"/>
              </a:spcAft>
              <a:buNone/>
              <a:defRPr/>
            </a:pPr>
            <a:endParaRPr lang="en-US" dirty="0">
              <a:solidFill>
                <a:prstClr val="black"/>
              </a:solidFill>
              <a:cs typeface="Arial" panose="020B0604020202020204" pitchFamily="34" charset="0"/>
            </a:endParaRPr>
          </a:p>
          <a:p>
            <a:pPr marL="0" indent="0">
              <a:spcAft>
                <a:spcPts val="578"/>
              </a:spcAft>
              <a:buNone/>
            </a:pPr>
            <a:endParaRPr lang="en-US" dirty="0"/>
          </a:p>
        </p:txBody>
      </p:sp>
    </p:spTree>
    <p:extLst>
      <p:ext uri="{BB962C8B-B14F-4D97-AF65-F5344CB8AC3E}">
        <p14:creationId xmlns:p14="http://schemas.microsoft.com/office/powerpoint/2010/main" val="20030743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19182" y="119460"/>
            <a:ext cx="6769553" cy="8875804"/>
          </a:xfrm>
        </p:spPr>
        <p:txBody>
          <a:bodyPr/>
          <a:lstStyle/>
          <a:p>
            <a:pPr defTabSz="931620">
              <a:spcBef>
                <a:spcPts val="595"/>
              </a:spcBef>
              <a:defRPr/>
            </a:pPr>
            <a:r>
              <a:rPr lang="en-US" sz="1100" b="1" dirty="0">
                <a:solidFill>
                  <a:prstClr val="black"/>
                </a:solidFill>
              </a:rPr>
              <a:t>This slide has animation. </a:t>
            </a:r>
          </a:p>
          <a:p>
            <a:pPr>
              <a:spcBef>
                <a:spcPts val="618"/>
              </a:spcBef>
              <a:defRPr/>
            </a:pPr>
            <a:r>
              <a:rPr lang="en-US" sz="1100" b="1" dirty="0">
                <a:solidFill>
                  <a:prstClr val="black"/>
                </a:solidFill>
              </a:rPr>
              <a:t>Note for editors: There’s a table hidden behind this graphic. Make sure to update the table if you update the pyramid graphic.</a:t>
            </a:r>
          </a:p>
          <a:p>
            <a:pPr>
              <a:spcBef>
                <a:spcPts val="618"/>
              </a:spcBef>
              <a:defRPr/>
            </a:pPr>
            <a:r>
              <a:rPr lang="en-US" sz="1100" b="1" dirty="0">
                <a:solidFill>
                  <a:prstClr val="black"/>
                </a:solidFill>
              </a:rPr>
              <a:t>Presenter Notes</a:t>
            </a:r>
          </a:p>
          <a:p>
            <a:pPr>
              <a:spcBef>
                <a:spcPts val="618"/>
              </a:spcBef>
              <a:defRPr/>
            </a:pPr>
            <a:r>
              <a:rPr lang="en-US" sz="1100" dirty="0">
                <a:solidFill>
                  <a:prstClr val="black"/>
                </a:solidFill>
              </a:rPr>
              <a:t>If you disagree with your plan’s decision, you have the right to appeal. </a:t>
            </a:r>
          </a:p>
          <a:p>
            <a:pPr>
              <a:spcBef>
                <a:spcPts val="618"/>
              </a:spcBef>
              <a:defRPr/>
            </a:pPr>
            <a:r>
              <a:rPr lang="en-US" sz="1100" dirty="0">
                <a:solidFill>
                  <a:prstClr val="black"/>
                </a:solidFill>
              </a:rPr>
              <a:t>There are 5 levels of appeal:</a:t>
            </a:r>
          </a:p>
          <a:p>
            <a:pPr marL="118071" lvl="1" indent="-111600" defTabSz="931620">
              <a:spcBef>
                <a:spcPts val="623"/>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1</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Redetermination from your plan </a:t>
            </a:r>
          </a:p>
          <a:p>
            <a:pPr marL="236139" lvl="2" indent="-118071" defTabSz="931620">
              <a:spcBef>
                <a:spcPts val="623"/>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your plan’s initial denial (coverage determination) or a coverage limitation under the plan’s drug management program, you can request a redetermination. You must request the redetermination within 60 days from the date of the coverage determination. </a:t>
            </a:r>
            <a:r>
              <a:rPr lang="en-US" sz="1100" dirty="0">
                <a:latin typeface="Calibri" panose="020F0502020204030204" pitchFamily="34" charset="0"/>
                <a:cs typeface="Calibri" panose="020F0502020204030204" pitchFamily="34" charset="0"/>
              </a:rPr>
              <a:t>If you miss the deadline, you must provide a reason for filing late.</a:t>
            </a:r>
            <a:endParaRPr lang="en-US" sz="1100" dirty="0">
              <a:solidFill>
                <a:prstClr val="black"/>
              </a:solidFill>
              <a:latin typeface="Calibri" panose="020F0502020204030204" pitchFamily="34" charset="0"/>
              <a:cs typeface="Calibri" panose="020F0502020204030204" pitchFamily="34" charset="0"/>
            </a:endParaRPr>
          </a:p>
          <a:p>
            <a:pPr marL="236139" lvl="2" indent="-118071" defTabSz="931620">
              <a:spcBef>
                <a:spcPts val="623"/>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plan’s redetermination decision in level 1, you can request a reconsideration by an Independent Review Entity (IRE), which is level 2, within 60 days from the date of the redetermination decision. If you miss the deadline, you must provide a reason for late filing.</a:t>
            </a:r>
          </a:p>
          <a:p>
            <a:pPr marL="236139" lvl="2" indent="-118071" defTabSz="931620">
              <a:spcBef>
                <a:spcPts val="623"/>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18071" lvl="1" indent="-111600" defTabSz="931620">
              <a:spcBef>
                <a:spcPts val="623"/>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2</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Reconsideration by an IRE </a:t>
            </a:r>
          </a:p>
          <a:p>
            <a:pPr marL="236139" lvl="2" indent="-118071" defTabSz="931620">
              <a:spcBef>
                <a:spcPts val="623"/>
              </a:spcBef>
              <a:buSzTx/>
              <a:buFont typeface="Arial" panose="020B0604020202020204" pitchFamily="34" charset="0"/>
              <a:buChar char="•"/>
              <a:defRPr/>
            </a:pPr>
            <a:r>
              <a:rPr lang="en-US" sz="1100" dirty="0">
                <a:latin typeface="Calibri" panose="020F0502020204030204" pitchFamily="34" charset="0"/>
                <a:cs typeface="Calibri" panose="020F050202020403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100" dirty="0">
              <a:solidFill>
                <a:prstClr val="black"/>
              </a:solidFill>
              <a:latin typeface="Calibri" panose="020F0502020204030204" pitchFamily="34" charset="0"/>
              <a:cs typeface="Calibri" panose="020F0502020204030204" pitchFamily="34" charset="0"/>
            </a:endParaRPr>
          </a:p>
          <a:p>
            <a:pPr marL="236139" lvl="2" indent="-118071" defTabSz="931620">
              <a:spcBef>
                <a:spcPts val="623"/>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IRE’s decision in level 2, you have 60 days after you get the IRE’s decision to request a decision by the Office of Medicare Hearing and Appeals (OMHA), which is level 3. </a:t>
            </a:r>
          </a:p>
          <a:p>
            <a:pPr marL="116452" lvl="1" indent="-116452" defTabSz="931620">
              <a:spcBef>
                <a:spcPts val="623"/>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3</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Decision by OMHA </a:t>
            </a:r>
          </a:p>
          <a:p>
            <a:pPr marL="236139" lvl="2" indent="-118071" defTabSz="931620">
              <a:spcBef>
                <a:spcPts val="623"/>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To get a hearing or review by the OMHA, the amount of your case must meet a minimum dollar amount that changes yearly. The required amount for 2024 is $180. </a:t>
            </a:r>
          </a:p>
          <a:p>
            <a:pPr marL="236139" lvl="2" indent="-118071" defTabSz="931620">
              <a:spcBef>
                <a:spcPts val="623"/>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OMHA’s decision in level 3, you have 60 days after you get OMHA’s decision to request a review by the Medicare Appeals Council, which is level 4.</a:t>
            </a:r>
          </a:p>
          <a:p>
            <a:pPr marL="116452" lvl="1" indent="-116452" defTabSz="931620">
              <a:spcBef>
                <a:spcPts val="623"/>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4</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Review by the Medicare Appeals Council </a:t>
            </a:r>
          </a:p>
          <a:p>
            <a:pPr marL="236139" lvl="1" indent="-118071" defTabSz="931620">
              <a:spcBef>
                <a:spcPts val="623"/>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You can request that the Appeals Council review your case, regardless of the dollar amount of your case. </a:t>
            </a:r>
          </a:p>
          <a:p>
            <a:pPr marL="236139" lvl="1" indent="-118071" defTabSz="931620">
              <a:spcBef>
                <a:spcPts val="623"/>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Appeals Council’s decision in level 4, you have 60 days after you get the Appeals Council’s decision to request Judicial Review by a Federal District Court, which is level 5.</a:t>
            </a:r>
            <a:endParaRPr lang="en-US" sz="1100" strike="sngStrike" dirty="0">
              <a:solidFill>
                <a:prstClr val="black"/>
              </a:solidFill>
              <a:latin typeface="Calibri" panose="020F0502020204030204" pitchFamily="34" charset="0"/>
              <a:cs typeface="Calibri" panose="020F0502020204030204" pitchFamily="34" charset="0"/>
            </a:endParaRPr>
          </a:p>
          <a:p>
            <a:pPr marL="116452" lvl="1" indent="-116452" defTabSz="931620">
              <a:spcBef>
                <a:spcPts val="623"/>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5</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Judicial review by a Federal District Court </a:t>
            </a:r>
            <a:r>
              <a:rPr lang="en-US" sz="1100" dirty="0">
                <a:solidFill>
                  <a:prstClr val="black"/>
                </a:solidFill>
                <a:latin typeface="Calibri" panose="020F0502020204030204" pitchFamily="34" charset="0"/>
                <a:cs typeface="Calibri" panose="020F0502020204030204" pitchFamily="34" charset="0"/>
              </a:rPr>
              <a:t>To get a review, the amount of your case must meet a minimum dollar amount. The minimum dollar amount for 2024 is $1,840. You can combine claims to meet this dollar amount.</a:t>
            </a:r>
          </a:p>
          <a:p>
            <a:pPr>
              <a:spcBef>
                <a:spcPts val="618"/>
              </a:spcBef>
              <a:defRPr/>
            </a:pPr>
            <a:r>
              <a:rPr lang="en-US" sz="1100" b="1" dirty="0">
                <a:solidFill>
                  <a:prstClr val="black"/>
                </a:solidFill>
              </a:rPr>
              <a:t>Important</a:t>
            </a:r>
            <a:r>
              <a:rPr lang="en-US" sz="1100" dirty="0">
                <a:solidFill>
                  <a:prstClr val="black"/>
                </a:solidFill>
              </a:rPr>
              <a:t>: The Part D late enrollment penalty reconsideration process is unrelated to the appeals process flowchart—the appeals flowchart relates to drug benefit appeals. There’s only one level of independent review for late enrollment penalty disputes. For more information, contact your plan or your SHIP at </a:t>
            </a:r>
            <a:r>
              <a:rPr lang="en-US" sz="1100" dirty="0">
                <a:solidFill>
                  <a:prstClr val="black"/>
                </a:solidFill>
                <a:hlinkClick r:id="rId3"/>
              </a:rPr>
              <a:t>shiphelp.org</a:t>
            </a:r>
            <a:r>
              <a:rPr lang="en-US" sz="1100" dirty="0">
                <a:solidFill>
                  <a:prstClr val="black"/>
                </a:solidFill>
              </a:rPr>
              <a:t>. </a:t>
            </a:r>
          </a:p>
          <a:p>
            <a:pPr>
              <a:spcBef>
                <a:spcPts val="618"/>
              </a:spcBef>
              <a:defRPr/>
            </a:pPr>
            <a:r>
              <a:rPr lang="en-US" sz="1100" b="1" dirty="0">
                <a:solidFill>
                  <a:prstClr val="black"/>
                </a:solidFill>
              </a:rPr>
              <a:t>NOTE</a:t>
            </a:r>
            <a:r>
              <a:rPr lang="en-US" sz="1100" dirty="0">
                <a:solidFill>
                  <a:prstClr val="black"/>
                </a:solidFill>
              </a:rPr>
              <a:t>:</a:t>
            </a:r>
            <a:r>
              <a:rPr lang="en-US" sz="1100" b="1" dirty="0">
                <a:solidFill>
                  <a:prstClr val="black"/>
                </a:solidFill>
              </a:rPr>
              <a:t> </a:t>
            </a:r>
            <a:r>
              <a:rPr lang="en-US" sz="1100" dirty="0">
                <a:solidFill>
                  <a:prstClr val="black"/>
                </a:solidFill>
              </a:rPr>
              <a:t>For a full-size copy of the Part D (Drug) appeals process flowchart, visit </a:t>
            </a:r>
            <a:r>
              <a:rPr lang="en-US" sz="1100" dirty="0">
                <a:solidFill>
                  <a:prstClr val="black"/>
                </a:solidFill>
                <a:hlinkClick r:id="rId4"/>
              </a:rPr>
              <a:t>CMS.gov/Medicare/Appeals-and-Grievances/MedPrescriptDrugApplGriev/Downloads/Flowchart-Medicare-Part-D.pdf</a:t>
            </a:r>
            <a:r>
              <a:rPr lang="en-US" sz="1100" dirty="0">
                <a:solidFill>
                  <a:prstClr val="black"/>
                </a:solidFill>
              </a:rPr>
              <a:t>.  </a:t>
            </a:r>
            <a:endParaRPr lang="en-US" sz="1100" dirty="0"/>
          </a:p>
          <a:p>
            <a:pPr>
              <a:spcBef>
                <a:spcPts val="618"/>
              </a:spcBef>
              <a:defRPr/>
            </a:pPr>
            <a:r>
              <a:rPr lang="en-US" sz="1100" b="1" dirty="0">
                <a:solidFill>
                  <a:prstClr val="black"/>
                </a:solidFill>
              </a:rPr>
              <a:t>Source </a:t>
            </a:r>
            <a:r>
              <a:rPr lang="en-US" sz="1100" dirty="0">
                <a:solidFill>
                  <a:prstClr val="black"/>
                </a:solidFill>
              </a:rPr>
              <a:t>(for 3</a:t>
            </a:r>
            <a:r>
              <a:rPr lang="en-US" sz="1100" baseline="30000" dirty="0">
                <a:solidFill>
                  <a:prstClr val="black"/>
                </a:solidFill>
              </a:rPr>
              <a:t>rd</a:t>
            </a:r>
            <a:r>
              <a:rPr lang="en-US" sz="1100" dirty="0">
                <a:solidFill>
                  <a:prstClr val="black"/>
                </a:solidFill>
              </a:rPr>
              <a:t> sub-bullet in level 1): Medicare Advantage and Part D Final Rule (CMS-4190-F2): (</a:t>
            </a:r>
            <a:r>
              <a:rPr lang="en-US" sz="1100" dirty="0">
                <a:solidFill>
                  <a:prstClr val="black"/>
                </a:solidFill>
                <a:hlinkClick r:id="rId5"/>
              </a:rPr>
              <a:t>Federalregister.gov/documents/2021/01/19/2021-00538/medicare-and-medicaid-programs-contract-year-2022-policy-and-technical-changes-to-the-medicare</a:t>
            </a:r>
            <a:r>
              <a:rPr lang="en-US" sz="110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13</a:t>
            </a:r>
          </a:p>
          <a:p>
            <a:pPr marL="0" indent="0" defTabSz="661043">
              <a:spcAft>
                <a:spcPts val="578"/>
              </a:spcAft>
              <a:buNone/>
            </a:pPr>
            <a:r>
              <a:rPr lang="en-US" b="1" dirty="0">
                <a:solidFill>
                  <a:prstClr val="black"/>
                </a:solidFill>
                <a:cs typeface="Arial"/>
              </a:rPr>
              <a:t>If you get a new prescription and you’re not sure if it’s on your plan’s formulary, ________.</a:t>
            </a:r>
          </a:p>
          <a:p>
            <a:pPr marL="220348" indent="-220348" defTabSz="661043">
              <a:spcAft>
                <a:spcPts val="578"/>
              </a:spcAft>
              <a:buFont typeface="+mj-lt"/>
              <a:buAutoNum type="alphaLcPeriod"/>
            </a:pPr>
            <a:r>
              <a:rPr lang="en-US" dirty="0">
                <a:solidFill>
                  <a:prstClr val="black"/>
                </a:solidFill>
                <a:cs typeface="Arial"/>
              </a:rPr>
              <a:t>you should reschedule the doctor’s appointment for a later date when you’ve had time to do research.</a:t>
            </a:r>
          </a:p>
          <a:p>
            <a:pPr marL="220348" indent="-220348" defTabSz="661043">
              <a:spcAft>
                <a:spcPts val="578"/>
              </a:spcAft>
              <a:buFont typeface="+mj-lt"/>
              <a:buAutoNum type="alphaLcPeriod"/>
            </a:pPr>
            <a:r>
              <a:rPr lang="en-US" dirty="0">
                <a:solidFill>
                  <a:prstClr val="black"/>
                </a:solidFill>
                <a:cs typeface="Arial"/>
              </a:rPr>
              <a:t>you can request a coverage determination from your pharmacy.</a:t>
            </a:r>
          </a:p>
          <a:p>
            <a:pPr marL="220348" indent="-220348" defTabSz="661043">
              <a:spcAft>
                <a:spcPts val="578"/>
              </a:spcAft>
              <a:buFont typeface="+mj-lt"/>
              <a:buAutoNum type="alphaLcPeriod"/>
            </a:pPr>
            <a:r>
              <a:rPr lang="en-US" dirty="0">
                <a:solidFill>
                  <a:prstClr val="black"/>
                </a:solidFill>
                <a:cs typeface="Arial"/>
              </a:rPr>
              <a:t>you can request a coverage determination from your plan.</a:t>
            </a:r>
          </a:p>
          <a:p>
            <a:pPr marL="220348" indent="-220348" defTabSz="661043">
              <a:spcAft>
                <a:spcPts val="578"/>
              </a:spcAft>
              <a:buFont typeface="+mj-lt"/>
              <a:buAutoNum type="alphaLcPeriod"/>
            </a:pPr>
            <a:r>
              <a:rPr lang="en-US" dirty="0">
                <a:solidFill>
                  <a:prstClr val="black"/>
                </a:solidFill>
                <a:cs typeface="Arial"/>
              </a:rPr>
              <a:t>All of the above</a:t>
            </a:r>
          </a:p>
          <a:p>
            <a:pPr marL="440695" indent="-440695" defTabSz="661043">
              <a:spcAft>
                <a:spcPts val="578"/>
              </a:spcAft>
              <a:buNone/>
            </a:pPr>
            <a:r>
              <a:rPr lang="en-US" b="1" dirty="0">
                <a:solidFill>
                  <a:prstClr val="black"/>
                </a:solidFill>
                <a:cs typeface="Arial"/>
              </a:rPr>
              <a:t>Answer: c. You can request a coverage determination from your plan</a:t>
            </a:r>
          </a:p>
          <a:p>
            <a:pPr marL="0" indent="0" defTabSz="661043">
              <a:spcAft>
                <a:spcPts val="578"/>
              </a:spcAft>
              <a:buNone/>
            </a:pPr>
            <a:r>
              <a:rPr lang="en-US" dirty="0">
                <a:solidFill>
                  <a:prstClr val="black"/>
                </a:solidFill>
                <a:cs typeface="Arial"/>
              </a:rPr>
              <a:t>A coverage determination is the first decision made by your Medicare plan (not by the pharmacy) about a prescription drug you requested. This includes whether a certain drug is covered, whether you have met all the requirements for getting a requested drug, how much you must pay for it, and whether to make an exception to a plan rule when you requested it. You, your prescriber, or your appointed representative must contact your plan to ask for a coverage determination. </a:t>
            </a:r>
          </a:p>
          <a:p>
            <a:pPr marL="0" indent="0" defTabSz="661043">
              <a:spcAft>
                <a:spcPts val="578"/>
              </a:spcAft>
              <a:buNone/>
            </a:pPr>
            <a:r>
              <a:rPr lang="en-US" dirty="0">
                <a:solidFill>
                  <a:prstClr val="black"/>
                </a:solidFill>
                <a:cs typeface="Arial"/>
              </a:rPr>
              <a:t>You don’t need a coverage determination to get the drug, but the determination will let you know if your plan will help pay for the drug before you start taking it. If you get the drug without confirmation from your plan, you may need to pay out of pocket for it. </a:t>
            </a:r>
          </a:p>
          <a:p>
            <a:pPr marL="0" indent="0" defTabSz="661043">
              <a:spcAft>
                <a:spcPts val="578"/>
              </a:spcAft>
              <a:buNone/>
            </a:pPr>
            <a:endParaRPr lang="en-US" dirty="0"/>
          </a:p>
        </p:txBody>
      </p:sp>
    </p:spTree>
    <p:extLst>
      <p:ext uri="{BB962C8B-B14F-4D97-AF65-F5344CB8AC3E}">
        <p14:creationId xmlns:p14="http://schemas.microsoft.com/office/powerpoint/2010/main" val="4107406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14</a:t>
            </a:r>
          </a:p>
          <a:p>
            <a:pPr marL="0" indent="0" defTabSz="661043">
              <a:spcAft>
                <a:spcPts val="578"/>
              </a:spcAft>
              <a:buNone/>
            </a:pPr>
            <a:r>
              <a:rPr lang="en-US" b="1" dirty="0">
                <a:solidFill>
                  <a:prstClr val="black"/>
                </a:solidFill>
                <a:cs typeface="Arial"/>
              </a:rPr>
              <a:t>Anita’s doctor prescribes her medicine that isn’t on her Medicare plan’s formulary. After working with her doctor to provide documentation to the drug plan, she can now get her prescription from the pharmacy and pay her plan’s copay. This is an example of:</a:t>
            </a:r>
          </a:p>
          <a:p>
            <a:pPr marL="113234" lvl="1">
              <a:spcBef>
                <a:spcPts val="0"/>
              </a:spcBef>
              <a:spcAft>
                <a:spcPts val="578"/>
              </a:spcAft>
            </a:pPr>
            <a:r>
              <a:rPr lang="en-US" dirty="0">
                <a:solidFill>
                  <a:prstClr val="black"/>
                </a:solidFill>
                <a:cs typeface="Arial"/>
              </a:rPr>
              <a:t>a. An appeal</a:t>
            </a:r>
          </a:p>
          <a:p>
            <a:pPr marL="113234" lvl="1">
              <a:spcBef>
                <a:spcPts val="0"/>
              </a:spcBef>
              <a:spcAft>
                <a:spcPts val="578"/>
              </a:spcAft>
            </a:pPr>
            <a:r>
              <a:rPr lang="en-US" dirty="0">
                <a:solidFill>
                  <a:prstClr val="black"/>
                </a:solidFill>
                <a:cs typeface="Arial"/>
              </a:rPr>
              <a:t>b. A formulary exception</a:t>
            </a:r>
          </a:p>
          <a:p>
            <a:pPr marL="113234" lvl="1">
              <a:spcBef>
                <a:spcPts val="0"/>
              </a:spcBef>
              <a:spcAft>
                <a:spcPts val="578"/>
              </a:spcAft>
            </a:pPr>
            <a:r>
              <a:rPr lang="en-US" dirty="0">
                <a:solidFill>
                  <a:prstClr val="black"/>
                </a:solidFill>
                <a:cs typeface="Arial"/>
              </a:rPr>
              <a:t>c. An expedited request</a:t>
            </a:r>
          </a:p>
          <a:p>
            <a:pPr marL="113234" lvl="1">
              <a:spcBef>
                <a:spcPts val="0"/>
              </a:spcBef>
              <a:spcAft>
                <a:spcPts val="578"/>
              </a:spcAft>
            </a:pPr>
            <a:r>
              <a:rPr lang="en-US" dirty="0">
                <a:solidFill>
                  <a:prstClr val="black"/>
                </a:solidFill>
                <a:cs typeface="Arial"/>
              </a:rPr>
              <a:t>d. A tier exception</a:t>
            </a:r>
          </a:p>
          <a:p>
            <a:pPr marL="440695" indent="-440695" defTabSz="661043">
              <a:spcAft>
                <a:spcPts val="578"/>
              </a:spcAft>
              <a:buNone/>
            </a:pPr>
            <a:r>
              <a:rPr lang="en-US" b="1" dirty="0">
                <a:solidFill>
                  <a:prstClr val="black"/>
                </a:solidFill>
                <a:cs typeface="Arial"/>
              </a:rPr>
              <a:t>Answer: b. A formulary exception</a:t>
            </a:r>
          </a:p>
          <a:p>
            <a:pPr marL="0" indent="0" defTabSz="661043">
              <a:spcAft>
                <a:spcPts val="578"/>
              </a:spcAft>
              <a:buNone/>
            </a:pPr>
            <a:r>
              <a:rPr lang="en-US" dirty="0">
                <a:solidFill>
                  <a:prstClr val="black"/>
                </a:solidFill>
                <a:cs typeface="Arial"/>
              </a:rPr>
              <a:t>An exception is a type of coverage determination. There are 2 types of exceptions: </a:t>
            </a:r>
          </a:p>
          <a:p>
            <a:pPr marL="0" indent="0" defTabSz="661043">
              <a:spcAft>
                <a:spcPts val="578"/>
              </a:spcAft>
              <a:buNone/>
            </a:pPr>
            <a:r>
              <a:rPr lang="en-US" dirty="0">
                <a:solidFill>
                  <a:prstClr val="black"/>
                </a:solidFill>
                <a:cs typeface="Arial"/>
              </a:rPr>
              <a:t>1. Tier exceptions (like getting a tier 4 drug at the tier 3 cost) </a:t>
            </a:r>
          </a:p>
          <a:p>
            <a:pPr marL="0" indent="0" defTabSz="661043">
              <a:spcAft>
                <a:spcPts val="578"/>
              </a:spcAft>
              <a:buNone/>
            </a:pPr>
            <a:r>
              <a:rPr lang="en-US" dirty="0">
                <a:solidFill>
                  <a:prstClr val="black"/>
                </a:solidFill>
                <a:cs typeface="Arial"/>
              </a:rPr>
              <a:t>2. Formulary exceptions (either coverage for a drug that’s not on the plan’s formulary, or relaxed access requirements)</a:t>
            </a:r>
            <a:endParaRPr lang="en-US" dirty="0"/>
          </a:p>
        </p:txBody>
      </p:sp>
    </p:spTree>
    <p:extLst>
      <p:ext uri="{BB962C8B-B14F-4D97-AF65-F5344CB8AC3E}">
        <p14:creationId xmlns:p14="http://schemas.microsoft.com/office/powerpoint/2010/main" val="5518795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28612" y="3638221"/>
            <a:ext cx="5980748" cy="5506212"/>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Some of your prescription drugs are covered under Medicare Part A (Hospital Insurance) or Part B (Medical Insurance), and you may sign up for Medicare drug coverage (Part D). If you have a Medicare health plan with drug coverage, you get all of your Medicare-covered health care from the plan, including covered prescription drugs. Most Medicare Advantage Plans offer drug coverage.</a:t>
            </a:r>
          </a:p>
          <a:p>
            <a:pPr marL="0" indent="0" defTabSz="931637">
              <a:spcAft>
                <a:spcPts val="578"/>
              </a:spcAft>
              <a:buNone/>
              <a:defRPr/>
            </a:pPr>
            <a:r>
              <a:rPr lang="en-US" b="1" dirty="0">
                <a:solidFill>
                  <a:prstClr val="black"/>
                </a:solidFill>
                <a:cs typeface="Arial"/>
              </a:rPr>
              <a:t>Prescription drugs are covered depending on:</a:t>
            </a:r>
            <a:endParaRPr lang="en-US" b="1" dirty="0"/>
          </a:p>
          <a:p>
            <a:pPr marL="114458" indent="-114458" defTabSz="931637">
              <a:spcAft>
                <a:spcPts val="578"/>
              </a:spcAft>
              <a:defRPr/>
            </a:pPr>
            <a:r>
              <a:rPr lang="en-US" dirty="0">
                <a:solidFill>
                  <a:prstClr val="black"/>
                </a:solidFill>
                <a:cs typeface="Arial"/>
              </a:rPr>
              <a:t>Medical necessity (is this drug part of the clinical standard of care)</a:t>
            </a:r>
          </a:p>
          <a:p>
            <a:pPr marL="114458" indent="-114458" defTabSz="931637">
              <a:spcAft>
                <a:spcPts val="578"/>
              </a:spcAft>
              <a:defRPr/>
            </a:pPr>
            <a:r>
              <a:rPr lang="en-US" dirty="0">
                <a:solidFill>
                  <a:prstClr val="black"/>
                </a:solidFill>
                <a:cs typeface="Arial"/>
              </a:rPr>
              <a:t>Setting where health care is given</a:t>
            </a:r>
            <a:r>
              <a:rPr lang="en-US" dirty="0"/>
              <a:t>—</a:t>
            </a:r>
            <a:r>
              <a:rPr lang="en-US" dirty="0">
                <a:solidFill>
                  <a:prstClr val="black"/>
                </a:solidFill>
                <a:cs typeface="Arial"/>
              </a:rPr>
              <a:t>for example, home, hospital (as inpatient or outpatient), or surgery center</a:t>
            </a:r>
          </a:p>
          <a:p>
            <a:pPr marL="114458" indent="-114458" defTabSz="931637">
              <a:spcAft>
                <a:spcPts val="578"/>
              </a:spcAft>
              <a:defRPr/>
            </a:pPr>
            <a:r>
              <a:rPr lang="en-US" dirty="0">
                <a:solidFill>
                  <a:prstClr val="black"/>
                </a:solidFill>
                <a:cs typeface="Arial"/>
              </a:rPr>
              <a:t>Medical indication or reason why you need medication (for example, for cancer treatment)</a:t>
            </a:r>
          </a:p>
          <a:p>
            <a:pPr marL="114458" indent="-114458" defTabSz="931637">
              <a:spcAft>
                <a:spcPts val="578"/>
              </a:spcAft>
              <a:defRPr/>
            </a:pPr>
            <a:r>
              <a:rPr lang="en-US" dirty="0">
                <a:solidFill>
                  <a:prstClr val="black"/>
                </a:solidFill>
                <a:cs typeface="Arial"/>
              </a:rPr>
              <a:t>Legal statue that determines which part of Medicare should pay for certain drugs</a:t>
            </a:r>
          </a:p>
          <a:p>
            <a:pPr marL="114458" indent="-114458" defTabSz="931637">
              <a:spcAft>
                <a:spcPts val="578"/>
              </a:spcAft>
              <a:defRPr/>
            </a:pPr>
            <a:r>
              <a:rPr lang="en-US" dirty="0">
                <a:solidFill>
                  <a:prstClr val="black"/>
                </a:solidFill>
                <a:cs typeface="Arial"/>
              </a:rPr>
              <a:t>Any special drug coverage requirements, like those for immunosuppressive drugs that would be used following an organ transplant</a:t>
            </a:r>
          </a:p>
          <a:p>
            <a:pPr marL="0" lvl="1" defTabSz="931637">
              <a:spcBef>
                <a:spcPts val="0"/>
              </a:spcBef>
              <a:spcAft>
                <a:spcPts val="578"/>
              </a:spcAft>
              <a:defRPr/>
            </a:pPr>
            <a:r>
              <a:rPr lang="en-US" b="1" dirty="0">
                <a:solidFill>
                  <a:prstClr val="black"/>
                </a:solidFill>
                <a:cs typeface="Arial"/>
              </a:rPr>
              <a:t>You can get Medicare drug coverage through a Medicare drug plan or through a Medicare health plan with drug coverage.</a:t>
            </a:r>
          </a:p>
          <a:p>
            <a:pPr marL="114458" lvl="1" indent="-114458"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Most people must take action to join a plan. Most plans let you enroll online or through the Medicare Plan Finder, but plans must also accept paper applications.  </a:t>
            </a:r>
          </a:p>
          <a:p>
            <a:pPr marL="114581" lvl="1" indent="-114581"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A delay in joining may result in a late enrollment penalty. The late enrollment penalty will be calculated based on the number of months you went without some form of creditable drug coverage. </a:t>
            </a:r>
            <a:endParaRPr lang="en-US" dirty="0">
              <a:solidFill>
                <a:prstClr val="black"/>
              </a:solidFill>
              <a:cs typeface="Arial" panose="020B0604020202020204" pitchFamily="34" charset="0"/>
            </a:endParaRPr>
          </a:p>
          <a:p>
            <a:pPr marL="114458" lvl="1" indent="-114458"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Extra Help is available to people with limited income and resources. Income and resource limits to qualify for help paying your prescription drug costs change each year. </a:t>
            </a:r>
            <a:endParaRPr lang="en-US" dirty="0">
              <a:solidFill>
                <a:prstClr val="black"/>
              </a:solidFill>
              <a:cs typeface="Arial" panose="020B0604020202020204" pitchFamily="34" charset="0"/>
            </a:endParaRPr>
          </a:p>
          <a:p>
            <a:pPr marL="0" indent="0" defTabSz="931637">
              <a:spcBef>
                <a:spcPts val="611"/>
              </a:spcBef>
              <a:spcAft>
                <a:spcPts val="578"/>
              </a:spcAft>
              <a:buNone/>
              <a:defRPr/>
            </a:pPr>
            <a:endParaRPr lang="en-US"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39050775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fontAlgn="base">
              <a:spcAft>
                <a:spcPts val="578"/>
              </a:spcAft>
              <a:buNone/>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fontAlgn="base">
              <a:spcAft>
                <a:spcPts val="578"/>
              </a:spcAft>
              <a:buNone/>
            </a:pPr>
            <a:r>
              <a:rPr lang="en-US" dirty="0">
                <a:cs typeface="Arial" panose="020B0604020202020204" pitchFamily="34" charset="0"/>
              </a:rPr>
              <a:t>This slide (and the 3 that follow) provides information about additional resources and products. You may want to highlight those most relevant to your audience.​</a:t>
            </a:r>
            <a:endParaRPr lang="en-US" b="0" i="0" dirty="0">
              <a:effectLst/>
              <a:cs typeface="Arial" panose="020B0604020202020204" pitchFamily="34" charset="0"/>
            </a:endParaRPr>
          </a:p>
          <a:p>
            <a:pPr marL="0" indent="0" fontAlgn="base">
              <a:spcAft>
                <a:spcPts val="578"/>
              </a:spcAft>
              <a:buNone/>
            </a:pPr>
            <a:r>
              <a:rPr lang="en-US" i="1" dirty="0">
                <a:cs typeface="Arial" panose="020B0604020202020204" pitchFamily="34" charset="0"/>
              </a:rPr>
              <a:t>Continued on next slide.</a:t>
            </a:r>
            <a:r>
              <a:rPr lang="en-US" dirty="0">
                <a:cs typeface="Arial" panose="020B0604020202020204" pitchFamily="34" charset="0"/>
              </a:rPr>
              <a:t>​</a:t>
            </a:r>
            <a:endParaRPr lang="en-US" b="0" i="0" dirty="0">
              <a:effectLst/>
              <a:cs typeface="Arial" panose="020B0604020202020204" pitchFamily="34" charset="0"/>
            </a:endParaRPr>
          </a:p>
          <a:p>
            <a:pPr marL="0" indent="0" fontAlgn="base">
              <a:spcAft>
                <a:spcPts val="578"/>
              </a:spcAft>
              <a:buNone/>
            </a:pPr>
            <a:endParaRPr lang="en-US" b="0" dirty="0"/>
          </a:p>
        </p:txBody>
      </p:sp>
    </p:spTree>
    <p:extLst>
      <p:ext uri="{BB962C8B-B14F-4D97-AF65-F5344CB8AC3E}">
        <p14:creationId xmlns:p14="http://schemas.microsoft.com/office/powerpoint/2010/main" val="40521379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a:buNone/>
            </a:pPr>
            <a:endParaRPr lang="en-US" b="0" dirty="0"/>
          </a:p>
        </p:txBody>
      </p:sp>
    </p:spTree>
    <p:extLst>
      <p:ext uri="{BB962C8B-B14F-4D97-AF65-F5344CB8AC3E}">
        <p14:creationId xmlns:p14="http://schemas.microsoft.com/office/powerpoint/2010/main" val="41856399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88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419100"/>
            <a:ext cx="5400675" cy="3038475"/>
          </a:xfrm>
        </p:spPr>
      </p:sp>
      <p:sp>
        <p:nvSpPr>
          <p:cNvPr id="3" name="Notes Placeholder 2"/>
          <p:cNvSpPr>
            <a:spLocks noGrp="1"/>
          </p:cNvSpPr>
          <p:nvPr>
            <p:ph type="body" idx="1"/>
          </p:nvPr>
        </p:nvSpPr>
        <p:spPr>
          <a:xfrm>
            <a:off x="209947" y="3626755"/>
            <a:ext cx="6590506" cy="5122113"/>
          </a:xfrm>
        </p:spPr>
        <p:txBody>
          <a:bodyPr>
            <a:noAutofit/>
          </a:bodyPr>
          <a:lstStyle/>
          <a:p>
            <a:pPr marL="0" indent="0"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a:spcAft>
                <a:spcPts val="578"/>
              </a:spcAft>
              <a:buNone/>
            </a:pPr>
            <a:r>
              <a:rPr lang="en-US" dirty="0"/>
              <a:t>Part B-ID:</a:t>
            </a:r>
          </a:p>
          <a:p>
            <a:pPr marL="168401" indent="-168401">
              <a:spcAft>
                <a:spcPts val="578"/>
              </a:spcAft>
            </a:pPr>
            <a:r>
              <a:rPr lang="en-US" dirty="0"/>
              <a:t>Doesn’t have specific enrollment periods. If an individual qualifies, they can enroll, disenroll, or re-enroll at any time on a monthly basis. Coverage will start (or end) the month after the individual contacts Social Security.</a:t>
            </a:r>
          </a:p>
          <a:p>
            <a:pPr marL="168401" indent="-168401">
              <a:spcAft>
                <a:spcPts val="578"/>
              </a:spcAft>
            </a:pPr>
            <a:r>
              <a:rPr lang="en-US" dirty="0"/>
              <a:t>Only covers immunosuppressive drugs and doesn’t include coverage for any other Part B benefits or services.</a:t>
            </a:r>
          </a:p>
          <a:p>
            <a:pPr marL="168401" indent="-168401">
              <a:spcAft>
                <a:spcPts val="578"/>
              </a:spcAft>
            </a:pPr>
            <a:r>
              <a:rPr lang="en-US" dirty="0"/>
              <a:t>Requires a person to attest that they don’t have and don’t expect to get certain other types of health coverage (like a group health plan (GHP), TRICARE, or Medicaid that covers immunosuppressive drugs), and that they’ll notify Social Security within 60 days if they sign up for such other coverage (thereby ending their enrollment in Medicare). </a:t>
            </a:r>
          </a:p>
          <a:p>
            <a:pPr marL="168401" indent="-168401">
              <a:spcAft>
                <a:spcPts val="578"/>
              </a:spcAft>
            </a:pPr>
            <a:r>
              <a:rPr lang="en-US" dirty="0"/>
              <a:t>Has a lower premium than the standard Part B premium, and doesn’t have late enrollment penalties. The premium in 2024 is $103. If your income is above a certain amount, you may pay more. For 2024 rates visit </a:t>
            </a:r>
            <a:r>
              <a:rPr lang="en-US" dirty="0">
                <a:hlinkClick r:id="rId3"/>
              </a:rPr>
              <a:t>CMS.gov/newsroom/fact-sheets/2024-medicare-parts-b-premiums-and-deductibles</a:t>
            </a:r>
            <a:r>
              <a:rPr lang="en-US" dirty="0"/>
              <a:t>.</a:t>
            </a:r>
          </a:p>
          <a:p>
            <a:pPr marL="0" indent="0" defTabSz="898137">
              <a:spcAft>
                <a:spcPts val="578"/>
              </a:spcAft>
              <a:buNone/>
              <a:defRPr/>
            </a:pPr>
            <a:r>
              <a:rPr lang="en-US" b="1" dirty="0">
                <a:ea typeface="Calibri" panose="020F0502020204030204" pitchFamily="34" charset="0"/>
              </a:rPr>
              <a:t>Note</a:t>
            </a:r>
            <a:r>
              <a:rPr lang="en-US" dirty="0">
                <a:ea typeface="Calibri" panose="020F0502020204030204" pitchFamily="34" charset="0"/>
              </a:rPr>
              <a:t>: 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4" dirty="0">
                <a:ea typeface="Calibri" panose="020F0502020204030204" pitchFamily="34" charset="0"/>
              </a:rPr>
              <a:t> </a:t>
            </a:r>
            <a:r>
              <a:rPr lang="en-US" dirty="0">
                <a:ea typeface="Calibri" panose="020F0502020204030204" pitchFamily="34" charset="0"/>
              </a:rPr>
              <a:t>B</a:t>
            </a:r>
            <a:r>
              <a:rPr lang="en-US" spc="193"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4" dirty="0">
                <a:ea typeface="Calibri" panose="020F0502020204030204" pitchFamily="34" charset="0"/>
              </a:rPr>
              <a:t> </a:t>
            </a:r>
            <a:r>
              <a:rPr lang="en-US" dirty="0">
                <a:ea typeface="Calibri" panose="020F0502020204030204" pitchFamily="34" charset="0"/>
              </a:rPr>
              <a:t>may also</a:t>
            </a:r>
            <a:r>
              <a:rPr lang="en-US" spc="-19"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4" dirty="0">
                <a:ea typeface="Calibri" panose="020F0502020204030204" pitchFamily="34" charset="0"/>
              </a:rPr>
              <a:t> </a:t>
            </a:r>
            <a:r>
              <a:rPr lang="en-US" dirty="0">
                <a:ea typeface="Calibri" panose="020F0502020204030204" pitchFamily="34" charset="0"/>
              </a:rPr>
              <a:t>Qualifying</a:t>
            </a:r>
            <a:r>
              <a:rPr lang="en-US" spc="-29" dirty="0">
                <a:ea typeface="Calibri" panose="020F0502020204030204" pitchFamily="34" charset="0"/>
              </a:rPr>
              <a:t> </a:t>
            </a:r>
            <a:r>
              <a:rPr lang="en-US" dirty="0">
                <a:ea typeface="Calibri" panose="020F0502020204030204" pitchFamily="34" charset="0"/>
              </a:rPr>
              <a:t>Individual</a:t>
            </a:r>
            <a:r>
              <a:rPr lang="en-US" spc="-29" dirty="0">
                <a:ea typeface="Calibri" panose="020F0502020204030204" pitchFamily="34" charset="0"/>
              </a:rPr>
              <a:t> (QI) </a:t>
            </a:r>
            <a:r>
              <a:rPr lang="en-US" spc="-24"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4" dirty="0">
                <a:ea typeface="Calibri" panose="020F0502020204030204" pitchFamily="34" charset="0"/>
              </a:rPr>
              <a:t> </a:t>
            </a:r>
            <a:r>
              <a:rPr lang="en-US" dirty="0">
                <a:ea typeface="Calibri" panose="020F0502020204030204" pitchFamily="34" charset="0"/>
              </a:rPr>
              <a:t>or all of their Part B–ID benefit premiums and cost sharing. </a:t>
            </a:r>
          </a:p>
          <a:p>
            <a:pPr marL="0" indent="0">
              <a:spcAft>
                <a:spcPts val="578"/>
              </a:spcAft>
              <a:buNone/>
            </a:pPr>
            <a:r>
              <a:rPr lang="en-US" dirty="0"/>
              <a:t>To view a fact sheet on the final rule, visit: </a:t>
            </a:r>
            <a:r>
              <a:rPr lang="en-US" u="sng" dirty="0">
                <a:hlinkClick r:id="rId4"/>
              </a:rPr>
              <a:t>CMS.gov/newsroom/fact-sheets/implementing-certain-provisions-consolidated-appropriations-act-2021-and-other-revisions-medicare-2</a:t>
            </a:r>
            <a:endParaRPr lang="en-US" dirty="0"/>
          </a:p>
          <a:p>
            <a:pPr marL="0" indent="0">
              <a:spcAft>
                <a:spcPts val="578"/>
              </a:spcAft>
              <a:buNone/>
            </a:pPr>
            <a:r>
              <a:rPr lang="en-US" dirty="0"/>
              <a:t>To view the final rule, visit: </a:t>
            </a:r>
            <a:r>
              <a:rPr lang="en-US" u="sng" dirty="0">
                <a:hlinkClick r:id="rId5"/>
              </a:rPr>
              <a:t>Federalregister.gov/public-inspection/2022-23407/medicare-program-implementing-certain-provisions-of-the-consolidated-appropriations-act-2021-and</a:t>
            </a:r>
            <a:br>
              <a:rPr lang="en-US" dirty="0"/>
            </a:br>
            <a:endParaRPr lang="en-US" dirty="0"/>
          </a:p>
        </p:txBody>
      </p:sp>
    </p:spTree>
    <p:extLst>
      <p:ext uri="{BB962C8B-B14F-4D97-AF65-F5344CB8AC3E}">
        <p14:creationId xmlns:p14="http://schemas.microsoft.com/office/powerpoint/2010/main" val="37187459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14266">
              <a:spcAft>
                <a:spcPts val="578"/>
              </a:spcAft>
              <a:buNone/>
              <a:defRPr/>
            </a:pPr>
            <a:r>
              <a:rPr lang="en-US" b="1" dirty="0"/>
              <a:t>Presenter Notes</a:t>
            </a:r>
          </a:p>
          <a:p>
            <a:pPr marL="0" indent="0" defTabSz="914266">
              <a:spcAft>
                <a:spcPts val="578"/>
              </a:spcAft>
              <a:buNone/>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Bef>
                <a:spcPts val="600"/>
              </a:spcBef>
              <a:spcAft>
                <a:spcPts val="578"/>
              </a:spcAft>
            </a:pPr>
            <a:endParaRPr lang="en-US" dirty="0"/>
          </a:p>
          <a:p>
            <a:pPr marL="0" indent="0">
              <a:spcBef>
                <a:spcPts val="611"/>
              </a:spcBef>
              <a:spcAft>
                <a:spcPts val="578"/>
              </a:spcAft>
              <a:buNone/>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81390">
              <a:spcAft>
                <a:spcPts val="578"/>
              </a:spcAft>
              <a:buNone/>
              <a:defRPr/>
            </a:pPr>
            <a:r>
              <a:rPr lang="en-US" b="1" dirty="0"/>
              <a:t>Presenter Notes</a:t>
            </a:r>
          </a:p>
          <a:p>
            <a:pPr marL="0" indent="0">
              <a:spcAft>
                <a:spcPts val="578"/>
              </a:spcAft>
              <a:buNone/>
              <a:defRPr/>
            </a:pPr>
            <a:r>
              <a:rPr lang="en-US" dirty="0"/>
              <a:t>Several provisions in the Inflation Reduction Act (IRA) made changes to reduce out-of-pocket costs for people with Medicare. For more information, visit </a:t>
            </a:r>
            <a:r>
              <a:rPr lang="en-US" dirty="0">
                <a:hlinkClick r:id="rId3"/>
              </a:rPr>
              <a:t>CMS.gov/inflation-reduction-act-and-medicare/inflation-rebates-medicare</a:t>
            </a:r>
            <a:r>
              <a:rPr lang="en-US" dirty="0"/>
              <a:t>.</a:t>
            </a:r>
          </a:p>
          <a:p>
            <a:pPr marL="0" indent="0">
              <a:spcAft>
                <a:spcPts val="578"/>
              </a:spcAft>
              <a:buNone/>
              <a:defRPr/>
            </a:pPr>
            <a:r>
              <a:rPr lang="en-US" dirty="0"/>
              <a:t>The law requires drug companies to pay a rebate if they raise their prices for certain drugs faster than the rate of inflation. CMS will calculate the rebate and invoice the companies.. The Medicare Prescription Drug Inflation Rebate Program may discourage drug companies from increasing their prices faster than the rate of inflation. </a:t>
            </a:r>
          </a:p>
          <a:p>
            <a:pPr marL="0" indent="0">
              <a:spcAft>
                <a:spcPts val="578"/>
              </a:spcAft>
              <a:buNone/>
              <a:defRPr/>
            </a:pPr>
            <a:r>
              <a:rPr lang="en-US" dirty="0"/>
              <a:t>As of April 1, 2023, people with Medicare started to see lower out-of-pocket costs for certain Part B drugs and biologicals with prices that have increased faster than the rate of inflation. For these drugs and biologicals, the beneficiary coinsurance is 20% of the inflation-adjusted payment amount, which is less than what the beneficiary would pay in coinsurance otherwise.</a:t>
            </a:r>
          </a:p>
          <a:p>
            <a:pPr marL="0" indent="0">
              <a:spcAft>
                <a:spcPts val="578"/>
              </a:spcAft>
              <a:buNone/>
              <a:defRPr/>
            </a:pPr>
            <a:r>
              <a:rPr lang="en-US" dirty="0"/>
              <a:t>.</a:t>
            </a:r>
          </a:p>
          <a:p>
            <a:pPr marL="0" indent="0">
              <a:spcAft>
                <a:spcPts val="578"/>
              </a:spcAft>
              <a:buNone/>
              <a:defRPr/>
            </a:pPr>
            <a:endParaRPr lang="en-US" dirty="0"/>
          </a:p>
          <a:p>
            <a:pPr marL="0" indent="0">
              <a:spcAft>
                <a:spcPts val="578"/>
              </a:spcAft>
              <a:buNone/>
            </a:pPr>
            <a:endParaRPr lang="en-US" dirty="0"/>
          </a:p>
        </p:txBody>
      </p:sp>
    </p:spTree>
    <p:extLst>
      <p:ext uri="{BB962C8B-B14F-4D97-AF65-F5344CB8AC3E}">
        <p14:creationId xmlns:p14="http://schemas.microsoft.com/office/powerpoint/2010/main" val="2904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66713"/>
            <a:ext cx="5311775" cy="2989262"/>
          </a:xfrm>
        </p:spPr>
      </p:sp>
      <p:sp>
        <p:nvSpPr>
          <p:cNvPr id="3" name="Notes Placeholder 2"/>
          <p:cNvSpPr>
            <a:spLocks noGrp="1"/>
          </p:cNvSpPr>
          <p:nvPr>
            <p:ph type="body" idx="1"/>
          </p:nvPr>
        </p:nvSpPr>
        <p:spPr>
          <a:xfrm>
            <a:off x="394335" y="3585754"/>
            <a:ext cx="5958840" cy="3486150"/>
          </a:xfrm>
        </p:spPr>
        <p:txBody>
          <a:bodyPr/>
          <a:lstStyle/>
          <a:p>
            <a:pPr marL="0" indent="0">
              <a:spcAft>
                <a:spcPts val="578"/>
              </a:spcAft>
              <a:buNone/>
            </a:pPr>
            <a:r>
              <a:rPr lang="en-US" b="1" dirty="0"/>
              <a:t>Presenter Notes</a:t>
            </a:r>
          </a:p>
          <a:p>
            <a:pPr marL="110174" indent="-110174">
              <a:spcAft>
                <a:spcPts val="578"/>
              </a:spcAft>
            </a:pPr>
            <a:r>
              <a:rPr lang="en-US" dirty="0"/>
              <a:t>If a doctor determines you must get insulin delivered through a pump, Medicare Part B pays for the insulin and the pump as DME.</a:t>
            </a:r>
          </a:p>
          <a:p>
            <a:pPr marL="110174" indent="-110174">
              <a:spcAft>
                <a:spcPts val="578"/>
              </a:spcAft>
            </a:pPr>
            <a:r>
              <a:rPr lang="en-US" dirty="0"/>
              <a:t>The insulin price cap of $35 for a one-month supply and deductible protection for Part B-covered insulin became effective on July 1, 2023.</a:t>
            </a:r>
          </a:p>
          <a:p>
            <a:pPr marL="110174" indent="-110174">
              <a:spcAft>
                <a:spcPts val="578"/>
              </a:spcAft>
            </a:pPr>
            <a:r>
              <a:rPr lang="en-US" dirty="0"/>
              <a:t>For more information about Part B-covered insulin and the IRA, visit </a:t>
            </a:r>
            <a:r>
              <a:rPr lang="en-US" dirty="0">
                <a:hlinkClick r:id="rId3"/>
              </a:rPr>
              <a:t>CMS.gov/inflation-reduction-act-and-medicare</a:t>
            </a:r>
            <a:r>
              <a:rPr lang="en-US" dirty="0"/>
              <a:t>, </a:t>
            </a:r>
            <a:r>
              <a:rPr lang="en-US" dirty="0">
                <a:hlinkClick r:id="rId4"/>
              </a:rPr>
              <a:t>CMS.gov/inflation-reduction-act-and-medicare/resources-0</a:t>
            </a:r>
            <a:r>
              <a:rPr lang="en-US" dirty="0"/>
              <a:t>, and review Section 11407 of the legislation at </a:t>
            </a:r>
            <a:r>
              <a:rPr lang="en-US" u="sng" dirty="0">
                <a:hlinkClick r:id="rId5"/>
              </a:rPr>
              <a:t>Congress.gov/bill/117th-congress/house-bill/5376/text</a:t>
            </a:r>
            <a:r>
              <a:rPr lang="en-US" dirty="0"/>
              <a:t>.</a:t>
            </a:r>
          </a:p>
          <a:p>
            <a:pPr marL="110174" indent="-110174">
              <a:spcAft>
                <a:spcPts val="578"/>
              </a:spcAft>
            </a:pPr>
            <a:endParaRPr lang="en-US" dirty="0"/>
          </a:p>
          <a:p>
            <a:pPr marL="0" indent="0">
              <a:spcAft>
                <a:spcPts val="578"/>
              </a:spcAft>
              <a:buNone/>
            </a:pPr>
            <a:endParaRPr lang="en-US" dirty="0"/>
          </a:p>
          <a:p>
            <a:pPr marL="0" indent="0">
              <a:spcAft>
                <a:spcPts val="578"/>
              </a:spcAft>
              <a:buNone/>
            </a:pPr>
            <a:endParaRPr lang="en-US" dirty="0"/>
          </a:p>
        </p:txBody>
      </p:sp>
    </p:spTree>
    <p:extLst>
      <p:ext uri="{BB962C8B-B14F-4D97-AF65-F5344CB8AC3E}">
        <p14:creationId xmlns:p14="http://schemas.microsoft.com/office/powerpoint/2010/main" val="115128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544934"/>
          </a:xfrm>
        </p:spPr>
        <p:txBody>
          <a:bodyPr/>
          <a:lstStyle/>
          <a:p>
            <a:pPr marL="0" indent="0" defTabSz="931637">
              <a:spcAft>
                <a:spcPts val="578"/>
              </a:spcAft>
              <a:buNone/>
              <a:defRPr/>
            </a:pPr>
            <a:r>
              <a:rPr lang="en-US" sz="1100" b="1" dirty="0">
                <a:solidFill>
                  <a:prstClr val="black"/>
                </a:solidFill>
              </a:rPr>
              <a:t>This slide has animation.</a:t>
            </a:r>
            <a:endParaRPr lang="en-US" sz="1100" dirty="0">
              <a:solidFill>
                <a:prstClr val="black"/>
              </a:solidFill>
            </a:endParaRPr>
          </a:p>
          <a:p>
            <a:pPr marL="0" indent="0" defTabSz="931637">
              <a:spcAft>
                <a:spcPts val="578"/>
              </a:spcAft>
              <a:buNone/>
              <a:defRPr/>
            </a:pPr>
            <a:r>
              <a:rPr lang="en-US" sz="1100" b="1" dirty="0">
                <a:solidFill>
                  <a:srgbClr val="000000"/>
                </a:solidFill>
                <a:cs typeface="Arial"/>
              </a:rPr>
              <a:t>Presenter Notes</a:t>
            </a:r>
            <a:r>
              <a:rPr lang="en-US" sz="1100" dirty="0">
                <a:solidFill>
                  <a:srgbClr val="444444"/>
                </a:solidFill>
                <a:cs typeface="Arial"/>
              </a:rPr>
              <a:t>​</a:t>
            </a:r>
          </a:p>
          <a:p>
            <a:pPr marL="0" indent="0" defTabSz="931637">
              <a:spcAft>
                <a:spcPts val="578"/>
              </a:spcAft>
              <a:buNone/>
              <a:defRPr/>
            </a:pPr>
            <a:r>
              <a:rPr lang="en-US" sz="1100" b="1" dirty="0">
                <a:solidFill>
                  <a:prstClr val="black"/>
                </a:solidFill>
                <a:cs typeface="Arial"/>
              </a:rPr>
              <a:t>There may be a need for self-administered drugs (drugs you’d normally take on your own) in hospital outpatient settings </a:t>
            </a:r>
            <a:r>
              <a:rPr lang="en-US" sz="1100" dirty="0">
                <a:solidFill>
                  <a:prstClr val="black"/>
                </a:solidFill>
                <a:cs typeface="Arial"/>
              </a:rPr>
              <a:t>like the emergency department, observation units, surgery centers, or pain clinics. </a:t>
            </a:r>
          </a:p>
          <a:p>
            <a:pPr marL="0" indent="0" defTabSz="931637">
              <a:spcAft>
                <a:spcPts val="578"/>
              </a:spcAft>
              <a:buNone/>
              <a:defRPr/>
            </a:pPr>
            <a:r>
              <a:rPr lang="en-US" sz="1100" dirty="0">
                <a:solidFill>
                  <a:prstClr val="black"/>
                </a:solidFill>
                <a:cs typeface="Arial"/>
              </a:rPr>
              <a:t>For example, you may need daily blood pressure medication while in the emergency room for a sprained ankle.</a:t>
            </a:r>
            <a:r>
              <a:rPr lang="en-US" sz="1100" b="1" dirty="0">
                <a:solidFill>
                  <a:prstClr val="black"/>
                </a:solidFill>
                <a:cs typeface="Arial"/>
              </a:rPr>
              <a:t> </a:t>
            </a:r>
            <a:endParaRPr lang="en-US" sz="1100" dirty="0">
              <a:solidFill>
                <a:prstClr val="black"/>
              </a:solidFill>
              <a:cs typeface="Calibri" panose="020F0502020204030204"/>
            </a:endParaRPr>
          </a:p>
          <a:p>
            <a:pPr marL="0" indent="0" defTabSz="931637">
              <a:spcAft>
                <a:spcPts val="578"/>
              </a:spcAft>
              <a:buNone/>
              <a:defRPr/>
            </a:pPr>
            <a:r>
              <a:rPr lang="en-US" sz="1100" b="1" dirty="0">
                <a:solidFill>
                  <a:prstClr val="black"/>
                </a:solidFill>
                <a:cs typeface="Arial"/>
              </a:rPr>
              <a:t>Part A and Part B wouldn’t cover the medication </a:t>
            </a:r>
            <a:r>
              <a:rPr lang="en-US" sz="1100" dirty="0">
                <a:solidFill>
                  <a:prstClr val="black"/>
                </a:solidFill>
                <a:cs typeface="Arial"/>
              </a:rPr>
              <a:t>because it’s not related to the outpatient services you’re getting to treat your ankle. If you get self-administered drugs that aren’t covered by Part A or Part B while in a hospital outpatient setting, the hospital may bill you for the drug. </a:t>
            </a:r>
            <a:endParaRPr lang="en-US" sz="1100" dirty="0">
              <a:cs typeface="Calibri"/>
            </a:endParaRPr>
          </a:p>
          <a:p>
            <a:pPr marL="0" indent="0" defTabSz="931637">
              <a:spcAft>
                <a:spcPts val="578"/>
              </a:spcAft>
              <a:buNone/>
              <a:defRPr/>
            </a:pPr>
            <a:r>
              <a:rPr lang="en-US" sz="1100" b="1" dirty="0">
                <a:solidFill>
                  <a:prstClr val="black"/>
                </a:solidFill>
                <a:cs typeface="Arial"/>
              </a:rPr>
              <a:t>However, if you’re enrolled in Medicare drug coverage (Part D), these drugs may be covered.</a:t>
            </a:r>
            <a:r>
              <a:rPr lang="en-US" sz="1100" dirty="0">
                <a:solidFill>
                  <a:prstClr val="black"/>
                </a:solidFill>
                <a:cs typeface="Arial"/>
              </a:rPr>
              <a:t> You’ll likely need to pay out-of-pocket for the drugs and send in a claim to your drug plan for a refund. </a:t>
            </a:r>
            <a:endParaRPr lang="en-US" sz="1100" dirty="0">
              <a:solidFill>
                <a:prstClr val="black"/>
              </a:solidFill>
              <a:cs typeface="Arial" panose="020B0604020202020204" pitchFamily="34" charset="0"/>
            </a:endParaRP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a:rPr>
              <a:t>Generally, your Medicare drug coverage won’t pay for over-the-counter drugs, like Tylenol®</a:t>
            </a: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a:rPr>
              <a:t>The drug you need must be on your drug plan’s formulary (list of covered drugs) or you can ask for an exception</a:t>
            </a: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a:rPr>
              <a:t>You can’t get your self-administered drugs in an outpatient or emergency department setting on a regular basis</a:t>
            </a: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a:rPr>
              <a:t>Your drug plan will check to see if you could’ve gotten these self-administered drugs from an in-network pharmacy</a:t>
            </a:r>
          </a:p>
          <a:p>
            <a:pPr marL="117519" lvl="1" indent="-117519" defTabSz="931637">
              <a:spcBef>
                <a:spcPts val="0"/>
              </a:spcBef>
              <a:spcAft>
                <a:spcPts val="578"/>
              </a:spcAft>
              <a:buFont typeface="Wingdings" panose="05000000000000000000" pitchFamily="2" charset="2"/>
              <a:buChar char="§"/>
              <a:defRPr/>
            </a:pPr>
            <a:r>
              <a:rPr lang="en-US" sz="1100" dirty="0"/>
              <a:t>If the hospital pharmacy isn’t in your drug plan’s network, you may need to pay out of pocket for these drugs and submit the claim to your drug plan for reimbursement</a:t>
            </a:r>
          </a:p>
          <a:p>
            <a:pPr marL="0" lvl="1" defTabSz="931637">
              <a:spcBef>
                <a:spcPts val="0"/>
              </a:spcBef>
              <a:spcAft>
                <a:spcPts val="578"/>
              </a:spcAft>
              <a:defRPr/>
            </a:pPr>
            <a:r>
              <a:rPr lang="en-US" sz="1100" b="1" dirty="0">
                <a:solidFill>
                  <a:prstClr val="black"/>
                </a:solidFill>
                <a:cs typeface="Arial"/>
              </a:rPr>
              <a:t>NOTE</a:t>
            </a:r>
            <a:r>
              <a:rPr lang="en-US" sz="1100" dirty="0">
                <a:solidFill>
                  <a:prstClr val="black"/>
                </a:solidFill>
                <a:cs typeface="Arial"/>
              </a:rPr>
              <a:t>: For more information, visit </a:t>
            </a:r>
            <a:r>
              <a:rPr lang="en-US" sz="1100" u="sng" dirty="0">
                <a:hlinkClick r:id="rId3"/>
              </a:rPr>
              <a:t>Medicare.gov/publications</a:t>
            </a:r>
            <a:r>
              <a:rPr lang="en-US" sz="1100" dirty="0">
                <a:solidFill>
                  <a:prstClr val="black"/>
                </a:solidFill>
                <a:cs typeface="Arial"/>
              </a:rPr>
              <a:t> to review “How Medicare Covers Self-administered Drugs Given in Hospital Outpatient Settings” (CMS Product No. 11333) and “Are You a Hospital Inpatient or Outpatient? If You Have Medicare – Ask!” (CMS Product No. 11435).</a:t>
            </a:r>
          </a:p>
          <a:p>
            <a:pPr marL="0" indent="0" defTabSz="931637">
              <a:spcAft>
                <a:spcPts val="578"/>
              </a:spcAft>
              <a:buNone/>
              <a:defRPr/>
            </a:pPr>
            <a:endParaRPr lang="en-US" sz="1100" dirty="0">
              <a:solidFill>
                <a:prstClr val="black"/>
              </a:solidFill>
              <a:cs typeface="Arial"/>
            </a:endParaRPr>
          </a:p>
        </p:txBody>
      </p:sp>
    </p:spTree>
    <p:extLst>
      <p:ext uri="{BB962C8B-B14F-4D97-AF65-F5344CB8AC3E}">
        <p14:creationId xmlns:p14="http://schemas.microsoft.com/office/powerpoint/2010/main" val="97301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216063">
              <a:spcBef>
                <a:spcPts val="591"/>
              </a:spcBef>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a:t>
            </a:r>
          </a:p>
          <a:p>
            <a:pPr marL="0" indent="0" defTabSz="661043">
              <a:spcAft>
                <a:spcPts val="578"/>
              </a:spcAft>
              <a:buNone/>
            </a:pPr>
            <a:r>
              <a:rPr lang="en-US" b="1" dirty="0">
                <a:solidFill>
                  <a:prstClr val="black"/>
                </a:solidFill>
                <a:cs typeface="Arial"/>
              </a:rPr>
              <a:t>Your Medicare drug coverage (Part D) is ALWAYS billed for your prescription drugs.</a:t>
            </a:r>
          </a:p>
          <a:p>
            <a:pPr marL="232589" indent="-232589" defTabSz="931637">
              <a:spcAft>
                <a:spcPts val="578"/>
              </a:spcAft>
              <a:buFont typeface="+mj-lt"/>
              <a:buAutoNum type="alphaLcPeriod"/>
              <a:defRPr/>
            </a:pPr>
            <a:r>
              <a:rPr lang="en-US" dirty="0">
                <a:solidFill>
                  <a:prstClr val="black"/>
                </a:solidFill>
                <a:cs typeface="Arial"/>
              </a:rPr>
              <a:t>True</a:t>
            </a:r>
          </a:p>
          <a:p>
            <a:pPr marL="232589" indent="-232589" defTabSz="931637">
              <a:spcAft>
                <a:spcPts val="578"/>
              </a:spcAft>
              <a:buFont typeface="+mj-lt"/>
              <a:buAutoNum type="alphaLcPeriod"/>
              <a:defRPr/>
            </a:pPr>
            <a:r>
              <a:rPr lang="en-US" dirty="0">
                <a:solidFill>
                  <a:prstClr val="black"/>
                </a:solidFill>
                <a:cs typeface="Arial"/>
              </a:rPr>
              <a:t>False</a:t>
            </a:r>
          </a:p>
          <a:p>
            <a:pPr marL="0" indent="0" defTabSz="931637">
              <a:spcAft>
                <a:spcPts val="578"/>
              </a:spcAft>
              <a:buNone/>
              <a:defRPr/>
            </a:pPr>
            <a:r>
              <a:rPr lang="en-US" b="1" dirty="0">
                <a:solidFill>
                  <a:prstClr val="black"/>
                </a:solidFill>
                <a:cs typeface="Arial"/>
              </a:rPr>
              <a:t>ANSWER: b. False</a:t>
            </a:r>
          </a:p>
          <a:p>
            <a:pPr marL="0" indent="0" defTabSz="931637">
              <a:spcAft>
                <a:spcPts val="578"/>
              </a:spcAft>
              <a:buNone/>
              <a:defRPr/>
            </a:pPr>
            <a:r>
              <a:rPr lang="en-US" dirty="0">
                <a:solidFill>
                  <a:prstClr val="black"/>
                </a:solidFill>
                <a:cs typeface="Arial"/>
              </a:rPr>
              <a:t>While Medicare drug coverage (Part D) provides coverage for many drugs, depending on medical necessity, health care setting, medical indication and relevant laws, sometimes other parts of Medicare will be billed for and pay for prescription drugs. Coverage outside of Medicare, like through an employer or union, could also cover (and be billed) for prescription drugs.</a:t>
            </a:r>
          </a:p>
          <a:p>
            <a:pPr marL="0" indent="0" defTabSz="931637">
              <a:spcBef>
                <a:spcPts val="611"/>
              </a:spcBef>
              <a:spcAft>
                <a:spcPts val="578"/>
              </a:spcAft>
              <a:buNone/>
              <a:defRPr/>
            </a:pPr>
            <a:endParaRPr lang="en-US" dirty="0">
              <a:solidFill>
                <a:prstClr val="black"/>
              </a:solidFill>
            </a:endParaRPr>
          </a:p>
        </p:txBody>
      </p:sp>
    </p:spTree>
    <p:extLst>
      <p:ext uri="{BB962C8B-B14F-4D97-AF65-F5344CB8AC3E}">
        <p14:creationId xmlns:p14="http://schemas.microsoft.com/office/powerpoint/2010/main" val="75296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216063">
              <a:spcBef>
                <a:spcPts val="591"/>
              </a:spcBef>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2</a:t>
            </a:r>
          </a:p>
          <a:p>
            <a:pPr marL="0" indent="0" defTabSz="931637">
              <a:spcAft>
                <a:spcPts val="578"/>
              </a:spcAft>
              <a:buNone/>
              <a:defRPr/>
            </a:pPr>
            <a:r>
              <a:rPr lang="en-US" b="1" dirty="0">
                <a:solidFill>
                  <a:prstClr val="black"/>
                </a:solidFill>
                <a:cs typeface="Arial"/>
              </a:rPr>
              <a:t>If you got a kidney transplant 36 months ago but still need immunosuppressive drug coverage, which part of Medicare should you consider?</a:t>
            </a:r>
          </a:p>
          <a:p>
            <a:pPr marL="220348" indent="-220348">
              <a:spcAft>
                <a:spcPts val="578"/>
              </a:spcAft>
              <a:buFont typeface="+mj-lt"/>
              <a:buAutoNum type="alphaLcPeriod"/>
            </a:pPr>
            <a:r>
              <a:rPr lang="en-US" dirty="0">
                <a:solidFill>
                  <a:prstClr val="black"/>
                </a:solidFill>
                <a:cs typeface="Arial"/>
              </a:rPr>
              <a:t>Part A</a:t>
            </a:r>
          </a:p>
          <a:p>
            <a:pPr marL="220348" indent="-220348">
              <a:spcAft>
                <a:spcPts val="578"/>
              </a:spcAft>
              <a:buFont typeface="+mj-lt"/>
              <a:buAutoNum type="alphaLcPeriod"/>
              <a:tabLst>
                <a:tab pos="881390" algn="l"/>
              </a:tabLst>
            </a:pPr>
            <a:r>
              <a:rPr lang="en-US" dirty="0">
                <a:solidFill>
                  <a:prstClr val="black"/>
                </a:solidFill>
                <a:cs typeface="Arial"/>
              </a:rPr>
              <a:t>Part B</a:t>
            </a:r>
          </a:p>
          <a:p>
            <a:pPr marL="220348" indent="-220348">
              <a:spcAft>
                <a:spcPts val="578"/>
              </a:spcAft>
              <a:buFont typeface="+mj-lt"/>
              <a:buAutoNum type="alphaLcPeriod"/>
              <a:tabLst>
                <a:tab pos="881390" algn="l"/>
              </a:tabLst>
            </a:pPr>
            <a:r>
              <a:rPr lang="en-US" dirty="0">
                <a:solidFill>
                  <a:prstClr val="black"/>
                </a:solidFill>
                <a:cs typeface="Arial"/>
              </a:rPr>
              <a:t>Part B-ID</a:t>
            </a:r>
          </a:p>
          <a:p>
            <a:pPr marL="220348" indent="-220348">
              <a:spcAft>
                <a:spcPts val="578"/>
              </a:spcAft>
              <a:buFont typeface="+mj-lt"/>
              <a:buAutoNum type="alphaLcPeriod"/>
              <a:tabLst>
                <a:tab pos="881390" algn="l"/>
              </a:tabLst>
            </a:pPr>
            <a:r>
              <a:rPr lang="en-US" dirty="0">
                <a:solidFill>
                  <a:prstClr val="black"/>
                </a:solidFill>
                <a:cs typeface="Arial"/>
              </a:rPr>
              <a:t>Part D</a:t>
            </a:r>
          </a:p>
          <a:p>
            <a:pPr marL="0" indent="0" defTabSz="931637">
              <a:spcAft>
                <a:spcPts val="578"/>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Part B-ID </a:t>
            </a:r>
          </a:p>
          <a:p>
            <a:pPr marL="0" indent="0" defTabSz="931637">
              <a:spcAft>
                <a:spcPts val="578"/>
              </a:spcAft>
              <a:buNone/>
              <a:defRPr/>
            </a:pPr>
            <a:r>
              <a:rPr lang="en-US" dirty="0">
                <a:solidFill>
                  <a:prstClr val="black"/>
                </a:solidFill>
                <a:cs typeface="Arial"/>
              </a:rPr>
              <a:t>Most individuals with End-Stage Renal Disease (ESRD) qualify for Medicare, regardless of age. When someone with ESRD gets a kidney transplant, Medicare coverage ends 36 months after the transplant (unless the person still qualifies for Medicare based on age or disability). Because of the changes enacted by the Consolidated Appropriations Act (CAA), a person who loses their Medicare Part A (Hospital Insurance) coverage 36 months after a kidney transplant and who doesn’t have certain other types of health coverage may be able to sign up for Medicare Part B (Medical Insurance) Immunosuppressive Drug benefit.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p>
          <a:p>
            <a:pPr marL="0" indent="0" defTabSz="931637">
              <a:spcBef>
                <a:spcPts val="611"/>
              </a:spcBef>
              <a:spcAft>
                <a:spcPts val="578"/>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30432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05552" y="3562441"/>
            <a:ext cx="6399297" cy="5632039"/>
          </a:xfrm>
        </p:spPr>
        <p:txBody>
          <a:bodyPr/>
          <a:lstStyle/>
          <a:p>
            <a:pPr marL="0" indent="-216063">
              <a:spcAft>
                <a:spcPts val="578"/>
              </a:spcAft>
              <a:buNone/>
              <a:defRPr/>
            </a:pPr>
            <a:r>
              <a:rPr lang="en-US" sz="1100" b="1" dirty="0"/>
              <a:t>This slide has animation.</a:t>
            </a:r>
            <a:endParaRPr lang="en-US" sz="1100" dirty="0"/>
          </a:p>
          <a:p>
            <a:pPr marL="0" indent="-216063" defTabSz="881390">
              <a:spcAft>
                <a:spcPts val="578"/>
              </a:spcAft>
              <a:buNone/>
              <a:defRPr/>
            </a:pPr>
            <a:r>
              <a:rPr lang="en-US" sz="1100" b="1" dirty="0">
                <a:cs typeface="Arial"/>
              </a:rPr>
              <a:t>Presenter Notes</a:t>
            </a:r>
            <a:r>
              <a:rPr lang="en-US" sz="1100" dirty="0">
                <a:cs typeface="Arial"/>
              </a:rPr>
              <a:t>​</a:t>
            </a:r>
          </a:p>
          <a:p>
            <a:pPr marL="0" indent="0" defTabSz="931637">
              <a:spcAft>
                <a:spcPts val="578"/>
              </a:spcAft>
              <a:buNone/>
              <a:defRPr/>
            </a:pPr>
            <a:r>
              <a:rPr lang="en-US" sz="1100" dirty="0">
                <a:cs typeface="Arial"/>
              </a:rPr>
              <a:t>Check Your Knowledge: Question 3</a:t>
            </a:r>
          </a:p>
          <a:p>
            <a:pPr marL="0" indent="0" defTabSz="931637">
              <a:spcAft>
                <a:spcPts val="578"/>
              </a:spcAft>
              <a:buNone/>
              <a:defRPr/>
            </a:pPr>
            <a:r>
              <a:rPr lang="en-US" sz="1100" b="1" dirty="0">
                <a:cs typeface="Arial"/>
              </a:rPr>
              <a:t>Which part of Medicare usually covers drugs your doctor administers during an outpatient visit?</a:t>
            </a:r>
          </a:p>
          <a:p>
            <a:pPr marL="232589" indent="-232589" defTabSz="931637">
              <a:spcAft>
                <a:spcPts val="578"/>
              </a:spcAft>
              <a:buFont typeface="+mj-lt"/>
              <a:buAutoNum type="alphaLcPeriod"/>
              <a:defRPr/>
            </a:pPr>
            <a:r>
              <a:rPr lang="en-US" sz="1100" dirty="0">
                <a:cs typeface="Arial"/>
              </a:rPr>
              <a:t>Part A</a:t>
            </a:r>
          </a:p>
          <a:p>
            <a:pPr marL="232589" indent="-232589" defTabSz="931637">
              <a:spcAft>
                <a:spcPts val="578"/>
              </a:spcAft>
              <a:buFont typeface="+mj-lt"/>
              <a:buAutoNum type="alphaLcPeriod"/>
              <a:defRPr/>
            </a:pPr>
            <a:r>
              <a:rPr lang="en-US" sz="1100" dirty="0">
                <a:cs typeface="Arial"/>
              </a:rPr>
              <a:t>Part B</a:t>
            </a:r>
          </a:p>
          <a:p>
            <a:pPr marL="232589" indent="-232589" defTabSz="931637">
              <a:spcAft>
                <a:spcPts val="578"/>
              </a:spcAft>
              <a:buFont typeface="+mj-lt"/>
              <a:buAutoNum type="alphaLcPeriod"/>
              <a:defRPr/>
            </a:pPr>
            <a:r>
              <a:rPr lang="en-US" sz="1100" dirty="0">
                <a:cs typeface="Arial"/>
              </a:rPr>
              <a:t>Part D</a:t>
            </a:r>
          </a:p>
          <a:p>
            <a:pPr marL="232589" indent="-232589" defTabSz="931637">
              <a:spcAft>
                <a:spcPts val="578"/>
              </a:spcAft>
              <a:buFont typeface="+mj-lt"/>
              <a:buAutoNum type="alphaLcPeriod"/>
              <a:defRPr/>
            </a:pPr>
            <a:r>
              <a:rPr lang="en-US" sz="1100" dirty="0">
                <a:cs typeface="Arial"/>
              </a:rPr>
              <a:t>None of the above</a:t>
            </a:r>
          </a:p>
          <a:p>
            <a:pPr marL="0" indent="0" defTabSz="931637">
              <a:spcAft>
                <a:spcPts val="578"/>
              </a:spcAft>
              <a:buNone/>
              <a:defRPr/>
            </a:pPr>
            <a:r>
              <a:rPr lang="en-US" sz="1100" b="1" dirty="0">
                <a:cs typeface="Arial"/>
              </a:rPr>
              <a:t>ANSWER: b. Part B </a:t>
            </a:r>
          </a:p>
          <a:p>
            <a:pPr marL="0" indent="0" defTabSz="931637">
              <a:spcAft>
                <a:spcPts val="578"/>
              </a:spcAft>
              <a:buNone/>
              <a:defRPr/>
            </a:pPr>
            <a:r>
              <a:rPr lang="en-US" sz="1100" dirty="0">
                <a:cs typeface="Arial"/>
              </a:rPr>
              <a:t>Part B (Medical Insurance) covers limited outpatient drugs under certain conditions. It doesn’t cover most drugs you get at the pharmacy. Usually, Part B covers drugs you wouldn’t typically give to yourself, like those you get at a doctor’s office or in a hospital outpatient setting. Here are some examples of Part B-covered drugs: </a:t>
            </a:r>
          </a:p>
          <a:p>
            <a:pPr defTabSz="931637">
              <a:spcAft>
                <a:spcPts val="578"/>
              </a:spcAft>
              <a:defRPr/>
            </a:pPr>
            <a:r>
              <a:rPr lang="en-US" sz="1100" dirty="0">
                <a:cs typeface="Arial"/>
              </a:rPr>
              <a:t>New Alzheimer’s drug (Leqembi, generic name lecanemab)</a:t>
            </a:r>
          </a:p>
          <a:p>
            <a:pPr defTabSz="931637">
              <a:spcAft>
                <a:spcPts val="578"/>
              </a:spcAft>
              <a:defRPr/>
            </a:pPr>
            <a:r>
              <a:rPr lang="en-US" sz="1100" dirty="0">
                <a:cs typeface="Arial"/>
              </a:rPr>
              <a:t>Drugs used with an item of durable medical equipment (DME)</a:t>
            </a:r>
          </a:p>
          <a:p>
            <a:pPr defTabSz="931637">
              <a:spcAft>
                <a:spcPts val="578"/>
              </a:spcAft>
              <a:defRPr/>
            </a:pPr>
            <a:r>
              <a:rPr lang="en-US" sz="1100" dirty="0">
                <a:cs typeface="Arial"/>
              </a:rPr>
              <a:t>Some antigens</a:t>
            </a:r>
          </a:p>
          <a:p>
            <a:pPr defTabSz="931637">
              <a:spcAft>
                <a:spcPts val="578"/>
              </a:spcAft>
              <a:defRPr/>
            </a:pPr>
            <a:r>
              <a:rPr lang="en-US" sz="1100" dirty="0">
                <a:cs typeface="Arial"/>
              </a:rPr>
              <a:t>Injectable osteoporosis drugs</a:t>
            </a:r>
          </a:p>
          <a:p>
            <a:pPr marL="0" indent="0">
              <a:spcAft>
                <a:spcPts val="578"/>
              </a:spcAft>
              <a:buNone/>
            </a:pPr>
            <a:r>
              <a:rPr lang="en-US" sz="1100" dirty="0"/>
              <a:t>In addition, Medicare will cover the home health nurse or aide to provide the injection if your family and/or caregivers are unable or unwilling to give you the drug by injection.</a:t>
            </a:r>
          </a:p>
          <a:p>
            <a:pPr marL="0" indent="0">
              <a:spcAft>
                <a:spcPts val="578"/>
              </a:spcAft>
              <a:buNone/>
            </a:pPr>
            <a:r>
              <a:rPr lang="en-US" sz="1100" b="1" dirty="0"/>
              <a:t>Erythropoiesis-stimulating agents</a:t>
            </a:r>
            <a:r>
              <a:rPr lang="en-US" sz="1100" dirty="0"/>
              <a:t>: Medicare covers erythropoietin by injection if you have End-Stage Renal Disease (ESRD) or you need this drug to treat anemia related to certain other conditions.</a:t>
            </a:r>
          </a:p>
          <a:p>
            <a:pPr marL="0" indent="0">
              <a:spcAft>
                <a:spcPts val="578"/>
              </a:spcAft>
              <a:buNone/>
            </a:pPr>
            <a:r>
              <a:rPr lang="en-US" sz="1100" b="1" dirty="0"/>
              <a:t>Blood clotting factors</a:t>
            </a:r>
            <a:r>
              <a:rPr lang="en-US" sz="1100" dirty="0"/>
              <a:t>: Medicare covers clotting factors you give yourself by injection, if you have hemophilia.</a:t>
            </a:r>
          </a:p>
          <a:p>
            <a:pPr marL="0" indent="0">
              <a:spcAft>
                <a:spcPts val="578"/>
              </a:spcAft>
              <a:buNone/>
            </a:pPr>
            <a:r>
              <a:rPr lang="en-US" sz="1100" b="1" dirty="0"/>
              <a:t>Injectable and infused drugs</a:t>
            </a:r>
            <a:r>
              <a:rPr lang="en-US" sz="1100" dirty="0"/>
              <a:t>: Medicare covers most injectable and infused drugs when a licensed medical provider gives them, because these types of drugs aren't usually self-administered.</a:t>
            </a:r>
          </a:p>
          <a:p>
            <a:pPr marL="0" indent="0">
              <a:spcAft>
                <a:spcPts val="578"/>
              </a:spcAft>
              <a:buNone/>
            </a:pPr>
            <a:r>
              <a:rPr lang="en-US" sz="1100" b="1" dirty="0"/>
              <a:t>Oral End-Stage Renal Disease (ESRD) drugs: </a:t>
            </a:r>
            <a:r>
              <a:rPr lang="en-US" sz="1100" dirty="0"/>
              <a:t>Medicare covers some oral ESRD drugs if the same drug is available in injectable form and the Part B ESRD benefit covers it.</a:t>
            </a:r>
          </a:p>
        </p:txBody>
      </p:sp>
    </p:spTree>
    <p:extLst>
      <p:ext uri="{BB962C8B-B14F-4D97-AF65-F5344CB8AC3E}">
        <p14:creationId xmlns:p14="http://schemas.microsoft.com/office/powerpoint/2010/main" val="404636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Lesson 2</a:t>
            </a:r>
            <a:r>
              <a:rPr lang="en-US" baseline="0" dirty="0">
                <a:solidFill>
                  <a:prstClr val="black"/>
                </a:solidFill>
                <a:cs typeface="Arial"/>
              </a:rPr>
              <a:t> </a:t>
            </a:r>
            <a:r>
              <a:rPr lang="en-US" dirty="0">
                <a:solidFill>
                  <a:prstClr val="black"/>
                </a:solidFill>
                <a:cs typeface="Arial"/>
              </a:rPr>
              <a:t>explains Medicare drug coverage (Part D) benefits and costs. </a:t>
            </a:r>
          </a:p>
          <a:p>
            <a:pPr marL="0" indent="0">
              <a:buNone/>
            </a:pPr>
            <a:endParaRPr lang="en-US" dirty="0"/>
          </a:p>
        </p:txBody>
      </p:sp>
    </p:spTree>
    <p:extLst>
      <p:ext uri="{BB962C8B-B14F-4D97-AF65-F5344CB8AC3E}">
        <p14:creationId xmlns:p14="http://schemas.microsoft.com/office/powerpoint/2010/main" val="151759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effectLst/>
                <a:cs typeface="Arial"/>
              </a:rPr>
              <a:t>Presenter Notes</a:t>
            </a:r>
            <a:r>
              <a:rPr lang="en-US" b="0" i="0" dirty="0">
                <a:effectLst/>
                <a:cs typeface="Arial"/>
              </a:rPr>
              <a:t>​</a:t>
            </a:r>
          </a:p>
          <a:p>
            <a:pPr marL="0" indent="0" defTabSz="661043">
              <a:spcAft>
                <a:spcPts val="578"/>
              </a:spcAft>
              <a:buNone/>
            </a:pPr>
            <a:r>
              <a:rPr lang="en-US" b="1" dirty="0">
                <a:cs typeface="Arial"/>
              </a:rPr>
              <a:t>At the end of this lesson, you’ll be able to: </a:t>
            </a:r>
          </a:p>
          <a:p>
            <a:pPr marL="117519" lvl="1" indent="-117519" defTabSz="931637">
              <a:spcBef>
                <a:spcPts val="0"/>
              </a:spcBef>
              <a:spcAft>
                <a:spcPts val="578"/>
              </a:spcAft>
              <a:buFont typeface="Wingdings" panose="05000000000000000000" pitchFamily="2" charset="2"/>
              <a:buChar char="§"/>
              <a:defRPr/>
            </a:pPr>
            <a:r>
              <a:rPr lang="en-US" dirty="0">
                <a:cs typeface="Arial"/>
              </a:rPr>
              <a:t>Describe Medicare drug coverage (Part D) options and benefits</a:t>
            </a:r>
          </a:p>
          <a:p>
            <a:pPr marL="117519" lvl="1" indent="-117519" defTabSz="931637">
              <a:spcBef>
                <a:spcPts val="0"/>
              </a:spcBef>
              <a:spcAft>
                <a:spcPts val="578"/>
              </a:spcAft>
              <a:buFont typeface="Wingdings" panose="05000000000000000000" pitchFamily="2" charset="2"/>
              <a:buChar char="§"/>
              <a:defRPr/>
            </a:pPr>
            <a:r>
              <a:rPr lang="en-US" dirty="0">
                <a:cs typeface="Arial"/>
              </a:rPr>
              <a:t>Explain Medicare drug coverage costs</a:t>
            </a:r>
          </a:p>
        </p:txBody>
      </p:sp>
    </p:spTree>
    <p:extLst>
      <p:ext uri="{BB962C8B-B14F-4D97-AF65-F5344CB8AC3E}">
        <p14:creationId xmlns:p14="http://schemas.microsoft.com/office/powerpoint/2010/main" val="284635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881390">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881390">
              <a:spcAft>
                <a:spcPts val="578"/>
              </a:spcAft>
              <a:buNone/>
              <a:defRPr/>
            </a:pPr>
            <a:r>
              <a:rPr lang="en-US" dirty="0">
                <a:solidFill>
                  <a:prstClr val="black"/>
                </a:solidFill>
                <a:cs typeface="Arial" panose="020B0604020202020204" pitchFamily="34" charset="0"/>
              </a:rPr>
              <a:t>These materials are for trainers who are familiar with the Medicare Program, and who use the information for their presentations.  </a:t>
            </a:r>
          </a:p>
          <a:p>
            <a:pPr marL="0" indent="0" defTabSz="881390">
              <a:spcAft>
                <a:spcPts val="578"/>
              </a:spcAft>
              <a:buNone/>
              <a:defRPr/>
            </a:pPr>
            <a:r>
              <a:rPr lang="en-US" dirty="0">
                <a:solidFill>
                  <a:prstClr val="black"/>
                </a:solidFill>
                <a:cs typeface="Arial" panose="020B0604020202020204" pitchFamily="34" charset="0"/>
              </a:rPr>
              <a:t>This module includes 112 slides and speaker’s notes and includes check your knowledge questions. It takes about 120 minutes to present. Allow approximately 15</a:t>
            </a:r>
            <a:r>
              <a:rPr lang="en-US" dirty="0">
                <a:cs typeface="Arial" panose="020B0604020202020204" pitchFamily="34" charset="0"/>
              </a:rPr>
              <a:t>–</a:t>
            </a:r>
            <a:r>
              <a:rPr lang="en-US" dirty="0">
                <a:solidFill>
                  <a:prstClr val="black"/>
                </a:solidFill>
                <a:cs typeface="Arial" panose="020B0604020202020204" pitchFamily="34" charset="0"/>
              </a:rPr>
              <a:t>30 more minutes for discussion, questions, and answers. You may need to add more time for additional activities you want to include. </a:t>
            </a:r>
          </a:p>
          <a:p>
            <a:pPr marL="0" indent="0" defTabSz="931637">
              <a:spcAft>
                <a:spcPts val="578"/>
              </a:spcAft>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53666" y="3638221"/>
            <a:ext cx="6503068" cy="5232357"/>
          </a:xfrm>
        </p:spPr>
        <p:txBody>
          <a:bodyPr/>
          <a:lstStyle/>
          <a:p>
            <a:pPr marL="0" lvl="1" defTabSz="931637">
              <a:spcBef>
                <a:spcPts val="611"/>
              </a:spcBef>
              <a:spcAft>
                <a:spcPts val="578"/>
              </a:spcAft>
              <a:defRPr/>
            </a:pPr>
            <a:r>
              <a:rPr lang="en-US" b="1" dirty="0">
                <a:solidFill>
                  <a:prstClr val="black"/>
                </a:solidFill>
              </a:rPr>
              <a:t>This slide has animation.</a:t>
            </a:r>
            <a:endParaRPr lang="en-US" dirty="0">
              <a:solidFill>
                <a:prstClr val="black"/>
              </a:solidFill>
            </a:endParaRPr>
          </a:p>
          <a:p>
            <a:pPr marL="0" lvl="1" defTabSz="931637">
              <a:spcBef>
                <a:spcPts val="0"/>
              </a:spcBef>
              <a:spcAft>
                <a:spcPts val="578"/>
              </a:spcAft>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Medicare drug coverage adds to your Medicare health care coverage. It helps you pay for medically necessary brand-name and generic prescription drugs. Insurance companies and other private companies approved by Medicare</a:t>
            </a:r>
            <a:r>
              <a:rPr lang="en-US" baseline="0" dirty="0">
                <a:solidFill>
                  <a:prstClr val="black"/>
                </a:solidFill>
                <a:cs typeface="Arial"/>
              </a:rPr>
              <a:t> offer </a:t>
            </a:r>
            <a:r>
              <a:rPr lang="en-US" dirty="0">
                <a:solidFill>
                  <a:prstClr val="black"/>
                </a:solidFill>
                <a:cs typeface="Arial"/>
              </a:rPr>
              <a:t>Medicare drug plans and Medicare health plans</a:t>
            </a:r>
            <a:r>
              <a:rPr lang="en-US" baseline="0" dirty="0">
                <a:solidFill>
                  <a:prstClr val="black"/>
                </a:solidFill>
                <a:cs typeface="Arial"/>
              </a:rPr>
              <a:t> with drug coverage</a:t>
            </a:r>
            <a:r>
              <a:rPr lang="en-US" dirty="0">
                <a:solidFill>
                  <a:prstClr val="black"/>
                </a:solidFill>
                <a:cs typeface="Arial"/>
              </a:rPr>
              <a:t>. All people with Medicare are eligible to enroll in Medicare drug coverage. To get coverage, you must join a plan—enrollment isn’t automatic for most people. </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a:rPr>
              <a:t>There are 2 main ways to get Medicare drug coverage:</a:t>
            </a:r>
          </a:p>
          <a:p>
            <a:pPr marL="276965" lvl="2" indent="-116295" defTabSz="931637">
              <a:spcBef>
                <a:spcPts val="0"/>
              </a:spcBef>
              <a:spcAft>
                <a:spcPts val="578"/>
              </a:spcAft>
              <a:buSzTx/>
              <a:buFont typeface="Arial" panose="020B0604020202020204" pitchFamily="34" charset="0"/>
              <a:buChar char="•"/>
              <a:defRPr/>
            </a:pPr>
            <a:r>
              <a:rPr lang="en-US" dirty="0">
                <a:solidFill>
                  <a:prstClr val="black"/>
                </a:solidFill>
                <a:cs typeface="Arial"/>
              </a:rPr>
              <a:t>Join a Medicare drug plan. These plans add drug coverage to Original Medicare (Part A and Part B), some Medicare Cost Plans, some Medicare Private Fee-for-Service (PFFS) Plans, and Medicare Medical Savings Account (MSA) Plans.</a:t>
            </a:r>
          </a:p>
          <a:p>
            <a:pPr marL="276965" lvl="2" indent="-116295" defTabSz="931637">
              <a:spcBef>
                <a:spcPts val="0"/>
              </a:spcBef>
              <a:spcAft>
                <a:spcPts val="578"/>
              </a:spcAft>
              <a:buSzTx/>
              <a:buFont typeface="Arial" panose="020B0604020202020204" pitchFamily="34" charset="0"/>
              <a:buChar char="•"/>
              <a:defRPr/>
            </a:pPr>
            <a:r>
              <a:rPr lang="en-US" dirty="0">
                <a:solidFill>
                  <a:prstClr val="black"/>
                </a:solidFill>
                <a:cs typeface="Arial"/>
              </a:rPr>
              <a:t>Join a Medicare Advantage Plan with drug coverage or another Medicare health plan that includes drug coverage. You’ll get all your Medicare coverage—Part A (Hospital Insurance), Part B (Medical Insurance), and Medicare drug coverage (Part D)—through these plans.</a:t>
            </a:r>
          </a:p>
          <a:p>
            <a:pPr>
              <a:spcAft>
                <a:spcPts val="578"/>
              </a:spcAft>
            </a:pPr>
            <a:r>
              <a:rPr lang="en-US" dirty="0"/>
              <a:t>Some types of Medicare health plans that provide health care coverage aren't Medicare Advantage Plans but are still part of Medicare. Some of these plans provide Part A and Part B coverage, while most others provide only Part B coverage. Some also provide Medicare drug coverage (Part D). These plans have some of the same rules as Medicare Advantage Plans. However, each type of plan has special rules and exceptions, so contact any plans you're interested in to get more details. For more information, visit </a:t>
            </a:r>
            <a:r>
              <a:rPr lang="en-US" dirty="0">
                <a:hlinkClick r:id="rId3"/>
              </a:rPr>
              <a:t>Medicare.gov/health-drug-plans/medicare-health-plans/your-coverage-options/other-medicare-health-plans</a:t>
            </a:r>
            <a:r>
              <a:rPr lang="en-US" dirty="0"/>
              <a:t>.</a:t>
            </a:r>
          </a:p>
          <a:p>
            <a:pPr marL="0" indent="0">
              <a:spcAft>
                <a:spcPts val="578"/>
              </a:spcAft>
              <a:buNone/>
            </a:pPr>
            <a:r>
              <a:rPr lang="en-US" b="1" dirty="0">
                <a:solidFill>
                  <a:prstClr val="black"/>
                </a:solidFill>
                <a:cs typeface="Arial"/>
              </a:rPr>
              <a:t>NOTE</a:t>
            </a:r>
            <a:r>
              <a:rPr lang="en-US" dirty="0">
                <a:solidFill>
                  <a:prstClr val="black"/>
                </a:solidFill>
                <a:cs typeface="Arial"/>
              </a:rPr>
              <a:t>: </a:t>
            </a:r>
            <a:r>
              <a:rPr lang="en-US" dirty="0"/>
              <a:t>Medigap policies can no longer be sold with drug coverage, but if you have an older Medigap policy that was sold with drug coverage, you can keep it. You may choose to join a separate Medicare drug plan because most Medigap drug coverage isn’t creditable, and you may pay more if you join a drug plan later.</a:t>
            </a:r>
          </a:p>
          <a:p>
            <a:pPr marL="0" indent="0">
              <a:spcAft>
                <a:spcPts val="578"/>
              </a:spcAft>
              <a:buNone/>
            </a:pPr>
            <a:endParaRPr lang="en-US" dirty="0">
              <a:cs typeface="Arial" panose="020B0604020202020204" pitchFamily="34" charset="0"/>
            </a:endParaRPr>
          </a:p>
        </p:txBody>
      </p:sp>
    </p:spTree>
    <p:extLst>
      <p:ext uri="{BB962C8B-B14F-4D97-AF65-F5344CB8AC3E}">
        <p14:creationId xmlns:p14="http://schemas.microsoft.com/office/powerpoint/2010/main" val="352975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Bef>
                <a:spcPts val="611"/>
              </a:spcBef>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Bef>
                <a:spcPts val="611"/>
              </a:spcBef>
              <a:spcAft>
                <a:spcPts val="578"/>
              </a:spcAft>
              <a:buNone/>
              <a:defRPr/>
            </a:pPr>
            <a:r>
              <a:rPr lang="en-US" dirty="0">
                <a:solidFill>
                  <a:prstClr val="black"/>
                </a:solidFill>
                <a:cs typeface="Arial"/>
              </a:rPr>
              <a:t>Plans that provide Medicare drug coverage may differ from each other in terms of which drugs they cover, how much you have to pay, and which pharmacies offer the best price. All Medicare drug coverage must give at least a standard level of coverage set by Medicare. However, plans offer different combinations of coverage and cost-sharing. Most plans offer different benefit structures, including “tiers” of copayments (pay a set amount for all drugs on a tier) or coinsurance (pay a percentage of the cost of the drug), with different costs for different types of drugs. Plan benefits and costs may change each year, so it’s important to look at and compare your plan options each year. </a:t>
            </a:r>
            <a:endParaRPr lang="en-US" dirty="0">
              <a:solidFill>
                <a:prstClr val="black"/>
              </a:solidFill>
              <a:cs typeface="Arial" panose="020B0604020202020204" pitchFamily="34" charset="0"/>
            </a:endParaRPr>
          </a:p>
          <a:p>
            <a:pPr marL="0" indent="0">
              <a:spcAft>
                <a:spcPts val="578"/>
              </a:spcAft>
              <a:buNone/>
            </a:pPr>
            <a:endParaRPr lang="en-US" dirty="0"/>
          </a:p>
          <a:p>
            <a:pPr marL="0" indent="0">
              <a:spcAft>
                <a:spcPts val="578"/>
              </a:spcAft>
              <a:buNone/>
            </a:pPr>
            <a:endParaRPr lang="en-US" b="0" dirty="0"/>
          </a:p>
        </p:txBody>
      </p:sp>
    </p:spTree>
    <p:extLst>
      <p:ext uri="{BB962C8B-B14F-4D97-AF65-F5344CB8AC3E}">
        <p14:creationId xmlns:p14="http://schemas.microsoft.com/office/powerpoint/2010/main" val="3993707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3638222"/>
            <a:ext cx="5743647" cy="4981034"/>
          </a:xfrm>
        </p:spPr>
        <p:txBody>
          <a:bodyPr/>
          <a:lstStyle/>
          <a:p>
            <a:pPr marL="0" indent="0">
              <a:spcAft>
                <a:spcPts val="578"/>
              </a:spcAft>
              <a:buNone/>
            </a:pPr>
            <a:r>
              <a:rPr lang="en-US" b="1" dirty="0"/>
              <a:t>Presenter Notes</a:t>
            </a:r>
          </a:p>
          <a:p>
            <a:pPr marL="0" indent="0">
              <a:spcAft>
                <a:spcPts val="578"/>
              </a:spcAft>
              <a:buNone/>
            </a:pPr>
            <a:r>
              <a:rPr lang="en-US" dirty="0"/>
              <a:t>The IRA made improvements to Medicare that expands benefits, lowers drug costs, keeps prescription drug premiums stable, and improves the strength of the Medicare program. Because of this law, Medicare is able to negotiate directly with drug manufacturers to lower the price of some of the costliest single-source brand-name Medicare Part B and Part D drugs. This means people with Medicare will pay a lower cost-sharing for these drugs because their cost-sharing will be based on the Medicare negotiated price. </a:t>
            </a:r>
          </a:p>
          <a:p>
            <a:pPr marL="0" indent="0">
              <a:spcAft>
                <a:spcPts val="578"/>
              </a:spcAft>
              <a:buNone/>
            </a:pPr>
            <a:r>
              <a:rPr lang="en-US" dirty="0"/>
              <a:t>Medicare negotiates directly with drug manufacturers for the price of certain high-spending brand-name covered under Medicare Part B and Part D that don’t have competition. Negotiated drug prices for the first group of drugs will be effective in 2026. </a:t>
            </a:r>
          </a:p>
          <a:p>
            <a:pPr marL="0" indent="0">
              <a:spcAft>
                <a:spcPts val="578"/>
              </a:spcAft>
              <a:buNone/>
            </a:pPr>
            <a:r>
              <a:rPr lang="en-US" dirty="0"/>
              <a:t>For more information about the Drug Price Negotiation Program visit, </a:t>
            </a:r>
            <a:r>
              <a:rPr lang="en-US" dirty="0">
                <a:hlinkClick r:id="rId3"/>
              </a:rPr>
              <a:t>CMS.gov/inflation-reduction-act-and-medicare/medicare-drug-price-negotiation</a:t>
            </a:r>
            <a:r>
              <a:rPr lang="en-US" dirty="0"/>
              <a:t>.</a:t>
            </a:r>
          </a:p>
          <a:p>
            <a:pPr marL="0" indent="0">
              <a:spcAft>
                <a:spcPts val="578"/>
              </a:spcAft>
              <a:buNone/>
            </a:pPr>
            <a:endParaRPr lang="en-US" dirty="0"/>
          </a:p>
        </p:txBody>
      </p:sp>
    </p:spTree>
    <p:extLst>
      <p:ext uri="{BB962C8B-B14F-4D97-AF65-F5344CB8AC3E}">
        <p14:creationId xmlns:p14="http://schemas.microsoft.com/office/powerpoint/2010/main" val="2057653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854" y="3469243"/>
            <a:ext cx="6410551" cy="5737499"/>
          </a:xfrm>
        </p:spPr>
        <p:txBody>
          <a:bodyPr/>
          <a:lstStyle/>
          <a:p>
            <a:pPr marL="0" indent="0">
              <a:spcAft>
                <a:spcPts val="578"/>
              </a:spcAft>
              <a:buNone/>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p>
          <a:p>
            <a:pPr marL="0" indent="0">
              <a:spcAft>
                <a:spcPts val="578"/>
              </a:spcAft>
              <a:buNone/>
            </a:pPr>
            <a:r>
              <a:rPr lang="en-US" sz="1000" dirty="0"/>
              <a:t>Because of the prescription drug law, known as the Inflation Reduction Act, Medicare is able to negotiate directly with drug companies to improve access to some of the costliest single-source brand-name Medicare Part B and Part D drugs. The first cycle of negotiations for the first 10 drugs started in 2023 and will continue through 2024. CMS announced the first round of selected drugs in August 2023. The resulting agreed to negotiated prices will be effective in 2026.</a:t>
            </a:r>
          </a:p>
          <a:p>
            <a:pPr marL="0" indent="0">
              <a:spcAft>
                <a:spcPts val="578"/>
              </a:spcAft>
              <a:buNone/>
            </a:pPr>
            <a:r>
              <a:rPr lang="en-US" sz="1000" dirty="0"/>
              <a:t>CMS is implementing the new drug law, including the Medicare Drug Price Negotiation Program, with the goal of promoting transparency and engagement. CMS has set out a process for the first round of negotiations that engages drug companies and the public throughout. The process includes several steps.</a:t>
            </a:r>
          </a:p>
          <a:p>
            <a:pPr marL="0" indent="0">
              <a:spcAft>
                <a:spcPts val="578"/>
              </a:spcAft>
              <a:buNone/>
            </a:pPr>
            <a:r>
              <a:rPr lang="en-US" sz="1000" dirty="0"/>
              <a:t>Participating drug companies with a selected drug for the Negotiation Program and the public had an opportunity to submit data and information on the selected drugs and their therapeutic alternatives to CMS no later than October 2, 2023.</a:t>
            </a:r>
          </a:p>
          <a:p>
            <a:pPr marL="0" indent="0">
              <a:spcAft>
                <a:spcPts val="578"/>
              </a:spcAft>
              <a:buNone/>
            </a:pPr>
            <a:r>
              <a:rPr lang="en-US" sz="1000" dirty="0"/>
              <a:t>During Fall 2023, CMS invited each participating drug company with a selected drug to share input on its data and information submission. CMS hosted a series of patient-focused Listening Sessions this fall as part of the Medicare Drug Price Negotiation Program. The virtual public Listening Sessions provided an opportunity for patients, beneficiaries, caregivers, consumer and patient organizations, and other interested parties to share input relevant to drugs selected for the first cycle of negotiations. The patient‐focused listening sessions for each selected drug were held between October 30, 2023 and November 15, 2023.</a:t>
            </a:r>
          </a:p>
          <a:p>
            <a:pPr marL="0" indent="0">
              <a:spcAft>
                <a:spcPts val="578"/>
              </a:spcAft>
              <a:buNone/>
            </a:pPr>
            <a:r>
              <a:rPr lang="en-US" sz="1000" dirty="0"/>
              <a:t>In developing an initial offer, CMS will start with evidence related to therapeutic alternatives and then consider other factors, such as costs of research and development and production and distribution of the selected drug. CMS will send an initial offer for each selected drug for which the drug company is participating in the Negotiation Program with CMS’ proposal for the maximum fair price and a concise justification and the drug company will have 30 days to respond to the initial offer by accepting the offer or providing a counteroffer, if desired. In developing an initial offer, CMS will consider evidence related to therapeutic alternatives as well as other factors, such as costs of research and development, and production and distribution of the selected drug.</a:t>
            </a:r>
          </a:p>
          <a:p>
            <a:pPr marL="0" indent="0">
              <a:spcAft>
                <a:spcPts val="578"/>
              </a:spcAft>
              <a:buNone/>
            </a:pPr>
            <a:r>
              <a:rPr lang="en-US" sz="1000" dirty="0"/>
              <a:t>If agreement on a maximum fair price isn’t reached through the initial offer or counteroffer, CMS will invite each participating drug company for up to three negotiation meetings during Spring and Summer 2024 before the negotiation period ends on August 1, 2024.</a:t>
            </a:r>
          </a:p>
          <a:p>
            <a:pPr marL="0" indent="0">
              <a:spcAft>
                <a:spcPts val="578"/>
              </a:spcAft>
              <a:buNone/>
            </a:pPr>
            <a:r>
              <a:rPr lang="en-US" sz="1000" dirty="0"/>
              <a:t>To review Drug Price Negotiation Timeline for 2026, a Fact Sheet on the Revised Guidance, and more information on the Selected Drugs for Initial Price Applicability Year 2026, visit </a:t>
            </a:r>
            <a:r>
              <a:rPr lang="en-US" sz="1000" dirty="0">
                <a:hlinkClick r:id="rId3"/>
              </a:rPr>
              <a:t>CMS.gov/inflation-reduction-act-and-medicare/medicare-drug-price-negotiation</a:t>
            </a:r>
            <a:r>
              <a:rPr lang="en-US" sz="1000" dirty="0"/>
              <a:t>.</a:t>
            </a:r>
          </a:p>
          <a:p>
            <a:pPr marL="0" indent="0">
              <a:spcAft>
                <a:spcPts val="578"/>
              </a:spcAft>
              <a:buNone/>
            </a:pPr>
            <a:endParaRPr lang="en-US" sz="1000" dirty="0"/>
          </a:p>
        </p:txBody>
      </p:sp>
    </p:spTree>
    <p:extLst>
      <p:ext uri="{BB962C8B-B14F-4D97-AF65-F5344CB8AC3E}">
        <p14:creationId xmlns:p14="http://schemas.microsoft.com/office/powerpoint/2010/main" val="88055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0"/>
            <a:ext cx="5489575" cy="3089275"/>
          </a:xfrm>
        </p:spPr>
      </p:sp>
      <p:sp>
        <p:nvSpPr>
          <p:cNvPr id="3" name="Notes Placeholder 2"/>
          <p:cNvSpPr>
            <a:spLocks noGrp="1"/>
          </p:cNvSpPr>
          <p:nvPr>
            <p:ph type="body" idx="1"/>
          </p:nvPr>
        </p:nvSpPr>
        <p:spPr>
          <a:xfrm>
            <a:off x="-1" y="3025019"/>
            <a:ext cx="7010401" cy="6271382"/>
          </a:xfrm>
        </p:spPr>
        <p:txBody>
          <a:bodyPr/>
          <a:lstStyle/>
          <a:p>
            <a:pPr marL="0" indent="0" defTabSz="931637">
              <a:spcAft>
                <a:spcPts val="578"/>
              </a:spcAft>
              <a:buNone/>
              <a:defRPr/>
            </a:pPr>
            <a:r>
              <a:rPr lang="en-US" sz="900" b="1" dirty="0">
                <a:solidFill>
                  <a:prstClr val="black"/>
                </a:solidFill>
              </a:rPr>
              <a:t>This slide has animation. </a:t>
            </a:r>
            <a:r>
              <a:rPr lang="en-US" sz="900" b="1" dirty="0">
                <a:solidFill>
                  <a:srgbClr val="000000"/>
                </a:solidFill>
                <a:cs typeface="Arial"/>
              </a:rPr>
              <a:t>Presenter Notes</a:t>
            </a:r>
            <a:r>
              <a:rPr lang="en-US" sz="900" dirty="0">
                <a:solidFill>
                  <a:srgbClr val="444444"/>
                </a:solidFill>
                <a:cs typeface="Arial"/>
              </a:rPr>
              <a:t>​</a:t>
            </a:r>
            <a:endParaRPr lang="en-US" sz="900" dirty="0">
              <a:solidFill>
                <a:prstClr val="black"/>
              </a:solidFill>
              <a:cs typeface="Arial"/>
            </a:endParaRPr>
          </a:p>
          <a:p>
            <a:pPr marL="108338" indent="-108338" defTabSz="931637">
              <a:spcAft>
                <a:spcPts val="578"/>
              </a:spcAft>
              <a:defRPr/>
            </a:pPr>
            <a:r>
              <a:rPr lang="en-US" sz="900" b="1" dirty="0">
                <a:solidFill>
                  <a:prstClr val="black"/>
                </a:solidFill>
                <a:cs typeface="Arial"/>
              </a:rPr>
              <a:t>Your costs for drug coverage will depend on</a:t>
            </a:r>
            <a:r>
              <a:rPr lang="en-US" sz="900" dirty="0">
                <a:solidFill>
                  <a:prstClr val="black"/>
                </a:solidFill>
                <a:cs typeface="Arial"/>
              </a:rPr>
              <a:t> </a:t>
            </a:r>
            <a:r>
              <a:rPr lang="en-US" sz="900" b="1" dirty="0">
                <a:solidFill>
                  <a:prstClr val="black"/>
                </a:solidFill>
                <a:cs typeface="Arial"/>
              </a:rPr>
              <a:t>the plan you choose and some other factors, </a:t>
            </a:r>
            <a:r>
              <a:rPr lang="en-US" sz="900" dirty="0">
                <a:solidFill>
                  <a:prstClr val="black"/>
                </a:solidFill>
                <a:cs typeface="Arial"/>
              </a:rPr>
              <a:t>like which drugs you use, whether you go to a pharmacy in your plan’s network, and whether you get Extra Help paying for your drug costs. If you get Extra Help, you pay your set costs ($0 plan premium, $0 plan deductible, up to $4.50 for generics and $11.20 for brand name drugs) and won’t go through all of the phases as described. Once spending has reached $8,000, you’re in catastrophic coverage and won’t pay any more out of pocket for your covered drugs.</a:t>
            </a:r>
          </a:p>
          <a:p>
            <a:pPr marL="108338" indent="-108338" defTabSz="931637">
              <a:spcAft>
                <a:spcPts val="578"/>
              </a:spcAft>
              <a:defRPr/>
            </a:pPr>
            <a:r>
              <a:rPr lang="en-US" sz="900" b="1" dirty="0">
                <a:solidFill>
                  <a:prstClr val="black"/>
                </a:solidFill>
                <a:cs typeface="Arial"/>
              </a:rPr>
              <a:t>Most people will pay a monthly premium for Medicare drug coverage.</a:t>
            </a:r>
            <a:r>
              <a:rPr lang="en-US" sz="900" dirty="0">
                <a:solidFill>
                  <a:prstClr val="black"/>
                </a:solidFill>
                <a:cs typeface="Arial"/>
              </a:rPr>
              <a:t> You’ll also pay a share of your prescription costs, including a deductible (if applicable), copayments, and/or coinsurance. </a:t>
            </a:r>
            <a:endParaRPr lang="en-US" sz="900" dirty="0">
              <a:solidFill>
                <a:prstClr val="black"/>
              </a:solidFill>
              <a:cs typeface="Arial" panose="020B0604020202020204" pitchFamily="34" charset="0"/>
            </a:endParaRPr>
          </a:p>
          <a:p>
            <a:pPr defTabSz="931637">
              <a:spcAft>
                <a:spcPts val="578"/>
              </a:spcAft>
              <a:defRPr/>
            </a:pPr>
            <a:r>
              <a:rPr lang="en-US" sz="900" b="1" dirty="0">
                <a:solidFill>
                  <a:prstClr val="black"/>
                </a:solidFill>
                <a:cs typeface="Arial"/>
              </a:rPr>
              <a:t>You can choose how you want to be billed when you enroll in the plan</a:t>
            </a:r>
            <a:r>
              <a:rPr lang="en-US" sz="900" dirty="0">
                <a:solidFill>
                  <a:prstClr val="black"/>
                </a:solidFill>
                <a:cs typeface="Arial"/>
              </a:rPr>
              <a:t>. </a:t>
            </a:r>
            <a:r>
              <a:rPr lang="en-US" sz="900" dirty="0"/>
              <a:t>You can choose one of these options to pay your premium: </a:t>
            </a:r>
          </a:p>
          <a:p>
            <a:pPr marL="275434" lvl="1" indent="-110174" defTabSz="931637">
              <a:spcBef>
                <a:spcPts val="0"/>
              </a:spcBef>
              <a:spcAft>
                <a:spcPts val="578"/>
              </a:spcAft>
              <a:buFont typeface="Arial" panose="020B0604020202020204" pitchFamily="34" charset="0"/>
              <a:buChar char="•"/>
              <a:defRPr/>
            </a:pPr>
            <a:r>
              <a:rPr lang="en-US" sz="900" dirty="0"/>
              <a:t>Sign up to have your plan deduct it from your checking or savings account. </a:t>
            </a:r>
          </a:p>
          <a:p>
            <a:pPr marL="275434" lvl="1" indent="-110174" defTabSz="931637">
              <a:spcBef>
                <a:spcPts val="0"/>
              </a:spcBef>
              <a:spcAft>
                <a:spcPts val="578"/>
              </a:spcAft>
              <a:buFont typeface="Arial" panose="020B0604020202020204" pitchFamily="34" charset="0"/>
              <a:buChar char="•"/>
              <a:defRPr/>
            </a:pPr>
            <a:r>
              <a:rPr lang="en-US" sz="900" dirty="0"/>
              <a:t>Charge it to a credit or debit card. </a:t>
            </a:r>
          </a:p>
          <a:p>
            <a:pPr marL="275434" lvl="1" indent="-110174" defTabSz="931637">
              <a:spcBef>
                <a:spcPts val="0"/>
              </a:spcBef>
              <a:spcAft>
                <a:spcPts val="578"/>
              </a:spcAft>
              <a:buFont typeface="Arial" panose="020B0604020202020204" pitchFamily="34" charset="0"/>
              <a:buChar char="•"/>
              <a:defRPr/>
            </a:pPr>
            <a:r>
              <a:rPr lang="en-US" sz="900" dirty="0"/>
              <a:t>Have your plan bill you each month directly. Some plans bill in advance for next month’s coverage. Send your payment to the plan—not to Medicare. Contact your plan for their payment address. </a:t>
            </a:r>
          </a:p>
          <a:p>
            <a:pPr marL="275434" lvl="1" indent="-110174" defTabSz="931637">
              <a:spcBef>
                <a:spcPts val="0"/>
              </a:spcBef>
              <a:spcAft>
                <a:spcPts val="578"/>
              </a:spcAft>
              <a:buFont typeface="Arial" panose="020B0604020202020204" pitchFamily="34" charset="0"/>
              <a:buChar char="•"/>
              <a:defRPr/>
            </a:pPr>
            <a:r>
              <a:rPr lang="en-US" sz="900" dirty="0"/>
              <a:t>Have funds withheld from your Social Security payment. Contact your plan—not Social Security—to ask for this payment option. It may take up to 3 months to start. </a:t>
            </a:r>
            <a:r>
              <a:rPr lang="en-US" sz="900" dirty="0">
                <a:solidFill>
                  <a:prstClr val="black"/>
                </a:solidFill>
                <a:cs typeface="Arial"/>
              </a:rPr>
              <a:t> </a:t>
            </a:r>
          </a:p>
          <a:p>
            <a:pPr marL="275434" lvl="1" indent="-110174" defTabSz="931637">
              <a:spcBef>
                <a:spcPts val="0"/>
              </a:spcBef>
              <a:spcAft>
                <a:spcPts val="578"/>
              </a:spcAft>
              <a:buFont typeface="Arial" panose="020B0604020202020204" pitchFamily="34" charset="0"/>
              <a:buChar char="•"/>
              <a:defRPr/>
            </a:pPr>
            <a:r>
              <a:rPr lang="en-US" sz="900" dirty="0">
                <a:solidFill>
                  <a:prstClr val="black"/>
                </a:solidFill>
                <a:cs typeface="Arial"/>
              </a:rPr>
              <a:t>If you switch plans, you may see a delay in premiums being withheld. If you want to stop premium deductions and get billed directly, contact your drug plan. </a:t>
            </a:r>
          </a:p>
          <a:p>
            <a:pPr>
              <a:spcAft>
                <a:spcPts val="578"/>
              </a:spcAft>
            </a:pPr>
            <a:r>
              <a:rPr lang="en-US" sz="900" b="1" dirty="0">
                <a:solidFill>
                  <a:prstClr val="black"/>
                </a:solidFill>
                <a:cs typeface="Arial"/>
              </a:rPr>
              <a:t>In 2024,</a:t>
            </a:r>
            <a:r>
              <a:rPr lang="en-US" sz="900" dirty="0">
                <a:solidFill>
                  <a:prstClr val="black"/>
                </a:solidFill>
                <a:cs typeface="Arial"/>
              </a:rPr>
              <a:t> once you and your plan have spent $5,030 for covered drugs, you’re in the coverage gap (also called the “donut hole”). Not everyone will enter the coverage gap. The coverage gap is a temporary limit on what the drug plan will cover for drugs. You leave the coverage gap once </a:t>
            </a:r>
            <a:r>
              <a:rPr lang="en-US" sz="900" dirty="0" err="1">
                <a:solidFill>
                  <a:prstClr val="black"/>
                </a:solidFill>
                <a:cs typeface="Arial"/>
              </a:rPr>
              <a:t>TrOOP</a:t>
            </a:r>
            <a:r>
              <a:rPr lang="en-US" sz="900" dirty="0">
                <a:solidFill>
                  <a:prstClr val="black"/>
                </a:solidFill>
                <a:cs typeface="Arial"/>
              </a:rPr>
              <a:t> has reached $8,000 (including certain payments made by other people or entities on your behalf, including Medicare’s Extra Help</a:t>
            </a:r>
            <a:r>
              <a:rPr lang="en-US" sz="1100" dirty="0">
                <a:solidFill>
                  <a:srgbClr val="404040"/>
                </a:solidFill>
                <a:latin typeface="Rubik"/>
              </a:rPr>
              <a:t> </a:t>
            </a:r>
            <a:r>
              <a:rPr lang="en-US" sz="900" dirty="0">
                <a:solidFill>
                  <a:prstClr val="black"/>
                </a:solidFill>
                <a:cs typeface="Arial"/>
              </a:rPr>
              <a:t>program</a:t>
            </a:r>
            <a:r>
              <a:rPr lang="en-US" sz="1100" dirty="0">
                <a:solidFill>
                  <a:srgbClr val="404040"/>
                </a:solidFill>
                <a:latin typeface="Rubik"/>
              </a:rPr>
              <a:t>)</a:t>
            </a:r>
            <a:r>
              <a:rPr lang="en-US" sz="900" dirty="0">
                <a:solidFill>
                  <a:prstClr val="black"/>
                </a:solidFill>
                <a:cs typeface="Arial"/>
              </a:rPr>
              <a:t> and you automatically get catastrophic coverage. For most people, you’ll contribute roughly between $3,300 and $3,800 toward the cap of $8,000, and then pay $0 for your covered Part D drugs for the rest of the year.</a:t>
            </a:r>
          </a:p>
          <a:p>
            <a:pPr marL="0" lvl="1" defTabSz="931637">
              <a:spcBef>
                <a:spcPts val="0"/>
              </a:spcBef>
              <a:spcAft>
                <a:spcPts val="578"/>
              </a:spcAft>
              <a:defRPr/>
            </a:pPr>
            <a:r>
              <a:rPr lang="en-US" sz="900" b="1" dirty="0">
                <a:solidFill>
                  <a:prstClr val="black"/>
                </a:solidFill>
                <a:cs typeface="Arial"/>
              </a:rPr>
              <a:t>NOTE</a:t>
            </a:r>
            <a:r>
              <a:rPr lang="en-US" sz="900" dirty="0">
                <a:solidFill>
                  <a:prstClr val="black"/>
                </a:solidFill>
                <a:cs typeface="Arial"/>
              </a:rPr>
              <a:t>: Due to the Inflation Reduction Act (IRA), starting January 1, 2024, you </a:t>
            </a:r>
            <a:r>
              <a:rPr lang="en-US" sz="900" dirty="0"/>
              <a:t>won’t have to pay any coinsurance or copayments during the catastrophic coverage phase for covered Medicare prescription drugs. If you joined an enhanced plan offering excluded drugs, you may still have cost sharing for those drugs.</a:t>
            </a:r>
            <a:endParaRPr lang="en-US" sz="900" dirty="0">
              <a:solidFill>
                <a:prstClr val="black"/>
              </a:solidFill>
              <a:cs typeface="Arial"/>
            </a:endParaRPr>
          </a:p>
          <a:p>
            <a:pPr marL="0" indent="0" defTabSz="931637">
              <a:spcAft>
                <a:spcPts val="578"/>
              </a:spcAft>
              <a:buNone/>
              <a:defRPr/>
            </a:pPr>
            <a:r>
              <a:rPr lang="en-US" sz="900" b="1" dirty="0">
                <a:solidFill>
                  <a:prstClr val="black"/>
                </a:solidFill>
                <a:cs typeface="Arial" panose="020B0604020202020204" pitchFamily="34" charset="0"/>
              </a:rPr>
              <a:t>What you pay for covered brand-name drugs in the coverage gap</a:t>
            </a:r>
            <a:r>
              <a:rPr lang="en-US" sz="900" dirty="0">
                <a:solidFill>
                  <a:prstClr val="black"/>
                </a:solidFill>
                <a:cs typeface="Arial" panose="020B0604020202020204" pitchFamily="34" charset="0"/>
              </a:rPr>
              <a:t>: You’ll pay 25% of the plan’s cost for covered brand-name prescription drugs. You get these savings if you buy your prescriptions at a pharmacy or order them through the mail. The discount will come off of the price that your plan has set with the pharmacy for that specific drug. In 2024, 95% of the price—the 25% you pay plus the 70% manufacturer discount payment—will count as out-of-pocket costs, which will help you get out of the coverage gap. What the Medicare plan pays toward the drug cost (5% of the price) and what the drug plan pays toward the dispensing fee (75% of the fee) aren't counted toward your out-of-pocket spending.</a:t>
            </a:r>
          </a:p>
          <a:p>
            <a:pPr marL="0" indent="0" defTabSz="931637">
              <a:spcAft>
                <a:spcPts val="578"/>
              </a:spcAft>
              <a:buNone/>
              <a:defRPr/>
            </a:pPr>
            <a:r>
              <a:rPr lang="en-US" sz="900" b="1" dirty="0">
                <a:solidFill>
                  <a:prstClr val="black"/>
                </a:solidFill>
                <a:cs typeface="Arial" panose="020B0604020202020204" pitchFamily="34" charset="0"/>
              </a:rPr>
              <a:t>What you pay for covered generic drugs in the coverage gap</a:t>
            </a:r>
            <a:r>
              <a:rPr lang="en-US" sz="900" dirty="0">
                <a:solidFill>
                  <a:prstClr val="black"/>
                </a:solidFill>
                <a:cs typeface="Arial" panose="020B0604020202020204" pitchFamily="34" charset="0"/>
              </a:rPr>
              <a:t>: You pay 25% for drugs in 2024. The coverage for generic drugs works differently from the discount for brand-name drugs. For generic drugs, only the amount you pay will count toward getting you out of the coverage gap. </a:t>
            </a:r>
          </a:p>
          <a:p>
            <a:pPr marL="114458" indent="-114458" defTabSz="931637">
              <a:spcAft>
                <a:spcPts val="578"/>
              </a:spcAft>
              <a:defRPr/>
            </a:pPr>
            <a:r>
              <a:rPr lang="en-US" sz="900" dirty="0">
                <a:solidFill>
                  <a:prstClr val="black"/>
                </a:solidFill>
                <a:cs typeface="Arial" panose="020B0604020202020204" pitchFamily="34" charset="0"/>
              </a:rPr>
              <a:t>Visit </a:t>
            </a:r>
            <a:r>
              <a:rPr lang="en-US" sz="900" dirty="0">
                <a:solidFill>
                  <a:prstClr val="black"/>
                </a:solidFill>
                <a:cs typeface="Arial" panose="020B0604020202020204" pitchFamily="34" charset="0"/>
                <a:hlinkClick r:id="rId3"/>
              </a:rPr>
              <a:t>Medicare.gov/drug-coverage-part-d/costs-for-medicare-drug-coverage/costs-in-the-coverage-gap</a:t>
            </a:r>
            <a:r>
              <a:rPr lang="en-US" sz="900" dirty="0">
                <a:solidFill>
                  <a:prstClr val="black"/>
                </a:solidFill>
                <a:cs typeface="Arial" panose="020B0604020202020204" pitchFamily="34" charset="0"/>
              </a:rPr>
              <a:t> for examples of what you pay for generic and brand-name drugs in the coverage gap.</a:t>
            </a:r>
          </a:p>
          <a:p>
            <a:pPr marL="114458" indent="-114458" defTabSz="931637">
              <a:spcAft>
                <a:spcPts val="578"/>
              </a:spcAft>
              <a:defRPr/>
            </a:pPr>
            <a:r>
              <a:rPr lang="en-US" sz="900" dirty="0">
                <a:solidFill>
                  <a:prstClr val="black"/>
                </a:solidFill>
                <a:cs typeface="Arial" panose="020B0604020202020204" pitchFamily="34" charset="0"/>
              </a:rPr>
              <a:t>If you have a Medicare plan that already includes drug coverage in the gap, you may get a discount after your plan’s coverage has been applied to the price of the drug. The discount for brand-name drugs will apply to the remaining amount that you owe. If you think you've reached the coverage gap and you don't get a discount when you pay for your brand-name prescription, review your next Explanation of Benefits (EOB). If the discount doesn't appear on the EOB, contact your drug plan to make sure that your prescription records are correct and up-to-date.</a:t>
            </a:r>
          </a:p>
          <a:p>
            <a:pPr marL="114458" indent="-114458" defTabSz="931637">
              <a:spcAft>
                <a:spcPts val="578"/>
              </a:spcAft>
              <a:defRPr/>
            </a:pPr>
            <a:r>
              <a:rPr lang="en-US" sz="900" dirty="0">
                <a:solidFill>
                  <a:prstClr val="black"/>
                </a:solidFill>
                <a:cs typeface="Arial" panose="020B0604020202020204" pitchFamily="34" charset="0"/>
              </a:rPr>
              <a:t>If your plan doesn't agree that you're owed a discount, you can file an appeal. Visit </a:t>
            </a:r>
            <a:r>
              <a:rPr lang="en-US" sz="900" dirty="0">
                <a:solidFill>
                  <a:prstClr val="black"/>
                </a:solidFill>
                <a:cs typeface="Arial" panose="020B0604020202020204" pitchFamily="34" charset="0"/>
                <a:hlinkClick r:id="rId4"/>
              </a:rPr>
              <a:t>Medicare.gov/claims-appeals/how-do-i-file-an-appeal</a:t>
            </a:r>
            <a:r>
              <a:rPr lang="en-US" sz="900" dirty="0">
                <a:solidFill>
                  <a:prstClr val="black"/>
                </a:solidFill>
                <a:cs typeface="Arial" panose="020B0604020202020204" pitchFamily="34" charset="0"/>
              </a:rPr>
              <a:t>.</a:t>
            </a:r>
          </a:p>
          <a:p>
            <a:pPr marL="0" lvl="1" defTabSz="931637">
              <a:spcBef>
                <a:spcPts val="611"/>
              </a:spcBef>
              <a:spcAft>
                <a:spcPts val="578"/>
              </a:spcAft>
              <a:defRPr/>
            </a:pPr>
            <a:endParaRPr lang="en-US" sz="900" dirty="0"/>
          </a:p>
          <a:p>
            <a:pPr marL="0" indent="0">
              <a:spcAft>
                <a:spcPts val="578"/>
              </a:spcAft>
              <a:buNone/>
            </a:pPr>
            <a:endParaRPr lang="en-US" sz="900" dirty="0"/>
          </a:p>
        </p:txBody>
      </p:sp>
    </p:spTree>
    <p:extLst>
      <p:ext uri="{BB962C8B-B14F-4D97-AF65-F5344CB8AC3E}">
        <p14:creationId xmlns:p14="http://schemas.microsoft.com/office/powerpoint/2010/main" val="260766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90992" y="3469243"/>
            <a:ext cx="5899742" cy="5827157"/>
          </a:xfrm>
        </p:spPr>
        <p:txBody>
          <a:bodyPr/>
          <a:lstStyle/>
          <a:p>
            <a:pPr marL="0" indent="0" defTabSz="931637">
              <a:spcBef>
                <a:spcPts val="289"/>
              </a:spcBef>
              <a:spcAft>
                <a:spcPts val="578"/>
              </a:spcAft>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dirty="0">
              <a:solidFill>
                <a:prstClr val="black"/>
              </a:solidFill>
              <a:cs typeface="Arial" panose="020B0604020202020204" pitchFamily="34" charset="0"/>
            </a:endParaRPr>
          </a:p>
          <a:p>
            <a:pPr marL="114581" indent="-114581" defTabSz="931637">
              <a:spcAft>
                <a:spcPts val="578"/>
              </a:spcAft>
              <a:defRPr/>
            </a:pPr>
            <a:r>
              <a:rPr lang="en-US" sz="1000" dirty="0">
                <a:solidFill>
                  <a:prstClr val="black"/>
                </a:solidFill>
                <a:cs typeface="Arial" panose="020B0604020202020204" pitchFamily="34" charset="0"/>
              </a:rPr>
              <a:t>Here’s an example showing what Ms. Smith pays each year in a standard Medicare drug plan. Not all plans follow this design. Drug plan costs will vary. </a:t>
            </a:r>
          </a:p>
          <a:p>
            <a:pPr marL="114581" indent="-114581" defTabSz="931637">
              <a:spcAft>
                <a:spcPts val="578"/>
              </a:spcAft>
              <a:defRPr/>
            </a:pPr>
            <a:r>
              <a:rPr lang="en-US" sz="1000"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The IRA p</a:t>
            </a:r>
            <a:r>
              <a:rPr lang="en-US" sz="1000" dirty="0"/>
              <a:t>rovides for Part D premium stabilization by capping base beneficiary premium increases per year to no more than 6% </a:t>
            </a:r>
            <a:endParaRPr lang="en-US" sz="1000" dirty="0">
              <a:solidFill>
                <a:prstClr val="black"/>
              </a:solidFill>
              <a:cs typeface="Arial" panose="020B0604020202020204" pitchFamily="34" charset="0"/>
            </a:endParaRPr>
          </a:p>
          <a:p>
            <a:pPr marL="114581" indent="-114581" defTabSz="931637">
              <a:spcBef>
                <a:spcPts val="289"/>
              </a:spcBef>
              <a:spcAft>
                <a:spcPts val="578"/>
              </a:spcAft>
              <a:defRPr/>
            </a:pPr>
            <a:r>
              <a:rPr lang="en-US" sz="1000" dirty="0">
                <a:solidFill>
                  <a:prstClr val="black"/>
                </a:solidFill>
                <a:cs typeface="Arial" panose="020B0604020202020204" pitchFamily="34" charset="0"/>
              </a:rPr>
              <a:t>Yearly deductible (you pay up to $545 in 2024) – This is the amount you pay each year for your prescriptions before your plan begins to pay. Deductible amounts are different for each plan, but Medicare drug plans can’t have a deductible more than $545 in 2024. In 2024, most plans’ deductibles are less than the $545 maximum and some drug plans don’t have a deductible. </a:t>
            </a:r>
          </a:p>
          <a:p>
            <a:pPr marL="114581" indent="-114581" defTabSz="931637">
              <a:spcBef>
                <a:spcPts val="289"/>
              </a:spcBef>
              <a:spcAft>
                <a:spcPts val="578"/>
              </a:spcAft>
              <a:defRPr/>
            </a:pPr>
            <a:r>
              <a:rPr lang="en-US" sz="1000"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a:t>
            </a:r>
          </a:p>
          <a:p>
            <a:pPr marL="114581" indent="-114581" defTabSz="931637">
              <a:spcBef>
                <a:spcPts val="289"/>
              </a:spcBef>
              <a:spcAft>
                <a:spcPts val="578"/>
              </a:spcAft>
              <a:defRPr/>
            </a:pPr>
            <a:r>
              <a:rPr lang="en-US" sz="1000" dirty="0">
                <a:solidFill>
                  <a:prstClr val="black"/>
                </a:solidFill>
                <a:cs typeface="Arial" panose="020B0604020202020204" pitchFamily="34" charset="0"/>
              </a:rPr>
              <a:t>Coverage gap – You enter the coverage gap after you and your drug plan have spent a certain amount of money for covered drugs ($5,030 in 2024). In 2024, once you enter the coverage gap, you pay 25% of the plan’s cost for your covered brand-name drugs and 25% of the plan’s cost for covered generic drugs (may include a dispensing fee) until you reach the end of the coverage gap. Certain costs count toward getting out of the coverage gap, including your yearly deductible, coinsurance, and copayments, the discount you get on covered brand‑name drugs in the gap, and what you pay in the gap. However, the drug plan premium, what you pay for drugs that aren’t covered, what the drug plan pays toward the drug cost (5% in 2024 on covered brand-name drugs and 75% for covered generic drugs while in the coverage gap), and any portion of the dispensing fee paid for by the plan don’t count toward getting you out of the coverage gap. </a:t>
            </a:r>
          </a:p>
          <a:p>
            <a:pPr marL="114581" indent="-114581" defTabSz="931637">
              <a:spcAft>
                <a:spcPts val="578"/>
              </a:spcAft>
              <a:defRPr/>
            </a:pPr>
            <a:r>
              <a:rPr lang="en-US" sz="1000" dirty="0">
                <a:solidFill>
                  <a:prstClr val="black"/>
                </a:solidFill>
                <a:cs typeface="Arial" panose="020B0604020202020204" pitchFamily="34" charset="0"/>
              </a:rPr>
              <a:t>Catastrophic coverage – Once you reach your out-of-pocket limit ($8,000 in 2024), you leave the coverage gap, and automatically get catastrophic coverage, where you won’t pay any more for covered Part D drugs for the rest of the year. </a:t>
            </a:r>
          </a:p>
          <a:p>
            <a:pPr marL="0" indent="0" defTabSz="931637">
              <a:spcAft>
                <a:spcPts val="578"/>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If you get Extra Help, you won’t have some of these costs. Access a partner drop-in article </a:t>
            </a:r>
            <a:r>
              <a:rPr lang="en-US" sz="1000" dirty="0">
                <a:solidFill>
                  <a:prstClr val="black"/>
                </a:solidFill>
                <a:cs typeface="Arial" panose="020B0604020202020204" pitchFamily="34" charset="0"/>
                <a:hlinkClick r:id="rId3"/>
              </a:rPr>
              <a:t>CMS.gov/files/document/lower-out-pocket-drug-costs-2024-and-2025-article.pdf</a:t>
            </a:r>
            <a:r>
              <a:rPr lang="en-US" sz="1000" dirty="0">
                <a:solidFill>
                  <a:prstClr val="black"/>
                </a:solidFill>
                <a:cs typeface="Arial" panose="020B0604020202020204" pitchFamily="34" charset="0"/>
              </a:rPr>
              <a:t>. You can visit the Medicare Plan Finder at </a:t>
            </a:r>
            <a:r>
              <a:rPr lang="en-US" sz="1000" dirty="0">
                <a:cs typeface="Arial" panose="020B0604020202020204" pitchFamily="34" charset="0"/>
                <a:hlinkClick r:id="rId4"/>
              </a:rPr>
              <a:t>Medicare.gov/plan-compare</a:t>
            </a:r>
            <a:r>
              <a:rPr lang="en-US" sz="1000" dirty="0">
                <a:cs typeface="Arial" panose="020B0604020202020204" pitchFamily="34" charset="0"/>
              </a:rPr>
              <a:t>,</a:t>
            </a:r>
            <a:r>
              <a:rPr lang="en-US" sz="1000" dirty="0">
                <a:solidFill>
                  <a:prstClr val="black"/>
                </a:solidFill>
                <a:cs typeface="Arial" panose="020B0604020202020204" pitchFamily="34" charset="0"/>
              </a:rPr>
              <a:t> to compare the cost of plans in your area. For help comparing plan costs, contact your State Health Insurance Assistance Program (SHIP) at </a:t>
            </a:r>
            <a:r>
              <a:rPr lang="en-US" sz="1000" dirty="0">
                <a:solidFill>
                  <a:prstClr val="black"/>
                </a:solidFill>
                <a:cs typeface="Arial" panose="020B0604020202020204" pitchFamily="34" charset="0"/>
                <a:hlinkClick r:id="rId5"/>
              </a:rPr>
              <a:t>shiphelp.org</a:t>
            </a:r>
            <a:r>
              <a:rPr lang="en-US" sz="1000" dirty="0">
                <a:solidFill>
                  <a:prstClr val="black"/>
                </a:solidFill>
                <a:cs typeface="Arial" panose="020B0604020202020204" pitchFamily="34" charset="0"/>
              </a:rPr>
              <a:t>. The National Council on Aging (NCOA) has an infographic to show who pays for Medicare drug coverage in 2024 at </a:t>
            </a:r>
            <a:r>
              <a:rPr lang="en-US" sz="1000" dirty="0">
                <a:solidFill>
                  <a:prstClr val="black"/>
                </a:solidFill>
                <a:cs typeface="Arial" panose="020B0604020202020204" pitchFamily="34" charset="0"/>
                <a:hlinkClick r:id="rId6"/>
              </a:rPr>
              <a:t>ncoa.org/article/medicare-part-d-cost-sharing-chart</a:t>
            </a:r>
            <a:r>
              <a:rPr lang="en-US" sz="1000" dirty="0">
                <a:solidFill>
                  <a:prstClr val="black"/>
                </a:solidFill>
                <a:cs typeface="Arial" panose="020B0604020202020204" pitchFamily="34" charset="0"/>
              </a:rPr>
              <a:t>.</a:t>
            </a:r>
          </a:p>
          <a:p>
            <a:pPr marL="0" indent="0" defTabSz="931637">
              <a:spcBef>
                <a:spcPts val="611"/>
              </a:spcBef>
              <a:spcAft>
                <a:spcPts val="578"/>
              </a:spcAft>
              <a:buNone/>
              <a:defRPr/>
            </a:pPr>
            <a:endParaRPr lang="en-US" sz="1000" dirty="0">
              <a:cs typeface="Arial" panose="020B0604020202020204" pitchFamily="34" charset="0"/>
            </a:endParaRPr>
          </a:p>
          <a:p>
            <a:pPr marL="0" indent="0" defTabSz="931637">
              <a:spcBef>
                <a:spcPts val="611"/>
              </a:spcBef>
              <a:spcAft>
                <a:spcPts val="578"/>
              </a:spcAft>
              <a:buNone/>
              <a:defRPr/>
            </a:pPr>
            <a:endParaRPr lang="en-US" sz="1000"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1138558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139" y="3469242"/>
            <a:ext cx="6656340" cy="5827158"/>
          </a:xfrm>
        </p:spPr>
        <p:txBody>
          <a:bodyPr/>
          <a:lstStyle/>
          <a:p>
            <a:pPr marL="0" indent="0" defTabSz="668645">
              <a:buNone/>
              <a:defRPr/>
            </a:pPr>
            <a:r>
              <a:rPr lang="en-US" b="1" dirty="0"/>
              <a:t>Presenter Notes </a:t>
            </a:r>
            <a:endParaRPr lang="en-US" dirty="0"/>
          </a:p>
          <a:p>
            <a:pPr marL="0" indent="0">
              <a:buNone/>
            </a:pPr>
            <a:r>
              <a:rPr lang="en-US" b="1" dirty="0"/>
              <a:t>The Inflation Reduction Act (IRA) redesigns the Part D benefit and revises its parameters for Plan Year 2025 as follows: </a:t>
            </a:r>
          </a:p>
          <a:p>
            <a:pPr marL="87220" indent="0" defTabSz="891527">
              <a:spcAft>
                <a:spcPts val="578"/>
              </a:spcAft>
              <a:buNone/>
              <a:defRPr/>
            </a:pPr>
            <a:r>
              <a:rPr lang="en-US" dirty="0"/>
              <a:t>People with Medicare prescription drug coverage will benefit from a yearly cap ($2,000 in 2025) on what they pay out-of-pocket for prescription drugs. The cap on out-of-pocket costs will increase annually by the rate of inflation starting in 2026. Thus, 2025 is the only year for which the cap will be precisely $2,000. They’ll also have the option to pay their prescription costs in monthly amounts spread over the year rather than all at once, beginning in 2025 (refer to next slide).</a:t>
            </a:r>
          </a:p>
          <a:p>
            <a:pPr marL="87220" indent="0" defTabSz="891527">
              <a:spcAft>
                <a:spcPts val="578"/>
              </a:spcAft>
              <a:buNone/>
              <a:defRPr/>
            </a:pPr>
            <a:r>
              <a:rPr lang="en-US" dirty="0">
                <a:solidFill>
                  <a:prstClr val="black"/>
                </a:solidFill>
                <a:cs typeface="Arial" panose="020B0604020202020204" pitchFamily="34" charset="0"/>
              </a:rPr>
              <a:t>The new discount program will require drug manufacturers to pay discounts on certain brand-name drugs and other types of drugs called biologics and biosimilars, both in the initial coverage phase and in the catastrophic phase of the Medicare prescription drug benefit. In general, manufacturers must provide a 10% discount in the initial phase and a 20% discount in the catastrophic phase.</a:t>
            </a:r>
          </a:p>
          <a:p>
            <a:pPr marL="0" indent="0" defTabSz="931637">
              <a:spcAft>
                <a:spcPts val="578"/>
              </a:spcAft>
              <a:buNone/>
              <a:defRPr/>
            </a:pPr>
            <a:r>
              <a:rPr lang="en-US" b="1" dirty="0">
                <a:solidFill>
                  <a:prstClr val="black"/>
                </a:solidFill>
                <a:cs typeface="Arial" panose="020B0604020202020204" pitchFamily="34" charset="0"/>
              </a:rPr>
              <a:t>Here’s an example showing what Ms. Smith will pay in 2025. Not all plans follow this design. Drug plan costs will vary. </a:t>
            </a:r>
          </a:p>
          <a:p>
            <a:pPr marL="114581" indent="-114581" defTabSz="931637">
              <a:spcBef>
                <a:spcPts val="289"/>
              </a:spcBef>
              <a:spcAft>
                <a:spcPts val="578"/>
              </a:spcAft>
              <a:defRPr/>
            </a:pPr>
            <a:r>
              <a:rPr lang="en-US"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The IRA p</a:t>
            </a:r>
            <a:r>
              <a:rPr lang="en-US" dirty="0"/>
              <a:t>rovides for Part D premium stabilization by capping base beneficiary premium increases per year to no more than 6%. </a:t>
            </a:r>
            <a:endParaRPr lang="en-US" dirty="0">
              <a:solidFill>
                <a:prstClr val="black"/>
              </a:solidFill>
              <a:cs typeface="Arial" panose="020B0604020202020204" pitchFamily="34" charset="0"/>
            </a:endParaRPr>
          </a:p>
          <a:p>
            <a:pPr marL="114581" indent="-114581" defTabSz="931637">
              <a:spcAft>
                <a:spcPts val="578"/>
              </a:spcAft>
              <a:defRPr/>
            </a:pPr>
            <a:r>
              <a:rPr lang="en-US" dirty="0">
                <a:solidFill>
                  <a:prstClr val="black"/>
                </a:solidFill>
                <a:cs typeface="Arial" panose="020B0604020202020204" pitchFamily="34" charset="0"/>
              </a:rPr>
              <a:t>Yearly deductible – This is the amount you pay each year for your prescriptions before your plan begins to pay. Deductible amounts are different for each plan. The maximum deductible for Plan Year 2025 hasn’t been released yet. Some drug plans don’t have a deductible. </a:t>
            </a:r>
          </a:p>
          <a:p>
            <a:pPr marL="114581" indent="-114581" defTabSz="931637">
              <a:spcAft>
                <a:spcPts val="578"/>
              </a:spcAft>
              <a:defRPr/>
            </a:pPr>
            <a:r>
              <a:rPr lang="en-US"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 Manufacturers generally pay a 10% discount.</a:t>
            </a:r>
          </a:p>
          <a:p>
            <a:pPr marL="114581" indent="-114581" defTabSz="931637">
              <a:spcAft>
                <a:spcPts val="578"/>
              </a:spcAft>
              <a:defRPr/>
            </a:pPr>
            <a:r>
              <a:rPr lang="en-US" dirty="0">
                <a:solidFill>
                  <a:prstClr val="black"/>
                </a:solidFill>
                <a:cs typeface="Arial" panose="020B0604020202020204" pitchFamily="34" charset="0"/>
              </a:rPr>
              <a:t>Catastrophic coverage – Once you reach your out-of-pocket limit ($2,000 in 2025), you won’t pay any more for covered Part D drugs for the rest of the year. Manufacturers generally pay a 20% discount.</a:t>
            </a:r>
          </a:p>
          <a:p>
            <a:pPr marL="0" indent="0" defTabSz="931637">
              <a:spcAft>
                <a:spcPts val="578"/>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get Extra Help, you won’t have some of these costs.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251637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90992" y="3638222"/>
            <a:ext cx="5899742" cy="5503754"/>
          </a:xfrm>
        </p:spPr>
        <p:txBody>
          <a:bodyPr/>
          <a:lstStyle/>
          <a:p>
            <a:pPr marL="0" indent="0" defTabSz="931637">
              <a:spcBef>
                <a:spcPts val="289"/>
              </a:spcBef>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Bef>
                <a:spcPts val="611"/>
              </a:spcBef>
              <a:spcAft>
                <a:spcPts val="578"/>
              </a:spcAft>
              <a:buNone/>
              <a:defRPr/>
            </a:pPr>
            <a:r>
              <a:rPr lang="en-US" dirty="0"/>
              <a:t>Beginning in 2025, the IRA requires all Medicare drug plans (Medicare Part D plans) — including both standalone Medicare drug plans and Medicare Advantage plans with drug coverage — to offer Part D enrollees the option to pay out-of-pocket prescription drug costs in the form of capped monthly payments instead of all at once to the pharmacy under the Medicare Prescription Payment Plan (MPPP). </a:t>
            </a:r>
          </a:p>
          <a:p>
            <a:pPr marL="0" indent="0" defTabSz="931637">
              <a:spcBef>
                <a:spcPts val="611"/>
              </a:spcBef>
              <a:spcAft>
                <a:spcPts val="578"/>
              </a:spcAft>
              <a:buNone/>
              <a:defRPr/>
            </a:pPr>
            <a:r>
              <a:rPr lang="en-US" dirty="0"/>
              <a:t>Part D plan sponsors must include information about the MPPP in currently required Part D communications materials, including on their websites, in member ID card mailings, and notices to enrollees (e.g., Evidence of Coverage, Annual Notice of Change, and Explanation of Benefits documents).</a:t>
            </a:r>
          </a:p>
          <a:p>
            <a:pPr marL="0" indent="0" defTabSz="931637">
              <a:spcBef>
                <a:spcPts val="611"/>
              </a:spcBef>
              <a:spcAft>
                <a:spcPts val="578"/>
              </a:spcAft>
              <a:buNone/>
              <a:defRPr/>
            </a:pPr>
            <a:r>
              <a:rPr lang="en-US" dirty="0"/>
              <a:t>During Medicare Open Enrollment (October 15, 2024-December 7, 2024), Medicare Part D enrollees will be able to opt into the MPPP for the 2025 plan year. Part D enrollees will also have the opportunity to opt in throughout the year.</a:t>
            </a:r>
          </a:p>
          <a:p>
            <a:pPr marL="0" indent="0" defTabSz="931637">
              <a:spcBef>
                <a:spcPts val="611"/>
              </a:spcBef>
              <a:spcAft>
                <a:spcPts val="578"/>
              </a:spcAft>
              <a:buNone/>
              <a:defRPr/>
            </a:pPr>
            <a:r>
              <a:rPr lang="en-US" dirty="0"/>
              <a:t>Program participants will pay $0 to the pharmacy for covered Part D drugs, and Part D plan sponsors will then bill program participants monthly for any cost sharing they incur while in the program. Pharmacies will be paid in full by the Part D sponsor in accordance with Part D prompt payment requirements. </a:t>
            </a:r>
          </a:p>
          <a:p>
            <a:pPr marL="0" indent="0" defTabSz="931637">
              <a:spcBef>
                <a:spcPts val="611"/>
              </a:spcBef>
              <a:spcAft>
                <a:spcPts val="578"/>
              </a:spcAft>
              <a:buNone/>
              <a:defRPr/>
            </a:pPr>
            <a:r>
              <a:rPr lang="en-US" dirty="0"/>
              <a:t>Enrollees with high cost sharing earlier in the plan year are more likely to benefit from the MPPP.</a:t>
            </a:r>
          </a:p>
          <a:p>
            <a:pPr marL="0" indent="0" defTabSz="931637">
              <a:spcBef>
                <a:spcPts val="611"/>
              </a:spcBef>
              <a:spcAft>
                <a:spcPts val="578"/>
              </a:spcAft>
              <a:buNone/>
              <a:defRPr/>
            </a:pPr>
            <a:r>
              <a:rPr lang="en-US" dirty="0"/>
              <a:t>People with Medicare who are eligible for Extra Help (sometimes called the Low Income Subsidy or LIS) will benefit more from Extra Help than the MPPP.</a:t>
            </a:r>
          </a:p>
          <a:p>
            <a:pPr marL="0" indent="0" defTabSz="931637">
              <a:spcBef>
                <a:spcPts val="611"/>
              </a:spcBef>
              <a:spcAft>
                <a:spcPts val="578"/>
              </a:spcAft>
              <a:buNone/>
              <a:defRPr/>
            </a:pPr>
            <a:r>
              <a:rPr lang="en-US" dirty="0">
                <a:cs typeface="Arial" panose="020B0604020202020204" pitchFamily="34" charset="0"/>
              </a:rPr>
              <a:t>For more information visit </a:t>
            </a:r>
            <a:r>
              <a:rPr lang="en-US" dirty="0">
                <a:cs typeface="Arial" panose="020B0604020202020204" pitchFamily="34" charset="0"/>
                <a:hlinkClick r:id="rId3"/>
              </a:rPr>
              <a:t>CMS.gov/files/document/fact-sheet-medicare-prescription-payment-plan-final-part-one-guidance.pdf</a:t>
            </a:r>
            <a:r>
              <a:rPr lang="en-US" dirty="0">
                <a:cs typeface="Arial" panose="020B0604020202020204" pitchFamily="34" charset="0"/>
              </a:rPr>
              <a:t>.</a:t>
            </a:r>
          </a:p>
          <a:p>
            <a:pPr marL="0" indent="0" defTabSz="931637">
              <a:spcBef>
                <a:spcPts val="611"/>
              </a:spcBef>
              <a:spcAft>
                <a:spcPts val="578"/>
              </a:spcAft>
              <a:buNone/>
              <a:defRPr/>
            </a:pPr>
            <a:endParaRPr lang="en-US" sz="1000" dirty="0">
              <a:cs typeface="Arial" panose="020B0604020202020204" pitchFamily="34" charset="0"/>
            </a:endParaRPr>
          </a:p>
          <a:p>
            <a:pPr marL="0" indent="0" defTabSz="931637">
              <a:spcBef>
                <a:spcPts val="611"/>
              </a:spcBef>
              <a:spcAft>
                <a:spcPts val="578"/>
              </a:spcAft>
              <a:buNone/>
              <a:defRPr/>
            </a:pPr>
            <a:endParaRPr lang="en-US" sz="1000" dirty="0">
              <a:cs typeface="Arial" panose="020B0604020202020204" pitchFamily="34" charset="0"/>
            </a:endParaRPr>
          </a:p>
          <a:p>
            <a:pPr marL="0" indent="0" defTabSz="931637">
              <a:spcBef>
                <a:spcPts val="611"/>
              </a:spcBef>
              <a:spcAft>
                <a:spcPts val="578"/>
              </a:spcAft>
              <a:buNone/>
              <a:defRPr/>
            </a:pPr>
            <a:r>
              <a:rPr lang="en-US" sz="1000" dirty="0">
                <a:cs typeface="Arial" panose="020B0604020202020204" pitchFamily="34" charset="0"/>
              </a:rPr>
              <a:t> </a:t>
            </a:r>
          </a:p>
          <a:p>
            <a:pPr marL="0" indent="0" defTabSz="931637">
              <a:spcBef>
                <a:spcPts val="611"/>
              </a:spcBef>
              <a:spcAft>
                <a:spcPts val="578"/>
              </a:spcAft>
              <a:buNone/>
              <a:defRPr/>
            </a:pPr>
            <a:endParaRPr lang="en-US" sz="1000"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2751197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138545" y="3469242"/>
            <a:ext cx="6871855" cy="5827158"/>
          </a:xfrm>
        </p:spPr>
        <p:txBody>
          <a:bodyPr/>
          <a:lstStyle/>
          <a:p>
            <a:pPr marL="0" indent="0" defTabSz="931637">
              <a:spcBef>
                <a:spcPts val="289"/>
              </a:spcBef>
              <a:spcAft>
                <a:spcPts val="578"/>
              </a:spcAft>
              <a:buNone/>
              <a:defRPr/>
            </a:pPr>
            <a:r>
              <a:rPr lang="en-US" sz="1050" b="1" i="0" u="none" strike="noStrike" dirty="0">
                <a:solidFill>
                  <a:srgbClr val="000000"/>
                </a:solidFill>
                <a:effectLst/>
                <a:cs typeface="Arial" panose="020B0604020202020204" pitchFamily="34" charset="0"/>
              </a:rPr>
              <a:t>Presenter Notes</a:t>
            </a:r>
            <a:r>
              <a:rPr lang="en-US" sz="1050" b="0" i="0" dirty="0">
                <a:solidFill>
                  <a:srgbClr val="444444"/>
                </a:solidFill>
                <a:effectLst/>
                <a:cs typeface="Arial" panose="020B0604020202020204" pitchFamily="34" charset="0"/>
              </a:rPr>
              <a:t>​</a:t>
            </a:r>
            <a:endParaRPr lang="en-US" sz="1050" dirty="0">
              <a:solidFill>
                <a:prstClr val="black"/>
              </a:solidFill>
              <a:cs typeface="Arial" panose="020B0604020202020204" pitchFamily="34" charset="0"/>
            </a:endParaRPr>
          </a:p>
          <a:p>
            <a:pPr marL="0" indent="0" defTabSz="931637">
              <a:spcAft>
                <a:spcPts val="578"/>
              </a:spcAft>
              <a:buNone/>
              <a:defRPr/>
            </a:pPr>
            <a:r>
              <a:rPr lang="en-US" sz="1050" dirty="0">
                <a:cs typeface="Arial" panose="020B0604020202020204" pitchFamily="34" charset="0"/>
              </a:rPr>
              <a:t>Example #1: Juan has Medicare Part D and takes several high-cost drugs that have an out of pocket costs of $500 each month. He enrolls in the monthly payment option in January. </a:t>
            </a:r>
          </a:p>
          <a:p>
            <a:pPr marL="0" indent="0" defTabSz="931637">
              <a:spcAft>
                <a:spcPts val="578"/>
              </a:spcAft>
              <a:buNone/>
              <a:defRPr/>
            </a:pPr>
            <a:r>
              <a:rPr lang="en-US" sz="1050" u="sng" dirty="0">
                <a:cs typeface="Arial" panose="020B0604020202020204" pitchFamily="34" charset="0"/>
              </a:rPr>
              <a:t>Calculation of Maximum possible payment for the First Month</a:t>
            </a:r>
            <a:r>
              <a:rPr lang="en-US" sz="1050" dirty="0">
                <a:cs typeface="Arial" panose="020B0604020202020204" pitchFamily="34" charset="0"/>
              </a:rPr>
              <a:t>: Juan successfully opted into the program in January 2025. He also filled prescriptions in January. </a:t>
            </a:r>
          </a:p>
          <a:p>
            <a:pPr marL="0" indent="0" defTabSz="931637">
              <a:spcAft>
                <a:spcPts val="578"/>
              </a:spcAft>
              <a:buNone/>
              <a:defRPr/>
            </a:pPr>
            <a:r>
              <a:rPr lang="en-US" sz="1050" b="1" dirty="0">
                <a:cs typeface="Arial" panose="020B0604020202020204" pitchFamily="34" charset="0"/>
              </a:rPr>
              <a:t>Step 1</a:t>
            </a:r>
            <a:r>
              <a:rPr lang="en-US" sz="1050" dirty="0">
                <a:cs typeface="Arial" panose="020B0604020202020204" pitchFamily="34" charset="0"/>
              </a:rPr>
              <a:t>: Determine the previously incurred costs before opting in. Juan has had no prior pharmacy expenditures in 2025; therefore, previously incurred costs are $0. </a:t>
            </a:r>
          </a:p>
          <a:p>
            <a:pPr marL="0" indent="0" defTabSz="931637">
              <a:spcAft>
                <a:spcPts val="578"/>
              </a:spcAft>
              <a:buNone/>
              <a:defRPr/>
            </a:pPr>
            <a:r>
              <a:rPr lang="en-US" sz="1050" b="1" dirty="0">
                <a:cs typeface="Arial" panose="020B0604020202020204" pitchFamily="34" charset="0"/>
              </a:rPr>
              <a:t>Step 2</a:t>
            </a:r>
            <a:r>
              <a:rPr lang="en-US" sz="1050" dirty="0">
                <a:cs typeface="Arial" panose="020B0604020202020204" pitchFamily="34" charset="0"/>
              </a:rPr>
              <a:t>: Calculate the maximum possible payment for the first month. The annual out-of-pocket threshold for 2025 is $2,000. In January, 12 months remain in the year.  ($2,000 - $0)/12 = $166.67 Juan’s maximum possible payment for the first month. Compare Juan’s total out-of-pocket costs for January ($500) to the “maximum possible payment” of $166.67. The plan will bill for the lesser of the two amounts ($166.67).</a:t>
            </a:r>
          </a:p>
          <a:p>
            <a:pPr marL="0" indent="0" defTabSz="931637">
              <a:spcAft>
                <a:spcPts val="578"/>
              </a:spcAft>
              <a:buNone/>
              <a:defRPr/>
            </a:pPr>
            <a:r>
              <a:rPr lang="en-US" sz="1050" u="sng" dirty="0">
                <a:cs typeface="Arial" panose="020B0604020202020204" pitchFamily="34" charset="0"/>
              </a:rPr>
              <a:t>Calculation payment for Subsequent Months</a:t>
            </a:r>
            <a:r>
              <a:rPr lang="en-US" sz="1050" dirty="0">
                <a:cs typeface="Arial" panose="020B0604020202020204" pitchFamily="34" charset="0"/>
              </a:rPr>
              <a:t>: Juan goes to the pharmacy in February to fill a $500 prescription. </a:t>
            </a:r>
          </a:p>
          <a:p>
            <a:pPr marL="0" indent="0" defTabSz="931637">
              <a:spcAft>
                <a:spcPts val="578"/>
              </a:spcAft>
              <a:buNone/>
              <a:defRPr/>
            </a:pPr>
            <a:r>
              <a:rPr lang="en-US" sz="1050" b="1" dirty="0">
                <a:cs typeface="Arial" panose="020B0604020202020204" pitchFamily="34" charset="0"/>
              </a:rPr>
              <a:t>Step 1</a:t>
            </a:r>
            <a:r>
              <a:rPr lang="en-US" sz="1050" dirty="0">
                <a:cs typeface="Arial" panose="020B0604020202020204" pitchFamily="34" charset="0"/>
              </a:rPr>
              <a:t>: Determine the remaining any remaining balance. Juan’s remaining balance from January is $333.33 ($500-$166.67).</a:t>
            </a:r>
          </a:p>
          <a:p>
            <a:pPr marL="0" indent="0" defTabSz="931637">
              <a:spcAft>
                <a:spcPts val="578"/>
              </a:spcAft>
              <a:buNone/>
              <a:defRPr/>
            </a:pPr>
            <a:r>
              <a:rPr lang="en-US" sz="1050" b="1" dirty="0">
                <a:cs typeface="Arial" panose="020B0604020202020204" pitchFamily="34" charset="0"/>
              </a:rPr>
              <a:t>Step 2</a:t>
            </a:r>
            <a:r>
              <a:rPr lang="en-US" sz="1050" dirty="0">
                <a:cs typeface="Arial" panose="020B0604020202020204" pitchFamily="34" charset="0"/>
              </a:rPr>
              <a:t>: Determine the additional out-of-pocket costs for the February refill ($500). Juan’s new total owed is $833.33 ($333.33 + $500). Divide the new total by the remaining months (11) to get the February payment of $75.76. </a:t>
            </a:r>
          </a:p>
          <a:p>
            <a:pPr marL="0" indent="0" defTabSz="931637">
              <a:spcAft>
                <a:spcPts val="578"/>
              </a:spcAft>
              <a:buNone/>
              <a:defRPr/>
            </a:pPr>
            <a:r>
              <a:rPr lang="en-US" sz="1050" b="1" dirty="0">
                <a:cs typeface="Arial" panose="020B0604020202020204" pitchFamily="34" charset="0"/>
              </a:rPr>
              <a:t>Step</a:t>
            </a:r>
            <a:r>
              <a:rPr lang="en-US" sz="1050" dirty="0">
                <a:cs typeface="Arial" panose="020B0604020202020204" pitchFamily="34" charset="0"/>
              </a:rPr>
              <a:t> </a:t>
            </a:r>
            <a:r>
              <a:rPr lang="en-US" sz="1050" b="1" dirty="0">
                <a:cs typeface="Arial" panose="020B0604020202020204" pitchFamily="34" charset="0"/>
              </a:rPr>
              <a:t>3:</a:t>
            </a:r>
            <a:r>
              <a:rPr lang="en-US" sz="1050" dirty="0">
                <a:cs typeface="Arial" panose="020B0604020202020204" pitchFamily="34" charset="0"/>
              </a:rPr>
              <a:t> Calculate the payment for each subsequent month. In March, the months remaining in the plan year equals 10. The remaining balance is $757.57. New costs are $500. So, $757.57 + $500= $1,257.57. Divide by 10 (remaining months) to get the payment of $125.76. The calculation for monthly payments in subsequent months, described above, is repeated for each month remaining in the plan year and will change if there are additional out-of-pocket costs. If Juan continues his $500 monthly prescription, he’ll reach the out-of-pocket maximum of $2,000 in April and won’t have new out-of-pocket drug costs for the remainder of the calendar year. His monthly payment amount addresses the remaining balance. He pays a total of $2,000 for the year regardless of whether he enrolled in the payment option.</a:t>
            </a:r>
          </a:p>
          <a:p>
            <a:pPr marL="0" indent="0" defTabSz="931637">
              <a:spcAft>
                <a:spcPts val="578"/>
              </a:spcAft>
              <a:buNone/>
              <a:defRPr/>
            </a:pPr>
            <a:r>
              <a:rPr lang="en-US" sz="1050" dirty="0">
                <a:cs typeface="Arial" panose="020B0604020202020204" pitchFamily="34" charset="0"/>
              </a:rPr>
              <a:t>If Juan is concerned about paying $500 each month from January to April, this payment option will help him manage those costs. If he prefers to pay $500 each month for 4 months and then pay $0 for the rest of the year, this payment option may not be the right choice for him. He should contact his health or drug plan for personalized help.	</a:t>
            </a:r>
          </a:p>
          <a:p>
            <a:pPr marL="0" indent="0" defTabSz="931637">
              <a:spcAft>
                <a:spcPts val="578"/>
              </a:spcAft>
              <a:buNone/>
              <a:defRPr/>
            </a:pPr>
            <a:r>
              <a:rPr lang="en-US" sz="1050" dirty="0">
                <a:cs typeface="Arial" panose="020B0604020202020204" pitchFamily="34" charset="0"/>
              </a:rPr>
              <a:t>There are more examples in the Technical Memo released in July of 2023, </a:t>
            </a:r>
            <a:r>
              <a:rPr lang="en-US" sz="1050" dirty="0">
                <a:cs typeface="Arial" panose="020B0604020202020204" pitchFamily="34" charset="0"/>
                <a:hlinkClick r:id="rId3"/>
              </a:rPr>
              <a:t>CMS.gov/files/document/monthly-cap-cost-sharing-technical-memo-july-2023.pdf</a:t>
            </a:r>
            <a:r>
              <a:rPr lang="en-US" sz="1050" dirty="0">
                <a:cs typeface="Arial" panose="020B0604020202020204" pitchFamily="34" charset="0"/>
              </a:rPr>
              <a:t>.</a:t>
            </a:r>
          </a:p>
          <a:p>
            <a:pPr marL="0" indent="0" defTabSz="931637">
              <a:spcAft>
                <a:spcPts val="578"/>
              </a:spcAft>
              <a:buNone/>
              <a:defRPr/>
            </a:pPr>
            <a:r>
              <a:rPr lang="en-US" sz="1050" dirty="0">
                <a:cs typeface="Arial" panose="020B0604020202020204" pitchFamily="34" charset="0"/>
              </a:rPr>
              <a:t>For more information visit </a:t>
            </a:r>
            <a:r>
              <a:rPr lang="en-US" sz="1050" dirty="0">
                <a:cs typeface="Arial" panose="020B0604020202020204" pitchFamily="34" charset="0"/>
                <a:hlinkClick r:id="rId4"/>
              </a:rPr>
              <a:t>CMS.gov/inflation-reduction-act-and-</a:t>
            </a:r>
            <a:r>
              <a:rPr lang="en-US" sz="1050" dirty="0" err="1">
                <a:cs typeface="Arial" panose="020B0604020202020204" pitchFamily="34" charset="0"/>
                <a:hlinkClick r:id="rId4"/>
              </a:rPr>
              <a:t>medicare</a:t>
            </a:r>
            <a:r>
              <a:rPr lang="en-US" sz="1050" dirty="0">
                <a:cs typeface="Arial" panose="020B0604020202020204" pitchFamily="34" charset="0"/>
                <a:hlinkClick r:id="rId4"/>
              </a:rPr>
              <a:t>/part-d-improvements/</a:t>
            </a:r>
            <a:r>
              <a:rPr lang="en-US" sz="1050" dirty="0" err="1">
                <a:cs typeface="Arial" panose="020B0604020202020204" pitchFamily="34" charset="0"/>
                <a:hlinkClick r:id="rId4"/>
              </a:rPr>
              <a:t>medicare</a:t>
            </a:r>
            <a:r>
              <a:rPr lang="en-US" sz="1050" dirty="0">
                <a:cs typeface="Arial" panose="020B0604020202020204" pitchFamily="34" charset="0"/>
                <a:hlinkClick r:id="rId4"/>
              </a:rPr>
              <a:t>-prescription-payment-plan</a:t>
            </a:r>
            <a:r>
              <a:rPr lang="en-US" sz="1050" dirty="0">
                <a:cs typeface="Arial" panose="020B0604020202020204" pitchFamily="34" charset="0"/>
              </a:rPr>
              <a:t>.</a:t>
            </a:r>
          </a:p>
          <a:p>
            <a:pPr marL="0" indent="0" defTabSz="931637">
              <a:spcBef>
                <a:spcPts val="611"/>
              </a:spcBef>
              <a:spcAft>
                <a:spcPts val="578"/>
              </a:spcAft>
              <a:buNone/>
              <a:defRPr/>
            </a:pPr>
            <a:r>
              <a:rPr lang="en-US" sz="1000" dirty="0">
                <a:cs typeface="Arial" panose="020B0604020202020204" pitchFamily="34" charset="0"/>
              </a:rPr>
              <a:t> </a:t>
            </a:r>
          </a:p>
          <a:p>
            <a:pPr marL="0" indent="0" defTabSz="931637">
              <a:spcBef>
                <a:spcPts val="611"/>
              </a:spcBef>
              <a:spcAft>
                <a:spcPts val="578"/>
              </a:spcAft>
              <a:buNone/>
              <a:defRPr/>
            </a:pPr>
            <a:endParaRPr lang="en-US" sz="1000" dirty="0">
              <a:solidFill>
                <a:prstClr val="black"/>
              </a:solidFill>
            </a:endParaRPr>
          </a:p>
          <a:p>
            <a:pPr>
              <a:spcAft>
                <a:spcPts val="578"/>
              </a:spcAft>
            </a:pPr>
            <a:endParaRPr lang="en-US" sz="1000" dirty="0"/>
          </a:p>
        </p:txBody>
      </p:sp>
    </p:spTree>
    <p:extLst>
      <p:ext uri="{BB962C8B-B14F-4D97-AF65-F5344CB8AC3E}">
        <p14:creationId xmlns:p14="http://schemas.microsoft.com/office/powerpoint/2010/main" val="2665135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90945" y="3468688"/>
            <a:ext cx="6539346" cy="5673288"/>
          </a:xfrm>
        </p:spPr>
        <p:txBody>
          <a:bodyPr/>
          <a:lstStyle/>
          <a:p>
            <a:pPr marL="0" indent="0" defTabSz="931637">
              <a:spcBef>
                <a:spcPts val="289"/>
              </a:spcBef>
              <a:spcAft>
                <a:spcPts val="578"/>
              </a:spcAft>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dirty="0">
              <a:solidFill>
                <a:prstClr val="black"/>
              </a:solidFill>
              <a:cs typeface="Arial" panose="020B0604020202020204" pitchFamily="34" charset="0"/>
            </a:endParaRPr>
          </a:p>
          <a:p>
            <a:pPr marL="0" indent="0" defTabSz="931637">
              <a:spcBef>
                <a:spcPts val="611"/>
              </a:spcBef>
              <a:spcAft>
                <a:spcPts val="578"/>
              </a:spcAft>
              <a:buNone/>
              <a:defRPr/>
            </a:pPr>
            <a:r>
              <a:rPr lang="en-US" sz="1000" u="sng" dirty="0">
                <a:cs typeface="Arial" panose="020B0604020202020204" pitchFamily="34" charset="0"/>
              </a:rPr>
              <a:t>Calculation of Maximum possible payment for the First Month</a:t>
            </a:r>
            <a:r>
              <a:rPr lang="en-US" sz="1000" dirty="0">
                <a:cs typeface="Arial" panose="020B0604020202020204" pitchFamily="34" charset="0"/>
              </a:rPr>
              <a:t>: Carmen has already opted into the MPPP. She goes to the pharmacy in January 2025 to fill four prescriptions totaling $80.00 out-of-pocket. Carmen’s maximum possible payment for the first month is the result of subtracting any  prior balance ($0 for Carmen) from the annual out-of-pocket maximum ($2,000 for 2025). ($2,000 - $0 = $2,000). There are 12 months remaining in the year because she joined during OEP for January of the following year ($2,000/12= $166.67 is Carmen’s maximum possible payment for the first month. Compare Carmen’s total out-of-pocket costs for January ($80) to the “maximum possible payment” of $166.67. The plan will bill for the lesser of the two amounts ($80).</a:t>
            </a:r>
          </a:p>
          <a:p>
            <a:pPr marL="0" indent="0" defTabSz="931637">
              <a:spcBef>
                <a:spcPts val="611"/>
              </a:spcBef>
              <a:spcAft>
                <a:spcPts val="578"/>
              </a:spcAft>
              <a:buNone/>
              <a:defRPr/>
            </a:pPr>
            <a:r>
              <a:rPr lang="en-US" sz="1000" u="sng" dirty="0">
                <a:cs typeface="Arial" panose="020B0604020202020204" pitchFamily="34" charset="0"/>
              </a:rPr>
              <a:t>Calculation of Maximum Monthly Cap in Subsequent Months</a:t>
            </a:r>
            <a:r>
              <a:rPr lang="en-US" sz="1000" dirty="0">
                <a:cs typeface="Arial" panose="020B0604020202020204" pitchFamily="34" charset="0"/>
              </a:rPr>
              <a:t>: Carmen refills all four of her existing prescriptions in February.  </a:t>
            </a:r>
          </a:p>
          <a:p>
            <a:pPr marL="0" indent="0" defTabSz="931637">
              <a:spcBef>
                <a:spcPts val="611"/>
              </a:spcBef>
              <a:spcAft>
                <a:spcPts val="578"/>
              </a:spcAft>
              <a:buNone/>
              <a:defRPr/>
            </a:pPr>
            <a:r>
              <a:rPr lang="en-US" sz="1000" b="1" dirty="0">
                <a:cs typeface="Arial" panose="020B0604020202020204" pitchFamily="34" charset="0"/>
              </a:rPr>
              <a:t>Step 1</a:t>
            </a:r>
            <a:r>
              <a:rPr lang="en-US" sz="1000" dirty="0">
                <a:cs typeface="Arial" panose="020B0604020202020204" pitchFamily="34" charset="0"/>
              </a:rPr>
              <a:t>: Determine the remaining balance. Carmen paid her out-of-pocket costs in full in January ($80). As a result, she has a remaining balance of $0.  </a:t>
            </a:r>
          </a:p>
          <a:p>
            <a:pPr marL="0" indent="0" defTabSz="931637">
              <a:spcBef>
                <a:spcPts val="611"/>
              </a:spcBef>
              <a:spcAft>
                <a:spcPts val="578"/>
              </a:spcAft>
              <a:buNone/>
              <a:defRPr/>
            </a:pPr>
            <a:r>
              <a:rPr lang="en-US" sz="1000" b="1" dirty="0">
                <a:cs typeface="Arial" panose="020B0604020202020204" pitchFamily="34" charset="0"/>
              </a:rPr>
              <a:t>Step 2</a:t>
            </a:r>
            <a:r>
              <a:rPr lang="en-US" sz="1000" dirty="0">
                <a:cs typeface="Arial" panose="020B0604020202020204" pitchFamily="34" charset="0"/>
              </a:rPr>
              <a:t>: Add any new out-of-pocket costs for that month. She refills four prescriptions with a copays totaling $80. </a:t>
            </a:r>
          </a:p>
          <a:p>
            <a:pPr marL="0" indent="0" defTabSz="931637">
              <a:spcBef>
                <a:spcPts val="611"/>
              </a:spcBef>
              <a:spcAft>
                <a:spcPts val="578"/>
              </a:spcAft>
              <a:buNone/>
              <a:defRPr/>
            </a:pPr>
            <a:r>
              <a:rPr lang="en-US" sz="1000" b="1" dirty="0">
                <a:cs typeface="Arial" panose="020B0604020202020204" pitchFamily="34" charset="0"/>
              </a:rPr>
              <a:t>Step 3</a:t>
            </a:r>
            <a:r>
              <a:rPr lang="en-US" sz="1000" dirty="0">
                <a:cs typeface="Arial" panose="020B0604020202020204" pitchFamily="34" charset="0"/>
              </a:rPr>
              <a:t>: For February and the remaining months of the year, calculate Carmen’s payments by adding new monthly costs to any remaining balance, then divide the total by the number of remaining months in the year. In February, 11 months remain in the plan year; ($0 + $80.00)/11 = $7.27  </a:t>
            </a:r>
          </a:p>
          <a:p>
            <a:pPr marL="0" indent="0" defTabSz="931637">
              <a:spcBef>
                <a:spcPts val="611"/>
              </a:spcBef>
              <a:spcAft>
                <a:spcPts val="578"/>
              </a:spcAft>
              <a:buNone/>
              <a:defRPr/>
            </a:pPr>
            <a:r>
              <a:rPr lang="en-US" sz="1000" dirty="0">
                <a:cs typeface="Arial" panose="020B0604020202020204" pitchFamily="34" charset="0"/>
              </a:rPr>
              <a:t>In March, Carmen again pays $80 out-of-pocket for her 4 prescriptions. Her remaining balance from February is $72.73 ($80 - $7.27 = $72.73). Her March payment is calculated by adding her new costs to her remaining balance ($80 + $72.73 =$152.73). The total is divided by the number of months remaining in the year (10). So, $152.73 / 10 = $15.27. Repeat this process for each month. The resulting payments are shown on the slide. Carmen will pay the same total amount out-of-pocket for the year regardless of whether she uses the payment option. The payment option may not be advantageous to Carmen because the amount due varies each month. She may prefer to pay $80 each month for payment predictability. </a:t>
            </a:r>
          </a:p>
          <a:p>
            <a:pPr marL="0" indent="0" defTabSz="931637">
              <a:spcBef>
                <a:spcPts val="611"/>
              </a:spcBef>
              <a:spcAft>
                <a:spcPts val="578"/>
              </a:spcAft>
              <a:buNone/>
              <a:defRPr/>
            </a:pPr>
            <a:r>
              <a:rPr lang="en-US" sz="1000" dirty="0">
                <a:cs typeface="Arial" panose="020B0604020202020204" pitchFamily="34" charset="0"/>
              </a:rPr>
              <a:t>Depending on your specific circumstances, you may not benefit from using this payment option due to the higher payments later in the year. Contact your health or drug plan for personalized help. In particular, for people with Extra Help (also known as LIS), enrollment in Extra Help is more advantageous than the Medicare Prescription Payment option. </a:t>
            </a:r>
          </a:p>
          <a:p>
            <a:pPr marL="0" indent="0" defTabSz="931637">
              <a:spcBef>
                <a:spcPts val="611"/>
              </a:spcBef>
              <a:spcAft>
                <a:spcPts val="578"/>
              </a:spcAft>
              <a:buNone/>
              <a:defRPr/>
            </a:pPr>
            <a:r>
              <a:rPr lang="en-US" sz="1000" dirty="0">
                <a:cs typeface="Arial" panose="020B0604020202020204" pitchFamily="34" charset="0"/>
              </a:rPr>
              <a:t>Additional examples are included in Part 1 Guidance released in February of 2024, </a:t>
            </a:r>
            <a:r>
              <a:rPr lang="en-US" sz="1000" dirty="0">
                <a:cs typeface="Arial" panose="020B0604020202020204" pitchFamily="34" charset="0"/>
                <a:hlinkClick r:id="rId3"/>
              </a:rPr>
              <a:t>CMS.gov/files/document/medicare-prescription-payment-plan-final-part-one-guidance.pdf</a:t>
            </a:r>
            <a:r>
              <a:rPr lang="en-US" sz="1000" dirty="0">
                <a:cs typeface="Arial" panose="020B0604020202020204" pitchFamily="34" charset="0"/>
              </a:rPr>
              <a:t>. For more information visit </a:t>
            </a:r>
            <a:r>
              <a:rPr lang="en-US" sz="1000" dirty="0">
                <a:cs typeface="Arial" panose="020B0604020202020204" pitchFamily="34" charset="0"/>
                <a:hlinkClick r:id="rId4"/>
              </a:rPr>
              <a:t>CMS.gov/inflation-reduction-act-and-</a:t>
            </a:r>
            <a:r>
              <a:rPr lang="en-US" sz="1000" dirty="0" err="1">
                <a:cs typeface="Arial" panose="020B0604020202020204" pitchFamily="34" charset="0"/>
                <a:hlinkClick r:id="rId4"/>
              </a:rPr>
              <a:t>medicare</a:t>
            </a:r>
            <a:r>
              <a:rPr lang="en-US" sz="1000" dirty="0">
                <a:cs typeface="Arial" panose="020B0604020202020204" pitchFamily="34" charset="0"/>
                <a:hlinkClick r:id="rId4"/>
              </a:rPr>
              <a:t>/part-d-improvements/</a:t>
            </a:r>
            <a:r>
              <a:rPr lang="en-US" sz="1000" dirty="0" err="1">
                <a:cs typeface="Arial" panose="020B0604020202020204" pitchFamily="34" charset="0"/>
                <a:hlinkClick r:id="rId4"/>
              </a:rPr>
              <a:t>medicare</a:t>
            </a:r>
            <a:r>
              <a:rPr lang="en-US" sz="1000" dirty="0">
                <a:cs typeface="Arial" panose="020B0604020202020204" pitchFamily="34" charset="0"/>
                <a:hlinkClick r:id="rId4"/>
              </a:rPr>
              <a:t>-prescription-payment-plan</a:t>
            </a:r>
            <a:r>
              <a:rPr lang="en-US" sz="1000" dirty="0">
                <a:cs typeface="Arial" panose="020B0604020202020204" pitchFamily="34" charset="0"/>
              </a:rPr>
              <a:t>.</a:t>
            </a:r>
          </a:p>
          <a:p>
            <a:pPr marL="0" indent="0" defTabSz="931637">
              <a:spcBef>
                <a:spcPts val="611"/>
              </a:spcBef>
              <a:spcAft>
                <a:spcPts val="578"/>
              </a:spcAft>
              <a:buNone/>
              <a:defRPr/>
            </a:pPr>
            <a:endParaRPr lang="en-US" sz="1000" dirty="0">
              <a:cs typeface="Arial" panose="020B0604020202020204" pitchFamily="34" charset="0"/>
            </a:endParaRPr>
          </a:p>
          <a:p>
            <a:pPr marL="0" indent="0" defTabSz="931637">
              <a:spcBef>
                <a:spcPts val="611"/>
              </a:spcBef>
              <a:spcAft>
                <a:spcPts val="578"/>
              </a:spcAft>
              <a:buNone/>
              <a:defRPr/>
            </a:pPr>
            <a:r>
              <a:rPr lang="en-US" sz="1000" dirty="0">
                <a:cs typeface="Arial" panose="020B0604020202020204" pitchFamily="34" charset="0"/>
              </a:rPr>
              <a:t> </a:t>
            </a:r>
          </a:p>
          <a:p>
            <a:pPr marL="0" indent="0" defTabSz="931637">
              <a:spcBef>
                <a:spcPts val="611"/>
              </a:spcBef>
              <a:spcAft>
                <a:spcPts val="578"/>
              </a:spcAft>
              <a:buNone/>
              <a:defRPr/>
            </a:pPr>
            <a:endParaRPr lang="en-US" sz="1000"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161430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31637">
              <a:spcAft>
                <a:spcPts val="578"/>
              </a:spcAft>
              <a:buNone/>
              <a:defRPr/>
            </a:pPr>
            <a:r>
              <a:rPr lang="en-US" dirty="0">
                <a:solidFill>
                  <a:prstClr val="black"/>
                </a:solidFill>
                <a:cs typeface="Arial"/>
              </a:rPr>
              <a:t>At the end of this session, you'll be able to</a:t>
            </a:r>
            <a:r>
              <a:rPr lang="en-US" baseline="0" dirty="0">
                <a:solidFill>
                  <a:prstClr val="black"/>
                </a:solidFill>
                <a:cs typeface="Arial"/>
              </a:rPr>
              <a:t>:</a:t>
            </a:r>
            <a:endParaRPr lang="en-US" dirty="0">
              <a:solidFill>
                <a:prstClr val="black"/>
              </a:solidFill>
              <a:cs typeface="Arial"/>
            </a:endParaRP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Understand drug coverage under the different parts of Medicare</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Describe how Medicare drug coverage (Part D) works</a:t>
            </a:r>
          </a:p>
          <a:p>
            <a:pPr marL="116295" lvl="2" indent="-116295"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Summarize drug coverage eligibility and enrollment requirements</a:t>
            </a:r>
          </a:p>
          <a:p>
            <a:pPr marL="116295" lvl="2" indent="-116295"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Discuss considerations in comparing and choosing drug coverage</a:t>
            </a:r>
          </a:p>
          <a:p>
            <a:pPr marL="116295" lvl="2" indent="-116295"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Describe Extra Help (also known as Low-Income Subsidy, or LIS) with drug coverage costs</a:t>
            </a:r>
          </a:p>
          <a:p>
            <a:pPr marL="116295" lvl="2" indent="-116295" defTabSz="931637">
              <a:spcBef>
                <a:spcPts val="0"/>
              </a:spcBef>
              <a:spcAft>
                <a:spcPts val="578"/>
              </a:spcAft>
              <a:buSzPct val="100000"/>
              <a:buFont typeface="Wingdings" panose="05000000000000000000" pitchFamily="2" charset="2"/>
              <a:buChar char="§"/>
              <a:defRPr/>
            </a:pPr>
            <a:r>
              <a:rPr lang="en-US" dirty="0">
                <a:solidFill>
                  <a:prstClr val="black"/>
                </a:solidFill>
                <a:cs typeface="Arial"/>
              </a:rPr>
              <a:t>Explain Part D coverage determinations and the appeals process</a:t>
            </a:r>
          </a:p>
          <a:p>
            <a:pPr marL="0" lvl="1" defTabSz="931637">
              <a:spcBef>
                <a:spcPts val="0"/>
              </a:spcBef>
              <a:spcAft>
                <a:spcPts val="578"/>
              </a:spcAft>
              <a:defRPr/>
            </a:pPr>
            <a:endParaRPr lang="en-US" dirty="0">
              <a:solidFill>
                <a:prstClr val="black"/>
              </a:solidFill>
              <a:cs typeface="Arial" panose="020B0604020202020204" pitchFamily="34" charset="0"/>
            </a:endParaRPr>
          </a:p>
          <a:p>
            <a:pPr marL="0" lvl="1" defTabSz="931637">
              <a:spcBef>
                <a:spcPts val="0"/>
              </a:spcBef>
              <a:spcAft>
                <a:spcPts val="578"/>
              </a:spcAft>
              <a:defRPr/>
            </a:pPr>
            <a:endParaRPr lang="en-US" dirty="0">
              <a:solidFill>
                <a:prstClr val="black"/>
              </a:solidFill>
            </a:endParaRP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25781" y="3638222"/>
            <a:ext cx="6109063" cy="4981034"/>
          </a:xfrm>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Bef>
                <a:spcPts val="611"/>
              </a:spcBef>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dirty="0">
                <a:solidFill>
                  <a:prstClr val="black"/>
                </a:solidFill>
                <a:cs typeface="Arial"/>
              </a:rPr>
              <a:t>A small group—about 7% of all people with Medicare—may pay a higher monthly premium based on their income (as reported on their Internal Revenue Service (IRS) tax return from 2 years ago). If your income is above a certain limit, you’ll pay this extra amount, called the Part D Income-Related Monthly Adjustment Amount (IRMAA), in addition to your plan premium. Social Security uses income data from the IRS to figure out if you have to pay a higher premium. The income limits are the same as those for the Part B IRMAA. Usually, the extra amount will be taken out of your Social Security check. If you don’t have enough money in your Social Security check, or don’t get a Social Security check, either Medicare (or </a:t>
            </a:r>
            <a:r>
              <a:rPr lang="en-US" baseline="0" dirty="0">
                <a:solidFill>
                  <a:prstClr val="black"/>
                </a:solidFill>
                <a:cs typeface="Arial"/>
              </a:rPr>
              <a:t>the Railroad Retirement Board (RRB), if applicable) will bill you for the extra amount each month. </a:t>
            </a:r>
            <a:r>
              <a:rPr lang="en-US" dirty="0">
                <a:solidFill>
                  <a:prstClr val="black"/>
                </a:solidFill>
                <a:cs typeface="Arial"/>
              </a:rPr>
              <a:t>This means that you’ll pay your plan each month for your monthly premium and pay Medicare or RRB each month for your IRMAA amount. In other words, you’d pay the Part D IRMAA amount directly to the government and not to your plan. This also applies if you get drug coverage through your employer (but not through a retiree drug subsidy or other creditable coverage).</a:t>
            </a:r>
          </a:p>
          <a:p>
            <a:pPr marL="114458" indent="-114458" defTabSz="931637">
              <a:spcAft>
                <a:spcPts val="578"/>
              </a:spcAft>
              <a:defRPr/>
            </a:pPr>
            <a:r>
              <a:rPr lang="en-US" dirty="0">
                <a:solidFill>
                  <a:prstClr val="black"/>
                </a:solidFill>
                <a:cs typeface="Arial"/>
              </a:rPr>
              <a:t>If you don’t pay the Part D IRMAA, your drug plan will disenroll you, even if you get your Part D coverage through a Medicare Advantage Plan or through an employer. </a:t>
            </a:r>
          </a:p>
          <a:p>
            <a:pPr marL="114458" indent="-114458" defTabSz="931637">
              <a:spcAft>
                <a:spcPts val="578"/>
              </a:spcAft>
              <a:defRPr/>
            </a:pPr>
            <a:r>
              <a:rPr lang="en-US" dirty="0">
                <a:solidFill>
                  <a:prstClr val="black"/>
                </a:solidFill>
                <a:cs typeface="Arial"/>
              </a:rPr>
              <a:t>You must pay both the extra amount (the Part D IRMAA) and your plan’s premium each month to keep Medicare drug coverage.</a:t>
            </a:r>
          </a:p>
        </p:txBody>
      </p:sp>
    </p:spTree>
    <p:extLst>
      <p:ext uri="{BB962C8B-B14F-4D97-AF65-F5344CB8AC3E}">
        <p14:creationId xmlns:p14="http://schemas.microsoft.com/office/powerpoint/2010/main" val="240278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36242" y="3553568"/>
            <a:ext cx="6131984" cy="5610961"/>
          </a:xfrm>
        </p:spPr>
        <p:txBody>
          <a:bodyPr/>
          <a:lstStyle/>
          <a:p>
            <a:pPr marL="0" indent="0">
              <a:spcAft>
                <a:spcPts val="578"/>
              </a:spcAft>
              <a:buNone/>
              <a:defRPr/>
            </a:pPr>
            <a:r>
              <a:rPr lang="en-US" sz="1100" b="1" dirty="0">
                <a:cs typeface="Arial" panose="020B0604020202020204" pitchFamily="34" charset="0"/>
              </a:rPr>
              <a:t>Presenter Notes</a:t>
            </a:r>
          </a:p>
          <a:p>
            <a:pPr marL="0" indent="0">
              <a:spcAft>
                <a:spcPts val="578"/>
              </a:spcAft>
              <a:buNone/>
              <a:defRPr/>
            </a:pPr>
            <a:r>
              <a:rPr lang="en-US" sz="1100" dirty="0">
                <a:cs typeface="Arial" panose="020B0604020202020204" pitchFamily="34" charset="0"/>
              </a:rPr>
              <a:t>Most people only pay their Part D premium. If your modified adjusted gross income is above a certain amount, you may pay more for your Medicare drug coverage. This is sometimes called Part D IRMAA. </a:t>
            </a:r>
            <a:r>
              <a:rPr lang="en-US" sz="1100" dirty="0">
                <a:solidFill>
                  <a:prstClr val="black"/>
                </a:solidFill>
                <a:cs typeface="Arial" panose="020B0604020202020204" pitchFamily="34" charset="0"/>
              </a:rPr>
              <a:t>The total 2024 Part D premiums for people with higher income are shown on this slide.</a:t>
            </a:r>
            <a:r>
              <a:rPr lang="en-US" sz="1100" dirty="0">
                <a:solidFill>
                  <a:srgbClr val="FF0000"/>
                </a:solidFill>
                <a:cs typeface="Arial"/>
              </a:rPr>
              <a:t> </a:t>
            </a:r>
            <a:r>
              <a:rPr lang="en-US" sz="1100" dirty="0">
                <a:cs typeface="Arial"/>
              </a:rPr>
              <a:t>IRMAA is adjusted each year. It’s calculated on the national base beneficiary premium ($34.70 in 2024).</a:t>
            </a:r>
          </a:p>
          <a:p>
            <a:pPr marL="0" indent="0" defTabSz="1003546">
              <a:spcAft>
                <a:spcPts val="578"/>
              </a:spcAft>
              <a:buNone/>
              <a:defRPr/>
            </a:pPr>
            <a:r>
              <a:rPr lang="en-US" sz="1100" b="1" dirty="0">
                <a:solidFill>
                  <a:prstClr val="black"/>
                </a:solidFill>
                <a:cs typeface="Arial" panose="020B0604020202020204" pitchFamily="34" charset="0"/>
              </a:rPr>
              <a:t>For 2024:</a:t>
            </a:r>
          </a:p>
          <a:p>
            <a:pPr marL="168401" indent="-168401" defTabSz="1003546">
              <a:spcAft>
                <a:spcPts val="578"/>
              </a:spcAft>
              <a:defRPr/>
            </a:pPr>
            <a:r>
              <a:rPr lang="en-US" sz="110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68401" indent="-168401" defTabSz="1003546">
              <a:spcAft>
                <a:spcPts val="578"/>
              </a:spcAft>
              <a:defRPr/>
            </a:pPr>
            <a:r>
              <a:rPr lang="en-US" sz="1100" dirty="0">
                <a:solidFill>
                  <a:prstClr val="black"/>
                </a:solidFill>
                <a:cs typeface="Arial" panose="020B0604020202020204" pitchFamily="34" charset="0"/>
              </a:rPr>
              <a:t>If you reported a modified adjusted gross income (MAGI) of more than $103,000 (individual) or $206,000 (married individuals filing jointly) on your 2022 tax return (the most recent tax return information the IRS gave Social Security), you’ll have to pay Part D IRMAA in addition to your plan premium (YPP). </a:t>
            </a:r>
          </a:p>
          <a:p>
            <a:pPr marL="168401" indent="-168401" defTabSz="1003546">
              <a:spcAft>
                <a:spcPts val="578"/>
              </a:spcAft>
              <a:defRPr/>
            </a:pPr>
            <a:r>
              <a:rPr lang="en-US" sz="110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0" indent="0">
              <a:spcAft>
                <a:spcPts val="578"/>
              </a:spcAft>
              <a:buNone/>
              <a:defRPr/>
            </a:pPr>
            <a:r>
              <a:rPr lang="en-US" sz="1100" b="1" dirty="0"/>
              <a:t>NOTE: </a:t>
            </a:r>
            <a:r>
              <a:rPr lang="en-US" sz="1100" dirty="0"/>
              <a:t>If you’re married filing separately, but you lived with your spouse at any time during the taxable year, and your income is above $97,000 to $397,000, you pay YPP and IRMAA of $74.20 each month.</a:t>
            </a:r>
            <a:endParaRPr lang="en-US" sz="1100" dirty="0">
              <a:solidFill>
                <a:prstClr val="black"/>
              </a:solidFill>
              <a:cs typeface="Arial"/>
            </a:endParaRPr>
          </a:p>
          <a:p>
            <a:pPr marL="0" indent="0">
              <a:spcAft>
                <a:spcPts val="578"/>
              </a:spcAft>
              <a:buNone/>
              <a:defRPr/>
            </a:pPr>
            <a:r>
              <a:rPr lang="en-US" sz="1100" dirty="0">
                <a:solidFill>
                  <a:prstClr val="black"/>
                </a:solidFill>
                <a:cs typeface="Arial"/>
              </a:rPr>
              <a:t>If your income changes for certain reasons, like divorce or retirement, you may be able to reduce your IRMAA. Visit </a:t>
            </a:r>
            <a:r>
              <a:rPr lang="en-US" sz="1100" dirty="0">
                <a:solidFill>
                  <a:prstClr val="black"/>
                </a:solidFill>
                <a:cs typeface="Arial"/>
                <a:hlinkClick r:id="rId3"/>
              </a:rPr>
              <a:t>SSA.gov/forms/ssa-44.pdf</a:t>
            </a:r>
            <a:r>
              <a:rPr lang="en-US" sz="1100" dirty="0">
                <a:cs typeface="Arial"/>
              </a:rPr>
              <a:t> </a:t>
            </a:r>
            <a:r>
              <a:rPr lang="en-US" sz="1100" dirty="0">
                <a:solidFill>
                  <a:prstClr val="black"/>
                </a:solidFill>
                <a:cs typeface="Arial"/>
              </a:rPr>
              <a:t>to view and print a copy of the “Medicare Income-Related Monthly Adjustment Amount – Life-Changing Event form.”</a:t>
            </a:r>
          </a:p>
          <a:p>
            <a:pPr marL="0" indent="0">
              <a:spcAft>
                <a:spcPts val="578"/>
              </a:spcAft>
              <a:buNone/>
            </a:pPr>
            <a:endParaRPr lang="en-US" sz="1100" dirty="0"/>
          </a:p>
        </p:txBody>
      </p:sp>
    </p:spTree>
    <p:extLst>
      <p:ext uri="{BB962C8B-B14F-4D97-AF65-F5344CB8AC3E}">
        <p14:creationId xmlns:p14="http://schemas.microsoft.com/office/powerpoint/2010/main" val="1854302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2"/>
            <a:ext cx="5608320" cy="5441983"/>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108338" indent="-108338" defTabSz="931637">
              <a:spcAft>
                <a:spcPts val="578"/>
              </a:spcAft>
              <a:defRPr/>
            </a:pPr>
            <a:r>
              <a:rPr lang="en-US" b="1" dirty="0">
                <a:solidFill>
                  <a:prstClr val="black"/>
                </a:solidFill>
                <a:cs typeface="Arial"/>
              </a:rPr>
              <a:t>True out-of-pocket (TrOOP) costs</a:t>
            </a:r>
            <a:r>
              <a:rPr lang="en-US" dirty="0">
                <a:solidFill>
                  <a:prstClr val="black"/>
                </a:solidFill>
                <a:cs typeface="Arial"/>
              </a:rPr>
              <a:t> are the amounts you (or others on your behalf) pay for covered Part D drugs that count toward your drug plan’s out-of-pocket threshold of $8,000 (for 2024). TrOOP costs determine when your catastrophic coverage begins. Your yearly deductible, coinsurance or copayments, and what you pay in the coverage gap all count toward this out-of-pocket limit. The monthly drug plan premiums you pay don’t count towards the out-of-pocket limit. Your drug plan will keep track of your TrOOP costs. Each month that you use your Part D benefit, your drug plan will mail you an EOB showing your TrOOP costs to date. </a:t>
            </a:r>
            <a:endParaRPr lang="en-US" dirty="0">
              <a:solidFill>
                <a:prstClr val="black"/>
              </a:solidFill>
              <a:cs typeface="Arial" panose="020B0604020202020204" pitchFamily="34" charset="0"/>
            </a:endParaRPr>
          </a:p>
          <a:p>
            <a:pPr marL="108338" indent="-108338" defTabSz="931637">
              <a:spcAft>
                <a:spcPts val="578"/>
              </a:spcAft>
              <a:defRPr/>
            </a:pPr>
            <a:r>
              <a:rPr lang="en-US" b="1" dirty="0">
                <a:solidFill>
                  <a:prstClr val="black"/>
                </a:solidFill>
                <a:cs typeface="Arial"/>
              </a:rPr>
              <a:t>For payments to count toward your TrOOP costs,</a:t>
            </a:r>
            <a:r>
              <a:rPr lang="en-US" dirty="0">
                <a:solidFill>
                  <a:prstClr val="black"/>
                </a:solidFill>
                <a:cs typeface="Arial"/>
              </a:rPr>
              <a:t> you must make them or they must be made on your behalf. They can’t be covered by other insurance and must be for certain types of costs according to your plan’s rules (for example, may include only drugs on the plan’s formulary or filled at a pharmacy in the plan’s network). You can ask your pharmacist if there’s a less expensive option available, but if you use your plan for every prescription, the plan can conduct proper safety checks and concurrent drug use reviews. As a result of the Know the Lowest Price Act, your pharmacist must tell you if it’s less expensive to pay for the drug out of pocket. You can also submit your receipts to your plan to have these costs counted to your yearly TrOOP balance. Check with your plan to find out how. For additional information about which claims may be reimbursable, visit </a:t>
            </a:r>
            <a:r>
              <a:rPr lang="en-US" dirty="0">
                <a:solidFill>
                  <a:prstClr val="black"/>
                </a:solidFill>
                <a:cs typeface="Arial"/>
                <a:hlinkClick r:id="rId3"/>
              </a:rPr>
              <a:t>CMS.gov/Medicare/Prescription-Drug Coverage/PrescriptionDrugCovContra/Downloads/Chapter-14-Coordination-of-Benefits-v09-17-2018.pdf</a:t>
            </a:r>
            <a:r>
              <a:rPr lang="en-US" dirty="0">
                <a:solidFill>
                  <a:prstClr val="black"/>
                </a:solidFill>
                <a:cs typeface="Arial"/>
              </a:rPr>
              <a:t>.</a:t>
            </a:r>
          </a:p>
          <a:p>
            <a:pPr marL="108338" indent="-108338" defTabSz="931637">
              <a:spcAft>
                <a:spcPts val="578"/>
              </a:spcAft>
              <a:defRPr/>
            </a:pPr>
            <a:r>
              <a:rPr lang="en-US" b="1" dirty="0">
                <a:solidFill>
                  <a:prstClr val="black"/>
                </a:solidFill>
                <a:cs typeface="Arial"/>
              </a:rPr>
              <a:t>If you switch plans during the year,</a:t>
            </a:r>
            <a:r>
              <a:rPr lang="en-US" dirty="0">
                <a:solidFill>
                  <a:prstClr val="black"/>
                </a:solidFill>
                <a:cs typeface="Arial"/>
              </a:rPr>
              <a:t> your TrOOP balance transfers to the new drug plan. Medicare has processes in place for transferring the TrOOP balance. The transfer begins when you disenroll and join a new plan. If you think there’s a mistake in the TrOOP balance that’s transferred, you may need to give a copy of your most recent EOB to the new plan to show the current TrOOP balance. </a:t>
            </a:r>
            <a:endParaRPr lang="en-US" dirty="0">
              <a:solidFill>
                <a:prstClr val="black"/>
              </a:solidFill>
              <a:cs typeface="Arial" panose="020B0604020202020204" pitchFamily="34" charset="0"/>
            </a:endParaRPr>
          </a:p>
          <a:p>
            <a:pPr marL="0" indent="0">
              <a:spcAft>
                <a:spcPts val="578"/>
              </a:spcAft>
              <a:buNone/>
            </a:pPr>
            <a:endParaRPr lang="en-US" dirty="0">
              <a:cs typeface="Calibri" panose="020F0502020204030204"/>
            </a:endParaRPr>
          </a:p>
        </p:txBody>
      </p:sp>
    </p:spTree>
    <p:extLst>
      <p:ext uri="{BB962C8B-B14F-4D97-AF65-F5344CB8AC3E}">
        <p14:creationId xmlns:p14="http://schemas.microsoft.com/office/powerpoint/2010/main" val="28428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600892" y="3469243"/>
            <a:ext cx="5808616" cy="5703617"/>
          </a:xfrm>
        </p:spPr>
        <p:txBody>
          <a:bodyPr/>
          <a:lstStyle/>
          <a:p>
            <a:pPr marL="0" indent="0" defTabSz="931637">
              <a:spcBef>
                <a:spcPts val="611"/>
              </a:spcBef>
              <a:spcAft>
                <a:spcPts val="578"/>
              </a:spcAft>
              <a:buNone/>
              <a:defRPr/>
            </a:pPr>
            <a:r>
              <a:rPr lang="en-US" sz="1100" b="1" dirty="0">
                <a:solidFill>
                  <a:prstClr val="black"/>
                </a:solidFill>
              </a:rPr>
              <a:t>This slide has animation.</a:t>
            </a:r>
            <a:endParaRPr lang="en-US" sz="1100" dirty="0">
              <a:solidFill>
                <a:prstClr val="black"/>
              </a:solidFill>
            </a:endParaRPr>
          </a:p>
          <a:p>
            <a:pPr marL="0" indent="0" defTabSz="931637">
              <a:spcAft>
                <a:spcPts val="578"/>
              </a:spcAft>
              <a:buNone/>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dirty="0">
              <a:solidFill>
                <a:prstClr val="black"/>
              </a:solidFill>
              <a:cs typeface="Arial" panose="020B0604020202020204" pitchFamily="34" charset="0"/>
            </a:endParaRPr>
          </a:p>
          <a:p>
            <a:pPr marL="0" indent="0" defTabSz="931637">
              <a:spcAft>
                <a:spcPts val="578"/>
              </a:spcAft>
              <a:buNone/>
              <a:defRPr/>
            </a:pPr>
            <a:r>
              <a:rPr lang="en-US" sz="1100" b="1" dirty="0">
                <a:solidFill>
                  <a:prstClr val="black"/>
                </a:solidFill>
                <a:cs typeface="Arial" panose="020B0604020202020204" pitchFamily="34" charset="0"/>
              </a:rPr>
              <a:t>Payments count toward TrOOP if they’re made by any of these:</a:t>
            </a:r>
          </a:p>
          <a:p>
            <a:pPr marL="114458" indent="-114458" defTabSz="931637">
              <a:spcAft>
                <a:spcPts val="578"/>
              </a:spcAft>
              <a:defRPr/>
            </a:pPr>
            <a:r>
              <a:rPr lang="en-US" sz="1100" dirty="0">
                <a:solidFill>
                  <a:prstClr val="black"/>
                </a:solidFill>
                <a:cs typeface="Arial" panose="020B0604020202020204" pitchFamily="34" charset="0"/>
              </a:rPr>
              <a:t>You (including payments from your Medical Savings Account (MSA), Health Savings Account (HSA), or Flexible Spending Account (FSA), if applicable)</a:t>
            </a:r>
          </a:p>
          <a:p>
            <a:pPr marL="114458" indent="-114458" defTabSz="931637">
              <a:spcAft>
                <a:spcPts val="578"/>
              </a:spcAft>
              <a:defRPr/>
            </a:pPr>
            <a:r>
              <a:rPr lang="en-US" sz="1100" dirty="0">
                <a:solidFill>
                  <a:prstClr val="black"/>
                </a:solidFill>
                <a:cs typeface="Arial" panose="020B0604020202020204" pitchFamily="34" charset="0"/>
              </a:rPr>
              <a:t>Family members or friends </a:t>
            </a:r>
          </a:p>
          <a:p>
            <a:pPr marL="114458" indent="-114458" defTabSz="931637">
              <a:spcAft>
                <a:spcPts val="578"/>
              </a:spcAft>
              <a:defRPr/>
            </a:pPr>
            <a:r>
              <a:rPr lang="en-US" sz="1100" dirty="0">
                <a:solidFill>
                  <a:prstClr val="black"/>
                </a:solidFill>
                <a:cs typeface="Arial" panose="020B0604020202020204" pitchFamily="34" charset="0"/>
              </a:rPr>
              <a:t>Qualified State Pharmacy Assistance Programs (SPAPs) </a:t>
            </a:r>
          </a:p>
          <a:p>
            <a:pPr marL="114458" indent="-114458" defTabSz="931637">
              <a:spcAft>
                <a:spcPts val="578"/>
              </a:spcAft>
              <a:defRPr/>
            </a:pPr>
            <a:r>
              <a:rPr lang="en-US" sz="1100" dirty="0">
                <a:solidFill>
                  <a:prstClr val="black"/>
                </a:solidFill>
                <a:cs typeface="Arial" panose="020B0604020202020204" pitchFamily="34" charset="0"/>
              </a:rPr>
              <a:t>Medicare’s Extra Help (LIS) </a:t>
            </a:r>
          </a:p>
          <a:p>
            <a:pPr marL="114458" indent="-114458" defTabSz="931637">
              <a:spcAft>
                <a:spcPts val="578"/>
              </a:spcAft>
              <a:defRPr/>
            </a:pPr>
            <a:r>
              <a:rPr lang="en-US" sz="1100" dirty="0">
                <a:solidFill>
                  <a:prstClr val="black"/>
                </a:solidFill>
                <a:cs typeface="Arial" panose="020B0604020202020204" pitchFamily="34" charset="0"/>
              </a:rPr>
              <a:t>Indian Health Service (IHS) </a:t>
            </a:r>
          </a:p>
          <a:p>
            <a:pPr marL="114458" indent="-114458" defTabSz="931637">
              <a:spcAft>
                <a:spcPts val="578"/>
              </a:spcAft>
              <a:defRPr/>
            </a:pPr>
            <a:r>
              <a:rPr lang="en-US" sz="1100" dirty="0">
                <a:solidFill>
                  <a:prstClr val="black"/>
                </a:solidFill>
                <a:cs typeface="Arial" panose="020B0604020202020204" pitchFamily="34" charset="0"/>
              </a:rPr>
              <a:t>Most charities (unless they’re established, run, or controlled by the person’s current or former employer or union, or by a drug manufacturer’s Patient Assistance Program operating outside Part D)</a:t>
            </a:r>
          </a:p>
          <a:p>
            <a:pPr marL="114458" indent="-114458" defTabSz="931637">
              <a:spcAft>
                <a:spcPts val="578"/>
              </a:spcAft>
              <a:defRPr/>
            </a:pPr>
            <a:r>
              <a:rPr lang="en-US" sz="1100" dirty="0">
                <a:solidFill>
                  <a:prstClr val="black"/>
                </a:solidFill>
                <a:cs typeface="Arial" panose="020B0604020202020204" pitchFamily="34" charset="0"/>
              </a:rPr>
              <a:t>Drug manufacturers providing discounts on brand-name drugs under the Medicare coverage gap discount program </a:t>
            </a:r>
          </a:p>
          <a:p>
            <a:pPr marL="114458" indent="-114458" defTabSz="931637">
              <a:spcAft>
                <a:spcPts val="578"/>
              </a:spcAft>
              <a:defRPr/>
            </a:pPr>
            <a:r>
              <a:rPr lang="en-US" sz="1100" dirty="0">
                <a:solidFill>
                  <a:prstClr val="black"/>
                </a:solidFill>
                <a:cs typeface="Arial" panose="020B0604020202020204" pitchFamily="34" charset="0"/>
              </a:rPr>
              <a:t>AIDS Drug Assistance Programs (ADAPs) </a:t>
            </a:r>
          </a:p>
          <a:p>
            <a:pPr marL="0" indent="0" defTabSz="931637">
              <a:spcAft>
                <a:spcPts val="578"/>
              </a:spcAft>
              <a:buNone/>
              <a:defRPr/>
            </a:pPr>
            <a:r>
              <a:rPr lang="en-US" sz="1100" b="1" dirty="0">
                <a:solidFill>
                  <a:prstClr val="black"/>
                </a:solidFill>
                <a:cs typeface="Arial" panose="020B0604020202020204" pitchFamily="34" charset="0"/>
              </a:rPr>
              <a:t>Payments that count toward your TrOOP costs include those made for covered prescriptions:</a:t>
            </a:r>
          </a:p>
          <a:p>
            <a:pPr marL="114458" indent="-114458" defTabSz="931637">
              <a:spcAft>
                <a:spcPts val="578"/>
              </a:spcAft>
              <a:defRPr/>
            </a:pPr>
            <a:r>
              <a:rPr lang="en-US" sz="1100" dirty="0">
                <a:solidFill>
                  <a:prstClr val="black"/>
                </a:solidFill>
                <a:cs typeface="Arial" panose="020B0604020202020204" pitchFamily="34" charset="0"/>
              </a:rPr>
              <a:t>Before your Medicare plan begins to pay (annual deductible, if there is one)</a:t>
            </a:r>
          </a:p>
          <a:p>
            <a:pPr marL="114458" indent="-114458" defTabSz="931637">
              <a:spcAft>
                <a:spcPts val="578"/>
              </a:spcAft>
              <a:defRPr/>
            </a:pPr>
            <a:r>
              <a:rPr lang="en-US" sz="1100" dirty="0">
                <a:solidFill>
                  <a:prstClr val="black"/>
                </a:solidFill>
                <a:cs typeface="Arial" panose="020B0604020202020204" pitchFamily="34" charset="0"/>
              </a:rPr>
              <a:t>After your plan begins to pay (copayments or coinsurance during your initial coverage period)</a:t>
            </a:r>
          </a:p>
          <a:p>
            <a:pPr marL="114458" indent="-114458" defTabSz="931637">
              <a:spcAft>
                <a:spcPts val="578"/>
              </a:spcAft>
              <a:defRPr/>
            </a:pPr>
            <a:r>
              <a:rPr lang="en-US" sz="1100" dirty="0">
                <a:solidFill>
                  <a:prstClr val="black"/>
                </a:solidFill>
                <a:cs typeface="Arial" panose="020B0604020202020204" pitchFamily="34" charset="0"/>
              </a:rPr>
              <a:t>During your coverage gap, if the plan has a coverage gap</a:t>
            </a:r>
          </a:p>
          <a:p>
            <a:pPr marL="0" indent="0" defTabSz="931637">
              <a:spcAft>
                <a:spcPts val="578"/>
              </a:spcAft>
              <a:buNone/>
              <a:defRPr/>
            </a:pPr>
            <a:r>
              <a:rPr lang="en-US" sz="1100" dirty="0">
                <a:solidFill>
                  <a:prstClr val="black"/>
                </a:solidFill>
                <a:cs typeface="Arial" panose="020B0604020202020204" pitchFamily="34" charset="0"/>
              </a:rPr>
              <a:t>To search for pharmaceutical assistance programs, visit </a:t>
            </a:r>
            <a:r>
              <a:rPr lang="en-US" sz="1100" dirty="0">
                <a:solidFill>
                  <a:prstClr val="black"/>
                </a:solidFill>
                <a:cs typeface="Arial" panose="020B0604020202020204" pitchFamily="34" charset="0"/>
                <a:hlinkClick r:id="rId3"/>
              </a:rPr>
              <a:t>Medicare.gov/plan-compare/#/pharmaceutical-assistance-program</a:t>
            </a:r>
            <a:r>
              <a:rPr lang="en-US" sz="1100" dirty="0">
                <a:solidFill>
                  <a:prstClr val="black"/>
                </a:solidFill>
                <a:cs typeface="Arial" panose="020B0604020202020204" pitchFamily="34" charset="0"/>
              </a:rPr>
              <a:t> for any programs offered by pharmaceutical companies and </a:t>
            </a:r>
            <a:r>
              <a:rPr lang="en-US" sz="1100" dirty="0">
                <a:solidFill>
                  <a:prstClr val="black"/>
                </a:solidFill>
                <a:cs typeface="Arial" panose="020B0604020202020204" pitchFamily="34" charset="0"/>
                <a:hlinkClick r:id="rId4"/>
              </a:rPr>
              <a:t>Medicare.gov/plan-compare/#/pharmaceutical-assistance-program/states</a:t>
            </a:r>
            <a:r>
              <a:rPr lang="en-US" sz="1100" dirty="0">
                <a:solidFill>
                  <a:prstClr val="black"/>
                </a:solidFill>
                <a:cs typeface="Arial" panose="020B0604020202020204" pitchFamily="34" charset="0"/>
              </a:rPr>
              <a:t> to see if your state offers a State Pharmaceutical Assistance Program.</a:t>
            </a:r>
          </a:p>
          <a:p>
            <a:pPr>
              <a:spcAft>
                <a:spcPts val="578"/>
              </a:spcAft>
            </a:pPr>
            <a:endParaRPr lang="en-US" sz="1100" dirty="0">
              <a:cs typeface="Arial" panose="020B0604020202020204" pitchFamily="34" charset="0"/>
            </a:endParaRPr>
          </a:p>
        </p:txBody>
      </p:sp>
    </p:spTree>
    <p:extLst>
      <p:ext uri="{BB962C8B-B14F-4D97-AF65-F5344CB8AC3E}">
        <p14:creationId xmlns:p14="http://schemas.microsoft.com/office/powerpoint/2010/main" val="80846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327701"/>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panose="020B0604020202020204" pitchFamily="34" charset="0"/>
              </a:rPr>
              <a:t>These payments don’t count toward your TrOOP costs: </a:t>
            </a:r>
          </a:p>
          <a:p>
            <a:pPr marL="114458" indent="-114458" defTabSz="931637">
              <a:spcAft>
                <a:spcPts val="578"/>
              </a:spcAft>
              <a:defRPr/>
            </a:pPr>
            <a:r>
              <a:rPr lang="en-US" dirty="0">
                <a:solidFill>
                  <a:prstClr val="black"/>
                </a:solidFill>
                <a:cs typeface="Arial" panose="020B0604020202020204" pitchFamily="34" charset="0"/>
              </a:rPr>
              <a:t>The share of the drug cost paid by a Medicare plan (for 2024, 5% for brand-name drugs and 75% for generics) </a:t>
            </a:r>
          </a:p>
          <a:p>
            <a:pPr marL="114458" indent="-114458" defTabSz="931637">
              <a:spcAft>
                <a:spcPts val="578"/>
              </a:spcAft>
              <a:defRPr/>
            </a:pPr>
            <a:r>
              <a:rPr lang="en-US" dirty="0">
                <a:solidFill>
                  <a:prstClr val="black"/>
                </a:solidFill>
                <a:cs typeface="Arial" panose="020B0604020202020204" pitchFamily="34" charset="0"/>
              </a:rPr>
              <a:t>Monthly plan premium </a:t>
            </a:r>
          </a:p>
          <a:p>
            <a:pPr marL="114458" indent="-114458" defTabSz="931637">
              <a:spcAft>
                <a:spcPts val="578"/>
              </a:spcAft>
              <a:defRPr/>
            </a:pPr>
            <a:r>
              <a:rPr lang="en-US" dirty="0">
                <a:solidFill>
                  <a:prstClr val="black"/>
                </a:solidFill>
                <a:cs typeface="Arial" panose="020B0604020202020204" pitchFamily="34" charset="0"/>
              </a:rPr>
              <a:t>Drugs purchased outside the U.S. and its territories (Puerto Rico, the U.S. Virgin Islands, Guam, the Northern Mariana Islands, and American Samoa)</a:t>
            </a:r>
          </a:p>
          <a:p>
            <a:pPr marL="114458" indent="-114458" defTabSz="931637">
              <a:spcAft>
                <a:spcPts val="578"/>
              </a:spcAft>
              <a:defRPr/>
            </a:pPr>
            <a:r>
              <a:rPr lang="en-US" dirty="0">
                <a:solidFill>
                  <a:prstClr val="black"/>
                </a:solidFill>
                <a:cs typeface="Arial" panose="020B0604020202020204" pitchFamily="34" charset="0"/>
              </a:rPr>
              <a:t>Drugs that the plan doesn’t cover </a:t>
            </a:r>
          </a:p>
          <a:p>
            <a:pPr marL="114458" indent="-114458" defTabSz="931637">
              <a:spcAft>
                <a:spcPts val="578"/>
              </a:spcAft>
              <a:defRPr/>
            </a:pPr>
            <a:r>
              <a:rPr lang="en-US" dirty="0">
                <a:solidFill>
                  <a:prstClr val="black"/>
                </a:solidFill>
                <a:cs typeface="Arial" panose="020B0604020202020204" pitchFamily="34" charset="0"/>
              </a:rPr>
              <a:t>Drugs excluded from the definition of a Part D drug, even in cases where the plan chooses to cover them as a supplemental benefit (like drugs for hair growth)</a:t>
            </a:r>
          </a:p>
          <a:p>
            <a:pPr marL="114458" indent="-114458" defTabSz="931637">
              <a:spcAft>
                <a:spcPts val="578"/>
              </a:spcAft>
              <a:defRPr/>
            </a:pPr>
            <a:r>
              <a:rPr lang="en-US" dirty="0">
                <a:solidFill>
                  <a:prstClr val="black"/>
                </a:solidFill>
                <a:cs typeface="Arial" panose="020B0604020202020204" pitchFamily="34" charset="0"/>
              </a:rPr>
              <a:t>If they’re made by (or reimbursed to you by) any of these:</a:t>
            </a:r>
          </a:p>
          <a:p>
            <a:pPr marL="228917" lvl="2" indent="-114458" defTabSz="931637">
              <a:spcBef>
                <a:spcPts val="0"/>
              </a:spcBef>
              <a:spcAft>
                <a:spcPts val="578"/>
              </a:spcAft>
              <a:buSzTx/>
              <a:buFont typeface="Arial" panose="020B0604020202020204" pitchFamily="34" charset="0"/>
              <a:buChar char="•"/>
              <a:defRPr/>
            </a:pPr>
            <a:r>
              <a:rPr lang="en-US" dirty="0">
                <a:solidFill>
                  <a:prstClr val="black"/>
                </a:solidFill>
                <a:cs typeface="Arial" panose="020B0604020202020204" pitchFamily="34" charset="0"/>
              </a:rPr>
              <a:t>Group health plans (GHPs) or employer or union retiree coverage </a:t>
            </a:r>
          </a:p>
          <a:p>
            <a:pPr marL="228917" lvl="2" indent="-114458" defTabSz="931637">
              <a:spcBef>
                <a:spcPts val="0"/>
              </a:spcBef>
              <a:spcAft>
                <a:spcPts val="578"/>
              </a:spcAft>
              <a:buSzTx/>
              <a:buFont typeface="Arial" panose="020B0604020202020204" pitchFamily="34" charset="0"/>
              <a:buChar char="•"/>
              <a:defRPr/>
            </a:pPr>
            <a:r>
              <a:rPr lang="en-US" dirty="0">
                <a:solidFill>
                  <a:prstClr val="black"/>
                </a:solidFill>
                <a:cs typeface="Arial" panose="020B0604020202020204" pitchFamily="34" charset="0"/>
              </a:rPr>
              <a:t>Government-funded health programs like Medicaid, TRICARE, Workers’ Compensation, the Department of Veterans Affairs (VA), Federally Qualified Health Centers (FQHCs), Rural Health Clinics (RHCs), the Children’s Health Insurance Program (CHIP), and Black Lung Benefits </a:t>
            </a:r>
          </a:p>
          <a:p>
            <a:pPr marL="228917" lvl="2" indent="-114458" defTabSz="931637">
              <a:spcBef>
                <a:spcPts val="0"/>
              </a:spcBef>
              <a:spcAft>
                <a:spcPts val="578"/>
              </a:spcAft>
              <a:buSzTx/>
              <a:buFont typeface="Arial" panose="020B0604020202020204" pitchFamily="34" charset="0"/>
              <a:buChar char="•"/>
              <a:defRPr/>
            </a:pPr>
            <a:r>
              <a:rPr lang="en-US" dirty="0">
                <a:solidFill>
                  <a:prstClr val="black"/>
                </a:solidFill>
                <a:cs typeface="Arial" panose="020B0604020202020204" pitchFamily="34" charset="0"/>
              </a:rPr>
              <a:t>Other third-party groups with a legal obligation to pay for the person’s drug costs </a:t>
            </a:r>
          </a:p>
          <a:p>
            <a:pPr marL="228917" lvl="2" indent="-114458" defTabSz="931637">
              <a:spcBef>
                <a:spcPts val="0"/>
              </a:spcBef>
              <a:spcAft>
                <a:spcPts val="578"/>
              </a:spcAft>
              <a:buSzTx/>
              <a:buFont typeface="Arial" panose="020B0604020202020204" pitchFamily="34" charset="0"/>
              <a:buChar char="•"/>
              <a:defRPr/>
            </a:pPr>
            <a:r>
              <a:rPr lang="en-US" dirty="0">
                <a:solidFill>
                  <a:prstClr val="black"/>
                </a:solidFill>
                <a:cs typeface="Arial" panose="020B0604020202020204" pitchFamily="34" charset="0"/>
              </a:rPr>
              <a:t>Patient Assistance Programs (PAPs) operating outside the Part D benefit </a:t>
            </a:r>
          </a:p>
          <a:p>
            <a:pPr marL="228917" lvl="2" indent="-114458" defTabSz="931637">
              <a:spcBef>
                <a:spcPts val="0"/>
              </a:spcBef>
              <a:spcAft>
                <a:spcPts val="578"/>
              </a:spcAft>
              <a:buSzTx/>
              <a:buFont typeface="Arial" panose="020B0604020202020204" pitchFamily="34" charset="0"/>
              <a:buChar char="•"/>
              <a:defRPr/>
            </a:pPr>
            <a:r>
              <a:rPr lang="en-US" dirty="0">
                <a:solidFill>
                  <a:prstClr val="black"/>
                </a:solidFill>
                <a:cs typeface="Arial" panose="020B0604020202020204" pitchFamily="34" charset="0"/>
              </a:rPr>
              <a:t>Other types of insurance </a:t>
            </a:r>
          </a:p>
          <a:p>
            <a:pPr marL="114458" lvl="1" indent="-114458"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Over-the-counter drugs or most vitamins (even if required by the plan as part of step therapy)</a:t>
            </a:r>
          </a:p>
          <a:p>
            <a:pPr marL="0" lvl="1" defTabSz="931637">
              <a:spcBef>
                <a:spcPts val="0"/>
              </a:spcBef>
              <a:spcAft>
                <a:spcPts val="578"/>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188973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216063">
              <a:spcBef>
                <a:spcPts val="591"/>
              </a:spcBef>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5</a:t>
            </a:r>
          </a:p>
          <a:p>
            <a:pPr marL="0" indent="0" defTabSz="931637">
              <a:spcAft>
                <a:spcPts val="578"/>
              </a:spcAft>
              <a:buNone/>
              <a:defRPr/>
            </a:pPr>
            <a:r>
              <a:rPr lang="en-US" b="1" dirty="0"/>
              <a:t>For 2024, once you’ve reached the catastrophic phase, you pay_______________ for covered Part D prescriptions.</a:t>
            </a:r>
            <a:endParaRPr lang="en-US" b="1" dirty="0">
              <a:solidFill>
                <a:prstClr val="black"/>
              </a:solidFill>
              <a:cs typeface="Arial"/>
            </a:endParaRPr>
          </a:p>
          <a:p>
            <a:pPr marL="220348" indent="-220348">
              <a:spcAft>
                <a:spcPts val="578"/>
              </a:spcAft>
              <a:buAutoNum type="alphaLcPeriod"/>
            </a:pPr>
            <a:r>
              <a:rPr lang="en-US" dirty="0"/>
              <a:t>A small copay</a:t>
            </a:r>
          </a:p>
          <a:p>
            <a:pPr marL="220348" indent="-220348">
              <a:spcAft>
                <a:spcPts val="578"/>
              </a:spcAft>
              <a:buAutoNum type="alphaLcPeriod"/>
            </a:pPr>
            <a:r>
              <a:rPr lang="en-US" dirty="0"/>
              <a:t>Nothing</a:t>
            </a:r>
          </a:p>
          <a:p>
            <a:pPr marL="220348" indent="-220348">
              <a:spcAft>
                <a:spcPts val="578"/>
              </a:spcAft>
              <a:buAutoNum type="alphaLcPeriod"/>
            </a:pPr>
            <a:r>
              <a:rPr lang="en-US" dirty="0"/>
              <a:t>All costs</a:t>
            </a:r>
          </a:p>
          <a:p>
            <a:pPr marL="220348" indent="-220348">
              <a:spcAft>
                <a:spcPts val="578"/>
              </a:spcAft>
              <a:buAutoNum type="alphaLcPeriod"/>
            </a:pPr>
            <a:r>
              <a:rPr lang="en-US" dirty="0"/>
              <a:t>None of the above</a:t>
            </a:r>
          </a:p>
          <a:p>
            <a:pPr marL="0" indent="0" defTabSz="931637">
              <a:spcBef>
                <a:spcPts val="611"/>
              </a:spcBef>
              <a:spcAft>
                <a:spcPts val="578"/>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b. Nothing </a:t>
            </a:r>
            <a:endParaRPr lang="en-US" b="1" dirty="0">
              <a:solidFill>
                <a:prstClr val="black"/>
              </a:solidFill>
              <a:cs typeface="Arial" panose="020B0604020202020204" pitchFamily="34" charset="0"/>
            </a:endParaRPr>
          </a:p>
          <a:p>
            <a:pPr marL="0" indent="0" defTabSz="931637">
              <a:spcBef>
                <a:spcPts val="611"/>
              </a:spcBef>
              <a:spcAft>
                <a:spcPts val="578"/>
              </a:spcAft>
              <a:buNone/>
              <a:defRPr/>
            </a:pPr>
            <a:r>
              <a:rPr lang="en-US" dirty="0">
                <a:solidFill>
                  <a:prstClr val="black"/>
                </a:solidFill>
                <a:cs typeface="Arial"/>
              </a:rPr>
              <a:t>If you have Medicare drug coverage (Part D) and your drug costs are high enough to reach the catastrophic coverage phase, you don’t have to pay a copayment or coinsurance. This change is effective as of January 1, 2024, as a result of the Inflation Reduction Act (IRA).</a:t>
            </a:r>
          </a:p>
          <a:p>
            <a:pPr marL="0" indent="0" defTabSz="931637">
              <a:spcBef>
                <a:spcPts val="611"/>
              </a:spcBef>
              <a:spcAft>
                <a:spcPts val="578"/>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2230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Lesson 3 discusses Medicare drug coverage rules. It</a:t>
            </a:r>
            <a:r>
              <a:rPr lang="en-US" baseline="0" dirty="0">
                <a:solidFill>
                  <a:prstClr val="black"/>
                </a:solidFill>
                <a:cs typeface="Arial" panose="020B0604020202020204" pitchFamily="34" charset="0"/>
              </a:rPr>
              <a:t> explains:</a:t>
            </a:r>
            <a:endParaRPr lang="en-US" dirty="0">
              <a:solidFill>
                <a:prstClr val="black"/>
              </a:solidFill>
              <a:cs typeface="Arial" panose="020B0604020202020204" pitchFamily="34" charset="0"/>
            </a:endParaRPr>
          </a:p>
          <a:p>
            <a:pPr marL="114581" indent="-114581" defTabSz="931637">
              <a:spcAft>
                <a:spcPts val="578"/>
              </a:spcAft>
              <a:defRPr/>
            </a:pPr>
            <a:r>
              <a:rPr lang="en-US" dirty="0">
                <a:solidFill>
                  <a:prstClr val="black"/>
                </a:solidFill>
                <a:cs typeface="Arial" panose="020B0604020202020204" pitchFamily="34" charset="0"/>
              </a:rPr>
              <a:t>Covered and non-covered drugs </a:t>
            </a:r>
          </a:p>
          <a:p>
            <a:pPr marL="114581" indent="-114581" defTabSz="931637">
              <a:spcAft>
                <a:spcPts val="578"/>
              </a:spcAft>
              <a:defRPr/>
            </a:pPr>
            <a:r>
              <a:rPr lang="en-US" dirty="0">
                <a:solidFill>
                  <a:prstClr val="black"/>
                </a:solidFill>
                <a:cs typeface="Arial" panose="020B0604020202020204" pitchFamily="34" charset="0"/>
              </a:rPr>
              <a:t>Access to covered drugs</a:t>
            </a:r>
          </a:p>
          <a:p>
            <a:pPr marL="114581" indent="-114581" defTabSz="931449">
              <a:spcAft>
                <a:spcPts val="578"/>
              </a:spcAft>
              <a:defRPr/>
            </a:pPr>
            <a:r>
              <a:rPr lang="en-US" dirty="0">
                <a:solidFill>
                  <a:prstClr val="black"/>
                </a:solidFill>
                <a:cs typeface="Arial" panose="020B0604020202020204" pitchFamily="34" charset="0"/>
              </a:rPr>
              <a:t>Formulary changes</a:t>
            </a:r>
          </a:p>
          <a:p>
            <a:pPr marL="114581" indent="-114581" defTabSz="931637">
              <a:spcAft>
                <a:spcPts val="578"/>
              </a:spcAft>
              <a:defRPr/>
            </a:pPr>
            <a:r>
              <a:rPr lang="en-US" dirty="0">
                <a:solidFill>
                  <a:prstClr val="black"/>
                </a:solidFill>
                <a:cs typeface="Arial" panose="020B0604020202020204" pitchFamily="34" charset="0"/>
              </a:rPr>
              <a:t>Requirements for plans and prescribers</a:t>
            </a:r>
          </a:p>
          <a:p>
            <a:pPr marL="114581" indent="-114581" defTabSz="931637">
              <a:spcAft>
                <a:spcPts val="578"/>
              </a:spcAft>
              <a:defRPr/>
            </a:pPr>
            <a:r>
              <a:rPr lang="en-US" dirty="0">
                <a:solidFill>
                  <a:prstClr val="black"/>
                </a:solidFill>
                <a:cs typeface="Arial" panose="020B0604020202020204" pitchFamily="34" charset="0"/>
              </a:rPr>
              <a:t>Medication Therapy Management (MTM)</a:t>
            </a:r>
          </a:p>
          <a:p>
            <a:pPr marL="0" indent="0" defTabSz="931637">
              <a:spcBef>
                <a:spcPts val="611"/>
              </a:spcBef>
              <a:spcAft>
                <a:spcPts val="578"/>
              </a:spcAft>
              <a:buNone/>
              <a:defRPr/>
            </a:pPr>
            <a:endParaRPr lang="en-US" dirty="0">
              <a:solidFill>
                <a:prstClr val="black"/>
              </a:solidFill>
            </a:endParaRPr>
          </a:p>
          <a:p>
            <a:pPr marL="114838" indent="-114838" defTabSz="931637">
              <a:spcAft>
                <a:spcPts val="578"/>
              </a:spcAft>
              <a:defRPr/>
            </a:pPr>
            <a:endParaRPr lang="en-US"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At the end of this lesson, you’ll be able to:</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Describe Medicare rules for covering or excluding drugs</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why and how plans manage access to covered drugs</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why and when plans can change formularies (drug lists), and what happens when they do  </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Discuss how Medicare rules for plans and prescribers protect Medicare and people with Medicare </a:t>
            </a:r>
          </a:p>
          <a:p>
            <a:pPr marL="0" lvl="1" defTabSz="931637">
              <a:spcBef>
                <a:spcPts val="0"/>
              </a:spcBef>
              <a:spcAft>
                <a:spcPts val="578"/>
              </a:spcAft>
              <a:defRPr/>
            </a:pPr>
            <a:endParaRPr lang="en-US" dirty="0">
              <a:solidFill>
                <a:prstClr val="black"/>
              </a:solidFill>
            </a:endParaRPr>
          </a:p>
        </p:txBody>
      </p:sp>
    </p:spTree>
    <p:extLst>
      <p:ext uri="{BB962C8B-B14F-4D97-AF65-F5344CB8AC3E}">
        <p14:creationId xmlns:p14="http://schemas.microsoft.com/office/powerpoint/2010/main" val="1767491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Medicare plans cover generic and brand-name drugs, and some include original biological products and biosimilars. </a:t>
            </a:r>
            <a:r>
              <a:rPr lang="en-US" dirty="0">
                <a:solidFill>
                  <a:prstClr val="black"/>
                </a:solidFill>
                <a:cs typeface="Arial" panose="020B0604020202020204" pitchFamily="34" charset="0"/>
              </a:rPr>
              <a:t>For Medicare to cover a drug, it must be available only by prescription, approved by the U.S. Food &amp; Drug Administration (FDA), used and sold in the U.S., and used for a medically accepted indication.</a:t>
            </a:r>
          </a:p>
          <a:p>
            <a:pPr marL="114458" indent="-114458" defTabSz="931637">
              <a:spcAft>
                <a:spcPts val="578"/>
              </a:spcAft>
              <a:defRPr/>
            </a:pPr>
            <a:r>
              <a:rPr lang="en-US" b="1" dirty="0">
                <a:solidFill>
                  <a:prstClr val="black"/>
                </a:solidFill>
                <a:cs typeface="Arial" panose="020B0604020202020204" pitchFamily="34" charset="0"/>
              </a:rPr>
              <a:t>Medicare covers </a:t>
            </a:r>
            <a:r>
              <a:rPr lang="en-US" dirty="0">
                <a:solidFill>
                  <a:prstClr val="black"/>
                </a:solidFill>
                <a:cs typeface="Arial" panose="020B0604020202020204" pitchFamily="34" charset="0"/>
              </a:rPr>
              <a:t>prescription drugs, including insulin and biological products (antibodies, proteins, cells, etc.). Medicare also covers medical supplies associated with the injection of insulin, like syringes, needles, alcohol swabs, and gauze. </a:t>
            </a:r>
          </a:p>
          <a:p>
            <a:pPr>
              <a:spcAft>
                <a:spcPts val="578"/>
              </a:spcAft>
            </a:pPr>
            <a:r>
              <a:rPr lang="en-US" b="1" dirty="0">
                <a:solidFill>
                  <a:prstClr val="black"/>
                </a:solidFill>
                <a:cs typeface="Arial" panose="020B0604020202020204" pitchFamily="34" charset="0"/>
              </a:rPr>
              <a:t>To make sure people with different medical conditions can get the prescriptions they need,</a:t>
            </a:r>
            <a:r>
              <a:rPr lang="en-US" dirty="0">
                <a:solidFill>
                  <a:prstClr val="black"/>
                </a:solidFill>
                <a:cs typeface="Arial" panose="020B0604020202020204" pitchFamily="34" charset="0"/>
              </a:rPr>
              <a:t> the formulary for each plan must include a range of drugs in each prescribed category. All Medicare plans generally must cover at least 2 drugs per drug category, but the plans may choose which specific drugs they cover.</a:t>
            </a:r>
            <a:r>
              <a:rPr lang="en-US" dirty="0"/>
              <a:t> </a:t>
            </a:r>
            <a:r>
              <a:rPr lang="en-US" dirty="0">
                <a:solidFill>
                  <a:prstClr val="black"/>
                </a:solidFill>
                <a:cs typeface="Arial" panose="020B0604020202020204" pitchFamily="34" charset="0"/>
              </a:rPr>
              <a:t>Coverage and rules vary by plan, which can affect what you pay. </a:t>
            </a:r>
          </a:p>
          <a:p>
            <a:pPr marL="114458" indent="-114458" defTabSz="931637">
              <a:spcAft>
                <a:spcPts val="578"/>
              </a:spcAft>
              <a:defRPr/>
            </a:pPr>
            <a:r>
              <a:rPr lang="en-US" b="1" dirty="0">
                <a:solidFill>
                  <a:prstClr val="black"/>
                </a:solidFill>
                <a:cs typeface="Arial" panose="020B0604020202020204" pitchFamily="34" charset="0"/>
              </a:rPr>
              <a:t>Even if a plan’s formulary doesn’t include a specific drug, in most cases, a similar drug should be available.</a:t>
            </a:r>
            <a:r>
              <a:rPr lang="en-US" dirty="0">
                <a:solidFill>
                  <a:prstClr val="black"/>
                </a:solidFill>
                <a:cs typeface="Arial" panose="020B0604020202020204" pitchFamily="34" charset="0"/>
              </a:rPr>
              <a:t> A person with Medicare or their prescriber (their doctor or other health care provider who’s legally allowed to write prescriptions) believes none of the drugs on a plan’s drug list will work the condition, you may ask for an exception. Visit </a:t>
            </a:r>
            <a:r>
              <a:rPr lang="en-US" dirty="0">
                <a:solidFill>
                  <a:prstClr val="black"/>
                </a:solidFill>
                <a:cs typeface="Arial" panose="020B0604020202020204" pitchFamily="34" charset="0"/>
                <a:hlinkClick r:id="rId3"/>
              </a:rPr>
              <a:t>CMS.gov/Medicare/Appeals-and-Grievances/MedPrescriptDrugApplGriev/Exceptions#:~:text=Exceptions%20requests%20are%20granted%20when,plan%20sponsor%20supporting%20the%20request</a:t>
            </a:r>
            <a:r>
              <a:rPr lang="en-US" dirty="0">
                <a:solidFill>
                  <a:prstClr val="black"/>
                </a:solidFill>
                <a:cs typeface="Arial" panose="020B0604020202020204" pitchFamily="34" charset="0"/>
              </a:rPr>
              <a:t> for more information about the types of exceptions and how to submit.</a:t>
            </a:r>
          </a:p>
          <a:p>
            <a:pPr marL="114458" indent="-114458" defTabSz="931637">
              <a:spcAft>
                <a:spcPts val="578"/>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CMS.gov/medicare/appeals-grievances/prescription-drug</a:t>
            </a:r>
            <a:r>
              <a:rPr lang="en-US" dirty="0">
                <a:solidFill>
                  <a:prstClr val="black"/>
                </a:solidFill>
                <a:cs typeface="Arial" panose="020B0604020202020204" pitchFamily="34" charset="0"/>
              </a:rPr>
              <a:t> Medicare Prescription Drug Appeals and Grievances guidance.</a:t>
            </a:r>
          </a:p>
          <a:p>
            <a:pPr marL="0" indent="0" defTabSz="931637">
              <a:spcAft>
                <a:spcPts val="578"/>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444525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625929" y="3638221"/>
            <a:ext cx="5758543" cy="5327701"/>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b="1" dirty="0">
                <a:solidFill>
                  <a:prstClr val="black"/>
                </a:solidFill>
                <a:cs typeface="Arial"/>
              </a:rPr>
              <a:t>Medicare plans must cover all drugs in 6 protected classes to treat certain conditions: </a:t>
            </a:r>
          </a:p>
          <a:p>
            <a:pPr marL="114458" lvl="1" indent="-114458" defTabSz="931637">
              <a:spcBef>
                <a:spcPts val="0"/>
              </a:spcBef>
              <a:spcAft>
                <a:spcPts val="578"/>
              </a:spcAft>
              <a:buFont typeface="Calibri Light" panose="020F0302020204030204"/>
              <a:buAutoNum type="arabicPeriod"/>
              <a:defRPr/>
            </a:pPr>
            <a:r>
              <a:rPr lang="en-US" dirty="0">
                <a:solidFill>
                  <a:prstClr val="black"/>
                </a:solidFill>
                <a:cs typeface="Arial"/>
              </a:rPr>
              <a:t> Cancer drugs (</a:t>
            </a:r>
            <a:r>
              <a:rPr lang="en-US" dirty="0">
                <a:cs typeface="Arial"/>
              </a:rPr>
              <a:t>Antineoplastic)</a:t>
            </a:r>
            <a:endParaRPr lang="en-US" dirty="0">
              <a:solidFill>
                <a:prstClr val="black"/>
              </a:solidFill>
              <a:cs typeface="Arial"/>
            </a:endParaRPr>
          </a:p>
          <a:p>
            <a:pPr marL="114458" lvl="1" indent="-114458" defTabSz="931637">
              <a:spcBef>
                <a:spcPts val="0"/>
              </a:spcBef>
              <a:spcAft>
                <a:spcPts val="578"/>
              </a:spcAft>
              <a:buFont typeface="+mj-lt"/>
              <a:buAutoNum type="arabicPeriod"/>
              <a:defRPr/>
            </a:pPr>
            <a:r>
              <a:rPr lang="en-US" dirty="0">
                <a:solidFill>
                  <a:prstClr val="black"/>
                </a:solidFill>
                <a:cs typeface="Arial"/>
              </a:rPr>
              <a:t> HIV/AIDS drugs (</a:t>
            </a:r>
            <a:r>
              <a:rPr lang="en-US" dirty="0">
                <a:cs typeface="Arial"/>
              </a:rPr>
              <a:t>Antiretroviral)</a:t>
            </a:r>
            <a:endParaRPr lang="en-US" dirty="0">
              <a:solidFill>
                <a:prstClr val="black"/>
              </a:solidFill>
              <a:cs typeface="Arial"/>
            </a:endParaRPr>
          </a:p>
          <a:p>
            <a:pPr marL="114458" lvl="1" indent="-114458" defTabSz="931637">
              <a:spcBef>
                <a:spcPts val="0"/>
              </a:spcBef>
              <a:spcAft>
                <a:spcPts val="578"/>
              </a:spcAft>
              <a:buFont typeface="+mj-lt"/>
              <a:buAutoNum type="arabicPeriod"/>
              <a:defRPr/>
            </a:pPr>
            <a:r>
              <a:rPr lang="en-US" dirty="0">
                <a:solidFill>
                  <a:prstClr val="black"/>
                </a:solidFill>
                <a:cs typeface="Arial"/>
              </a:rPr>
              <a:t> Antidepressants</a:t>
            </a:r>
          </a:p>
          <a:p>
            <a:pPr marL="114458" lvl="1" indent="-114458" defTabSz="931637">
              <a:spcBef>
                <a:spcPts val="0"/>
              </a:spcBef>
              <a:spcAft>
                <a:spcPts val="578"/>
              </a:spcAft>
              <a:buFont typeface="+mj-lt"/>
              <a:buAutoNum type="arabicPeriod"/>
              <a:defRPr/>
            </a:pPr>
            <a:r>
              <a:rPr lang="en-US" dirty="0">
                <a:solidFill>
                  <a:prstClr val="black"/>
                </a:solidFill>
                <a:cs typeface="Arial"/>
              </a:rPr>
              <a:t> Antipsychotics </a:t>
            </a:r>
            <a:endParaRPr lang="en-US" dirty="0">
              <a:solidFill>
                <a:prstClr val="black"/>
              </a:solidFill>
              <a:cs typeface="Arial" panose="020B0604020202020204" pitchFamily="34" charset="0"/>
            </a:endParaRPr>
          </a:p>
          <a:p>
            <a:pPr marL="114458" lvl="1" indent="-114458" defTabSz="931637">
              <a:spcBef>
                <a:spcPts val="0"/>
              </a:spcBef>
              <a:spcAft>
                <a:spcPts val="578"/>
              </a:spcAft>
              <a:buFont typeface="+mj-lt"/>
              <a:buAutoNum type="arabicPeriod"/>
              <a:defRPr/>
            </a:pPr>
            <a:r>
              <a:rPr lang="en-US" dirty="0">
                <a:solidFill>
                  <a:prstClr val="black"/>
                </a:solidFill>
                <a:cs typeface="Arial"/>
              </a:rPr>
              <a:t> Anticonvulsants </a:t>
            </a:r>
            <a:endParaRPr lang="en-US" dirty="0">
              <a:solidFill>
                <a:prstClr val="black"/>
              </a:solidFill>
              <a:cs typeface="Arial" panose="020B0604020202020204" pitchFamily="34" charset="0"/>
            </a:endParaRPr>
          </a:p>
          <a:p>
            <a:pPr marL="114458" lvl="1" indent="-114458" defTabSz="931637">
              <a:spcBef>
                <a:spcPts val="0"/>
              </a:spcBef>
              <a:spcAft>
                <a:spcPts val="578"/>
              </a:spcAft>
              <a:buFont typeface="+mj-lt"/>
              <a:buAutoNum type="arabicPeriod"/>
              <a:defRPr/>
            </a:pPr>
            <a:r>
              <a:rPr lang="en-US" dirty="0">
                <a:solidFill>
                  <a:prstClr val="black"/>
                </a:solidFill>
                <a:cs typeface="Arial"/>
              </a:rPr>
              <a:t> Immunosuppressants used for prevention of organ transplant rejection</a:t>
            </a:r>
          </a:p>
          <a:p>
            <a:pPr marL="0" indent="0" defTabSz="931637">
              <a:spcAft>
                <a:spcPts val="578"/>
              </a:spcAft>
              <a:buNone/>
              <a:defRPr/>
            </a:pPr>
            <a:r>
              <a:rPr lang="en-US" dirty="0">
                <a:solidFill>
                  <a:prstClr val="black"/>
                </a:solidFill>
                <a:cs typeface="Arial"/>
              </a:rPr>
              <a:t>Some drugs within these protected classes</a:t>
            </a:r>
            <a:r>
              <a:rPr lang="en-US" baseline="0" dirty="0">
                <a:solidFill>
                  <a:prstClr val="black"/>
                </a:solidFill>
                <a:cs typeface="Arial"/>
              </a:rPr>
              <a:t> can be covered under Part B in some instances. For example, immunosuppressants following a Medicare-covered organ transplant or drugs used with eligible durable medical equipment (DME).</a:t>
            </a:r>
            <a:r>
              <a:rPr lang="en-US" dirty="0">
                <a:solidFill>
                  <a:prstClr val="black"/>
                </a:solidFill>
                <a:cs typeface="Arial"/>
              </a:rPr>
              <a:t> </a:t>
            </a:r>
          </a:p>
          <a:p>
            <a:pPr marL="0" indent="0" defTabSz="931637">
              <a:spcAft>
                <a:spcPts val="578"/>
              </a:spcAft>
              <a:buNone/>
              <a:defRPr/>
            </a:pPr>
            <a:r>
              <a:rPr lang="en-US" b="1" dirty="0">
                <a:solidFill>
                  <a:prstClr val="black"/>
                </a:solidFill>
                <a:cs typeface="Arial"/>
              </a:rPr>
              <a:t>Also, Part D plans must cover all commercially available vaccines,</a:t>
            </a:r>
            <a:r>
              <a:rPr lang="en-US" dirty="0">
                <a:solidFill>
                  <a:prstClr val="black"/>
                </a:solidFill>
                <a:cs typeface="Arial"/>
              </a:rPr>
              <a:t> including the shingles shot, but not vaccines covered under Medicare Part B (Medical Insurance), like the COVID-19 vaccine, flu and pneumococcal shots. </a:t>
            </a:r>
          </a:p>
          <a:p>
            <a:pPr marL="0" indent="0" defTabSz="931637">
              <a:spcAft>
                <a:spcPts val="578"/>
              </a:spcAft>
              <a:buNone/>
              <a:defRPr/>
            </a:pPr>
            <a:r>
              <a:rPr lang="en-US" dirty="0">
                <a:solidFill>
                  <a:prstClr val="black"/>
                </a:solidFill>
                <a:cs typeface="Arial"/>
              </a:rPr>
              <a:t>P</a:t>
            </a:r>
            <a:r>
              <a:rPr lang="en-US" dirty="0"/>
              <a:t>eople with Medicare drug coverage (Part D) will pay nothing out of pocket for adult vaccines (including the shingles vaccine) recommended by the Advisory Committee on Immunization Practices (ACIP). To view ACIP’s recommendations, visit </a:t>
            </a:r>
            <a:r>
              <a:rPr lang="en-US" dirty="0">
                <a:hlinkClick r:id="rId3"/>
              </a:rPr>
              <a:t>CDC.gov/vaccines/hcp/acip-recs/index.html</a:t>
            </a:r>
            <a:r>
              <a:rPr lang="en-US" dirty="0"/>
              <a:t>.</a:t>
            </a:r>
          </a:p>
          <a:p>
            <a:pPr marL="0" indent="0" defTabSz="931637">
              <a:spcAft>
                <a:spcPts val="578"/>
              </a:spcAft>
              <a:buNone/>
              <a:defRPr/>
            </a:pPr>
            <a:r>
              <a:rPr lang="en-US" dirty="0"/>
              <a:t>For more information about the Inflation Reduction Act (IRA) visit, </a:t>
            </a:r>
            <a:r>
              <a:rPr lang="en-US" dirty="0">
                <a:hlinkClick r:id="rId4"/>
              </a:rPr>
              <a:t>Medicare.gov/about-us/prescription-drug-law</a:t>
            </a:r>
            <a:r>
              <a:rPr lang="en-US" dirty="0"/>
              <a:t>.</a:t>
            </a:r>
          </a:p>
          <a:p>
            <a:pPr marL="0" indent="0" defTabSz="931637">
              <a:spcAft>
                <a:spcPts val="578"/>
              </a:spcAft>
              <a:buNone/>
              <a:defRPr/>
            </a:pPr>
            <a:r>
              <a:rPr lang="en-US" b="1" dirty="0">
                <a:solidFill>
                  <a:prstClr val="black"/>
                </a:solidFill>
                <a:cs typeface="Arial"/>
              </a:rPr>
              <a:t>For more information about protected classes,</a:t>
            </a:r>
            <a:r>
              <a:rPr lang="en-US" dirty="0">
                <a:solidFill>
                  <a:prstClr val="black"/>
                </a:solidFill>
                <a:cs typeface="Arial"/>
              </a:rPr>
              <a:t> visit </a:t>
            </a:r>
            <a:r>
              <a:rPr lang="en-US" dirty="0">
                <a:cs typeface="Arial"/>
                <a:hlinkClick r:id="rId5"/>
              </a:rPr>
              <a:t>CMS.gov/Medicare/Prescription-Drug-Coverage/PrescriptionDrugCovContra/Downloads/Part-D-Benefits-Manual-Chapter-6.pdf</a:t>
            </a:r>
            <a:r>
              <a:rPr lang="en-US" dirty="0">
                <a:cs typeface="Arial"/>
              </a:rPr>
              <a:t>.</a:t>
            </a:r>
          </a:p>
          <a:p>
            <a:pPr marL="0" indent="0" defTabSz="931637">
              <a:spcAft>
                <a:spcPts val="578"/>
              </a:spcAft>
              <a:buNone/>
              <a:defRPr/>
            </a:pPr>
            <a:r>
              <a:rPr lang="en-US" dirty="0">
                <a:solidFill>
                  <a:prstClr val="black"/>
                </a:solidFill>
              </a:rPr>
              <a:t>NOTE: </a:t>
            </a:r>
            <a:r>
              <a:rPr lang="en-US" dirty="0">
                <a:solidFill>
                  <a:srgbClr val="00529B"/>
                </a:solidFill>
              </a:rPr>
              <a:t>Some vaccines are covered under Medicare Part B (Medical Insurance), like the flu, COVID-19, and pneumococcal shots</a:t>
            </a:r>
          </a:p>
          <a:p>
            <a:pPr marL="0" indent="0" defTabSz="931637">
              <a:spcAft>
                <a:spcPts val="578"/>
              </a:spcAft>
              <a:buNone/>
              <a:defRPr/>
            </a:pPr>
            <a:endParaRPr lang="en-US" dirty="0">
              <a:solidFill>
                <a:prstClr val="black"/>
              </a:solidFill>
            </a:endParaRPr>
          </a:p>
          <a:p>
            <a:pPr marL="0" indent="0" defTabSz="931637">
              <a:spcAft>
                <a:spcPts val="578"/>
              </a:spcAft>
              <a:buNone/>
              <a:defRPr/>
            </a:pPr>
            <a:endParaRPr lang="en-US" b="1" dirty="0">
              <a:solidFill>
                <a:prstClr val="black"/>
              </a:solidFill>
              <a:cs typeface="Calibri" panose="020F0502020204030204"/>
            </a:endParaRPr>
          </a:p>
        </p:txBody>
      </p:sp>
    </p:spTree>
    <p:extLst>
      <p:ext uri="{BB962C8B-B14F-4D97-AF65-F5344CB8AC3E}">
        <p14:creationId xmlns:p14="http://schemas.microsoft.com/office/powerpoint/2010/main" val="142079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Lesson 1</a:t>
            </a:r>
            <a:r>
              <a:rPr lang="en-US" baseline="0" dirty="0">
                <a:solidFill>
                  <a:prstClr val="black"/>
                </a:solidFill>
                <a:cs typeface="Arial" panose="020B0604020202020204" pitchFamily="34" charset="0"/>
              </a:rPr>
              <a:t> explains </a:t>
            </a:r>
            <a:r>
              <a:rPr lang="en-US" dirty="0">
                <a:solidFill>
                  <a:prstClr val="black"/>
                </a:solidFill>
                <a:cs typeface="Arial" panose="020B0604020202020204" pitchFamily="34" charset="0"/>
              </a:rPr>
              <a:t>drug coverage under the different parts</a:t>
            </a:r>
            <a:r>
              <a:rPr lang="en-US" baseline="0" dirty="0">
                <a:solidFill>
                  <a:prstClr val="black"/>
                </a:solidFill>
                <a:cs typeface="Arial" panose="020B0604020202020204" pitchFamily="34" charset="0"/>
              </a:rPr>
              <a:t> of Medicare.</a:t>
            </a:r>
          </a:p>
          <a:p>
            <a:pPr marL="0" indent="0" defTabSz="931637">
              <a:spcAft>
                <a:spcPts val="578"/>
              </a:spcAft>
              <a:buNone/>
              <a:defRPr/>
            </a:pPr>
            <a:endParaRPr lang="en-US" baseline="0" dirty="0">
              <a:solidFill>
                <a:prstClr val="black"/>
              </a:solidFill>
              <a:cs typeface="Arial" panose="020B0604020202020204" pitchFamily="34" charset="0"/>
            </a:endParaRPr>
          </a:p>
          <a:p>
            <a:pPr marL="0" indent="0" defTabSz="931637">
              <a:spcAft>
                <a:spcPts val="578"/>
              </a:spcAft>
              <a:buNone/>
              <a:defRPr/>
            </a:pPr>
            <a:endParaRPr lang="en-US" dirty="0"/>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lvl="1" defTabSz="931637">
              <a:spcBef>
                <a:spcPts val="0"/>
              </a:spcBef>
              <a:spcAft>
                <a:spcPts val="578"/>
              </a:spcAft>
              <a:defRPr/>
            </a:pPr>
            <a:r>
              <a:rPr lang="en-US" b="1" dirty="0">
                <a:solidFill>
                  <a:prstClr val="black"/>
                </a:solidFill>
              </a:rPr>
              <a:t>This slide has animation.</a:t>
            </a:r>
            <a:endParaRPr lang="en-US" dirty="0">
              <a:solidFill>
                <a:prstClr val="black"/>
              </a:solidFill>
            </a:endParaRPr>
          </a:p>
          <a:p>
            <a:pPr marL="0" lvl="1" defTabSz="931637">
              <a:spcBef>
                <a:spcPts val="0"/>
              </a:spcBef>
              <a:spcAft>
                <a:spcPts val="578"/>
              </a:spcAft>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lvl="1" defTabSz="931637">
              <a:spcBef>
                <a:spcPts val="0"/>
              </a:spcBef>
              <a:spcAft>
                <a:spcPts val="578"/>
              </a:spcAft>
              <a:defRPr/>
            </a:pPr>
            <a:r>
              <a:rPr lang="en-US" b="1" dirty="0">
                <a:solidFill>
                  <a:prstClr val="black"/>
                </a:solidFill>
                <a:cs typeface="Arial"/>
              </a:rPr>
              <a:t>By law, Medicare drug coverage doesn’t cover the following drugs:</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Drugs for anorexia, weight loss, or weight gain (even if used for a non-cosmetic purpose, like morbid obesity).</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Erectile dysfunction drugs when used to treat sexual or erectile dysfunction. There is an exception when used to treat a condition other than sexual or erectile dysfunction, for which the FDA approved the drugs. For example, a drug plan may cover an erectile dysfunction drug when used to treat an enlarged prostate (also known as benign prostatic hyperplasia, or BPH). </a:t>
            </a:r>
            <a:endParaRPr lang="en-US" dirty="0">
              <a:solidFill>
                <a:prstClr val="black"/>
              </a:solidFill>
              <a:cs typeface="Arial" panose="020B0604020202020204" pitchFamily="34" charset="0"/>
            </a:endParaRP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Fertility drugs.</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Drugs for cosmetic or lifestyle purposes (for example, hair growth).</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Drugs for symptomatic relief of coughs and colds.</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Prescription vitamin and mineral products (except prenatal vitamins and fluoride preparations).</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a:rPr>
              <a:t>Over-the-counter drugs.</a:t>
            </a:r>
          </a:p>
          <a:p>
            <a:pPr marL="0" lvl="1" defTabSz="931637">
              <a:spcBef>
                <a:spcPts val="0"/>
              </a:spcBef>
              <a:spcAft>
                <a:spcPts val="578"/>
              </a:spcAft>
              <a:defRPr/>
            </a:pPr>
            <a:r>
              <a:rPr lang="en-US" dirty="0">
                <a:solidFill>
                  <a:prstClr val="black"/>
                </a:solidFill>
                <a:cs typeface="Arial"/>
              </a:rPr>
              <a:t>Plans may choose to cover excluded drugs at their own cost or share the cost with the plan member. </a:t>
            </a:r>
            <a:endParaRPr lang="en-US" dirty="0">
              <a:solidFill>
                <a:prstClr val="black"/>
              </a:solidFill>
              <a:cs typeface="Arial" panose="020B0604020202020204" pitchFamily="34" charset="0"/>
            </a:endParaRPr>
          </a:p>
          <a:p>
            <a:pPr marL="0" lvl="1" defTabSz="931637">
              <a:spcBef>
                <a:spcPts val="0"/>
              </a:spcBef>
              <a:spcAft>
                <a:spcPts val="578"/>
              </a:spcAft>
              <a:defRPr/>
            </a:pPr>
            <a:r>
              <a:rPr lang="en-US" dirty="0">
                <a:solidFill>
                  <a:prstClr val="black"/>
                </a:solidFill>
                <a:cs typeface="Arial"/>
              </a:rPr>
              <a:t>Visit </a:t>
            </a:r>
            <a:r>
              <a:rPr lang="en-US" dirty="0">
                <a:cs typeface="Arial"/>
                <a:hlinkClick r:id="rId3"/>
              </a:rPr>
              <a:t>CMS.gov/Medicare/Prescription-Drug-Coverage/PrescriptionDrugCovContra/Downloads/Part-D-Benefits-Manual-Chapter-6.pdf</a:t>
            </a:r>
            <a:r>
              <a:rPr lang="en-US" dirty="0">
                <a:solidFill>
                  <a:prstClr val="black"/>
                </a:solidFill>
                <a:cs typeface="Arial"/>
              </a:rPr>
              <a:t> (42 CFR § 423.100) for more information on excluded drugs.</a:t>
            </a:r>
          </a:p>
          <a:p>
            <a:pPr>
              <a:spcAft>
                <a:spcPts val="578"/>
              </a:spcAft>
            </a:pPr>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38150" y="3638221"/>
            <a:ext cx="6047710" cy="5452279"/>
          </a:xfrm>
        </p:spPr>
        <p:txBody>
          <a:bodyPr/>
          <a:lstStyle/>
          <a:p>
            <a:pPr marL="0" indent="0" defTabSz="931637">
              <a:spcAft>
                <a:spcPts val="578"/>
              </a:spcAft>
              <a:buNone/>
              <a:defRPr/>
            </a:pPr>
            <a:r>
              <a:rPr lang="en-US" sz="1100" b="1" dirty="0">
                <a:solidFill>
                  <a:prstClr val="black"/>
                </a:solidFill>
              </a:rPr>
              <a:t>This slide has animation.</a:t>
            </a:r>
            <a:endParaRPr lang="en-US" sz="1100" dirty="0">
              <a:solidFill>
                <a:prstClr val="black"/>
              </a:solidFill>
            </a:endParaRPr>
          </a:p>
          <a:p>
            <a:pPr marL="0" indent="0" defTabSz="931637">
              <a:spcAft>
                <a:spcPts val="578"/>
              </a:spcAft>
              <a:buNone/>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dirty="0">
              <a:solidFill>
                <a:prstClr val="black"/>
              </a:solidFill>
              <a:cs typeface="Arial" panose="020B0604020202020204" pitchFamily="34" charset="0"/>
            </a:endParaRPr>
          </a:p>
          <a:p>
            <a:pPr marL="0" indent="0" defTabSz="931637">
              <a:spcAft>
                <a:spcPts val="578"/>
              </a:spcAft>
              <a:buNone/>
              <a:defRPr/>
            </a:pPr>
            <a:r>
              <a:rPr lang="en-US" sz="1100" dirty="0">
                <a:solidFill>
                  <a:prstClr val="black"/>
                </a:solidFill>
                <a:cs typeface="Arial" panose="020B0604020202020204" pitchFamily="34" charset="0"/>
              </a:rPr>
              <a:t>Medicare plans manage access to covered drugs in several ways, including formularies, prior authorization, step therapy, and quantity limits. </a:t>
            </a:r>
          </a:p>
          <a:p>
            <a:pPr marL="108338" indent="-108338" defTabSz="931637">
              <a:spcAft>
                <a:spcPts val="578"/>
              </a:spcAft>
              <a:defRPr/>
            </a:pPr>
            <a:r>
              <a:rPr lang="en-US" sz="1100" b="1" dirty="0">
                <a:solidFill>
                  <a:prstClr val="black"/>
                </a:solidFill>
                <a:cs typeface="Arial" panose="020B0604020202020204" pitchFamily="34" charset="0"/>
              </a:rPr>
              <a:t>The plan’s formulary is a list of covered drugs.</a:t>
            </a:r>
            <a:r>
              <a:rPr lang="en-US" sz="1100" dirty="0">
                <a:solidFill>
                  <a:prstClr val="black"/>
                </a:solidFill>
                <a:cs typeface="Arial" panose="020B0604020202020204" pitchFamily="34" charset="0"/>
              </a:rPr>
              <a:t> It can be organized into tiers. More information about the formulary is on the next slide.</a:t>
            </a:r>
          </a:p>
          <a:p>
            <a:pPr marL="108338" indent="-108338" defTabSz="931637">
              <a:spcAft>
                <a:spcPts val="578"/>
              </a:spcAft>
              <a:defRPr/>
            </a:pPr>
            <a:r>
              <a:rPr lang="en-US" sz="1100" b="1" dirty="0">
                <a:solidFill>
                  <a:prstClr val="black"/>
                </a:solidFill>
                <a:cs typeface="Arial" panose="020B0604020202020204" pitchFamily="34" charset="0"/>
              </a:rPr>
              <a:t>You may need drugs that require prior authorization. </a:t>
            </a:r>
            <a:r>
              <a:rPr lang="en-US" sz="1100" dirty="0">
                <a:solidFill>
                  <a:prstClr val="black"/>
                </a:solidFill>
                <a:cs typeface="Arial" panose="020B0604020202020204" pitchFamily="34" charset="0"/>
              </a:rPr>
              <a:t>This means before the plan will cover a particular drug, your prescriber must first show the plan a particular drug is medically necessary for you. Plans also do this to be sure you’re using these drugs correctly. Contact your plan about its prior authorization requirements and talk with your prescriber. You may request an exception to these requirements by contacting the plan. Your plan may require a statement from your prescriber supporting your request. If the request is approved, the plan will cover the originally prescribed drug without you having to meet the prior authorization requirements. The Centers for Medicare &amp; Medicaid Services (CMS) issued requirements for e-prescribing that streamline prior authorizations in CMS Final Rule 4189. CMS began enforcing rule requirements in January 2022. Visit </a:t>
            </a:r>
            <a:r>
              <a:rPr lang="en-US" sz="1100" dirty="0">
                <a:solidFill>
                  <a:prstClr val="black"/>
                </a:solidFill>
                <a:cs typeface="Arial" panose="020B0604020202020204" pitchFamily="34" charset="0"/>
                <a:hlinkClick r:id="rId3"/>
              </a:rPr>
              <a:t>CMS.gov/newsroom/news-alert/cms-names-e-prescribing-standard-reduce-provider-burden-and-expedite-patient-access-needed</a:t>
            </a:r>
            <a:r>
              <a:rPr lang="en-US" sz="1100" dirty="0">
                <a:solidFill>
                  <a:prstClr val="black"/>
                </a:solidFill>
                <a:cs typeface="Arial" panose="020B0604020202020204" pitchFamily="34" charset="0"/>
              </a:rPr>
              <a:t> for more information.</a:t>
            </a:r>
          </a:p>
          <a:p>
            <a:pPr marL="108338" indent="-108338" defTabSz="931637">
              <a:spcAft>
                <a:spcPts val="578"/>
              </a:spcAft>
              <a:defRPr/>
            </a:pPr>
            <a:r>
              <a:rPr lang="en-US" sz="1100" b="1" dirty="0">
                <a:solidFill>
                  <a:prstClr val="black"/>
                </a:solidFill>
                <a:cs typeface="Arial" panose="020B0604020202020204" pitchFamily="34" charset="0"/>
              </a:rPr>
              <a:t>Step therapy requires you to first try a certain, less expensive drug on the plan’s formulary </a:t>
            </a:r>
            <a:r>
              <a:rPr lang="en-US" sz="1100" dirty="0">
                <a:solidFill>
                  <a:prstClr val="black"/>
                </a:solidFill>
                <a:cs typeface="Arial" panose="020B0604020202020204" pitchFamily="34" charset="0"/>
              </a:rPr>
              <a:t>that has been proven effective for most people with your condition before you can move up a step to a more expensive drug. For instance, some plans may require you first try a generic drug (if available), then a less expensive brand-name drug on their formulary before you can get a similar, more expensive brand-name drug covered. However, if you’ve already tried a similar, less expensive drug that didn’t work, or if you believe that because of your medical condition it’s medically necessary to take a step-therapy drug (the drug the doctor originally prescribed), you can contact the plan to request an exception. Your plan may require a statement from your prescriber supporting your request. If the request is approved, the plan will cover the originally prescribed step-therapy drug.</a:t>
            </a:r>
          </a:p>
          <a:p>
            <a:pPr marL="108338" indent="-108338" defTabSz="931637">
              <a:spcAft>
                <a:spcPts val="578"/>
              </a:spcAft>
              <a:defRPr/>
            </a:pPr>
            <a:r>
              <a:rPr lang="en-US" sz="1100" b="1" dirty="0">
                <a:solidFill>
                  <a:prstClr val="black"/>
                </a:solidFill>
                <a:cs typeface="Arial" panose="020B0604020202020204" pitchFamily="34" charset="0"/>
              </a:rPr>
              <a:t>For safety and cost reasons, plans may limit the quantity of drugs they cover over a certain period of time.</a:t>
            </a:r>
            <a:r>
              <a:rPr lang="en-US" sz="1100" dirty="0">
                <a:solidFill>
                  <a:prstClr val="black"/>
                </a:solidFill>
                <a:cs typeface="Arial" panose="020B0604020202020204" pitchFamily="34" charset="0"/>
              </a:rPr>
              <a:t> If your prescriber believes that, because of your medical condition, a quantity limit isn’t medically appropriate, you or your prescriber can contact the plan to ask for an exception. If the plan approves your request, the quantity limit won’t apply to your prescription.</a:t>
            </a:r>
          </a:p>
          <a:p>
            <a:pPr>
              <a:spcAft>
                <a:spcPts val="578"/>
              </a:spcAft>
            </a:pPr>
            <a:endParaRPr lang="en-US" sz="1100" dirty="0">
              <a:cs typeface="Arial" panose="020B0604020202020204" pitchFamily="34" charset="0"/>
            </a:endParaRPr>
          </a:p>
        </p:txBody>
      </p:sp>
    </p:spTree>
    <p:extLst>
      <p:ext uri="{BB962C8B-B14F-4D97-AF65-F5344CB8AC3E}">
        <p14:creationId xmlns:p14="http://schemas.microsoft.com/office/powerpoint/2010/main" val="3325337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99731" y="3638220"/>
            <a:ext cx="6028660" cy="5462574"/>
          </a:xfrm>
        </p:spPr>
        <p:txBody>
          <a:bodyPr/>
          <a:lstStyle/>
          <a:p>
            <a:pPr marL="0" indent="0" defTabSz="931637">
              <a:spcBef>
                <a:spcPts val="611"/>
              </a:spcBef>
              <a:spcAft>
                <a:spcPts val="578"/>
              </a:spcAft>
              <a:buNone/>
              <a:defRPr/>
            </a:pPr>
            <a:r>
              <a:rPr lang="en-US" b="1" dirty="0">
                <a:solidFill>
                  <a:prstClr val="black"/>
                </a:solidFill>
              </a:rPr>
              <a:t>This slide has animation.</a:t>
            </a:r>
            <a:r>
              <a:rPr lang="en-US" dirty="0">
                <a:solidFill>
                  <a:srgbClr val="000000"/>
                </a:solidFill>
                <a:cs typeface="Arial"/>
              </a:rPr>
              <a:t> </a:t>
            </a:r>
            <a:endParaRPr lang="en-US" b="0" i="0" u="none" strike="noStrike" dirty="0">
              <a:solidFill>
                <a:srgbClr val="000000"/>
              </a:solidFill>
              <a:effectLst/>
              <a:cs typeface="Arial" panose="020B0604020202020204" pitchFamily="34" charset="0"/>
            </a:endParaRPr>
          </a:p>
          <a:p>
            <a:pPr marL="0" indent="0" defTabSz="931637">
              <a:spcBef>
                <a:spcPts val="611"/>
              </a:spcBef>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Each formulary must include a range of drugs in the prescribed categories and classes. To offer lower costs, many plans place drugs into different tiers, which cost different amounts. Each plan can form its tiers in different ways. </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a:rPr>
              <a:t>Here’s one example of how a plan </a:t>
            </a:r>
            <a:r>
              <a:rPr lang="en-US" b="1" dirty="0">
                <a:solidFill>
                  <a:prstClr val="black"/>
                </a:solidFill>
                <a:cs typeface="Arial"/>
              </a:rPr>
              <a:t>might</a:t>
            </a:r>
            <a:r>
              <a:rPr lang="en-US" dirty="0">
                <a:solidFill>
                  <a:prstClr val="black"/>
                </a:solidFill>
                <a:cs typeface="Arial"/>
              </a:rPr>
              <a:t> form its tiers:</a:t>
            </a:r>
          </a:p>
          <a:p>
            <a:pPr marL="117519" lvl="1" indent="-117519" defTabSz="931637">
              <a:spcBef>
                <a:spcPts val="0"/>
              </a:spcBef>
              <a:spcAft>
                <a:spcPts val="578"/>
              </a:spcAft>
              <a:buFont typeface="Wingdings" panose="05000000000000000000" pitchFamily="2" charset="2"/>
              <a:buChar char="§"/>
              <a:defRPr/>
            </a:pPr>
            <a:r>
              <a:rPr lang="en-US" b="1" dirty="0">
                <a:solidFill>
                  <a:prstClr val="black"/>
                </a:solidFill>
                <a:cs typeface="Arial"/>
              </a:rPr>
              <a:t>Tiers 1 and 2 </a:t>
            </a:r>
            <a:r>
              <a:rPr lang="en-US" dirty="0">
                <a:solidFill>
                  <a:prstClr val="black"/>
                </a:solidFill>
                <a:cs typeface="Arial"/>
              </a:rPr>
              <a:t>(generic drugs and preferred generic drugs, the least expensive): Generic drugs are the same as their brand-name counterparts in safety, strength, quality, the way they work, how they’re taken, and the way they should be used. They use the same active ingredients as brand-name drugs. Generic drug makers must prove that their product performs the same way as the corresponding brand-name drug. They’re less expensive because of market competition. In some cases, there may not be a generic drug available for the brand-name drug you take. Talk to your prescriber. </a:t>
            </a:r>
            <a:endParaRPr lang="en-US" dirty="0">
              <a:solidFill>
                <a:prstClr val="black"/>
              </a:solidFill>
              <a:cs typeface="Arial" panose="020B0604020202020204" pitchFamily="34" charset="0"/>
            </a:endParaRPr>
          </a:p>
          <a:p>
            <a:pPr marL="117519" lvl="1" indent="-117519" defTabSz="931637">
              <a:spcBef>
                <a:spcPts val="0"/>
              </a:spcBef>
              <a:spcAft>
                <a:spcPts val="578"/>
              </a:spcAft>
              <a:buFont typeface="Wingdings" panose="05000000000000000000" pitchFamily="2" charset="2"/>
              <a:buChar char="§"/>
              <a:defRPr/>
            </a:pPr>
            <a:r>
              <a:rPr lang="en-US" b="1" dirty="0">
                <a:solidFill>
                  <a:prstClr val="black"/>
                </a:solidFill>
                <a:cs typeface="Arial"/>
              </a:rPr>
              <a:t>Tier 3 </a:t>
            </a:r>
            <a:r>
              <a:rPr lang="en-US" dirty="0">
                <a:solidFill>
                  <a:prstClr val="black"/>
                </a:solidFill>
                <a:cs typeface="Arial"/>
              </a:rPr>
              <a:t>(Preferred brand-name drugs): This plan’s tier 3 drugs (brand-name drugs) cost more than its tier 1 and 2 drugs. </a:t>
            </a:r>
            <a:endParaRPr lang="en-US" dirty="0">
              <a:solidFill>
                <a:prstClr val="black"/>
              </a:solidFill>
              <a:cs typeface="Arial" panose="020B0604020202020204" pitchFamily="34" charset="0"/>
            </a:endParaRPr>
          </a:p>
          <a:p>
            <a:pPr marL="117519" lvl="1" indent="-117519" defTabSz="931637">
              <a:spcBef>
                <a:spcPts val="0"/>
              </a:spcBef>
              <a:spcAft>
                <a:spcPts val="578"/>
              </a:spcAft>
              <a:buFont typeface="Wingdings" panose="05000000000000000000" pitchFamily="2" charset="2"/>
              <a:buChar char="§"/>
              <a:defRPr/>
            </a:pPr>
            <a:r>
              <a:rPr lang="en-US" b="1" dirty="0">
                <a:solidFill>
                  <a:prstClr val="black"/>
                </a:solidFill>
                <a:cs typeface="Arial"/>
              </a:rPr>
              <a:t>Tier 4 </a:t>
            </a:r>
            <a:r>
              <a:rPr lang="en-US" dirty="0">
                <a:solidFill>
                  <a:prstClr val="black"/>
                </a:solidFill>
                <a:cs typeface="Arial"/>
              </a:rPr>
              <a:t>(Non-preferred drugs): This plan’s tier 4 drugs (non-preferred brand-name and generic drugs) cost more than its tier 3 drugs.</a:t>
            </a:r>
          </a:p>
          <a:p>
            <a:pPr marL="117519" lvl="1" indent="-117519" defTabSz="931637">
              <a:spcBef>
                <a:spcPts val="0"/>
              </a:spcBef>
              <a:spcAft>
                <a:spcPts val="578"/>
              </a:spcAft>
              <a:buFont typeface="Wingdings" panose="05000000000000000000" pitchFamily="2" charset="2"/>
              <a:buChar char="§"/>
              <a:defRPr/>
            </a:pPr>
            <a:r>
              <a:rPr lang="en-US" b="1" dirty="0">
                <a:solidFill>
                  <a:prstClr val="black"/>
                </a:solidFill>
                <a:cs typeface="Arial"/>
              </a:rPr>
              <a:t>Tier 5 </a:t>
            </a:r>
            <a:r>
              <a:rPr lang="en-US" dirty="0">
                <a:solidFill>
                  <a:prstClr val="black"/>
                </a:solidFill>
                <a:cs typeface="Arial"/>
              </a:rPr>
              <a:t>(Specialty Tier): These drugs are unique and have a high cost. The 2024 contract year specialty tier threshold is $950 for the full cost of a 30-day supply.</a:t>
            </a:r>
            <a:r>
              <a:rPr lang="en-US" dirty="0">
                <a:cs typeface="Arial"/>
              </a:rPr>
              <a:t> </a:t>
            </a:r>
          </a:p>
          <a:p>
            <a:pPr marL="114458" lvl="2" indent="0" defTabSz="931637">
              <a:spcBef>
                <a:spcPts val="0"/>
              </a:spcBef>
              <a:spcAft>
                <a:spcPts val="578"/>
              </a:spcAft>
              <a:buNone/>
              <a:defRPr/>
            </a:pPr>
            <a:r>
              <a:rPr lang="en-US" b="1" dirty="0">
                <a:solidFill>
                  <a:prstClr val="black"/>
                </a:solidFill>
                <a:cs typeface="Arial"/>
              </a:rPr>
              <a:t>NOTE</a:t>
            </a:r>
            <a:r>
              <a:rPr lang="en-US" dirty="0">
                <a:solidFill>
                  <a:prstClr val="black"/>
                </a:solidFill>
                <a:cs typeface="Arial"/>
              </a:rPr>
              <a:t>: In some cases, if your drug is in a more expensive tier and your prescriber thinks you need that drug instead of a similar drug on a less expensive tier, you can request an exception and ask your plan for a lower copayment. You can also request an exception to get a drug that isn’t on the formulary by contacting the plan. Your plan may require a statement from your prescriber explaining why the drugs on the formulary don’t meet your medical need. </a:t>
            </a:r>
          </a:p>
          <a:p>
            <a:pPr marL="0" indent="0" defTabSz="931637">
              <a:spcBef>
                <a:spcPts val="611"/>
              </a:spcBef>
              <a:spcAft>
                <a:spcPts val="578"/>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34977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19076" y="3469243"/>
            <a:ext cx="6581378" cy="5728048"/>
          </a:xfrm>
        </p:spPr>
        <p:txBody>
          <a:bodyPr/>
          <a:lstStyle/>
          <a:p>
            <a:pPr marL="0" indent="0" defTabSz="931637">
              <a:spcAft>
                <a:spcPts val="578"/>
              </a:spcAft>
              <a:buNone/>
              <a:defRPr/>
            </a:pPr>
            <a:r>
              <a:rPr lang="en-US" b="1" dirty="0">
                <a:solidFill>
                  <a:prstClr val="black"/>
                </a:solidFill>
              </a:rPr>
              <a:t>This slide has animation. </a:t>
            </a: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Medicare plans may change their formulary from year to year, </a:t>
            </a:r>
            <a:r>
              <a:rPr lang="en-US" dirty="0">
                <a:solidFill>
                  <a:prstClr val="black"/>
                </a:solidFill>
                <a:cs typeface="Arial" panose="020B0604020202020204" pitchFamily="34" charset="0"/>
              </a:rPr>
              <a:t>which is why it’s important to review your coverage each year.</a:t>
            </a:r>
          </a:p>
          <a:p>
            <a:pPr marL="114458" indent="-114458" defTabSz="931637">
              <a:spcAft>
                <a:spcPts val="578"/>
              </a:spcAft>
              <a:defRPr/>
            </a:pPr>
            <a:r>
              <a:rPr lang="en-US" b="1" dirty="0">
                <a:solidFill>
                  <a:prstClr val="black"/>
                </a:solidFill>
                <a:cs typeface="Arial" panose="020B0604020202020204" pitchFamily="34" charset="0"/>
              </a:rPr>
              <a:t>Generally, plans can’t make unnecessary changes to their formularies during the plan year. </a:t>
            </a:r>
            <a:r>
              <a:rPr lang="en-US" dirty="0">
                <a:solidFill>
                  <a:prstClr val="black"/>
                </a:solidFill>
                <a:cs typeface="Arial" panose="020B0604020202020204" pitchFamily="34" charset="0"/>
              </a:rPr>
              <a:t>However, CMS allows some types of changes.</a:t>
            </a:r>
          </a:p>
          <a:p>
            <a:pPr marL="114458" indent="-114458" defTabSz="931637">
              <a:spcAft>
                <a:spcPts val="578"/>
              </a:spcAft>
              <a:defRPr/>
            </a:pPr>
            <a:r>
              <a:rPr lang="en-US" b="1" dirty="0">
                <a:solidFill>
                  <a:prstClr val="black"/>
                </a:solidFill>
                <a:cs typeface="Arial" panose="020B0604020202020204" pitchFamily="34" charset="0"/>
              </a:rPr>
              <a:t>Medicare plans may only change their therapeutic categories and classes </a:t>
            </a:r>
            <a:r>
              <a:rPr lang="en-US" dirty="0">
                <a:solidFill>
                  <a:prstClr val="black"/>
                </a:solidFill>
                <a:cs typeface="Arial" panose="020B0604020202020204" pitchFamily="34" charset="0"/>
              </a:rPr>
              <a:t>in a formulary at the beginning of each plan year, or to account for new therapeutic uses and newly FDA-approved Part D-covered drugs. A plan year is a calendar year, January–December.</a:t>
            </a:r>
          </a:p>
          <a:p>
            <a:pPr marL="114458" lvl="1" indent="-114458" defTabSz="931637">
              <a:spcBef>
                <a:spcPts val="0"/>
              </a:spcBef>
              <a:spcAft>
                <a:spcPts val="578"/>
              </a:spcAft>
              <a:buFont typeface="Wingdings" panose="05000000000000000000" pitchFamily="2" charset="2"/>
              <a:buChar char="§"/>
              <a:defRPr/>
            </a:pPr>
            <a:r>
              <a:rPr lang="en-US" b="1" dirty="0">
                <a:solidFill>
                  <a:prstClr val="black"/>
                </a:solidFill>
                <a:cs typeface="Arial" panose="020B0604020202020204" pitchFamily="34" charset="0"/>
              </a:rPr>
              <a:t>Medicare plans can make certain immediate changes to their formularies. </a:t>
            </a:r>
            <a:r>
              <a:rPr lang="en-US" dirty="0">
                <a:solidFill>
                  <a:prstClr val="black"/>
                </a:solidFill>
                <a:cs typeface="Arial" panose="020B0604020202020204" pitchFamily="34" charset="0"/>
              </a:rPr>
              <a:t>A Medicare plan that meets certain requirements may immediately remove a brand-name drug from its Part D formulary or change a brand-name drug’s preferred or tiered cost sharing when adding an equivalent new generic drug. Also, plans can immediately remove a drug when it is deemed unsafe by the FDA or when the manufacturer takes the drug off the market. </a:t>
            </a:r>
          </a:p>
          <a:p>
            <a:pPr marL="114458" lvl="1" indent="-114458" defTabSz="931637">
              <a:spcBef>
                <a:spcPts val="0"/>
              </a:spcBef>
              <a:spcAft>
                <a:spcPts val="578"/>
              </a:spcAft>
              <a:buFont typeface="Wingdings" panose="05000000000000000000" pitchFamily="2" charset="2"/>
              <a:buChar char="§"/>
              <a:defRPr/>
            </a:pPr>
            <a:r>
              <a:rPr lang="en-US" b="1" dirty="0">
                <a:solidFill>
                  <a:prstClr val="black"/>
                </a:solidFill>
                <a:cs typeface="Arial" panose="020B0604020202020204" pitchFamily="34" charset="0"/>
              </a:rPr>
              <a:t>Medicare plans can make maintenance and other changes to their formularies</a:t>
            </a:r>
            <a:r>
              <a:rPr lang="en-US" dirty="0">
                <a:solidFill>
                  <a:prstClr val="black"/>
                </a:solidFill>
                <a:cs typeface="Arial" panose="020B0604020202020204" pitchFamily="34" charset="0"/>
              </a:rPr>
              <a:t>, like replacing brand-name drugs with new generic drugs or original biological production with interchangeable biosimilars, or changing their formularies as a result of new information on drug safety or effectiveness. These and other changes must be made according to the prescribed approval procedures, and plans must give 30 days’ notice to CMS, State Pharmacy Assistance Programs (SPAPs), prescribers, network pharmacies, pharmacists, and affected plan members. As an alternative to providing 30 days advance notice of a change, Part D plans may notify members at the time they request a refill and provide a month’s refill of the affected drug. You may be able to continue to have your drug covered until the end of the calendar year. You may ask for an exception if other drugs don’t work. </a:t>
            </a:r>
          </a:p>
          <a:p>
            <a:pPr marL="114458" indent="-114458" defTabSz="931637">
              <a:spcAft>
                <a:spcPts val="578"/>
              </a:spcAft>
              <a:defRPr/>
            </a:pPr>
            <a:r>
              <a:rPr lang="en-US" b="1" dirty="0">
                <a:solidFill>
                  <a:prstClr val="black"/>
                </a:solidFill>
                <a:cs typeface="Arial" panose="020B0604020202020204" pitchFamily="34" charset="0"/>
              </a:rPr>
              <a:t>Plans making mid-year changes must also update applicable member communications materials like revising their online formularies to be current on a monthly basis.</a:t>
            </a:r>
          </a:p>
          <a:p>
            <a:pPr marL="114458" indent="-114458" defTabSz="931637">
              <a:spcAft>
                <a:spcPts val="578"/>
              </a:spcAft>
              <a:defRPr/>
            </a:pPr>
            <a:r>
              <a:rPr lang="en-US" b="1" dirty="0">
                <a:solidFill>
                  <a:prstClr val="black"/>
                </a:solidFill>
                <a:cs typeface="Arial" panose="020B0604020202020204" pitchFamily="34" charset="0"/>
              </a:rPr>
              <a:t>You may ask for an exception to cover your drug if other drugs don’t work.</a:t>
            </a:r>
            <a:endParaRPr lang="en-US" dirty="0">
              <a:solidFill>
                <a:prstClr val="black"/>
              </a:solidFill>
              <a:cs typeface="Arial" panose="020B0604020202020204" pitchFamily="34" charset="0"/>
            </a:endParaRPr>
          </a:p>
          <a:p>
            <a:pPr marL="0" indent="0" defTabSz="931637">
              <a:spcAft>
                <a:spcPts val="578"/>
              </a:spcAft>
              <a:buNone/>
              <a:defRPr/>
            </a:pPr>
            <a:endParaRPr lang="en-US" b="0" dirty="0">
              <a:solidFill>
                <a:prstClr val="black"/>
              </a:solidFill>
              <a:cs typeface="Arial" panose="020B0604020202020204" pitchFamily="34" charset="0"/>
            </a:endParaRPr>
          </a:p>
          <a:p>
            <a:pPr marL="0" indent="0" defTabSz="931637">
              <a:spcAft>
                <a:spcPts val="578"/>
              </a:spcAft>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88784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52954" y="3469243"/>
            <a:ext cx="6255808" cy="5693322"/>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panose="020B0604020202020204" pitchFamily="34" charset="0"/>
              </a:rPr>
              <a:t>A Medicare plan may immediately remove a brand-name drug from its Part D formulary or change the brand-name drug's preferred or tiered cost-sharing without providing notice of specific changes in advance when the plan does all of the following:</a:t>
            </a:r>
          </a:p>
          <a:p>
            <a:pPr marL="114458" indent="-114458" defTabSz="931637">
              <a:spcAft>
                <a:spcPts val="578"/>
              </a:spcAft>
              <a:defRPr/>
            </a:pPr>
            <a:r>
              <a:rPr lang="en-US" dirty="0">
                <a:solidFill>
                  <a:prstClr val="black"/>
                </a:solidFill>
                <a:cs typeface="Arial" panose="020B0604020202020204" pitchFamily="34" charset="0"/>
              </a:rPr>
              <a:t>At the same time that it removes such brand-name drug or changes its preferred or tiered cost-sharing, it adds a therapeutically equivalent generic drug to its formulary on the same or lower cost-sharing tier and with the same or less restrictive utilization management criteria.</a:t>
            </a:r>
          </a:p>
          <a:p>
            <a:pPr marL="114458" indent="-114458" defTabSz="931637">
              <a:spcAft>
                <a:spcPts val="578"/>
              </a:spcAft>
              <a:defRPr/>
            </a:pPr>
            <a:r>
              <a:rPr lang="en-US" dirty="0">
                <a:solidFill>
                  <a:prstClr val="black"/>
                </a:solidFill>
                <a:cs typeface="Arial" panose="020B0604020202020204" pitchFamily="34" charset="0"/>
              </a:rPr>
              <a:t>The plan previously couldn’t have included such therapeutically equivalent generic drug on its formulary when it submitted its initial formulary for CMS approval because such generic drug wasn’t yet available on the market.</a:t>
            </a:r>
          </a:p>
          <a:p>
            <a:pPr marL="114458" indent="-114458" defTabSz="931637">
              <a:spcAft>
                <a:spcPts val="578"/>
              </a:spcAft>
              <a:defRPr/>
            </a:pPr>
            <a:r>
              <a:rPr lang="en-US" dirty="0">
                <a:solidFill>
                  <a:prstClr val="black"/>
                </a:solidFill>
                <a:cs typeface="Arial" panose="020B0604020202020204" pitchFamily="34" charset="0"/>
              </a:rPr>
              <a:t>Before making any permitted generic substitutions, the drug plan provides general notice to all current and prospective enrollees in its formulary and other applicable enrollee communication materials advising them that:</a:t>
            </a:r>
          </a:p>
          <a:p>
            <a:pPr marL="228917" lvl="1" indent="-114458" defTabSz="931637">
              <a:spcBef>
                <a:spcPts val="0"/>
              </a:spcBef>
              <a:spcAft>
                <a:spcPts val="578"/>
              </a:spcAft>
              <a:buFont typeface="Arial" panose="020B0604020202020204" pitchFamily="34" charset="0"/>
              <a:buChar char="•"/>
              <a:defRPr/>
            </a:pPr>
            <a:r>
              <a:rPr lang="en-US" dirty="0">
                <a:solidFill>
                  <a:prstClr val="black"/>
                </a:solidFill>
                <a:cs typeface="Arial" panose="020B0604020202020204" pitchFamily="34" charset="0"/>
              </a:rPr>
              <a:t>Such changes may be made at any time when a new generic is added in place of a brand-name drug, and there may be no advance direct notice to the affected enrollees</a:t>
            </a:r>
          </a:p>
          <a:p>
            <a:pPr marL="236262" lvl="1" indent="-124864" defTabSz="931637">
              <a:spcBef>
                <a:spcPts val="0"/>
              </a:spcBef>
              <a:spcAft>
                <a:spcPts val="578"/>
              </a:spcAft>
              <a:buFont typeface="Arial" panose="020B0604020202020204" pitchFamily="34" charset="0"/>
              <a:buChar char="•"/>
              <a:defRPr/>
            </a:pPr>
            <a:r>
              <a:rPr lang="en-US" dirty="0">
                <a:solidFill>
                  <a:prstClr val="black"/>
                </a:solidFill>
                <a:cs typeface="Arial" panose="020B0604020202020204" pitchFamily="34" charset="0"/>
              </a:rPr>
              <a:t>If such a substitution should occur, affected enrollees will get direct notice including information on the specific drugs involved and steps they may take to request coverage determinations and exceptions.</a:t>
            </a:r>
          </a:p>
          <a:p>
            <a:pPr marL="114458" indent="-114458" defTabSz="931637">
              <a:spcAft>
                <a:spcPts val="578"/>
              </a:spcAft>
              <a:defRPr/>
            </a:pPr>
            <a:r>
              <a:rPr lang="en-US" dirty="0">
                <a:solidFill>
                  <a:prstClr val="black"/>
                </a:solidFill>
                <a:cs typeface="Arial" panose="020B0604020202020204" pitchFamily="34" charset="0"/>
              </a:rPr>
              <a:t>Before making any permitted generic substitutions, the drug plan gives advance general notice to CMS and other specified entities.</a:t>
            </a:r>
          </a:p>
          <a:p>
            <a:pPr marL="114458" indent="-114458" defTabSz="931637">
              <a:spcAft>
                <a:spcPts val="578"/>
              </a:spcAft>
              <a:defRPr/>
            </a:pPr>
            <a:r>
              <a:rPr lang="en-US" dirty="0">
                <a:solidFill>
                  <a:prstClr val="black"/>
                </a:solidFill>
                <a:cs typeface="Arial" panose="020B0604020202020204" pitchFamily="34" charset="0"/>
              </a:rPr>
              <a:t>After making any permitted generic substitutions, the plan gives notice of any such formulary changes to affected enrollees and CMS and other specified entities. This would include direct notice to the affected enrollees and submitting changes to CMS during the next available formulary update window. Plans must also follow requirement for communications materials, including monthly updates to online formularies.</a:t>
            </a:r>
          </a:p>
          <a:p>
            <a:pPr marL="0" indent="0" defTabSz="931637">
              <a:spcAft>
                <a:spcPts val="578"/>
              </a:spcAft>
              <a:buNone/>
              <a:defRPr/>
            </a:pPr>
            <a:endParaRPr lang="en-US" dirty="0">
              <a:solidFill>
                <a:prstClr val="black"/>
              </a:solidFill>
              <a:cs typeface="Arial" panose="020B0604020202020204" pitchFamily="34" charset="0"/>
            </a:endParaRPr>
          </a:p>
          <a:p>
            <a:pPr marL="0" indent="0" defTabSz="931637">
              <a:spcAft>
                <a:spcPts val="578"/>
              </a:spcAft>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2635019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04271" y="3638222"/>
            <a:ext cx="6414029" cy="5482580"/>
          </a:xfrm>
        </p:spPr>
        <p:txBody>
          <a:bodyPr/>
          <a:lstStyle/>
          <a:p>
            <a:pPr marL="0" indent="0" defTabSz="931637">
              <a:spcAft>
                <a:spcPts val="578"/>
              </a:spcAft>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108338" indent="-108338" defTabSz="931637">
              <a:spcAft>
                <a:spcPts val="578"/>
              </a:spcAft>
              <a:defRPr/>
            </a:pPr>
            <a:r>
              <a:rPr lang="en-US" sz="1000" b="1" dirty="0">
                <a:solidFill>
                  <a:prstClr val="black"/>
                </a:solidFill>
                <a:cs typeface="Arial"/>
              </a:rPr>
              <a:t>Medicare drug plans monitor the safe and effective use of prescription drugs including opioids and benzodiazepines.</a:t>
            </a:r>
            <a:r>
              <a:rPr lang="en-US" sz="1000" dirty="0">
                <a:solidFill>
                  <a:prstClr val="black"/>
                </a:solidFill>
                <a:cs typeface="Arial"/>
              </a:rPr>
              <a:t> Opioid pain medications, like oxycodone and hydrocodone, can help treat pain after surgery or after an injury, but they carry serious risks, like addiction, overdose, and death. These risks increase the higher the dose you take, or the longer you use these medications, even if you take them as prescribed. Your risks also increase if you take certain other medications, like benzodiazepines, which are commonly used for anxiety and sleep.</a:t>
            </a:r>
          </a:p>
          <a:p>
            <a:pPr marL="108338" indent="-108338" defTabSz="931637">
              <a:spcAft>
                <a:spcPts val="578"/>
              </a:spcAft>
              <a:defRPr/>
            </a:pPr>
            <a:r>
              <a:rPr lang="en-US" sz="1000" b="1" dirty="0">
                <a:solidFill>
                  <a:prstClr val="black"/>
                </a:solidFill>
                <a:cs typeface="Arial"/>
              </a:rPr>
              <a:t>All Medicare plans have a drug management program (DMP) to help patients use opioids safely.</a:t>
            </a:r>
            <a:r>
              <a:rPr lang="en-US" sz="1000" dirty="0">
                <a:solidFill>
                  <a:prstClr val="black"/>
                </a:solidFill>
                <a:cs typeface="Arial"/>
              </a:rPr>
              <a:t> If you get opioids from multiple doctors or pharmacies, or if you had a recent opioid overdose, your plan may talk with your doctors to make sure you need these medications and that you’re using them safely. If your plan decides your use of prescription opioids and benzodiazepines isn’t safe, the plan may limit your coverage of these drugs. For example, under its DMP, your plan may require you to get these medications only from certain doctors or pharmacies to better coordinate your health care. </a:t>
            </a:r>
            <a:endParaRPr lang="en-US" sz="1000" dirty="0">
              <a:solidFill>
                <a:prstClr val="black"/>
              </a:solidFill>
              <a:cs typeface="Arial" panose="020B0604020202020204" pitchFamily="34" charset="0"/>
            </a:endParaRPr>
          </a:p>
          <a:p>
            <a:pPr marL="108338" indent="-108338" defTabSz="931637">
              <a:spcAft>
                <a:spcPts val="578"/>
              </a:spcAft>
              <a:defRPr/>
            </a:pPr>
            <a:r>
              <a:rPr lang="en-US" sz="1000" b="1" dirty="0">
                <a:solidFill>
                  <a:prstClr val="black"/>
                </a:solidFill>
                <a:cs typeface="Arial"/>
              </a:rPr>
              <a:t>Before your Medicare drug plan places you in its DMP, it will send you a letter. </a:t>
            </a:r>
            <a:r>
              <a:rPr lang="en-US" sz="1000" dirty="0">
                <a:solidFill>
                  <a:prstClr val="black"/>
                </a:solidFill>
                <a:cs typeface="Arial"/>
              </a:rPr>
              <a:t>You’ll be able to tell the plan which doctors or pharmacies you prefer to use to get your prescription opioids and/or benzodiazepines. If your plan decides to limit your coverage for these medications, it will send you another letter confirming its decision and include information about how to appeal. You or your doctor can appeal if you disagree with your plan’s decision or think the plan has made a mistake. </a:t>
            </a:r>
            <a:endParaRPr lang="en-US" sz="1000" dirty="0">
              <a:solidFill>
                <a:prstClr val="black"/>
              </a:solidFill>
              <a:cs typeface="Arial" panose="020B0604020202020204" pitchFamily="34" charset="0"/>
            </a:endParaRPr>
          </a:p>
          <a:p>
            <a:pPr marL="108338" indent="-108338" defTabSz="931637">
              <a:spcAft>
                <a:spcPts val="578"/>
              </a:spcAft>
              <a:defRPr/>
            </a:pPr>
            <a:r>
              <a:rPr lang="en-US" sz="1000" b="1" dirty="0">
                <a:solidFill>
                  <a:prstClr val="black"/>
                </a:solidFill>
                <a:cs typeface="Arial"/>
              </a:rPr>
              <a:t>Your Medicare drug plan and pharmacist will do safety reviews of your opioid pain medications when you fill a prescription. </a:t>
            </a:r>
            <a:r>
              <a:rPr lang="en-US" sz="1000" dirty="0">
                <a:solidFill>
                  <a:prstClr val="black"/>
                </a:solidFill>
                <a:cs typeface="Arial"/>
              </a:rPr>
              <a:t>They’ll review for potentially unsafe amounts, taking opioids with benzodiazepines like alprazolam (Xanax®), diazepam (Valium®), and clonazepam (Klonopin®), and new opioid use (you may be limited to an initial 7-day supply or less). These reviews are especially important if you have more than one doctor who prescribes these drugs. In some cases, the plan or pharmacist may need to talk to your doctor before filling the prescription. </a:t>
            </a:r>
            <a:endParaRPr lang="en-US" sz="1000" dirty="0">
              <a:solidFill>
                <a:prstClr val="black"/>
              </a:solidFill>
              <a:cs typeface="Arial" panose="020B0604020202020204" pitchFamily="34" charset="0"/>
            </a:endParaRPr>
          </a:p>
          <a:p>
            <a:pPr marL="108338" indent="-108338" defTabSz="931637">
              <a:spcAft>
                <a:spcPts val="578"/>
              </a:spcAft>
              <a:defRPr/>
            </a:pPr>
            <a:r>
              <a:rPr lang="en-US" sz="1000" b="1" dirty="0">
                <a:solidFill>
                  <a:prstClr val="black"/>
                </a:solidFill>
                <a:cs typeface="Arial"/>
              </a:rPr>
              <a:t>If your pharmacy can’t fill your prescription as written, </a:t>
            </a:r>
            <a:r>
              <a:rPr lang="en-US" sz="1000" dirty="0">
                <a:solidFill>
                  <a:prstClr val="black"/>
                </a:solidFill>
                <a:cs typeface="Arial"/>
              </a:rPr>
              <a:t>including the full amount on the prescription, the pharmacist will give you a notice explaining how you or your doctor can contact the plan to ask for a coverage decision. If your health requires it, you can ask the plan for a fast coverage decision. You may also ask your plan for an exception to its rules before you go to the pharmacy, so you’ll know if your plan will cover the medication.</a:t>
            </a:r>
          </a:p>
          <a:p>
            <a:pPr marL="0" indent="0" defTabSz="931637">
              <a:spcAft>
                <a:spcPts val="578"/>
              </a:spcAft>
              <a:buNone/>
              <a:defRPr/>
            </a:pPr>
            <a:r>
              <a:rPr lang="en-US" sz="1000" b="1" dirty="0">
                <a:solidFill>
                  <a:prstClr val="black"/>
                </a:solidFill>
                <a:cs typeface="Arial"/>
              </a:rPr>
              <a:t>NOTE</a:t>
            </a:r>
            <a:r>
              <a:rPr lang="en-US" sz="1000" dirty="0">
                <a:solidFill>
                  <a:prstClr val="black"/>
                </a:solidFill>
                <a:cs typeface="Arial"/>
              </a:rPr>
              <a:t>: DMPs and opioid safety reviews generally don’t apply to you if you have cancer or sickle cell disease, get hospice, palliative or end-of-life care, or if you live in a long-term care facility. View CMS Final Rule 4190-F2, section § 423.100 </a:t>
            </a:r>
            <a:r>
              <a:rPr lang="en-US" sz="1000" dirty="0">
                <a:solidFill>
                  <a:prstClr val="black"/>
                </a:solidFill>
                <a:cs typeface="Arial"/>
                <a:hlinkClick r:id="rId3"/>
              </a:rPr>
              <a:t>Federalregister.gov/documents/2021/01/19/2021-00538/medicare-and-medicaid-programs-contract-year-2022-policy-and-technical-changes-to-the-medicare</a:t>
            </a:r>
            <a:r>
              <a:rPr lang="en-US" sz="1000" dirty="0">
                <a:solidFill>
                  <a:prstClr val="black"/>
                </a:solidFill>
                <a:cs typeface="Arial"/>
              </a:rPr>
              <a:t>.</a:t>
            </a:r>
          </a:p>
          <a:p>
            <a:pPr marL="0" indent="0" defTabSz="931637">
              <a:spcAft>
                <a:spcPts val="578"/>
              </a:spcAft>
              <a:buNone/>
              <a:defRPr/>
            </a:pPr>
            <a:endParaRPr lang="en-US" sz="1000" b="1" cap="all" dirty="0"/>
          </a:p>
          <a:p>
            <a:pPr marL="0" indent="0" defTabSz="931637">
              <a:spcAft>
                <a:spcPts val="578"/>
              </a:spcAft>
              <a:buNone/>
              <a:defRPr/>
            </a:pPr>
            <a:endParaRPr lang="en-US" sz="1000" dirty="0">
              <a:solidFill>
                <a:prstClr val="black"/>
              </a:solidFill>
            </a:endParaRPr>
          </a:p>
          <a:p>
            <a:pPr>
              <a:spcAft>
                <a:spcPts val="578"/>
              </a:spcAft>
            </a:pPr>
            <a:endParaRPr lang="en-US" sz="1000" dirty="0"/>
          </a:p>
        </p:txBody>
      </p:sp>
    </p:spTree>
    <p:extLst>
      <p:ext uri="{BB962C8B-B14F-4D97-AF65-F5344CB8AC3E}">
        <p14:creationId xmlns:p14="http://schemas.microsoft.com/office/powerpoint/2010/main" val="3842570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519427"/>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defTabSz="931637">
              <a:spcAft>
                <a:spcPts val="578"/>
              </a:spcAft>
              <a:defRPr/>
            </a:pPr>
            <a:r>
              <a:rPr lang="en-US" dirty="0">
                <a:solidFill>
                  <a:prstClr val="black"/>
                </a:solidFill>
                <a:cs typeface="Arial"/>
              </a:rPr>
              <a:t>The Preclusion List is a list of providers and prescribers who are unauthorized to get payment for Medicare Advantage Plan items and services and prohibited from prescribing Part D drugs to people with Medicare.</a:t>
            </a:r>
          </a:p>
          <a:p>
            <a:pPr defTabSz="931637">
              <a:spcAft>
                <a:spcPts val="578"/>
              </a:spcAft>
              <a:defRPr/>
            </a:pPr>
            <a:r>
              <a:rPr lang="en-US" dirty="0">
                <a:solidFill>
                  <a:prstClr val="black"/>
                </a:solidFill>
                <a:cs typeface="Arial"/>
              </a:rPr>
              <a:t>It ensures patient safety and protects the Trust Funds from fraudulent prescribers and providers.</a:t>
            </a:r>
          </a:p>
          <a:p>
            <a:pPr marL="114458" indent="-114458" defTabSz="931637">
              <a:spcAft>
                <a:spcPts val="578"/>
              </a:spcAft>
              <a:defRPr/>
            </a:pPr>
            <a:r>
              <a:rPr lang="en-US" dirty="0">
                <a:solidFill>
                  <a:prstClr val="black"/>
                </a:solidFill>
                <a:cs typeface="Arial"/>
              </a:rPr>
              <a:t>Medicare plans are required to reject a pharmacy claim (or deny an enrollee request for reimbursement) for a Part D drug prescribed by an individual on the Preclusion List. Medicare Advantage Plans are required to deny payment for a health care item or service furnished by an individual or entity on the Preclusion List. </a:t>
            </a:r>
          </a:p>
          <a:p>
            <a:pPr marL="114581" indent="-114581" defTabSz="931637">
              <a:spcAft>
                <a:spcPts val="578"/>
              </a:spcAft>
              <a:defRPr/>
            </a:pPr>
            <a:r>
              <a:rPr lang="en-US" b="1" dirty="0">
                <a:solidFill>
                  <a:prstClr val="black"/>
                </a:solidFill>
                <a:cs typeface="Arial"/>
              </a:rPr>
              <a:t>The Preclusion List is a list of individuals and entities who fall within these categories: </a:t>
            </a:r>
            <a:r>
              <a:rPr lang="en-US" dirty="0">
                <a:solidFill>
                  <a:prstClr val="black"/>
                </a:solidFill>
                <a:cs typeface="Arial"/>
              </a:rPr>
              <a:t>(1) Are currently revoked from Medicare, are under an active reenrollment bar, and CMS determines that the underlying conduct that led to the revocation is detrimental to the best interests of the Medicare Program; or (2) Have engaged in behavior for which CMS could have revoked the individual or entity to the extent applicable if they had been enrolled in Medicare, and CMS determines that the underlying conduct that would have led to the revocation is detrimental to the best interests of the Medicare Program; or (3) </a:t>
            </a:r>
            <a:r>
              <a:rPr lang="en-US" dirty="0"/>
              <a:t>Have been convicted of a felony under federal or state law within the previous 10 years that CMS deems detrimental to the best interests of the Medicare Program</a:t>
            </a:r>
            <a:r>
              <a:rPr lang="en-US" dirty="0">
                <a:solidFill>
                  <a:prstClr val="black"/>
                </a:solidFill>
                <a:cs typeface="Arial"/>
              </a:rPr>
              <a:t>.</a:t>
            </a:r>
          </a:p>
          <a:p>
            <a:pPr marL="114458" indent="-114458" defTabSz="931637">
              <a:spcAft>
                <a:spcPts val="578"/>
              </a:spcAft>
              <a:defRPr/>
            </a:pPr>
            <a:r>
              <a:rPr lang="en-US" dirty="0">
                <a:solidFill>
                  <a:prstClr val="black"/>
                </a:solidFill>
                <a:cs typeface="Arial"/>
              </a:rPr>
              <a:t>For more information, visit </a:t>
            </a:r>
            <a:r>
              <a:rPr lang="en-US" dirty="0">
                <a:solidFill>
                  <a:prstClr val="black"/>
                </a:solidFill>
                <a:cs typeface="Arial"/>
                <a:hlinkClick r:id="rId3"/>
              </a:rPr>
              <a:t>CMS.gov/Medicare/Provider-Enrollment-and-Certification/MedicareProviderSupEnroll/PreclusionList.html</a:t>
            </a:r>
            <a:r>
              <a:rPr lang="en-US" dirty="0">
                <a:solidFill>
                  <a:prstClr val="black"/>
                </a:solidFill>
                <a:cs typeface="Arial"/>
              </a:rPr>
              <a:t>. </a:t>
            </a:r>
          </a:p>
          <a:p>
            <a:pPr marL="0" indent="0" defTabSz="931637">
              <a:spcAft>
                <a:spcPts val="578"/>
              </a:spcAft>
              <a:buNone/>
              <a:defRPr/>
            </a:pPr>
            <a:r>
              <a:rPr lang="en-US" b="1" dirty="0">
                <a:solidFill>
                  <a:prstClr val="black"/>
                </a:solidFill>
                <a:cs typeface="Arial"/>
              </a:rPr>
              <a:t>NOTE</a:t>
            </a:r>
            <a:r>
              <a:rPr lang="en-US" dirty="0">
                <a:solidFill>
                  <a:prstClr val="black"/>
                </a:solidFill>
                <a:cs typeface="Arial"/>
              </a:rPr>
              <a:t>: The U.S. Department of Health &amp; Human Services (HHS) Office of Inspector General (OIG) maintains the List of Excluded Individuals/Entities which includes those who can’t receive payment from Federal health care programs for any items or services they furnish, order, or prescribe. For more information visit </a:t>
            </a:r>
            <a:r>
              <a:rPr lang="en-US" dirty="0">
                <a:solidFill>
                  <a:prstClr val="black"/>
                </a:solidFill>
                <a:cs typeface="Arial"/>
                <a:hlinkClick r:id="rId4"/>
              </a:rPr>
              <a:t>OIG.hhs.gov/exclusions</a:t>
            </a:r>
            <a:r>
              <a:rPr lang="en-US" dirty="0">
                <a:solidFill>
                  <a:prstClr val="black"/>
                </a:solidFill>
                <a:cs typeface="Arial"/>
              </a:rPr>
              <a:t>.</a:t>
            </a:r>
          </a:p>
          <a:p>
            <a:pPr marL="0" indent="0" defTabSz="931637">
              <a:spcAft>
                <a:spcPts val="578"/>
              </a:spcAft>
              <a:buNone/>
              <a:defRPr/>
            </a:pPr>
            <a:endParaRPr lang="en-US" dirty="0">
              <a:solidFill>
                <a:prstClr val="black"/>
              </a:solidFill>
              <a:cs typeface="Arial" panose="020B0604020202020204" pitchFamily="34" charset="0"/>
            </a:endParaRPr>
          </a:p>
          <a:p>
            <a:pPr marL="0" indent="0">
              <a:spcAft>
                <a:spcPts val="578"/>
              </a:spcAft>
              <a:buNone/>
            </a:pPr>
            <a:endParaRPr lang="en-US" dirty="0"/>
          </a:p>
          <a:p>
            <a:pPr marL="0" indent="0">
              <a:spcAft>
                <a:spcPts val="578"/>
              </a:spcAft>
              <a:buNone/>
            </a:pPr>
            <a:endParaRPr lang="en-US" dirty="0">
              <a:cs typeface="Calibri"/>
            </a:endParaRPr>
          </a:p>
          <a:p>
            <a:pPr marL="0" indent="0">
              <a:spcAft>
                <a:spcPts val="578"/>
              </a:spcAft>
              <a:buNone/>
            </a:pPr>
            <a:endParaRPr lang="en-US" b="0" dirty="0"/>
          </a:p>
        </p:txBody>
      </p:sp>
    </p:spTree>
    <p:extLst>
      <p:ext uri="{BB962C8B-B14F-4D97-AF65-F5344CB8AC3E}">
        <p14:creationId xmlns:p14="http://schemas.microsoft.com/office/powerpoint/2010/main" val="327979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08338" indent="-108338" defTabSz="931637">
              <a:spcAft>
                <a:spcPts val="578"/>
              </a:spcAft>
              <a:defRPr/>
            </a:pPr>
            <a:r>
              <a:rPr lang="en-US" b="1" dirty="0">
                <a:solidFill>
                  <a:prstClr val="black"/>
                </a:solidFill>
                <a:cs typeface="Arial" panose="020B0604020202020204" pitchFamily="34" charset="0"/>
              </a:rPr>
              <a:t>Before CMS adds a provider to the Preclusion List,</a:t>
            </a:r>
            <a:r>
              <a:rPr lang="en-US" dirty="0">
                <a:solidFill>
                  <a:prstClr val="black"/>
                </a:solidFill>
                <a:cs typeface="Arial" panose="020B0604020202020204" pitchFamily="34" charset="0"/>
              </a:rPr>
              <a:t> it will notify the provider of their potential inclusion on the Preclusion List and their applicable appeal rights. CMS will add a provider to the Preclusion List only if the provider’s appeal is denied at the CMS level or the timeframe for the provider to request a CMS level appeal has been exhausted. </a:t>
            </a:r>
            <a:r>
              <a:rPr lang="en-US" dirty="0">
                <a:cs typeface="Arial" panose="020B0604020202020204" pitchFamily="34" charset="0"/>
              </a:rPr>
              <a:t>Providers will get a letter from CMS Medicare Administrative Contractors (MACs) before they’re added to the Preclusion List. The letter will contain the reason for preclusion, the effective date, and applicable rights to appeal.</a:t>
            </a:r>
          </a:p>
          <a:p>
            <a:pPr marL="108338" indent="-108338" defTabSz="931637">
              <a:spcAft>
                <a:spcPts val="578"/>
              </a:spcAft>
              <a:defRPr/>
            </a:pPr>
            <a:r>
              <a:rPr lang="en-US" b="1" dirty="0">
                <a:solidFill>
                  <a:prstClr val="black"/>
                </a:solidFill>
                <a:cs typeface="Arial" panose="020B0604020202020204" pitchFamily="34" charset="0"/>
              </a:rPr>
              <a:t>There’s one Preclusion List with subsequent updates.</a:t>
            </a:r>
            <a:r>
              <a:rPr lang="en-US" dirty="0">
                <a:solidFill>
                  <a:prstClr val="black"/>
                </a:solidFill>
                <a:cs typeface="Arial" panose="020B0604020202020204" pitchFamily="34" charset="0"/>
              </a:rPr>
              <a:t> Updates to the Preclusion List are made every 30 days, around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business day of each month. Visit </a:t>
            </a:r>
            <a:r>
              <a:rPr lang="en-US" dirty="0">
                <a:solidFill>
                  <a:prstClr val="black"/>
                </a:solidFill>
                <a:cs typeface="Arial" panose="020B0604020202020204" pitchFamily="34" charset="0"/>
                <a:hlinkClick r:id="rId3"/>
              </a:rPr>
              <a:t>CMS.gov/Medicare/Provider-Enrollment-and-Certification/MedicareProviderSupEnroll/PreclusionList.html</a:t>
            </a:r>
            <a:r>
              <a:rPr lang="en-US" dirty="0">
                <a:solidFill>
                  <a:prstClr val="black"/>
                </a:solidFill>
                <a:cs typeface="Arial" panose="020B0604020202020204" pitchFamily="34" charset="0"/>
              </a:rPr>
              <a:t> to review the “User Reference Guide for CMS Preclusion List” for instructions on how to access the list. Additional resources located on this site include, Preclusion List FAQs, a CMS Preclusion List File Layout, and a CMS List Sample File.</a:t>
            </a:r>
          </a:p>
          <a:p>
            <a:pPr marL="108338" indent="-108338" defTabSz="931637">
              <a:spcAft>
                <a:spcPts val="578"/>
              </a:spcAft>
              <a:defRPr/>
            </a:pPr>
            <a:r>
              <a:rPr lang="en-US" b="1" dirty="0">
                <a:solidFill>
                  <a:prstClr val="black"/>
                </a:solidFill>
                <a:cs typeface="Arial" panose="020B0604020202020204" pitchFamily="34" charset="0"/>
              </a:rPr>
              <a:t>Medicare health and drug plans must remove from their network any contracted provider who’s included on the Preclusion List as soon as possible. </a:t>
            </a:r>
            <a:r>
              <a:rPr lang="en-US" dirty="0">
                <a:solidFill>
                  <a:prstClr val="black"/>
                </a:solidFill>
                <a:cs typeface="Arial" panose="020B0604020202020204" pitchFamily="34" charset="0"/>
              </a:rPr>
              <a:t>Medicare</a:t>
            </a:r>
            <a:r>
              <a:rPr lang="en-US" baseline="0" dirty="0">
                <a:solidFill>
                  <a:prstClr val="black"/>
                </a:solidFill>
                <a:cs typeface="Arial" panose="020B0604020202020204" pitchFamily="34" charset="0"/>
              </a:rPr>
              <a:t> health and drug </a:t>
            </a:r>
            <a:r>
              <a:rPr lang="en-US" dirty="0">
                <a:solidFill>
                  <a:prstClr val="black"/>
                </a:solidFill>
                <a:cs typeface="Arial" panose="020B0604020202020204" pitchFamily="34" charset="0"/>
              </a:rPr>
              <a:t>plans should review the Preclusion List for this purpose on a regular basis. </a:t>
            </a:r>
          </a:p>
          <a:p>
            <a:pPr marL="108338" indent="-108338" defTabSz="931637">
              <a:spcAft>
                <a:spcPts val="578"/>
              </a:spcAft>
              <a:defRPr/>
            </a:pPr>
            <a:r>
              <a:rPr lang="en-US" b="1" dirty="0">
                <a:solidFill>
                  <a:prstClr val="black"/>
                </a:solidFill>
                <a:cs typeface="Arial" panose="020B0604020202020204" pitchFamily="34" charset="0"/>
              </a:rPr>
              <a:t>Medicare health plans and </a:t>
            </a:r>
            <a:r>
              <a:rPr lang="en-US" b="1" baseline="0" dirty="0">
                <a:solidFill>
                  <a:prstClr val="black"/>
                </a:solidFill>
                <a:cs typeface="Arial" panose="020B0604020202020204" pitchFamily="34" charset="0"/>
              </a:rPr>
              <a:t>drug </a:t>
            </a:r>
            <a:r>
              <a:rPr lang="en-US" b="1" dirty="0">
                <a:solidFill>
                  <a:prstClr val="black"/>
                </a:solidFill>
                <a:cs typeface="Arial" panose="020B0604020202020204" pitchFamily="34" charset="0"/>
              </a:rPr>
              <a:t>plans are required to notify enrollees</a:t>
            </a:r>
            <a:r>
              <a:rPr lang="en-US" dirty="0">
                <a:solidFill>
                  <a:prstClr val="black"/>
                </a:solidFill>
                <a:cs typeface="Arial" panose="020B0604020202020204" pitchFamily="34" charset="0"/>
              </a:rPr>
              <a:t> who got care in the last 12 months from a contracted provider or a prescription from a provider who’s included on the Preclusion List. The beneficiary should be notified as soon as possible but not later than 30 days from the posting of the list.</a:t>
            </a:r>
          </a:p>
          <a:p>
            <a:pPr>
              <a:spcAft>
                <a:spcPts val="578"/>
              </a:spcAft>
            </a:pPr>
            <a:endParaRPr lang="en-US" dirty="0">
              <a:cs typeface="Arial" panose="020B0604020202020204" pitchFamily="34" charset="0"/>
            </a:endParaRPr>
          </a:p>
          <a:p>
            <a:pPr marL="0" indent="0">
              <a:spcAft>
                <a:spcPts val="578"/>
              </a:spcAft>
              <a:buNone/>
            </a:pPr>
            <a:endParaRPr lang="en-US" b="0" dirty="0">
              <a:cs typeface="Arial" panose="020B0604020202020204" pitchFamily="34" charset="0"/>
            </a:endParaRPr>
          </a:p>
        </p:txBody>
      </p:sp>
    </p:spTree>
    <p:extLst>
      <p:ext uri="{BB962C8B-B14F-4D97-AF65-F5344CB8AC3E}">
        <p14:creationId xmlns:p14="http://schemas.microsoft.com/office/powerpoint/2010/main" val="2096540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01638" y="3638222"/>
            <a:ext cx="6109758" cy="5544556"/>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Plans have 30 days to review the Preclusion List monthly update </a:t>
            </a:r>
            <a:r>
              <a:rPr lang="en-US" dirty="0">
                <a:solidFill>
                  <a:prstClr val="black"/>
                </a:solidFill>
                <a:cs typeface="Arial" panose="020B0604020202020204" pitchFamily="34" charset="0"/>
              </a:rPr>
              <a:t>and notify their Medicare enrollees as soon as possible, but no later than 30 days from the posting of the list. People with Medicare have at least 60 days to find a new provider or get a new prescription. Plans will reject claims and deny payment for any services or drugs from the precluded provider on the 91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after the provider’s exclusion date.  </a:t>
            </a:r>
          </a:p>
          <a:p>
            <a:pPr marL="114458" indent="-114458" defTabSz="931637">
              <a:spcAft>
                <a:spcPts val="578"/>
              </a:spcAft>
              <a:defRPr/>
            </a:pPr>
            <a:r>
              <a:rPr lang="en-US" b="1" dirty="0">
                <a:solidFill>
                  <a:prstClr val="black"/>
                </a:solidFill>
                <a:cs typeface="Arial" panose="020B0604020202020204" pitchFamily="34" charset="0"/>
              </a:rPr>
              <a:t>Medicare health plans and drug plans may notify providers included on the Preclusion List </a:t>
            </a:r>
            <a:r>
              <a:rPr lang="en-US" dirty="0">
                <a:solidFill>
                  <a:prstClr val="black"/>
                </a:solidFill>
                <a:cs typeface="Arial" panose="020B0604020202020204" pitchFamily="34" charset="0"/>
              </a:rPr>
              <a:t>by copying the provider on the notice sent to the enrollee or by other means. This will notify providers about their patients who are impacted by their preclusion from the Medicare Program. </a:t>
            </a:r>
          </a:p>
          <a:p>
            <a:pPr marL="114458" indent="-114458" defTabSz="931637">
              <a:spcAft>
                <a:spcPts val="578"/>
              </a:spcAft>
              <a:defRPr/>
            </a:pPr>
            <a:r>
              <a:rPr lang="en-US" b="1" dirty="0">
                <a:solidFill>
                  <a:prstClr val="black"/>
                </a:solidFill>
                <a:cs typeface="Arial" panose="020B0604020202020204" pitchFamily="34" charset="0"/>
              </a:rPr>
              <a:t>For more information about the Preclusion List,</a:t>
            </a:r>
            <a:r>
              <a:rPr lang="en-US" dirty="0">
                <a:solidFill>
                  <a:prstClr val="black"/>
                </a:solidFill>
                <a:cs typeface="Arial" panose="020B0604020202020204" pitchFamily="34" charset="0"/>
              </a:rPr>
              <a:t> visit </a:t>
            </a:r>
            <a:r>
              <a:rPr lang="en-US" dirty="0">
                <a:cs typeface="Arial" panose="020B0604020202020204" pitchFamily="34" charset="0"/>
                <a:hlinkClick r:id="rId3"/>
              </a:rPr>
              <a:t>CMS.gov/Medicare/Provider-Enrollment-and-Certification/MedicareProviderSupEnroll/PreclusionList</a:t>
            </a:r>
            <a:r>
              <a:rPr lang="en-US" dirty="0">
                <a:cs typeface="Arial" panose="020B0604020202020204" pitchFamily="34" charset="0"/>
              </a:rPr>
              <a:t>.</a:t>
            </a:r>
          </a:p>
          <a:p>
            <a:pPr marL="0" indent="0" defTabSz="931637">
              <a:spcAft>
                <a:spcPts val="578"/>
              </a:spcAft>
              <a:buNone/>
              <a:defRPr/>
            </a:pPr>
            <a:endParaRPr lang="en-US" dirty="0">
              <a:solidFill>
                <a:prstClr val="black"/>
              </a:solidFill>
              <a:cs typeface="Arial" panose="020B0604020202020204" pitchFamily="34" charset="0"/>
            </a:endParaRPr>
          </a:p>
          <a:p>
            <a:pPr>
              <a:spcAft>
                <a:spcPts val="578"/>
              </a:spcAft>
            </a:pPr>
            <a:endParaRPr lang="en-US" dirty="0">
              <a:cs typeface="Arial" panose="020B0604020202020204" pitchFamily="34" charset="0"/>
            </a:endParaRPr>
          </a:p>
        </p:txBody>
      </p:sp>
    </p:spTree>
    <p:extLst>
      <p:ext uri="{BB962C8B-B14F-4D97-AF65-F5344CB8AC3E}">
        <p14:creationId xmlns:p14="http://schemas.microsoft.com/office/powerpoint/2010/main" val="2035793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89467" y="3648612"/>
            <a:ext cx="6231467" cy="5317311"/>
          </a:xfrm>
        </p:spPr>
        <p:txBody>
          <a:bodyPr/>
          <a:lstStyle/>
          <a:p>
            <a:pPr marL="0" indent="0" defTabSz="931637">
              <a:spcBef>
                <a:spcPts val="611"/>
              </a:spcBef>
              <a:spcAft>
                <a:spcPts val="578"/>
              </a:spcAft>
              <a:buNone/>
              <a:defRPr/>
            </a:pPr>
            <a:r>
              <a:rPr lang="en-US" sz="1100" b="1" dirty="0">
                <a:solidFill>
                  <a:prstClr val="black"/>
                </a:solidFill>
              </a:rPr>
              <a:t>This slide has animation.</a:t>
            </a:r>
            <a:endParaRPr lang="en-US" sz="1100" dirty="0">
              <a:solidFill>
                <a:prstClr val="black"/>
              </a:solidFill>
            </a:endParaRPr>
          </a:p>
          <a:p>
            <a:pPr marL="0" indent="0" defTabSz="931637">
              <a:spcAft>
                <a:spcPts val="578"/>
              </a:spcAft>
              <a:buNone/>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dirty="0">
              <a:solidFill>
                <a:prstClr val="black"/>
              </a:solidFill>
              <a:cs typeface="Arial" panose="020B0604020202020204" pitchFamily="34" charset="0"/>
            </a:endParaRPr>
          </a:p>
          <a:p>
            <a:pPr marL="108338" indent="-108338" defTabSz="931637">
              <a:spcAft>
                <a:spcPts val="578"/>
              </a:spcAft>
              <a:defRPr/>
            </a:pPr>
            <a:r>
              <a:rPr lang="en-US" sz="1100" b="1" dirty="0">
                <a:solidFill>
                  <a:prstClr val="black"/>
                </a:solidFill>
                <a:cs typeface="Arial" panose="020B0604020202020204" pitchFamily="34" charset="0"/>
              </a:rPr>
              <a:t>Gag clauses </a:t>
            </a:r>
            <a:r>
              <a:rPr lang="en-US" sz="1100" dirty="0">
                <a:solidFill>
                  <a:prstClr val="black"/>
                </a:solidFill>
                <a:cs typeface="Arial" panose="020B0604020202020204" pitchFamily="34" charset="0"/>
              </a:rPr>
              <a:t>are provisions in contracts that pharmacies enter into with insurance plans and their pharmacy benefit managers. These clauses prevent pharmacists from telling customers when they could pay less for a drug by paying cash, instead of billing their insurance and paying the required copay or deductible. </a:t>
            </a:r>
          </a:p>
          <a:p>
            <a:pPr marL="108338" indent="-108338" defTabSz="931637">
              <a:spcAft>
                <a:spcPts val="578"/>
              </a:spcAft>
              <a:defRPr/>
            </a:pPr>
            <a:r>
              <a:rPr lang="en-US" sz="1100" b="1" dirty="0">
                <a:solidFill>
                  <a:prstClr val="black"/>
                </a:solidFill>
                <a:cs typeface="Arial" panose="020B0604020202020204" pitchFamily="34" charset="0"/>
              </a:rPr>
              <a:t>The Know the Lowest Price Act of 2018 prohibits limiting certain information on drug prices.</a:t>
            </a:r>
            <a:r>
              <a:rPr lang="en-US" sz="1100" dirty="0">
                <a:solidFill>
                  <a:prstClr val="black"/>
                </a:solidFill>
                <a:cs typeface="Arial" panose="020B0604020202020204" pitchFamily="34" charset="0"/>
              </a:rPr>
              <a:t> Medicare drug plans and Medicare health plans with drug coverage can’t keep a pharmacy from, or penalize a pharmacy for, telling an enrollee price information, like if they’d pay a lower price for a drug out of pocket.</a:t>
            </a:r>
          </a:p>
          <a:p>
            <a:pPr marL="108338" indent="-108338" defTabSz="931637">
              <a:spcAft>
                <a:spcPts val="578"/>
              </a:spcAft>
              <a:defRPr/>
            </a:pPr>
            <a:r>
              <a:rPr lang="en-US" sz="1100" b="1" dirty="0">
                <a:solidFill>
                  <a:prstClr val="black"/>
                </a:solidFill>
                <a:cs typeface="Arial" panose="020B0604020202020204" pitchFamily="34" charset="0"/>
              </a:rPr>
              <a:t>An advantage of using your plan for every prescription</a:t>
            </a:r>
            <a:r>
              <a:rPr lang="en-US" sz="1100" dirty="0">
                <a:solidFill>
                  <a:prstClr val="black"/>
                </a:solidFill>
                <a:cs typeface="Arial" panose="020B0604020202020204" pitchFamily="34" charset="0"/>
              </a:rPr>
              <a:t> is that the plan can conduct proper safety checks and concurrent drug use reviews. You can ask your pharmacist if there’s a less expensive option available. As a result of the Know the Lowest Price Act, your pharmacist can tell you if it’s less expensive to pay for the drug out of pocket. You can also submit your receipts to your plan to have these costs counted toward your yearly true out-of-pocket (TrOOP) balance. Check with your plan to find out how. For additional information about which claims may be reimbursable, visit </a:t>
            </a:r>
            <a:r>
              <a:rPr lang="en-US" sz="1100" dirty="0">
                <a:solidFill>
                  <a:prstClr val="black"/>
                </a:solidFill>
                <a:cs typeface="Arial" panose="020B0604020202020204" pitchFamily="34" charset="0"/>
                <a:hlinkClick r:id="rId3"/>
              </a:rPr>
              <a:t>CMS.gov/Medicare/Prescription-Drug-Coverage/PrescriptionDrugCovContra/Downloads/Chapter-14-Coordination-of-Benefits-v09-17-2018.pdf</a:t>
            </a:r>
            <a:r>
              <a:rPr lang="en-US" sz="1100" dirty="0">
                <a:solidFill>
                  <a:prstClr val="black"/>
                </a:solidFill>
                <a:cs typeface="Arial" panose="020B0604020202020204" pitchFamily="34" charset="0"/>
              </a:rPr>
              <a:t>.</a:t>
            </a:r>
            <a:endParaRPr lang="en-US" sz="1100" b="1" dirty="0">
              <a:solidFill>
                <a:prstClr val="black"/>
              </a:solidFill>
              <a:cs typeface="Arial" panose="020B0604020202020204" pitchFamily="34" charset="0"/>
            </a:endParaRPr>
          </a:p>
          <a:p>
            <a:pPr marL="0" indent="0" defTabSz="931637">
              <a:spcAft>
                <a:spcPts val="578"/>
              </a:spcAft>
              <a:buNone/>
              <a:defRPr/>
            </a:pPr>
            <a:r>
              <a:rPr lang="en-US" sz="1100" b="1" dirty="0">
                <a:solidFill>
                  <a:prstClr val="black"/>
                </a:solidFill>
                <a:cs typeface="Arial" panose="020B0604020202020204" pitchFamily="34" charset="0"/>
              </a:rPr>
              <a:t>Sources:</a:t>
            </a:r>
            <a:r>
              <a:rPr lang="en-US" sz="1100" dirty="0">
                <a:solidFill>
                  <a:prstClr val="black"/>
                </a:solidFill>
                <a:cs typeface="Arial" panose="020B0604020202020204" pitchFamily="34" charset="0"/>
              </a:rPr>
              <a:t> </a:t>
            </a:r>
          </a:p>
          <a:p>
            <a:pPr defTabSz="931637">
              <a:spcAft>
                <a:spcPts val="578"/>
              </a:spcAft>
              <a:defRPr/>
            </a:pPr>
            <a:r>
              <a:rPr lang="en-US" sz="1100" dirty="0">
                <a:solidFill>
                  <a:prstClr val="black"/>
                </a:solidFill>
                <a:cs typeface="Arial" panose="020B0604020202020204" pitchFamily="34" charset="0"/>
                <a:hlinkClick r:id="rId4"/>
              </a:rPr>
              <a:t>Congress.gov/115/bills/s2553/BILLS-115s2553enr.pdf</a:t>
            </a:r>
            <a:r>
              <a:rPr lang="en-US" sz="1100" dirty="0">
                <a:solidFill>
                  <a:prstClr val="black"/>
                </a:solidFill>
                <a:cs typeface="Arial" panose="020B0604020202020204" pitchFamily="34" charset="0"/>
              </a:rPr>
              <a:t> </a:t>
            </a:r>
          </a:p>
          <a:p>
            <a:pPr defTabSz="931637">
              <a:spcAft>
                <a:spcPts val="578"/>
              </a:spcAft>
              <a:defRPr/>
            </a:pPr>
            <a:r>
              <a:rPr lang="en-US" sz="1100" dirty="0">
                <a:solidFill>
                  <a:prstClr val="black"/>
                </a:solidFill>
                <a:cs typeface="Arial" panose="020B0604020202020204" pitchFamily="34" charset="0"/>
              </a:rPr>
              <a:t>Medicare Prescription Drug Benefit Manual Chapter 14 - Coordination of Benefits—Section 50.4 – Processing Claims and Tracking TrOOP (</a:t>
            </a:r>
            <a:r>
              <a:rPr lang="en-US" sz="1100" dirty="0">
                <a:solidFill>
                  <a:prstClr val="black"/>
                </a:solidFill>
                <a:cs typeface="Arial" panose="020B0604020202020204" pitchFamily="34" charset="0"/>
                <a:hlinkClick r:id="rId3"/>
              </a:rPr>
              <a:t>CMS.gov/Medicare/Prescription-Drug-Coverage/PrescriptionDrugCovContra/Downloads/Chapter-14-Coordination-of-Benefits-v09-17-2018.pdf</a:t>
            </a:r>
            <a:r>
              <a:rPr lang="en-US" sz="1100" dirty="0">
                <a:solidFill>
                  <a:prstClr val="black"/>
                </a:solidFill>
                <a:cs typeface="Arial" panose="020B0604020202020204" pitchFamily="34" charset="0"/>
              </a:rPr>
              <a:t>)</a:t>
            </a:r>
          </a:p>
          <a:p>
            <a:pPr marL="0" indent="0">
              <a:spcAft>
                <a:spcPts val="578"/>
              </a:spcAft>
              <a:buNone/>
            </a:pPr>
            <a:endParaRPr lang="en-US" sz="1100" dirty="0">
              <a:cs typeface="Arial" panose="020B0604020202020204" pitchFamily="34" charset="0"/>
            </a:endParaRPr>
          </a:p>
          <a:p>
            <a:pPr marL="0" indent="0">
              <a:spcAft>
                <a:spcPts val="578"/>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69081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31637">
              <a:spcAft>
                <a:spcPts val="578"/>
              </a:spcAft>
              <a:buNone/>
              <a:defRPr/>
            </a:pPr>
            <a:r>
              <a:rPr lang="en-US" dirty="0">
                <a:solidFill>
                  <a:prstClr val="black"/>
                </a:solidFill>
                <a:cs typeface="Arial"/>
              </a:rPr>
              <a:t>At the end of this lesson, you’ll be able to:</a:t>
            </a:r>
          </a:p>
          <a:p>
            <a:pPr marL="114458" lvl="1" indent="-114458">
              <a:spcBef>
                <a:spcPts val="0"/>
              </a:spcBef>
              <a:spcAft>
                <a:spcPts val="578"/>
              </a:spcAft>
              <a:buFont typeface="Wingdings" panose="05000000000000000000" pitchFamily="2" charset="2"/>
              <a:buChar char="§"/>
            </a:pPr>
            <a:r>
              <a:rPr lang="en-US" dirty="0">
                <a:cs typeface="Arial"/>
              </a:rPr>
              <a:t>Describe when the different parts of Medicare cover certain drugs </a:t>
            </a:r>
            <a:endParaRPr lang="en-US" dirty="0">
              <a:cs typeface="Arial" panose="020B0604020202020204" pitchFamily="34" charset="0"/>
            </a:endParaRPr>
          </a:p>
          <a:p>
            <a:pPr marL="114458" lvl="1" indent="-114458" defTabSz="661043">
              <a:spcBef>
                <a:spcPts val="0"/>
              </a:spcBef>
              <a:spcAft>
                <a:spcPts val="578"/>
              </a:spcAft>
              <a:buFont typeface="Wingdings" panose="05000000000000000000" pitchFamily="2" charset="2"/>
              <a:buChar char="§"/>
            </a:pPr>
            <a:r>
              <a:rPr lang="en-US" dirty="0">
                <a:cs typeface="Arial"/>
              </a:rPr>
              <a:t>Explain drug coverage under Medicare Part A (Hospital Insurance) and Part B (Medical Insurance)</a:t>
            </a:r>
          </a:p>
          <a:p>
            <a:pPr marL="0" lvl="1" defTabSz="931637">
              <a:spcBef>
                <a:spcPts val="611"/>
              </a:spcBef>
              <a:spcAft>
                <a:spcPts val="578"/>
              </a:spcAft>
              <a:defRPr/>
            </a:pPr>
            <a:endParaRPr lang="en-US" dirty="0">
              <a:solidFill>
                <a:prstClr val="black"/>
              </a:solidFill>
            </a:endParaRPr>
          </a:p>
        </p:txBody>
      </p:sp>
    </p:spTree>
    <p:extLst>
      <p:ext uri="{BB962C8B-B14F-4D97-AF65-F5344CB8AC3E}">
        <p14:creationId xmlns:p14="http://schemas.microsoft.com/office/powerpoint/2010/main" val="119978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578"/>
              </a:spcAft>
              <a:buNone/>
              <a:defRPr/>
            </a:pPr>
            <a:r>
              <a:rPr lang="en-US" b="1" dirty="0">
                <a:solidFill>
                  <a:prstClr val="black"/>
                </a:solidFill>
              </a:rPr>
              <a:t>This slide has animation.</a:t>
            </a:r>
            <a:endParaRPr lang="en-US" dirty="0">
              <a:solidFill>
                <a:prstClr val="black"/>
              </a:solidFill>
            </a:endParaRPr>
          </a:p>
          <a:p>
            <a:pPr marL="0" indent="0" defTabSz="881390">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a:spcAft>
                <a:spcPts val="578"/>
              </a:spcAft>
              <a:buNone/>
            </a:pPr>
            <a:r>
              <a:rPr lang="en-US" dirty="0"/>
              <a:t>As of January 1, 2023, your Medicare drug plan can’t charge you more than $35 for a one-month supply of each Part-D covered insulin product, and you don’t have to pay a deductible for your insulin. You’ll pay $35 (or less) for a one-month supply of each Part-D covered insulin product, even if you get Extra Help to lower your prescription drug costs. If you get a 3-month supply of Part D-covered insulin, your costs can’t be more than $105—that is, $35 for each month’s supply.</a:t>
            </a:r>
          </a:p>
          <a:p>
            <a:pPr marL="0" indent="0">
              <a:spcAft>
                <a:spcPts val="578"/>
              </a:spcAft>
              <a:buNone/>
            </a:pPr>
            <a:r>
              <a:rPr lang="en-US" dirty="0"/>
              <a:t>A covered insulin product is insulin that’s included on a Part D sponsor’s drug list (formulary). This includes any new insulin products that become available during the plan year. An insulin product might also be considered covered in other instances.</a:t>
            </a:r>
          </a:p>
          <a:p>
            <a:pPr marL="0" indent="0">
              <a:spcAft>
                <a:spcPts val="578"/>
              </a:spcAft>
              <a:buNone/>
            </a:pPr>
            <a:r>
              <a:rPr lang="en-US" dirty="0"/>
              <a:t>As with other medications, not all plans cover all insulin products and/or medications to treat diabetes. For insulin that’s covered by a plan, plans can’t charge you more than $35 for a one-month supply of each Medicare Part D-covered insulin you take, and can’t charge you a deductible for insulin. If you get a 60- or 90-day supply of insulin, your costs</a:t>
            </a:r>
            <a:r>
              <a:rPr lang="en-US" b="1" dirty="0"/>
              <a:t> </a:t>
            </a:r>
            <a:r>
              <a:rPr lang="en-US" dirty="0"/>
              <a:t>can’t be more than $35 for each month’s supply of each covered insulin. For example, if you get a 60-day supply of a Part D-covered insulin, you’ll pay no more than $70.</a:t>
            </a:r>
          </a:p>
          <a:p>
            <a:pPr marL="0" indent="0">
              <a:spcAft>
                <a:spcPts val="578"/>
              </a:spcAft>
              <a:buNone/>
            </a:pPr>
            <a:r>
              <a:rPr lang="en-US" dirty="0"/>
              <a:t>For more information about the IRA visit </a:t>
            </a:r>
            <a:r>
              <a:rPr lang="en-US" dirty="0">
                <a:hlinkClick r:id="rId3"/>
              </a:rPr>
              <a:t>CMS.gov/inflation-reduction-act-and-medicare</a:t>
            </a:r>
            <a:r>
              <a:rPr lang="en-US" dirty="0"/>
              <a:t> and </a:t>
            </a:r>
            <a:r>
              <a:rPr lang="en-US" dirty="0">
                <a:hlinkClick r:id="rId4"/>
              </a:rPr>
              <a:t>CMS.gov/files/document/faqs-medicare-insulin-cost-sharing.pdf</a:t>
            </a:r>
            <a:r>
              <a:rPr lang="en-US" dirty="0"/>
              <a:t>.</a:t>
            </a:r>
          </a:p>
          <a:p>
            <a:pPr marL="0" indent="0">
              <a:spcAft>
                <a:spcPts val="578"/>
              </a:spcAft>
              <a:buNone/>
            </a:pPr>
            <a:endParaRPr lang="en-US" dirty="0"/>
          </a:p>
          <a:p>
            <a:pPr marL="0" indent="0">
              <a:spcAft>
                <a:spcPts val="578"/>
              </a:spcAft>
              <a:buNone/>
            </a:pPr>
            <a:endParaRPr lang="en-US" dirty="0"/>
          </a:p>
          <a:p>
            <a:pPr marL="0" indent="0">
              <a:spcAft>
                <a:spcPts val="578"/>
              </a:spcAft>
              <a:buNone/>
            </a:pPr>
            <a:endParaRPr lang="en-US" dirty="0"/>
          </a:p>
          <a:p>
            <a:pPr marL="0" indent="0">
              <a:spcAft>
                <a:spcPts val="578"/>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Plans with Medicare drug coverage must offer free Medication</a:t>
            </a:r>
            <a:r>
              <a:rPr lang="en-US" baseline="0" dirty="0">
                <a:solidFill>
                  <a:prstClr val="black"/>
                </a:solidFill>
                <a:cs typeface="Arial"/>
              </a:rPr>
              <a:t> Therapy Management (</a:t>
            </a:r>
            <a:r>
              <a:rPr lang="en-US" dirty="0">
                <a:solidFill>
                  <a:prstClr val="black"/>
                </a:solidFill>
                <a:cs typeface="Arial"/>
              </a:rPr>
              <a:t>MTM) services if you meet certain requirements (discussed on the next slide) or are in a DMP. Members who qualify can get MTM services to help them understand how to manage their medications and use them safely. </a:t>
            </a:r>
          </a:p>
          <a:p>
            <a:pPr marL="0" indent="0" defTabSz="931637">
              <a:spcAft>
                <a:spcPts val="578"/>
              </a:spcAft>
              <a:buNone/>
              <a:defRPr/>
            </a:pPr>
            <a:r>
              <a:rPr lang="en-US" dirty="0">
                <a:solidFill>
                  <a:prstClr val="black"/>
                </a:solidFill>
                <a:cs typeface="Arial"/>
              </a:rPr>
              <a:t>MTM services may vary by</a:t>
            </a:r>
            <a:r>
              <a:rPr lang="en-US" baseline="0" dirty="0">
                <a:solidFill>
                  <a:prstClr val="black"/>
                </a:solidFill>
                <a:cs typeface="Arial"/>
              </a:rPr>
              <a:t> </a:t>
            </a:r>
            <a:r>
              <a:rPr lang="en-US" dirty="0">
                <a:solidFill>
                  <a:prstClr val="black"/>
                </a:solidFill>
                <a:cs typeface="Arial"/>
              </a:rPr>
              <a:t>plan. MTM services usually include a discussion with a pharmacist or other health care provider to review your medications. </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a:rPr>
              <a:t>The pharmacist or other health care provider may talk with you about:</a:t>
            </a:r>
          </a:p>
          <a:p>
            <a:pPr marL="114458" indent="-114458" defTabSz="931637">
              <a:spcAft>
                <a:spcPts val="578"/>
              </a:spcAft>
              <a:defRPr/>
            </a:pPr>
            <a:r>
              <a:rPr lang="en-US" dirty="0">
                <a:solidFill>
                  <a:prstClr val="black"/>
                </a:solidFill>
                <a:cs typeface="Arial"/>
              </a:rPr>
              <a:t>How well your medications are working</a:t>
            </a:r>
          </a:p>
          <a:p>
            <a:pPr marL="114458" indent="-114458" defTabSz="931637">
              <a:spcAft>
                <a:spcPts val="578"/>
              </a:spcAft>
              <a:defRPr/>
            </a:pPr>
            <a:r>
              <a:rPr lang="en-US" dirty="0">
                <a:solidFill>
                  <a:prstClr val="black"/>
                </a:solidFill>
                <a:cs typeface="Arial"/>
              </a:rPr>
              <a:t>Whether your medications have side effects</a:t>
            </a:r>
          </a:p>
          <a:p>
            <a:pPr marL="114458" indent="-114458" defTabSz="931637">
              <a:spcAft>
                <a:spcPts val="578"/>
              </a:spcAft>
              <a:defRPr/>
            </a:pPr>
            <a:r>
              <a:rPr lang="en-US" dirty="0">
                <a:solidFill>
                  <a:prstClr val="black"/>
                </a:solidFill>
                <a:cs typeface="Arial"/>
              </a:rPr>
              <a:t>If there might be interactions between the drugs you’re taking</a:t>
            </a:r>
          </a:p>
          <a:p>
            <a:pPr marL="114458" indent="-114458" defTabSz="931637">
              <a:spcAft>
                <a:spcPts val="578"/>
              </a:spcAft>
              <a:defRPr/>
            </a:pPr>
            <a:r>
              <a:rPr lang="en-US" dirty="0">
                <a:solidFill>
                  <a:prstClr val="black"/>
                </a:solidFill>
                <a:cs typeface="Arial"/>
              </a:rPr>
              <a:t>Whether your costs can be lowered</a:t>
            </a:r>
          </a:p>
          <a:p>
            <a:pPr marL="114458" indent="-114458" defTabSz="931637">
              <a:spcAft>
                <a:spcPts val="578"/>
              </a:spcAft>
              <a:defRPr/>
            </a:pPr>
            <a:r>
              <a:rPr lang="en-US" dirty="0">
                <a:solidFill>
                  <a:prstClr val="black"/>
                </a:solidFill>
                <a:cs typeface="Arial"/>
              </a:rPr>
              <a:t>How to safely dispose of unused medications</a:t>
            </a:r>
          </a:p>
          <a:p>
            <a:pPr marL="0" indent="0" defTabSz="931637">
              <a:spcBef>
                <a:spcPts val="611"/>
              </a:spcBef>
              <a:buNone/>
              <a:defRPr/>
            </a:pPr>
            <a:endParaRPr lang="en-US" dirty="0">
              <a:solidFill>
                <a:prstClr val="black"/>
              </a:solidFill>
            </a:endParaRPr>
          </a:p>
        </p:txBody>
      </p:sp>
    </p:spTree>
    <p:extLst>
      <p:ext uri="{BB962C8B-B14F-4D97-AF65-F5344CB8AC3E}">
        <p14:creationId xmlns:p14="http://schemas.microsoft.com/office/powerpoint/2010/main" val="389273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25979" y="3638221"/>
            <a:ext cx="6097588" cy="5534638"/>
          </a:xfrm>
        </p:spPr>
        <p:txBody>
          <a:bodyPr/>
          <a:lstStyle/>
          <a:p>
            <a:pPr marL="0" indent="0" defTabSz="931637">
              <a:spcAft>
                <a:spcPts val="578"/>
              </a:spcAft>
              <a:buNone/>
              <a:defRPr/>
            </a:pPr>
            <a:r>
              <a:rPr lang="en-US" sz="1100" b="1" dirty="0">
                <a:solidFill>
                  <a:prstClr val="black"/>
                </a:solidFill>
              </a:rPr>
              <a:t>This slide has animation.</a:t>
            </a:r>
            <a:endParaRPr lang="en-US" sz="1100" dirty="0">
              <a:solidFill>
                <a:srgbClr val="000000"/>
              </a:solidFill>
              <a:cs typeface="Arial" panose="020B0604020202020204" pitchFamily="34" charset="0"/>
            </a:endParaRPr>
          </a:p>
          <a:p>
            <a:pPr marL="0" indent="0" defTabSz="931637">
              <a:spcBef>
                <a:spcPts val="611"/>
              </a:spcBef>
              <a:spcAft>
                <a:spcPts val="578"/>
              </a:spcAft>
              <a:buNone/>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dirty="0">
              <a:solidFill>
                <a:prstClr val="black"/>
              </a:solidFill>
              <a:cs typeface="Arial" panose="020B0604020202020204" pitchFamily="34" charset="0"/>
            </a:endParaRPr>
          </a:p>
          <a:p>
            <a:pPr marL="0" indent="0" defTabSz="931637">
              <a:spcAft>
                <a:spcPts val="578"/>
              </a:spcAft>
              <a:buNone/>
              <a:defRPr/>
            </a:pPr>
            <a:r>
              <a:rPr lang="en-US" sz="1100" b="1" dirty="0">
                <a:solidFill>
                  <a:prstClr val="black"/>
                </a:solidFill>
                <a:cs typeface="Arial" panose="020B0604020202020204" pitchFamily="34" charset="0"/>
              </a:rPr>
              <a:t>Your plan may enroll you in an MTM program if you’re in a DMP or if you meet all of these conditions:</a:t>
            </a:r>
          </a:p>
          <a:p>
            <a:pPr marL="114458" indent="-114458" defTabSz="931637">
              <a:spcAft>
                <a:spcPts val="578"/>
              </a:spcAft>
              <a:defRPr/>
            </a:pPr>
            <a:r>
              <a:rPr lang="en-US" sz="1100" dirty="0">
                <a:solidFill>
                  <a:prstClr val="black"/>
                </a:solidFill>
                <a:cs typeface="Arial" panose="020B0604020202020204" pitchFamily="34" charset="0"/>
              </a:rPr>
              <a:t>You have more than one chronic health condition. </a:t>
            </a:r>
          </a:p>
          <a:p>
            <a:pPr marL="114458" indent="-114458" defTabSz="931637">
              <a:spcBef>
                <a:spcPts val="611"/>
              </a:spcBef>
              <a:spcAft>
                <a:spcPts val="578"/>
              </a:spcAft>
              <a:defRPr/>
            </a:pPr>
            <a:r>
              <a:rPr lang="en-US" sz="1100" dirty="0">
                <a:solidFill>
                  <a:prstClr val="black"/>
                </a:solidFill>
                <a:cs typeface="Arial" panose="020B0604020202020204" pitchFamily="34" charset="0"/>
              </a:rPr>
              <a:t>You take several different medications.</a:t>
            </a:r>
          </a:p>
          <a:p>
            <a:pPr marL="114458" indent="-114458" defTabSz="931637">
              <a:spcBef>
                <a:spcPts val="611"/>
              </a:spcBef>
              <a:spcAft>
                <a:spcPts val="578"/>
              </a:spcAft>
              <a:defRPr/>
            </a:pPr>
            <a:r>
              <a:rPr lang="en-US" sz="1100" dirty="0">
                <a:solidFill>
                  <a:prstClr val="black"/>
                </a:solidFill>
                <a:cs typeface="Arial" panose="020B0604020202020204" pitchFamily="34" charset="0"/>
              </a:rPr>
              <a:t>Your medications have an estimated combined cost of more than $5,330 (for 2024) per year. This dollar amount (which can change each year) is estimated based on your out‑of‑pocket costs and the costs your plan pays for the medications each calendar year. Your plan can help you find out if you may reach this dollar limit.</a:t>
            </a:r>
          </a:p>
          <a:p>
            <a:pPr marL="0" indent="0" defTabSz="931637">
              <a:spcBef>
                <a:spcPts val="611"/>
              </a:spcBef>
              <a:spcAft>
                <a:spcPts val="578"/>
              </a:spcAft>
              <a:buNone/>
              <a:defRPr/>
            </a:pPr>
            <a:r>
              <a:rPr lang="en-US" sz="1100" dirty="0">
                <a:solidFill>
                  <a:prstClr val="black"/>
                </a:solidFill>
                <a:cs typeface="Arial" panose="020B0604020202020204" pitchFamily="34" charset="0"/>
              </a:rPr>
              <a:t>These conditions qualify you for additional MTM services. They’re NOT requirements to join the Medicare drug plan itself. </a:t>
            </a:r>
          </a:p>
          <a:p>
            <a:pPr marL="0" indent="0" defTabSz="931637">
              <a:spcBef>
                <a:spcPts val="611"/>
              </a:spcBef>
              <a:spcAft>
                <a:spcPts val="578"/>
              </a:spcAft>
              <a:buNone/>
              <a:defRPr/>
            </a:pPr>
            <a:r>
              <a:rPr lang="en-US" sz="1100" dirty="0">
                <a:solidFill>
                  <a:prstClr val="black"/>
                </a:solidFill>
                <a:cs typeface="Arial" panose="020B0604020202020204" pitchFamily="34" charset="0"/>
              </a:rPr>
              <a:t>Contact the plan directly to find out more about its MTM services and what’s required to get these services. Specific eligibility requirements vary for each plan’s MTM program.</a:t>
            </a:r>
          </a:p>
          <a:p>
            <a:pPr marL="0" indent="0">
              <a:spcBef>
                <a:spcPts val="611"/>
              </a:spcBef>
              <a:spcAft>
                <a:spcPts val="578"/>
              </a:spcAft>
              <a:buNone/>
              <a:defRPr/>
            </a:pPr>
            <a:r>
              <a:rPr lang="en-US" sz="1100" b="1" dirty="0">
                <a:solidFill>
                  <a:prstClr val="black"/>
                </a:solidFill>
                <a:cs typeface="Arial" panose="020B0604020202020204" pitchFamily="34" charset="0"/>
              </a:rPr>
              <a:t>For more information, visit:</a:t>
            </a:r>
          </a:p>
          <a:p>
            <a:pPr marL="108338" indent="-108338">
              <a:spcBef>
                <a:spcPts val="611"/>
              </a:spcBef>
              <a:spcAft>
                <a:spcPts val="578"/>
              </a:spcAft>
              <a:defRPr/>
            </a:pPr>
            <a:r>
              <a:rPr lang="en-US" sz="1100" dirty="0">
                <a:solidFill>
                  <a:prstClr val="black"/>
                </a:solidFill>
                <a:cs typeface="Arial" panose="020B0604020202020204" pitchFamily="34" charset="0"/>
                <a:hlinkClick r:id="rId3"/>
              </a:rPr>
              <a:t>Medicare.gov/drug-coverage-part-d/what-medicare-part-d-drug-plans-cover/medication-therapy-management-programs-for-complex-health-needs</a:t>
            </a:r>
            <a:endParaRPr lang="en-US" sz="1100" dirty="0">
              <a:solidFill>
                <a:prstClr val="black"/>
              </a:solidFill>
              <a:cs typeface="Arial" panose="020B0604020202020204" pitchFamily="34" charset="0"/>
            </a:endParaRPr>
          </a:p>
          <a:p>
            <a:pPr marL="108338" indent="-108338">
              <a:spcBef>
                <a:spcPts val="611"/>
              </a:spcBef>
              <a:spcAft>
                <a:spcPts val="578"/>
              </a:spcAft>
              <a:defRPr/>
            </a:pPr>
            <a:r>
              <a:rPr lang="en-US" sz="1100" dirty="0">
                <a:solidFill>
                  <a:prstClr val="black"/>
                </a:solidFill>
                <a:cs typeface="Arial" panose="020B0604020202020204" pitchFamily="34" charset="0"/>
              </a:rPr>
              <a:t>“CY 2024 Medication Therapy Management Program Guidance and Submission Instructions” at </a:t>
            </a:r>
            <a:r>
              <a:rPr lang="en-US" sz="1100" dirty="0">
                <a:solidFill>
                  <a:prstClr val="black"/>
                </a:solidFill>
                <a:cs typeface="Arial" panose="020B0604020202020204" pitchFamily="34" charset="0"/>
                <a:hlinkClick r:id="rId4"/>
              </a:rPr>
              <a:t>CMS.gov/files/document/memo-contract-year-2024-medication-therapy-management-mtm-program-submission-v042123.pdf</a:t>
            </a:r>
            <a:endParaRPr lang="en-US" sz="1100" dirty="0">
              <a:solidFill>
                <a:prstClr val="black"/>
              </a:solidFill>
              <a:cs typeface="Arial" panose="020B0604020202020204" pitchFamily="34" charset="0"/>
            </a:endParaRPr>
          </a:p>
          <a:p>
            <a:pPr marL="108338" indent="-108338">
              <a:spcBef>
                <a:spcPts val="611"/>
              </a:spcBef>
              <a:spcAft>
                <a:spcPts val="578"/>
              </a:spcAft>
              <a:defRPr/>
            </a:pPr>
            <a:endParaRPr lang="en-US" sz="1100" dirty="0">
              <a:cs typeface="Arial" panose="020B0604020202020204" pitchFamily="34" charset="0"/>
            </a:endParaRPr>
          </a:p>
        </p:txBody>
      </p:sp>
    </p:spTree>
    <p:extLst>
      <p:ext uri="{BB962C8B-B14F-4D97-AF65-F5344CB8AC3E}">
        <p14:creationId xmlns:p14="http://schemas.microsoft.com/office/powerpoint/2010/main" val="2643419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Plans can change their drug list and prices for drugs.</a:t>
            </a:r>
            <a:r>
              <a:rPr lang="en-US" dirty="0">
                <a:solidFill>
                  <a:prstClr val="black"/>
                </a:solidFill>
                <a:cs typeface="Arial" panose="020B0604020202020204" pitchFamily="34" charset="0"/>
              </a:rPr>
              <a:t> Call your plan’s customer service center or visit your plan’s website to find the most up-to-date drug list and prices.</a:t>
            </a:r>
          </a:p>
          <a:p>
            <a:pPr marL="114458" indent="-114458" defTabSz="931637">
              <a:spcAft>
                <a:spcPts val="578"/>
              </a:spcAft>
              <a:defRPr/>
            </a:pPr>
            <a:r>
              <a:rPr lang="en-US" b="1" dirty="0">
                <a:solidFill>
                  <a:prstClr val="black"/>
                </a:solidFill>
                <a:cs typeface="Arial" panose="020B0604020202020204" pitchFamily="34" charset="0"/>
              </a:rPr>
              <a:t>Your prescriber may need to change your prescription,</a:t>
            </a:r>
            <a:r>
              <a:rPr lang="en-US" b="1" baseline="0" dirty="0">
                <a:solidFill>
                  <a:prstClr val="black"/>
                </a:solidFill>
                <a:cs typeface="Arial" panose="020B0604020202020204" pitchFamily="34" charset="0"/>
              </a:rPr>
              <a:t> </a:t>
            </a:r>
            <a:r>
              <a:rPr lang="en-US" b="1" dirty="0">
                <a:solidFill>
                  <a:prstClr val="black"/>
                </a:solidFill>
                <a:cs typeface="Arial" panose="020B0604020202020204" pitchFamily="34" charset="0"/>
              </a:rPr>
              <a:t>prescribe a new drug, or can recommend a therapeutic alternative. </a:t>
            </a:r>
            <a:r>
              <a:rPr lang="en-US" dirty="0">
                <a:solidFill>
                  <a:prstClr val="black"/>
                </a:solidFill>
                <a:cs typeface="Arial" panose="020B0604020202020204" pitchFamily="34" charset="0"/>
              </a:rPr>
              <a:t>If your prescriber sends prescriptions electronically, they can check which drugs your drug plan covers through their electronic prescribing system. If your prescriber doesn’t prescribe electronically, give them a copy of your Medicare plan’s current formulary. </a:t>
            </a:r>
          </a:p>
          <a:p>
            <a:pPr marL="114458" indent="-114458" defTabSz="931637">
              <a:spcAft>
                <a:spcPts val="578"/>
              </a:spcAft>
              <a:defRPr/>
            </a:pPr>
            <a:r>
              <a:rPr lang="en-US" b="1" dirty="0">
                <a:solidFill>
                  <a:prstClr val="black"/>
                </a:solidFill>
                <a:cs typeface="Arial" panose="020B0604020202020204" pitchFamily="34" charset="0"/>
              </a:rPr>
              <a:t>If your prescriber needs to prescribe a drug that’s not on your Medicare plan’s formulary </a:t>
            </a:r>
            <a:r>
              <a:rPr lang="en-US" dirty="0">
                <a:solidFill>
                  <a:prstClr val="black"/>
                </a:solidFill>
                <a:cs typeface="Arial" panose="020B0604020202020204" pitchFamily="34" charset="0"/>
              </a:rPr>
              <a:t>and you don’t have any other health insurance that covers outpatient drugs, you or your doctor can ask the plan for an exception. You may consider changing your Medicare drug coverage when permissible to one that does cover the specific drug. </a:t>
            </a:r>
          </a:p>
          <a:p>
            <a:pPr marL="278495" lvl="1" indent="-165261" defTabSz="931637">
              <a:spcAft>
                <a:spcPts val="578"/>
              </a:spcAft>
              <a:buFont typeface="Arial" panose="020B0604020202020204" pitchFamily="34" charset="0"/>
              <a:buChar char="•"/>
              <a:defRPr/>
            </a:pPr>
            <a:r>
              <a:rPr lang="en-US" b="1" dirty="0">
                <a:solidFill>
                  <a:prstClr val="black"/>
                </a:solidFill>
                <a:cs typeface="Arial" panose="020B0604020202020204" pitchFamily="34" charset="0"/>
              </a:rPr>
              <a:t>If your plan still won’t cover a specific drug you need,</a:t>
            </a:r>
            <a:r>
              <a:rPr lang="en-US" dirty="0">
                <a:solidFill>
                  <a:prstClr val="black"/>
                </a:solidFill>
                <a:cs typeface="Arial" panose="020B0604020202020204" pitchFamily="34" charset="0"/>
              </a:rPr>
              <a:t> you can appeal. If you want to get the drug before your appeal is decided, you may have to pay out of pocket for the prescription. Keep the receipt and give a copy of it to the person deciding your appeal. If you win the appeal, the plan will pay you back. </a:t>
            </a:r>
          </a:p>
          <a:p>
            <a:pPr marL="0" indent="0">
              <a:spcAft>
                <a:spcPts val="578"/>
              </a:spcAft>
              <a:buNone/>
            </a:pPr>
            <a:endParaRPr lang="en-US" dirty="0">
              <a:cs typeface="Arial" panose="020B0604020202020204" pitchFamily="34" charset="0"/>
            </a:endParaRPr>
          </a:p>
        </p:txBody>
      </p:sp>
    </p:spTree>
    <p:extLst>
      <p:ext uri="{BB962C8B-B14F-4D97-AF65-F5344CB8AC3E}">
        <p14:creationId xmlns:p14="http://schemas.microsoft.com/office/powerpoint/2010/main" val="3076167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6</a:t>
            </a:r>
          </a:p>
          <a:p>
            <a:pPr marL="0" indent="0" defTabSz="931637">
              <a:spcAft>
                <a:spcPts val="578"/>
              </a:spcAft>
              <a:buNone/>
              <a:defRPr/>
            </a:pPr>
            <a:r>
              <a:rPr lang="en-US" b="1" dirty="0">
                <a:solidFill>
                  <a:prstClr val="black"/>
                </a:solidFill>
                <a:cs typeface="Arial"/>
              </a:rPr>
              <a:t>Medicare drug plans must cover __________________.</a:t>
            </a:r>
          </a:p>
          <a:p>
            <a:pPr marL="330521" indent="-330521">
              <a:spcAft>
                <a:spcPts val="578"/>
              </a:spcAft>
              <a:buFont typeface="+mj-lt"/>
              <a:buAutoNum type="alphaLcPeriod"/>
            </a:pPr>
            <a:r>
              <a:rPr lang="en-US" sz="1100" kern="100" dirty="0">
                <a:cs typeface="Times New Roman" panose="02020603050405020304" pitchFamily="18" charset="0"/>
              </a:rPr>
              <a:t>Immunosuppressants</a:t>
            </a:r>
          </a:p>
          <a:p>
            <a:pPr marL="330521" indent="-330521">
              <a:spcAft>
                <a:spcPts val="578"/>
              </a:spcAft>
              <a:buFont typeface="+mj-lt"/>
              <a:buAutoNum type="alphaLcPeriod"/>
            </a:pPr>
            <a:r>
              <a:rPr lang="en-US" sz="1100" kern="100" dirty="0">
                <a:cs typeface="Times New Roman" panose="02020603050405020304" pitchFamily="18" charset="0"/>
              </a:rPr>
              <a:t>Commercially available vaccines</a:t>
            </a:r>
          </a:p>
          <a:p>
            <a:pPr marL="330521" indent="-330521">
              <a:spcAft>
                <a:spcPts val="578"/>
              </a:spcAft>
              <a:buFont typeface="+mj-lt"/>
              <a:buAutoNum type="alphaLcPeriod"/>
            </a:pPr>
            <a:r>
              <a:rPr lang="en-US" sz="1100" kern="100" dirty="0">
                <a:cs typeface="Times New Roman" panose="02020603050405020304" pitchFamily="18" charset="0"/>
              </a:rPr>
              <a:t>Anti-psychotics</a:t>
            </a:r>
          </a:p>
          <a:p>
            <a:pPr marL="330521" indent="-330521">
              <a:spcAft>
                <a:spcPts val="578"/>
              </a:spcAft>
              <a:buFont typeface="+mj-lt"/>
              <a:buAutoNum type="alphaLcPeriod"/>
            </a:pPr>
            <a:r>
              <a:rPr lang="en-US" sz="1100" kern="100" dirty="0">
                <a:cs typeface="Times New Roman" panose="02020603050405020304" pitchFamily="18" charset="0"/>
              </a:rPr>
              <a:t>All of the above</a:t>
            </a:r>
          </a:p>
          <a:p>
            <a:pPr marL="0" indent="0" defTabSz="931398">
              <a:spcAft>
                <a:spcPts val="578"/>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d. </a:t>
            </a:r>
            <a:r>
              <a:rPr lang="en-US" b="1" dirty="0">
                <a:solidFill>
                  <a:srgbClr val="000000"/>
                </a:solidFill>
                <a:cs typeface="Arial"/>
              </a:rPr>
              <a:t>All of the above</a:t>
            </a:r>
          </a:p>
          <a:p>
            <a:pPr marL="0" indent="0" defTabSz="931398">
              <a:spcAft>
                <a:spcPts val="578"/>
              </a:spcAft>
              <a:buNone/>
              <a:defRPr/>
            </a:pPr>
            <a:r>
              <a:rPr lang="en-US" sz="1100" b="1" kern="100" dirty="0">
                <a:ea typeface="Calibri" panose="020F0502020204030204" pitchFamily="34" charset="0"/>
                <a:cs typeface="Times New Roman" panose="02020603050405020304" pitchFamily="18" charset="0"/>
              </a:rPr>
              <a:t>Medicare plans must cover all drugs in 6 protected classes to treat certain conditions: </a:t>
            </a:r>
            <a:endParaRPr lang="en-US" sz="1100" kern="100" dirty="0">
              <a:ea typeface="Calibri" panose="020F0502020204030204" pitchFamily="34" charset="0"/>
              <a:cs typeface="Times New Roman" panose="02020603050405020304" pitchFamily="18" charset="0"/>
            </a:endParaRP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Cancer drugs (Antineoplastic)</a:t>
            </a: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HIV/AIDS drugs (Antiretroviral)</a:t>
            </a: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Antidepressants</a:t>
            </a: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Antipsychotics </a:t>
            </a: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Anticonvulsants </a:t>
            </a:r>
          </a:p>
          <a:p>
            <a:pPr marL="220348" lvl="1" indent="-220348">
              <a:spcBef>
                <a:spcPts val="0"/>
              </a:spcBef>
              <a:spcAft>
                <a:spcPts val="578"/>
              </a:spcAft>
              <a:buFont typeface="+mj-lt"/>
              <a:buAutoNum type="arabicPeriod"/>
              <a:tabLst>
                <a:tab pos="881390" algn="l"/>
              </a:tabLst>
            </a:pPr>
            <a:r>
              <a:rPr lang="en-US" sz="1100" kern="100" dirty="0">
                <a:ea typeface="Calibri" panose="020F0502020204030204" pitchFamily="34" charset="0"/>
                <a:cs typeface="Times New Roman" panose="02020603050405020304" pitchFamily="18" charset="0"/>
              </a:rPr>
              <a:t> Immunosuppressants for prevention of organ rejection</a:t>
            </a:r>
          </a:p>
          <a:p>
            <a:pPr marL="108644" lvl="1">
              <a:spcBef>
                <a:spcPts val="0"/>
              </a:spcBef>
              <a:spcAft>
                <a:spcPts val="578"/>
              </a:spcAft>
              <a:tabLst>
                <a:tab pos="881390" algn="l"/>
              </a:tabLst>
            </a:pPr>
            <a:r>
              <a:rPr lang="en-US" sz="1100" kern="100" dirty="0">
                <a:ea typeface="Calibri" panose="020F0502020204030204" pitchFamily="34" charset="0"/>
                <a:cs typeface="Times New Roman" panose="02020603050405020304" pitchFamily="18" charset="0"/>
              </a:rPr>
              <a:t>Some drugs within these protected classes can be covered under Part B in some instances. For example, immunosuppressants following a Medicare-covered organ transplant or drugs used with eligible durable medical equipment (DME). </a:t>
            </a:r>
            <a:r>
              <a:rPr lang="en-US" sz="1100" b="1" kern="100" dirty="0">
                <a:ea typeface="Calibri" panose="020F0502020204030204" pitchFamily="34" charset="0"/>
                <a:cs typeface="Times New Roman" panose="02020603050405020304" pitchFamily="18" charset="0"/>
              </a:rPr>
              <a:t>Also, Part D plans must cover all commercially available vaccines,</a:t>
            </a:r>
            <a:r>
              <a:rPr lang="en-US" sz="1100" kern="100" dirty="0">
                <a:ea typeface="Calibri" panose="020F0502020204030204" pitchFamily="34" charset="0"/>
                <a:cs typeface="Times New Roman" panose="02020603050405020304" pitchFamily="18" charset="0"/>
              </a:rPr>
              <a:t> including the shingles shot, but not vaccines covered under Medicare Part B (Medical Insurance), like the COVID-19 vaccine, flu and pneumococcal shots. You or your health care provider can contact your Medicare drug plan for more information about vaccine coverage and any additional information the plan may need. People with Medicare drug coverage (Part D) will pay nothing out of pocket for adult vaccines (including the shingles vaccine) that are recommended by the Advisory Committee on Immunization Practices (ACIP).</a:t>
            </a:r>
          </a:p>
          <a:p>
            <a:pPr>
              <a:spcAft>
                <a:spcPts val="578"/>
              </a:spcAft>
            </a:pPr>
            <a:endParaRPr lang="en-US" dirty="0"/>
          </a:p>
        </p:txBody>
      </p:sp>
    </p:spTree>
    <p:extLst>
      <p:ext uri="{BB962C8B-B14F-4D97-AF65-F5344CB8AC3E}">
        <p14:creationId xmlns:p14="http://schemas.microsoft.com/office/powerpoint/2010/main" val="37390214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7</a:t>
            </a:r>
          </a:p>
          <a:p>
            <a:pPr marL="0" indent="0" defTabSz="931637">
              <a:spcAft>
                <a:spcPts val="578"/>
              </a:spcAft>
              <a:buNone/>
              <a:defRPr/>
            </a:pPr>
            <a:r>
              <a:rPr lang="en-US" b="1" dirty="0">
                <a:solidFill>
                  <a:prstClr val="black"/>
                </a:solidFill>
                <a:cs typeface="Arial"/>
              </a:rPr>
              <a:t>Once Medicare drug plans publish their formularies (list of covered drugs) for the coverage year, they can’t make any changes to them during the year.</a:t>
            </a:r>
          </a:p>
          <a:p>
            <a:pPr marL="220348" indent="-220348">
              <a:spcAft>
                <a:spcPts val="578"/>
              </a:spcAft>
              <a:buFont typeface="+mj-lt"/>
              <a:buAutoNum type="alphaLcPeriod"/>
            </a:pPr>
            <a:r>
              <a:rPr lang="en-US" kern="100" dirty="0">
                <a:cs typeface="Times New Roman" panose="02020603050405020304" pitchFamily="18" charset="0"/>
              </a:rPr>
              <a:t>True</a:t>
            </a:r>
          </a:p>
          <a:p>
            <a:pPr marL="220348" indent="-220348">
              <a:spcAft>
                <a:spcPts val="578"/>
              </a:spcAft>
              <a:buFont typeface="+mj-lt"/>
              <a:buAutoNum type="alphaLcPeriod"/>
            </a:pPr>
            <a:r>
              <a:rPr lang="en-US" kern="100" dirty="0">
                <a:cs typeface="Times New Roman" panose="02020603050405020304" pitchFamily="18" charset="0"/>
              </a:rPr>
              <a:t>False</a:t>
            </a:r>
          </a:p>
          <a:p>
            <a:pPr marL="0" indent="0" defTabSz="931398">
              <a:spcAft>
                <a:spcPts val="578"/>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b. </a:t>
            </a:r>
            <a:r>
              <a:rPr lang="en-US" b="1" dirty="0">
                <a:solidFill>
                  <a:srgbClr val="000000"/>
                </a:solidFill>
                <a:cs typeface="Arial"/>
              </a:rPr>
              <a:t>False</a:t>
            </a:r>
            <a:endParaRPr lang="en-US" b="1" kern="1200" dirty="0">
              <a:solidFill>
                <a:srgbClr val="000000"/>
              </a:solidFill>
              <a:effectLst/>
              <a:ea typeface="+mn-ea"/>
              <a:cs typeface="Arial"/>
            </a:endParaRPr>
          </a:p>
          <a:p>
            <a:pPr marL="114458" lvl="1" indent="-114458" defTabSz="931637">
              <a:spcBef>
                <a:spcPts val="0"/>
              </a:spcBef>
              <a:spcAft>
                <a:spcPts val="578"/>
              </a:spcAft>
              <a:buFont typeface="Wingdings" panose="05000000000000000000" pitchFamily="2" charset="2"/>
              <a:buChar char="§"/>
              <a:defRPr/>
            </a:pPr>
            <a:r>
              <a:rPr lang="en-US" dirty="0">
                <a:solidFill>
                  <a:prstClr val="black"/>
                </a:solidFill>
                <a:cs typeface="Arial"/>
              </a:rPr>
              <a:t>Medicare plans may change their formulary from year to year, which is why it’s important to review your coverage each year. </a:t>
            </a:r>
            <a:r>
              <a:rPr lang="en-US" b="1" dirty="0">
                <a:solidFill>
                  <a:prstClr val="black"/>
                </a:solidFill>
                <a:cs typeface="Arial" panose="020B0604020202020204" pitchFamily="34" charset="0"/>
              </a:rPr>
              <a:t>Medicare plans can make certain immediate changes to their formularies. </a:t>
            </a:r>
            <a:r>
              <a:rPr lang="en-US" dirty="0">
                <a:solidFill>
                  <a:prstClr val="black"/>
                </a:solidFill>
                <a:cs typeface="Arial" panose="020B0604020202020204" pitchFamily="34" charset="0"/>
              </a:rPr>
              <a:t>A Medicare plan that meets certain requirements may immediately remove a brand-name drug from its Part D formulary or change a brand-name drug’s preferred or tiered cost sharing when adding an equivalent new generic drug. Also, plans can immediately remove a drug when it is deemed unsafe by the U.S. Food &amp; Drug Administration (FDA) or when the manufacturer takes the drug off the market. </a:t>
            </a:r>
          </a:p>
          <a:p>
            <a:pPr marL="114458" lvl="1" indent="-114458" defTabSz="931637">
              <a:spcBef>
                <a:spcPts val="0"/>
              </a:spcBef>
              <a:spcAft>
                <a:spcPts val="578"/>
              </a:spcAft>
              <a:buFont typeface="Wingdings" panose="05000000000000000000" pitchFamily="2" charset="2"/>
              <a:buChar char="§"/>
              <a:defRPr/>
            </a:pPr>
            <a:r>
              <a:rPr lang="en-US" b="1" dirty="0">
                <a:solidFill>
                  <a:prstClr val="black"/>
                </a:solidFill>
                <a:cs typeface="Arial" panose="020B0604020202020204" pitchFamily="34" charset="0"/>
              </a:rPr>
              <a:t>Medicare plans can make maintenance and other changes to their formularies</a:t>
            </a:r>
            <a:r>
              <a:rPr lang="en-US" dirty="0">
                <a:solidFill>
                  <a:prstClr val="black"/>
                </a:solidFill>
                <a:cs typeface="Arial" panose="020B0604020202020204" pitchFamily="34" charset="0"/>
              </a:rPr>
              <a:t>, like replacing brand-name drugs with new generic drugs or original biological production with interchangeable biosimilars, or changing their formularies as a result of new information on drug safety or effectiveness. These and other changes must be made according to the prescribed approval procedures, and plans must give 30 days’ notice to CMS, State Pharmacy Assistance Programs (SPAPs), prescribers, network pharmacies, pharmacists, and affected plan members. </a:t>
            </a:r>
          </a:p>
          <a:p>
            <a:pPr marL="114458" indent="-114458" defTabSz="931637">
              <a:spcAft>
                <a:spcPts val="578"/>
              </a:spcAft>
              <a:defRPr/>
            </a:pPr>
            <a:r>
              <a:rPr lang="en-US" b="1" dirty="0">
                <a:solidFill>
                  <a:prstClr val="black"/>
                </a:solidFill>
                <a:cs typeface="Arial" panose="020B0604020202020204" pitchFamily="34" charset="0"/>
              </a:rPr>
              <a:t>Plans making mid-year changes must also update applicable member communications materials like revising their online formularies to be current on a monthly basis.</a:t>
            </a:r>
          </a:p>
          <a:p>
            <a:pPr marL="114458" indent="-114458" defTabSz="931637">
              <a:spcAft>
                <a:spcPts val="578"/>
              </a:spcAft>
              <a:defRPr/>
            </a:pPr>
            <a:r>
              <a:rPr lang="en-US" b="1" dirty="0">
                <a:solidFill>
                  <a:prstClr val="black"/>
                </a:solidFill>
                <a:cs typeface="Arial" panose="020B0604020202020204" pitchFamily="34" charset="0"/>
              </a:rPr>
              <a:t>You may ask for an exception to cover you drug if other drugs don’t work.</a:t>
            </a:r>
            <a:endParaRPr lang="en-US" dirty="0">
              <a:solidFill>
                <a:prstClr val="black"/>
              </a:solidFill>
              <a:cs typeface="Arial" panose="020B0604020202020204" pitchFamily="34" charset="0"/>
            </a:endParaRPr>
          </a:p>
          <a:p>
            <a:pPr marL="0" indent="0" defTabSz="931398">
              <a:spcAft>
                <a:spcPts val="578"/>
              </a:spcAft>
              <a:buNone/>
              <a:defRPr/>
            </a:pPr>
            <a:endParaRPr lang="en-US" dirty="0"/>
          </a:p>
        </p:txBody>
      </p:sp>
    </p:spTree>
    <p:extLst>
      <p:ext uri="{BB962C8B-B14F-4D97-AF65-F5344CB8AC3E}">
        <p14:creationId xmlns:p14="http://schemas.microsoft.com/office/powerpoint/2010/main" val="3725823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00663" y="3638221"/>
            <a:ext cx="6009075"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8</a:t>
            </a:r>
          </a:p>
          <a:p>
            <a:pPr marL="0" indent="0" defTabSz="661043">
              <a:spcAft>
                <a:spcPts val="578"/>
              </a:spcAft>
              <a:buNone/>
            </a:pPr>
            <a:r>
              <a:rPr lang="en-US" b="1" dirty="0">
                <a:solidFill>
                  <a:prstClr val="black"/>
                </a:solidFill>
                <a:cs typeface="Arial"/>
              </a:rPr>
              <a:t>Beatrice’s doctor just called in a new prescription for her. When she goes to pick it up from the pharmacy, she finds it isn’t covered on her Medicare drug plan’s formulary. What can she do? </a:t>
            </a:r>
          </a:p>
          <a:p>
            <a:pPr marL="220348" indent="-220348" defTabSz="661043">
              <a:spcAft>
                <a:spcPts val="578"/>
              </a:spcAft>
              <a:buAutoNum type="alphaLcPeriod"/>
            </a:pPr>
            <a:r>
              <a:rPr lang="en-US" dirty="0">
                <a:solidFill>
                  <a:prstClr val="black"/>
                </a:solidFill>
                <a:cs typeface="Arial"/>
              </a:rPr>
              <a:t>Pay out of pocket</a:t>
            </a:r>
          </a:p>
          <a:p>
            <a:pPr marL="220348" indent="-220348" defTabSz="661043">
              <a:spcAft>
                <a:spcPts val="578"/>
              </a:spcAft>
              <a:buAutoNum type="alphaLcPeriod"/>
            </a:pPr>
            <a:r>
              <a:rPr lang="en-US" dirty="0">
                <a:solidFill>
                  <a:prstClr val="black"/>
                </a:solidFill>
                <a:cs typeface="Arial"/>
              </a:rPr>
              <a:t>Request an exception</a:t>
            </a:r>
          </a:p>
          <a:p>
            <a:pPr marL="220348" indent="-220348" defTabSz="661043">
              <a:spcAft>
                <a:spcPts val="578"/>
              </a:spcAft>
              <a:buAutoNum type="alphaLcPeriod"/>
            </a:pPr>
            <a:r>
              <a:rPr lang="en-US" dirty="0">
                <a:solidFill>
                  <a:prstClr val="black"/>
                </a:solidFill>
                <a:cs typeface="Arial"/>
              </a:rPr>
              <a:t>Ask her doctor if there’s an alternative therapeutic or different drug.</a:t>
            </a:r>
          </a:p>
          <a:p>
            <a:pPr marL="220348" indent="-220348" defTabSz="661043">
              <a:spcAft>
                <a:spcPts val="578"/>
              </a:spcAft>
              <a:buAutoNum type="alphaLcPeriod"/>
            </a:pPr>
            <a:r>
              <a:rPr lang="en-US" dirty="0">
                <a:solidFill>
                  <a:prstClr val="black"/>
                </a:solidFill>
                <a:cs typeface="Arial"/>
              </a:rPr>
              <a:t>All of the above.</a:t>
            </a:r>
          </a:p>
          <a:p>
            <a:pPr marL="0" indent="0" defTabSz="881390">
              <a:spcAft>
                <a:spcPts val="578"/>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d. All of the above.</a:t>
            </a:r>
          </a:p>
          <a:p>
            <a:pPr marL="0" indent="0">
              <a:spcAft>
                <a:spcPts val="578"/>
              </a:spcAft>
              <a:buNone/>
            </a:pPr>
            <a:r>
              <a:rPr lang="en-US" b="1" kern="100" dirty="0">
                <a:effectLst/>
                <a:ea typeface="Calibri" panose="020F0502020204030204" pitchFamily="34" charset="0"/>
                <a:cs typeface="Times New Roman" panose="02020603050405020304" pitchFamily="18" charset="0"/>
              </a:rPr>
              <a:t>If a new prescription isn’t on your plan’s formulary, you: </a:t>
            </a:r>
            <a:endParaRPr lang="en-US" kern="100" dirty="0">
              <a:effectLst/>
              <a:ea typeface="Calibri" panose="020F0502020204030204" pitchFamily="34" charset="0"/>
              <a:cs typeface="Times New Roman" panose="02020603050405020304" pitchFamily="18" charset="0"/>
            </a:endParaRPr>
          </a:p>
          <a:p>
            <a:pPr marL="165261" lvl="1" indent="-165261">
              <a:spcBef>
                <a:spcPts val="0"/>
              </a:spcBef>
              <a:spcAft>
                <a:spcPts val="578"/>
              </a:spcAft>
              <a:buFont typeface="Wingdings" panose="05000000000000000000" pitchFamily="2" charset="2"/>
              <a:buChar char="§"/>
              <a:tabLst>
                <a:tab pos="881390" algn="l"/>
              </a:tabLst>
            </a:pPr>
            <a:r>
              <a:rPr lang="en-US" kern="100" dirty="0">
                <a:effectLst/>
                <a:ea typeface="Calibri" panose="020F0502020204030204" pitchFamily="34" charset="0"/>
                <a:cs typeface="Times New Roman" panose="02020603050405020304" pitchFamily="18" charset="0"/>
              </a:rPr>
              <a:t>Can request an exception from the plan</a:t>
            </a:r>
          </a:p>
          <a:p>
            <a:pPr marL="165261" lvl="1" indent="-165261">
              <a:spcBef>
                <a:spcPts val="0"/>
              </a:spcBef>
              <a:spcAft>
                <a:spcPts val="578"/>
              </a:spcAft>
              <a:buFont typeface="Wingdings" panose="05000000000000000000" pitchFamily="2" charset="2"/>
              <a:buChar char="§"/>
              <a:tabLst>
                <a:tab pos="881390" algn="l"/>
              </a:tabLst>
            </a:pPr>
            <a:r>
              <a:rPr lang="en-US" kern="100" dirty="0">
                <a:effectLst/>
                <a:ea typeface="Calibri" panose="020F0502020204030204" pitchFamily="34" charset="0"/>
                <a:cs typeface="Times New Roman" panose="02020603050405020304" pitchFamily="18" charset="0"/>
              </a:rPr>
              <a:t>May have to pay full price if plan still won’t cover the drug</a:t>
            </a:r>
          </a:p>
          <a:p>
            <a:pPr marL="165261" lvl="1" indent="-165261">
              <a:spcBef>
                <a:spcPts val="0"/>
              </a:spcBef>
              <a:spcAft>
                <a:spcPts val="578"/>
              </a:spcAft>
              <a:buFont typeface="Wingdings" panose="05000000000000000000" pitchFamily="2" charset="2"/>
              <a:buChar char="§"/>
              <a:tabLst>
                <a:tab pos="881390" algn="l"/>
              </a:tabLst>
            </a:pPr>
            <a:r>
              <a:rPr lang="en-US" kern="100" dirty="0">
                <a:effectLst/>
                <a:ea typeface="Calibri" panose="020F0502020204030204" pitchFamily="34" charset="0"/>
                <a:cs typeface="Times New Roman" panose="02020603050405020304" pitchFamily="18" charset="0"/>
              </a:rPr>
              <a:t>May consider changing your drug plan when permissible to one that does cover the drug</a:t>
            </a:r>
          </a:p>
          <a:p>
            <a:pPr marL="165261" lvl="1" indent="-165261">
              <a:spcBef>
                <a:spcPts val="0"/>
              </a:spcBef>
              <a:spcAft>
                <a:spcPts val="578"/>
              </a:spcAft>
              <a:buFont typeface="Wingdings" panose="05000000000000000000" pitchFamily="2" charset="2"/>
              <a:buChar char="§"/>
              <a:tabLst>
                <a:tab pos="881390" algn="l"/>
              </a:tabLst>
            </a:pPr>
            <a:r>
              <a:rPr lang="en-US" kern="100" dirty="0">
                <a:effectLst/>
                <a:ea typeface="Calibri" panose="020F0502020204030204" pitchFamily="34" charset="0"/>
                <a:cs typeface="Times New Roman" panose="02020603050405020304" pitchFamily="18" charset="0"/>
              </a:rPr>
              <a:t>Can ask your doctor for any therapeutic alternative</a:t>
            </a:r>
          </a:p>
          <a:p>
            <a:pPr marL="165261" lvl="1" indent="-165261">
              <a:spcBef>
                <a:spcPts val="0"/>
              </a:spcBef>
              <a:spcAft>
                <a:spcPts val="578"/>
              </a:spcAft>
              <a:buFont typeface="Wingdings" panose="05000000000000000000" pitchFamily="2" charset="2"/>
              <a:buChar char="§"/>
              <a:tabLst>
                <a:tab pos="881390" algn="l"/>
              </a:tabLst>
            </a:pPr>
            <a:r>
              <a:rPr lang="en-US" kern="100" dirty="0">
                <a:effectLst/>
                <a:ea typeface="Calibri" panose="020F0502020204030204" pitchFamily="34" charset="0"/>
                <a:cs typeface="Times New Roman" panose="02020603050405020304" pitchFamily="18" charset="0"/>
              </a:rPr>
              <a:t>Can appeal</a:t>
            </a:r>
          </a:p>
          <a:p>
            <a:pPr marL="0" indent="0">
              <a:spcAft>
                <a:spcPts val="578"/>
              </a:spcAft>
              <a:buNone/>
            </a:pPr>
            <a:endParaRPr lang="en-US" dirty="0"/>
          </a:p>
        </p:txBody>
      </p:sp>
    </p:spTree>
    <p:extLst>
      <p:ext uri="{BB962C8B-B14F-4D97-AF65-F5344CB8AC3E}">
        <p14:creationId xmlns:p14="http://schemas.microsoft.com/office/powerpoint/2010/main" val="2497410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Lesson 4</a:t>
            </a:r>
            <a:r>
              <a:rPr lang="en-US" baseline="0" dirty="0">
                <a:solidFill>
                  <a:prstClr val="black"/>
                </a:solidFill>
                <a:cs typeface="Arial" panose="020B0604020202020204" pitchFamily="34" charset="0"/>
              </a:rPr>
              <a:t> gives information about Medicare drug coverage</a:t>
            </a:r>
            <a:r>
              <a:rPr lang="en-US" dirty="0">
                <a:solidFill>
                  <a:prstClr val="black"/>
                </a:solidFill>
                <a:cs typeface="Arial" panose="020B0604020202020204" pitchFamily="34" charset="0"/>
              </a:rPr>
              <a:t> (Part D) eligibility and enrollment. It explains:</a:t>
            </a:r>
          </a:p>
          <a:p>
            <a:pPr marL="165261" lvl="1" indent="-165261"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Eligibility requirements</a:t>
            </a:r>
          </a:p>
          <a:p>
            <a:pPr marL="165261" lvl="1" indent="-165261"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Creditable coverage</a:t>
            </a:r>
          </a:p>
          <a:p>
            <a:pPr marL="165261" lvl="1" indent="-165261"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When you can join or switch plans </a:t>
            </a:r>
          </a:p>
          <a:p>
            <a:pPr marL="165261" lvl="1" indent="-165261"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Joining</a:t>
            </a:r>
            <a:r>
              <a:rPr lang="en-US" baseline="0" dirty="0">
                <a:solidFill>
                  <a:prstClr val="black"/>
                </a:solidFill>
                <a:cs typeface="Arial" panose="020B0604020202020204" pitchFamily="34" charset="0"/>
              </a:rPr>
              <a:t> a plan and what to expect</a:t>
            </a:r>
            <a:endParaRPr lang="en-US" dirty="0">
              <a:solidFill>
                <a:prstClr val="black"/>
              </a:solidFill>
              <a:cs typeface="Arial" panose="020B0604020202020204" pitchFamily="34" charset="0"/>
            </a:endParaRPr>
          </a:p>
          <a:p>
            <a:pPr marL="165261" lvl="1" indent="-165261"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Late enrollment penalty</a:t>
            </a:r>
          </a:p>
          <a:p>
            <a:pPr marL="0" lvl="1" defTabSz="931637">
              <a:spcBef>
                <a:spcPts val="611"/>
              </a:spcBef>
              <a:spcAft>
                <a:spcPts val="578"/>
              </a:spcAft>
              <a:defRPr/>
            </a:pPr>
            <a:endParaRPr lang="en-US" dirty="0">
              <a:solidFill>
                <a:prstClr val="black"/>
              </a:solidFill>
            </a:endParaRPr>
          </a:p>
          <a:p>
            <a:pPr marL="114838" indent="-114838" defTabSz="931637">
              <a:spcAft>
                <a:spcPts val="578"/>
              </a:spcAft>
              <a:defRPr/>
            </a:pPr>
            <a:endParaRPr lang="en-US"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At the end of this lesson, you’ll be able to:</a:t>
            </a:r>
          </a:p>
          <a:p>
            <a:pPr marL="118073" lvl="1" indent="-118073" defTabSz="931637">
              <a:spcBef>
                <a:spcPts val="0"/>
              </a:spcBef>
              <a:spcAft>
                <a:spcPts val="578"/>
              </a:spcAft>
              <a:buFont typeface="Wingdings" panose="05000000000000000000" pitchFamily="2" charset="2"/>
              <a:buChar char="§"/>
              <a:defRPr/>
            </a:pPr>
            <a:r>
              <a:rPr lang="en-US" dirty="0">
                <a:cs typeface="Arial" panose="020B0604020202020204" pitchFamily="34" charset="0"/>
              </a:rPr>
              <a:t>Describe Medicare drug coverage eligibility requirements</a:t>
            </a:r>
          </a:p>
          <a:p>
            <a:pPr marL="118073" lvl="1" indent="-118073" defTabSz="931637">
              <a:spcBef>
                <a:spcPts val="0"/>
              </a:spcBef>
              <a:spcAft>
                <a:spcPts val="578"/>
              </a:spcAft>
              <a:buFont typeface="Wingdings" panose="05000000000000000000" pitchFamily="2" charset="2"/>
              <a:buChar char="§"/>
              <a:defRPr/>
            </a:pPr>
            <a:r>
              <a:rPr lang="en-US" dirty="0"/>
              <a:t>Explain when you can join, switch, or drop plans to get your drug coverage</a:t>
            </a:r>
          </a:p>
          <a:p>
            <a:pPr marL="118073" lvl="1" indent="-118073" defTabSz="931637">
              <a:spcBef>
                <a:spcPts val="0"/>
              </a:spcBef>
              <a:spcAft>
                <a:spcPts val="578"/>
              </a:spcAft>
              <a:buFont typeface="Wingdings" panose="05000000000000000000" pitchFamily="2" charset="2"/>
              <a:buChar char="§"/>
              <a:defRPr/>
            </a:pPr>
            <a:r>
              <a:rPr lang="en-US" dirty="0">
                <a:cs typeface="Arial" panose="020B0604020202020204" pitchFamily="34" charset="0"/>
              </a:rPr>
              <a:t>Discuss considerations when deciding to join or switch plans</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creditable drug coverage and why it matters</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Describe what to expect when you join or switch plans</a:t>
            </a:r>
          </a:p>
          <a:p>
            <a:pPr marL="0" lvl="1" defTabSz="931637">
              <a:spcBef>
                <a:spcPts val="0"/>
              </a:spcBef>
              <a:spcAft>
                <a:spcPts val="578"/>
              </a:spcAft>
              <a:defRPr/>
            </a:pPr>
            <a:endParaRPr lang="en-US" dirty="0">
              <a:solidFill>
                <a:prstClr val="black"/>
              </a:solidFill>
              <a:cs typeface="Arial" panose="020B0604020202020204" pitchFamily="34" charset="0"/>
            </a:endParaRPr>
          </a:p>
          <a:p>
            <a:pPr marL="0" lvl="1" defTabSz="931637">
              <a:spcBef>
                <a:spcPts val="0"/>
              </a:spcBef>
              <a:spcAft>
                <a:spcPts val="578"/>
              </a:spcAft>
              <a:defRPr/>
            </a:pPr>
            <a:endParaRPr lang="en-US" dirty="0">
              <a:solidFill>
                <a:prstClr val="black"/>
              </a:solidFill>
            </a:endParaRPr>
          </a:p>
        </p:txBody>
      </p:sp>
    </p:spTree>
    <p:extLst>
      <p:ext uri="{BB962C8B-B14F-4D97-AF65-F5344CB8AC3E}">
        <p14:creationId xmlns:p14="http://schemas.microsoft.com/office/powerpoint/2010/main" val="98089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b="1" dirty="0">
                <a:solidFill>
                  <a:prstClr val="black"/>
                </a:solidFill>
                <a:cs typeface="Arial"/>
              </a:rPr>
              <a:t>To join a Medicare drug plan (Part D), </a:t>
            </a:r>
            <a:r>
              <a:rPr lang="en-US" dirty="0">
                <a:solidFill>
                  <a:prstClr val="black"/>
                </a:solidFill>
                <a:cs typeface="Arial"/>
              </a:rPr>
              <a:t>you must have Medicare Part A (Hospital Insurance) and/or Medicare Part B (Medical Insurance). To join a Medicare Advantage Plan with d</a:t>
            </a:r>
            <a:r>
              <a:rPr lang="en-US" baseline="0" dirty="0">
                <a:solidFill>
                  <a:prstClr val="black"/>
                </a:solidFill>
                <a:cs typeface="Arial"/>
              </a:rPr>
              <a:t>rug coverage, you must have both Part A and Part B.</a:t>
            </a:r>
            <a:r>
              <a:rPr lang="en-US" dirty="0">
                <a:solidFill>
                  <a:prstClr val="black"/>
                </a:solidFill>
                <a:cs typeface="Arial"/>
              </a:rPr>
              <a:t> </a:t>
            </a:r>
          </a:p>
          <a:p>
            <a:pPr marL="114458" indent="-114458" defTabSz="931637">
              <a:spcAft>
                <a:spcPts val="578"/>
              </a:spcAft>
              <a:defRPr/>
            </a:pPr>
            <a:r>
              <a:rPr lang="en-US" b="1" dirty="0">
                <a:solidFill>
                  <a:prstClr val="black"/>
                </a:solidFill>
                <a:cs typeface="Arial"/>
              </a:rPr>
              <a:t>Each plan has its own service area within the U.S. and its territories</a:t>
            </a:r>
            <a:r>
              <a:rPr lang="en-US" dirty="0">
                <a:solidFill>
                  <a:prstClr val="black"/>
                </a:solidFill>
                <a:cs typeface="Arial"/>
              </a:rPr>
              <a:t>, which you must live in to enroll. If you live outside the U.S. and its territories, are</a:t>
            </a:r>
            <a:r>
              <a:rPr lang="en-US" baseline="0" dirty="0">
                <a:solidFill>
                  <a:prstClr val="black"/>
                </a:solidFill>
                <a:cs typeface="Arial"/>
              </a:rPr>
              <a:t> unlawfully present, or</a:t>
            </a:r>
            <a:r>
              <a:rPr lang="en-US" dirty="0">
                <a:solidFill>
                  <a:prstClr val="black"/>
                </a:solidFill>
                <a:cs typeface="Arial"/>
              </a:rPr>
              <a:t> if you’re incarcerated, you’re not eligible to enroll in a plan and can’t get Medicare drug coverage. You must be lawfully present in the U.S. to be eligible to enroll in a plan.</a:t>
            </a:r>
          </a:p>
          <a:p>
            <a:pPr marL="114458" indent="-114458" defTabSz="931637">
              <a:spcAft>
                <a:spcPts val="578"/>
              </a:spcAft>
              <a:defRPr/>
            </a:pPr>
            <a:r>
              <a:rPr lang="en-US" b="1" dirty="0">
                <a:solidFill>
                  <a:prstClr val="black"/>
                </a:solidFill>
                <a:cs typeface="Arial"/>
              </a:rPr>
              <a:t>To have Medicare cover your medications,</a:t>
            </a:r>
            <a:r>
              <a:rPr lang="en-US" dirty="0">
                <a:solidFill>
                  <a:prstClr val="black"/>
                </a:solidFill>
                <a:cs typeface="Arial"/>
              </a:rPr>
              <a:t> you must join a Medicare drug plan</a:t>
            </a:r>
            <a:r>
              <a:rPr lang="en-US" baseline="0" dirty="0">
                <a:solidFill>
                  <a:prstClr val="black"/>
                </a:solidFill>
                <a:cs typeface="Arial"/>
              </a:rPr>
              <a:t> </a:t>
            </a:r>
            <a:r>
              <a:rPr lang="en-US" dirty="0">
                <a:solidFill>
                  <a:prstClr val="black"/>
                </a:solidFill>
                <a:cs typeface="Arial"/>
              </a:rPr>
              <a:t>or a Medicare</a:t>
            </a:r>
            <a:r>
              <a:rPr lang="en-US" baseline="0" dirty="0">
                <a:solidFill>
                  <a:prstClr val="black"/>
                </a:solidFill>
                <a:cs typeface="Arial"/>
              </a:rPr>
              <a:t> Advantage Plan with drug coverage (also known as MA-PDs)</a:t>
            </a:r>
            <a:r>
              <a:rPr lang="en-US" dirty="0">
                <a:solidFill>
                  <a:prstClr val="black"/>
                </a:solidFill>
                <a:cs typeface="Arial"/>
              </a:rPr>
              <a:t>. If you automatically qualify for Extra Help to pay for your prescription drugs, Medicare will enroll you in a Medicare drug plan unless you decline coverage or join a plan yourself. You can only be a member of one drug plan at a time.</a:t>
            </a:r>
          </a:p>
          <a:p>
            <a:pPr marL="0" indent="0" defTabSz="881390">
              <a:spcAft>
                <a:spcPts val="578"/>
              </a:spcAft>
              <a:buNone/>
              <a:defRPr/>
            </a:pPr>
            <a:r>
              <a:rPr lang="en-US" b="1" dirty="0">
                <a:cs typeface="Calibri" panose="020F0502020204030204"/>
              </a:rPr>
              <a:t>NOTE</a:t>
            </a:r>
            <a:r>
              <a:rPr lang="en-US" dirty="0">
                <a:cs typeface="Calibri" panose="020F0502020204030204"/>
              </a:rPr>
              <a:t>: </a:t>
            </a:r>
            <a:r>
              <a:rPr lang="en-US" dirty="0">
                <a:solidFill>
                  <a:prstClr val="black"/>
                </a:solidFill>
                <a:cs typeface="Arial"/>
              </a:rPr>
              <a:t>A Medicare Cost Plan is a type of Medicare health plan available in certain, limited areas of the country. In general, you can join even if you only have Part B. If you get services outside of the plan’s network without a referral, your Medicare-covered services will be paid for under Original Medicare (your Medicare Cost Plan pays for emergency services or urgently needed services). </a:t>
            </a:r>
            <a:r>
              <a:rPr lang="en-US" dirty="0"/>
              <a:t>You can join a separate Medicare drug plan, or you can get drug coverage from the Cost Plan (if offered). Even if the Cost Plan offers drug coverage, you can choose to get drug coverage from a separate Medicare drug plan.</a:t>
            </a:r>
            <a:endParaRPr lang="en-US" dirty="0">
              <a:solidFill>
                <a:prstClr val="black"/>
              </a:solidFill>
              <a:cs typeface="Arial" panose="020B0604020202020204" pitchFamily="34" charset="0"/>
            </a:endParaRPr>
          </a:p>
          <a:p>
            <a:pPr marL="0" indent="0">
              <a:spcAft>
                <a:spcPts val="578"/>
              </a:spcAft>
              <a:buNone/>
            </a:pPr>
            <a:endParaRPr lang="en-US" dirty="0">
              <a:cs typeface="Calibri" panose="020F0502020204030204"/>
            </a:endParaRPr>
          </a:p>
          <a:p>
            <a:pPr marL="0" indent="0">
              <a:spcAft>
                <a:spcPts val="578"/>
              </a:spcAft>
              <a:buNone/>
            </a:pPr>
            <a:endParaRPr lang="en-US" dirty="0">
              <a:cs typeface="Calibri" panose="020F0502020204030204"/>
            </a:endParaRPr>
          </a:p>
        </p:txBody>
      </p:sp>
    </p:spTree>
    <p:extLst>
      <p:ext uri="{BB962C8B-B14F-4D97-AF65-F5344CB8AC3E}">
        <p14:creationId xmlns:p14="http://schemas.microsoft.com/office/powerpoint/2010/main" val="1356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327701"/>
          </a:xfrm>
        </p:spPr>
        <p:txBody>
          <a:bodyPr/>
          <a:lstStyle/>
          <a:p>
            <a:pPr marL="0" indent="0" defTabSz="931637">
              <a:spcAft>
                <a:spcPts val="578"/>
              </a:spcAft>
              <a:buNone/>
              <a:defRPr/>
            </a:pPr>
            <a:r>
              <a:rPr lang="en-US" sz="1000" b="1" dirty="0">
                <a:solidFill>
                  <a:prstClr val="black"/>
                </a:solidFill>
              </a:rPr>
              <a:t>This slide has animation.</a:t>
            </a:r>
            <a:endParaRPr lang="en-US" sz="1000" dirty="0">
              <a:solidFill>
                <a:prstClr val="black"/>
              </a:solidFill>
            </a:endParaRPr>
          </a:p>
          <a:p>
            <a:pPr marL="0" indent="0" defTabSz="931637">
              <a:spcAft>
                <a:spcPts val="578"/>
              </a:spcAft>
              <a:buNone/>
              <a:defRPr/>
            </a:pPr>
            <a:r>
              <a:rPr lang="en-US" sz="1000" b="1" dirty="0">
                <a:solidFill>
                  <a:srgbClr val="000000"/>
                </a:solidFill>
                <a:cs typeface="Arial"/>
              </a:rPr>
              <a:t>Presenter Notes</a:t>
            </a:r>
            <a:r>
              <a:rPr lang="en-US" sz="1000" dirty="0">
                <a:solidFill>
                  <a:srgbClr val="444444"/>
                </a:solidFill>
                <a:cs typeface="Arial"/>
              </a:rPr>
              <a:t>​</a:t>
            </a:r>
          </a:p>
          <a:p>
            <a:pPr marL="0" indent="0" defTabSz="931637">
              <a:spcAft>
                <a:spcPts val="578"/>
              </a:spcAft>
              <a:buNone/>
              <a:defRPr/>
            </a:pPr>
            <a:r>
              <a:rPr lang="en-US" sz="1000" dirty="0">
                <a:solidFill>
                  <a:prstClr val="black"/>
                </a:solidFill>
                <a:cs typeface="Arial"/>
              </a:rPr>
              <a:t>Different parts of Medicare cover different drugs. Certain drugs are covered under Part A (Hospital Insurance), Part B (Medical Insurance) and Part D (Medicare drug coverage). Medicare Part A covers the drugs you need during a Medicare-covered hospital or skilled nursing facility (SNF) stay. Medicare Part B covers a limited number of outpatient prescription drugs under certain conditions. For comprehensive prescription drug coverage, you can sign up for Medicare drug coverage (Part D). You must have Medicare Part A and/or Medicare Part B to join a standalone Medicare drug plan. A Medicare health plan with drug coverage provides health care (Part A and Part B) and prescription drug coverage (Part D). </a:t>
            </a:r>
          </a:p>
          <a:p>
            <a:pPr marL="0" indent="0" defTabSz="931637">
              <a:spcAft>
                <a:spcPts val="578"/>
              </a:spcAft>
              <a:buNone/>
              <a:defRPr/>
            </a:pPr>
            <a:r>
              <a:rPr lang="en-US" sz="1000" b="1" dirty="0">
                <a:solidFill>
                  <a:prstClr val="black"/>
                </a:solidFill>
                <a:cs typeface="Arial"/>
              </a:rPr>
              <a:t>Which part of Medicare covers prescription drugs, depends on:</a:t>
            </a:r>
            <a:endParaRPr lang="en-US" sz="1000" b="1" dirty="0"/>
          </a:p>
          <a:p>
            <a:pPr marL="114458" indent="-114458" defTabSz="931637">
              <a:spcAft>
                <a:spcPts val="578"/>
              </a:spcAft>
              <a:defRPr/>
            </a:pPr>
            <a:r>
              <a:rPr lang="en-US" sz="1000" dirty="0">
                <a:solidFill>
                  <a:prstClr val="black"/>
                </a:solidFill>
                <a:cs typeface="Arial"/>
              </a:rPr>
              <a:t>Medical necessity (is this drug part of the clinical standard of care?)</a:t>
            </a:r>
          </a:p>
          <a:p>
            <a:pPr marL="114458" indent="-114458" defTabSz="931637">
              <a:spcAft>
                <a:spcPts val="578"/>
              </a:spcAft>
              <a:defRPr/>
            </a:pPr>
            <a:r>
              <a:rPr lang="en-US" sz="1000" dirty="0">
                <a:solidFill>
                  <a:prstClr val="black"/>
                </a:solidFill>
                <a:cs typeface="Arial"/>
              </a:rPr>
              <a:t>Setting where the drug is administered (for example, home, hospital [as inpatient or outpatient], or surgery center)</a:t>
            </a:r>
          </a:p>
          <a:p>
            <a:pPr marL="114458" indent="-114458" defTabSz="931637">
              <a:spcAft>
                <a:spcPts val="578"/>
              </a:spcAft>
              <a:defRPr/>
            </a:pPr>
            <a:r>
              <a:rPr lang="en-US" sz="1000" dirty="0">
                <a:solidFill>
                  <a:prstClr val="black"/>
                </a:solidFill>
                <a:cs typeface="Arial"/>
              </a:rPr>
              <a:t>Medical indication or reason why you need medication (for example, for cancer treatment)</a:t>
            </a:r>
          </a:p>
          <a:p>
            <a:pPr marL="114458" indent="-114458" defTabSz="931637">
              <a:spcAft>
                <a:spcPts val="578"/>
              </a:spcAft>
              <a:defRPr/>
            </a:pPr>
            <a:r>
              <a:rPr lang="en-US" sz="1000" dirty="0">
                <a:solidFill>
                  <a:prstClr val="black"/>
                </a:solidFill>
                <a:cs typeface="Arial"/>
              </a:rPr>
              <a:t>Legal statue that determines whether Medicare covers certain drugs, and which part of Medicare should pay for them</a:t>
            </a:r>
          </a:p>
          <a:p>
            <a:pPr marL="114458" indent="-114458" defTabSz="931637">
              <a:spcAft>
                <a:spcPts val="578"/>
              </a:spcAft>
              <a:defRPr/>
            </a:pPr>
            <a:r>
              <a:rPr lang="en-US" sz="1000" dirty="0">
                <a:solidFill>
                  <a:prstClr val="black"/>
                </a:solidFill>
                <a:cs typeface="Arial"/>
              </a:rPr>
              <a:t>Any special drug coverage requirements, like those for immunosuppressive drugs that would be used following a Medicare-eligible organ transplant</a:t>
            </a:r>
          </a:p>
        </p:txBody>
      </p:sp>
    </p:spTree>
    <p:extLst>
      <p:ext uri="{BB962C8B-B14F-4D97-AF65-F5344CB8AC3E}">
        <p14:creationId xmlns:p14="http://schemas.microsoft.com/office/powerpoint/2010/main" val="32739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b="1" dirty="0">
                <a:solidFill>
                  <a:prstClr val="black"/>
                </a:solidFill>
                <a:cs typeface="Arial"/>
              </a:rPr>
              <a:t>To avoid paying a penalty </a:t>
            </a:r>
            <a:r>
              <a:rPr lang="en-US" dirty="0">
                <a:solidFill>
                  <a:prstClr val="black"/>
                </a:solidFill>
                <a:cs typeface="Arial"/>
              </a:rPr>
              <a:t>if you become eligible for Medicare and don’t join Medicare drug coverage, you must have other creditable drug coverage—coverage that’s expected to pay, on average, at least as much as Medicare’s standard drug coverage. It could include drug coverage from a former employer or union, TRICARE, Veterans Affairs (VA), the Federal Employees Health Benefits (FEHB) Program, or the Indian Health Service (IHS). If you have other drug coverage, you’ll get information each year from your plan that tells you whether your coverage is “creditable” or “non-creditable.” Your plan must send you this written disclosure before October 15 each year, or at other times during the year if there’s a change. Keep this information because you’ll need it if you get Medicare drug coverage later.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If you have creditable coverage, </a:t>
            </a:r>
            <a:r>
              <a:rPr lang="en-US" dirty="0">
                <a:solidFill>
                  <a:prstClr val="black"/>
                </a:solidFill>
                <a:cs typeface="Arial"/>
              </a:rPr>
              <a:t>you can generally keep that coverage and you won’t have to pay a penalty if you decide to join Medicare drug coverage later, as long as you join within 63 days after your other drug coverage ends. </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a:rPr>
              <a:t>NOTE</a:t>
            </a:r>
            <a:r>
              <a:rPr lang="en-US" dirty="0">
                <a:solidFill>
                  <a:prstClr val="black"/>
                </a:solidFill>
                <a:cs typeface="Arial"/>
              </a:rPr>
              <a:t>: Medigap policies can no longer be sold with drug coverage, but if you have an older Medigap policy that was sold with drug coverage, you can keep it. You may choose to join a separate Medicare drug plan because most Medigap drug coverage isn’t creditable, and you may pay more if you join a drug plan later.</a:t>
            </a:r>
          </a:p>
        </p:txBody>
      </p:sp>
    </p:spTree>
    <p:extLst>
      <p:ext uri="{BB962C8B-B14F-4D97-AF65-F5344CB8AC3E}">
        <p14:creationId xmlns:p14="http://schemas.microsoft.com/office/powerpoint/2010/main" val="34473055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08338" indent="-108338" defTabSz="931637">
              <a:spcAft>
                <a:spcPts val="578"/>
              </a:spcAft>
              <a:defRPr/>
            </a:pPr>
            <a:r>
              <a:rPr lang="en-US" dirty="0">
                <a:solidFill>
                  <a:prstClr val="black"/>
                </a:solidFill>
                <a:cs typeface="Arial"/>
              </a:rPr>
              <a:t>Talk with your plan’s benefits administrator before joining a Medicare plan. In some retiree plans, if you join a Medicare plan, you and any dependents could lose retiree health and drug coverage. Usually, once this happens, you can’t get these benefits back. </a:t>
            </a:r>
          </a:p>
          <a:p>
            <a:pPr marL="108338" indent="-108338" defTabSz="931637">
              <a:spcAft>
                <a:spcPts val="578"/>
              </a:spcAft>
              <a:defRPr/>
            </a:pPr>
            <a:r>
              <a:rPr lang="en-US" dirty="0">
                <a:solidFill>
                  <a:prstClr val="black"/>
                </a:solidFill>
                <a:cs typeface="Arial"/>
              </a:rPr>
              <a:t>If you join a Program of All-Inclusive Care for the Elderly (PACE), you'll get your Part D-covered drugs and all other necessary medication from the PACE program. You don't need to join a separate Medicare plan. If you do, you'll be disenrolled from your PACE health and prescription drug benefits. </a:t>
            </a:r>
            <a:endParaRPr lang="en-US" dirty="0">
              <a:solidFill>
                <a:prstClr val="black"/>
              </a:solidFill>
              <a:cs typeface="Arial" panose="020B0604020202020204" pitchFamily="34" charset="0"/>
            </a:endParaRPr>
          </a:p>
          <a:p>
            <a:pPr marL="108338" indent="-108338" defTabSz="931637">
              <a:spcAft>
                <a:spcPts val="578"/>
              </a:spcAft>
              <a:defRPr/>
            </a:pPr>
            <a:r>
              <a:rPr lang="en-US" dirty="0">
                <a:solidFill>
                  <a:prstClr val="black"/>
                </a:solidFill>
                <a:cs typeface="Arial"/>
              </a:rPr>
              <a:t>Similarly, if you’re in a Medicare Advantage Plan with drug coverage, and you join a stand-alone Medicare drug plan, in most cases, you’ll be disenrolled from your Medicare Advantage Plan and returned to Original Medicare. You won’t lose Medicare, but</a:t>
            </a:r>
            <a:r>
              <a:rPr lang="en-US" baseline="0" dirty="0">
                <a:solidFill>
                  <a:prstClr val="black"/>
                </a:solidFill>
                <a:cs typeface="Arial"/>
              </a:rPr>
              <a:t> you would lose any extra benefits your Medicare Advantage Plan may have provided.</a:t>
            </a:r>
            <a:endParaRPr lang="en-US" dirty="0">
              <a:solidFill>
                <a:prstClr val="black"/>
              </a:solidFill>
              <a:cs typeface="Arial"/>
            </a:endParaRPr>
          </a:p>
        </p:txBody>
      </p:sp>
    </p:spTree>
    <p:extLst>
      <p:ext uri="{BB962C8B-B14F-4D97-AF65-F5344CB8AC3E}">
        <p14:creationId xmlns:p14="http://schemas.microsoft.com/office/powerpoint/2010/main" val="75077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25412" y="3646654"/>
            <a:ext cx="6159577" cy="4981034"/>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When you first become eligible to get Medicare, you have a 7-month Initial Enrollment Period (IEP) during which you can choose a Medicare Advantage Plan (if you have both Part A and Part B) with drug coverage or join a Medicare drug plan (if you’re enrolled in Part A and/or Part B):</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You can join as early as the 3 months before your month of Medicare eligibility. Coverage will start on the first day of the month you become eligible for Medicare.</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If you join during your month of eligibility, then your Medicare drug coverage begins the first day of the next month.</a:t>
            </a:r>
          </a:p>
          <a:p>
            <a:pPr marL="117519" lvl="1" indent="-117519"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You can join during the 3 months after your month of eligibility. Your Part A coverage (if you have to buy it) and Part B coverage will begin the first day of the month after you sign up.</a:t>
            </a:r>
          </a:p>
          <a:p>
            <a:pPr marL="0" indent="0" defTabSz="931637">
              <a:spcAft>
                <a:spcPts val="578"/>
              </a:spcAft>
              <a:buNone/>
              <a:defRPr/>
            </a:pPr>
            <a:r>
              <a:rPr lang="en-US" dirty="0">
                <a:cs typeface="Arial" panose="020B0604020202020204" pitchFamily="34" charset="0"/>
              </a:rPr>
              <a:t>Individuals eligible for Medicare before they’re 65 (such as for disability) will have another IEP for Part D when they turn 65.</a:t>
            </a:r>
          </a:p>
          <a:p>
            <a:pPr marL="0" indent="0" defTabSz="931637">
              <a:spcAft>
                <a:spcPts val="578"/>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get Social Security or Railroad Retirement Board (RRB) benefits when you turn 65, you’ll be enrolled automatically in Part A and Part B. However, you’ll still need to choose and join a Medicare drug plan during your IEP if you’d like to have Medicare drug coverage. If you join later, you may pay a Part D late enrollment penalty and have a gap in drug coverage.</a:t>
            </a:r>
          </a:p>
          <a:p>
            <a:pPr marL="0" indent="0" defTabSz="931637">
              <a:spcAft>
                <a:spcPts val="578"/>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67977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608797" y="3638222"/>
            <a:ext cx="6055694" cy="4981034"/>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0" indent="0" defTabSz="931637">
              <a:spcAft>
                <a:spcPts val="578"/>
              </a:spcAft>
              <a:buNone/>
              <a:defRPr/>
            </a:pPr>
            <a:r>
              <a:rPr lang="en-US" dirty="0">
                <a:solidFill>
                  <a:prstClr val="black"/>
                </a:solidFill>
                <a:cs typeface="Arial"/>
              </a:rPr>
              <a:t>Let’s look at an example </a:t>
            </a:r>
            <a:r>
              <a:rPr lang="en-US" b="0" dirty="0">
                <a:solidFill>
                  <a:prstClr val="black"/>
                </a:solidFill>
                <a:cs typeface="Arial"/>
              </a:rPr>
              <a:t>of someone new to Medicare joining drug coverage during their IEP. </a:t>
            </a:r>
          </a:p>
          <a:p>
            <a:pPr marL="0" indent="0" defTabSz="931637">
              <a:spcAft>
                <a:spcPts val="578"/>
              </a:spcAft>
              <a:buNone/>
              <a:defRPr/>
            </a:pPr>
            <a:r>
              <a:rPr lang="en-US" b="0" dirty="0">
                <a:solidFill>
                  <a:prstClr val="black"/>
                </a:solidFill>
                <a:cs typeface="Arial"/>
              </a:rPr>
              <a:t>Mary turns 65 on May 5</a:t>
            </a:r>
            <a:r>
              <a:rPr lang="en-US" b="0" baseline="30000" dirty="0">
                <a:solidFill>
                  <a:prstClr val="black"/>
                </a:solidFill>
                <a:cs typeface="Arial"/>
              </a:rPr>
              <a:t>th</a:t>
            </a:r>
            <a:r>
              <a:rPr lang="en-US" dirty="0">
                <a:solidFill>
                  <a:prstClr val="black"/>
                </a:solidFill>
                <a:cs typeface="Arial"/>
              </a:rPr>
              <a:t>. Her Medicare IEP starts in February and continues for 7 months, ending in August.</a:t>
            </a:r>
          </a:p>
          <a:p>
            <a:pPr marL="0" indent="0" defTabSz="931637">
              <a:spcAft>
                <a:spcPts val="578"/>
              </a:spcAft>
              <a:buNone/>
              <a:defRPr/>
            </a:pPr>
            <a:r>
              <a:rPr lang="en-US" dirty="0">
                <a:solidFill>
                  <a:prstClr val="black"/>
                </a:solidFill>
                <a:cs typeface="Arial"/>
              </a:rPr>
              <a:t>Mary can join drug coverage during the same time period she’s also signing up for Part A and/or Part B. If she contacts the plan to join drug coverage during February, March, or April, her drug coverage will start on May 1</a:t>
            </a:r>
            <a:r>
              <a:rPr lang="en-US" baseline="30000" dirty="0">
                <a:solidFill>
                  <a:prstClr val="black"/>
                </a:solidFill>
                <a:cs typeface="Arial"/>
              </a:rPr>
              <a:t>st</a:t>
            </a:r>
            <a:r>
              <a:rPr lang="en-US" dirty="0">
                <a:solidFill>
                  <a:prstClr val="black"/>
                </a:solidFill>
                <a:cs typeface="Arial"/>
              </a:rPr>
              <a:t> (the month she’s eligible for Medicare due to her 65</a:t>
            </a:r>
            <a:r>
              <a:rPr lang="en-US" baseline="30000" dirty="0">
                <a:solidFill>
                  <a:prstClr val="black"/>
                </a:solidFill>
                <a:cs typeface="Arial"/>
              </a:rPr>
              <a:t>th</a:t>
            </a:r>
            <a:r>
              <a:rPr lang="en-US" dirty="0">
                <a:solidFill>
                  <a:prstClr val="black"/>
                </a:solidFill>
                <a:cs typeface="Arial"/>
              </a:rPr>
              <a:t> birthday). </a:t>
            </a:r>
          </a:p>
          <a:p>
            <a:pPr marL="0" indent="0" defTabSz="931637">
              <a:spcAft>
                <a:spcPts val="578"/>
              </a:spcAft>
              <a:buNone/>
              <a:defRPr/>
            </a:pPr>
            <a:r>
              <a:rPr lang="en-US" dirty="0">
                <a:solidFill>
                  <a:prstClr val="black"/>
                </a:solidFill>
                <a:cs typeface="Arial"/>
              </a:rPr>
              <a:t>If she joins in May, her drug coverage will start on June 1</a:t>
            </a:r>
            <a:r>
              <a:rPr lang="en-US" baseline="30000" dirty="0">
                <a:solidFill>
                  <a:prstClr val="black"/>
                </a:solidFill>
                <a:cs typeface="Arial"/>
              </a:rPr>
              <a:t>st</a:t>
            </a:r>
            <a:r>
              <a:rPr lang="en-US" dirty="0">
                <a:solidFill>
                  <a:prstClr val="black"/>
                </a:solidFill>
                <a:cs typeface="Arial"/>
              </a:rPr>
              <a:t>.</a:t>
            </a:r>
          </a:p>
          <a:p>
            <a:pPr marL="0" indent="0" defTabSz="931637">
              <a:spcAft>
                <a:spcPts val="578"/>
              </a:spcAft>
              <a:buNone/>
              <a:defRPr/>
            </a:pPr>
            <a:r>
              <a:rPr lang="en-US" dirty="0">
                <a:solidFill>
                  <a:prstClr val="black"/>
                </a:solidFill>
                <a:cs typeface="Arial"/>
              </a:rPr>
              <a:t>If she contacts the plan to join during the last 3 months of her IEP (during June, July, or August), her coverage will start on the first of the following month.</a:t>
            </a:r>
          </a:p>
          <a:p>
            <a:pPr marL="0" indent="0" defTabSz="931637">
              <a:spcAft>
                <a:spcPts val="578"/>
              </a:spcAft>
              <a:buNone/>
              <a:defRPr/>
            </a:pPr>
            <a:r>
              <a:rPr lang="en-US" b="1" dirty="0">
                <a:solidFill>
                  <a:prstClr val="black"/>
                </a:solidFill>
                <a:cs typeface="Arial"/>
              </a:rPr>
              <a:t>NOTE</a:t>
            </a:r>
            <a:r>
              <a:rPr lang="en-US" dirty="0">
                <a:solidFill>
                  <a:prstClr val="black"/>
                </a:solidFill>
                <a:cs typeface="Arial"/>
              </a:rPr>
              <a:t>: If Mary’s birthday was on the first day of the month—May 1</a:t>
            </a:r>
            <a:r>
              <a:rPr lang="en-US" baseline="30000" dirty="0">
                <a:solidFill>
                  <a:prstClr val="black"/>
                </a:solidFill>
                <a:cs typeface="Arial"/>
              </a:rPr>
              <a:t>st</a:t>
            </a:r>
            <a:r>
              <a:rPr lang="en-US" dirty="0">
                <a:solidFill>
                  <a:prstClr val="black"/>
                </a:solidFill>
                <a:cs typeface="Arial"/>
              </a:rPr>
              <a:t>—her IEP shifts up one month to January through July. She can join the plan January, February, or March to have her coverage start on April 1</a:t>
            </a:r>
            <a:r>
              <a:rPr lang="en-US" baseline="30000" dirty="0">
                <a:solidFill>
                  <a:prstClr val="black"/>
                </a:solidFill>
                <a:cs typeface="Arial"/>
              </a:rPr>
              <a:t>st</a:t>
            </a:r>
            <a:r>
              <a:rPr lang="en-US" dirty="0">
                <a:solidFill>
                  <a:prstClr val="black"/>
                </a:solidFill>
                <a:cs typeface="Arial"/>
              </a:rPr>
              <a:t>.</a:t>
            </a:r>
          </a:p>
        </p:txBody>
      </p:sp>
    </p:spTree>
    <p:extLst>
      <p:ext uri="{BB962C8B-B14F-4D97-AF65-F5344CB8AC3E}">
        <p14:creationId xmlns:p14="http://schemas.microsoft.com/office/powerpoint/2010/main" val="29205266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381000"/>
            <a:ext cx="5576888" cy="3138488"/>
          </a:xfrm>
        </p:spPr>
      </p:sp>
      <p:sp>
        <p:nvSpPr>
          <p:cNvPr id="3" name="Notes Placeholder 2"/>
          <p:cNvSpPr>
            <a:spLocks noGrp="1"/>
          </p:cNvSpPr>
          <p:nvPr>
            <p:ph type="body" idx="1"/>
          </p:nvPr>
        </p:nvSpPr>
        <p:spPr>
          <a:xfrm>
            <a:off x="536408" y="3638221"/>
            <a:ext cx="5937585" cy="5198629"/>
          </a:xfrm>
        </p:spPr>
        <p:txBody>
          <a:bodyPr/>
          <a:lstStyle/>
          <a:p>
            <a:pPr marL="0" indent="0" defTabSz="931637">
              <a:spcAft>
                <a:spcPts val="578"/>
              </a:spcAft>
              <a:buNone/>
              <a:defRPr/>
            </a:pPr>
            <a:r>
              <a:rPr lang="en-US" b="1" i="0" u="none" strike="noStrike" dirty="0">
                <a:solidFill>
                  <a:srgbClr val="000000"/>
                </a:solidFill>
                <a:effectLst/>
                <a:cs typeface="Calibri"/>
              </a:rPr>
              <a:t>Presenter Notes</a:t>
            </a:r>
            <a:r>
              <a:rPr lang="en-US" b="0" i="0" dirty="0">
                <a:solidFill>
                  <a:srgbClr val="444444"/>
                </a:solidFill>
                <a:effectLst/>
                <a:cs typeface="Calibri"/>
              </a:rPr>
              <a:t>​</a:t>
            </a:r>
          </a:p>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a:spcAft>
                <a:spcPts val="578"/>
              </a:spcAft>
              <a:buNone/>
            </a:pPr>
            <a:r>
              <a:rPr lang="en-US" dirty="0">
                <a:solidFill>
                  <a:prstClr val="black"/>
                </a:solidFill>
                <a:cs typeface="Calibri"/>
              </a:rPr>
              <a:t>Final Rule CMS-4201 modified Medicare enrollment rules for Medicare Part A (if you have to buy it), Part B, and Part D, during the General Enrollment Period (GEP). As of January 1, 2024, i</a:t>
            </a:r>
            <a:r>
              <a:rPr lang="en-US" dirty="0"/>
              <a:t>f you enroll in Part B during the GEP, you’re eligible to use the Special Enrollment Period (SEP) for Individuals Who Enroll in Part B during the Part B GEP to request enrollment in Medicare drug coverage (Part D). That SEP will begin when you submit the application for Part B, and will continue for the first 2 months of enrollment in Part B. </a:t>
            </a:r>
          </a:p>
          <a:p>
            <a:pPr marL="0" indent="0">
              <a:spcAft>
                <a:spcPts val="578"/>
              </a:spcAft>
              <a:buNone/>
            </a:pPr>
            <a:r>
              <a:rPr lang="en-US" dirty="0">
                <a:solidFill>
                  <a:prstClr val="black"/>
                </a:solidFill>
                <a:cs typeface="Calibri"/>
              </a:rPr>
              <a:t>For more information about Part D and enrollment timeframes during the GEP (SEP for exceptional conditions), visit</a:t>
            </a:r>
            <a:r>
              <a:rPr lang="en-US" dirty="0"/>
              <a:t>: </a:t>
            </a:r>
            <a:r>
              <a:rPr lang="en-US" u="sng" dirty="0">
                <a:hlinkClick r:id="rId3"/>
              </a:rPr>
              <a:t>Federalregister.gov/public-inspection/2023-07115/medicare-program-contract-year-2024-policy-and-technical-changes-to-the-medicare-advantage-program</a:t>
            </a:r>
            <a:r>
              <a:rPr lang="en-US" dirty="0"/>
              <a:t>.</a:t>
            </a:r>
            <a:endParaRPr lang="en-US" dirty="0">
              <a:cs typeface="Calibri"/>
            </a:endParaRPr>
          </a:p>
          <a:p>
            <a:pPr marL="0" indent="0">
              <a:spcAft>
                <a:spcPts val="578"/>
              </a:spcAft>
              <a:buNone/>
            </a:pPr>
            <a:endParaRPr lang="en-US" b="1" dirty="0">
              <a:cs typeface="Calibri"/>
            </a:endParaRPr>
          </a:p>
          <a:p>
            <a:pPr marL="0" indent="0">
              <a:spcAft>
                <a:spcPts val="578"/>
              </a:spcAft>
              <a:buNone/>
            </a:pPr>
            <a:endParaRPr lang="en-US" b="1" dirty="0">
              <a:cs typeface="Calibri"/>
            </a:endParaRPr>
          </a:p>
        </p:txBody>
      </p:sp>
    </p:spTree>
    <p:extLst>
      <p:ext uri="{BB962C8B-B14F-4D97-AF65-F5344CB8AC3E}">
        <p14:creationId xmlns:p14="http://schemas.microsoft.com/office/powerpoint/2010/main" val="3911246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Medicare’s Open Enrollment Period (OEP) runs from October 15–December 7 each year, with changes going into effect on January 1 of the following year. During this time, you can make changes to your Medicare coverage.</a:t>
            </a:r>
          </a:p>
          <a:p>
            <a:pPr marL="0" lvl="1" defTabSz="931637">
              <a:spcBef>
                <a:spcPts val="0"/>
              </a:spcBef>
              <a:spcAft>
                <a:spcPts val="578"/>
              </a:spcAft>
              <a:defRPr/>
            </a:pPr>
            <a:endParaRPr lang="en-US" dirty="0">
              <a:solidFill>
                <a:prstClr val="black"/>
              </a:solidFill>
              <a:cs typeface="Arial" panose="020B0604020202020204" pitchFamily="34" charset="0"/>
            </a:endParaRPr>
          </a:p>
          <a:p>
            <a:pPr marL="0" indent="0">
              <a:spcAft>
                <a:spcPts val="578"/>
              </a:spcAft>
              <a:buNone/>
            </a:pPr>
            <a:endParaRPr lang="en-US" b="1" dirty="0">
              <a:cs typeface="Arial" panose="020B0604020202020204" pitchFamily="34" charset="0"/>
            </a:endParaRPr>
          </a:p>
        </p:txBody>
      </p:sp>
    </p:spTree>
    <p:extLst>
      <p:ext uri="{BB962C8B-B14F-4D97-AF65-F5344CB8AC3E}">
        <p14:creationId xmlns:p14="http://schemas.microsoft.com/office/powerpoint/2010/main" val="656328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5261" y="3469243"/>
            <a:ext cx="6651533" cy="5827157"/>
          </a:xfrm>
        </p:spPr>
        <p:txBody>
          <a:bodyPr/>
          <a:lstStyle/>
          <a:p>
            <a:pPr marL="0" indent="0" defTabSz="931637">
              <a:spcAft>
                <a:spcPts val="578"/>
              </a:spcAft>
              <a:buNone/>
              <a:defRPr/>
            </a:pPr>
            <a:r>
              <a:rPr lang="en-US" sz="1100" b="1" dirty="0">
                <a:solidFill>
                  <a:prstClr val="black"/>
                </a:solidFill>
              </a:rPr>
              <a:t>This slide has animation.</a:t>
            </a:r>
            <a:r>
              <a:rPr lang="en-US" sz="1100" dirty="0">
                <a:solidFill>
                  <a:srgbClr val="000000"/>
                </a:solidFill>
                <a:cs typeface="Arial" panose="020B0604020202020204" pitchFamily="34" charset="0"/>
              </a:rPr>
              <a:t> </a:t>
            </a:r>
          </a:p>
          <a:p>
            <a:pPr marL="0" indent="0" defTabSz="931637">
              <a:spcAft>
                <a:spcPts val="578"/>
              </a:spcAft>
              <a:buNone/>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dirty="0">
              <a:solidFill>
                <a:prstClr val="black"/>
              </a:solidFill>
              <a:cs typeface="Arial" panose="020B0604020202020204" pitchFamily="34" charset="0"/>
            </a:endParaRPr>
          </a:p>
          <a:p>
            <a:pPr marL="0" indent="0" defTabSz="931637">
              <a:spcAft>
                <a:spcPts val="578"/>
              </a:spcAft>
              <a:buNone/>
              <a:defRPr/>
            </a:pPr>
            <a:r>
              <a:rPr lang="en-US" sz="1100" b="1" dirty="0">
                <a:solidFill>
                  <a:prstClr val="black"/>
                </a:solidFill>
                <a:cs typeface="Arial" panose="020B0604020202020204" pitchFamily="34" charset="0"/>
              </a:rPr>
              <a:t>The Annual Medicare Advantage Open Enrollment Period (MA OEP) runs from January 1–March 31</a:t>
            </a:r>
            <a:r>
              <a:rPr lang="en-US" sz="1100" dirty="0">
                <a:solidFill>
                  <a:prstClr val="black"/>
                </a:solidFill>
                <a:cs typeface="Arial" panose="020B0604020202020204" pitchFamily="34" charset="0"/>
              </a:rPr>
              <a:t> each year. Your coverage begins the first day of the month after you enroll in the plan. You must be in a Medicare Advantage Plan (at any time) during the first 3 months of the year to use this enrollment period. If you’re switching plans, don’t disenroll from your current plan. Instead, call to join the new plan and this will automatically disenroll you from the old plan.</a:t>
            </a:r>
          </a:p>
          <a:p>
            <a:pPr marL="0" lvl="1" defTabSz="931637">
              <a:spcBef>
                <a:spcPts val="0"/>
              </a:spcBef>
              <a:spcAft>
                <a:spcPts val="578"/>
              </a:spcAft>
              <a:defRPr/>
            </a:pPr>
            <a:r>
              <a:rPr lang="en-US" sz="1100" b="1" dirty="0">
                <a:cs typeface="Arial" panose="020B0604020202020204" pitchFamily="34" charset="0"/>
              </a:rPr>
              <a:t>If you joined a Medicare Advantage Plan during your first 3 months of having Medicare Part A and Part B, </a:t>
            </a:r>
            <a:r>
              <a:rPr lang="en-US" sz="1100" dirty="0">
                <a:cs typeface="Arial" panose="020B0604020202020204" pitchFamily="34" charset="0"/>
              </a:rPr>
              <a:t>you qualify for the Individual MA OEP and can change to another Medicare Advantage Plan (with or without drug coverage) or go back to Original Medicare (with or without a Medicare drug plan) within the first 3 months you have both Medicare Part A and Part B. </a:t>
            </a:r>
          </a:p>
          <a:p>
            <a:pPr marL="0" lvl="1" defTabSz="931637">
              <a:spcBef>
                <a:spcPts val="0"/>
              </a:spcBef>
              <a:spcAft>
                <a:spcPts val="578"/>
              </a:spcAft>
              <a:defRPr/>
            </a:pPr>
            <a:r>
              <a:rPr lang="en-US" sz="1100" dirty="0">
                <a:cs typeface="Arial" panose="020B0604020202020204" pitchFamily="34" charset="0"/>
              </a:rPr>
              <a:t>Here is an example, if your IEP is March 1–September 30 and you have:</a:t>
            </a:r>
          </a:p>
          <a:p>
            <a:pPr marL="165261" lvl="1" indent="-165261" defTabSz="931637">
              <a:spcBef>
                <a:spcPts val="0"/>
              </a:spcBef>
              <a:spcAft>
                <a:spcPts val="578"/>
              </a:spcAft>
              <a:buFont typeface="Wingdings" panose="05000000000000000000" pitchFamily="2" charset="2"/>
              <a:buChar char="§"/>
              <a:defRPr/>
            </a:pPr>
            <a:r>
              <a:rPr lang="en-US" sz="1100" dirty="0">
                <a:solidFill>
                  <a:prstClr val="black"/>
                </a:solidFill>
                <a:cs typeface="Arial" panose="020B0604020202020204" pitchFamily="34" charset="0"/>
              </a:rPr>
              <a:t>Part A effective June 1, but wait to enroll in Part B and a Medicare Advantage Plan, effective September 1, your MA OEP is September 1</a:t>
            </a:r>
            <a:r>
              <a:rPr lang="en-US" sz="1100" dirty="0">
                <a:cs typeface="Arial" panose="020B0604020202020204" pitchFamily="34" charset="0"/>
              </a:rPr>
              <a:t>–</a:t>
            </a:r>
            <a:r>
              <a:rPr lang="en-US" sz="1100" dirty="0">
                <a:solidFill>
                  <a:prstClr val="black"/>
                </a:solidFill>
                <a:cs typeface="Arial" panose="020B0604020202020204" pitchFamily="34" charset="0"/>
              </a:rPr>
              <a:t>November 30.</a:t>
            </a:r>
          </a:p>
          <a:p>
            <a:pPr marL="165261" lvl="1" indent="-165261" defTabSz="931637">
              <a:spcBef>
                <a:spcPts val="0"/>
              </a:spcBef>
              <a:spcAft>
                <a:spcPts val="578"/>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and enroll in a Medicare Advantage Plan effective June 1, your MA OEP is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a:t>
            </a:r>
          </a:p>
          <a:p>
            <a:pPr marL="165261" lvl="1" indent="-165261" defTabSz="931637">
              <a:spcBef>
                <a:spcPts val="0"/>
              </a:spcBef>
              <a:spcAft>
                <a:spcPts val="578"/>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but don’t enroll in a Medicare Advantage Plan until September 1, your MA OEP is still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 You didn’t enroll in your Medicare Advantage Plan with enough time to use your MA OEP.</a:t>
            </a:r>
          </a:p>
          <a:p>
            <a:pPr marL="0" indent="0" defTabSz="931637">
              <a:spcAft>
                <a:spcPts val="578"/>
              </a:spcAft>
              <a:buNone/>
              <a:defRPr/>
            </a:pPr>
            <a:r>
              <a:rPr lang="en-US" sz="1100" b="1" dirty="0">
                <a:solidFill>
                  <a:prstClr val="black"/>
                </a:solidFill>
                <a:cs typeface="Arial" panose="020B0604020202020204" pitchFamily="34" charset="0"/>
              </a:rPr>
              <a:t>If you’re in a Medicare Advantage Plan, you can use the MA OEP to do the following:</a:t>
            </a: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panose="020B0604020202020204" pitchFamily="34" charset="0"/>
              </a:rPr>
              <a:t>Switch Medicare Advantage Plans</a:t>
            </a:r>
          </a:p>
          <a:p>
            <a:pPr marL="117519" lvl="1" indent="-117519" defTabSz="931637">
              <a:spcBef>
                <a:spcPts val="0"/>
              </a:spcBef>
              <a:spcAft>
                <a:spcPts val="578"/>
              </a:spcAft>
              <a:buFont typeface="Wingdings" panose="05000000000000000000" pitchFamily="2" charset="2"/>
              <a:buChar char="§"/>
              <a:defRPr/>
            </a:pPr>
            <a:r>
              <a:rPr lang="en-US" sz="1100" dirty="0">
                <a:solidFill>
                  <a:prstClr val="black"/>
                </a:solidFill>
                <a:cs typeface="Arial" panose="020B0604020202020204" pitchFamily="34" charset="0"/>
              </a:rPr>
              <a:t>Leave a Medicare Advantage Plan to join Original Medicare (there’s a coordinating drug plan SEP) </a:t>
            </a:r>
          </a:p>
          <a:p>
            <a:pPr marL="116295" indent="-116295" defTabSz="931637">
              <a:spcAft>
                <a:spcPts val="578"/>
              </a:spcAft>
              <a:defRPr/>
            </a:pPr>
            <a:r>
              <a:rPr lang="en-US" sz="1100" dirty="0">
                <a:solidFill>
                  <a:prstClr val="black"/>
                </a:solidFill>
                <a:cs typeface="Arial" panose="020B0604020202020204" pitchFamily="34" charset="0"/>
              </a:rPr>
              <a:t>Add or drop Medicare drug coverage when switching plans</a:t>
            </a:r>
          </a:p>
          <a:p>
            <a:pPr marL="0" indent="0" defTabSz="931637">
              <a:spcAft>
                <a:spcPts val="578"/>
              </a:spcAft>
              <a:buNone/>
              <a:defRPr/>
            </a:pPr>
            <a:r>
              <a:rPr lang="en-US" sz="1100" b="1" dirty="0">
                <a:solidFill>
                  <a:prstClr val="black"/>
                </a:solidFill>
                <a:cs typeface="Arial" panose="020B0604020202020204" pitchFamily="34" charset="0"/>
              </a:rPr>
              <a:t>However, getting a drug plan isn’t guaranteed unless you were in a Medicare Advantage Plan. You can’t use the MA OEP to do the following:</a:t>
            </a:r>
          </a:p>
          <a:p>
            <a:pPr marL="116295" indent="-116295" defTabSz="931637">
              <a:spcAft>
                <a:spcPts val="578"/>
              </a:spcAft>
              <a:defRPr/>
            </a:pPr>
            <a:r>
              <a:rPr lang="en-US" sz="1100" dirty="0">
                <a:solidFill>
                  <a:prstClr val="black"/>
                </a:solidFill>
                <a:cs typeface="Arial" panose="020B0604020202020204" pitchFamily="34" charset="0"/>
              </a:rPr>
              <a:t>Switch from one standalone Medicare drug plan to another standalone Medicare drug plan</a:t>
            </a:r>
          </a:p>
          <a:p>
            <a:pPr marL="116295" indent="-116295" defTabSz="931637">
              <a:spcAft>
                <a:spcPts val="578"/>
              </a:spcAft>
              <a:defRPr/>
            </a:pPr>
            <a:r>
              <a:rPr lang="en-US" sz="1100" dirty="0">
                <a:solidFill>
                  <a:prstClr val="black"/>
                </a:solidFill>
                <a:cs typeface="Arial" panose="020B0604020202020204" pitchFamily="34" charset="0"/>
              </a:rPr>
              <a:t>Join a Medicare Advantage Plan if you’re in Original Medicare</a:t>
            </a:r>
          </a:p>
          <a:p>
            <a:pPr marL="116295" indent="-116295" defTabSz="931637">
              <a:spcAft>
                <a:spcPts val="578"/>
              </a:spcAft>
              <a:defRPr/>
            </a:pPr>
            <a:r>
              <a:rPr lang="en-US" sz="1100" dirty="0">
                <a:solidFill>
                  <a:prstClr val="black"/>
                </a:solidFill>
                <a:cs typeface="Arial" panose="020B0604020202020204" pitchFamily="34" charset="0"/>
              </a:rPr>
              <a:t>Change Medicare drug plans if you’re in Original Medicare</a:t>
            </a:r>
          </a:p>
          <a:p>
            <a:pPr marL="116295" indent="-116295" defTabSz="931637">
              <a:spcAft>
                <a:spcPts val="578"/>
              </a:spcAft>
              <a:defRPr/>
            </a:pPr>
            <a:r>
              <a:rPr lang="en-US" sz="1100" dirty="0">
                <a:solidFill>
                  <a:prstClr val="black"/>
                </a:solidFill>
                <a:cs typeface="Arial" panose="020B0604020202020204" pitchFamily="34" charset="0"/>
              </a:rPr>
              <a:t>Make enrollment changes if you have a Medicare Savings Account (MSA), Medicare Cost Plan, or PACE plan</a:t>
            </a:r>
          </a:p>
          <a:p>
            <a:pPr marL="165261" lvl="1" indent="-165261" defTabSz="931637">
              <a:spcBef>
                <a:spcPts val="0"/>
              </a:spcBef>
              <a:spcAft>
                <a:spcPts val="578"/>
              </a:spcAft>
              <a:buFont typeface="Wingdings" panose="05000000000000000000" pitchFamily="2" charset="2"/>
              <a:buChar char="§"/>
              <a:defRPr/>
            </a:pPr>
            <a:endParaRPr lang="en-US" sz="1100" dirty="0">
              <a:solidFill>
                <a:prstClr val="black"/>
              </a:solidFill>
              <a:cs typeface="Arial" panose="020B0604020202020204" pitchFamily="34" charset="0"/>
            </a:endParaRPr>
          </a:p>
          <a:p>
            <a:pPr marL="0" indent="0">
              <a:spcAft>
                <a:spcPts val="578"/>
              </a:spcAft>
              <a:buNone/>
            </a:pPr>
            <a:endParaRPr lang="en-US" b="0" dirty="0"/>
          </a:p>
        </p:txBody>
      </p:sp>
    </p:spTree>
    <p:extLst>
      <p:ext uri="{BB962C8B-B14F-4D97-AF65-F5344CB8AC3E}">
        <p14:creationId xmlns:p14="http://schemas.microsoft.com/office/powerpoint/2010/main" val="3684723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149895" y="3469243"/>
            <a:ext cx="6556235" cy="5734932"/>
          </a:xfrm>
        </p:spPr>
        <p:txBody>
          <a:bodyPr/>
          <a:lstStyle/>
          <a:p>
            <a:pPr marL="0" indent="0" defTabSz="931637">
              <a:spcAft>
                <a:spcPts val="578"/>
              </a:spcAft>
              <a:buNone/>
              <a:defRPr/>
            </a:pPr>
            <a:r>
              <a:rPr lang="en-US" sz="1000" b="1" dirty="0">
                <a:solidFill>
                  <a:prstClr val="black"/>
                </a:solidFill>
              </a:rPr>
              <a:t>This slide has animation. </a:t>
            </a:r>
          </a:p>
          <a:p>
            <a:pPr marL="0" indent="0" defTabSz="931637">
              <a:spcAft>
                <a:spcPts val="578"/>
              </a:spcAft>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0" indent="0" defTabSz="931637">
              <a:spcAft>
                <a:spcPts val="578"/>
              </a:spcAft>
              <a:buNone/>
              <a:defRPr/>
            </a:pPr>
            <a:r>
              <a:rPr lang="en-US" sz="1000" b="1" dirty="0">
                <a:solidFill>
                  <a:prstClr val="black"/>
                </a:solidFill>
                <a:cs typeface="Arial"/>
              </a:rPr>
              <a:t>You can make changes to your Medicare drug coverage when certain life events happen. </a:t>
            </a:r>
            <a:r>
              <a:rPr lang="en-US" sz="1000" dirty="0">
                <a:solidFill>
                  <a:prstClr val="black"/>
                </a:solidFill>
                <a:cs typeface="Arial"/>
              </a:rPr>
              <a:t>These chances to make changes are called Special Enrollment Periods (SEPs). Each SEP has different rules about when you can make changes and the type of changes you can make. These chances to make changes are in addition to the regular enrollment periods that happen each year. </a:t>
            </a:r>
            <a:endParaRPr lang="en-US" sz="1000" dirty="0">
              <a:solidFill>
                <a:prstClr val="black"/>
              </a:solidFill>
              <a:cs typeface="Arial" panose="020B0604020202020204" pitchFamily="34" charset="0"/>
            </a:endParaRPr>
          </a:p>
          <a:p>
            <a:pPr marL="0" indent="0" defTabSz="931637">
              <a:spcAft>
                <a:spcPts val="578"/>
              </a:spcAft>
              <a:buNone/>
              <a:defRPr/>
            </a:pPr>
            <a:r>
              <a:rPr lang="en-US" sz="1000" b="1" dirty="0">
                <a:solidFill>
                  <a:prstClr val="black"/>
                </a:solidFill>
                <a:cs typeface="Arial"/>
              </a:rPr>
              <a:t>The SEP examples listed below don’t include every situation: </a:t>
            </a:r>
            <a:endParaRPr lang="en-US" sz="1000" b="1" dirty="0">
              <a:solidFill>
                <a:prstClr val="black"/>
              </a:solidFill>
              <a:cs typeface="Arial" panose="020B0604020202020204" pitchFamily="34" charset="0"/>
            </a:endParaRP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permanently move out of your plan’s service area.</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lose your other creditable drug coverage.</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weren’t properly told that your other coverage wasn’t creditable, or that the other coverage was reduced so that it’s no longer creditable.</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enter, live at, or leave a long-term care facility like a nursing home.</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belong to a State Pharmaceutical Assistance Program (SPAP).</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If you join or switch to a plan that has a 5-star quality rating.</a:t>
            </a:r>
          </a:p>
          <a:p>
            <a:pPr marL="114458" indent="-114458" defTabSz="931637">
              <a:spcAft>
                <a:spcPts val="578"/>
              </a:spcAft>
              <a:defRPr/>
            </a:pPr>
            <a:r>
              <a:rPr lang="en-US" sz="1000" dirty="0">
                <a:solidFill>
                  <a:prstClr val="black"/>
                </a:solidFill>
                <a:cs typeface="Arial"/>
              </a:rPr>
              <a:t>If you’re eligible for both Medicare and Medicaid (partial or full), or if you qualify for Extra Help, you can change plans one time per calendar quarter in the first 3 quarters of the year. If you’re determined to be “potentially at-risk” or “at-risk” for opioid misuse, you can’t use this SEP. </a:t>
            </a:r>
          </a:p>
          <a:p>
            <a:pPr marL="114458" indent="-114458" defTabSz="931637">
              <a:spcAft>
                <a:spcPts val="578"/>
              </a:spcAft>
              <a:defRPr/>
            </a:pPr>
            <a:r>
              <a:rPr lang="en-US" sz="1000" dirty="0">
                <a:solidFill>
                  <a:prstClr val="black"/>
                </a:solidFill>
                <a:cs typeface="Arial"/>
              </a:rPr>
              <a:t>If you have a change in Medicaid or Extra Help status (loss or gain), you can change plans within 3 months of the change or the notification of such a change, whichever is later.</a:t>
            </a:r>
          </a:p>
          <a:p>
            <a:pPr marL="114458" indent="-114458" defTabSz="931637">
              <a:spcAft>
                <a:spcPts val="578"/>
              </a:spcAft>
              <a:defRPr/>
            </a:pPr>
            <a:r>
              <a:rPr lang="en-US" sz="1000" dirty="0">
                <a:solidFill>
                  <a:prstClr val="black"/>
                </a:solidFill>
                <a:cs typeface="Arial"/>
              </a:rPr>
              <a:t>If you have been assigned into a plan by Medicare or your state, (like through auto-assignment, reassignment, and passive enrollment). </a:t>
            </a:r>
          </a:p>
          <a:p>
            <a:pPr marL="114458" lvl="1" indent="-114458" defTabSz="931637">
              <a:spcBef>
                <a:spcPts val="0"/>
              </a:spcBef>
              <a:spcAft>
                <a:spcPts val="578"/>
              </a:spcAft>
              <a:buFont typeface="Wingdings" panose="05000000000000000000" pitchFamily="2" charset="2"/>
              <a:buChar char="§"/>
              <a:defRPr/>
            </a:pPr>
            <a:r>
              <a:rPr lang="en-US" sz="1000" dirty="0">
                <a:solidFill>
                  <a:prstClr val="black"/>
                </a:solidFill>
                <a:cs typeface="Arial"/>
              </a:rPr>
              <a:t>Other exceptional circumstances, like if you disenroll in connection with a CMS sanction, the plan you enrolled in has been identified as a consistent poor performer by CMS, or you’ve been affected by an emergency or major disaster declared by a government entity.</a:t>
            </a:r>
          </a:p>
          <a:p>
            <a:pPr marL="0" lvl="1" defTabSz="931637">
              <a:spcBef>
                <a:spcPts val="0"/>
              </a:spcBef>
              <a:spcAft>
                <a:spcPts val="578"/>
              </a:spcAft>
              <a:defRPr/>
            </a:pPr>
            <a:r>
              <a:rPr lang="en-US" sz="1000" b="1" dirty="0">
                <a:solidFill>
                  <a:prstClr val="black"/>
                </a:solidFill>
                <a:cs typeface="Arial"/>
              </a:rPr>
              <a:t>NOTE</a:t>
            </a:r>
            <a:r>
              <a:rPr lang="en-US" sz="1000" dirty="0">
                <a:solidFill>
                  <a:prstClr val="black"/>
                </a:solidFill>
                <a:cs typeface="Arial"/>
              </a:rPr>
              <a:t>: If you get an SEP for losing other coverage, then Part B and Part D have different time frames for when you need to sign up for coverage. You may be eligible for a Part B SEP if you’re over 65 and you (or your spouse) are still working and have health insurance through active employment. Your Part B SEP lasts for 8 months and begins the month after your employment or coverage ends. However, your Part D SEP lasts for only 2 full months after the month your creditable coverage ends. </a:t>
            </a:r>
            <a:endParaRPr lang="en-US" sz="1000" dirty="0">
              <a:solidFill>
                <a:prstClr val="black"/>
              </a:solidFill>
              <a:cs typeface="Arial" panose="020B0604020202020204" pitchFamily="34" charset="0"/>
            </a:endParaRPr>
          </a:p>
          <a:p>
            <a:pPr marL="0" indent="0" defTabSz="931637">
              <a:spcAft>
                <a:spcPts val="578"/>
              </a:spcAft>
              <a:buNone/>
              <a:defRPr/>
            </a:pPr>
            <a:r>
              <a:rPr lang="en-US" sz="1000" dirty="0">
                <a:solidFill>
                  <a:prstClr val="black"/>
                </a:solidFill>
                <a:cs typeface="Arial"/>
              </a:rPr>
              <a:t>The Medicare Plan Finder on </a:t>
            </a:r>
            <a:r>
              <a:rPr lang="en-US" sz="1000" dirty="0">
                <a:cs typeface="Arial"/>
                <a:hlinkClick r:id="rId3"/>
              </a:rPr>
              <a:t>Medicare.gov/plan-compare</a:t>
            </a:r>
            <a:r>
              <a:rPr lang="en-US" sz="1000" dirty="0">
                <a:cs typeface="Arial"/>
              </a:rPr>
              <a:t> </a:t>
            </a:r>
            <a:r>
              <a:rPr lang="en-US" sz="1000" dirty="0">
                <a:solidFill>
                  <a:prstClr val="black"/>
                </a:solidFill>
                <a:cs typeface="Arial"/>
              </a:rPr>
              <a:t>will display SEP options. By checking any of the listed SEPs, you’re certifying that, to the best of your knowledge, you’re eligible for an enrollment period. If at a later time it’s determined that this information was incorrect, you may be disenrolled from the plan.</a:t>
            </a:r>
          </a:p>
        </p:txBody>
      </p:sp>
    </p:spTree>
    <p:extLst>
      <p:ext uri="{BB962C8B-B14F-4D97-AF65-F5344CB8AC3E}">
        <p14:creationId xmlns:p14="http://schemas.microsoft.com/office/powerpoint/2010/main" val="3583785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337970"/>
          </a:xfrm>
        </p:spPr>
        <p:txBody>
          <a:bodyPr/>
          <a:lstStyle/>
          <a:p>
            <a:pPr marL="0" indent="0" defTabSz="931500">
              <a:spcAft>
                <a:spcPts val="578"/>
              </a:spcAft>
              <a:buNone/>
              <a:defRPr/>
            </a:pPr>
            <a:r>
              <a:rPr lang="en-US" b="1" dirty="0">
                <a:solidFill>
                  <a:prstClr val="black"/>
                </a:solidFill>
              </a:rPr>
              <a:t>This slide has animation.</a:t>
            </a:r>
            <a:endParaRPr lang="en-US" dirty="0">
              <a:solidFill>
                <a:prstClr val="black"/>
              </a:solidFill>
            </a:endParaRPr>
          </a:p>
          <a:p>
            <a:pPr marL="0" indent="0" defTabSz="93150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500">
              <a:spcAft>
                <a:spcPts val="578"/>
              </a:spcAft>
              <a:buNone/>
              <a:defRPr/>
            </a:pPr>
            <a:r>
              <a:rPr lang="en-US" dirty="0">
                <a:solidFill>
                  <a:prstClr val="black"/>
                </a:solidFill>
                <a:cs typeface="Arial"/>
              </a:rPr>
              <a:t>People eligible for both Medicare and Medicaid (also called “dual eligible” or “duals”), people who get cost sharing assistance under Medicaid through Medicare Savings Programs (sometimes called “partial duals”), and people with income under 150% of the Federal Poverty Level and who meet certain resource requirements are eligible for Extra Help (also known as the Low-Income Subsidy or LIS). They can change plans one time per calendar quarter in the first 3 quarters of the year. The annual Open Enrollment Period (OEP) can be used to make changes in the fourth quarter. </a:t>
            </a:r>
          </a:p>
          <a:p>
            <a:pPr marL="0" indent="0" defTabSz="931500">
              <a:spcAft>
                <a:spcPts val="578"/>
              </a:spcAft>
              <a:buNone/>
              <a:defRPr/>
            </a:pPr>
            <a:r>
              <a:rPr lang="en-US" b="1" dirty="0">
                <a:solidFill>
                  <a:prstClr val="black"/>
                </a:solidFill>
                <a:cs typeface="Arial"/>
              </a:rPr>
              <a:t>Extra Help, dual eligible, and partial dual individuals also have a Special Enrollment Period (SEP) within 3 months following:</a:t>
            </a:r>
            <a:endParaRPr lang="en-US" b="1" dirty="0">
              <a:cs typeface="Arial"/>
            </a:endParaRPr>
          </a:p>
          <a:p>
            <a:pPr marL="114458" indent="-114458" defTabSz="931637">
              <a:spcAft>
                <a:spcPts val="578"/>
              </a:spcAft>
              <a:defRPr/>
            </a:pPr>
            <a:r>
              <a:rPr lang="en-US" dirty="0">
                <a:solidFill>
                  <a:prstClr val="black"/>
                </a:solidFill>
                <a:cs typeface="Arial"/>
              </a:rPr>
              <a:t>A gain, loss, or change to Medicaid or Extra Help status</a:t>
            </a:r>
          </a:p>
          <a:p>
            <a:pPr marL="114458" indent="-114458" defTabSz="931637">
              <a:spcAft>
                <a:spcPts val="578"/>
              </a:spcAft>
              <a:defRPr/>
            </a:pPr>
            <a:r>
              <a:rPr lang="en-US" dirty="0">
                <a:solidFill>
                  <a:prstClr val="black"/>
                </a:solidFill>
                <a:cs typeface="Arial"/>
              </a:rPr>
              <a:t>A CMS- or state-initiated enrollment action</a:t>
            </a:r>
          </a:p>
          <a:p>
            <a:pPr marL="0" indent="0" defTabSz="931637">
              <a:spcAft>
                <a:spcPts val="578"/>
              </a:spcAft>
              <a:buNone/>
              <a:defRPr/>
            </a:pPr>
            <a:r>
              <a:rPr lang="en-US" b="1" dirty="0">
                <a:solidFill>
                  <a:prstClr val="black"/>
                </a:solidFill>
                <a:cs typeface="Arial"/>
              </a:rPr>
              <a:t>People eligible can make an election within 3 months of the change notification, or effective date of the change, whichever is later. </a:t>
            </a:r>
            <a:r>
              <a:rPr lang="en-US" dirty="0">
                <a:solidFill>
                  <a:prstClr val="black"/>
                </a:solidFill>
                <a:cs typeface="Arial"/>
              </a:rPr>
              <a:t>People can enroll up to the last day of the SEP and coverage starts the first day of the following month. </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a:rPr>
              <a:t>For more information about these SEPs, see Section 30.3 of Chapter 3 of the Medicare Prescription Drug Benefit Manual at </a:t>
            </a:r>
            <a:r>
              <a:rPr lang="en-US" dirty="0">
                <a:solidFill>
                  <a:prstClr val="black"/>
                </a:solidFill>
                <a:cs typeface="Arial"/>
                <a:hlinkClick r:id="rId3"/>
              </a:rPr>
              <a:t>CMS.gov/files/document/cy-2024-pdp-enrollment-and-disenrollment-guidance.pdf</a:t>
            </a:r>
            <a:r>
              <a:rPr lang="en-US" dirty="0">
                <a:solidFill>
                  <a:prstClr val="black"/>
                </a:solidFill>
                <a:cs typeface="Arial"/>
              </a:rPr>
              <a:t>.</a:t>
            </a:r>
          </a:p>
          <a:p>
            <a:pPr marL="0" indent="0" defTabSz="931637">
              <a:spcAft>
                <a:spcPts val="578"/>
              </a:spcAft>
              <a:buNone/>
              <a:defRPr/>
            </a:pPr>
            <a:endParaRPr lang="en-US" dirty="0">
              <a:solidFill>
                <a:prstClr val="black"/>
              </a:solidFill>
              <a:cs typeface="Arial"/>
            </a:endParaRPr>
          </a:p>
          <a:p>
            <a:pPr marL="0" indent="0" defTabSz="931637">
              <a:spcAft>
                <a:spcPts val="578"/>
              </a:spcAft>
              <a:buNone/>
              <a:defRPr/>
            </a:pPr>
            <a:endParaRPr lang="en-US" dirty="0">
              <a:solidFill>
                <a:prstClr val="black"/>
              </a:solidFill>
            </a:endParaRPr>
          </a:p>
          <a:p>
            <a:pPr marL="0" indent="0" defTabSz="931637">
              <a:spcAft>
                <a:spcPts val="578"/>
              </a:spcAft>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67759" y="3491351"/>
            <a:ext cx="6401858" cy="5712085"/>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08338" indent="-108338" defTabSz="931637">
              <a:spcAft>
                <a:spcPts val="578"/>
              </a:spcAft>
              <a:defRPr/>
            </a:pPr>
            <a:r>
              <a:rPr lang="en-US" b="1" dirty="0">
                <a:solidFill>
                  <a:prstClr val="black"/>
                </a:solidFill>
                <a:cs typeface="Arial" panose="020B0604020202020204" pitchFamily="34" charset="0"/>
              </a:rPr>
              <a:t>People with Medicare drug coverage who are considered “at risk” for opioid misuse will be enrolled in a drug management program (DMP).</a:t>
            </a:r>
            <a:r>
              <a:rPr lang="en-US" dirty="0">
                <a:solidFill>
                  <a:prstClr val="black"/>
                </a:solidFill>
                <a:cs typeface="Arial" panose="020B0604020202020204" pitchFamily="34" charset="0"/>
              </a:rPr>
              <a:t> Once an individual is identified by a Medicare plan as “potentially at risk” or “at risk”, under a DMP, they can’t use the Extra Help, Dual, and Partial Dual (“quarterly”) SEP to change plans. They can still use other enrollment periods as long as they meet the requirements.</a:t>
            </a:r>
          </a:p>
          <a:p>
            <a:pPr marL="108338" indent="-108338" defTabSz="931637">
              <a:spcAft>
                <a:spcPts val="578"/>
              </a:spcAft>
              <a:defRPr/>
            </a:pPr>
            <a:r>
              <a:rPr lang="en-US" b="1" dirty="0">
                <a:solidFill>
                  <a:prstClr val="black"/>
                </a:solidFill>
                <a:cs typeface="Arial" panose="020B0604020202020204" pitchFamily="34" charset="0"/>
              </a:rPr>
              <a:t>Initial Notice of Limitation</a:t>
            </a:r>
            <a:r>
              <a:rPr lang="en-US" dirty="0">
                <a:solidFill>
                  <a:prstClr val="black"/>
                </a:solidFill>
                <a:cs typeface="Arial" panose="020B0604020202020204" pitchFamily="34" charset="0"/>
              </a:rPr>
              <a:t> – Once a plan identifies a person with Medicare as “potentially at risk,” under a DMP, the plan is required to notify the individual that they may limit coverage of these drugs. This notice also tells them they can no longer use the SEP. </a:t>
            </a:r>
          </a:p>
          <a:p>
            <a:pPr marL="108338" indent="-108338" defTabSz="931637">
              <a:spcAft>
                <a:spcPts val="578"/>
              </a:spcAft>
              <a:defRPr/>
            </a:pPr>
            <a:r>
              <a:rPr lang="en-US" b="1" dirty="0">
                <a:solidFill>
                  <a:prstClr val="black"/>
                </a:solidFill>
                <a:cs typeface="Arial" panose="020B0604020202020204" pitchFamily="34" charset="0"/>
              </a:rPr>
              <a:t>Second Notice (2 versions)</a:t>
            </a:r>
          </a:p>
          <a:p>
            <a:pPr marL="275434" lvl="1" indent="-162200" defTabSz="931637">
              <a:spcAft>
                <a:spcPts val="578"/>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a:t>
            </a:r>
            <a:r>
              <a:rPr lang="en-US" u="sng" dirty="0">
                <a:solidFill>
                  <a:prstClr val="black"/>
                </a:solidFill>
                <a:cs typeface="Arial" panose="020B0604020202020204" pitchFamily="34" charset="0"/>
              </a:rPr>
              <a:t>isn’t</a:t>
            </a:r>
            <a:r>
              <a:rPr lang="en-US" dirty="0">
                <a:solidFill>
                  <a:prstClr val="black"/>
                </a:solidFill>
                <a:cs typeface="Arial" panose="020B0604020202020204" pitchFamily="34" charset="0"/>
              </a:rPr>
              <a:t> “at risk” within 60 days of the initial notice, the plan sends a second notice explaining they won’t limit access and the SEP limitation expires. </a:t>
            </a:r>
          </a:p>
          <a:p>
            <a:pPr marL="275434" lvl="1" indent="-162200" defTabSz="931637">
              <a:spcAft>
                <a:spcPts val="578"/>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is “at risk,” the second notice explains the DMP coverage limitation and reiterates that they can’t use the SEP. </a:t>
            </a:r>
          </a:p>
          <a:p>
            <a:pPr marL="108338" indent="-108338" defTabSz="931637">
              <a:spcAft>
                <a:spcPts val="578"/>
              </a:spcAft>
              <a:defRPr/>
            </a:pPr>
            <a:r>
              <a:rPr lang="en-US" b="1" dirty="0">
                <a:solidFill>
                  <a:prstClr val="black"/>
                </a:solidFill>
                <a:cs typeface="Arial" panose="020B0604020202020204" pitchFamily="34" charset="0"/>
              </a:rPr>
              <a:t>Once identified as “at risk,”</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the duals SEP limitation will expire </a:t>
            </a:r>
            <a:r>
              <a:rPr lang="en-US" dirty="0">
                <a:solidFill>
                  <a:prstClr val="black"/>
                </a:solidFill>
                <a:cs typeface="Arial" panose="020B0604020202020204" pitchFamily="34" charset="0"/>
              </a:rPr>
              <a:t>after a 12-month period or when there’s a subsequent determination that the individual is no longer at risk (including a successful appeal). The plan may extend the DMP coverage limitation, and the SEP limitation for an additional 12 months after additional clinical review at the completion of the initial 12-month period.</a:t>
            </a:r>
          </a:p>
          <a:p>
            <a:pPr marL="0" indent="0" defTabSz="931637">
              <a:spcAft>
                <a:spcPts val="578"/>
              </a:spcAft>
              <a:buNone/>
              <a:defRPr/>
            </a:pPr>
            <a:r>
              <a:rPr lang="en-US" b="1" dirty="0">
                <a:solidFill>
                  <a:prstClr val="black"/>
                </a:solidFill>
                <a:cs typeface="Arial" panose="020B0604020202020204" pitchFamily="34" charset="0"/>
              </a:rPr>
              <a:t>For more information, </a:t>
            </a:r>
            <a:r>
              <a:rPr lang="en-US" dirty="0">
                <a:solidFill>
                  <a:prstClr val="black"/>
                </a:solidFill>
                <a:cs typeface="Arial" panose="020B0604020202020204" pitchFamily="34" charset="0"/>
              </a:rPr>
              <a:t>see the fact sheet at </a:t>
            </a:r>
            <a:r>
              <a:rPr lang="en-US" dirty="0">
                <a:solidFill>
                  <a:prstClr val="black"/>
                </a:solidFill>
                <a:cs typeface="Arial" panose="020B0604020202020204" pitchFamily="34" charset="0"/>
                <a:hlinkClick r:id="rId3"/>
              </a:rPr>
              <a:t>CMS.gov/newsroom/fact-sheets/cms-finalizes-policy-changes-and-updates-medicare-advantage-and-prescription-drug-benefit-program</a:t>
            </a:r>
            <a:r>
              <a:rPr lang="en-US" dirty="0">
                <a:solidFill>
                  <a:prstClr val="black"/>
                </a:solidFill>
                <a:cs typeface="Arial" panose="020B0604020202020204" pitchFamily="34" charset="0"/>
              </a:rPr>
              <a:t>.</a:t>
            </a:r>
          </a:p>
          <a:p>
            <a:pPr marL="0" indent="0">
              <a:spcAft>
                <a:spcPts val="578"/>
              </a:spcAft>
              <a:buNone/>
            </a:pPr>
            <a:endParaRPr lang="en-US" dirty="0">
              <a:cs typeface="Arial" panose="020B0604020202020204" pitchFamily="34" charset="0"/>
            </a:endParaRPr>
          </a:p>
        </p:txBody>
      </p:sp>
    </p:spTree>
    <p:extLst>
      <p:ext uri="{BB962C8B-B14F-4D97-AF65-F5344CB8AC3E}">
        <p14:creationId xmlns:p14="http://schemas.microsoft.com/office/powerpoint/2010/main" val="9211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108338" indent="-108338" defTabSz="931637">
              <a:spcAft>
                <a:spcPts val="578"/>
              </a:spcAft>
              <a:defRPr/>
            </a:pPr>
            <a:r>
              <a:rPr lang="en-US" b="1" dirty="0">
                <a:solidFill>
                  <a:prstClr val="black"/>
                </a:solidFill>
                <a:cs typeface="Arial"/>
              </a:rPr>
              <a:t>You may get drugs under Part A as part of your treatment during a covered inpatient hospital or Skilled Nursing Facility (SNF) stay.</a:t>
            </a:r>
            <a:r>
              <a:rPr lang="en-US" dirty="0">
                <a:solidFill>
                  <a:prstClr val="black"/>
                </a:solidFill>
                <a:cs typeface="Arial"/>
              </a:rPr>
              <a:t> Part A payments made to hospitals and SNFs generally cover all drugs you get during an inpatient stay. There are some exceptions. Review chapter 8, sections 10.2 and 70 of the Medicare Benefit Policy Manual at </a:t>
            </a:r>
            <a:r>
              <a:rPr lang="en-US" dirty="0">
                <a:solidFill>
                  <a:prstClr val="black"/>
                </a:solidFill>
                <a:cs typeface="Arial"/>
                <a:hlinkClick r:id="rId3"/>
              </a:rPr>
              <a:t>CMS.gov/RegulationsandGuidance/Guidance/Manuals/Downloads/bp102c08pdf.pdf</a:t>
            </a:r>
            <a:r>
              <a:rPr lang="en-US" dirty="0">
                <a:solidFill>
                  <a:prstClr val="black"/>
                </a:solidFill>
                <a:cs typeface="Arial"/>
              </a:rPr>
              <a:t>.</a:t>
            </a:r>
          </a:p>
          <a:p>
            <a:pPr marL="108338" indent="-108338" defTabSz="931637">
              <a:spcAft>
                <a:spcPts val="578"/>
              </a:spcAft>
              <a:defRPr/>
            </a:pPr>
            <a:r>
              <a:rPr lang="en-US" b="1" dirty="0">
                <a:solidFill>
                  <a:prstClr val="black"/>
                </a:solidFill>
                <a:cs typeface="Arial"/>
              </a:rPr>
              <a:t>You may get drugs for symptom control or pain relief while using the Part A hospice benefit. </a:t>
            </a:r>
            <a:r>
              <a:rPr lang="en-US" dirty="0">
                <a:solidFill>
                  <a:prstClr val="black"/>
                </a:solidFill>
                <a:cs typeface="Arial"/>
              </a:rPr>
              <a:t>You may be charged up to $5 for each outpatient prescription drug or other similar products for pain relief and symptom control. </a:t>
            </a:r>
          </a:p>
          <a:p>
            <a:pPr marL="108338" indent="-108338" defTabSz="931637">
              <a:spcAft>
                <a:spcPts val="578"/>
              </a:spcAft>
              <a:defRPr/>
            </a:pPr>
            <a:r>
              <a:rPr lang="en-US" dirty="0">
                <a:solidFill>
                  <a:prstClr val="black"/>
                </a:solidFill>
                <a:cs typeface="Arial"/>
              </a:rPr>
              <a:t>Once you start getting hospice care, your hospice benefit should cover everything you need related to your terminal illness. Drugs covered under Medicare Part A per diem payment to a Medicare hospice program are excluded from coverage under Part D. Part D only covers drugs for treatment that is unrelated to the terminal illness or related conditions. </a:t>
            </a:r>
          </a:p>
          <a:p>
            <a:pPr marL="0" indent="0" defTabSz="931637">
              <a:spcAft>
                <a:spcPts val="578"/>
              </a:spcAft>
              <a:buNone/>
              <a:defRPr/>
            </a:pPr>
            <a:r>
              <a:rPr lang="en-US" b="1" dirty="0">
                <a:solidFill>
                  <a:prstClr val="black"/>
                </a:solidFill>
                <a:cs typeface="Arial"/>
              </a:rPr>
              <a:t>NOTE</a:t>
            </a:r>
            <a:r>
              <a:rPr lang="en-US" dirty="0">
                <a:solidFill>
                  <a:prstClr val="black"/>
                </a:solidFill>
                <a:cs typeface="Arial"/>
              </a:rPr>
              <a:t>: If you don’t have Part A, Part B can pay hospitals and SNFs for certain categories of drugs as a Part B benefit. If you do have Part A, Part B may pay if the Part A benefit for your stay has run out, or if your stay isn’t covered by Part A. </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a:rPr>
              <a:t>Also, when getting SNF care as a Part A benefit, the SNF’s bundled per diem payment excludes certain costly and intensive chemotherapy drugs. They’re billed separately under Part B.</a:t>
            </a:r>
          </a:p>
          <a:p>
            <a:pPr marL="0" indent="0" defTabSz="931637">
              <a:spcAft>
                <a:spcPts val="578"/>
              </a:spcAft>
              <a:buNone/>
              <a:defRPr/>
            </a:pPr>
            <a:endParaRPr lang="en-US" dirty="0">
              <a:solidFill>
                <a:prstClr val="black"/>
              </a:solidFill>
            </a:endParaRPr>
          </a:p>
        </p:txBody>
      </p:sp>
    </p:spTree>
    <p:extLst>
      <p:ext uri="{BB962C8B-B14F-4D97-AF65-F5344CB8AC3E}">
        <p14:creationId xmlns:p14="http://schemas.microsoft.com/office/powerpoint/2010/main" val="1122868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03774" y="3604492"/>
            <a:ext cx="6602852" cy="5183030"/>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Medicare uses information from member satisfaction surveys, plans, and health care providers to give overall quality star ratings to plans.</a:t>
            </a:r>
            <a:r>
              <a:rPr lang="en-US" dirty="0">
                <a:solidFill>
                  <a:prstClr val="black"/>
                </a:solidFill>
                <a:cs typeface="Arial" panose="020B0604020202020204" pitchFamily="34" charset="0"/>
              </a:rPr>
              <a:t> Plans get rated from 1–5 stars, with a 5-star quality rating considered excellent.</a:t>
            </a:r>
          </a:p>
          <a:p>
            <a:pPr marL="114458" indent="-114458" defTabSz="931637">
              <a:spcAft>
                <a:spcPts val="578"/>
              </a:spcAft>
              <a:defRPr/>
            </a:pPr>
            <a:r>
              <a:rPr lang="en-US" b="1" dirty="0">
                <a:solidFill>
                  <a:prstClr val="black"/>
                </a:solidFill>
                <a:cs typeface="Arial" panose="020B0604020202020204" pitchFamily="34" charset="0"/>
              </a:rPr>
              <a:t>Plans are assigned their star rating every October</a:t>
            </a:r>
            <a:r>
              <a:rPr lang="en-US" dirty="0">
                <a:solidFill>
                  <a:prstClr val="black"/>
                </a:solidFill>
                <a:cs typeface="Arial" panose="020B0604020202020204" pitchFamily="34" charset="0"/>
              </a:rPr>
              <a:t> for the upcoming calendar year.</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To find quality star rating information, visit the Medicare Plan Finder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Check the Overall Plan Rating to identify 5-star plans that you can change to during this SEP. The “Medicare &amp; You” handbook doesn’t have the full, updated ratings for this SEP.</a:t>
            </a:r>
          </a:p>
          <a:p>
            <a:pPr marL="114458" indent="-114458" defTabSz="931637">
              <a:spcAft>
                <a:spcPts val="578"/>
              </a:spcAft>
              <a:defRPr/>
            </a:pPr>
            <a:r>
              <a:rPr lang="en-US" b="1" dirty="0">
                <a:cs typeface="Arial" panose="020B0604020202020204" pitchFamily="34" charset="0"/>
              </a:rPr>
              <a:t>High quality plans that earn the 5-star quality rating </a:t>
            </a:r>
            <a:r>
              <a:rPr lang="en-US" dirty="0">
                <a:cs typeface="Arial" panose="020B0604020202020204" pitchFamily="34" charset="0"/>
              </a:rPr>
              <a:t>are allowed to accept new enrollments using this SEP. </a:t>
            </a:r>
            <a:r>
              <a:rPr lang="en-US" dirty="0">
                <a:solidFill>
                  <a:prstClr val="black"/>
                </a:solidFill>
                <a:cs typeface="Arial" panose="020B0604020202020204" pitchFamily="34" charset="0"/>
              </a:rPr>
              <a:t>You can use the 5-star SEP one time between December 8–November 30 of the following year to enroll in a 5-star Medicare Advantage plan, a 5-star Medicare Advantage Plan with drug</a:t>
            </a:r>
            <a:r>
              <a:rPr lang="en-US" baseline="0" dirty="0">
                <a:solidFill>
                  <a:prstClr val="black"/>
                </a:solidFill>
                <a:cs typeface="Arial" panose="020B0604020202020204" pitchFamily="34" charset="0"/>
              </a:rPr>
              <a:t> coverage</a:t>
            </a:r>
            <a:r>
              <a:rPr lang="en-US" dirty="0">
                <a:solidFill>
                  <a:prstClr val="black"/>
                </a:solidFill>
                <a:cs typeface="Arial" panose="020B0604020202020204" pitchFamily="34" charset="0"/>
              </a:rPr>
              <a:t>, a 5-star </a:t>
            </a:r>
            <a:r>
              <a:rPr lang="en-US" baseline="0" dirty="0">
                <a:solidFill>
                  <a:prstClr val="black"/>
                </a:solidFill>
                <a:cs typeface="Arial" panose="020B0604020202020204" pitchFamily="34" charset="0"/>
              </a:rPr>
              <a:t>drug plan</a:t>
            </a:r>
            <a:r>
              <a:rPr lang="en-US" dirty="0">
                <a:solidFill>
                  <a:prstClr val="black"/>
                </a:solidFill>
                <a:cs typeface="Arial" panose="020B0604020202020204" pitchFamily="34" charset="0"/>
              </a:rPr>
              <a:t>, or a 5-star Medicare Cost Plan, as long as you meet the plan’s enrollment requirements (for example, living within the service area). If you’re currently enrolled in a plan with a 5-star overall quality rating, you may use this SEP to switch to a different plan with a 5-star overall quality rating. </a:t>
            </a:r>
          </a:p>
          <a:p>
            <a:pPr marL="114458" indent="-114458" defTabSz="931637">
              <a:spcAft>
                <a:spcPts val="578"/>
              </a:spcAft>
              <a:defRPr/>
            </a:pPr>
            <a:r>
              <a:rPr lang="en-US" b="1" dirty="0">
                <a:solidFill>
                  <a:prstClr val="black"/>
                </a:solidFill>
                <a:cs typeface="Arial" panose="020B0604020202020204" pitchFamily="34" charset="0"/>
              </a:rPr>
              <a:t>CMS also created a coordinating SEP for Medicare drug coverage. </a:t>
            </a:r>
            <a:r>
              <a:rPr lang="en-US" dirty="0">
                <a:solidFill>
                  <a:prstClr val="black"/>
                </a:solidFill>
                <a:cs typeface="Arial" panose="020B0604020202020204" pitchFamily="34" charset="0"/>
              </a:rPr>
              <a:t>This SEP lets people who enroll in certain types of 5-star plans without drug coverage choose a Medicare plan, if that combination is allowed under CMS rules. Individuals who use the 5-star SEP to enroll in a 5-star Medicare Advantage-only Private Fee-for-Service plan or to disenroll from a Medicare Advantage Plan to enroll in a 5-star cost plan have an SEP to enroll in a prescription drug plan or in the cost plan’s optional supplemental Part D benefit. This SEP begins the month the individual uses the 5-star SEP and continues for 2 additional months. </a:t>
            </a:r>
          </a:p>
          <a:p>
            <a:pPr marL="114458" lvl="1" indent="-114458" defTabSz="931637">
              <a:spcBef>
                <a:spcPts val="0"/>
              </a:spcBef>
              <a:spcAft>
                <a:spcPts val="578"/>
              </a:spcAft>
              <a:buFont typeface="Wingdings" panose="05000000000000000000" pitchFamily="2" charset="2"/>
              <a:buChar char="§"/>
              <a:defRPr/>
            </a:pPr>
            <a:r>
              <a:rPr lang="en-US" b="1" dirty="0">
                <a:solidFill>
                  <a:prstClr val="black"/>
                </a:solidFill>
                <a:cs typeface="Arial" panose="020B0604020202020204" pitchFamily="34" charset="0"/>
              </a:rPr>
              <a:t>You may lose drug coverage if </a:t>
            </a:r>
            <a:r>
              <a:rPr lang="en-US" dirty="0">
                <a:solidFill>
                  <a:prstClr val="black"/>
                </a:solidFill>
                <a:cs typeface="Arial" panose="020B0604020202020204" pitchFamily="34" charset="0"/>
              </a:rPr>
              <a:t>you use this SEP to move from a Medicare Advantage Plan that has drug coverage to a Medicare Advantage Plan that has no drug coverage. You’ll have to wait until the next applicable enrollment period to get drug coverage and may have to pay a penalty.</a:t>
            </a:r>
          </a:p>
          <a:p>
            <a:pPr marL="0" indent="0">
              <a:spcAft>
                <a:spcPts val="578"/>
              </a:spcAft>
              <a:buNone/>
            </a:pPr>
            <a:endParaRPr lang="en-US" dirty="0">
              <a:cs typeface="Arial" panose="020B0604020202020204" pitchFamily="34" charset="0"/>
            </a:endParaRPr>
          </a:p>
        </p:txBody>
      </p:sp>
    </p:spTree>
    <p:extLst>
      <p:ext uri="{BB962C8B-B14F-4D97-AF65-F5344CB8AC3E}">
        <p14:creationId xmlns:p14="http://schemas.microsoft.com/office/powerpoint/2010/main" val="3327610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08941" y="3511575"/>
            <a:ext cx="6242593" cy="5628831"/>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If a plan gets less than 3 stars for its Medicare Advantage Plan or drug plan summary rating for at least the last 3 years (that is, rated 2.5 or fewer stars for the 2021, 2022, and 2023 plan years for Medicare Advantage Plans or Part D), it will be marked with the low performing icon (LPI) on Medicare Plan Finder. Medicare may send the “Consistent Poor Performer” notice (CMS Product No. 11627) to members of these plans. This notice encourages people to use the OEP</a:t>
            </a:r>
            <a:r>
              <a:rPr lang="en-US" baseline="0" dirty="0">
                <a:solidFill>
                  <a:prstClr val="black"/>
                </a:solidFill>
                <a:cs typeface="Arial"/>
              </a:rPr>
              <a:t> as their opportunity to review other available plans and consider enrolling in a plan with a higher quality star rating. An SEP also exists while the individual is enrolled in the low performing plan. </a:t>
            </a:r>
            <a:r>
              <a:rPr lang="en-US" dirty="0">
                <a:solidFill>
                  <a:prstClr val="black"/>
                </a:solidFill>
                <a:cs typeface="Arial"/>
              </a:rPr>
              <a:t>To see a sample of this notice visit, </a:t>
            </a:r>
            <a:r>
              <a:rPr lang="en-US" dirty="0">
                <a:solidFill>
                  <a:prstClr val="black"/>
                </a:solidFill>
                <a:cs typeface="Arial"/>
                <a:hlinkClick r:id="rId3"/>
              </a:rPr>
              <a:t>CMS.gov/Medicare/Prescription-Drug-Coverage/LimitedIncomeandResources/Downloads/11627.pdf</a:t>
            </a:r>
            <a:r>
              <a:rPr lang="en-US" dirty="0">
                <a:solidFill>
                  <a:prstClr val="black"/>
                </a:solidFill>
                <a:cs typeface="Arial"/>
              </a:rPr>
              <a:t>. During some years, there aren’t any low performing plans. As a result, there aren’t any LPI indicators on Medicare Plan Finder and CMS doesn’t mail a notice.</a:t>
            </a:r>
          </a:p>
          <a:p>
            <a:pPr marL="0" indent="0" defTabSz="931637">
              <a:spcAft>
                <a:spcPts val="578"/>
              </a:spcAft>
              <a:buNone/>
              <a:defRPr/>
            </a:pPr>
            <a:r>
              <a:rPr lang="en-US" dirty="0">
                <a:solidFill>
                  <a:prstClr val="black"/>
                </a:solidFill>
                <a:cs typeface="Arial"/>
              </a:rPr>
              <a:t>The summary rating gives an overall score on the plan’s quality and performance based on many topics arranged into 4 categories: </a:t>
            </a:r>
            <a:endParaRPr lang="en-US" dirty="0">
              <a:solidFill>
                <a:prstClr val="black"/>
              </a:solidFill>
              <a:cs typeface="Arial" panose="020B0604020202020204" pitchFamily="34" charset="0"/>
            </a:endParaRPr>
          </a:p>
          <a:p>
            <a:pPr marL="232589" indent="-232589" defTabSz="931637">
              <a:spcAft>
                <a:spcPts val="578"/>
              </a:spcAft>
              <a:buFont typeface="+mj-lt"/>
              <a:buAutoNum type="arabicPeriod"/>
              <a:defRPr/>
            </a:pPr>
            <a:r>
              <a:rPr lang="en-US" dirty="0">
                <a:solidFill>
                  <a:prstClr val="black"/>
                </a:solidFill>
                <a:cs typeface="Arial"/>
              </a:rPr>
              <a:t>Drug plan customer service – includes how each plan performs in customer service. For example, it shows how well the plan handles member appeals.</a:t>
            </a:r>
          </a:p>
          <a:p>
            <a:pPr marL="232589" indent="-232589" defTabSz="931637">
              <a:spcAft>
                <a:spcPts val="578"/>
              </a:spcAft>
              <a:buFont typeface="+mj-lt"/>
              <a:buAutoNum type="arabicPeriod"/>
              <a:defRPr/>
            </a:pPr>
            <a:r>
              <a:rPr lang="en-US" dirty="0">
                <a:solidFill>
                  <a:prstClr val="black"/>
                </a:solidFill>
                <a:cs typeface="Arial"/>
              </a:rPr>
              <a:t>Member complaints and changes in the plan’s performance—includes how often members have problems and how often they choose to leave the plan. Also includes how much the plan’s performance has improved (if at all) over time.</a:t>
            </a:r>
          </a:p>
          <a:p>
            <a:pPr marL="232589" indent="-232589" defTabSz="931637">
              <a:spcAft>
                <a:spcPts val="578"/>
              </a:spcAft>
              <a:buFont typeface="+mj-lt"/>
              <a:buAutoNum type="arabicPeriod"/>
              <a:defRPr/>
            </a:pPr>
            <a:r>
              <a:rPr lang="en-US" dirty="0">
                <a:solidFill>
                  <a:prstClr val="black"/>
                </a:solidFill>
                <a:cs typeface="Arial"/>
              </a:rPr>
              <a:t>Member experience with the plan – includes how well each plan performed on Medicare’s member experience survey.</a:t>
            </a:r>
          </a:p>
          <a:p>
            <a:pPr marL="232589" indent="-232589" defTabSz="931637">
              <a:spcAft>
                <a:spcPts val="578"/>
              </a:spcAft>
              <a:buFont typeface="+mj-lt"/>
              <a:buAutoNum type="arabicPeriod"/>
              <a:defRPr/>
            </a:pPr>
            <a:r>
              <a:rPr lang="en-US" dirty="0">
                <a:solidFill>
                  <a:prstClr val="black"/>
                </a:solidFill>
                <a:cs typeface="Arial"/>
              </a:rPr>
              <a:t>Drug safety and accuracy of drug pricing – includes how accurate the plan’s pricing information is and how often members with certain medical conditions are prescribed drugs in a way considered safe and clinically recommended for their condition.</a:t>
            </a:r>
          </a:p>
          <a:p>
            <a:pPr marL="0" indent="0" defTabSz="931637">
              <a:spcAft>
                <a:spcPts val="578"/>
              </a:spcAft>
              <a:buNone/>
              <a:defRPr/>
            </a:pPr>
            <a:r>
              <a:rPr lang="en-US" dirty="0">
                <a:solidFill>
                  <a:prstClr val="black"/>
                </a:solidFill>
                <a:cs typeface="Arial"/>
              </a:rPr>
              <a:t>Medicare gathers the information from several different sources, including member surveys, billing information plans submit to Medicare, and results from Medicare’s regular monitoring activities.</a:t>
            </a:r>
          </a:p>
          <a:p>
            <a:pPr marL="0" indent="0" defTabSz="931637">
              <a:spcAft>
                <a:spcPts val="578"/>
              </a:spcAft>
              <a:buNone/>
              <a:defRPr/>
            </a:pPr>
            <a:endParaRPr lang="en-US" dirty="0">
              <a:solidFill>
                <a:prstClr val="black"/>
              </a:solidFill>
              <a:cs typeface="Arial"/>
            </a:endParaRPr>
          </a:p>
        </p:txBody>
      </p:sp>
    </p:spTree>
    <p:extLst>
      <p:ext uri="{BB962C8B-B14F-4D97-AF65-F5344CB8AC3E}">
        <p14:creationId xmlns:p14="http://schemas.microsoft.com/office/powerpoint/2010/main" val="3222215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b="1" dirty="0">
                <a:solidFill>
                  <a:prstClr val="black"/>
                </a:solidFill>
                <a:cs typeface="Arial"/>
              </a:rPr>
              <a:t>There are several things to consider before joining a Medicare drug plan or Medicare health plan with drug coverage.</a:t>
            </a:r>
            <a:r>
              <a:rPr lang="en-US" dirty="0">
                <a:solidFill>
                  <a:prstClr val="black"/>
                </a:solidFill>
                <a:cs typeface="Arial"/>
              </a:rPr>
              <a:t> When deciding if Medicare drug coverage is right for you, look at the type of health insurance you have currently and how that affects your choices.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If you have drug coverage,</a:t>
            </a:r>
            <a:r>
              <a:rPr lang="en-US" dirty="0">
                <a:solidFill>
                  <a:prstClr val="black"/>
                </a:solidFill>
                <a:cs typeface="Arial"/>
              </a:rPr>
              <a:t> you need to find out if it’s creditable drug coverage—that is, coverage that’s expected to pay, on average, at least as much as Medicare’s standard drug coverage. Your current insurer or plan provider must notify you each year if your drug coverage is creditable. If you haven’t heard from them, call them or your benefits administrator to find out. Also, you may want to consider keeping your creditable drug coverage rather than choosing Medicare drug coverage. It’s important to find out how Medicare coverage affects your current health insurance plan, to be sure you don’t lose doctor or hospital coverage for yourself or your family members.</a:t>
            </a:r>
          </a:p>
          <a:p>
            <a:pPr marL="114458" indent="-114458" defTabSz="931637">
              <a:spcAft>
                <a:spcPts val="578"/>
              </a:spcAft>
              <a:defRPr/>
            </a:pPr>
            <a:r>
              <a:rPr lang="en-US" b="1" dirty="0">
                <a:solidFill>
                  <a:prstClr val="black"/>
                </a:solidFill>
                <a:cs typeface="Arial"/>
              </a:rPr>
              <a:t>If you have employer or union coverage, </a:t>
            </a:r>
            <a:r>
              <a:rPr lang="en-US" dirty="0">
                <a:solidFill>
                  <a:prstClr val="black"/>
                </a:solidFill>
                <a:cs typeface="Arial"/>
              </a:rPr>
              <a:t>call your benefits administrator before you make any changes or sign up for any other coverage. If you drop your employer or union coverage, you may not be able to get it back. Also, you may not be able to drop your employer or union </a:t>
            </a:r>
            <a:r>
              <a:rPr lang="en-US" b="1" dirty="0">
                <a:solidFill>
                  <a:prstClr val="black"/>
                </a:solidFill>
                <a:cs typeface="Arial"/>
              </a:rPr>
              <a:t>drug</a:t>
            </a:r>
            <a:r>
              <a:rPr lang="en-US" dirty="0">
                <a:solidFill>
                  <a:prstClr val="black"/>
                </a:solidFill>
                <a:cs typeface="Arial"/>
              </a:rPr>
              <a:t> coverage without also dropping your employer or union </a:t>
            </a:r>
            <a:r>
              <a:rPr lang="en-US" b="1" dirty="0">
                <a:solidFill>
                  <a:prstClr val="black"/>
                </a:solidFill>
                <a:cs typeface="Arial"/>
              </a:rPr>
              <a:t>health</a:t>
            </a:r>
            <a:r>
              <a:rPr lang="en-US" dirty="0">
                <a:solidFill>
                  <a:prstClr val="black"/>
                </a:solidFill>
                <a:cs typeface="Arial"/>
              </a:rPr>
              <a:t> (doctor and hospital) coverage. If you drop coverage for yourself, you may also have to drop coverage for your spouse and dependents.</a:t>
            </a:r>
          </a:p>
          <a:p>
            <a:pPr marL="114458" indent="-114458" defTabSz="931637">
              <a:spcAft>
                <a:spcPts val="578"/>
              </a:spcAft>
              <a:defRPr/>
            </a:pPr>
            <a:r>
              <a:rPr lang="en-US" b="1" dirty="0">
                <a:solidFill>
                  <a:prstClr val="black"/>
                </a:solidFill>
                <a:cs typeface="Arial"/>
              </a:rPr>
              <a:t>Get information on how different types of current health coverage work with Medicare drug coverage </a:t>
            </a:r>
            <a:r>
              <a:rPr lang="en-US" dirty="0">
                <a:solidFill>
                  <a:prstClr val="black"/>
                </a:solidFill>
                <a:cs typeface="Arial"/>
              </a:rPr>
              <a:t>by visiting </a:t>
            </a:r>
            <a:r>
              <a:rPr lang="en-US" dirty="0">
                <a:solidFill>
                  <a:prstClr val="black"/>
                </a:solidFill>
                <a:cs typeface="Arial"/>
                <a:hlinkClick r:id="rId3"/>
              </a:rPr>
              <a:t>Medicare.gov/drug-coverage-part-d/how-part-d-works-with-other-insurance</a:t>
            </a:r>
            <a:r>
              <a:rPr lang="en-US" dirty="0">
                <a:solidFill>
                  <a:prstClr val="black"/>
                </a:solidFill>
                <a:cs typeface="Arial"/>
              </a:rPr>
              <a:t> or by calling 1-800-MEDICARE (1-800-633-4227). TTY users can call 1-877-486-2048. </a:t>
            </a:r>
            <a:endParaRPr lang="en-US" dirty="0"/>
          </a:p>
        </p:txBody>
      </p:sp>
    </p:spTree>
    <p:extLst>
      <p:ext uri="{BB962C8B-B14F-4D97-AF65-F5344CB8AC3E}">
        <p14:creationId xmlns:p14="http://schemas.microsoft.com/office/powerpoint/2010/main" val="2656442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46645" y="3579197"/>
            <a:ext cx="5917111" cy="4981034"/>
          </a:xfrm>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panose="020B0604020202020204" pitchFamily="34" charset="0"/>
              </a:rPr>
              <a:t>After you pick a plan that meets your needs, call the company offering it, and ask how to enroll. </a:t>
            </a:r>
            <a:r>
              <a:rPr lang="en-US" dirty="0">
                <a:solidFill>
                  <a:prstClr val="black"/>
                </a:solidFill>
                <a:cs typeface="Arial" panose="020B0604020202020204" pitchFamily="34" charset="0"/>
              </a:rPr>
              <a:t>You’ll have to give the number on your Medicare card when you enroll. </a:t>
            </a:r>
          </a:p>
          <a:p>
            <a:pPr marL="0" indent="0" defTabSz="931637">
              <a:spcAft>
                <a:spcPts val="578"/>
              </a:spcAft>
              <a:buNone/>
              <a:defRPr/>
            </a:pPr>
            <a:r>
              <a:rPr lang="en-US" dirty="0">
                <a:solidFill>
                  <a:prstClr val="black"/>
                </a:solidFill>
                <a:cs typeface="Arial" panose="020B0604020202020204" pitchFamily="34" charset="0"/>
              </a:rPr>
              <a:t>You can enroll with the plan directly. All plans must offer paper enrollment applications. Also, plans may let you enroll through their website or over the phone. Most plans also participate and offer enrollment through Medicare’s website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enroll at 1-800-MEDICARE (1-800-633-4227); TTY users can call 1-877-486-2048. If you want personal assistance, contact your local State Health Insurance Assistance Program (SHIP) at</a:t>
            </a:r>
            <a:r>
              <a:rPr lang="en-US" baseline="0" dirty="0">
                <a:solidFill>
                  <a:prstClr val="black"/>
                </a:solidFill>
                <a:cs typeface="Arial" panose="020B0604020202020204" pitchFamily="34" charset="0"/>
              </a:rPr>
              <a:t> </a:t>
            </a:r>
            <a:r>
              <a:rPr lang="en-US" dirty="0">
                <a:cs typeface="Arial" panose="020B0604020202020204" pitchFamily="34" charset="0"/>
                <a:hlinkClick r:id="rId4"/>
              </a:rPr>
              <a:t>shiphelp.org</a:t>
            </a:r>
            <a:r>
              <a:rPr lang="en-US" dirty="0">
                <a:cs typeface="Arial" panose="020B0604020202020204" pitchFamily="34" charset="0"/>
              </a:rPr>
              <a:t>.</a:t>
            </a:r>
          </a:p>
          <a:p>
            <a:pPr marL="0" lvl="1" defTabSz="931637">
              <a:spcBef>
                <a:spcPts val="0"/>
              </a:spcBef>
              <a:spcAft>
                <a:spcPts val="578"/>
              </a:spcAft>
              <a:defRPr/>
            </a:pPr>
            <a:r>
              <a:rPr lang="en-US" dirty="0">
                <a:solidFill>
                  <a:prstClr val="black"/>
                </a:solidFill>
                <a:cs typeface="Arial" panose="020B0604020202020204" pitchFamily="34" charset="0"/>
              </a:rPr>
              <a:t>Plans must process applications in a timely manner, and after you apply, the plan must notify you that it has accepted or denied your application.</a:t>
            </a:r>
          </a:p>
          <a:p>
            <a:pPr marL="0" lvl="1" defTabSz="931637">
              <a:spcBef>
                <a:spcPts val="0"/>
              </a:spcBef>
              <a:spcAft>
                <a:spcPts val="578"/>
              </a:spcAft>
              <a:defRPr/>
            </a:pPr>
            <a:r>
              <a:rPr lang="en-US" dirty="0">
                <a:solidFill>
                  <a:prstClr val="black"/>
                </a:solidFill>
                <a:cs typeface="Arial" panose="020B0604020202020204" pitchFamily="34" charset="0"/>
              </a:rPr>
              <a:t>It’s a good idea to keep a copy of your application, confirmation number, any other papers you sign, and letters or materials you get.</a:t>
            </a:r>
          </a:p>
          <a:p>
            <a:pPr marL="0" indent="0" defTabSz="931637">
              <a:spcAft>
                <a:spcPts val="578"/>
              </a:spcAft>
              <a:buNone/>
              <a:defRPr/>
            </a:pPr>
            <a:r>
              <a:rPr lang="en-US" dirty="0">
                <a:solidFill>
                  <a:prstClr val="black"/>
                </a:solidFill>
                <a:cs typeface="Arial" panose="020B0604020202020204" pitchFamily="34" charset="0"/>
              </a:rPr>
              <a:t>You can find the steps and worksheets to help you with this process in “Your Guide to Medicare Prescription Drug Coverage” (CMS Product No. 11109) at </a:t>
            </a:r>
            <a:r>
              <a:rPr lang="en-US" dirty="0">
                <a:solidFill>
                  <a:prstClr val="black"/>
                </a:solidFill>
                <a:cs typeface="Arial" panose="020B0604020202020204" pitchFamily="34" charset="0"/>
                <a:hlinkClick r:id="rId5"/>
              </a:rPr>
              <a:t>Medicare.gov/publications</a:t>
            </a:r>
            <a:r>
              <a:rPr lang="en-US" dirty="0">
                <a:solidFill>
                  <a:prstClr val="black"/>
                </a:solidFill>
                <a:cs typeface="Arial" panose="020B0604020202020204" pitchFamily="34" charset="0"/>
              </a:rPr>
              <a:t>. </a:t>
            </a:r>
          </a:p>
          <a:p>
            <a:pPr marL="0" indent="0" defTabSz="931637">
              <a:spcAft>
                <a:spcPts val="578"/>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 are a small number of plans that may have more limited enrollment options, including some Special Needs Plans (SNPs), Medicare Cost Plans, and consistently poor performing plans that have gotten less than a 3-star quality rating for 3 consecutive years. In these cases, you may not be able to enroll online. You can still call the plan directly to enroll. </a:t>
            </a:r>
          </a:p>
          <a:p>
            <a:pPr marL="0" indent="0" defTabSz="931637">
              <a:spcBef>
                <a:spcPts val="611"/>
              </a:spcBef>
              <a:spcAft>
                <a:spcPts val="578"/>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026380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When you join a Medicare plan, or when Medicare enrolls you in a drug plan,</a:t>
            </a:r>
            <a:r>
              <a:rPr lang="en-US" dirty="0">
                <a:solidFill>
                  <a:prstClr val="black"/>
                </a:solidFill>
                <a:cs typeface="Arial" panose="020B0604020202020204" pitchFamily="34" charset="0"/>
              </a:rPr>
              <a:t> the plan will send you an enrollment letter and membership materials, including an identification card and customer service information with a toll-free phone number and website address.</a:t>
            </a:r>
          </a:p>
          <a:p>
            <a:pPr marL="114458" indent="-114458" defTabSz="931637">
              <a:spcAft>
                <a:spcPts val="578"/>
              </a:spcAft>
              <a:defRPr/>
            </a:pPr>
            <a:r>
              <a:rPr lang="en-US" b="1" dirty="0">
                <a:solidFill>
                  <a:prstClr val="black"/>
                </a:solidFill>
                <a:cs typeface="Arial" panose="020B0604020202020204" pitchFamily="34" charset="0"/>
              </a:rPr>
              <a:t>Plans will also have a transition process in place for you </a:t>
            </a:r>
            <a:r>
              <a:rPr lang="en-US" b="0" dirty="0">
                <a:solidFill>
                  <a:prstClr val="black"/>
                </a:solidFill>
                <a:cs typeface="Arial" panose="020B0604020202020204" pitchFamily="34" charset="0"/>
              </a:rPr>
              <a:t>if y</a:t>
            </a:r>
            <a:r>
              <a:rPr lang="en-US" dirty="0">
                <a:solidFill>
                  <a:prstClr val="black"/>
                </a:solidFill>
                <a:cs typeface="Arial" panose="020B0604020202020204" pitchFamily="34" charset="0"/>
              </a:rPr>
              <a:t>ou’re new to the plan and taking a drug that isn’t on the plan’s formulary. The plan must let you get a 30-day temporary supply of the prescription. This gives you time to work with your prescriber to find a different drug that’s on the plan’s formulary</a:t>
            </a:r>
            <a:r>
              <a:rPr lang="en-US" baseline="0" dirty="0">
                <a:solidFill>
                  <a:prstClr val="black"/>
                </a:solidFill>
                <a:cs typeface="Arial" panose="020B0604020202020204" pitchFamily="34" charset="0"/>
              </a:rPr>
              <a:t> and to submit any necessary paperwork if there’s prior authorization or other formulary management tool</a:t>
            </a:r>
            <a:r>
              <a:rPr lang="en-US" dirty="0">
                <a:solidFill>
                  <a:prstClr val="black"/>
                </a:solidFill>
                <a:cs typeface="Arial" panose="020B0604020202020204" pitchFamily="34" charset="0"/>
              </a:rPr>
              <a:t>. If an acceptable alternative drug isn’t available, you or your prescriber can request an exception from the plan, and you can appeal denied requests.</a:t>
            </a:r>
          </a:p>
          <a:p>
            <a:pPr marL="0" indent="0">
              <a:spcAft>
                <a:spcPts val="578"/>
              </a:spcAft>
              <a:buNone/>
            </a:pPr>
            <a:endParaRPr lang="en-US" dirty="0">
              <a:cs typeface="Arial" panose="020B0604020202020204" pitchFamily="34" charset="0"/>
            </a:endParaRPr>
          </a:p>
          <a:p>
            <a:pPr marL="0" indent="0">
              <a:spcAft>
                <a:spcPts val="578"/>
              </a:spcAft>
              <a:buNone/>
            </a:pPr>
            <a:endParaRPr lang="en-US" b="0" dirty="0">
              <a:cs typeface="Arial" panose="020B0604020202020204" pitchFamily="34" charset="0"/>
            </a:endParaRPr>
          </a:p>
        </p:txBody>
      </p:sp>
    </p:spTree>
    <p:extLst>
      <p:ext uri="{BB962C8B-B14F-4D97-AF65-F5344CB8AC3E}">
        <p14:creationId xmlns:p14="http://schemas.microsoft.com/office/powerpoint/2010/main" val="404870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08338" indent="-108338" defTabSz="931637">
              <a:spcAft>
                <a:spcPts val="578"/>
              </a:spcAft>
              <a:defRPr/>
            </a:pPr>
            <a:r>
              <a:rPr lang="en-US" b="1" dirty="0">
                <a:solidFill>
                  <a:prstClr val="black"/>
                </a:solidFill>
                <a:cs typeface="Arial"/>
              </a:rPr>
              <a:t>Every year, Medicare plans are required to send an Annual Notice of Change (ANOC) to all plan members to get no later than September 30. </a:t>
            </a:r>
            <a:r>
              <a:rPr lang="en-US" dirty="0">
                <a:solidFill>
                  <a:prstClr val="black"/>
                </a:solidFill>
                <a:cs typeface="Arial"/>
              </a:rPr>
              <a:t>The following materials may be sent with the ANOC: a summary of benefits, notification of availability of electronic materials, a provider directory, a pharmacy directory, a form allowing “opt-in” to get future ANOCs through email, and a copy of the formulary for the upcoming year. Read the ANOC carefully. The letter will explain any changes to your current plan, including changes to the monthly premium and changes to cost-sharing information like copayments or coinsurance. </a:t>
            </a:r>
          </a:p>
          <a:p>
            <a:pPr marL="108338" indent="-108338" defTabSz="931637">
              <a:spcAft>
                <a:spcPts val="578"/>
              </a:spcAft>
              <a:defRPr/>
            </a:pPr>
            <a:r>
              <a:rPr lang="en-US" b="1" dirty="0">
                <a:solidFill>
                  <a:prstClr val="black"/>
                </a:solidFill>
                <a:cs typeface="Arial"/>
              </a:rPr>
              <a:t>Plans must send an Evidence of Coverage (EOC) to all members by October 15 each year. </a:t>
            </a:r>
            <a:r>
              <a:rPr lang="en-US" dirty="0">
                <a:solidFill>
                  <a:prstClr val="black"/>
                </a:solidFill>
                <a:cs typeface="Arial"/>
              </a:rPr>
              <a:t>It gives details about the plan’s service area, benefits, and formulary; how to get information, benefits, and Extra Help (sometimes called and “LIS rider”); and how to file an appeal. Review the plan’s formulary to see if there are changes to drugs you’re taking for the upcoming year.</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a:rPr>
              <a:t>NOTE</a:t>
            </a:r>
            <a:r>
              <a:rPr lang="en-US" dirty="0">
                <a:solidFill>
                  <a:prstClr val="black"/>
                </a:solidFill>
                <a:cs typeface="Arial"/>
              </a:rPr>
              <a:t>: Medicare plans are required to deliver the ANOC by September 30, 15 days before the start of the annual OEP (October 15), and enrollees must get it before they get the EOC. The Medicare Advantage Plan and Part D EOC must be delivered by October 15 (the first day of the OEP), rather than 15 days prior to that date. </a:t>
            </a:r>
            <a:r>
              <a:rPr lang="en-US" dirty="0">
                <a:hlinkClick r:id="rId3"/>
              </a:rPr>
              <a:t>Medicare Marketing Guidelines | CMS</a:t>
            </a:r>
            <a:endParaRPr lang="en-US" dirty="0"/>
          </a:p>
          <a:p>
            <a:pPr marL="0" indent="0" defTabSz="931637">
              <a:spcAft>
                <a:spcPts val="578"/>
              </a:spcAft>
              <a:buNone/>
              <a:defRPr/>
            </a:pPr>
            <a:r>
              <a:rPr lang="en-US" dirty="0">
                <a:solidFill>
                  <a:prstClr val="black"/>
                </a:solidFill>
                <a:cs typeface="Arial"/>
              </a:rPr>
              <a:t>For more information, review the “</a:t>
            </a:r>
            <a:r>
              <a:rPr lang="en-US" dirty="0"/>
              <a:t>Medicare Communications and Marketing Guidelines” </a:t>
            </a:r>
            <a:r>
              <a:rPr lang="en-US" dirty="0">
                <a:solidFill>
                  <a:prstClr val="black"/>
                </a:solidFill>
                <a:cs typeface="Arial"/>
              </a:rPr>
              <a:t>at </a:t>
            </a:r>
            <a:r>
              <a:rPr lang="en-US" dirty="0">
                <a:hlinkClick r:id="rId3"/>
              </a:rPr>
              <a:t>Medicare Marketing Guidelines | CMS</a:t>
            </a:r>
            <a:r>
              <a:rPr lang="en-US" dirty="0"/>
              <a:t>.</a:t>
            </a:r>
          </a:p>
          <a:p>
            <a:pPr marL="0" indent="0" defTabSz="931637">
              <a:spcAft>
                <a:spcPts val="578"/>
              </a:spcAft>
              <a:buNone/>
              <a:defRPr/>
            </a:pPr>
            <a:endParaRPr lang="en-US" dirty="0">
              <a:solidFill>
                <a:prstClr val="black"/>
              </a:solidFill>
              <a:cs typeface="Arial"/>
            </a:endParaRPr>
          </a:p>
          <a:p>
            <a:pPr marL="0" indent="0">
              <a:spcAft>
                <a:spcPts val="578"/>
              </a:spcAft>
              <a:buNone/>
            </a:pPr>
            <a:endParaRPr lang="en-US" dirty="0"/>
          </a:p>
        </p:txBody>
      </p:sp>
    </p:spTree>
    <p:extLst>
      <p:ext uri="{BB962C8B-B14F-4D97-AF65-F5344CB8AC3E}">
        <p14:creationId xmlns:p14="http://schemas.microsoft.com/office/powerpoint/2010/main" val="36831029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474663" y="3638222"/>
            <a:ext cx="6036733" cy="5218396"/>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b="1" dirty="0">
                <a:solidFill>
                  <a:prstClr val="black"/>
                </a:solidFill>
                <a:cs typeface="Arial"/>
              </a:rPr>
              <a:t>If you choose not to get Medicare drug coverage at your first opportunity,</a:t>
            </a:r>
            <a:r>
              <a:rPr lang="en-US" dirty="0">
                <a:solidFill>
                  <a:prstClr val="black"/>
                </a:solidFill>
                <a:cs typeface="Arial"/>
              </a:rPr>
              <a:t> and you don’t have other creditable drug coverage, you may have to pay a late enrollment penalty in addition to your regular monthly premium if you enroll later. If you had other creditable drug coverage or if you qualify for Extra Help when you joined a Medicare plan, you won’t have to pay a late enrollment penalty.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When you join a Medicare plan, </a:t>
            </a:r>
            <a:r>
              <a:rPr lang="en-US" dirty="0">
                <a:solidFill>
                  <a:prstClr val="black"/>
                </a:solidFill>
                <a:cs typeface="Arial"/>
              </a:rPr>
              <a:t>the plan reviews your coverage history to see if you had a break in creditable coverage for 63 days or more in a row after you were first eligible for Part D. If you did, the plan will send you a notice asking for information about your prior drug coverage. It’s important that you complete and return the form by the requested date.</a:t>
            </a:r>
          </a:p>
          <a:p>
            <a:pPr marL="114458" indent="-114458" defTabSz="931637">
              <a:spcAft>
                <a:spcPts val="578"/>
              </a:spcAft>
              <a:defRPr/>
            </a:pPr>
            <a:r>
              <a:rPr lang="en-US" b="1" dirty="0">
                <a:solidFill>
                  <a:prstClr val="black"/>
                </a:solidFill>
                <a:cs typeface="Arial"/>
              </a:rPr>
              <a:t>Your Medicare plan is required to tell you if you owe a penalty, and what your payment will be. </a:t>
            </a:r>
            <a:r>
              <a:rPr lang="en-US" dirty="0">
                <a:solidFill>
                  <a:prstClr val="black"/>
                </a:solidFill>
                <a:cs typeface="Arial"/>
              </a:rPr>
              <a:t>The late enrollment penalty goes to the Medicare Trust Fund; not the plan.</a:t>
            </a:r>
            <a:r>
              <a:rPr lang="en-US" dirty="0">
                <a:cs typeface="Arial"/>
              </a:rPr>
              <a:t> </a:t>
            </a:r>
            <a:r>
              <a:rPr lang="en-US" dirty="0">
                <a:solidFill>
                  <a:prstClr val="black"/>
                </a:solidFill>
                <a:cs typeface="Arial"/>
              </a:rPr>
              <a:t>If the plan notifies you of a late enrollment penalty, or an increase to an existing penalty, you can request a reconsideration for the new or increased penalty to an Independent Review Entity (IRE). You must complete and return the reconsideration request form (provided by the plan) to the IRE within 60 days from the date on the notification of penalty or increase letter. If you return the form later than 60 days, you must explain in writing why the request is late. You must send any proof that supports your case, like information about previous creditable coverage. Medicare calculates the late enrollment penalty by multiplying 1% times the number of full, uncovered months you didn’t have drug coverage (once you were eligible) or other creditable drug coverage times the current “national base beneficiary premium” ($34.70 in 2024). The final amount is rounded to the nearest $.10 and added to your plan’s monthly premium. The national base beneficiary premium may change each year, so the penalty amount may also change each year. </a:t>
            </a:r>
            <a:r>
              <a:rPr lang="en-US" b="1" dirty="0">
                <a:solidFill>
                  <a:prstClr val="black"/>
                </a:solidFill>
                <a:cs typeface="Arial"/>
              </a:rPr>
              <a:t>You’ll generally have to pay this late enrollment penalty for as long as you have Medicare drug coverage. </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843838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43943" y="3638222"/>
            <a:ext cx="5565417" cy="4981034"/>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b="1" dirty="0">
                <a:solidFill>
                  <a:prstClr val="black"/>
                </a:solidFill>
                <a:cs typeface="Arial"/>
              </a:rPr>
              <a:t>Let’s look at an example </a:t>
            </a:r>
            <a:r>
              <a:rPr lang="en-US" dirty="0">
                <a:solidFill>
                  <a:prstClr val="black"/>
                </a:solidFill>
                <a:cs typeface="Arial"/>
              </a:rPr>
              <a:t>over the course of 2 calendar years to see how the calculation can change. Example: Ann didn’t join when she was first eligible—by May 31, 2020. She didn’t have drug coverage from any other source. She joined a Medicare drug plan during the 2022 OEP and her coverage began on January 1, 2023. </a:t>
            </a:r>
          </a:p>
          <a:p>
            <a:pPr marL="0" indent="0" defTabSz="931637">
              <a:spcAft>
                <a:spcPts val="578"/>
              </a:spcAft>
              <a:buNone/>
              <a:defRPr/>
            </a:pPr>
            <a:r>
              <a:rPr lang="en-US" dirty="0">
                <a:solidFill>
                  <a:prstClr val="black"/>
                </a:solidFill>
                <a:cs typeface="Arial"/>
              </a:rPr>
              <a:t>She was without creditable drug coverage from June 2020–December 2022. Her penalty in 2023 was 31% (1% for each of the 31 months) of $32.74 (base beneficiary premium for 2023), which is $10.15. The monthly penalty is rounded to the nearest $.10, so she was charged $10.20 each month in addition to her plan’s monthly premium in 2023. </a:t>
            </a:r>
            <a:endParaRPr lang="en-US" dirty="0">
              <a:solidFill>
                <a:prstClr val="black"/>
              </a:solidFill>
              <a:cs typeface="Arial" panose="020B0604020202020204" pitchFamily="34" charset="0"/>
            </a:endParaRPr>
          </a:p>
          <a:p>
            <a:pPr marL="0" indent="0" defTabSz="931637">
              <a:spcAft>
                <a:spcPts val="578"/>
              </a:spcAft>
              <a:buNone/>
              <a:defRPr/>
            </a:pPr>
            <a:r>
              <a:rPr lang="en-US" b="1" dirty="0">
                <a:solidFill>
                  <a:prstClr val="black"/>
                </a:solidFill>
                <a:cs typeface="Arial"/>
              </a:rPr>
              <a:t>Here’s the math: </a:t>
            </a:r>
            <a:endParaRPr lang="en-US" b="1"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a:rPr>
              <a:t>.31 (31% penalty) × $32.74 (2023 base beneficiary premium) = $10.15 </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a:rPr>
              <a:t>$10.15 (rounded to the nearest $.10) = $10.20</a:t>
            </a:r>
          </a:p>
          <a:p>
            <a:pPr marL="0" indent="0" defTabSz="931637">
              <a:spcAft>
                <a:spcPts val="578"/>
              </a:spcAft>
              <a:buNone/>
              <a:defRPr/>
            </a:pPr>
            <a:r>
              <a:rPr lang="en-US" dirty="0">
                <a:solidFill>
                  <a:prstClr val="black"/>
                </a:solidFill>
                <a:cs typeface="Arial"/>
              </a:rPr>
              <a:t>$10.20 = Ann’s monthly late enrollment penalty for 2023 	</a:t>
            </a:r>
          </a:p>
          <a:p>
            <a:pPr marL="0" indent="0" defTabSz="931637">
              <a:spcAft>
                <a:spcPts val="578"/>
              </a:spcAft>
              <a:buNone/>
              <a:defRPr/>
            </a:pPr>
            <a:r>
              <a:rPr lang="en-US" b="1" dirty="0">
                <a:solidFill>
                  <a:prstClr val="black"/>
                </a:solidFill>
                <a:cs typeface="Arial"/>
              </a:rPr>
              <a:t>The national base beneficiary premium changes each year. </a:t>
            </a:r>
            <a:r>
              <a:rPr lang="en-US" dirty="0">
                <a:solidFill>
                  <a:prstClr val="black"/>
                </a:solidFill>
                <a:cs typeface="Arial"/>
              </a:rPr>
              <a:t>This means that each year Medicare will use the current coverage year’s amount to calculate a person’s new penalty amount (see next slide for an example). If Ann becomes eligible for Extra Help, she would no longer have to pay the penalty.</a:t>
            </a:r>
          </a:p>
          <a:p>
            <a:pPr marL="0" indent="0">
              <a:spcAft>
                <a:spcPts val="578"/>
              </a:spcAft>
              <a:buNone/>
            </a:pPr>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In 2024, Medicare will recalculate Ann’s penalty using the 2024 base beneficiary premium ($34.70). The penalty is 31% (1% for each of the 31 months) of $34.70 (base beneficiary premium for 2024), which is $10.76. The monthly penalty is rounded to the nearest $.10, so she’ll be charged $10.80 each month in addition to her plan’s monthly premium in 2024.</a:t>
            </a:r>
          </a:p>
          <a:p>
            <a:pPr marL="0" indent="0" defTabSz="931637">
              <a:spcBef>
                <a:spcPts val="611"/>
              </a:spcBef>
              <a:spcAft>
                <a:spcPts val="578"/>
              </a:spcAft>
              <a:buNone/>
              <a:defRPr/>
            </a:pPr>
            <a:endParaRPr lang="en-US" dirty="0">
              <a:solidFill>
                <a:prstClr val="black"/>
              </a:solidFill>
              <a:cs typeface="Arial" panose="020B0604020202020204" pitchFamily="34" charset="0"/>
            </a:endParaRPr>
          </a:p>
          <a:p>
            <a:pPr marL="0" indent="0" defTabSz="931637">
              <a:spcBef>
                <a:spcPts val="611"/>
              </a:spcBef>
              <a:spcAft>
                <a:spcPts val="578"/>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602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9</a:t>
            </a:r>
          </a:p>
          <a:p>
            <a:pPr marL="0" indent="0" defTabSz="661043">
              <a:spcAft>
                <a:spcPts val="578"/>
              </a:spcAft>
              <a:buNone/>
            </a:pPr>
            <a:r>
              <a:rPr lang="en-US" b="1" dirty="0">
                <a:solidFill>
                  <a:prstClr val="black"/>
                </a:solidFill>
                <a:cs typeface="Arial"/>
              </a:rPr>
              <a:t>Which statement best describes one of the eligibility requirements for joining a Medicare drug plan (Part D)? </a:t>
            </a:r>
          </a:p>
          <a:p>
            <a:pPr marL="220348" indent="-220348" defTabSz="661043">
              <a:spcAft>
                <a:spcPts val="578"/>
              </a:spcAft>
              <a:buAutoNum type="alphaLcPeriod"/>
              <a:tabLst>
                <a:tab pos="110174" algn="l"/>
              </a:tabLst>
            </a:pPr>
            <a:r>
              <a:rPr lang="en-US" dirty="0">
                <a:solidFill>
                  <a:prstClr val="black"/>
                </a:solidFill>
                <a:cs typeface="Arial"/>
              </a:rPr>
              <a:t>You must have Part A</a:t>
            </a:r>
          </a:p>
          <a:p>
            <a:pPr marL="220348" indent="-220348" defTabSz="661043">
              <a:spcAft>
                <a:spcPts val="578"/>
              </a:spcAft>
              <a:buAutoNum type="alphaLcPeriod"/>
              <a:tabLst>
                <a:tab pos="110174" algn="l"/>
              </a:tabLst>
            </a:pPr>
            <a:r>
              <a:rPr lang="en-US" dirty="0">
                <a:solidFill>
                  <a:prstClr val="black"/>
                </a:solidFill>
                <a:cs typeface="Arial"/>
              </a:rPr>
              <a:t>You must have Part B</a:t>
            </a:r>
          </a:p>
          <a:p>
            <a:pPr marL="220348" indent="-220348" defTabSz="661043">
              <a:spcAft>
                <a:spcPts val="578"/>
              </a:spcAft>
              <a:buAutoNum type="alphaLcPeriod"/>
              <a:tabLst>
                <a:tab pos="110174" algn="l"/>
              </a:tabLst>
            </a:pPr>
            <a:r>
              <a:rPr lang="en-US" dirty="0">
                <a:solidFill>
                  <a:prstClr val="black"/>
                </a:solidFill>
                <a:cs typeface="Arial"/>
              </a:rPr>
              <a:t>You can have Part A only, Part B only, or both</a:t>
            </a:r>
          </a:p>
          <a:p>
            <a:pPr marL="220348" indent="-220348" defTabSz="661043">
              <a:spcAft>
                <a:spcPts val="578"/>
              </a:spcAft>
              <a:buAutoNum type="alphaLcPeriod"/>
              <a:tabLst>
                <a:tab pos="110174" algn="l"/>
              </a:tabLst>
            </a:pPr>
            <a:r>
              <a:rPr lang="en-US" dirty="0">
                <a:solidFill>
                  <a:prstClr val="black"/>
                </a:solidFill>
                <a:cs typeface="Arial"/>
              </a:rPr>
              <a:t>None of the above</a:t>
            </a:r>
          </a:p>
          <a:p>
            <a:pPr marL="440695" indent="-440695" defTabSz="661043">
              <a:spcAft>
                <a:spcPts val="578"/>
              </a:spcAft>
              <a:buNone/>
            </a:pPr>
            <a:r>
              <a:rPr lang="en-US" b="1" dirty="0">
                <a:solidFill>
                  <a:prstClr val="black"/>
                </a:solidFill>
                <a:cs typeface="Arial"/>
              </a:rPr>
              <a:t>Answer: c</a:t>
            </a:r>
            <a:r>
              <a:rPr lang="en-US" dirty="0">
                <a:solidFill>
                  <a:prstClr val="black"/>
                </a:solidFill>
                <a:cs typeface="Arial"/>
              </a:rPr>
              <a:t>. </a:t>
            </a:r>
            <a:r>
              <a:rPr lang="en-US" b="1" dirty="0">
                <a:solidFill>
                  <a:prstClr val="black"/>
                </a:solidFill>
                <a:cs typeface="Arial"/>
              </a:rPr>
              <a:t>You can have Part A only, Part B only, or both</a:t>
            </a:r>
          </a:p>
          <a:p>
            <a:pPr marL="0" indent="0" defTabSz="661043">
              <a:spcAft>
                <a:spcPts val="578"/>
              </a:spcAft>
              <a:buNone/>
            </a:pPr>
            <a:r>
              <a:rPr lang="en-US" dirty="0">
                <a:solidFill>
                  <a:prstClr val="black"/>
                </a:solidFill>
                <a:cs typeface="Arial"/>
              </a:rPr>
              <a:t>To join a Medicare drug plan (Part D), you must have Medicare Part A (Hospital Insurance) and/or Medicare Part B (Medical Insurance). However, to join a Medicare Advantage Plan with drug coverage, you must have both Part A and Part B. A Medicare Cost Plan is a type of Medicare health plan available in certain, limited areas of the country. In general, you can join even if you only have Part B. If you get services outside of the plan’s network without a referral, your Medicare-covered services will be paid for under Original Medicare (your Medicare Cost Plan pays for emergency services or urgently needed services). You can join a separate Medicare drug plan, or you can get drug coverage from the Cost Plan (if offered). Even if the Cost Plan offers drug coverage, you can choose to get drug coverage from a separate Medicare drug plan.</a:t>
            </a:r>
          </a:p>
          <a:p>
            <a:pPr marL="0" indent="0">
              <a:spcAft>
                <a:spcPts val="578"/>
              </a:spcAft>
              <a:buNone/>
            </a:pPr>
            <a:endParaRPr lang="en-US" dirty="0"/>
          </a:p>
        </p:txBody>
      </p:sp>
    </p:spTree>
    <p:extLst>
      <p:ext uri="{BB962C8B-B14F-4D97-AF65-F5344CB8AC3E}">
        <p14:creationId xmlns:p14="http://schemas.microsoft.com/office/powerpoint/2010/main" val="403632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638221"/>
            <a:ext cx="5608320" cy="5431689"/>
          </a:xfrm>
        </p:spPr>
        <p:txBody>
          <a:bodyPr/>
          <a:lstStyle/>
          <a:p>
            <a:pPr marL="0" indent="0" defTabSz="931637">
              <a:spcAft>
                <a:spcPts val="578"/>
              </a:spcAft>
              <a:buNone/>
              <a:defRPr/>
            </a:pPr>
            <a:r>
              <a:rPr lang="en-US" sz="1100" b="1" dirty="0">
                <a:solidFill>
                  <a:prstClr val="black"/>
                </a:solidFill>
              </a:rPr>
              <a:t>This slide has animation.</a:t>
            </a:r>
            <a:endParaRPr lang="en-US" sz="1100" dirty="0">
              <a:solidFill>
                <a:prstClr val="black"/>
              </a:solidFill>
            </a:endParaRPr>
          </a:p>
          <a:p>
            <a:pPr marL="0" indent="0" defTabSz="931637">
              <a:spcAft>
                <a:spcPts val="578"/>
              </a:spcAft>
              <a:buNone/>
              <a:defRPr/>
            </a:pPr>
            <a:r>
              <a:rPr lang="en-US" sz="1100" b="1" dirty="0">
                <a:solidFill>
                  <a:srgbClr val="000000"/>
                </a:solidFill>
                <a:cs typeface="Arial"/>
              </a:rPr>
              <a:t>Presenter Notes</a:t>
            </a:r>
            <a:r>
              <a:rPr lang="en-US" sz="1100" dirty="0">
                <a:solidFill>
                  <a:srgbClr val="444444"/>
                </a:solidFill>
                <a:cs typeface="Arial"/>
              </a:rPr>
              <a:t>​</a:t>
            </a:r>
          </a:p>
          <a:p>
            <a:pPr marL="0" indent="0" defTabSz="931637">
              <a:spcAft>
                <a:spcPts val="578"/>
              </a:spcAft>
              <a:buNone/>
              <a:defRPr/>
            </a:pPr>
            <a:r>
              <a:rPr lang="en-US" sz="1100" dirty="0">
                <a:solidFill>
                  <a:prstClr val="black"/>
                </a:solidFill>
                <a:cs typeface="Arial"/>
              </a:rPr>
              <a:t>Part B covers limited outpatient drugs. It doesn’t cover most drugs you get at the pharmacy. Nearly all Part B-covered drugs fall into these categories:</a:t>
            </a:r>
          </a:p>
          <a:p>
            <a:pPr marL="114458" indent="-114458" defTabSz="931637">
              <a:spcAft>
                <a:spcPts val="578"/>
              </a:spcAft>
              <a:defRPr/>
            </a:pPr>
            <a:r>
              <a:rPr lang="en-US" sz="1100" b="1" dirty="0">
                <a:solidFill>
                  <a:prstClr val="black"/>
                </a:solidFill>
                <a:cs typeface="Arial"/>
              </a:rPr>
              <a:t>Most injectable and infusible drugs that aren’t usually self-administered and that you get in an outpatient setting, </a:t>
            </a:r>
            <a:r>
              <a:rPr lang="en-US" sz="1100" dirty="0">
                <a:solidFill>
                  <a:prstClr val="black"/>
                </a:solidFill>
                <a:cs typeface="Arial"/>
              </a:rPr>
              <a:t>like a doctor’s office. For example, a provider gives an injectable drug used to treat anemia at the same time as chemotherapy or injectable osteoporosis drugs. </a:t>
            </a:r>
            <a:r>
              <a:rPr lang="en-US" sz="1100" dirty="0"/>
              <a:t>In addition, Medicare will cover the home health nurse or aide to provide the injection if your family and/or caregivers are unable or unwilling to give you the drug by injection. </a:t>
            </a:r>
            <a:r>
              <a:rPr lang="en-US" sz="1100" dirty="0">
                <a:solidFill>
                  <a:prstClr val="black"/>
                </a:solidFill>
                <a:cs typeface="Arial"/>
              </a:rPr>
              <a:t>However, if an injection is usually self-administered (like Imitrex® for migraines) or isn’t given as part of a doctor’s service, Part B doesn’t cover it. </a:t>
            </a:r>
          </a:p>
          <a:p>
            <a:pPr marL="114458" indent="-114458" defTabSz="931637">
              <a:spcAft>
                <a:spcPts val="578"/>
              </a:spcAft>
              <a:defRPr/>
            </a:pPr>
            <a:r>
              <a:rPr lang="en-US" sz="1100" b="1" dirty="0">
                <a:solidFill>
                  <a:prstClr val="black"/>
                </a:solidFill>
                <a:cs typeface="Arial"/>
              </a:rPr>
              <a:t>Drugs and biological products used to treat End-Stage Renal Disease (ESRD) </a:t>
            </a:r>
            <a:r>
              <a:rPr lang="en-US" sz="1100" dirty="0">
                <a:solidFill>
                  <a:prstClr val="black"/>
                </a:solidFill>
                <a:cs typeface="Arial"/>
              </a:rPr>
              <a:t>are given by the ESRD facility responsible for the person’s care. For example, Part B covers any drug and biological used for anemia management when you get it at an ESRD facility.</a:t>
            </a:r>
          </a:p>
          <a:p>
            <a:pPr marL="114458" indent="-114458" defTabSz="931637">
              <a:spcAft>
                <a:spcPts val="578"/>
              </a:spcAft>
              <a:defRPr/>
            </a:pPr>
            <a:r>
              <a:rPr lang="en-US" sz="1100" b="1" dirty="0">
                <a:solidFill>
                  <a:prstClr val="black"/>
                </a:solidFill>
                <a:cs typeface="Arial"/>
              </a:rPr>
              <a:t>Drugs administered through Part B-covered durable medical equipment (DME) </a:t>
            </a:r>
            <a:r>
              <a:rPr lang="en-US" sz="1100" dirty="0">
                <a:solidFill>
                  <a:prstClr val="black"/>
                </a:solidFill>
                <a:cs typeface="Arial"/>
              </a:rPr>
              <a:t>(like a nebulizer or infusion pump). To get drugs covered by Part B, choose a Medicare-enrolled doctor and supplier by using the Medicare Supplier Directory at </a:t>
            </a:r>
            <a:r>
              <a:rPr lang="en-US" sz="1100" dirty="0">
                <a:solidFill>
                  <a:prstClr val="black"/>
                </a:solidFill>
                <a:cs typeface="Arial"/>
                <a:hlinkClick r:id="rId3"/>
              </a:rPr>
              <a:t>Medicare.gov/medical-equipment-suppliers</a:t>
            </a:r>
            <a:r>
              <a:rPr lang="en-US" sz="1100" dirty="0">
                <a:solidFill>
                  <a:prstClr val="black"/>
                </a:solidFill>
                <a:cs typeface="Arial"/>
              </a:rPr>
              <a:t> or by calling 1-800-MEDICARE (1-800-633-4227). TTY users can call 1-877-486-2048. </a:t>
            </a:r>
            <a:endParaRPr lang="en-US" sz="1100" dirty="0">
              <a:solidFill>
                <a:prstClr val="black"/>
              </a:solidFill>
              <a:cs typeface="Arial" panose="020B0604020202020204" pitchFamily="34" charset="0"/>
            </a:endParaRPr>
          </a:p>
          <a:p>
            <a:pPr marL="114458" indent="-114458" defTabSz="931637">
              <a:spcAft>
                <a:spcPts val="578"/>
              </a:spcAft>
              <a:defRPr/>
            </a:pPr>
            <a:r>
              <a:rPr lang="en-US" sz="1100" b="1" dirty="0">
                <a:solidFill>
                  <a:prstClr val="black"/>
                </a:solidFill>
                <a:cs typeface="Arial"/>
              </a:rPr>
              <a:t>Three categories of oral drugs with special Part B coverage requirements: </a:t>
            </a:r>
            <a:r>
              <a:rPr lang="en-US" sz="1100" dirty="0">
                <a:solidFill>
                  <a:prstClr val="black"/>
                </a:solidFill>
                <a:cs typeface="Arial"/>
              </a:rPr>
              <a:t>certain oral anti-cancer, oral antiemetic (to treat nausea), and immunosuppressive drugs following an organ transplant (under certain circumstances). </a:t>
            </a:r>
          </a:p>
          <a:p>
            <a:pPr marL="114581" indent="-114581" defTabSz="931637">
              <a:spcAft>
                <a:spcPts val="578"/>
              </a:spcAft>
              <a:defRPr/>
            </a:pPr>
            <a:r>
              <a:rPr lang="en-US" sz="1100" b="1" dirty="0">
                <a:solidFill>
                  <a:prstClr val="black"/>
                </a:solidFill>
                <a:cs typeface="Arial"/>
              </a:rPr>
              <a:t>Some antigens </a:t>
            </a:r>
            <a:r>
              <a:rPr lang="en-US" sz="1100" dirty="0">
                <a:solidFill>
                  <a:prstClr val="black"/>
                </a:solidFill>
                <a:cs typeface="Arial"/>
              </a:rPr>
              <a:t>if a doctor prepares them and a properly instructed person (who could be the patient) gives them under appropriate supervision.</a:t>
            </a:r>
          </a:p>
          <a:p>
            <a:pPr marL="114458" indent="-114458" defTabSz="931637">
              <a:spcAft>
                <a:spcPts val="578"/>
              </a:spcAft>
              <a:defRPr/>
            </a:pPr>
            <a:r>
              <a:rPr lang="en-US" sz="1100" b="1" dirty="0">
                <a:solidFill>
                  <a:prstClr val="black"/>
                </a:solidFill>
                <a:cs typeface="Arial"/>
              </a:rPr>
              <a:t>Blood clotting factors </a:t>
            </a:r>
            <a:r>
              <a:rPr lang="en-US" sz="1100" dirty="0">
                <a:solidFill>
                  <a:prstClr val="black"/>
                </a:solidFill>
                <a:cs typeface="Arial"/>
              </a:rPr>
              <a:t>that</a:t>
            </a:r>
            <a:r>
              <a:rPr lang="en-US" sz="1100" b="1" dirty="0">
                <a:solidFill>
                  <a:prstClr val="black"/>
                </a:solidFill>
                <a:cs typeface="Arial"/>
              </a:rPr>
              <a:t> </a:t>
            </a:r>
            <a:r>
              <a:rPr lang="en-US" sz="1100" dirty="0">
                <a:solidFill>
                  <a:prstClr val="black"/>
                </a:solidFill>
                <a:cs typeface="Arial"/>
              </a:rPr>
              <a:t>people with hemophilia inject themselves.</a:t>
            </a:r>
          </a:p>
          <a:p>
            <a:pPr marL="114458" indent="-114458" defTabSz="931637">
              <a:spcAft>
                <a:spcPts val="578"/>
              </a:spcAft>
              <a:defRPr/>
            </a:pPr>
            <a:r>
              <a:rPr lang="en-US" sz="1100" b="1" dirty="0">
                <a:solidFill>
                  <a:prstClr val="black"/>
                </a:solidFill>
                <a:cs typeface="Arial"/>
              </a:rPr>
              <a:t>A limited number of other types of outpatient drugs. </a:t>
            </a:r>
            <a:r>
              <a:rPr lang="en-US" sz="1100" dirty="0">
                <a:solidFill>
                  <a:prstClr val="black"/>
                </a:solidFill>
                <a:cs typeface="Arial"/>
              </a:rPr>
              <a:t>There may be regional differences in local Part B drug coverage policies in cases where there isn’t a national coverage decision. </a:t>
            </a:r>
          </a:p>
          <a:p>
            <a:pPr marL="114458" indent="-114458" defTabSz="931637">
              <a:spcAft>
                <a:spcPts val="578"/>
              </a:spcAft>
              <a:defRPr/>
            </a:pPr>
            <a:r>
              <a:rPr lang="en-US" sz="1100" dirty="0"/>
              <a:t>In addition, Medicare will cover the home health nurse or aide to provide the injection if your family and/or caregivers are unable or unwilling to give you the drug by injection.</a:t>
            </a:r>
          </a:p>
          <a:p>
            <a:pPr marL="0" indent="0" defTabSz="931637">
              <a:spcAft>
                <a:spcPts val="578"/>
              </a:spcAft>
              <a:buNone/>
              <a:defRPr/>
            </a:pPr>
            <a:endParaRPr lang="en-US" sz="1100" dirty="0">
              <a:solidFill>
                <a:prstClr val="black"/>
              </a:solidFill>
              <a:cs typeface="Arial" panose="020B0604020202020204" pitchFamily="34" charset="0"/>
            </a:endParaRPr>
          </a:p>
          <a:p>
            <a:pPr marL="0" indent="0" defTabSz="931637">
              <a:spcAft>
                <a:spcPts val="578"/>
              </a:spcAft>
              <a:buNone/>
              <a:defRPr/>
            </a:pPr>
            <a:r>
              <a:rPr lang="en-US" sz="1100" b="1" dirty="0">
                <a:solidFill>
                  <a:prstClr val="black"/>
                </a:solidFill>
                <a:cs typeface="Arial"/>
              </a:rPr>
              <a:t>NOTE</a:t>
            </a:r>
            <a:r>
              <a:rPr lang="en-US" sz="1100" dirty="0">
                <a:solidFill>
                  <a:prstClr val="black"/>
                </a:solidFill>
                <a:cs typeface="Arial"/>
              </a:rPr>
              <a:t>: For more details about covered drugs with special coverage requirements, visit the Medicare Claims Processing Manual Chapter 17—Drugs and Biological Products at </a:t>
            </a:r>
            <a:r>
              <a:rPr lang="en-US" sz="1100" dirty="0">
                <a:solidFill>
                  <a:prstClr val="black"/>
                </a:solidFill>
                <a:cs typeface="Arial"/>
                <a:hlinkClick r:id="rId4"/>
              </a:rPr>
              <a:t>CMS.gov/Regulations-and-Guidance/Guidance/Manuals/downloads/clm104c17.pdf</a:t>
            </a:r>
            <a:r>
              <a:rPr lang="en-US" sz="1100" dirty="0">
                <a:solidFill>
                  <a:prstClr val="black"/>
                </a:solidFill>
                <a:cs typeface="Arial"/>
              </a:rPr>
              <a:t>.</a:t>
            </a:r>
          </a:p>
          <a:p>
            <a:pPr marL="0" indent="0">
              <a:spcAft>
                <a:spcPts val="578"/>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1182062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10</a:t>
            </a:r>
          </a:p>
          <a:p>
            <a:pPr marL="0" indent="0" defTabSz="661043">
              <a:spcAft>
                <a:spcPts val="578"/>
              </a:spcAft>
              <a:buNone/>
            </a:pPr>
            <a:r>
              <a:rPr lang="en-US" b="1" dirty="0">
                <a:solidFill>
                  <a:prstClr val="black"/>
                </a:solidFill>
                <a:cs typeface="Arial"/>
              </a:rPr>
              <a:t>Ivan has health drug coverage through his employer, but he signs up for premium-free Part A during his Initial Enrollment Period. Should he get Medicare drug coverage?</a:t>
            </a:r>
          </a:p>
          <a:p>
            <a:pPr marL="220348" lvl="1" indent="-220348">
              <a:spcBef>
                <a:spcPts val="0"/>
              </a:spcBef>
              <a:spcAft>
                <a:spcPts val="578"/>
              </a:spcAft>
              <a:buAutoNum type="alphaLcPeriod"/>
            </a:pPr>
            <a:r>
              <a:rPr lang="en-US" dirty="0">
                <a:solidFill>
                  <a:prstClr val="black"/>
                </a:solidFill>
                <a:cs typeface="Arial"/>
              </a:rPr>
              <a:t>Yes, because if he doesn’t, he’ll pay a late enrollment penalty</a:t>
            </a:r>
          </a:p>
          <a:p>
            <a:pPr marL="220348" lvl="1" indent="-220348">
              <a:spcBef>
                <a:spcPts val="0"/>
              </a:spcBef>
              <a:spcAft>
                <a:spcPts val="578"/>
              </a:spcAft>
              <a:buAutoNum type="alphaLcPeriod"/>
            </a:pPr>
            <a:r>
              <a:rPr lang="en-US" dirty="0">
                <a:solidFill>
                  <a:prstClr val="black"/>
                </a:solidFill>
                <a:cs typeface="Arial"/>
              </a:rPr>
              <a:t>No, he won’t need it because he has drug coverage through his employer</a:t>
            </a:r>
          </a:p>
          <a:p>
            <a:pPr marL="220348" lvl="1" indent="-220348">
              <a:spcBef>
                <a:spcPts val="0"/>
              </a:spcBef>
              <a:spcAft>
                <a:spcPts val="578"/>
              </a:spcAft>
              <a:buAutoNum type="alphaLcPeriod"/>
            </a:pPr>
            <a:r>
              <a:rPr lang="en-US" dirty="0">
                <a:solidFill>
                  <a:prstClr val="black"/>
                </a:solidFill>
                <a:cs typeface="Arial"/>
              </a:rPr>
              <a:t>It depends if his employer’s drug coverage is considered creditable</a:t>
            </a:r>
          </a:p>
          <a:p>
            <a:pPr marL="220348" lvl="1" indent="-220348">
              <a:spcBef>
                <a:spcPts val="0"/>
              </a:spcBef>
              <a:spcAft>
                <a:spcPts val="578"/>
              </a:spcAft>
              <a:buAutoNum type="alphaLcPeriod"/>
            </a:pPr>
            <a:r>
              <a:rPr lang="en-US" dirty="0">
                <a:solidFill>
                  <a:prstClr val="black"/>
                </a:solidFill>
                <a:cs typeface="Arial"/>
              </a:rPr>
              <a:t>None of the above</a:t>
            </a:r>
          </a:p>
          <a:p>
            <a:pPr marL="440695" indent="-440695" defTabSz="661043">
              <a:spcAft>
                <a:spcPts val="578"/>
              </a:spcAft>
              <a:buNone/>
            </a:pPr>
            <a:r>
              <a:rPr lang="en-US" b="1" dirty="0">
                <a:solidFill>
                  <a:prstClr val="black"/>
                </a:solidFill>
                <a:cs typeface="Arial"/>
              </a:rPr>
              <a:t>Answer: c. It depends if his employer’s coverage is considered creditable</a:t>
            </a:r>
          </a:p>
          <a:p>
            <a:pPr marL="0" indent="0" defTabSz="661043">
              <a:spcAft>
                <a:spcPts val="578"/>
              </a:spcAft>
              <a:buNone/>
            </a:pPr>
            <a:r>
              <a:rPr lang="en-US" dirty="0">
                <a:solidFill>
                  <a:prstClr val="black"/>
                </a:solidFill>
                <a:cs typeface="Arial"/>
              </a:rPr>
              <a:t>If you choose not to get Medicare drug coverage at your first opportunity, and you don’t have other creditable drug coverage, you may have to pay a late enrollment penalty in addition to your regular monthly premium if you enroll later. If you had other creditable drug coverage or if you qualify for Extra Help when you joined a Medicare plan, you won’t have to pay a late enrollment penalty. </a:t>
            </a:r>
          </a:p>
          <a:p>
            <a:pPr marL="0" indent="0" defTabSz="661043">
              <a:spcAft>
                <a:spcPts val="578"/>
              </a:spcAft>
              <a:buNone/>
            </a:pPr>
            <a:r>
              <a:rPr lang="en-US" dirty="0">
                <a:solidFill>
                  <a:prstClr val="black"/>
                </a:solidFill>
                <a:cs typeface="Arial"/>
              </a:rPr>
              <a:t>When you join a Medicare plan, the plan reviews your coverage history to see if you had a break in creditable coverage for 63 days or more in a row after you were first eligible for Part D. If you did, the plan will send you a notice asking for information about your prior drug coverage. It’s important that you complete and return the form by the requested date.</a:t>
            </a:r>
          </a:p>
          <a:p>
            <a:pPr marL="0" indent="0">
              <a:spcAft>
                <a:spcPts val="578"/>
              </a:spcAft>
              <a:buNone/>
            </a:pPr>
            <a:endParaRPr lang="en-US" dirty="0"/>
          </a:p>
        </p:txBody>
      </p:sp>
    </p:spTree>
    <p:extLst>
      <p:ext uri="{BB962C8B-B14F-4D97-AF65-F5344CB8AC3E}">
        <p14:creationId xmlns:p14="http://schemas.microsoft.com/office/powerpoint/2010/main" val="3717920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Lesson 5</a:t>
            </a:r>
            <a:r>
              <a:rPr lang="en-US" baseline="0" dirty="0">
                <a:solidFill>
                  <a:prstClr val="black"/>
                </a:solidFill>
                <a:cs typeface="Arial" panose="020B0604020202020204" pitchFamily="34" charset="0"/>
              </a:rPr>
              <a:t> provides information on </a:t>
            </a:r>
            <a:r>
              <a:rPr lang="en-US" dirty="0">
                <a:solidFill>
                  <a:prstClr val="black"/>
                </a:solidFill>
                <a:cs typeface="Arial" panose="020B0604020202020204" pitchFamily="34" charset="0"/>
              </a:rPr>
              <a:t>Extra Help (sometimes called the low-income</a:t>
            </a:r>
            <a:r>
              <a:rPr lang="en-US" baseline="0" dirty="0">
                <a:solidFill>
                  <a:prstClr val="black"/>
                </a:solidFill>
                <a:cs typeface="Arial" panose="020B0604020202020204" pitchFamily="34" charset="0"/>
              </a:rPr>
              <a:t> </a:t>
            </a:r>
            <a:r>
              <a:rPr lang="en-US" dirty="0">
                <a:solidFill>
                  <a:prstClr val="black"/>
                </a:solidFill>
                <a:cs typeface="Arial" panose="020B0604020202020204" pitchFamily="34" charset="0"/>
              </a:rPr>
              <a:t>s</a:t>
            </a:r>
            <a:r>
              <a:rPr lang="en-US" baseline="0" dirty="0">
                <a:solidFill>
                  <a:prstClr val="black"/>
                </a:solidFill>
                <a:cs typeface="Arial" panose="020B0604020202020204" pitchFamily="34" charset="0"/>
              </a:rPr>
              <a:t>ubsidy, or LIS) with Medicare Drug Coverage (Part D). It explains:</a:t>
            </a:r>
            <a:endParaRPr lang="en-US" dirty="0">
              <a:solidFill>
                <a:prstClr val="black"/>
              </a:solidFill>
              <a:cs typeface="Arial" panose="020B0604020202020204" pitchFamily="34" charset="0"/>
            </a:endParaRPr>
          </a:p>
          <a:p>
            <a:pPr marL="114814" indent="-114814" defTabSz="931637">
              <a:spcAft>
                <a:spcPts val="578"/>
              </a:spcAft>
              <a:defRPr/>
            </a:pPr>
            <a:r>
              <a:rPr lang="en-US" dirty="0">
                <a:solidFill>
                  <a:prstClr val="black"/>
                </a:solidFill>
                <a:cs typeface="Arial" panose="020B0604020202020204" pitchFamily="34" charset="0"/>
              </a:rPr>
              <a:t>What’s Extra Help?</a:t>
            </a:r>
          </a:p>
          <a:p>
            <a:pPr marL="114814" indent="-114814" defTabSz="931637">
              <a:spcAft>
                <a:spcPts val="578"/>
              </a:spcAft>
              <a:defRPr/>
            </a:pPr>
            <a:r>
              <a:rPr lang="en-US" dirty="0">
                <a:solidFill>
                  <a:prstClr val="black"/>
                </a:solidFill>
                <a:cs typeface="Arial" panose="020B0604020202020204" pitchFamily="34" charset="0"/>
              </a:rPr>
              <a:t>How to qualify (income and resource requirements)</a:t>
            </a:r>
          </a:p>
          <a:p>
            <a:pPr marL="114814" indent="-114814" defTabSz="931637">
              <a:spcAft>
                <a:spcPts val="578"/>
              </a:spcAft>
              <a:defRPr/>
            </a:pPr>
            <a:r>
              <a:rPr lang="en-US" dirty="0">
                <a:solidFill>
                  <a:prstClr val="black"/>
                </a:solidFill>
                <a:cs typeface="Arial" panose="020B0604020202020204" pitchFamily="34" charset="0"/>
              </a:rPr>
              <a:t>Enrollment</a:t>
            </a:r>
          </a:p>
          <a:p>
            <a:pPr marL="114814" indent="-114814" defTabSz="931637">
              <a:spcAft>
                <a:spcPts val="578"/>
              </a:spcAft>
              <a:defRPr/>
            </a:pPr>
            <a:r>
              <a:rPr lang="en-US" dirty="0">
                <a:solidFill>
                  <a:prstClr val="black"/>
                </a:solidFill>
                <a:cs typeface="Arial" panose="020B0604020202020204" pitchFamily="34" charset="0"/>
              </a:rPr>
              <a:t>Continuing eligibility</a:t>
            </a:r>
          </a:p>
          <a:p>
            <a:pPr>
              <a:spcAft>
                <a:spcPts val="578"/>
              </a:spcAft>
            </a:pPr>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At the end of this lesson, you’ll be able to:</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Describe Extra Help and what drug costs it covers  </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Describe how to qualify for Extra Help</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automatic and facilitated enrollment in Extra Help</a:t>
            </a:r>
          </a:p>
          <a:p>
            <a:pPr marL="118073" lvl="1" indent="-118073"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Explain how Social Security determines ongoing eligibility for Extra Help</a:t>
            </a:r>
          </a:p>
          <a:p>
            <a:pPr marL="0" lvl="1" defTabSz="931637">
              <a:spcBef>
                <a:spcPts val="0"/>
              </a:spcBef>
              <a:spcAft>
                <a:spcPts val="578"/>
              </a:spcAft>
              <a:defRPr/>
            </a:pPr>
            <a:endParaRPr lang="en-US" dirty="0">
              <a:solidFill>
                <a:prstClr val="black"/>
              </a:solidFill>
              <a:cs typeface="Arial" panose="020B0604020202020204" pitchFamily="34" charset="0"/>
            </a:endParaRPr>
          </a:p>
          <a:p>
            <a:pPr marL="0" lvl="1" defTabSz="931637">
              <a:spcBef>
                <a:spcPts val="0"/>
              </a:spcBef>
              <a:spcAft>
                <a:spcPts val="578"/>
              </a:spcAft>
              <a:defRPr/>
            </a:pPr>
            <a:endParaRPr lang="en-US" dirty="0">
              <a:solidFill>
                <a:prstClr val="black"/>
              </a:solidFill>
            </a:endParaRPr>
          </a:p>
        </p:txBody>
      </p:sp>
    </p:spTree>
    <p:extLst>
      <p:ext uri="{BB962C8B-B14F-4D97-AF65-F5344CB8AC3E}">
        <p14:creationId xmlns:p14="http://schemas.microsoft.com/office/powerpoint/2010/main" val="3280185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a:spcAft>
                <a:spcPts val="578"/>
              </a:spcAft>
              <a:buNone/>
              <a:defRPr/>
            </a:pPr>
            <a:r>
              <a:rPr lang="en-US" b="1" dirty="0">
                <a:solidFill>
                  <a:prstClr val="black"/>
                </a:solidFill>
              </a:rPr>
              <a:t>This slide has animation.</a:t>
            </a:r>
            <a:endParaRPr lang="en-US" dirty="0">
              <a:solidFill>
                <a:prstClr val="black"/>
              </a:solidFill>
            </a:endParaRPr>
          </a:p>
          <a:p>
            <a:pPr marL="0" indent="0" defTabSz="881390">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a:spcAft>
                <a:spcPts val="578"/>
              </a:spcAft>
            </a:pPr>
            <a:r>
              <a:rPr lang="en-US" b="1" dirty="0">
                <a:solidFill>
                  <a:prstClr val="black"/>
                </a:solidFill>
                <a:cs typeface="Arial" panose="020B0604020202020204" pitchFamily="34" charset="0"/>
              </a:rPr>
              <a:t>If you have limited income and resources, </a:t>
            </a:r>
            <a:r>
              <a:rPr lang="en-US" dirty="0">
                <a:solidFill>
                  <a:prstClr val="black"/>
                </a:solidFill>
                <a:cs typeface="Arial" panose="020B0604020202020204" pitchFamily="34" charset="0"/>
              </a:rPr>
              <a:t>you may get Extra Help paying for your Medicare drug costs. Extra Help is also known as the low-income subsidy (LIS). Getting “Extra Help” means Medicare helps pay your Medicare drug coverage monthly premium, any yearly deductible, coinsurance, and copayments so you have minimal cost sharing. </a:t>
            </a:r>
          </a:p>
          <a:p>
            <a:pPr marL="114581" indent="-114581">
              <a:spcAft>
                <a:spcPts val="578"/>
              </a:spcAft>
            </a:pPr>
            <a:r>
              <a:rPr lang="en-US" b="1" dirty="0">
                <a:solidFill>
                  <a:prstClr val="black"/>
                </a:solidFill>
                <a:cs typeface="Arial" panose="020B0604020202020204" pitchFamily="34" charset="0"/>
              </a:rPr>
              <a:t>People with Extra Help </a:t>
            </a:r>
            <a:r>
              <a:rPr lang="en-US" dirty="0">
                <a:solidFill>
                  <a:prstClr val="black"/>
                </a:solidFill>
                <a:cs typeface="Arial" panose="020B0604020202020204" pitchFamily="34" charset="0"/>
              </a:rPr>
              <a:t>will pay no premiums or deductible and have small or no copayments. </a:t>
            </a:r>
          </a:p>
          <a:p>
            <a:pPr marL="114458" indent="-114458">
              <a:spcAft>
                <a:spcPts val="578"/>
              </a:spcAft>
            </a:pPr>
            <a:r>
              <a:rPr lang="en-US" b="1" dirty="0">
                <a:solidFill>
                  <a:prstClr val="black"/>
                </a:solidFill>
                <a:cs typeface="Arial" panose="020B0604020202020204" pitchFamily="34" charset="0"/>
              </a:rPr>
              <a:t>If you qualify for Extra Help, </a:t>
            </a:r>
            <a:r>
              <a:rPr lang="en-US" b="0" dirty="0">
                <a:solidFill>
                  <a:prstClr val="black"/>
                </a:solidFill>
                <a:cs typeface="Arial" panose="020B0604020202020204" pitchFamily="34" charset="0"/>
              </a:rPr>
              <a:t>y</a:t>
            </a:r>
            <a:r>
              <a:rPr lang="en-US" dirty="0">
                <a:solidFill>
                  <a:prstClr val="black"/>
                </a:solidFill>
                <a:cs typeface="Arial" panose="020B0604020202020204" pitchFamily="34" charset="0"/>
              </a:rPr>
              <a:t>ou have a Special Enrollment Period (SEP) to switch plans once per calendar quarter during the first 9 months each year, with the new plan going into effect the first day of the next month. </a:t>
            </a:r>
          </a:p>
          <a:p>
            <a:pPr marL="0" indent="0">
              <a:spcAft>
                <a:spcPts val="578"/>
              </a:spcAft>
              <a:buNone/>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Aft>
                <a:spcPts val="578"/>
              </a:spcAft>
              <a:buNone/>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92100" y="3638222"/>
            <a:ext cx="6353175" cy="5348299"/>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(these beneficiaries are sometimes called “full dual”), Supplemental Security Income (SSI) benefits, or help from Medicaid paying your Medicare premiums from Medicare Savings Programs (MSP) (these beneficiaries are sometimes called “partial dual”). </a:t>
            </a:r>
          </a:p>
          <a:p>
            <a:pPr marL="114458" indent="-114458" defTabSz="931637">
              <a:spcAft>
                <a:spcPts val="578"/>
              </a:spcAft>
              <a:defRPr/>
            </a:pPr>
            <a:r>
              <a:rPr lang="en-US" b="1" dirty="0">
                <a:solidFill>
                  <a:prstClr val="black"/>
                </a:solidFill>
                <a:cs typeface="Arial" panose="020B0604020202020204" pitchFamily="34" charset="0"/>
              </a:rPr>
              <a:t>In 2024, Extra Help expanded to 150% of the federal poverty level (FPL) </a:t>
            </a:r>
            <a:r>
              <a:rPr lang="en-US" dirty="0">
                <a:solidFill>
                  <a:prstClr val="black"/>
                </a:solidFill>
                <a:cs typeface="Arial" panose="020B0604020202020204" pitchFamily="34" charset="0"/>
              </a:rPr>
              <a:t>so that if you previously only qualified for the partial subsidy, you’re now eligible for the full benefit. You don’t need to take action. This change happens automatically.</a:t>
            </a:r>
          </a:p>
          <a:p>
            <a:pPr marL="114458" indent="-114458" defTabSz="931637">
              <a:spcAft>
                <a:spcPts val="578"/>
              </a:spcAft>
              <a:defRPr/>
            </a:pPr>
            <a:r>
              <a:rPr lang="en-US" b="1" dirty="0">
                <a:solidFill>
                  <a:prstClr val="black"/>
                </a:solidFill>
                <a:cs typeface="Arial" panose="020B0604020202020204" pitchFamily="34" charset="0"/>
              </a:rPr>
              <a:t>If you don’t meet one of these conditions,</a:t>
            </a:r>
            <a:r>
              <a:rPr lang="en-US" dirty="0">
                <a:solidFill>
                  <a:prstClr val="black"/>
                </a:solidFill>
                <a:cs typeface="Arial" panose="020B0604020202020204" pitchFamily="34" charset="0"/>
              </a:rPr>
              <a:t> you may still qualify for Extra Help, but you’ll need to apply for it. 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defTabSz="931637">
              <a:spcAft>
                <a:spcPts val="578"/>
              </a:spcAft>
              <a:buNone/>
              <a:defRPr/>
            </a:pPr>
            <a:r>
              <a:rPr lang="en-US" b="1" dirty="0">
                <a:solidFill>
                  <a:prstClr val="black"/>
                </a:solidFill>
                <a:cs typeface="Arial" panose="020B0604020202020204" pitchFamily="34" charset="0"/>
              </a:rPr>
              <a:t>You can apply for Extra Help by:</a:t>
            </a:r>
          </a:p>
          <a:p>
            <a:pPr marL="114458" lvl="1" indent="-114458"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Applying online at </a:t>
            </a:r>
            <a:r>
              <a:rPr lang="en-US" dirty="0">
                <a:solidFill>
                  <a:prstClr val="black"/>
                </a:solidFill>
                <a:cs typeface="Arial" panose="020B0604020202020204" pitchFamily="34" charset="0"/>
                <a:hlinkClick r:id="rId3">
                  <a:extLst>
                    <a:ext uri="{A12FA001-AC4F-418D-AE19-62706E023703}">
                      <ahyp:hlinkClr xmlns:ahyp="http://schemas.microsoft.com/office/drawing/2018/hyperlinkcolor" val="tx"/>
                    </a:ext>
                  </a:extLst>
                </a:hlinkClick>
              </a:rPr>
              <a:t>secure.ssa.gov/i1020/Ee001View.action</a:t>
            </a:r>
            <a:r>
              <a:rPr lang="en-US" dirty="0">
                <a:solidFill>
                  <a:prstClr val="black"/>
                </a:solidFill>
                <a:cs typeface="Arial" panose="020B0604020202020204" pitchFamily="34" charset="0"/>
              </a:rPr>
              <a:t>. </a:t>
            </a:r>
          </a:p>
          <a:p>
            <a:pPr marL="114458" lvl="1" indent="-114458" defTabSz="931637">
              <a:spcBef>
                <a:spcPts val="0"/>
              </a:spcBef>
              <a:spcAft>
                <a:spcPts val="578"/>
              </a:spcAft>
              <a:buFont typeface="Wingdings" panose="05000000000000000000" pitchFamily="2" charset="2"/>
              <a:buChar char="§"/>
              <a:defRPr/>
            </a:pPr>
            <a:r>
              <a:rPr lang="en-US" dirty="0">
                <a:solidFill>
                  <a:prstClr val="black"/>
                </a:solidFill>
                <a:cs typeface="Arial" panose="020B0604020202020204" pitchFamily="34" charset="0"/>
              </a:rPr>
              <a:t>Applying through your State Medical Assistance (Medicaid) office.</a:t>
            </a:r>
          </a:p>
          <a:p>
            <a:pPr marL="114458" indent="-114458" defTabSz="931637">
              <a:spcAft>
                <a:spcPts val="578"/>
              </a:spcAft>
              <a:defRPr/>
            </a:pPr>
            <a:r>
              <a:rPr lang="en-US" dirty="0">
                <a:solidFill>
                  <a:prstClr val="black"/>
                </a:solidFill>
                <a:cs typeface="Arial" panose="020B0604020202020204" pitchFamily="34" charset="0"/>
              </a:rPr>
              <a:t>Working with a local organization, like a State Health Insurance Assistance Program (SHIP). </a:t>
            </a:r>
          </a:p>
          <a:p>
            <a:pPr marL="114581" indent="-114581" defTabSz="931637">
              <a:spcAft>
                <a:spcPts val="578"/>
              </a:spcAft>
              <a:defRPr/>
            </a:pPr>
            <a:r>
              <a:rPr lang="en-US" dirty="0">
                <a:solidFill>
                  <a:prstClr val="black"/>
                </a:solidFill>
                <a:cs typeface="Arial" panose="020B0604020202020204" pitchFamily="34" charset="0"/>
              </a:rPr>
              <a:t>You can apply yourself, or someone with the authority to act on your behalf (like with Power of Attorney) can file your application, or you can ask someone else to help you apply.</a:t>
            </a:r>
          </a:p>
          <a:p>
            <a:pPr marL="0" indent="0" defTabSz="931637">
              <a:spcAft>
                <a:spcPts val="578"/>
              </a:spcAft>
              <a:buNone/>
              <a:defRPr/>
            </a:pPr>
            <a:r>
              <a:rPr lang="en-US" dirty="0">
                <a:solidFill>
                  <a:prstClr val="black"/>
                </a:solidFill>
                <a:cs typeface="Arial" panose="020B0604020202020204" pitchFamily="34" charset="0"/>
              </a:rPr>
              <a:t>If you apply for Extra Help, Social Security will also transmit the data from your application to your State Medical Assistance (Medicaid) office to initiate an application for a Medicare Savings Program, which can help you pay for your Medicare premiums. </a:t>
            </a:r>
          </a:p>
        </p:txBody>
      </p:sp>
    </p:spTree>
    <p:extLst>
      <p:ext uri="{BB962C8B-B14F-4D97-AF65-F5344CB8AC3E}">
        <p14:creationId xmlns:p14="http://schemas.microsoft.com/office/powerpoint/2010/main" val="140686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164306" y="3469243"/>
            <a:ext cx="6727428" cy="5696459"/>
          </a:xfrm>
        </p:spPr>
        <p:txBody>
          <a:bodyPr/>
          <a:lstStyle/>
          <a:p>
            <a:pPr marL="0" indent="0" defTabSz="931637">
              <a:spcAft>
                <a:spcPts val="578"/>
              </a:spcAft>
              <a:buNone/>
              <a:defRPr/>
            </a:pPr>
            <a:r>
              <a:rPr lang="en-US" sz="900" b="1" dirty="0">
                <a:solidFill>
                  <a:srgbClr val="000000"/>
                </a:solidFill>
                <a:cs typeface="Arial" panose="020B0604020202020204" pitchFamily="34" charset="0"/>
              </a:rPr>
              <a:t>Presenter Notes</a:t>
            </a:r>
            <a:r>
              <a:rPr lang="en-US" sz="900" dirty="0">
                <a:solidFill>
                  <a:srgbClr val="444444"/>
                </a:solidFill>
                <a:cs typeface="Arial" panose="020B0604020202020204" pitchFamily="34" charset="0"/>
              </a:rPr>
              <a:t>​</a:t>
            </a:r>
            <a:endParaRPr lang="en-US" sz="900" dirty="0">
              <a:solidFill>
                <a:prstClr val="black"/>
              </a:solidFill>
              <a:cs typeface="Arial" panose="020B0604020202020204" pitchFamily="34" charset="0"/>
            </a:endParaRPr>
          </a:p>
          <a:p>
            <a:pPr marL="0" indent="0" defTabSz="931637">
              <a:spcAft>
                <a:spcPts val="578"/>
              </a:spcAft>
              <a:buNone/>
              <a:defRPr/>
            </a:pPr>
            <a:r>
              <a:rPr lang="en-US" sz="900" dirty="0">
                <a:cs typeface="Arial" panose="020B0604020202020204" pitchFamily="34" charset="0"/>
              </a:rPr>
              <a:t>You may get Extra Help if you have Medicare, earn income below 150% of the federal poverty level (FPL) (based on family size), and have limited resources for 2024 as shown on the slide. If you’re married and live with your spouse, both of your incomes and resources count, even if only one of you applies for Extra Help. If you’re married and don’t live with your spouse when you apply, only your income and resources count. The income is compared to the FPL for a single person or a married person, as appropriate. Whether you and/or your spouse have dependent relatives who live with you and who rely on you for at least half of their support is also taken into consideration. This means that a grandparent raising grandchildren may qualify, but the same person might not have qualified as an individual living alone. </a:t>
            </a:r>
          </a:p>
          <a:p>
            <a:pPr marL="0" indent="0" defTabSz="931637">
              <a:spcAft>
                <a:spcPts val="578"/>
              </a:spcAft>
              <a:buNone/>
              <a:defRPr/>
            </a:pPr>
            <a:r>
              <a:rPr lang="en-US" sz="900" b="1" dirty="0">
                <a:cs typeface="Arial" panose="020B0604020202020204" pitchFamily="34" charset="0"/>
              </a:rPr>
              <a:t>Your resources include cash and other things you normally can convert to cash within 20 workdays. There are 2 types of resources that are used to see if you’re eligible for Extra Help:</a:t>
            </a:r>
          </a:p>
          <a:p>
            <a:pPr marL="114458" indent="-114458" defTabSz="931637">
              <a:spcAft>
                <a:spcPts val="578"/>
              </a:spcAft>
              <a:defRPr/>
            </a:pPr>
            <a:r>
              <a:rPr lang="en-US" sz="900" dirty="0">
                <a:cs typeface="Arial" panose="020B0604020202020204" pitchFamily="34" charset="0"/>
              </a:rPr>
              <a:t>Liquid resources (like cash at home or anywhere else, bank accounts (checking, savings and certificates of deposit), stocks, bonds, mutual funds, individual retirement accounts, or other similar investments), and </a:t>
            </a:r>
          </a:p>
          <a:p>
            <a:pPr marL="114458" indent="-114458" defTabSz="931637">
              <a:spcAft>
                <a:spcPts val="578"/>
              </a:spcAft>
              <a:defRPr/>
            </a:pPr>
            <a:r>
              <a:rPr lang="en-US" sz="900" dirty="0">
                <a:cs typeface="Arial" panose="020B0604020202020204" pitchFamily="34" charset="0"/>
              </a:rPr>
              <a:t>Value of real estate </a:t>
            </a:r>
            <a:r>
              <a:rPr lang="en-US" sz="900" b="1" dirty="0">
                <a:cs typeface="Arial" panose="020B0604020202020204" pitchFamily="34" charset="0"/>
              </a:rPr>
              <a:t>other</a:t>
            </a:r>
            <a:r>
              <a:rPr lang="en-US" sz="900" dirty="0">
                <a:cs typeface="Arial" panose="020B0604020202020204" pitchFamily="34" charset="0"/>
              </a:rPr>
              <a:t> than your primary residence (the home you live in)</a:t>
            </a:r>
          </a:p>
          <a:p>
            <a:pPr marL="0" indent="0" defTabSz="931637">
              <a:spcAft>
                <a:spcPts val="578"/>
              </a:spcAft>
              <a:buNone/>
              <a:defRPr/>
            </a:pPr>
            <a:r>
              <a:rPr lang="en-US" sz="900" b="1" dirty="0">
                <a:cs typeface="Arial" panose="020B0604020202020204" pitchFamily="34" charset="0"/>
              </a:rPr>
              <a:t>The resources that </a:t>
            </a:r>
            <a:r>
              <a:rPr lang="en-US" sz="900" b="1" u="sng" dirty="0">
                <a:cs typeface="Arial" panose="020B0604020202020204" pitchFamily="34" charset="0"/>
              </a:rPr>
              <a:t>aren’t</a:t>
            </a:r>
            <a:r>
              <a:rPr lang="en-US" sz="900" b="1" dirty="0">
                <a:cs typeface="Arial" panose="020B0604020202020204" pitchFamily="34" charset="0"/>
              </a:rPr>
              <a:t> counted for Extra Help are:</a:t>
            </a:r>
          </a:p>
          <a:p>
            <a:pPr marL="114458" indent="-114458" defTabSz="931637">
              <a:spcAft>
                <a:spcPts val="578"/>
              </a:spcAft>
              <a:defRPr/>
            </a:pPr>
            <a:r>
              <a:rPr lang="en-US" sz="900" dirty="0">
                <a:cs typeface="Arial" panose="020B0604020202020204" pitchFamily="34" charset="0"/>
              </a:rPr>
              <a:t>Your primary residence (the home you live in) and the land it’s on </a:t>
            </a:r>
          </a:p>
          <a:p>
            <a:pPr marL="114458" indent="-114458" defTabSz="931637">
              <a:spcAft>
                <a:spcPts val="578"/>
              </a:spcAft>
              <a:defRPr/>
            </a:pPr>
            <a:r>
              <a:rPr lang="en-US" sz="900" dirty="0">
                <a:cs typeface="Arial" panose="020B0604020202020204" pitchFamily="34" charset="0"/>
              </a:rPr>
              <a:t>Your personal possessions </a:t>
            </a:r>
          </a:p>
          <a:p>
            <a:pPr marL="114458" indent="-114458" defTabSz="931637">
              <a:spcAft>
                <a:spcPts val="578"/>
              </a:spcAft>
              <a:defRPr/>
            </a:pPr>
            <a:r>
              <a:rPr lang="en-US" sz="900" dirty="0">
                <a:cs typeface="Arial" panose="020B0604020202020204" pitchFamily="34" charset="0"/>
              </a:rPr>
              <a:t>Your car(s) or vehicle(s) </a:t>
            </a:r>
          </a:p>
          <a:p>
            <a:pPr marL="114458" indent="-114458" defTabSz="931637">
              <a:spcAft>
                <a:spcPts val="578"/>
              </a:spcAft>
              <a:defRPr/>
            </a:pPr>
            <a:r>
              <a:rPr lang="en-US" sz="900" dirty="0">
                <a:cs typeface="Arial" panose="020B0604020202020204" pitchFamily="34" charset="0"/>
              </a:rPr>
              <a:t>Things you couldn’t easily convert to cash, like jewelry or furniture </a:t>
            </a:r>
          </a:p>
          <a:p>
            <a:pPr marL="114458" indent="-114458" defTabSz="931637">
              <a:spcAft>
                <a:spcPts val="578"/>
              </a:spcAft>
              <a:defRPr/>
            </a:pPr>
            <a:r>
              <a:rPr lang="en-US" sz="900" dirty="0">
                <a:cs typeface="Arial" panose="020B0604020202020204" pitchFamily="34" charset="0"/>
              </a:rPr>
              <a:t>Burial expenses (up to $1,500), burial plots, and interest earned on money you plan to use for burial expenses</a:t>
            </a:r>
          </a:p>
          <a:p>
            <a:pPr marL="114458" indent="-114458" defTabSz="931637">
              <a:spcAft>
                <a:spcPts val="578"/>
              </a:spcAft>
              <a:defRPr/>
            </a:pPr>
            <a:r>
              <a:rPr lang="en-US" sz="900" dirty="0">
                <a:cs typeface="Arial" panose="020B0604020202020204" pitchFamily="34" charset="0"/>
              </a:rPr>
              <a:t>Life insurance policies </a:t>
            </a:r>
          </a:p>
          <a:p>
            <a:pPr marL="114458" indent="-114458" defTabSz="931637">
              <a:spcAft>
                <a:spcPts val="578"/>
              </a:spcAft>
              <a:defRPr/>
            </a:pPr>
            <a:r>
              <a:rPr lang="en-US" sz="900" dirty="0">
                <a:cs typeface="Arial" panose="020B0604020202020204" pitchFamily="34" charset="0"/>
              </a:rPr>
              <a:t>Property needed for self-support, like rental property or land used to grow produce for home consumption</a:t>
            </a:r>
          </a:p>
          <a:p>
            <a:pPr marL="0" indent="0" defTabSz="931637">
              <a:spcAft>
                <a:spcPts val="578"/>
              </a:spcAft>
              <a:buNone/>
              <a:defRPr/>
            </a:pPr>
            <a:r>
              <a:rPr lang="en-US" sz="900" b="1" dirty="0">
                <a:cs typeface="Arial" panose="020B0604020202020204" pitchFamily="34" charset="0"/>
              </a:rPr>
              <a:t>NOTE</a:t>
            </a:r>
            <a:r>
              <a:rPr lang="en-US" sz="900" dirty="0">
                <a:cs typeface="Arial" panose="020B0604020202020204" pitchFamily="34" charset="0"/>
              </a:rPr>
              <a:t>: The income and resource levels listed are for 2024 and can change each year. Income levels are higher if you live in Alaska or Hawaii, or you or your spouse pays at least half of the living expenses of dependent family members who live with you, or if you work. Updated resource limits are usually released each fall for the upcoming calendar year. Visit </a:t>
            </a:r>
            <a:r>
              <a:rPr lang="en-US" sz="900" dirty="0">
                <a:latin typeface="Calibri body"/>
                <a:hlinkClick r:id="rId3"/>
              </a:rPr>
              <a:t>CMS.gov/files/document/lis-memo.pdf</a:t>
            </a:r>
            <a:r>
              <a:rPr lang="en-US" sz="900" dirty="0">
                <a:latin typeface="Calibri body"/>
              </a:rPr>
              <a:t> </a:t>
            </a:r>
            <a:r>
              <a:rPr lang="en-US" sz="900" dirty="0">
                <a:cs typeface="Arial" panose="020B0604020202020204" pitchFamily="34" charset="0"/>
              </a:rPr>
              <a:t>for the 2024 Resource and Cost Sharing Limit Memo. Updated income limits are usually released each spring for that same calendar year. </a:t>
            </a:r>
          </a:p>
          <a:p>
            <a:pPr marL="0" indent="0" defTabSz="931637">
              <a:spcAft>
                <a:spcPts val="578"/>
              </a:spcAft>
              <a:buNone/>
              <a:defRPr/>
            </a:pPr>
            <a:r>
              <a:rPr lang="en-US" sz="900" b="1" dirty="0">
                <a:cs typeface="Arial" panose="020B0604020202020204" pitchFamily="34" charset="0"/>
              </a:rPr>
              <a:t>NOTE:</a:t>
            </a:r>
            <a:r>
              <a:rPr lang="en-US" sz="900" dirty="0">
                <a:cs typeface="Arial" panose="020B0604020202020204" pitchFamily="34" charset="0"/>
              </a:rPr>
              <a:t> </a:t>
            </a:r>
            <a:r>
              <a:rPr lang="en-US" sz="900" dirty="0"/>
              <a:t>Section 11404 of the Inflation Reduction Act (IRA) amended section 1860D-14 of the Act to expand eligibility for full Extra Help to individuals with incomes up to 150% of the federal poverty level (FPL) as of January 1, 2024. In addition, the IRA allows for individuals to qualify for the full subsidy based on the higher resource requirements currently applicable to the partial LIS group. See rule CMS-4201-F at </a:t>
            </a:r>
            <a:r>
              <a:rPr lang="en-US" sz="900" dirty="0">
                <a:hlinkClick r:id="rId4"/>
              </a:rPr>
              <a:t>Federalregister.gov/documents/2023/04/12/2023-07115/medicare-program-contract-year-2024-policy-and-technical-changes-to-the-medicare-advantage-program</a:t>
            </a:r>
            <a:r>
              <a:rPr lang="en-US" sz="900" dirty="0"/>
              <a:t>.</a:t>
            </a:r>
          </a:p>
          <a:p>
            <a:pPr marL="0" indent="0">
              <a:spcAft>
                <a:spcPts val="578"/>
              </a:spcAft>
              <a:buNone/>
            </a:pPr>
            <a:endParaRPr lang="en-US" sz="1000" dirty="0">
              <a:cs typeface="Arial" panose="020B0604020202020204" pitchFamily="34" charset="0"/>
            </a:endParaRPr>
          </a:p>
          <a:p>
            <a:pPr marL="0" indent="0">
              <a:spcAft>
                <a:spcPts val="578"/>
              </a:spcAft>
              <a:buNone/>
            </a:pPr>
            <a:endParaRPr lang="en-US" sz="1000" dirty="0">
              <a:cs typeface="Arial" panose="020B0604020202020204" pitchFamily="34" charset="0"/>
            </a:endParaRPr>
          </a:p>
          <a:p>
            <a:pPr marL="0" indent="0">
              <a:spcAft>
                <a:spcPts val="578"/>
              </a:spcAft>
              <a:buNone/>
            </a:pPr>
            <a:endParaRPr lang="en-US" sz="1000" b="1"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b="1" dirty="0">
                <a:solidFill>
                  <a:prstClr val="black"/>
                </a:solidFill>
                <a:cs typeface="Arial"/>
              </a:rPr>
              <a:t>Copayments vary if you qualify for Extra Help depending on the following:</a:t>
            </a:r>
          </a:p>
          <a:p>
            <a:pPr marL="114458" indent="-114458" defTabSz="931637">
              <a:spcAft>
                <a:spcPts val="578"/>
              </a:spcAft>
              <a:defRPr/>
            </a:pPr>
            <a:r>
              <a:rPr lang="en-US" dirty="0">
                <a:solidFill>
                  <a:prstClr val="black"/>
                </a:solidFill>
                <a:cs typeface="Arial"/>
              </a:rPr>
              <a:t>If you’re living in an institution (like a nursing home), you don’t pay a copayment.</a:t>
            </a:r>
          </a:p>
          <a:p>
            <a:pPr marL="114458" indent="-114458" defTabSz="931637">
              <a:spcAft>
                <a:spcPts val="578"/>
              </a:spcAft>
              <a:defRPr/>
            </a:pPr>
            <a:r>
              <a:rPr lang="en-US" dirty="0">
                <a:solidFill>
                  <a:prstClr val="black"/>
                </a:solidFill>
                <a:cs typeface="Arial"/>
              </a:rPr>
              <a:t>If you’re getting Home and Community-Based Services, you don’t pay a copayment.</a:t>
            </a:r>
          </a:p>
          <a:p>
            <a:pPr marL="114458" indent="-114458" defTabSz="931637">
              <a:spcAft>
                <a:spcPts val="578"/>
              </a:spcAft>
              <a:defRPr/>
            </a:pPr>
            <a:r>
              <a:rPr lang="en-US" dirty="0">
                <a:solidFill>
                  <a:prstClr val="black"/>
                </a:solidFill>
                <a:cs typeface="Arial"/>
              </a:rPr>
              <a:t>If your income is up to or at 100% of the FPL in 2024, you pay $1.55 for a generic drug (or brand-name drug treated as a generic), or $4.60 for brand-name covered drugs.</a:t>
            </a:r>
          </a:p>
          <a:p>
            <a:pPr marL="114458" indent="-114458" defTabSz="931637">
              <a:spcAft>
                <a:spcPts val="578"/>
              </a:spcAft>
              <a:defRPr/>
            </a:pPr>
            <a:r>
              <a:rPr lang="en-US" dirty="0">
                <a:solidFill>
                  <a:prstClr val="black"/>
                </a:solidFill>
                <a:cs typeface="Arial"/>
              </a:rPr>
              <a:t>If you qualify for Extra Help and your income is over 100% of the FPL in 2024, or are a Non-Full Benefit Dual Eligible Beneficiary:</a:t>
            </a:r>
            <a:br>
              <a:rPr lang="en-US" dirty="0">
                <a:solidFill>
                  <a:prstClr val="black"/>
                </a:solidFill>
                <a:cs typeface="Arial"/>
              </a:rPr>
            </a:br>
            <a:r>
              <a:rPr lang="en-US" dirty="0">
                <a:solidFill>
                  <a:prstClr val="black"/>
                </a:solidFill>
                <a:cs typeface="Arial"/>
              </a:rPr>
              <a:t>- Applied or are eligible for Medicare Savings Program (QMB-only, SLMB-only, or QI); </a:t>
            </a:r>
            <a:br>
              <a:rPr lang="en-US" dirty="0">
                <a:solidFill>
                  <a:prstClr val="black"/>
                </a:solidFill>
                <a:cs typeface="Arial"/>
              </a:rPr>
            </a:br>
            <a:r>
              <a:rPr lang="en-US" dirty="0">
                <a:solidFill>
                  <a:prstClr val="black"/>
                </a:solidFill>
                <a:cs typeface="Arial"/>
              </a:rPr>
              <a:t>- SSI (but not Medicaid) </a:t>
            </a:r>
            <a:br>
              <a:rPr lang="en-US" dirty="0">
                <a:solidFill>
                  <a:prstClr val="black"/>
                </a:solidFill>
                <a:cs typeface="Arial"/>
              </a:rPr>
            </a:br>
            <a:r>
              <a:rPr lang="en-US" dirty="0">
                <a:solidFill>
                  <a:prstClr val="black"/>
                </a:solidFill>
                <a:cs typeface="Arial"/>
              </a:rPr>
              <a:t>- Applied and with income ≤ 150% FPL with resources ≤ $17,220 ($34,360 if married) </a:t>
            </a:r>
            <a:br>
              <a:rPr lang="en-US" dirty="0">
                <a:solidFill>
                  <a:prstClr val="black"/>
                </a:solidFill>
                <a:cs typeface="Arial"/>
              </a:rPr>
            </a:br>
            <a:r>
              <a:rPr lang="en-US" dirty="0">
                <a:solidFill>
                  <a:prstClr val="black"/>
                </a:solidFill>
                <a:cs typeface="Arial"/>
              </a:rPr>
              <a:t>you pay either $4.50 for a generic drug (or brand-name drug treated as a generic), or $11.20 for brand-name covered drugs.</a:t>
            </a:r>
          </a:p>
          <a:p>
            <a:pPr marL="0" indent="0" defTabSz="931637">
              <a:spcAft>
                <a:spcPts val="578"/>
              </a:spcAft>
              <a:buNone/>
              <a:defRPr/>
            </a:pPr>
            <a:endParaRPr lang="en-US" dirty="0">
              <a:solidFill>
                <a:prstClr val="black"/>
              </a:solidFill>
            </a:endParaRPr>
          </a:p>
          <a:p>
            <a:pPr marL="0" indent="0">
              <a:spcAft>
                <a:spcPts val="578"/>
              </a:spcAft>
              <a:buNone/>
            </a:pPr>
            <a:endParaRPr lang="en-US" b="0" dirty="0"/>
          </a:p>
        </p:txBody>
      </p:sp>
    </p:spTree>
    <p:extLst>
      <p:ext uri="{BB962C8B-B14F-4D97-AF65-F5344CB8AC3E}">
        <p14:creationId xmlns:p14="http://schemas.microsoft.com/office/powerpoint/2010/main" val="29316013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05452">
              <a:spcBef>
                <a:spcPts val="578"/>
              </a:spcBef>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881390">
              <a:spcAft>
                <a:spcPts val="578"/>
              </a:spcAft>
              <a:buNone/>
              <a:defRPr/>
            </a:pPr>
            <a:r>
              <a:rPr lang="en-US" b="1" dirty="0">
                <a:solidFill>
                  <a:prstClr val="black"/>
                </a:solidFill>
                <a:cs typeface="Arial"/>
              </a:rPr>
              <a:t>If you gain eligibility</a:t>
            </a:r>
            <a:r>
              <a:rPr lang="en-US" dirty="0">
                <a:solidFill>
                  <a:prstClr val="black"/>
                </a:solidFill>
                <a:cs typeface="Arial"/>
              </a:rPr>
              <a:t> for full Medicaid coverage, a Medicare Savings Program, or SSI, Medicare will mail you a letter on PURPLE paper informing you that you now automatically qualify for Extra Help. For more information and to view a sample, visit </a:t>
            </a:r>
            <a:r>
              <a:rPr lang="en-US" dirty="0">
                <a:hlinkClick r:id="rId3"/>
              </a:rPr>
              <a:t>Medicare.gov/basics/forms-publications-mailings/mailings/help-with-costs/extra-help-automatically-qualify-automatically-enroll</a:t>
            </a:r>
            <a:r>
              <a:rPr lang="en-US" dirty="0"/>
              <a:t>. </a:t>
            </a:r>
            <a:endParaRPr lang="en-US" b="0" dirty="0"/>
          </a:p>
        </p:txBody>
      </p:sp>
    </p:spTree>
    <p:extLst>
      <p:ext uri="{BB962C8B-B14F-4D97-AF65-F5344CB8AC3E}">
        <p14:creationId xmlns:p14="http://schemas.microsoft.com/office/powerpoint/2010/main" val="31913709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05452">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b="1" dirty="0">
                <a:solidFill>
                  <a:prstClr val="black"/>
                </a:solidFill>
                <a:cs typeface="Arial"/>
              </a:rPr>
              <a:t>The Centers for Medicare &amp; Medicaid Services (CMS) uses state Medicaid data </a:t>
            </a:r>
            <a:r>
              <a:rPr lang="en-US" dirty="0">
                <a:solidFill>
                  <a:prstClr val="black"/>
                </a:solidFill>
                <a:cs typeface="Arial"/>
              </a:rPr>
              <a:t>to identify people with Medicare who have full Medicaid benefits.</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Each month, CMS identifies and processes new automatic and facilitated enrollments (see next slide).</a:t>
            </a:r>
            <a:r>
              <a:rPr lang="en-US" dirty="0">
                <a:solidFill>
                  <a:prstClr val="black"/>
                </a:solidFill>
                <a:cs typeface="Arial"/>
              </a:rPr>
              <a:t> CMS chooses plans randomly from those with premiums at or below the regional low-income premium subsidy amount, so that you won’t pay a premium if you qualify for full Extra Help.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If you have Medicare and full Medicaid benefits and don’t choose and join a Medicare drug plan on your own, </a:t>
            </a:r>
            <a:r>
              <a:rPr lang="en-US" dirty="0">
                <a:solidFill>
                  <a:prstClr val="black"/>
                </a:solidFill>
                <a:cs typeface="Arial"/>
              </a:rPr>
              <a:t>CMS will automatically enroll you in a Medicare drug plan that goes into effect the first day you have both Medicare and Medicaid. You’ll get a yellow auto-enrollment notice with the name of the plan you’re assigned to.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Other people who qualify for Extra Help will be enrolled in a Medicare drug plan. </a:t>
            </a:r>
            <a:endParaRPr lang="en-US" b="1"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For more information and to view a sample, </a:t>
            </a:r>
            <a:r>
              <a:rPr lang="en-US" dirty="0">
                <a:solidFill>
                  <a:prstClr val="black"/>
                </a:solidFill>
                <a:cs typeface="Arial"/>
              </a:rPr>
              <a:t>visit </a:t>
            </a:r>
            <a:r>
              <a:rPr lang="en-US" dirty="0">
                <a:solidFill>
                  <a:prstClr val="black"/>
                </a:solidFill>
                <a:cs typeface="Arial"/>
                <a:hlinkClick r:id="rId3"/>
              </a:rPr>
              <a:t>Medicare.gov/basics/forms-publications-mailings/mailings/help-with-costs/extra-help-auto-enrollment-future-coverage</a:t>
            </a:r>
            <a:r>
              <a:rPr lang="en-US" dirty="0">
                <a:solidFill>
                  <a:prstClr val="black"/>
                </a:solidFill>
                <a:cs typeface="Arial"/>
              </a:rPr>
              <a:t>. </a:t>
            </a:r>
          </a:p>
          <a:p>
            <a:pPr marL="0" indent="0" defTabSz="931637">
              <a:spcBef>
                <a:spcPts val="611"/>
              </a:spcBef>
              <a:spcAft>
                <a:spcPts val="578"/>
              </a:spcAft>
              <a:buNone/>
              <a:defRPr/>
            </a:pPr>
            <a:endParaRPr lang="en-US" dirty="0">
              <a:solidFill>
                <a:prstClr val="black"/>
              </a:solidFill>
            </a:endParaRPr>
          </a:p>
          <a:p>
            <a:pPr marL="0" indent="0">
              <a:spcAft>
                <a:spcPts val="578"/>
              </a:spcAft>
              <a:buNone/>
            </a:pPr>
            <a:endParaRPr lang="en-US" b="0" dirty="0"/>
          </a:p>
        </p:txBody>
      </p:sp>
    </p:spTree>
    <p:extLst>
      <p:ext uri="{BB962C8B-B14F-4D97-AF65-F5344CB8AC3E}">
        <p14:creationId xmlns:p14="http://schemas.microsoft.com/office/powerpoint/2010/main" val="32572592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05452">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637">
              <a:spcAft>
                <a:spcPts val="578"/>
              </a:spcAft>
              <a:defRPr/>
            </a:pPr>
            <a:r>
              <a:rPr lang="en-US" dirty="0">
                <a:solidFill>
                  <a:prstClr val="black"/>
                </a:solidFill>
                <a:cs typeface="Arial"/>
              </a:rPr>
              <a:t>This auto-enrollment retroactive notice is sent to people who automatically qualified for Extra Help for a retroactive period because they either qualify for Medicare and full Medicaid benefits, or get Supplemental Security Income (SSI). The notice informs people that Medicare will reimburse any covered prescription costs they paid during the retroactive period.</a:t>
            </a:r>
          </a:p>
          <a:p>
            <a:pPr marL="114458" indent="-114458" defTabSz="931637">
              <a:spcAft>
                <a:spcPts val="578"/>
              </a:spcAft>
              <a:defRPr/>
            </a:pPr>
            <a:r>
              <a:rPr lang="en-US" dirty="0">
                <a:solidFill>
                  <a:prstClr val="black"/>
                </a:solidFill>
                <a:cs typeface="Arial"/>
              </a:rPr>
              <a:t>Medicare mails this notice to people who automatically qualify for Extra Help with a retroactive effective date because they either qualify for Medicare and full Medicaid benefits, or get Supplemental Security Income (SSI). This mailing is limited to people who currently get their Medicare benefits through Original Medicare. </a:t>
            </a:r>
          </a:p>
          <a:p>
            <a:pPr marL="114458" indent="-114458" defTabSz="931637">
              <a:spcAft>
                <a:spcPts val="578"/>
              </a:spcAft>
              <a:defRPr/>
            </a:pPr>
            <a:r>
              <a:rPr lang="en-US" b="1" dirty="0">
                <a:solidFill>
                  <a:prstClr val="black"/>
                </a:solidFill>
                <a:cs typeface="Arial"/>
              </a:rPr>
              <a:t>For more information and to view a sample, </a:t>
            </a:r>
            <a:r>
              <a:rPr lang="en-US" dirty="0">
                <a:solidFill>
                  <a:prstClr val="black"/>
                </a:solidFill>
                <a:cs typeface="Arial"/>
              </a:rPr>
              <a:t>visit </a:t>
            </a:r>
            <a:r>
              <a:rPr lang="en-US" dirty="0">
                <a:solidFill>
                  <a:prstClr val="black"/>
                </a:solidFill>
                <a:cs typeface="Arial"/>
                <a:hlinkClick r:id="rId3"/>
              </a:rPr>
              <a:t>Medicare.gov/basics/forms-publications-mailings/mailings/help-with-costs/extra-help-auto-enrollment-retroactive</a:t>
            </a:r>
            <a:r>
              <a:rPr lang="en-US" dirty="0">
                <a:solidFill>
                  <a:prstClr val="black"/>
                </a:solidFill>
                <a:cs typeface="Arial"/>
              </a:rPr>
              <a:t> and </a:t>
            </a:r>
            <a:r>
              <a:rPr lang="en-US" dirty="0">
                <a:solidFill>
                  <a:prstClr val="black"/>
                </a:solidFill>
                <a:cs typeface="Arial"/>
                <a:hlinkClick r:id="rId4"/>
              </a:rPr>
              <a:t>CMS.gov/files/document/auto-enrollment-retroactive-reimbursement-notice.pdf</a:t>
            </a:r>
            <a:r>
              <a:rPr lang="en-US" dirty="0">
                <a:solidFill>
                  <a:prstClr val="black"/>
                </a:solidFill>
                <a:cs typeface="Arial"/>
              </a:rPr>
              <a:t>.</a:t>
            </a:r>
          </a:p>
          <a:p>
            <a:pPr marL="0" indent="0" defTabSz="931637">
              <a:spcBef>
                <a:spcPts val="611"/>
              </a:spcBef>
              <a:spcAft>
                <a:spcPts val="578"/>
              </a:spcAft>
              <a:buNone/>
              <a:defRPr/>
            </a:pPr>
            <a:endParaRPr lang="en-US" dirty="0">
              <a:solidFill>
                <a:prstClr val="black"/>
              </a:solidFill>
            </a:endParaRPr>
          </a:p>
          <a:p>
            <a:pPr marL="0" indent="0">
              <a:spcAft>
                <a:spcPts val="578"/>
              </a:spcAft>
              <a:buNone/>
            </a:pPr>
            <a:endParaRPr lang="en-US" b="0" dirty="0"/>
          </a:p>
        </p:txBody>
      </p:sp>
    </p:spTree>
    <p:extLst>
      <p:ext uri="{BB962C8B-B14F-4D97-AF65-F5344CB8AC3E}">
        <p14:creationId xmlns:p14="http://schemas.microsoft.com/office/powerpoint/2010/main" val="204761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31637">
              <a:spcAft>
                <a:spcPts val="578"/>
              </a:spcAft>
              <a:buNone/>
              <a:defRPr/>
            </a:pPr>
            <a:r>
              <a:rPr lang="en-US" dirty="0">
                <a:solidFill>
                  <a:prstClr val="black"/>
                </a:solidFill>
                <a:cs typeface="Arial"/>
              </a:rPr>
              <a:t>Part B covers certain immunizations as part of Medicare-covered preventive services. Generally, you won’t have out-of-pocket costs for most Medicare-covered preventive services if you have Medicare Part B and your provider accepts assignment.  </a:t>
            </a:r>
          </a:p>
          <a:p>
            <a:pPr marL="0" indent="0" defTabSz="931637">
              <a:spcAft>
                <a:spcPts val="578"/>
              </a:spcAft>
              <a:buNone/>
              <a:defRPr/>
            </a:pPr>
            <a:r>
              <a:rPr lang="en-US" b="1" dirty="0">
                <a:solidFill>
                  <a:prstClr val="black"/>
                </a:solidFill>
                <a:cs typeface="Arial"/>
              </a:rPr>
              <a:t>If you meet the criteria, Part B covers:</a:t>
            </a:r>
            <a:endParaRPr lang="en-US" b="1" dirty="0"/>
          </a:p>
          <a:p>
            <a:pPr marL="114458" indent="-114458" defTabSz="931637">
              <a:spcAft>
                <a:spcPts val="578"/>
              </a:spcAft>
              <a:defRPr/>
            </a:pPr>
            <a:r>
              <a:rPr lang="en-US" dirty="0">
                <a:solidFill>
                  <a:prstClr val="black"/>
                </a:solidFill>
                <a:cs typeface="Arial"/>
              </a:rPr>
              <a:t>The shots needed for the COVID-19</a:t>
            </a:r>
            <a:r>
              <a:rPr lang="en-US" baseline="0" dirty="0">
                <a:solidFill>
                  <a:prstClr val="black"/>
                </a:solidFill>
                <a:cs typeface="Arial"/>
              </a:rPr>
              <a:t> vaccine (including boosters) and the administration cost.</a:t>
            </a:r>
            <a:endParaRPr lang="en-US" dirty="0">
              <a:solidFill>
                <a:prstClr val="black"/>
              </a:solidFill>
              <a:cs typeface="Arial"/>
            </a:endParaRPr>
          </a:p>
          <a:p>
            <a:pPr marL="114458" indent="-114458" defTabSz="931637">
              <a:spcAft>
                <a:spcPts val="578"/>
              </a:spcAft>
              <a:defRPr/>
            </a:pPr>
            <a:r>
              <a:rPr lang="en-US" dirty="0">
                <a:solidFill>
                  <a:prstClr val="black"/>
                </a:solidFill>
                <a:cs typeface="Arial"/>
              </a:rPr>
              <a:t>The flu shot.</a:t>
            </a:r>
          </a:p>
          <a:p>
            <a:pPr marL="114458" indent="-114458" defTabSz="931637">
              <a:spcAft>
                <a:spcPts val="578"/>
              </a:spcAft>
              <a:defRPr/>
            </a:pPr>
            <a:r>
              <a:rPr lang="en-US" dirty="0">
                <a:solidFill>
                  <a:prstClr val="black"/>
                </a:solidFill>
                <a:cs typeface="Arial"/>
              </a:rPr>
              <a:t>The pneumococcal shot (to prevent certain types of pneumonia).</a:t>
            </a:r>
          </a:p>
          <a:p>
            <a:pPr marL="114458" indent="-114458" defTabSz="931637">
              <a:spcAft>
                <a:spcPts val="578"/>
              </a:spcAft>
              <a:defRPr/>
            </a:pPr>
            <a:r>
              <a:rPr lang="en-US" dirty="0">
                <a:solidFill>
                  <a:prstClr val="black"/>
                </a:solidFill>
                <a:cs typeface="Arial"/>
              </a:rPr>
              <a:t>The Hepatitis B shot (for individuals at medium-to-high-risk for Hepatitis B). Some factors that put you at medium-to-high-risk for Hepatitis B are hemophilia, ESRD, diabetes, living with someone that has Hepatitis B, or if you’re a health care worker and have frequent contact with blood or body fluids. </a:t>
            </a:r>
            <a:endParaRPr lang="en-US" dirty="0">
              <a:solidFill>
                <a:prstClr val="black"/>
              </a:solidFill>
              <a:cs typeface="Arial" panose="020B0604020202020204" pitchFamily="34" charset="0"/>
            </a:endParaRPr>
          </a:p>
          <a:p>
            <a:pPr marL="114458" indent="-114458" defTabSz="931637">
              <a:spcAft>
                <a:spcPts val="578"/>
              </a:spcAft>
              <a:defRPr/>
            </a:pPr>
            <a:r>
              <a:rPr lang="en-US" dirty="0">
                <a:solidFill>
                  <a:prstClr val="black"/>
                </a:solidFill>
                <a:cs typeface="Arial"/>
              </a:rPr>
              <a:t>Other vaccines (like a tetanus shot) you get to treat an injury or if you’ve been exposed directly to a disease or condition. </a:t>
            </a:r>
          </a:p>
        </p:txBody>
      </p:sp>
    </p:spTree>
    <p:extLst>
      <p:ext uri="{BB962C8B-B14F-4D97-AF65-F5344CB8AC3E}">
        <p14:creationId xmlns:p14="http://schemas.microsoft.com/office/powerpoint/2010/main" val="4007706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449">
              <a:spcAft>
                <a:spcPts val="578"/>
              </a:spcAft>
              <a:buNone/>
              <a:defRPr/>
            </a:pPr>
            <a:r>
              <a:rPr lang="en-US" b="1" dirty="0">
                <a:solidFill>
                  <a:prstClr val="black"/>
                </a:solidFill>
              </a:rPr>
              <a:t>This slide has animation.</a:t>
            </a:r>
            <a:endParaRPr lang="en-US" dirty="0">
              <a:solidFill>
                <a:prstClr val="black"/>
              </a:solidFill>
            </a:endParaRPr>
          </a:p>
          <a:p>
            <a:pPr marL="0" indent="0" defTabSz="931449">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4458" indent="-114458" defTabSz="931449">
              <a:spcAft>
                <a:spcPts val="578"/>
              </a:spcAft>
              <a:defRPr/>
            </a:pPr>
            <a:r>
              <a:rPr lang="en-US" b="1" dirty="0">
                <a:solidFill>
                  <a:prstClr val="black"/>
                </a:solidFill>
                <a:cs typeface="Arial"/>
              </a:rPr>
              <a:t>In addition to Medicaid data, CMS also uses data from Social Security</a:t>
            </a:r>
            <a:r>
              <a:rPr lang="en-US" dirty="0">
                <a:solidFill>
                  <a:prstClr val="black"/>
                </a:solidFill>
                <a:cs typeface="Arial"/>
              </a:rPr>
              <a:t> to identify people who have Medicare and are entitled to SSI benefits but not Medicaid, or who have applied and qualified for Extra Help and people who get help from their state Medicaid Program paying their Medicare premiums (in a Medicare Savings Program). </a:t>
            </a:r>
            <a:endParaRPr lang="en-US" dirty="0">
              <a:solidFill>
                <a:prstClr val="black"/>
              </a:solidFill>
              <a:cs typeface="Arial" panose="020B0604020202020204" pitchFamily="34" charset="0"/>
            </a:endParaRPr>
          </a:p>
          <a:p>
            <a:pPr marL="114458" indent="-114458" defTabSz="931637">
              <a:spcAft>
                <a:spcPts val="578"/>
              </a:spcAft>
              <a:defRPr/>
            </a:pPr>
            <a:r>
              <a:rPr lang="en-US" b="1" dirty="0">
                <a:solidFill>
                  <a:prstClr val="black"/>
                </a:solidFill>
                <a:cs typeface="Arial"/>
              </a:rPr>
              <a:t>For more information and to view samples,</a:t>
            </a:r>
            <a:r>
              <a:rPr lang="en-US" dirty="0">
                <a:solidFill>
                  <a:prstClr val="black"/>
                </a:solidFill>
                <a:cs typeface="Arial"/>
              </a:rPr>
              <a:t> visit </a:t>
            </a:r>
            <a:r>
              <a:rPr lang="en-US" dirty="0">
                <a:solidFill>
                  <a:prstClr val="black"/>
                </a:solidFill>
                <a:cs typeface="Arial"/>
                <a:hlinkClick r:id="rId3"/>
              </a:rPr>
              <a:t>Medicare.gov/basics/forms-publications-mailings/mailings/help-with-costs/reminder-join-drug-plan</a:t>
            </a:r>
            <a:r>
              <a:rPr lang="en-US" dirty="0">
                <a:solidFill>
                  <a:prstClr val="black"/>
                </a:solidFill>
                <a:cs typeface="Arial"/>
              </a:rPr>
              <a:t>.</a:t>
            </a:r>
          </a:p>
          <a:p>
            <a:pPr marL="114581" indent="-114581" defTabSz="931637">
              <a:spcAft>
                <a:spcPts val="578"/>
              </a:spcAft>
              <a:defRPr/>
            </a:pPr>
            <a:endParaRPr lang="en-US" dirty="0">
              <a:solidFill>
                <a:prstClr val="black"/>
              </a:solidFill>
              <a:cs typeface="Arial" panose="020B0604020202020204" pitchFamily="34" charset="0"/>
            </a:endParaRPr>
          </a:p>
          <a:p>
            <a:pPr marL="114581" indent="-114581" defTabSz="931637">
              <a:spcAft>
                <a:spcPts val="578"/>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140205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55588" y="3638221"/>
            <a:ext cx="6474883" cy="5658179"/>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08338" indent="-108338" defTabSz="931637">
              <a:spcAft>
                <a:spcPts val="578"/>
              </a:spcAft>
              <a:defRPr/>
            </a:pPr>
            <a:r>
              <a:rPr lang="en-US" b="1" dirty="0">
                <a:solidFill>
                  <a:prstClr val="black"/>
                </a:solidFill>
                <a:cs typeface="Arial" panose="020B0604020202020204" pitchFamily="34" charset="0"/>
              </a:rPr>
              <a:t>Medicare’s Limited Income Newly Eligible Transition (LI NET) Program</a:t>
            </a:r>
            <a:r>
              <a:rPr lang="en-US" dirty="0">
                <a:solidFill>
                  <a:prstClr val="black"/>
                </a:solidFill>
                <a:cs typeface="Arial" panose="020B0604020202020204" pitchFamily="34" charset="0"/>
              </a:rPr>
              <a:t> is designed to provide transitional (and retroactive) Part D coverage for people with limited income. Enrollment in Medicare’s LI NET Program is temporary and typically ends once a limited income person with Medicare gets coverage through a Medicare plan. The program allows enrollment at point-of-sale (POS) to people identified as eligible for Extra Help who don’t yet have a Medicare plan. It also gives retroactive coverage to people who have full Medicaid coverage or who get SSI benefits. </a:t>
            </a:r>
          </a:p>
          <a:p>
            <a:pPr marL="108338" indent="-108338" defTabSz="931637">
              <a:spcAft>
                <a:spcPts val="578"/>
              </a:spcAft>
              <a:defRPr/>
            </a:pPr>
            <a:r>
              <a:rPr lang="en-US" dirty="0">
                <a:solidFill>
                  <a:prstClr val="black"/>
                </a:solidFill>
                <a:cs typeface="Arial" panose="020B0604020202020204" pitchFamily="34" charset="0"/>
              </a:rPr>
              <a:t>The LI NET Program has an open formulary that covers all Part D drugs. Drug utilization review processes are in place to make sure medications are given out properly. Any pharmacy that’s in good standing can process LI NET drug claims. </a:t>
            </a:r>
          </a:p>
          <a:p>
            <a:pPr marL="108338" indent="-108338" defTabSz="931637">
              <a:spcAft>
                <a:spcPts val="578"/>
              </a:spcAft>
              <a:defRPr/>
            </a:pPr>
            <a:r>
              <a:rPr lang="en-US" dirty="0">
                <a:solidFill>
                  <a:prstClr val="black"/>
                </a:solidFill>
                <a:cs typeface="Arial" panose="020B0604020202020204" pitchFamily="34" charset="0"/>
              </a:rPr>
              <a:t>The LI NET Program is no longer a demonstration program. As of January 1, 2024, it’s a permanent part of Medicare Part D.</a:t>
            </a:r>
          </a:p>
          <a:p>
            <a:pPr marL="0" indent="0" defTabSz="931637">
              <a:spcAft>
                <a:spcPts val="578"/>
              </a:spcAft>
              <a:buNone/>
              <a:defRPr/>
            </a:pPr>
            <a:r>
              <a:rPr lang="en-US" b="1" dirty="0">
                <a:solidFill>
                  <a:prstClr val="black"/>
                </a:solidFill>
                <a:cs typeface="Arial" panose="020B0604020202020204" pitchFamily="34" charset="0"/>
              </a:rPr>
              <a:t>Eligibility requirements of the LI NET Program, include: </a:t>
            </a:r>
          </a:p>
          <a:p>
            <a:pPr marL="114458" indent="-114458" defTabSz="931637">
              <a:spcAft>
                <a:spcPts val="578"/>
              </a:spcAft>
              <a:defRPr/>
            </a:pPr>
            <a:r>
              <a:rPr lang="en-US" dirty="0">
                <a:solidFill>
                  <a:prstClr val="black"/>
                </a:solidFill>
                <a:cs typeface="Arial" panose="020B0604020202020204" pitchFamily="34" charset="0"/>
              </a:rPr>
              <a:t>Medicare and Part D eligibility</a:t>
            </a:r>
          </a:p>
          <a:p>
            <a:pPr marL="114458" indent="-114458" defTabSz="931637">
              <a:spcAft>
                <a:spcPts val="578"/>
              </a:spcAft>
              <a:defRPr/>
            </a:pPr>
            <a:r>
              <a:rPr lang="en-US" dirty="0">
                <a:solidFill>
                  <a:prstClr val="black"/>
                </a:solidFill>
                <a:cs typeface="Arial" panose="020B0604020202020204" pitchFamily="34" charset="0"/>
              </a:rPr>
              <a:t>Eligible for Extra Help </a:t>
            </a:r>
          </a:p>
          <a:p>
            <a:pPr marL="114458" indent="-114458" defTabSz="931637">
              <a:spcAft>
                <a:spcPts val="578"/>
              </a:spcAft>
              <a:defRPr/>
            </a:pPr>
            <a:r>
              <a:rPr lang="en-US" dirty="0">
                <a:solidFill>
                  <a:prstClr val="black"/>
                </a:solidFill>
                <a:cs typeface="Arial" panose="020B0604020202020204" pitchFamily="34" charset="0"/>
              </a:rPr>
              <a:t>Have no other prescription drug coverage including a Retiree Drug Subsidy plan, Veterans Affairs (VA), or Part D plan</a:t>
            </a:r>
          </a:p>
          <a:p>
            <a:pPr marL="114458" indent="-114458" defTabSz="931637">
              <a:spcAft>
                <a:spcPts val="578"/>
              </a:spcAft>
              <a:defRPr/>
            </a:pPr>
            <a:r>
              <a:rPr lang="en-US" dirty="0">
                <a:solidFill>
                  <a:prstClr val="black"/>
                </a:solidFill>
                <a:cs typeface="Arial" panose="020B0604020202020204" pitchFamily="34" charset="0"/>
              </a:rPr>
              <a:t>Not be enrolled in a Medicare Advantage Plan that doesn’t allow associated enrollment in a drug plan</a:t>
            </a:r>
          </a:p>
          <a:p>
            <a:pPr marL="114458" indent="-114458" defTabSz="931637">
              <a:spcAft>
                <a:spcPts val="578"/>
              </a:spcAft>
              <a:defRPr/>
            </a:pPr>
            <a:r>
              <a:rPr lang="en-US" dirty="0">
                <a:solidFill>
                  <a:prstClr val="black"/>
                </a:solidFill>
                <a:cs typeface="Arial" panose="020B0604020202020204" pitchFamily="34" charset="0"/>
              </a:rPr>
              <a:t>Haven’t opted out of auto-enrollment</a:t>
            </a:r>
          </a:p>
          <a:p>
            <a:pPr marL="114458" indent="-114458" defTabSz="931637">
              <a:spcAft>
                <a:spcPts val="578"/>
              </a:spcAft>
              <a:defRPr/>
            </a:pPr>
            <a:r>
              <a:rPr lang="en-US" dirty="0">
                <a:solidFill>
                  <a:prstClr val="black"/>
                </a:solidFill>
                <a:cs typeface="Arial" panose="020B0604020202020204" pitchFamily="34" charset="0"/>
              </a:rPr>
              <a:t>Have a permanent address in the 50 contiguous states or the District of Columbia</a:t>
            </a:r>
          </a:p>
          <a:p>
            <a:pPr marL="0" indent="0" defTabSz="931637">
              <a:spcAft>
                <a:spcPts val="578"/>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Humana, Inc. administers the LI NET Program Outreach Team. The team provides live webinar training to SHIP counselors and pharmacy providers. For more information, visit </a:t>
            </a:r>
            <a:r>
              <a:rPr lang="en-US" u="sng" dirty="0">
                <a:hlinkClick r:id="rId3"/>
              </a:rPr>
              <a:t>humana.com/member/medicare-linet-advocate-resources</a:t>
            </a:r>
            <a:r>
              <a:rPr lang="en-US" dirty="0"/>
              <a:t> or </a:t>
            </a:r>
            <a:r>
              <a:rPr lang="en-US" dirty="0">
                <a:solidFill>
                  <a:prstClr val="black"/>
                </a:solidFill>
                <a:cs typeface="Arial" panose="020B0604020202020204" pitchFamily="34" charset="0"/>
              </a:rPr>
              <a:t>email </a:t>
            </a:r>
            <a:r>
              <a:rPr lang="en-US" dirty="0">
                <a:solidFill>
                  <a:prstClr val="black"/>
                </a:solidFill>
                <a:cs typeface="Arial" panose="020B0604020202020204" pitchFamily="34" charset="0"/>
                <a:hlinkClick r:id="rId4"/>
              </a:rPr>
              <a:t>linetoutreach@humana.com</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humana.com/provider/pharmacy-resources/medicare-limited-income-net-program</a:t>
            </a:r>
            <a:r>
              <a:rPr lang="en-US" dirty="0">
                <a:solidFill>
                  <a:prstClr val="black"/>
                </a:solidFill>
                <a:cs typeface="Arial" panose="020B0604020202020204" pitchFamily="34" charset="0"/>
              </a:rPr>
              <a:t> for more information and supporting documents like the “LI NET program brochure” and “LI NET program Payer Sheet.”</a:t>
            </a:r>
          </a:p>
          <a:p>
            <a:pPr marL="0" indent="0" defTabSz="931637">
              <a:spcAft>
                <a:spcPts val="578"/>
              </a:spcAft>
              <a:buNone/>
              <a:defRPr/>
            </a:pPr>
            <a:endParaRPr lang="en-US" sz="1100" dirty="0">
              <a:solidFill>
                <a:prstClr val="black"/>
              </a:solidFill>
              <a:latin typeface="Arial" panose="020B0604020202020204" pitchFamily="34" charset="0"/>
              <a:cs typeface="Arial" panose="020B0604020202020204" pitchFamily="34" charset="0"/>
            </a:endParaRPr>
          </a:p>
          <a:p>
            <a:pPr marL="0" indent="0" defTabSz="931637">
              <a:spcBef>
                <a:spcPts val="611"/>
              </a:spcBef>
              <a:spcAft>
                <a:spcPts val="578"/>
              </a:spcAft>
              <a:buNone/>
              <a:defRPr/>
            </a:pPr>
            <a:endParaRPr lang="en-US" sz="1100" dirty="0">
              <a:solidFill>
                <a:prstClr val="black"/>
              </a:solidFill>
              <a:latin typeface="Arial" panose="020B0604020202020204" pitchFamily="34" charset="0"/>
              <a:cs typeface="Arial" panose="020B0604020202020204" pitchFamily="34" charset="0"/>
            </a:endParaRPr>
          </a:p>
          <a:p>
            <a:pPr>
              <a:spcAft>
                <a:spcPts val="578"/>
              </a:spcAft>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7139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97367" y="3495374"/>
            <a:ext cx="6815667" cy="5658179"/>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b="1" dirty="0">
                <a:solidFill>
                  <a:prstClr val="black"/>
                </a:solidFill>
                <a:cs typeface="Arial"/>
              </a:rPr>
              <a:t>There are 4 ways you can enroll in LI NET Program: </a:t>
            </a:r>
            <a:endParaRPr lang="en-US" b="1" dirty="0">
              <a:solidFill>
                <a:prstClr val="black"/>
              </a:solidFill>
              <a:cs typeface="Arial" panose="020B0604020202020204" pitchFamily="34" charset="0"/>
            </a:endParaRPr>
          </a:p>
          <a:p>
            <a:pPr marL="228917" indent="-228917" defTabSz="931637">
              <a:spcAft>
                <a:spcPts val="578"/>
              </a:spcAft>
              <a:buFont typeface="+mj-lt"/>
              <a:buAutoNum type="arabicPeriod"/>
              <a:defRPr/>
            </a:pPr>
            <a:r>
              <a:rPr lang="en-US" b="1" dirty="0">
                <a:solidFill>
                  <a:prstClr val="black"/>
                </a:solidFill>
                <a:cs typeface="Arial"/>
              </a:rPr>
              <a:t>Auto-enrollment by CMS</a:t>
            </a:r>
            <a:r>
              <a:rPr lang="en-US" dirty="0">
                <a:solidFill>
                  <a:prstClr val="black"/>
                </a:solidFill>
                <a:cs typeface="Arial"/>
              </a:rPr>
              <a:t>. CMS auto-enrolls you in this program if you are eligible for Extra Help and your auto enrollment into a Part D plan hasn’t taken effect unless you affirmatively declined enrollment in Part D. If you’re auto-enrolled by CMS, your LI NET Program coverage starts on the first day of the month you’re identified as eligible for Extra Help and ends after 2 months, with a longer LI NET enrollment for those with retroactive coverage.</a:t>
            </a:r>
          </a:p>
          <a:p>
            <a:pPr marL="228917" indent="-228917" defTabSz="931637">
              <a:spcAft>
                <a:spcPts val="578"/>
              </a:spcAft>
              <a:buFont typeface="+mj-lt"/>
              <a:buAutoNum type="arabicPeriod"/>
              <a:defRPr/>
            </a:pPr>
            <a:r>
              <a:rPr lang="en-US" b="1" dirty="0">
                <a:solidFill>
                  <a:prstClr val="black"/>
                </a:solidFill>
                <a:cs typeface="Arial"/>
              </a:rPr>
              <a:t>Point-of-Sale (POS) Use</a:t>
            </a:r>
            <a:r>
              <a:rPr lang="en-US" dirty="0">
                <a:solidFill>
                  <a:prstClr val="black"/>
                </a:solidFill>
                <a:cs typeface="Arial"/>
              </a:rPr>
              <a:t>. If you aren’t auto-enrolled by CMS and your claim is submitted at the point-of-sale and accepted by the LI NET Sponsor, you’ll be enrolled into the LI NET Program by the LI Net Sponsor. </a:t>
            </a:r>
          </a:p>
          <a:p>
            <a:pPr marL="220348" indent="0" defTabSz="931637">
              <a:spcAft>
                <a:spcPts val="578"/>
              </a:spcAft>
              <a:buNone/>
              <a:defRPr/>
            </a:pPr>
            <a:r>
              <a:rPr lang="en-US" b="0" i="0" dirty="0">
                <a:effectLst/>
              </a:rPr>
              <a:t>Ask the pharmacist to submit your claim to LI NET using the following:</a:t>
            </a:r>
            <a:br>
              <a:rPr lang="en-US" b="0" i="0" dirty="0">
                <a:effectLst/>
              </a:rPr>
            </a:br>
            <a:r>
              <a:rPr lang="en-US" b="1" i="0" dirty="0">
                <a:effectLst/>
              </a:rPr>
              <a:t>BIN:</a:t>
            </a:r>
            <a:r>
              <a:rPr lang="en-US" b="0" i="0" dirty="0">
                <a:effectLst/>
              </a:rPr>
              <a:t>015599 </a:t>
            </a:r>
            <a:r>
              <a:rPr lang="en-US" b="1" i="0" dirty="0">
                <a:effectLst/>
              </a:rPr>
              <a:t>PCN:</a:t>
            </a:r>
            <a:r>
              <a:rPr lang="en-US" b="0" i="0" dirty="0">
                <a:effectLst/>
              </a:rPr>
              <a:t> 05440000</a:t>
            </a:r>
          </a:p>
          <a:p>
            <a:pPr marL="220348" indent="0" defTabSz="931637">
              <a:spcAft>
                <a:spcPts val="578"/>
              </a:spcAft>
              <a:buNone/>
              <a:defRPr/>
            </a:pPr>
            <a:r>
              <a:rPr lang="en-US" b="1" i="0" dirty="0">
                <a:effectLst/>
              </a:rPr>
              <a:t>NOTE:</a:t>
            </a:r>
            <a:r>
              <a:rPr lang="en-US" b="0" i="0" dirty="0">
                <a:effectLst/>
              </a:rPr>
              <a:t> If you have additional questions, call the LI NET help desk at 800-783-1307 (TTY: 711), Monday–Friday, 8 a.m.–7 p.m., Eastern time.</a:t>
            </a:r>
            <a:endParaRPr lang="en-US" dirty="0">
              <a:cs typeface="Arial" panose="020B0604020202020204" pitchFamily="34" charset="0"/>
            </a:endParaRPr>
          </a:p>
          <a:p>
            <a:pPr marL="220348" indent="-220348" defTabSz="931637">
              <a:spcAft>
                <a:spcPts val="578"/>
              </a:spcAft>
              <a:buFont typeface="+mj-lt"/>
              <a:buAutoNum type="arabicPeriod" startAt="3"/>
              <a:defRPr/>
            </a:pPr>
            <a:r>
              <a:rPr lang="en-US" b="1" dirty="0">
                <a:solidFill>
                  <a:prstClr val="black"/>
                </a:solidFill>
                <a:cs typeface="Arial"/>
              </a:rPr>
              <a:t>Direct Reimbursement Request</a:t>
            </a:r>
            <a:r>
              <a:rPr lang="en-US" dirty="0">
                <a:solidFill>
                  <a:prstClr val="black"/>
                </a:solidFill>
                <a:cs typeface="Arial"/>
              </a:rPr>
              <a:t>. If you’re not auto-enrolled by CMS or at the Point of Sale and submit a direct reimbursement request form, receipts for reimbursement for eligible claims paid out-of-pocket (with optional documentation of Extra Help eligibility), you’ll be retroactively enrolled into the LI NET Program by the LI NET Sponsor. </a:t>
            </a:r>
          </a:p>
          <a:p>
            <a:pPr marL="228917" indent="-228917" defTabSz="931637">
              <a:spcAft>
                <a:spcPts val="578"/>
              </a:spcAft>
              <a:buFont typeface="+mj-lt"/>
              <a:buAutoNum type="arabicPeriod" startAt="3"/>
              <a:defRPr/>
            </a:pPr>
            <a:r>
              <a:rPr lang="en-US" b="1" dirty="0">
                <a:solidFill>
                  <a:prstClr val="black"/>
                </a:solidFill>
                <a:cs typeface="Arial"/>
              </a:rPr>
              <a:t>LI NET Application Form</a:t>
            </a:r>
            <a:r>
              <a:rPr lang="en-US" dirty="0">
                <a:solidFill>
                  <a:prstClr val="black"/>
                </a:solidFill>
                <a:cs typeface="Arial"/>
              </a:rPr>
              <a:t>. If you’re not enrolled through one of the methods above, you may submit an LI NET Application Form to the LI NET sponsor (with optional documentation of Extra Help eligibility).</a:t>
            </a:r>
          </a:p>
          <a:p>
            <a:pPr marL="0" indent="0" defTabSz="931637">
              <a:spcAft>
                <a:spcPts val="578"/>
              </a:spcAft>
              <a:buNone/>
              <a:defRPr/>
            </a:pPr>
            <a:r>
              <a:rPr lang="en-US" dirty="0">
                <a:solidFill>
                  <a:prstClr val="black"/>
                </a:solidFill>
                <a:cs typeface="Arial"/>
              </a:rPr>
              <a:t>To access reimbursement forms and additional beneficiary resources visit </a:t>
            </a:r>
            <a:r>
              <a:rPr lang="en-US" dirty="0">
                <a:solidFill>
                  <a:prstClr val="black"/>
                </a:solidFill>
                <a:cs typeface="Arial"/>
                <a:hlinkClick r:id="rId3"/>
              </a:rPr>
              <a:t>Humana.com/member/medicare-linet-beneficiary-resources</a:t>
            </a:r>
            <a:r>
              <a:rPr lang="en-US" dirty="0">
                <a:solidFill>
                  <a:prstClr val="black"/>
                </a:solidFill>
                <a:cs typeface="Arial"/>
              </a:rPr>
              <a:t>.</a:t>
            </a:r>
          </a:p>
          <a:p>
            <a:pPr marL="0" indent="0" defTabSz="931637">
              <a:spcAft>
                <a:spcPts val="578"/>
              </a:spcAft>
              <a:buNone/>
              <a:defRPr/>
            </a:pPr>
            <a:endParaRPr lang="en-US" dirty="0">
              <a:solidFill>
                <a:prstClr val="black"/>
              </a:solidFill>
              <a:cs typeface="Arial"/>
            </a:endParaRPr>
          </a:p>
          <a:p>
            <a:pPr marL="0" indent="0">
              <a:spcAft>
                <a:spcPts val="578"/>
              </a:spcAft>
              <a:buNone/>
            </a:pPr>
            <a:endParaRPr lang="en-US" b="0" dirty="0"/>
          </a:p>
        </p:txBody>
      </p:sp>
    </p:spTree>
    <p:extLst>
      <p:ext uri="{BB962C8B-B14F-4D97-AF65-F5344CB8AC3E}">
        <p14:creationId xmlns:p14="http://schemas.microsoft.com/office/powerpoint/2010/main" val="18624663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92101" y="3537035"/>
            <a:ext cx="6442891" cy="5529062"/>
          </a:xfrm>
        </p:spPr>
        <p:txBody>
          <a:bodyPr/>
          <a:lstStyle/>
          <a:p>
            <a:pPr marL="0" indent="0" defTabSz="931500">
              <a:spcAft>
                <a:spcPts val="578"/>
              </a:spcAft>
              <a:buNone/>
              <a:defRPr/>
            </a:pPr>
            <a:r>
              <a:rPr lang="en-US" b="1" dirty="0">
                <a:solidFill>
                  <a:prstClr val="black"/>
                </a:solidFill>
              </a:rPr>
              <a:t>This slide has animation. </a:t>
            </a:r>
          </a:p>
          <a:p>
            <a:pPr marL="0" indent="0" defTabSz="931500">
              <a:spcAft>
                <a:spcPts val="578"/>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4458" indent="-114458" defTabSz="931500">
              <a:spcAft>
                <a:spcPts val="578"/>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to pay a monthly plan premium if you select a plan at or below the regional low-income subsidy benchmark. Each year, CMS releases landscape files of participating plans (</a:t>
            </a:r>
            <a:r>
              <a:rPr lang="en-US" dirty="0">
                <a:solidFill>
                  <a:prstClr val="black"/>
                </a:solidFill>
                <a:cs typeface="Arial" panose="020B0604020202020204" pitchFamily="34" charset="0"/>
                <a:hlinkClick r:id="rId3"/>
              </a:rPr>
              <a:t>CMS.gov/medicare/coverage/prescription-drug-coverage</a:t>
            </a:r>
            <a:r>
              <a:rPr lang="en-US" dirty="0">
                <a:solidFill>
                  <a:prstClr val="black"/>
                </a:solidFill>
                <a:cs typeface="Arial" panose="020B0604020202020204" pitchFamily="34" charset="0"/>
              </a:rPr>
              <a:t>). A mark in the landscape “$0 Premium with Full-Low Income Subsidy?” column indicates if the plan premium is at or below the regional benchmark level. If you enroll in a plan that has a premium above the benchmark, you may have to pay a portion of the monthly premium. Each year, CMS reassigns low-income subsidy enrollees that didn’t actively pick their plan from Medicare plans that are going above the regional low-income subsidy (LIS) benchmark (and didn’t, or couldn’t, waive the de minimis amount ($2.00 for 2024) of premium above the benchmark). </a:t>
            </a:r>
          </a:p>
          <a:p>
            <a:pPr marL="114458" indent="-114458" defTabSz="931500">
              <a:spcAft>
                <a:spcPts val="578"/>
              </a:spcAft>
              <a:defRPr/>
            </a:pPr>
            <a:r>
              <a:rPr lang="en-US" b="1" dirty="0">
                <a:solidFill>
                  <a:prstClr val="black"/>
                </a:solidFill>
                <a:cs typeface="Arial" panose="020B0604020202020204" pitchFamily="34" charset="0"/>
              </a:rPr>
              <a:t>Under the Affordable Care Act (ACA),</a:t>
            </a:r>
            <a:r>
              <a:rPr lang="en-US" dirty="0">
                <a:solidFill>
                  <a:prstClr val="black"/>
                </a:solidFill>
                <a:cs typeface="Arial" panose="020B0604020202020204" pitchFamily="34" charset="0"/>
              </a:rPr>
              <a:t> Medicare plans may volunteer to waive the portion of the monthly adjusted based beneficiary premium that’s a certain amount above the low-income subsidy benchmark. This amount is referred to as the de minimis amount. By law, CMS can’t reassign LIS members from plans who volunteered to waive the de minimis amount. </a:t>
            </a:r>
          </a:p>
          <a:p>
            <a:pPr marL="114458" indent="-114458" defTabSz="931500">
              <a:spcAft>
                <a:spcPts val="578"/>
              </a:spcAft>
              <a:defRPr/>
            </a:pPr>
            <a:r>
              <a:rPr lang="en-US" b="1" dirty="0">
                <a:solidFill>
                  <a:prstClr val="black"/>
                </a:solidFill>
                <a:cs typeface="Arial" panose="020B0604020202020204" pitchFamily="34" charset="0"/>
              </a:rPr>
              <a:t>Regional low-income subsidy benchmarks and the de minimis amounts are updated each year.</a:t>
            </a:r>
            <a:r>
              <a:rPr lang="en-US" dirty="0">
                <a:solidFill>
                  <a:prstClr val="black"/>
                </a:solidFill>
                <a:cs typeface="Arial" panose="020B0604020202020204" pitchFamily="34" charset="0"/>
              </a:rPr>
              <a:t> For more information, visit </a:t>
            </a:r>
            <a:r>
              <a:rPr lang="en-US" u="sng" dirty="0">
                <a:solidFill>
                  <a:srgbClr val="00539A"/>
                </a:solidFill>
                <a:hlinkClick r:id="rId3"/>
              </a:rPr>
              <a:t>CMS.gov/</a:t>
            </a:r>
            <a:r>
              <a:rPr lang="en-US" u="sng" dirty="0" err="1">
                <a:solidFill>
                  <a:srgbClr val="00539A"/>
                </a:solidFill>
                <a:hlinkClick r:id="rId3"/>
              </a:rPr>
              <a:t>medicare</a:t>
            </a:r>
            <a:r>
              <a:rPr lang="en-US" u="sng" dirty="0">
                <a:solidFill>
                  <a:srgbClr val="00539A"/>
                </a:solidFill>
                <a:hlinkClick r:id="rId3"/>
              </a:rPr>
              <a:t>/coverage/prescription-drug-coverage</a:t>
            </a:r>
            <a:r>
              <a:rPr lang="en-US" u="sng" dirty="0">
                <a:solidFill>
                  <a:srgbClr val="00539A"/>
                </a:solidFill>
              </a:rPr>
              <a:t>.</a:t>
            </a:r>
            <a:endParaRPr lang="en-US" dirty="0">
              <a:solidFill>
                <a:srgbClr val="00539A"/>
              </a:solidFill>
              <a:cs typeface="Arial" panose="020B0604020202020204" pitchFamily="34" charset="0"/>
            </a:endParaRPr>
          </a:p>
          <a:p>
            <a:pPr marL="114458" indent="-114458" defTabSz="931500">
              <a:spcAft>
                <a:spcPts val="578"/>
              </a:spcAft>
              <a:defRPr/>
            </a:pPr>
            <a:r>
              <a:rPr lang="en-US" dirty="0">
                <a:solidFill>
                  <a:prstClr val="black"/>
                </a:solidFill>
                <a:cs typeface="Arial" panose="020B0604020202020204" pitchFamily="34" charset="0"/>
              </a:rPr>
              <a:t>CMS mails</a:t>
            </a:r>
            <a:r>
              <a:rPr lang="en-US" baseline="0" dirty="0">
                <a:solidFill>
                  <a:prstClr val="black"/>
                </a:solidFill>
                <a:cs typeface="Arial" panose="020B0604020202020204" pitchFamily="34" charset="0"/>
              </a:rPr>
              <a:t> a “Reassignment Notice” to those affected (CMS Product No. </a:t>
            </a:r>
            <a:r>
              <a:rPr lang="en-US" dirty="0">
                <a:solidFill>
                  <a:prstClr val="black"/>
                </a:solidFill>
                <a:cs typeface="Arial" panose="020B0604020202020204" pitchFamily="34" charset="0"/>
              </a:rPr>
              <a:t>11209, </a:t>
            </a:r>
            <a:r>
              <a:rPr lang="en-US" dirty="0">
                <a:solidFill>
                  <a:prstClr val="black"/>
                </a:solidFill>
                <a:cs typeface="Arial" panose="020B0604020202020204" pitchFamily="34" charset="0"/>
                <a:hlinkClick r:id="rId4"/>
              </a:rPr>
              <a:t>Medicare.gov/basics/forms-publications-mailings/mailings/help-with-costs/drug-plan-changing-premium-increase</a:t>
            </a:r>
            <a:r>
              <a:rPr lang="en-US" dirty="0">
                <a:solidFill>
                  <a:prstClr val="black"/>
                </a:solidFill>
                <a:cs typeface="Arial" panose="020B0604020202020204" pitchFamily="34" charset="0"/>
              </a:rPr>
              <a:t>)</a:t>
            </a:r>
            <a:r>
              <a:rPr lang="en-US" baseline="0" dirty="0">
                <a:solidFill>
                  <a:prstClr val="black"/>
                </a:solidFill>
                <a:cs typeface="Arial" panose="020B0604020202020204" pitchFamily="34" charset="0"/>
              </a:rPr>
              <a:t>.</a:t>
            </a:r>
            <a:r>
              <a:rPr lang="en-US" dirty="0">
                <a:solidFill>
                  <a:prstClr val="black"/>
                </a:solidFill>
                <a:cs typeface="Arial" panose="020B0604020202020204" pitchFamily="34" charset="0"/>
              </a:rPr>
              <a:t> Under the de minimis premium policy, Medicare plans are required to charge enrollees a monthly Part D premium equal to the applicable low-income premium subsidy amount, if the plan’s beneficiary premium for basic drug coverage exceeds the low-income premium subsidy amount by $2 or less. </a:t>
            </a:r>
          </a:p>
          <a:p>
            <a:pPr marL="0" indent="0" defTabSz="931500">
              <a:spcAft>
                <a:spcPts val="578"/>
              </a:spcAft>
              <a:buNone/>
              <a:defRPr/>
            </a:pPr>
            <a:r>
              <a:rPr lang="en-US" b="1" dirty="0"/>
              <a:t>NOTE:</a:t>
            </a:r>
            <a:r>
              <a:rPr lang="en-US" dirty="0"/>
              <a:t> To select the plan that best fits your health care needs and budget, visit </a:t>
            </a:r>
            <a:r>
              <a:rPr lang="en-US" dirty="0">
                <a:hlinkClick r:id="rId5"/>
              </a:rPr>
              <a:t>Medicare.gov/plan-compare</a:t>
            </a:r>
            <a:r>
              <a:rPr lang="en-US" dirty="0"/>
              <a:t>. You can also call 1-800-MEDICARE (1-800-633-4227). TTY users can call 1-877-486-2048. If you want in-person assistance, you may contact your local State Health Insurance Assistance Program (SHIP) at </a:t>
            </a:r>
            <a:r>
              <a:rPr lang="en-US" dirty="0">
                <a:hlinkClick r:id="rId6"/>
              </a:rPr>
              <a:t>shiphelp.org</a:t>
            </a:r>
            <a:r>
              <a:rPr lang="en-US" dirty="0"/>
              <a:t>.</a:t>
            </a:r>
          </a:p>
          <a:p>
            <a:pPr marL="0" indent="0" defTabSz="931500">
              <a:spcBef>
                <a:spcPts val="611"/>
              </a:spcBef>
              <a:spcAft>
                <a:spcPts val="578"/>
              </a:spcAft>
              <a:buNone/>
              <a:defRPr/>
            </a:pPr>
            <a:endParaRPr lang="en-US" dirty="0">
              <a:solidFill>
                <a:prstClr val="black"/>
              </a:solidFill>
              <a:cs typeface="Arial" panose="020B0604020202020204" pitchFamily="34" charset="0"/>
            </a:endParaRPr>
          </a:p>
          <a:p>
            <a:pPr marL="114458" indent="-114458" defTabSz="931500">
              <a:spcBef>
                <a:spcPts val="611"/>
              </a:spcBef>
              <a:spcAft>
                <a:spcPts val="578"/>
              </a:spcAft>
              <a:defRPr/>
            </a:pPr>
            <a:endParaRPr lang="en-US" dirty="0">
              <a:solidFill>
                <a:prstClr val="black"/>
              </a:solidFill>
              <a:cs typeface="Arial" panose="020B0604020202020204" pitchFamily="34" charset="0"/>
            </a:endParaRPr>
          </a:p>
          <a:p>
            <a:pPr marL="0" indent="0">
              <a:spcAft>
                <a:spcPts val="578"/>
              </a:spcAft>
              <a:buNone/>
            </a:pPr>
            <a:endParaRPr lang="en-US" dirty="0">
              <a:cs typeface="Arial" panose="020B0604020202020204" pitchFamily="34" charset="0"/>
            </a:endParaRPr>
          </a:p>
          <a:p>
            <a:pPr marL="0" indent="0">
              <a:spcAft>
                <a:spcPts val="578"/>
              </a:spcAft>
              <a:buNone/>
            </a:pPr>
            <a:endParaRPr lang="en-US" b="0" dirty="0"/>
          </a:p>
        </p:txBody>
      </p:sp>
    </p:spTree>
    <p:extLst>
      <p:ext uri="{BB962C8B-B14F-4D97-AF65-F5344CB8AC3E}">
        <p14:creationId xmlns:p14="http://schemas.microsoft.com/office/powerpoint/2010/main" val="1676359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279929" y="3638222"/>
            <a:ext cx="6523567" cy="5453354"/>
          </a:xfrm>
        </p:spPr>
        <p:txBody>
          <a:bodyPr/>
          <a:lstStyle/>
          <a:p>
            <a:pPr marL="0" indent="0" defTabSz="931637">
              <a:spcBef>
                <a:spcPts val="611"/>
              </a:spcBef>
              <a:spcAft>
                <a:spcPts val="578"/>
              </a:spcAft>
              <a:buNone/>
              <a:defRPr/>
            </a:pPr>
            <a:r>
              <a:rPr lang="en-US" sz="1000" b="1" dirty="0">
                <a:solidFill>
                  <a:prstClr val="black"/>
                </a:solidFill>
              </a:rPr>
              <a:t>This slide has animation. </a:t>
            </a:r>
          </a:p>
          <a:p>
            <a:pPr marL="0" indent="0" defTabSz="931637">
              <a:spcBef>
                <a:spcPts val="611"/>
              </a:spcBef>
              <a:spcAft>
                <a:spcPts val="578"/>
              </a:spcAft>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dirty="0">
              <a:solidFill>
                <a:prstClr val="black"/>
              </a:solidFill>
              <a:cs typeface="Arial" panose="020B0604020202020204" pitchFamily="34" charset="0"/>
            </a:endParaRPr>
          </a:p>
          <a:p>
            <a:pPr marL="0" indent="0" defTabSz="931637">
              <a:spcAft>
                <a:spcPts val="578"/>
              </a:spcAft>
              <a:buNone/>
              <a:defRPr/>
            </a:pPr>
            <a:r>
              <a:rPr lang="en-US" sz="1000" b="1" dirty="0">
                <a:solidFill>
                  <a:prstClr val="black"/>
                </a:solidFill>
                <a:cs typeface="Arial" panose="020B0604020202020204" pitchFamily="34" charset="0"/>
              </a:rPr>
              <a:t>In the fall, CMS reassigns certain people who qualify for Extra Help into new drug plans </a:t>
            </a:r>
            <a:r>
              <a:rPr lang="en-US" sz="1000" dirty="0">
                <a:solidFill>
                  <a:prstClr val="black"/>
                </a:solidFill>
                <a:cs typeface="Arial" panose="020B0604020202020204" pitchFamily="34" charset="0"/>
              </a:rPr>
              <a:t>to make sure they continue to pay $0 premium for their drug coverage. CMS reassigns people who get Extra Help if their Medicare drug plan or Medicare health plan with drug coverage leaves Medicare. These people get reassigned into a new Medicare drug plan regardless of whether they joined their current plan on their own, or whether Medicare enrolled them in a plan. </a:t>
            </a:r>
          </a:p>
          <a:p>
            <a:pPr marL="0" indent="0" defTabSz="931637">
              <a:spcAft>
                <a:spcPts val="578"/>
              </a:spcAft>
              <a:buNone/>
              <a:defRPr/>
            </a:pPr>
            <a:r>
              <a:rPr lang="en-US" sz="1000" b="1" dirty="0">
                <a:solidFill>
                  <a:prstClr val="black"/>
                </a:solidFill>
                <a:cs typeface="Arial" panose="020B0604020202020204" pitchFamily="34" charset="0"/>
              </a:rPr>
              <a:t>People affected by reassignment get a notice on BLUE paper in the mail from CMS by early November. There are 3 versions of the notice.</a:t>
            </a:r>
          </a:p>
          <a:p>
            <a:pPr marL="0" indent="0" defTabSz="931637">
              <a:spcAft>
                <a:spcPts val="578"/>
              </a:spcAft>
              <a:buNone/>
              <a:defRPr/>
            </a:pPr>
            <a:r>
              <a:rPr lang="en-US" sz="1000" dirty="0">
                <a:solidFill>
                  <a:prstClr val="black"/>
                </a:solidFill>
                <a:cs typeface="Arial" panose="020B0604020202020204" pitchFamily="34" charset="0"/>
              </a:rPr>
              <a:t>Two versions are for people whose plans are leaving Medicare: </a:t>
            </a:r>
            <a:endParaRPr lang="en-US" sz="1000" b="1" dirty="0">
              <a:solidFill>
                <a:prstClr val="black"/>
              </a:solidFill>
              <a:cs typeface="Arial" panose="020B0604020202020204" pitchFamily="34" charset="0"/>
            </a:endParaRPr>
          </a:p>
          <a:p>
            <a:pPr marL="114458" indent="-114458" defTabSz="931637">
              <a:spcAft>
                <a:spcPts val="578"/>
              </a:spcAft>
              <a:defRPr/>
            </a:pPr>
            <a:r>
              <a:rPr lang="en-US" sz="1000" dirty="0">
                <a:solidFill>
                  <a:prstClr val="black"/>
                </a:solidFill>
                <a:cs typeface="Arial" panose="020B0604020202020204" pitchFamily="34" charset="0"/>
              </a:rPr>
              <a:t>CMS Product No. 11208 – informs people who qualify for Extra Help and whose Medicare drug plan is leaving the Medicare Program that they’ll be reassigned to a new Medicare drug plan if they don’t join one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3"/>
              </a:rPr>
              <a:t>Medicare.gov/basics/forms-publications-mailings/mailings/help-with-costs/drug-plan-changing-plan-termination</a:t>
            </a:r>
            <a:r>
              <a:rPr lang="en-US" sz="1000" dirty="0">
                <a:solidFill>
                  <a:prstClr val="black"/>
                </a:solidFill>
                <a:cs typeface="Arial" panose="020B0604020202020204" pitchFamily="34" charset="0"/>
              </a:rPr>
              <a:t>.</a:t>
            </a:r>
          </a:p>
          <a:p>
            <a:pPr marL="114458" indent="-114458" defTabSz="931637">
              <a:spcAft>
                <a:spcPts val="578"/>
              </a:spcAft>
              <a:defRPr/>
            </a:pPr>
            <a:r>
              <a:rPr lang="en-US" sz="1000" dirty="0">
                <a:solidFill>
                  <a:prstClr val="black"/>
                </a:solidFill>
                <a:cs typeface="Arial" panose="020B0604020202020204" pitchFamily="34" charset="0"/>
              </a:rPr>
              <a:t>CMS Product No. 11443 – informs people who qualify for Extra Help and whose Medicare Advantage Plan is leaving Medicare that they’ll be enrolled in a Medicare drug plan if they don’t join a new Medicare Advantage Plan or Medicare drug plan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4"/>
              </a:rPr>
              <a:t>Medicare.gov/basics/forms-publications-mailings/mailings/help-with-costs/drug-plan-changing-medicare-advantage-plan-termination</a:t>
            </a:r>
            <a:r>
              <a:rPr lang="en-US" sz="1000" dirty="0">
                <a:solidFill>
                  <a:prstClr val="black"/>
                </a:solidFill>
                <a:cs typeface="Arial" panose="020B0604020202020204" pitchFamily="34" charset="0"/>
              </a:rPr>
              <a:t>.</a:t>
            </a:r>
          </a:p>
          <a:p>
            <a:pPr marL="0" indent="0" defTabSz="931637">
              <a:spcAft>
                <a:spcPts val="578"/>
              </a:spcAft>
              <a:buNone/>
              <a:defRPr/>
            </a:pPr>
            <a:r>
              <a:rPr lang="en-US" sz="1000" dirty="0">
                <a:solidFill>
                  <a:prstClr val="black"/>
                </a:solidFill>
                <a:cs typeface="Arial" panose="020B0604020202020204" pitchFamily="34" charset="0"/>
              </a:rPr>
              <a:t>A third version of the notice is for people whose premiums are increasing above the regional LIS benchmark amount (explained on the previous slide): </a:t>
            </a:r>
          </a:p>
          <a:p>
            <a:pPr defTabSz="931637">
              <a:spcAft>
                <a:spcPts val="578"/>
              </a:spcAft>
              <a:defRPr/>
            </a:pPr>
            <a:r>
              <a:rPr lang="en-US" sz="1000" dirty="0">
                <a:solidFill>
                  <a:prstClr val="black"/>
                </a:solidFill>
                <a:cs typeface="Arial" panose="020B0604020202020204" pitchFamily="34" charset="0"/>
              </a:rPr>
              <a:t>CMS Product No. 11209 – tells people which Medicare drug plan they’ll be reassigned to, explains how to stay in their current drug plan if it’s still available, and lets them know how to join a new drug plan. The notice also includes a list of Medicare drug plans in the region available for $0 premium and plans’ phone numbers. If people who get a notice don’t tell their current plan that they want to stay or join a new plan on their own by December 31, Medicare will reassign them into a new Medicare drug plan with coverage effective January 1 of the next year. For more information and to view a sample, visit </a:t>
            </a:r>
            <a:r>
              <a:rPr lang="en-US" sz="1000" dirty="0">
                <a:solidFill>
                  <a:prstClr val="black"/>
                </a:solidFill>
                <a:cs typeface="Arial" panose="020B0604020202020204" pitchFamily="34" charset="0"/>
                <a:hlinkClick r:id="rId5"/>
              </a:rPr>
              <a:t>Medicare.gov/basics/forms-publications-mailings/mailings/help-with-costs/drug-plan-changing-premium-increase</a:t>
            </a:r>
            <a:r>
              <a:rPr lang="en-US" sz="1000" dirty="0">
                <a:solidFill>
                  <a:prstClr val="black"/>
                </a:solidFill>
                <a:cs typeface="Arial" panose="020B0604020202020204" pitchFamily="34" charset="0"/>
              </a:rPr>
              <a:t>.</a:t>
            </a:r>
            <a:endParaRPr lang="en-US" sz="1000" b="1" dirty="0">
              <a:solidFill>
                <a:prstClr val="black"/>
              </a:solidFill>
              <a:cs typeface="Arial" panose="020B0604020202020204" pitchFamily="34" charset="0"/>
            </a:endParaRPr>
          </a:p>
          <a:p>
            <a:pPr marL="0" indent="0" defTabSz="931637">
              <a:spcAft>
                <a:spcPts val="578"/>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Visit </a:t>
            </a:r>
            <a:r>
              <a:rPr lang="en-US" sz="1000" dirty="0">
                <a:solidFill>
                  <a:prstClr val="black"/>
                </a:solidFill>
                <a:cs typeface="Arial" panose="020B0604020202020204" pitchFamily="34" charset="0"/>
                <a:hlinkClick r:id="rId6"/>
              </a:rPr>
              <a:t>CMS.gov/Outreach-and-Education/Outreach/Partnerships/Downloads/11221-P.pdf</a:t>
            </a:r>
            <a:r>
              <a:rPr lang="en-US" sz="1000" dirty="0">
                <a:solidFill>
                  <a:prstClr val="black"/>
                </a:solidFill>
                <a:cs typeface="Arial" panose="020B0604020202020204" pitchFamily="34" charset="0"/>
              </a:rPr>
              <a:t> to download the tip sheet, “Information Partners Can Use on: Reassignment” (CMS Product No. 11221-P) and </a:t>
            </a:r>
            <a:r>
              <a:rPr lang="en-US" sz="1000" dirty="0">
                <a:solidFill>
                  <a:prstClr val="black"/>
                </a:solidFill>
                <a:cs typeface="Arial" panose="020B0604020202020204" pitchFamily="34" charset="0"/>
                <a:hlinkClick r:id="rId7"/>
              </a:rPr>
              <a:t>CMS.gov/Medicare/Prescription-Drug-Coverage/LimitedIncomeandResources/Downloads/Consumer-Mailings.pdf</a:t>
            </a:r>
            <a:r>
              <a:rPr lang="en-US" sz="1000" dirty="0">
                <a:solidFill>
                  <a:prstClr val="black"/>
                </a:solidFill>
                <a:cs typeface="Arial" panose="020B0604020202020204" pitchFamily="34" charset="0"/>
              </a:rPr>
              <a:t> to download the “Guide to Consumer Mailings.”</a:t>
            </a:r>
          </a:p>
          <a:p>
            <a:pPr marL="0" indent="0">
              <a:spcAft>
                <a:spcPts val="578"/>
              </a:spcAft>
              <a:buNone/>
            </a:pPr>
            <a:endParaRPr lang="en-US" sz="1000" dirty="0">
              <a:cs typeface="Arial" panose="020B0604020202020204" pitchFamily="34" charset="0"/>
            </a:endParaRPr>
          </a:p>
          <a:p>
            <a:pPr marL="0" indent="0">
              <a:spcAft>
                <a:spcPts val="578"/>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17074664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328613" y="3638222"/>
            <a:ext cx="6401858" cy="4981034"/>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08338" indent="-108338" defTabSz="931637">
              <a:spcAft>
                <a:spcPts val="578"/>
              </a:spcAft>
              <a:defRPr/>
            </a:pPr>
            <a:r>
              <a:rPr lang="en-US" b="1" dirty="0">
                <a:solidFill>
                  <a:prstClr val="black"/>
                </a:solidFill>
                <a:cs typeface="Arial"/>
              </a:rPr>
              <a:t>Every August, Medicare reestablishes Extra Help eligibility for the next calendar year for people who automatically qualify. </a:t>
            </a:r>
            <a:r>
              <a:rPr lang="en-US" dirty="0">
                <a:solidFill>
                  <a:prstClr val="black"/>
                </a:solidFill>
                <a:cs typeface="Arial"/>
              </a:rPr>
              <a:t>Your Extra Help continues or changes depending on whether you’re still eligible for full Medicaid coverage, get help from Medicaid paying Medicare premiums, or get SSI. Any changes go into effect the following January.</a:t>
            </a:r>
          </a:p>
          <a:p>
            <a:pPr marL="108338" indent="-108338" defTabSz="931637">
              <a:spcAft>
                <a:spcPts val="578"/>
              </a:spcAft>
              <a:defRPr/>
            </a:pPr>
            <a:r>
              <a:rPr lang="en-US" b="1" dirty="0">
                <a:solidFill>
                  <a:prstClr val="black"/>
                </a:solidFill>
                <a:cs typeface="Arial"/>
              </a:rPr>
              <a:t>If you were automatically eligible in a year,</a:t>
            </a:r>
            <a:r>
              <a:rPr lang="en-US" dirty="0">
                <a:solidFill>
                  <a:prstClr val="black"/>
                </a:solidFill>
                <a:cs typeface="Arial"/>
              </a:rPr>
              <a:t> then you continue to qualify for Extra Help through December of that year. If you become no longer eligible, your automatic status ends on December 31 of that year. If you no longer automatically qualify for Extra Help, you’ll get a letter from Medicare on GRAY paper with an Extra Help application from Social Security. For more information and to view a sample, visit </a:t>
            </a:r>
            <a:r>
              <a:rPr lang="en-US" dirty="0">
                <a:solidFill>
                  <a:prstClr val="black"/>
                </a:solidFill>
                <a:cs typeface="Arial"/>
                <a:hlinkClick r:id="rId3"/>
              </a:rPr>
              <a:t>Medicare.gov/basics/forms-publications-mailings/mailings/help-with-costs/extra-help-loss-of-eligibility</a:t>
            </a:r>
            <a:r>
              <a:rPr lang="en-US" dirty="0">
                <a:solidFill>
                  <a:prstClr val="black"/>
                </a:solidFill>
                <a:cs typeface="Arial"/>
              </a:rPr>
              <a:t>.</a:t>
            </a:r>
          </a:p>
          <a:p>
            <a:pPr marL="108338" indent="-108338" defTabSz="931637">
              <a:spcAft>
                <a:spcPts val="578"/>
              </a:spcAft>
              <a:defRPr/>
            </a:pPr>
            <a:r>
              <a:rPr lang="en-US" b="1" dirty="0">
                <a:solidFill>
                  <a:prstClr val="black"/>
                </a:solidFill>
                <a:cs typeface="Arial"/>
              </a:rPr>
              <a:t>Also, you may continue to qualify automatically for Extra Help, but your copayment level may change </a:t>
            </a:r>
            <a:r>
              <a:rPr lang="en-US" dirty="0">
                <a:solidFill>
                  <a:prstClr val="black"/>
                </a:solidFill>
                <a:cs typeface="Arial"/>
              </a:rPr>
              <a:t>due to a change from one of the following categories to another: you’re institutionalized with Medicare and Medicaid, you have Medicare and full Medicaid coverage, you get help from Medicaid paying Medicare premiums (belong to a Medicare Savings Program), or you get SSI benefits but not Medicaid. In those cases, you’ll get a letter from Medicare on ORANGE paper telling you about the change in your copayment level for the next year. For more information and to view a sample, visit </a:t>
            </a:r>
            <a:r>
              <a:rPr lang="en-US" dirty="0">
                <a:solidFill>
                  <a:prstClr val="black"/>
                </a:solidFill>
                <a:cs typeface="Arial"/>
                <a:hlinkClick r:id="rId4"/>
              </a:rPr>
              <a:t>Medicare.gov/basics/forms-publications-mailings/mailings/help-with-costs/copayment-changing</a:t>
            </a:r>
            <a:r>
              <a:rPr lang="en-US" dirty="0">
                <a:solidFill>
                  <a:prstClr val="black"/>
                </a:solidFill>
                <a:cs typeface="Arial"/>
              </a:rPr>
              <a:t>.</a:t>
            </a:r>
          </a:p>
          <a:p>
            <a:pPr marL="108338" indent="-108338" defTabSz="931637">
              <a:spcAft>
                <a:spcPts val="578"/>
              </a:spcAft>
              <a:defRPr/>
            </a:pPr>
            <a:endParaRPr lang="en-US" dirty="0">
              <a:solidFill>
                <a:prstClr val="black"/>
              </a:solidFill>
              <a:cs typeface="Arial"/>
            </a:endParaRPr>
          </a:p>
          <a:p>
            <a:pPr marL="0" indent="0" defTabSz="931637">
              <a:spcAft>
                <a:spcPts val="578"/>
              </a:spcAft>
              <a:buNone/>
              <a:defRPr/>
            </a:pPr>
            <a:endParaRPr lang="en-US" dirty="0">
              <a:solidFill>
                <a:prstClr val="black"/>
              </a:solidFill>
            </a:endParaRPr>
          </a:p>
          <a:p>
            <a:pPr marL="0" indent="0">
              <a:spcAft>
                <a:spcPts val="578"/>
              </a:spcAft>
              <a:buNone/>
            </a:pPr>
            <a:endParaRPr lang="en-US" b="0" dirty="0"/>
          </a:p>
        </p:txBody>
      </p:sp>
    </p:spTree>
    <p:extLst>
      <p:ext uri="{BB962C8B-B14F-4D97-AF65-F5344CB8AC3E}">
        <p14:creationId xmlns:p14="http://schemas.microsoft.com/office/powerpoint/2010/main" val="3035197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01040" y="3469243"/>
            <a:ext cx="5608320" cy="5733960"/>
          </a:xfrm>
        </p:spPr>
        <p:txBody>
          <a:bodyPr/>
          <a:lstStyle/>
          <a:p>
            <a:pPr marL="0" indent="0" defTabSz="931637">
              <a:spcAft>
                <a:spcPts val="578"/>
              </a:spcAft>
              <a:buNone/>
              <a:defRPr/>
            </a:pPr>
            <a:r>
              <a:rPr lang="en-US" b="1" dirty="0">
                <a:solidFill>
                  <a:prstClr val="black"/>
                </a:solidFill>
              </a:rPr>
              <a:t>This slide has animation.</a:t>
            </a:r>
            <a:endParaRPr lang="en-US" dirty="0">
              <a:solidFill>
                <a:prstClr val="black"/>
              </a:solidFill>
            </a:endParaRPr>
          </a:p>
          <a:p>
            <a:pPr marL="0" indent="0" defTabSz="931637">
              <a:spcAft>
                <a:spcPts val="578"/>
              </a:spcAft>
              <a:buNone/>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31637">
              <a:spcAft>
                <a:spcPts val="578"/>
              </a:spcAft>
              <a:buNone/>
              <a:defRPr/>
            </a:pPr>
            <a:r>
              <a:rPr lang="en-US" b="1" dirty="0">
                <a:solidFill>
                  <a:prstClr val="black"/>
                </a:solidFill>
                <a:cs typeface="Arial"/>
              </a:rPr>
              <a:t>There are 4 types of redetermination processes for people who applied and qualified for Extra Help:</a:t>
            </a:r>
          </a:p>
          <a:p>
            <a:pPr marL="232589" indent="-232589" defTabSz="931637">
              <a:spcAft>
                <a:spcPts val="578"/>
              </a:spcAft>
              <a:buFont typeface="+mj-lt"/>
              <a:buAutoNum type="arabicPeriod"/>
              <a:defRPr/>
            </a:pPr>
            <a:r>
              <a:rPr lang="en-US" b="1" dirty="0">
                <a:solidFill>
                  <a:prstClr val="black"/>
                </a:solidFill>
                <a:cs typeface="Arial"/>
              </a:rPr>
              <a:t>Initial redeterminations</a:t>
            </a:r>
            <a:r>
              <a:rPr lang="en-US" dirty="0">
                <a:solidFill>
                  <a:prstClr val="black"/>
                </a:solidFill>
                <a:cs typeface="Arial"/>
              </a:rPr>
              <a:t> – To redetermine eligibility, Social Security selects a group of people who are eligible for Extra Help, but their eligibility may have changed due to a change in circumstances. These people get a redetermination form in the mail in September. They must complete and return the form within 30 days, even if nothing has changed, or Social Security may end their eligibility for Extra Help starting January 1 of the next year. </a:t>
            </a:r>
            <a:r>
              <a:rPr lang="en-US" dirty="0">
                <a:solidFill>
                  <a:prstClr val="black"/>
                </a:solidFill>
                <a:cs typeface="Arial"/>
                <a:hlinkClick r:id="rId3"/>
              </a:rPr>
              <a:t>Medicare.gov/basics/forms-publications-mailings/mailings/help-with-costs/qualifying-for-help-with-costs/extra-help-annual-eligibility-decision</a:t>
            </a:r>
            <a:endParaRPr lang="en-US" dirty="0">
              <a:solidFill>
                <a:prstClr val="black"/>
              </a:solidFill>
              <a:cs typeface="Arial"/>
            </a:endParaRPr>
          </a:p>
          <a:p>
            <a:pPr marL="232589" indent="-232589" defTabSz="931637">
              <a:spcAft>
                <a:spcPts val="578"/>
              </a:spcAft>
              <a:buFont typeface="+mj-lt"/>
              <a:buAutoNum type="arabicPeriod"/>
              <a:defRPr/>
            </a:pPr>
            <a:r>
              <a:rPr lang="en-US" b="1" dirty="0">
                <a:solidFill>
                  <a:prstClr val="black"/>
                </a:solidFill>
                <a:cs typeface="Arial"/>
              </a:rPr>
              <a:t>Cyclical or recurring redeterminations</a:t>
            </a:r>
            <a:r>
              <a:rPr lang="en-US" dirty="0">
                <a:solidFill>
                  <a:prstClr val="black"/>
                </a:solidFill>
                <a:cs typeface="Arial"/>
              </a:rPr>
              <a:t> – Each year, Social Security also selects a random group of people with Extra Help to redetermine their eligibility for the following year. These people get a redetermination form in the mail in September. They must complete and return the form within 30 days of getting it, even if nothing has changed, or Social Security may end their eligibility for Extra Help starting January 1 of the next year. </a:t>
            </a:r>
            <a:r>
              <a:rPr lang="en-US" dirty="0">
                <a:solidFill>
                  <a:prstClr val="black"/>
                </a:solidFill>
                <a:cs typeface="Arial"/>
                <a:hlinkClick r:id="rId4"/>
              </a:rPr>
              <a:t>Medicare.gov/basics/forms-publications-mailings/mailings/help-with-costs/qualifying-for-help-with-costs/extra-help-eligibility-review</a:t>
            </a:r>
            <a:endParaRPr lang="en-US" dirty="0">
              <a:solidFill>
                <a:prstClr val="black"/>
              </a:solidFill>
              <a:cs typeface="Arial"/>
            </a:endParaRPr>
          </a:p>
          <a:p>
            <a:pPr marL="232589" indent="-232589" defTabSz="931637">
              <a:spcAft>
                <a:spcPts val="578"/>
              </a:spcAft>
              <a:buFont typeface="+mj-lt"/>
              <a:buAutoNum type="arabicPeriod"/>
              <a:defRPr/>
            </a:pPr>
            <a:r>
              <a:rPr lang="en-US" b="1" dirty="0">
                <a:solidFill>
                  <a:prstClr val="black"/>
                </a:solidFill>
                <a:cs typeface="Arial"/>
              </a:rPr>
              <a:t>Subsidy-changing event (SCE)</a:t>
            </a:r>
            <a:r>
              <a:rPr lang="en-US" dirty="0">
                <a:solidFill>
                  <a:prstClr val="black"/>
                </a:solidFill>
                <a:cs typeface="Arial"/>
              </a:rPr>
              <a:t> – People with Extra Help may experience events that can change how much Extra Help they can still get, like marriage, divorce, separation, annulment, or the death of a spouse. They’re required to report these events to Social Security and complete and return the SCE redetermination form or they may lose their eligibility for Extra Help. Any change will take effect as of the first day of the month following the month of initial report of change. </a:t>
            </a:r>
            <a:r>
              <a:rPr lang="en-US" dirty="0">
                <a:solidFill>
                  <a:prstClr val="black"/>
                </a:solidFill>
                <a:cs typeface="Arial"/>
                <a:hlinkClick r:id="rId5"/>
              </a:rPr>
              <a:t>Medicare.gov/basics/forms-publications-mailings/mailings/help-with-costs/copayment-changing</a:t>
            </a:r>
            <a:endParaRPr lang="en-US" dirty="0">
              <a:solidFill>
                <a:prstClr val="black"/>
              </a:solidFill>
              <a:cs typeface="Arial"/>
            </a:endParaRPr>
          </a:p>
          <a:p>
            <a:pPr marL="232589" indent="-232589" defTabSz="931637">
              <a:spcAft>
                <a:spcPts val="578"/>
              </a:spcAft>
              <a:buFont typeface="+mj-lt"/>
              <a:buAutoNum type="arabicPeriod"/>
              <a:defRPr/>
            </a:pPr>
            <a:r>
              <a:rPr lang="en-US" b="1" dirty="0">
                <a:solidFill>
                  <a:prstClr val="black"/>
                </a:solidFill>
                <a:cs typeface="Arial"/>
              </a:rPr>
              <a:t>Other events</a:t>
            </a:r>
            <a:r>
              <a:rPr lang="en-US" dirty="0">
                <a:solidFill>
                  <a:prstClr val="black"/>
                </a:solidFill>
                <a:cs typeface="Arial"/>
              </a:rPr>
              <a:t> – Social Security may also redetermine eligibility for Extra Help based on other changes, besides SCEs, like a recent decrease in income due to a cut in work hours. </a:t>
            </a:r>
          </a:p>
          <a:p>
            <a:pPr marL="0" indent="0" defTabSz="931637">
              <a:spcAft>
                <a:spcPts val="578"/>
              </a:spcAft>
              <a:buNone/>
              <a:defRPr/>
            </a:pPr>
            <a:r>
              <a:rPr lang="en-US" dirty="0">
                <a:solidFill>
                  <a:prstClr val="black"/>
                </a:solidFill>
                <a:cs typeface="Arial"/>
              </a:rPr>
              <a:t>For more information visit </a:t>
            </a:r>
            <a:r>
              <a:rPr lang="en-US" dirty="0">
                <a:solidFill>
                  <a:prstClr val="black"/>
                </a:solidFill>
                <a:cs typeface="Arial"/>
                <a:hlinkClick r:id="rId6"/>
              </a:rPr>
              <a:t>SSA.gov/</a:t>
            </a:r>
            <a:r>
              <a:rPr lang="en-US" dirty="0" err="1">
                <a:solidFill>
                  <a:prstClr val="black"/>
                </a:solidFill>
                <a:cs typeface="Arial"/>
                <a:hlinkClick r:id="rId6"/>
              </a:rPr>
              <a:t>poms.nsf</a:t>
            </a:r>
            <a:r>
              <a:rPr lang="en-US" dirty="0">
                <a:solidFill>
                  <a:prstClr val="black"/>
                </a:solidFill>
                <a:cs typeface="Arial"/>
                <a:hlinkClick r:id="rId6"/>
              </a:rPr>
              <a:t>/</a:t>
            </a:r>
            <a:r>
              <a:rPr lang="en-US" dirty="0" err="1">
                <a:solidFill>
                  <a:prstClr val="black"/>
                </a:solidFill>
                <a:cs typeface="Arial"/>
                <a:hlinkClick r:id="rId6"/>
              </a:rPr>
              <a:t>lnx</a:t>
            </a:r>
            <a:r>
              <a:rPr lang="en-US" dirty="0">
                <a:solidFill>
                  <a:prstClr val="black"/>
                </a:solidFill>
                <a:cs typeface="Arial"/>
                <a:hlinkClick r:id="rId6"/>
              </a:rPr>
              <a:t>/0603050020</a:t>
            </a:r>
            <a:r>
              <a:rPr lang="en-US" dirty="0">
                <a:solidFill>
                  <a:prstClr val="black"/>
                </a:solidFill>
                <a:cs typeface="Arial"/>
              </a:rPr>
              <a:t>.</a:t>
            </a:r>
          </a:p>
          <a:p>
            <a:pPr marL="0" indent="0" defTabSz="931637">
              <a:spcAft>
                <a:spcPts val="578"/>
              </a:spcAft>
              <a:buNone/>
              <a:defRPr/>
            </a:pPr>
            <a:endParaRPr lang="en-US" dirty="0">
              <a:solidFill>
                <a:prstClr val="black"/>
              </a:solidFill>
              <a:cs typeface="Arial" panose="020B0604020202020204" pitchFamily="34" charset="0"/>
            </a:endParaRPr>
          </a:p>
          <a:p>
            <a:pPr marL="118073" lvl="1" indent="-118073" defTabSz="931637">
              <a:spcBef>
                <a:spcPts val="611"/>
              </a:spcBef>
              <a:spcAft>
                <a:spcPts val="578"/>
              </a:spcAft>
              <a:buFont typeface="Wingdings" panose="05000000000000000000" pitchFamily="2" charset="2"/>
              <a:buChar char="§"/>
              <a:defRPr/>
            </a:pPr>
            <a:endParaRPr lang="en-US" dirty="0">
              <a:solidFill>
                <a:prstClr val="black"/>
              </a:solidFill>
            </a:endParaRPr>
          </a:p>
          <a:p>
            <a:pPr marL="118073" lvl="1" indent="-118073" defTabSz="931637">
              <a:spcBef>
                <a:spcPts val="611"/>
              </a:spcBef>
              <a:spcAft>
                <a:spcPts val="578"/>
              </a:spcAft>
              <a:buFont typeface="Wingdings" panose="05000000000000000000" pitchFamily="2" charset="2"/>
              <a:buChar char="§"/>
              <a:defRPr/>
            </a:pPr>
            <a:endParaRPr lang="en-US"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11</a:t>
            </a:r>
          </a:p>
          <a:p>
            <a:pPr marL="0" indent="0" defTabSz="661043">
              <a:spcAft>
                <a:spcPts val="578"/>
              </a:spcAft>
              <a:buNone/>
            </a:pPr>
            <a:r>
              <a:rPr lang="en-US" b="1" dirty="0">
                <a:solidFill>
                  <a:prstClr val="black"/>
                </a:solidFill>
                <a:cs typeface="Arial"/>
              </a:rPr>
              <a:t>The benefits of Extra Help include:</a:t>
            </a:r>
          </a:p>
          <a:p>
            <a:pPr marL="220348" indent="-220348" defTabSz="661043">
              <a:spcAft>
                <a:spcPts val="578"/>
              </a:spcAft>
              <a:buFont typeface="+mj-lt"/>
              <a:buAutoNum type="alphaLcPeriod"/>
            </a:pPr>
            <a:r>
              <a:rPr lang="en-US" dirty="0">
                <a:solidFill>
                  <a:prstClr val="black"/>
                </a:solidFill>
                <a:cs typeface="Arial"/>
              </a:rPr>
              <a:t>Special Enrollment Period (SEP) opportunities to switch plans</a:t>
            </a:r>
          </a:p>
          <a:p>
            <a:pPr marL="220348" indent="-220348" defTabSz="661043">
              <a:spcAft>
                <a:spcPts val="578"/>
              </a:spcAft>
              <a:buFont typeface="+mj-lt"/>
              <a:buAutoNum type="alphaLcPeriod"/>
            </a:pPr>
            <a:r>
              <a:rPr lang="en-US" dirty="0">
                <a:solidFill>
                  <a:prstClr val="black"/>
                </a:solidFill>
                <a:cs typeface="Arial"/>
              </a:rPr>
              <a:t>No Part D late enrollment penalty</a:t>
            </a:r>
          </a:p>
          <a:p>
            <a:pPr marL="220348" indent="-220348" defTabSz="661043">
              <a:spcAft>
                <a:spcPts val="578"/>
              </a:spcAft>
              <a:buFont typeface="+mj-lt"/>
              <a:buAutoNum type="alphaLcPeriod"/>
            </a:pPr>
            <a:r>
              <a:rPr lang="en-US" dirty="0">
                <a:solidFill>
                  <a:prstClr val="black"/>
                </a:solidFill>
                <a:cs typeface="Arial"/>
              </a:rPr>
              <a:t>Help paying your Medicare drug coverage costs</a:t>
            </a:r>
          </a:p>
          <a:p>
            <a:pPr marL="220348" indent="-220348" defTabSz="661043">
              <a:spcAft>
                <a:spcPts val="578"/>
              </a:spcAft>
              <a:buFont typeface="+mj-lt"/>
              <a:buAutoNum type="alphaLcPeriod"/>
            </a:pPr>
            <a:r>
              <a:rPr lang="en-US" dirty="0">
                <a:solidFill>
                  <a:prstClr val="black"/>
                </a:solidFill>
                <a:cs typeface="Arial"/>
              </a:rPr>
              <a:t>All of the above</a:t>
            </a:r>
          </a:p>
          <a:p>
            <a:pPr marL="440695" indent="-440695" defTabSz="661043">
              <a:spcAft>
                <a:spcPts val="578"/>
              </a:spcAft>
              <a:buNone/>
            </a:pPr>
            <a:r>
              <a:rPr lang="en-US" b="1" dirty="0">
                <a:solidFill>
                  <a:prstClr val="black"/>
                </a:solidFill>
                <a:cs typeface="Arial"/>
              </a:rPr>
              <a:t>Answer: d. All of the above</a:t>
            </a:r>
          </a:p>
          <a:p>
            <a:pPr marL="0" indent="0" defTabSz="661043">
              <a:spcAft>
                <a:spcPts val="578"/>
              </a:spcAft>
              <a:buNone/>
            </a:pPr>
            <a:r>
              <a:rPr lang="en-US" dirty="0">
                <a:solidFill>
                  <a:prstClr val="black"/>
                </a:solidFill>
                <a:cs typeface="Arial"/>
              </a:rPr>
              <a:t>Extra Help is a Medicare program to help people with limited income and resources pay Medicare drug coverage (Part D) premiums, deductibles, coinsurance, and other costs. Extra Help is also known as the Low-Income Subsidy (LIS).</a:t>
            </a:r>
          </a:p>
          <a:p>
            <a:pPr marL="0" indent="0" defTabSz="661043">
              <a:spcAft>
                <a:spcPts val="578"/>
              </a:spcAft>
              <a:buNone/>
            </a:pPr>
            <a:r>
              <a:rPr lang="en-US" dirty="0">
                <a:solidFill>
                  <a:prstClr val="black"/>
                </a:solidFill>
                <a:cs typeface="Arial"/>
              </a:rPr>
              <a:t>Those who qualify for Extra Help will pay no premiums or deductible and have small or no copayments. </a:t>
            </a:r>
          </a:p>
          <a:p>
            <a:pPr marL="0" indent="0" defTabSz="661043">
              <a:spcAft>
                <a:spcPts val="578"/>
              </a:spcAft>
              <a:buNone/>
            </a:pPr>
            <a:r>
              <a:rPr lang="en-US" dirty="0">
                <a:solidFill>
                  <a:prstClr val="black"/>
                </a:solidFill>
                <a:cs typeface="Arial"/>
              </a:rPr>
              <a:t>If you qualify for Extra Help, you have a Special Enrollment Period (SEP) to switch plans once per calendar quarter during the first 9 months each year, with the new plan going into effect the first day of the next month. </a:t>
            </a:r>
          </a:p>
          <a:p>
            <a:pPr marL="0" indent="0" defTabSz="661043">
              <a:spcAft>
                <a:spcPts val="578"/>
              </a:spcAft>
              <a:buNone/>
            </a:pPr>
            <a:r>
              <a:rPr lang="en-US" dirty="0">
                <a:solidFill>
                  <a:prstClr val="black"/>
                </a:solidFill>
                <a:cs typeface="Arial"/>
              </a:rPr>
              <a:t>You won’t enter the coverage gap or pay the Part D late enrollment penalty if you qualify.</a:t>
            </a:r>
          </a:p>
          <a:p>
            <a:pPr marL="0" indent="0" defTabSz="661043">
              <a:spcAft>
                <a:spcPts val="578"/>
              </a:spcAft>
              <a:buNone/>
            </a:pPr>
            <a:endParaRPr lang="en-US" dirty="0"/>
          </a:p>
        </p:txBody>
      </p:sp>
    </p:spTree>
    <p:extLst>
      <p:ext uri="{BB962C8B-B14F-4D97-AF65-F5344CB8AC3E}">
        <p14:creationId xmlns:p14="http://schemas.microsoft.com/office/powerpoint/2010/main" val="30236901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581432" y="3638221"/>
            <a:ext cx="5889069" cy="5467258"/>
          </a:xfrm>
        </p:spPr>
        <p:txBody>
          <a:bodyPr/>
          <a:lstStyle/>
          <a:p>
            <a:pPr marL="0" indent="-216063">
              <a:spcAft>
                <a:spcPts val="578"/>
              </a:spcAft>
              <a:buNone/>
              <a:defRPr/>
            </a:pPr>
            <a:r>
              <a:rPr lang="en-US" b="1" dirty="0">
                <a:solidFill>
                  <a:prstClr val="black"/>
                </a:solidFill>
              </a:rPr>
              <a:t>This slide has animation.</a:t>
            </a:r>
            <a:endParaRPr lang="en-US" dirty="0">
              <a:solidFill>
                <a:prstClr val="black"/>
              </a:solidFill>
            </a:endParaRPr>
          </a:p>
          <a:p>
            <a:pPr marL="0" indent="-216063" defTabSz="881390">
              <a:spcAft>
                <a:spcPts val="578"/>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31637">
              <a:spcAft>
                <a:spcPts val="578"/>
              </a:spcAft>
              <a:buNone/>
              <a:defRPr/>
            </a:pPr>
            <a:r>
              <a:rPr lang="en-US" dirty="0">
                <a:solidFill>
                  <a:prstClr val="black"/>
                </a:solidFill>
                <a:cs typeface="Arial"/>
              </a:rPr>
              <a:t>Check Your Knowledge: Question 12</a:t>
            </a:r>
          </a:p>
          <a:p>
            <a:pPr marL="0" indent="0" defTabSz="661043">
              <a:spcAft>
                <a:spcPts val="578"/>
              </a:spcAft>
              <a:buNone/>
            </a:pPr>
            <a:r>
              <a:rPr lang="en-US" b="1" dirty="0">
                <a:solidFill>
                  <a:prstClr val="black"/>
                </a:solidFill>
                <a:cs typeface="Arial"/>
              </a:rPr>
              <a:t>If you get Medicaid and Medicare, you’ll automatically get Extra Help and be enrolled in a Medicare drug plan.</a:t>
            </a:r>
          </a:p>
          <a:p>
            <a:pPr marL="220348" indent="-220348" defTabSz="661043">
              <a:spcAft>
                <a:spcPts val="578"/>
              </a:spcAft>
              <a:buAutoNum type="alphaLcPeriod"/>
            </a:pPr>
            <a:r>
              <a:rPr lang="en-US" dirty="0">
                <a:solidFill>
                  <a:prstClr val="black"/>
                </a:solidFill>
                <a:cs typeface="Arial"/>
              </a:rPr>
              <a:t>True</a:t>
            </a:r>
          </a:p>
          <a:p>
            <a:pPr marL="220348" indent="-220348" defTabSz="661043">
              <a:spcAft>
                <a:spcPts val="578"/>
              </a:spcAft>
              <a:buAutoNum type="alphaLcPeriod"/>
            </a:pPr>
            <a:r>
              <a:rPr lang="en-US" dirty="0">
                <a:solidFill>
                  <a:prstClr val="black"/>
                </a:solidFill>
                <a:cs typeface="Arial"/>
              </a:rPr>
              <a:t>False</a:t>
            </a:r>
          </a:p>
          <a:p>
            <a:pPr marL="440695" indent="-440695" defTabSz="661043">
              <a:spcAft>
                <a:spcPts val="578"/>
              </a:spcAft>
              <a:buNone/>
            </a:pPr>
            <a:r>
              <a:rPr lang="en-US" b="1" dirty="0">
                <a:solidFill>
                  <a:prstClr val="black"/>
                </a:solidFill>
                <a:cs typeface="Arial"/>
              </a:rPr>
              <a:t>Answer: a. True</a:t>
            </a:r>
          </a:p>
          <a:p>
            <a:pPr marL="0" indent="0" defTabSz="661043">
              <a:spcAft>
                <a:spcPts val="578"/>
              </a:spcAft>
              <a:buNone/>
            </a:pPr>
            <a:r>
              <a:rPr lang="en-US" dirty="0">
                <a:solidFill>
                  <a:prstClr val="black"/>
                </a:solidFill>
                <a:cs typeface="Arial"/>
              </a:rPr>
              <a:t>CMS uses state Medicaid data to identify people with Medicare who have full Medicaid benefits and people who get help from their state Medicaid Program paying their Medicare premiums (in a Medicare Savings Program). </a:t>
            </a:r>
          </a:p>
          <a:p>
            <a:pPr marL="0" indent="0" defTabSz="661043">
              <a:spcAft>
                <a:spcPts val="578"/>
              </a:spcAft>
              <a:buNone/>
            </a:pPr>
            <a:r>
              <a:rPr lang="en-US" dirty="0">
                <a:solidFill>
                  <a:prstClr val="black"/>
                </a:solidFill>
                <a:cs typeface="Arial"/>
              </a:rPr>
              <a:t>Each month, CMS identifies and processes new automatic and facilitated enrollments. CMS chooses plans randomly from those with premiums at or below the regional low-income premium subsidy amount, so that you won’t pay a premium if you qualify for Extra Help. </a:t>
            </a:r>
          </a:p>
          <a:p>
            <a:pPr marL="0" indent="0" defTabSz="661043">
              <a:spcAft>
                <a:spcPts val="578"/>
              </a:spcAft>
              <a:buNone/>
            </a:pPr>
            <a:r>
              <a:rPr lang="en-US" dirty="0">
                <a:solidFill>
                  <a:prstClr val="black"/>
                </a:solidFill>
                <a:cs typeface="Arial"/>
              </a:rPr>
              <a:t>If you have Medicare and full Medicaid benefits and don’t choose and join a Medicare drug plan on your own, CMS will automatically enroll you in a Medicare drug plan that goes into effect the first day you have both Medicare and Medicaid. You’ll get a yellow auto-enrollment notice with the name of the plan you’re assigned to. </a:t>
            </a:r>
          </a:p>
          <a:p>
            <a:pPr marL="0" indent="0" defTabSz="661043">
              <a:spcAft>
                <a:spcPts val="578"/>
              </a:spcAft>
              <a:buNone/>
            </a:pPr>
            <a:r>
              <a:rPr lang="en-US" kern="100" dirty="0">
                <a:effectLst/>
                <a:ea typeface="Calibri" panose="020F0502020204030204" pitchFamily="34" charset="0"/>
                <a:cs typeface="Times New Roman" panose="02020603050405020304" pitchFamily="18" charset="0"/>
              </a:rPr>
              <a:t>Other people who qualify for Extra Help will be enrolled in a Medicare drug plan. </a:t>
            </a:r>
          </a:p>
          <a:p>
            <a:pPr marL="0" indent="0" defTabSz="661043">
              <a:spcAft>
                <a:spcPts val="578"/>
              </a:spcAft>
              <a:buNone/>
              <a:defRPr/>
            </a:pPr>
            <a:r>
              <a:rPr lang="en-US" kern="100" dirty="0">
                <a:effectLst/>
                <a:ea typeface="Calibri" panose="020F0502020204030204" pitchFamily="34" charset="0"/>
                <a:cs typeface="Times New Roman" panose="02020603050405020304" pitchFamily="18" charset="0"/>
              </a:rPr>
              <a:t>For more information and to view samples, visit </a:t>
            </a:r>
            <a:r>
              <a:rPr lang="en-US" u="sng" kern="100" dirty="0">
                <a:solidFill>
                  <a:srgbClr val="0563C1"/>
                </a:solidFill>
                <a:effectLst/>
                <a:ea typeface="Calibri" panose="020F0502020204030204" pitchFamily="34" charset="0"/>
                <a:cs typeface="Times New Roman" panose="02020603050405020304" pitchFamily="18" charset="0"/>
                <a:hlinkClick r:id="rId3"/>
              </a:rPr>
              <a:t>Medicare.gov/basics/forms-publications-mailings/mailings/help-with-costs/extra-help-auto-enrollment-future-coverage</a:t>
            </a:r>
            <a:r>
              <a:rPr lang="en-US" u="none" kern="100" dirty="0">
                <a:solidFill>
                  <a:srgbClr val="0563C1"/>
                </a:solidFill>
                <a:effectLst/>
                <a:ea typeface="Calibri" panose="020F0502020204030204" pitchFamily="34" charset="0"/>
                <a:cs typeface="Times New Roman" panose="02020603050405020304" pitchFamily="18" charset="0"/>
              </a:rPr>
              <a:t> and </a:t>
            </a:r>
            <a:r>
              <a:rPr lang="en-US" dirty="0">
                <a:solidFill>
                  <a:prstClr val="black"/>
                </a:solidFill>
                <a:cs typeface="Arial"/>
                <a:hlinkClick r:id="rId4"/>
              </a:rPr>
              <a:t>Medicare.gov/basics/forms-publications-mailings/mailings/help-with-costs/reminder-join-drug-plan</a:t>
            </a:r>
            <a:r>
              <a:rPr lang="en-US" dirty="0">
                <a:solidFill>
                  <a:prstClr val="black"/>
                </a:solidFill>
                <a:cs typeface="Arial"/>
              </a:rPr>
              <a:t>.</a:t>
            </a:r>
          </a:p>
          <a:p>
            <a:pPr marL="0" indent="0" defTabSz="661043">
              <a:spcAft>
                <a:spcPts val="578"/>
              </a:spcAft>
              <a:buNone/>
            </a:pPr>
            <a:endParaRPr lang="en-US" u="sng" kern="100" dirty="0">
              <a:solidFill>
                <a:srgbClr val="0563C1"/>
              </a:solidFill>
              <a:effectLst/>
              <a:ea typeface="Calibri" panose="020F0502020204030204" pitchFamily="34" charset="0"/>
              <a:cs typeface="Times New Roman" panose="02020603050405020304" pitchFamily="18" charset="0"/>
            </a:endParaRPr>
          </a:p>
          <a:p>
            <a:pPr marL="0" indent="0" defTabSz="661043">
              <a:spcAft>
                <a:spcPts val="578"/>
              </a:spcAft>
              <a:buNone/>
            </a:pPr>
            <a:r>
              <a:rPr lang="en-US" kern="100" dirty="0">
                <a:effectLst/>
                <a:ea typeface="Calibri" panose="020F0502020204030204" pitchFamily="34" charset="0"/>
                <a:cs typeface="Times New Roman" panose="02020603050405020304" pitchFamily="18" charset="0"/>
              </a:rPr>
              <a:t> </a:t>
            </a:r>
          </a:p>
          <a:p>
            <a:pPr marL="0" indent="0" defTabSz="661043">
              <a:spcAft>
                <a:spcPts val="578"/>
              </a:spcAft>
              <a:buNone/>
            </a:pPr>
            <a:endParaRPr lang="en-US" kern="100" dirty="0">
              <a:effectLst/>
              <a:ea typeface="Calibri" panose="020F0502020204030204" pitchFamily="34" charset="0"/>
              <a:cs typeface="Times New Roman" panose="02020603050405020304" pitchFamily="18" charset="0"/>
            </a:endParaRPr>
          </a:p>
          <a:p>
            <a:pPr marL="0" indent="0" defTabSz="661043">
              <a:spcAft>
                <a:spcPts val="578"/>
              </a:spcAft>
              <a:buNone/>
            </a:pPr>
            <a:endParaRPr lang="en-US" dirty="0">
              <a:solidFill>
                <a:prstClr val="black"/>
              </a:solidFill>
              <a:cs typeface="Arial"/>
            </a:endParaRPr>
          </a:p>
          <a:p>
            <a:pPr marL="0" indent="0" defTabSz="661043">
              <a:spcAft>
                <a:spcPts val="578"/>
              </a:spcAft>
              <a:buNone/>
            </a:pPr>
            <a:endParaRPr lang="en-US" dirty="0"/>
          </a:p>
        </p:txBody>
      </p:sp>
    </p:spTree>
    <p:extLst>
      <p:ext uri="{BB962C8B-B14F-4D97-AF65-F5344CB8AC3E}">
        <p14:creationId xmlns:p14="http://schemas.microsoft.com/office/powerpoint/2010/main" val="28438346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p:txBody>
          <a:bodyPr/>
          <a:lstStyle/>
          <a:p>
            <a:pPr marL="0" indent="0" defTabSz="931637">
              <a:spcBef>
                <a:spcPts val="611"/>
              </a:spcBef>
              <a:spcAft>
                <a:spcPts val="578"/>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31637">
              <a:spcAft>
                <a:spcPts val="578"/>
              </a:spcAft>
              <a:buNone/>
              <a:defRPr/>
            </a:pPr>
            <a:r>
              <a:rPr lang="en-US" dirty="0">
                <a:solidFill>
                  <a:prstClr val="black"/>
                </a:solidFill>
                <a:cs typeface="Arial" panose="020B0604020202020204" pitchFamily="34" charset="0"/>
              </a:rPr>
              <a:t>Lesson 6 discusses coverage determinations, exception requests, and appeals.</a:t>
            </a:r>
          </a:p>
          <a:p>
            <a:pPr marL="0" indent="0" defTabSz="931637">
              <a:spcBef>
                <a:spcPts val="611"/>
              </a:spcBef>
              <a:spcAft>
                <a:spcPts val="578"/>
              </a:spcAft>
              <a:buNone/>
              <a:defRPr/>
            </a:pPr>
            <a:endParaRPr lang="en-US" dirty="0">
              <a:solidFill>
                <a:prstClr val="black"/>
              </a:solidFill>
            </a:endParaRPr>
          </a:p>
          <a:p>
            <a:pPr marL="114838" indent="-114838" defTabSz="931637">
              <a:spcAft>
                <a:spcPts val="578"/>
              </a:spcAft>
              <a:defRPr/>
            </a:pPr>
            <a:endParaRPr lang="en-US" dirty="0">
              <a:solidFill>
                <a:prstClr val="black"/>
              </a:solidFill>
            </a:endParaRPr>
          </a:p>
          <a:p>
            <a:pPr>
              <a:spcAft>
                <a:spcPts val="578"/>
              </a:spcAft>
            </a:pPr>
            <a:endParaRPr lang="en-US" dirty="0"/>
          </a:p>
        </p:txBody>
      </p:sp>
    </p:spTree>
    <p:extLst>
      <p:ext uri="{BB962C8B-B14F-4D97-AF65-F5344CB8AC3E}">
        <p14:creationId xmlns:p14="http://schemas.microsoft.com/office/powerpoint/2010/main" val="3502922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8186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8574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15334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5308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86229"/>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86229"/>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86229"/>
            <a:ext cx="2743200" cy="365125"/>
          </a:xfrm>
        </p:spPr>
        <p:txBody>
          <a:bodyPr/>
          <a:lstStyle/>
          <a:p>
            <a:r>
              <a:rPr lang="en-US"/>
              <a:t>April 2024</a:t>
            </a:r>
            <a:endParaRPr lang="en-US" dirty="0"/>
          </a:p>
        </p:txBody>
      </p:sp>
      <p:sp>
        <p:nvSpPr>
          <p:cNvPr id="4" name="Content Placeholder 3">
            <a:extLst>
              <a:ext uri="{FF2B5EF4-FFF2-40B4-BE49-F238E27FC236}">
                <a16:creationId xmlns:a16="http://schemas.microsoft.com/office/drawing/2014/main" id="{4754F795-6E8A-1953-CD3D-58B3B010BC35}"/>
              </a:ext>
            </a:extLst>
          </p:cNvPr>
          <p:cNvSpPr>
            <a:spLocks noGrp="1"/>
          </p:cNvSpPr>
          <p:nvPr>
            <p:ph sz="quarter" idx="13"/>
          </p:nvPr>
        </p:nvSpPr>
        <p:spPr>
          <a:xfrm>
            <a:off x="745110" y="1470025"/>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7C9AC50-D772-B505-9B7D-EA0C008574BC}"/>
              </a:ext>
            </a:extLst>
          </p:cNvPr>
          <p:cNvSpPr>
            <a:spLocks noGrp="1"/>
          </p:cNvSpPr>
          <p:nvPr>
            <p:ph sz="quarter" idx="14"/>
          </p:nvPr>
        </p:nvSpPr>
        <p:spPr>
          <a:xfrm>
            <a:off x="745110" y="3743456"/>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1040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DC74-55D8-22D5-282A-6402FC66E9D9}"/>
              </a:ext>
            </a:extLst>
          </p:cNvPr>
          <p:cNvSpPr>
            <a:spLocks noGrp="1"/>
          </p:cNvSpPr>
          <p:nvPr>
            <p:ph type="title"/>
          </p:nvPr>
        </p:nvSpPr>
        <p:spPr>
          <a:xfrm>
            <a:off x="0" y="0"/>
            <a:ext cx="12192000" cy="92928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88D8274B-1181-50A7-D979-E8A0EBC31816}"/>
              </a:ext>
            </a:extLst>
          </p:cNvPr>
          <p:cNvSpPr>
            <a:spLocks noGrp="1"/>
          </p:cNvSpPr>
          <p:nvPr>
            <p:ph type="ftr" sz="quarter" idx="10"/>
          </p:nvPr>
        </p:nvSpPr>
        <p:spPr>
          <a:xfrm>
            <a:off x="4038600" y="6486229"/>
            <a:ext cx="4114800" cy="365125"/>
          </a:xfrm>
        </p:spPr>
        <p:txBody>
          <a:bodyPr/>
          <a:lstStyle/>
          <a:p>
            <a:r>
              <a:rPr lang="en-US"/>
              <a:t>Medicare Drug Coverage</a:t>
            </a:r>
            <a:endParaRPr lang="en-US" dirty="0"/>
          </a:p>
        </p:txBody>
      </p:sp>
      <p:sp>
        <p:nvSpPr>
          <p:cNvPr id="4" name="Slide Number Placeholder 3">
            <a:extLst>
              <a:ext uri="{FF2B5EF4-FFF2-40B4-BE49-F238E27FC236}">
                <a16:creationId xmlns:a16="http://schemas.microsoft.com/office/drawing/2014/main" id="{8667E13D-D4EC-4D34-4285-088A71899ADD}"/>
              </a:ext>
            </a:extLst>
          </p:cNvPr>
          <p:cNvSpPr>
            <a:spLocks noGrp="1"/>
          </p:cNvSpPr>
          <p:nvPr>
            <p:ph type="sldNum" sz="quarter" idx="11"/>
          </p:nvPr>
        </p:nvSpPr>
        <p:spPr>
          <a:xfrm>
            <a:off x="8610600" y="6486229"/>
            <a:ext cx="2743200" cy="365125"/>
          </a:xfrm>
        </p:spPr>
        <p:txBody>
          <a:bodyPr/>
          <a:lstStyle/>
          <a:p>
            <a:fld id="{48F63A3B-78C7-47BE-AE5E-E10140E04643}" type="slidenum">
              <a:rPr lang="en-US" smtClean="0"/>
              <a:pPr/>
              <a:t>‹#›</a:t>
            </a:fld>
            <a:endParaRPr lang="en-US" dirty="0"/>
          </a:p>
        </p:txBody>
      </p:sp>
      <p:sp>
        <p:nvSpPr>
          <p:cNvPr id="5" name="Date Placeholder 4">
            <a:extLst>
              <a:ext uri="{FF2B5EF4-FFF2-40B4-BE49-F238E27FC236}">
                <a16:creationId xmlns:a16="http://schemas.microsoft.com/office/drawing/2014/main" id="{57DDF098-A632-B762-8A5A-C42FEC432C54}"/>
              </a:ext>
            </a:extLst>
          </p:cNvPr>
          <p:cNvSpPr>
            <a:spLocks noGrp="1"/>
          </p:cNvSpPr>
          <p:nvPr>
            <p:ph type="dt" sz="half" idx="12"/>
          </p:nvPr>
        </p:nvSpPr>
        <p:spPr>
          <a:xfrm>
            <a:off x="838200" y="6486229"/>
            <a:ext cx="2743200" cy="365125"/>
          </a:xfrm>
        </p:spPr>
        <p:txBody>
          <a:bodyPr/>
          <a:lstStyle/>
          <a:p>
            <a:r>
              <a:rPr lang="en-US"/>
              <a:t>April 2024</a:t>
            </a:r>
            <a:endParaRPr lang="en-US" dirty="0"/>
          </a:p>
        </p:txBody>
      </p:sp>
      <p:sp>
        <p:nvSpPr>
          <p:cNvPr id="7" name="Content Placeholder 6">
            <a:extLst>
              <a:ext uri="{FF2B5EF4-FFF2-40B4-BE49-F238E27FC236}">
                <a16:creationId xmlns:a16="http://schemas.microsoft.com/office/drawing/2014/main" id="{9439510C-AF0D-1F4A-73A1-100E258BDB3A}"/>
              </a:ext>
            </a:extLst>
          </p:cNvPr>
          <p:cNvSpPr>
            <a:spLocks noGrp="1"/>
          </p:cNvSpPr>
          <p:nvPr>
            <p:ph sz="quarter" idx="13"/>
          </p:nvPr>
        </p:nvSpPr>
        <p:spPr>
          <a:xfrm>
            <a:off x="904875" y="1517650"/>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97BD3088-130B-6795-9BF4-3A1E6C661EBB}"/>
              </a:ext>
            </a:extLst>
          </p:cNvPr>
          <p:cNvSpPr>
            <a:spLocks noGrp="1"/>
          </p:cNvSpPr>
          <p:nvPr>
            <p:ph sz="quarter" idx="14"/>
          </p:nvPr>
        </p:nvSpPr>
        <p:spPr>
          <a:xfrm>
            <a:off x="904875" y="3742442"/>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6704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8603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3181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4797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737447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April 2024</a:t>
            </a:r>
            <a:endParaRPr lang="en-US" dirty="0"/>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Drug Coverage</a:t>
            </a:r>
            <a:endParaRPr lang="en-US" dirty="0"/>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96573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473237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TP 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84077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TP 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717876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TP 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58844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TP 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999709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TP 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63586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TP 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82025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TP 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91697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TP 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183511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TP 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511430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58347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3518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80708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1851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057289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62277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9684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66803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7989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64770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2562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34526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24595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81226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42911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73470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19508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278870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453793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99603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76935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27588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TP 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31168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86390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TP Title +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98896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Tree>
    <p:custDataLst>
      <p:tags r:id="rId1"/>
    </p:custDataLst>
    <p:extLst>
      <p:ext uri="{BB962C8B-B14F-4D97-AF65-F5344CB8AC3E}">
        <p14:creationId xmlns:p14="http://schemas.microsoft.com/office/powerpoint/2010/main" val="1969172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TP 10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p:nvPr>
        </p:nvSpPr>
        <p:spPr>
          <a:xfrm>
            <a:off x="-3344778" y="1203500"/>
            <a:ext cx="3705225" cy="723900"/>
          </a:xfrm>
        </p:spPr>
        <p:txBody>
          <a:bodyPr anchor="ctr">
            <a:noAutofit/>
          </a:bodyPr>
          <a:lstStyle>
            <a:lvl1pPr>
              <a:defRPr sz="1800"/>
            </a:lvl1pPr>
          </a:lstStyle>
          <a:p>
            <a:pPr lvl="0"/>
            <a:r>
              <a:rPr lang="en-US" dirty="0"/>
              <a:t>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p:nvPr>
        </p:nvSpPr>
        <p:spPr>
          <a:xfrm>
            <a:off x="11760868" y="1319871"/>
            <a:ext cx="3705225" cy="723900"/>
          </a:xfrm>
        </p:spPr>
        <p:txBody>
          <a:bodyPr anchor="ctr">
            <a:noAutofit/>
          </a:bodyPr>
          <a:lstStyle>
            <a:lvl1pPr>
              <a:defRPr sz="1800"/>
            </a:lvl1pPr>
          </a:lstStyle>
          <a:p>
            <a:pPr lvl="0"/>
            <a:r>
              <a:rPr lang="en-US" dirty="0"/>
              <a:t>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p:nvPr>
        </p:nvSpPr>
        <p:spPr>
          <a:xfrm>
            <a:off x="-3344778" y="2270693"/>
            <a:ext cx="3705225" cy="723900"/>
          </a:xfrm>
        </p:spPr>
        <p:txBody>
          <a:bodyPr anchor="ctr">
            <a:noAutofit/>
          </a:bodyPr>
          <a:lstStyle>
            <a:lvl1pPr>
              <a:defRPr sz="1800"/>
            </a:lvl1pPr>
          </a:lstStyle>
          <a:p>
            <a:pPr lvl="0"/>
            <a:r>
              <a:rPr lang="en-US" dirty="0"/>
              <a:t>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p:nvPr>
        </p:nvSpPr>
        <p:spPr>
          <a:xfrm>
            <a:off x="11760867" y="2312935"/>
            <a:ext cx="3705225" cy="723900"/>
          </a:xfrm>
        </p:spPr>
        <p:txBody>
          <a:bodyPr anchor="ctr">
            <a:noAutofit/>
          </a:bodyPr>
          <a:lstStyle>
            <a:lvl1pPr>
              <a:defRPr sz="1800"/>
            </a:lvl1pPr>
          </a:lstStyle>
          <a:p>
            <a:pPr lvl="0"/>
            <a:r>
              <a:rPr lang="en-US" dirty="0"/>
              <a:t>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p:nvPr>
        </p:nvSpPr>
        <p:spPr>
          <a:xfrm>
            <a:off x="-3344778" y="3268323"/>
            <a:ext cx="3705225" cy="723900"/>
          </a:xfrm>
        </p:spPr>
        <p:txBody>
          <a:bodyPr anchor="ctr">
            <a:noAutofit/>
          </a:bodyPr>
          <a:lstStyle>
            <a:lvl1pPr>
              <a:defRPr sz="1800"/>
            </a:lvl1pPr>
          </a:lstStyle>
          <a:p>
            <a:pPr lvl="0"/>
            <a:r>
              <a:rPr lang="en-US" dirty="0"/>
              <a:t>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p:nvPr>
        </p:nvSpPr>
        <p:spPr>
          <a:xfrm>
            <a:off x="11760866" y="3308463"/>
            <a:ext cx="3705225" cy="723900"/>
          </a:xfrm>
        </p:spPr>
        <p:txBody>
          <a:bodyPr anchor="ctr">
            <a:noAutofit/>
          </a:bodyPr>
          <a:lstStyle>
            <a:lvl1pPr>
              <a:defRPr sz="1800"/>
            </a:lvl1pPr>
          </a:lstStyle>
          <a:p>
            <a:pPr lvl="0"/>
            <a:r>
              <a:rPr lang="en-US" dirty="0"/>
              <a:t>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p:nvPr>
        </p:nvSpPr>
        <p:spPr>
          <a:xfrm>
            <a:off x="-3344778" y="4249367"/>
            <a:ext cx="3705225" cy="723900"/>
          </a:xfrm>
        </p:spPr>
        <p:txBody>
          <a:bodyPr anchor="ctr">
            <a:noAutofit/>
          </a:bodyPr>
          <a:lstStyle>
            <a:lvl1pPr>
              <a:defRPr sz="1800"/>
            </a:lvl1pPr>
          </a:lstStyle>
          <a:p>
            <a:pPr lvl="0"/>
            <a:r>
              <a:rPr lang="en-US" dirty="0"/>
              <a:t>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p:nvPr>
        </p:nvSpPr>
        <p:spPr>
          <a:xfrm>
            <a:off x="11760865" y="4293720"/>
            <a:ext cx="3705225" cy="723900"/>
          </a:xfrm>
        </p:spPr>
        <p:txBody>
          <a:bodyPr anchor="ctr">
            <a:noAutofit/>
          </a:bodyPr>
          <a:lstStyle>
            <a:lvl1pPr>
              <a:defRPr sz="1800"/>
            </a:lvl1pPr>
          </a:lstStyle>
          <a:p>
            <a:pPr lvl="0"/>
            <a:r>
              <a:rPr lang="en-US" dirty="0"/>
              <a:t>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p:nvPr>
        </p:nvSpPr>
        <p:spPr>
          <a:xfrm>
            <a:off x="-3344779" y="5202260"/>
            <a:ext cx="3705225" cy="723900"/>
          </a:xfrm>
        </p:spPr>
        <p:txBody>
          <a:bodyPr anchor="ctr">
            <a:noAutofit/>
          </a:bodyPr>
          <a:lstStyle>
            <a:lvl1pPr>
              <a:defRPr sz="1800"/>
            </a:lvl1pPr>
          </a:lstStyle>
          <a:p>
            <a:pPr lvl="0"/>
            <a:r>
              <a:rPr lang="en-US" dirty="0"/>
              <a:t>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p:nvPr>
        </p:nvSpPr>
        <p:spPr>
          <a:xfrm>
            <a:off x="11760865" y="5393191"/>
            <a:ext cx="3705225" cy="723900"/>
          </a:xfrm>
        </p:spPr>
        <p:txBody>
          <a:bodyPr anchor="ctr">
            <a:noAutofit/>
          </a:bodyPr>
          <a:lstStyle>
            <a:lvl1pPr>
              <a:defRPr sz="1800"/>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646720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TP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hasCustomPrompt="1"/>
          </p:nvPr>
        </p:nvSpPr>
        <p:spPr>
          <a:xfrm>
            <a:off x="-3344778" y="1203500"/>
            <a:ext cx="3705225" cy="723900"/>
          </a:xfrm>
        </p:spPr>
        <p:txBody>
          <a:bodyPr anchor="ctr">
            <a:noAutofit/>
          </a:bodyPr>
          <a:lstStyle>
            <a:lvl1pPr>
              <a:defRPr sz="1800"/>
            </a:lvl1pPr>
          </a:lstStyle>
          <a:p>
            <a:pPr lvl="0"/>
            <a:r>
              <a:rPr lang="en-US" dirty="0"/>
              <a:t>1 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hasCustomPrompt="1"/>
          </p:nvPr>
        </p:nvSpPr>
        <p:spPr>
          <a:xfrm>
            <a:off x="-3344780" y="2127064"/>
            <a:ext cx="3705225" cy="723900"/>
          </a:xfrm>
        </p:spPr>
        <p:txBody>
          <a:bodyPr anchor="ctr">
            <a:noAutofit/>
          </a:bodyPr>
          <a:lstStyle>
            <a:lvl1pPr>
              <a:defRPr sz="1800"/>
            </a:lvl1pPr>
          </a:lstStyle>
          <a:p>
            <a:pPr lvl="0"/>
            <a:r>
              <a:rPr lang="en-US" dirty="0"/>
              <a:t>2 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hasCustomPrompt="1"/>
          </p:nvPr>
        </p:nvSpPr>
        <p:spPr>
          <a:xfrm>
            <a:off x="-3344781" y="3111076"/>
            <a:ext cx="3705225" cy="723900"/>
          </a:xfrm>
        </p:spPr>
        <p:txBody>
          <a:bodyPr anchor="ctr">
            <a:noAutofit/>
          </a:bodyPr>
          <a:lstStyle>
            <a:lvl1pPr>
              <a:defRPr sz="1800"/>
            </a:lvl1pPr>
          </a:lstStyle>
          <a:p>
            <a:pPr lvl="0"/>
            <a:r>
              <a:rPr lang="en-US" dirty="0"/>
              <a:t>3 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hasCustomPrompt="1"/>
          </p:nvPr>
        </p:nvSpPr>
        <p:spPr>
          <a:xfrm>
            <a:off x="-3344782" y="4037856"/>
            <a:ext cx="3705225" cy="723900"/>
          </a:xfrm>
        </p:spPr>
        <p:txBody>
          <a:bodyPr anchor="ctr">
            <a:noAutofit/>
          </a:bodyPr>
          <a:lstStyle>
            <a:lvl1pPr>
              <a:defRPr sz="1800"/>
            </a:lvl1pPr>
          </a:lstStyle>
          <a:p>
            <a:pPr lvl="0"/>
            <a:r>
              <a:rPr lang="en-US" dirty="0"/>
              <a:t>4 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hasCustomPrompt="1"/>
          </p:nvPr>
        </p:nvSpPr>
        <p:spPr>
          <a:xfrm>
            <a:off x="-3344782" y="4930600"/>
            <a:ext cx="3705225" cy="723900"/>
          </a:xfrm>
        </p:spPr>
        <p:txBody>
          <a:bodyPr anchor="ctr">
            <a:noAutofit/>
          </a:bodyPr>
          <a:lstStyle>
            <a:lvl1pPr>
              <a:defRPr sz="1800"/>
            </a:lvl1pPr>
          </a:lstStyle>
          <a:p>
            <a:pPr lvl="0"/>
            <a:r>
              <a:rPr lang="en-US" dirty="0"/>
              <a:t>5 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hasCustomPrompt="1"/>
          </p:nvPr>
        </p:nvSpPr>
        <p:spPr>
          <a:xfrm>
            <a:off x="11811001" y="1152143"/>
            <a:ext cx="3705225" cy="723900"/>
          </a:xfrm>
        </p:spPr>
        <p:txBody>
          <a:bodyPr anchor="ctr">
            <a:noAutofit/>
          </a:bodyPr>
          <a:lstStyle>
            <a:lvl1pPr>
              <a:defRPr sz="1800"/>
            </a:lvl1pPr>
          </a:lstStyle>
          <a:p>
            <a:pPr lvl="0"/>
            <a:r>
              <a:rPr lang="en-US" dirty="0"/>
              <a:t>6 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hasCustomPrompt="1"/>
          </p:nvPr>
        </p:nvSpPr>
        <p:spPr>
          <a:xfrm>
            <a:off x="11811001" y="2083107"/>
            <a:ext cx="3705225" cy="723900"/>
          </a:xfrm>
        </p:spPr>
        <p:txBody>
          <a:bodyPr anchor="ctr">
            <a:noAutofit/>
          </a:bodyPr>
          <a:lstStyle>
            <a:lvl1pPr>
              <a:defRPr sz="1800"/>
            </a:lvl1pPr>
          </a:lstStyle>
          <a:p>
            <a:pPr lvl="0"/>
            <a:r>
              <a:rPr lang="en-US" dirty="0"/>
              <a:t>7 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hasCustomPrompt="1"/>
          </p:nvPr>
        </p:nvSpPr>
        <p:spPr>
          <a:xfrm>
            <a:off x="11811001" y="3036249"/>
            <a:ext cx="3705225" cy="723900"/>
          </a:xfrm>
        </p:spPr>
        <p:txBody>
          <a:bodyPr anchor="ctr">
            <a:noAutofit/>
          </a:bodyPr>
          <a:lstStyle>
            <a:lvl1pPr>
              <a:defRPr sz="1800"/>
            </a:lvl1pPr>
          </a:lstStyle>
          <a:p>
            <a:pPr lvl="0"/>
            <a:r>
              <a:rPr lang="en-US" dirty="0"/>
              <a:t>8 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hasCustomPrompt="1"/>
          </p:nvPr>
        </p:nvSpPr>
        <p:spPr>
          <a:xfrm>
            <a:off x="11811001" y="3999740"/>
            <a:ext cx="3705225" cy="723900"/>
          </a:xfrm>
        </p:spPr>
        <p:txBody>
          <a:bodyPr anchor="ctr">
            <a:noAutofit/>
          </a:bodyPr>
          <a:lstStyle>
            <a:lvl1pPr>
              <a:defRPr sz="1800"/>
            </a:lvl1pPr>
          </a:lstStyle>
          <a:p>
            <a:pPr lvl="0"/>
            <a:r>
              <a:rPr lang="en-US" dirty="0"/>
              <a:t>9 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hasCustomPrompt="1"/>
          </p:nvPr>
        </p:nvSpPr>
        <p:spPr>
          <a:xfrm>
            <a:off x="11811001" y="5015515"/>
            <a:ext cx="3705225" cy="723900"/>
          </a:xfrm>
        </p:spPr>
        <p:txBody>
          <a:bodyPr anchor="ctr">
            <a:noAutofit/>
          </a:bodyPr>
          <a:lstStyle>
            <a:lvl1pPr>
              <a:defRPr sz="1800"/>
            </a:lvl1pPr>
          </a:lstStyle>
          <a:p>
            <a:pPr lvl="0"/>
            <a:r>
              <a:rPr lang="en-US" dirty="0"/>
              <a:t>10 Click to edit Master text styles</a:t>
            </a:r>
          </a:p>
        </p:txBody>
      </p:sp>
      <p:sp>
        <p:nvSpPr>
          <p:cNvPr id="3" name="Text Placeholder 3">
            <a:extLst>
              <a:ext uri="{FF2B5EF4-FFF2-40B4-BE49-F238E27FC236}">
                <a16:creationId xmlns:a16="http://schemas.microsoft.com/office/drawing/2014/main" id="{9EAD33EF-8937-81DE-8CBC-72B5FBC58806}"/>
              </a:ext>
            </a:extLst>
          </p:cNvPr>
          <p:cNvSpPr>
            <a:spLocks noGrp="1"/>
          </p:cNvSpPr>
          <p:nvPr>
            <p:ph type="body" sz="quarter" idx="23" hasCustomPrompt="1"/>
          </p:nvPr>
        </p:nvSpPr>
        <p:spPr>
          <a:xfrm>
            <a:off x="11811000" y="5950902"/>
            <a:ext cx="3916820" cy="723900"/>
          </a:xfrm>
        </p:spPr>
        <p:txBody>
          <a:bodyPr anchor="ctr">
            <a:noAutofit/>
          </a:bodyPr>
          <a:lstStyle>
            <a:lvl1pPr>
              <a:defRPr sz="1800"/>
            </a:lvl1pPr>
          </a:lstStyle>
          <a:p>
            <a:pPr lvl="0"/>
            <a:r>
              <a:rPr lang="en-US" dirty="0"/>
              <a:t>11 Click to edit Master text styles</a:t>
            </a:r>
          </a:p>
        </p:txBody>
      </p:sp>
    </p:spTree>
    <p:custDataLst>
      <p:tags r:id="rId1"/>
    </p:custDataLst>
    <p:extLst>
      <p:ext uri="{BB962C8B-B14F-4D97-AF65-F5344CB8AC3E}">
        <p14:creationId xmlns:p14="http://schemas.microsoft.com/office/powerpoint/2010/main" val="4185608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AF178A4E-240A-3E49-5EF8-BD5F5C97C1CC}"/>
              </a:ext>
            </a:extLst>
          </p:cNvPr>
          <p:cNvSpPr>
            <a:spLocks noGrp="1"/>
          </p:cNvSpPr>
          <p:nvPr>
            <p:ph sz="quarter" idx="13"/>
          </p:nvPr>
        </p:nvSpPr>
        <p:spPr>
          <a:xfrm>
            <a:off x="838200" y="1343025"/>
            <a:ext cx="6553200" cy="1323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B7AF0E35-7F8D-3AD3-238C-DA16ACDF69A8}"/>
              </a:ext>
            </a:extLst>
          </p:cNvPr>
          <p:cNvSpPr>
            <a:spLocks noGrp="1"/>
          </p:cNvSpPr>
          <p:nvPr>
            <p:ph type="body" sz="quarter" idx="14"/>
          </p:nvPr>
        </p:nvSpPr>
        <p:spPr>
          <a:xfrm>
            <a:off x="9134475" y="1238052"/>
            <a:ext cx="3057525" cy="952108"/>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C3E429A6-475E-B8EB-48BB-E05C5AC89681}"/>
              </a:ext>
            </a:extLst>
          </p:cNvPr>
          <p:cNvSpPr>
            <a:spLocks noGrp="1"/>
          </p:cNvSpPr>
          <p:nvPr>
            <p:ph type="body" sz="quarter" idx="15"/>
          </p:nvPr>
        </p:nvSpPr>
        <p:spPr>
          <a:xfrm>
            <a:off x="838200" y="3428999"/>
            <a:ext cx="240030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5">
            <a:extLst>
              <a:ext uri="{FF2B5EF4-FFF2-40B4-BE49-F238E27FC236}">
                <a16:creationId xmlns:a16="http://schemas.microsoft.com/office/drawing/2014/main" id="{19B68B92-32F4-2FBD-5DAB-7BC8EE7B445F}"/>
              </a:ext>
            </a:extLst>
          </p:cNvPr>
          <p:cNvSpPr>
            <a:spLocks noGrp="1"/>
          </p:cNvSpPr>
          <p:nvPr>
            <p:ph type="body" sz="quarter" idx="16"/>
          </p:nvPr>
        </p:nvSpPr>
        <p:spPr>
          <a:xfrm>
            <a:off x="3781425" y="3428999"/>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5">
            <a:extLst>
              <a:ext uri="{FF2B5EF4-FFF2-40B4-BE49-F238E27FC236}">
                <a16:creationId xmlns:a16="http://schemas.microsoft.com/office/drawing/2014/main" id="{2B793C2F-69D8-E529-661A-33CF6E97727E}"/>
              </a:ext>
            </a:extLst>
          </p:cNvPr>
          <p:cNvSpPr>
            <a:spLocks noGrp="1"/>
          </p:cNvSpPr>
          <p:nvPr>
            <p:ph type="body" sz="quarter" idx="17"/>
          </p:nvPr>
        </p:nvSpPr>
        <p:spPr>
          <a:xfrm>
            <a:off x="7686675" y="3415075"/>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023490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BDDB1B90-3B3B-ABEE-7E62-044F2EB7BE1E}"/>
              </a:ext>
            </a:extLst>
          </p:cNvPr>
          <p:cNvSpPr>
            <a:spLocks noGrp="1"/>
          </p:cNvSpPr>
          <p:nvPr>
            <p:ph sz="quarter" idx="13"/>
          </p:nvPr>
        </p:nvSpPr>
        <p:spPr>
          <a:xfrm>
            <a:off x="971550" y="1479550"/>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998DF48-6572-9E95-8FBB-7ECDC3236718}"/>
              </a:ext>
            </a:extLst>
          </p:cNvPr>
          <p:cNvSpPr>
            <a:spLocks noGrp="1"/>
          </p:cNvSpPr>
          <p:nvPr>
            <p:ph sz="quarter" idx="14"/>
          </p:nvPr>
        </p:nvSpPr>
        <p:spPr>
          <a:xfrm>
            <a:off x="971549" y="3799199"/>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14864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TP 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9341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TP 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20238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NT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April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Medicare Drug Coverage</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849864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NTP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April 2024</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dirty="0"/>
              <a:t>Medicare Drug Coverage</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4747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49345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TP +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29092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276225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TP Title +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3679209" y="163071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3" name="Text Placeholder 7">
            <a:extLst>
              <a:ext uri="{FF2B5EF4-FFF2-40B4-BE49-F238E27FC236}">
                <a16:creationId xmlns:a16="http://schemas.microsoft.com/office/drawing/2014/main" id="{5BB43E30-2B59-47A1-EC65-3A6BC31420A4}"/>
              </a:ext>
            </a:extLst>
          </p:cNvPr>
          <p:cNvSpPr>
            <a:spLocks noGrp="1"/>
          </p:cNvSpPr>
          <p:nvPr>
            <p:ph type="body" sz="quarter" idx="14" hasCustomPrompt="1"/>
          </p:nvPr>
        </p:nvSpPr>
        <p:spPr>
          <a:xfrm>
            <a:off x="11749443" y="1649769"/>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7" name="Text Placeholder 7">
            <a:extLst>
              <a:ext uri="{FF2B5EF4-FFF2-40B4-BE49-F238E27FC236}">
                <a16:creationId xmlns:a16="http://schemas.microsoft.com/office/drawing/2014/main" id="{3F0A2688-0BCB-E049-BCB3-972F0EDF82C6}"/>
              </a:ext>
            </a:extLst>
          </p:cNvPr>
          <p:cNvSpPr>
            <a:spLocks noGrp="1"/>
          </p:cNvSpPr>
          <p:nvPr>
            <p:ph type="body" sz="quarter" idx="15" hasCustomPrompt="1"/>
          </p:nvPr>
        </p:nvSpPr>
        <p:spPr>
          <a:xfrm>
            <a:off x="-3679209" y="2687993"/>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3E6BC20B-CA43-58EE-A14F-958FD9795D43}"/>
              </a:ext>
            </a:extLst>
          </p:cNvPr>
          <p:cNvSpPr>
            <a:spLocks noGrp="1"/>
          </p:cNvSpPr>
          <p:nvPr>
            <p:ph type="body" sz="quarter" idx="16" hasCustomPrompt="1"/>
          </p:nvPr>
        </p:nvSpPr>
        <p:spPr>
          <a:xfrm>
            <a:off x="11749443" y="2631557"/>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0" name="Text Placeholder 7">
            <a:extLst>
              <a:ext uri="{FF2B5EF4-FFF2-40B4-BE49-F238E27FC236}">
                <a16:creationId xmlns:a16="http://schemas.microsoft.com/office/drawing/2014/main" id="{FA398F55-CA6B-F994-30D2-2B313DD00126}"/>
              </a:ext>
            </a:extLst>
          </p:cNvPr>
          <p:cNvSpPr>
            <a:spLocks noGrp="1"/>
          </p:cNvSpPr>
          <p:nvPr>
            <p:ph type="body" sz="quarter" idx="17" hasCustomPrompt="1"/>
          </p:nvPr>
        </p:nvSpPr>
        <p:spPr>
          <a:xfrm>
            <a:off x="-3679209"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1" name="Text Placeholder 7">
            <a:extLst>
              <a:ext uri="{FF2B5EF4-FFF2-40B4-BE49-F238E27FC236}">
                <a16:creationId xmlns:a16="http://schemas.microsoft.com/office/drawing/2014/main" id="{2927E6AD-E935-30AB-85AE-788E40E3E74C}"/>
              </a:ext>
            </a:extLst>
          </p:cNvPr>
          <p:cNvSpPr>
            <a:spLocks noGrp="1"/>
          </p:cNvSpPr>
          <p:nvPr>
            <p:ph type="body" sz="quarter" idx="18" hasCustomPrompt="1"/>
          </p:nvPr>
        </p:nvSpPr>
        <p:spPr>
          <a:xfrm>
            <a:off x="11749443"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2" name="Text Placeholder 7">
            <a:extLst>
              <a:ext uri="{FF2B5EF4-FFF2-40B4-BE49-F238E27FC236}">
                <a16:creationId xmlns:a16="http://schemas.microsoft.com/office/drawing/2014/main" id="{F4E0FFCB-2D37-E747-7B97-D8863F937911}"/>
              </a:ext>
            </a:extLst>
          </p:cNvPr>
          <p:cNvSpPr>
            <a:spLocks noGrp="1"/>
          </p:cNvSpPr>
          <p:nvPr>
            <p:ph type="body" sz="quarter" idx="19" hasCustomPrompt="1"/>
          </p:nvPr>
        </p:nvSpPr>
        <p:spPr>
          <a:xfrm>
            <a:off x="-3679209" y="454778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3" name="Text Placeholder 7">
            <a:extLst>
              <a:ext uri="{FF2B5EF4-FFF2-40B4-BE49-F238E27FC236}">
                <a16:creationId xmlns:a16="http://schemas.microsoft.com/office/drawing/2014/main" id="{9D2611C3-8789-CDDD-5EA8-8EEA4B16B37D}"/>
              </a:ext>
            </a:extLst>
          </p:cNvPr>
          <p:cNvSpPr>
            <a:spLocks noGrp="1"/>
          </p:cNvSpPr>
          <p:nvPr>
            <p:ph type="body" sz="quarter" idx="20" hasCustomPrompt="1"/>
          </p:nvPr>
        </p:nvSpPr>
        <p:spPr>
          <a:xfrm>
            <a:off x="11749443" y="457600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Tree>
    <p:custDataLst>
      <p:tags r:id="rId1"/>
    </p:custDataLst>
    <p:extLst>
      <p:ext uri="{BB962C8B-B14F-4D97-AF65-F5344CB8AC3E}">
        <p14:creationId xmlns:p14="http://schemas.microsoft.com/office/powerpoint/2010/main" val="2629459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TP Title +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4F1955D6-7B57-35D2-DAEC-A3EAD6037D04}"/>
              </a:ext>
            </a:extLst>
          </p:cNvPr>
          <p:cNvSpPr>
            <a:spLocks noGrp="1"/>
          </p:cNvSpPr>
          <p:nvPr>
            <p:ph sz="quarter" idx="13" hasCustomPrompt="1"/>
          </p:nvPr>
        </p:nvSpPr>
        <p:spPr>
          <a:xfrm>
            <a:off x="676275" y="1779588"/>
            <a:ext cx="2905125" cy="863600"/>
          </a:xfrm>
        </p:spPr>
        <p:txBody>
          <a:bodyPr>
            <a:normAutofit/>
          </a:bodyPr>
          <a:lstStyle>
            <a:lvl1pPr marL="0" indent="0">
              <a:buNone/>
              <a:defRPr sz="1800"/>
            </a:lvl1pPr>
          </a:lstStyle>
          <a:p>
            <a:pPr lvl="0"/>
            <a:r>
              <a:rPr lang="en-US" dirty="0"/>
              <a:t>1.Click to edit Master text styles</a:t>
            </a:r>
          </a:p>
        </p:txBody>
      </p:sp>
      <p:sp>
        <p:nvSpPr>
          <p:cNvPr id="16" name="Content Placeholder 14">
            <a:extLst>
              <a:ext uri="{FF2B5EF4-FFF2-40B4-BE49-F238E27FC236}">
                <a16:creationId xmlns:a16="http://schemas.microsoft.com/office/drawing/2014/main" id="{96FB881F-A950-D900-8023-B774EBC0DCBA}"/>
              </a:ext>
            </a:extLst>
          </p:cNvPr>
          <p:cNvSpPr>
            <a:spLocks noGrp="1"/>
          </p:cNvSpPr>
          <p:nvPr>
            <p:ph sz="quarter" idx="14" hasCustomPrompt="1"/>
          </p:nvPr>
        </p:nvSpPr>
        <p:spPr>
          <a:xfrm>
            <a:off x="676274" y="2745902"/>
            <a:ext cx="2905125" cy="863600"/>
          </a:xfrm>
        </p:spPr>
        <p:txBody>
          <a:bodyPr>
            <a:normAutofit/>
          </a:bodyPr>
          <a:lstStyle>
            <a:lvl1pPr marL="0" indent="0">
              <a:buNone/>
              <a:defRPr sz="1800"/>
            </a:lvl1pPr>
          </a:lstStyle>
          <a:p>
            <a:pPr lvl="0"/>
            <a:r>
              <a:rPr lang="en-US" dirty="0"/>
              <a:t>2.Click to edit Master text styles</a:t>
            </a:r>
          </a:p>
        </p:txBody>
      </p:sp>
      <p:sp>
        <p:nvSpPr>
          <p:cNvPr id="17" name="Content Placeholder 14">
            <a:extLst>
              <a:ext uri="{FF2B5EF4-FFF2-40B4-BE49-F238E27FC236}">
                <a16:creationId xmlns:a16="http://schemas.microsoft.com/office/drawing/2014/main" id="{40F4FC78-8C7F-0D97-0683-5D0D0B4BA300}"/>
              </a:ext>
            </a:extLst>
          </p:cNvPr>
          <p:cNvSpPr>
            <a:spLocks noGrp="1"/>
          </p:cNvSpPr>
          <p:nvPr>
            <p:ph sz="quarter" idx="15" hasCustomPrompt="1"/>
          </p:nvPr>
        </p:nvSpPr>
        <p:spPr>
          <a:xfrm>
            <a:off x="676274" y="3755471"/>
            <a:ext cx="2905125" cy="863600"/>
          </a:xfrm>
        </p:spPr>
        <p:txBody>
          <a:bodyPr>
            <a:normAutofit/>
          </a:bodyPr>
          <a:lstStyle>
            <a:lvl1pPr marL="0" indent="0">
              <a:buNone/>
              <a:defRPr sz="1800"/>
            </a:lvl1pPr>
          </a:lstStyle>
          <a:p>
            <a:pPr lvl="0"/>
            <a:r>
              <a:rPr lang="en-US" dirty="0"/>
              <a:t>3.Click to edit Master text styles</a:t>
            </a:r>
          </a:p>
        </p:txBody>
      </p:sp>
      <p:sp>
        <p:nvSpPr>
          <p:cNvPr id="18" name="Content Placeholder 14">
            <a:extLst>
              <a:ext uri="{FF2B5EF4-FFF2-40B4-BE49-F238E27FC236}">
                <a16:creationId xmlns:a16="http://schemas.microsoft.com/office/drawing/2014/main" id="{E5B43E1F-5B2D-2ED7-04B5-F22F4B807DB9}"/>
              </a:ext>
            </a:extLst>
          </p:cNvPr>
          <p:cNvSpPr>
            <a:spLocks noGrp="1"/>
          </p:cNvSpPr>
          <p:nvPr>
            <p:ph sz="quarter" idx="16" hasCustomPrompt="1"/>
          </p:nvPr>
        </p:nvSpPr>
        <p:spPr>
          <a:xfrm>
            <a:off x="7368621" y="1671567"/>
            <a:ext cx="2905125" cy="863600"/>
          </a:xfrm>
        </p:spPr>
        <p:txBody>
          <a:bodyPr>
            <a:normAutofit/>
          </a:bodyPr>
          <a:lstStyle>
            <a:lvl1pPr marL="0" indent="0">
              <a:buNone/>
              <a:defRPr sz="1800"/>
            </a:lvl1pPr>
          </a:lstStyle>
          <a:p>
            <a:pPr lvl="0"/>
            <a:r>
              <a:rPr lang="en-US" dirty="0"/>
              <a:t>4.Click to edit Master text styles</a:t>
            </a:r>
          </a:p>
        </p:txBody>
      </p:sp>
      <p:sp>
        <p:nvSpPr>
          <p:cNvPr id="19" name="Content Placeholder 14">
            <a:extLst>
              <a:ext uri="{FF2B5EF4-FFF2-40B4-BE49-F238E27FC236}">
                <a16:creationId xmlns:a16="http://schemas.microsoft.com/office/drawing/2014/main" id="{F0CDF6C4-25C0-4179-697B-B7458E42C172}"/>
              </a:ext>
            </a:extLst>
          </p:cNvPr>
          <p:cNvSpPr>
            <a:spLocks noGrp="1"/>
          </p:cNvSpPr>
          <p:nvPr>
            <p:ph sz="quarter" idx="17" hasCustomPrompt="1"/>
          </p:nvPr>
        </p:nvSpPr>
        <p:spPr>
          <a:xfrm>
            <a:off x="7368621" y="2865357"/>
            <a:ext cx="2905125" cy="863600"/>
          </a:xfrm>
        </p:spPr>
        <p:txBody>
          <a:bodyPr>
            <a:normAutofit/>
          </a:bodyPr>
          <a:lstStyle>
            <a:lvl1pPr marL="0" indent="0">
              <a:buNone/>
              <a:defRPr sz="1800"/>
            </a:lvl1pPr>
          </a:lstStyle>
          <a:p>
            <a:pPr lvl="0"/>
            <a:r>
              <a:rPr lang="en-US" dirty="0"/>
              <a:t>5.Click to edit Master text styles</a:t>
            </a:r>
          </a:p>
        </p:txBody>
      </p:sp>
    </p:spTree>
    <p:custDataLst>
      <p:tags r:id="rId1"/>
    </p:custDataLst>
    <p:extLst>
      <p:ext uri="{BB962C8B-B14F-4D97-AF65-F5344CB8AC3E}">
        <p14:creationId xmlns:p14="http://schemas.microsoft.com/office/powerpoint/2010/main" val="1427940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TP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3D93BF43-F414-D268-16A1-3698A738DE36}"/>
              </a:ext>
            </a:extLst>
          </p:cNvPr>
          <p:cNvSpPr>
            <a:spLocks noGrp="1"/>
          </p:cNvSpPr>
          <p:nvPr>
            <p:ph sz="quarter" idx="13"/>
          </p:nvPr>
        </p:nvSpPr>
        <p:spPr>
          <a:xfrm>
            <a:off x="838200" y="1138238"/>
            <a:ext cx="10775950" cy="546100"/>
          </a:xfrm>
        </p:spPr>
        <p:txBody>
          <a:bodyPr/>
          <a:lstStyle>
            <a:lvl5pPr marL="1783080" indent="0">
              <a:buNone/>
              <a:defRPr/>
            </a:lvl5pPr>
          </a:lstStyle>
          <a:p>
            <a:pPr lvl="0"/>
            <a:r>
              <a:rPr lang="en-US" dirty="0"/>
              <a:t>Click to edit Master text styles</a:t>
            </a:r>
          </a:p>
        </p:txBody>
      </p:sp>
      <p:sp>
        <p:nvSpPr>
          <p:cNvPr id="16" name="Content Placeholder 14">
            <a:extLst>
              <a:ext uri="{FF2B5EF4-FFF2-40B4-BE49-F238E27FC236}">
                <a16:creationId xmlns:a16="http://schemas.microsoft.com/office/drawing/2014/main" id="{EB7C708C-65A2-DA9D-E5E6-0281B8BEF404}"/>
              </a:ext>
            </a:extLst>
          </p:cNvPr>
          <p:cNvSpPr>
            <a:spLocks noGrp="1"/>
          </p:cNvSpPr>
          <p:nvPr>
            <p:ph sz="quarter" idx="14"/>
          </p:nvPr>
        </p:nvSpPr>
        <p:spPr>
          <a:xfrm>
            <a:off x="838200" y="2161702"/>
            <a:ext cx="4263189" cy="902340"/>
          </a:xfrm>
        </p:spPr>
        <p:txBody>
          <a:bodyPr/>
          <a:lstStyle>
            <a:lvl5pPr marL="1783080" indent="0">
              <a:buNone/>
              <a:defRPr/>
            </a:lvl5pPr>
          </a:lstStyle>
          <a:p>
            <a:pPr lvl="0"/>
            <a:r>
              <a:rPr lang="en-US" dirty="0"/>
              <a:t>Click to edit Master text styles</a:t>
            </a:r>
          </a:p>
        </p:txBody>
      </p:sp>
      <p:sp>
        <p:nvSpPr>
          <p:cNvPr id="17" name="Content Placeholder 14">
            <a:extLst>
              <a:ext uri="{FF2B5EF4-FFF2-40B4-BE49-F238E27FC236}">
                <a16:creationId xmlns:a16="http://schemas.microsoft.com/office/drawing/2014/main" id="{E0ECE1B0-023A-E30B-E281-7826046BB8FF}"/>
              </a:ext>
            </a:extLst>
          </p:cNvPr>
          <p:cNvSpPr>
            <a:spLocks noGrp="1"/>
          </p:cNvSpPr>
          <p:nvPr>
            <p:ph sz="quarter" idx="15"/>
          </p:nvPr>
        </p:nvSpPr>
        <p:spPr>
          <a:xfrm>
            <a:off x="5338010" y="2161701"/>
            <a:ext cx="1463843" cy="902339"/>
          </a:xfrm>
        </p:spPr>
        <p:txBody>
          <a:bodyPr/>
          <a:lstStyle>
            <a:lvl5pPr marL="1783080" indent="0">
              <a:buNone/>
              <a:defRPr/>
            </a:lvl5pPr>
          </a:lstStyle>
          <a:p>
            <a:pPr lvl="0"/>
            <a:r>
              <a:rPr lang="en-US" dirty="0"/>
              <a:t>Click to edit Master text styles</a:t>
            </a:r>
          </a:p>
        </p:txBody>
      </p:sp>
      <p:sp>
        <p:nvSpPr>
          <p:cNvPr id="18" name="Content Placeholder 14">
            <a:extLst>
              <a:ext uri="{FF2B5EF4-FFF2-40B4-BE49-F238E27FC236}">
                <a16:creationId xmlns:a16="http://schemas.microsoft.com/office/drawing/2014/main" id="{915D8142-6CAD-450F-E13A-737E05AC5D9E}"/>
              </a:ext>
            </a:extLst>
          </p:cNvPr>
          <p:cNvSpPr>
            <a:spLocks noGrp="1"/>
          </p:cNvSpPr>
          <p:nvPr>
            <p:ph sz="quarter" idx="16"/>
          </p:nvPr>
        </p:nvSpPr>
        <p:spPr>
          <a:xfrm>
            <a:off x="7038474" y="2161701"/>
            <a:ext cx="4575676" cy="902338"/>
          </a:xfrm>
        </p:spPr>
        <p:txBody>
          <a:bodyPr/>
          <a:lstStyle>
            <a:lvl5pPr marL="1783080" indent="0">
              <a:buNone/>
              <a:defRPr/>
            </a:lvl5pPr>
          </a:lstStyle>
          <a:p>
            <a:pPr lvl="0"/>
            <a:r>
              <a:rPr lang="en-US" dirty="0"/>
              <a:t>Click to edit Master text styles</a:t>
            </a:r>
          </a:p>
        </p:txBody>
      </p:sp>
      <p:sp>
        <p:nvSpPr>
          <p:cNvPr id="19" name="Content Placeholder 14">
            <a:extLst>
              <a:ext uri="{FF2B5EF4-FFF2-40B4-BE49-F238E27FC236}">
                <a16:creationId xmlns:a16="http://schemas.microsoft.com/office/drawing/2014/main" id="{49506EF4-F79F-0A73-4911-E1CCBD1C426C}"/>
              </a:ext>
            </a:extLst>
          </p:cNvPr>
          <p:cNvSpPr>
            <a:spLocks noGrp="1"/>
          </p:cNvSpPr>
          <p:nvPr>
            <p:ph sz="quarter" idx="17"/>
          </p:nvPr>
        </p:nvSpPr>
        <p:spPr>
          <a:xfrm>
            <a:off x="838200" y="3565382"/>
            <a:ext cx="4263189" cy="1070786"/>
          </a:xfrm>
        </p:spPr>
        <p:txBody>
          <a:bodyPr/>
          <a:lstStyle>
            <a:lvl5pPr marL="1783080" indent="0">
              <a:buNone/>
              <a:defRPr/>
            </a:lvl5pPr>
          </a:lstStyle>
          <a:p>
            <a:pPr lvl="0"/>
            <a:r>
              <a:rPr lang="en-US" dirty="0"/>
              <a:t>Click to edit Master text styles</a:t>
            </a:r>
          </a:p>
        </p:txBody>
      </p:sp>
      <p:sp>
        <p:nvSpPr>
          <p:cNvPr id="20" name="Content Placeholder 14">
            <a:extLst>
              <a:ext uri="{FF2B5EF4-FFF2-40B4-BE49-F238E27FC236}">
                <a16:creationId xmlns:a16="http://schemas.microsoft.com/office/drawing/2014/main" id="{69CFE67A-9A82-F47F-632D-2AF92354A7DF}"/>
              </a:ext>
            </a:extLst>
          </p:cNvPr>
          <p:cNvSpPr>
            <a:spLocks noGrp="1"/>
          </p:cNvSpPr>
          <p:nvPr>
            <p:ph sz="quarter" idx="18"/>
          </p:nvPr>
        </p:nvSpPr>
        <p:spPr>
          <a:xfrm>
            <a:off x="6804025" y="3554674"/>
            <a:ext cx="4810125" cy="1081493"/>
          </a:xfrm>
        </p:spPr>
        <p:txBody>
          <a:bodyPr/>
          <a:lstStyle>
            <a:lvl5pPr marL="1783080" indent="0">
              <a:buNone/>
              <a:defRPr/>
            </a:lvl5pPr>
          </a:lstStyle>
          <a:p>
            <a:pPr lvl="0"/>
            <a:r>
              <a:rPr lang="en-US" dirty="0"/>
              <a:t>Click to edit Master text styles</a:t>
            </a:r>
          </a:p>
        </p:txBody>
      </p:sp>
      <p:sp>
        <p:nvSpPr>
          <p:cNvPr id="21" name="Content Placeholder 14">
            <a:extLst>
              <a:ext uri="{FF2B5EF4-FFF2-40B4-BE49-F238E27FC236}">
                <a16:creationId xmlns:a16="http://schemas.microsoft.com/office/drawing/2014/main" id="{616E218E-A624-2AEC-D885-8F71DEE1CCD1}"/>
              </a:ext>
            </a:extLst>
          </p:cNvPr>
          <p:cNvSpPr>
            <a:spLocks noGrp="1"/>
          </p:cNvSpPr>
          <p:nvPr>
            <p:ph sz="quarter" idx="19"/>
          </p:nvPr>
        </p:nvSpPr>
        <p:spPr>
          <a:xfrm>
            <a:off x="990600" y="5251456"/>
            <a:ext cx="10775950" cy="54610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66168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293814"/>
            <a:ext cx="10644188" cy="1632902"/>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7" name="Text Placeholder 6">
            <a:extLst>
              <a:ext uri="{FF2B5EF4-FFF2-40B4-BE49-F238E27FC236}">
                <a16:creationId xmlns:a16="http://schemas.microsoft.com/office/drawing/2014/main" id="{AA5A2E58-EF5D-18A7-6086-8974D6CC1C64}"/>
              </a:ext>
            </a:extLst>
          </p:cNvPr>
          <p:cNvSpPr>
            <a:spLocks noGrp="1"/>
          </p:cNvSpPr>
          <p:nvPr>
            <p:ph type="body" sz="quarter" idx="14"/>
          </p:nvPr>
        </p:nvSpPr>
        <p:spPr>
          <a:xfrm>
            <a:off x="1096963"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9" name="Text Placeholder 6">
            <a:extLst>
              <a:ext uri="{FF2B5EF4-FFF2-40B4-BE49-F238E27FC236}">
                <a16:creationId xmlns:a16="http://schemas.microsoft.com/office/drawing/2014/main" id="{6D4279E0-C435-42EC-B00B-1B24D2476CA7}"/>
              </a:ext>
            </a:extLst>
          </p:cNvPr>
          <p:cNvSpPr>
            <a:spLocks noGrp="1"/>
          </p:cNvSpPr>
          <p:nvPr>
            <p:ph type="body" sz="quarter" idx="15"/>
          </p:nvPr>
        </p:nvSpPr>
        <p:spPr>
          <a:xfrm>
            <a:off x="4691196"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10" name="Text Placeholder 6">
            <a:extLst>
              <a:ext uri="{FF2B5EF4-FFF2-40B4-BE49-F238E27FC236}">
                <a16:creationId xmlns:a16="http://schemas.microsoft.com/office/drawing/2014/main" id="{41E00369-E28A-C05E-BA06-A7FBA40442A2}"/>
              </a:ext>
            </a:extLst>
          </p:cNvPr>
          <p:cNvSpPr>
            <a:spLocks noGrp="1"/>
          </p:cNvSpPr>
          <p:nvPr>
            <p:ph type="body" sz="quarter" idx="16"/>
          </p:nvPr>
        </p:nvSpPr>
        <p:spPr>
          <a:xfrm>
            <a:off x="8285430"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26142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20400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4404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April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dirty="0"/>
              <a:t>Medicare Drug Coverage</a:t>
            </a:r>
          </a:p>
        </p:txBody>
      </p:sp>
    </p:spTree>
    <p:custDataLst>
      <p:tags r:id="rId1"/>
    </p:custDataLst>
    <p:extLst>
      <p:ext uri="{BB962C8B-B14F-4D97-AF65-F5344CB8AC3E}">
        <p14:creationId xmlns:p14="http://schemas.microsoft.com/office/powerpoint/2010/main" val="187449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theme" Target="../theme/theme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image" Target="../media/image11.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tags" Target="../tags/tag2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21"/>
    </p:custDataLst>
    <p:extLst>
      <p:ext uri="{BB962C8B-B14F-4D97-AF65-F5344CB8AC3E}">
        <p14:creationId xmlns:p14="http://schemas.microsoft.com/office/powerpoint/2010/main" val="31746540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5" r:id="rId4"/>
    <p:sldLayoutId id="2147483707" r:id="rId5"/>
    <p:sldLayoutId id="2147483709" r:id="rId6"/>
    <p:sldLayoutId id="2147483711" r:id="rId7"/>
    <p:sldLayoutId id="2147483721" r:id="rId8"/>
    <p:sldLayoutId id="2147483722" r:id="rId9"/>
    <p:sldLayoutId id="2147483723" r:id="rId10"/>
    <p:sldLayoutId id="2147483724" r:id="rId11"/>
    <p:sldLayoutId id="2147483725" r:id="rId12"/>
    <p:sldLayoutId id="2147483804" r:id="rId13"/>
    <p:sldLayoutId id="2147483803" r:id="rId14"/>
    <p:sldLayoutId id="2147483726" r:id="rId15"/>
    <p:sldLayoutId id="2147483727" r:id="rId16"/>
    <p:sldLayoutId id="2147483770" r:id="rId17"/>
    <p:sldLayoutId id="2147483801" r:id="rId18"/>
    <p:sldLayoutId id="2147483802" r:id="rId19"/>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129501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1" r:id="rId31"/>
    <p:sldLayoutId id="2147483762" r:id="rId32"/>
    <p:sldLayoutId id="2147483810" r:id="rId33"/>
    <p:sldLayoutId id="2147483811" r:id="rId34"/>
    <p:sldLayoutId id="2147483808" r:id="rId35"/>
    <p:sldLayoutId id="2147483805" r:id="rId36"/>
    <p:sldLayoutId id="2147483763" r:id="rId37"/>
    <p:sldLayoutId id="2147483764" r:id="rId38"/>
    <p:sldLayoutId id="2147483765" r:id="rId39"/>
    <p:sldLayoutId id="2147483766" r:id="rId40"/>
    <p:sldLayoutId id="2147483806" r:id="rId41"/>
    <p:sldLayoutId id="2147483769" r:id="rId42"/>
    <p:sldLayoutId id="2147483809" r:id="rId43"/>
    <p:sldLayoutId id="2147483813" r:id="rId44"/>
    <p:sldLayoutId id="2147483812" r:id="rId45"/>
    <p:sldLayoutId id="2147483807" r:id="rId4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15.svg"/><Relationship Id="rId2" Type="http://schemas.openxmlformats.org/officeDocument/2006/relationships/slideLayout" Target="../slideLayouts/slideLayout65.xml"/><Relationship Id="rId1" Type="http://schemas.openxmlformats.org/officeDocument/2006/relationships/tags" Target="../tags/tag169.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5.xml"/><Relationship Id="rId1" Type="http://schemas.openxmlformats.org/officeDocument/2006/relationships/tags" Target="../tags/tag170.xml"/><Relationship Id="rId5" Type="http://schemas.openxmlformats.org/officeDocument/2006/relationships/image" Target="../media/image117.svg"/><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9.xml"/><Relationship Id="rId1" Type="http://schemas.openxmlformats.org/officeDocument/2006/relationships/tags" Target="../tags/tag17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6.xml"/><Relationship Id="rId1" Type="http://schemas.openxmlformats.org/officeDocument/2006/relationships/tags" Target="../tags/tag17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6.xml"/><Relationship Id="rId1" Type="http://schemas.openxmlformats.org/officeDocument/2006/relationships/tags" Target="../tags/tag17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07.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107.xml"/><Relationship Id="rId7" Type="http://schemas.openxmlformats.org/officeDocument/2006/relationships/hyperlink" Target="https://www.ssa.gov/" TargetMode="External"/><Relationship Id="rId2" Type="http://schemas.openxmlformats.org/officeDocument/2006/relationships/slideLayout" Target="../slideLayouts/slideLayout11.xml"/><Relationship Id="rId1" Type="http://schemas.openxmlformats.org/officeDocument/2006/relationships/tags" Target="../tags/tag175.xml"/><Relationship Id="rId6" Type="http://schemas.openxmlformats.org/officeDocument/2006/relationships/hyperlink" Target="https://www.medicare.gov/drug-coverage-part-d" TargetMode="External"/><Relationship Id="rId11" Type="http://schemas.openxmlformats.org/officeDocument/2006/relationships/image" Target="../media/image118.png"/><Relationship Id="rId5" Type="http://schemas.openxmlformats.org/officeDocument/2006/relationships/hyperlink" Target="https://www.medicare.gov/coverage/prescription-drugs-outpatient" TargetMode="External"/><Relationship Id="rId10" Type="http://schemas.openxmlformats.org/officeDocument/2006/relationships/hyperlink" Target="https://www.humana.com/member/medicare-linet-advocate-resources" TargetMode="External"/><Relationship Id="rId4" Type="http://schemas.openxmlformats.org/officeDocument/2006/relationships/hyperlink" Target="https://www.medicare.gov/plan-compare/#/?lang=en" TargetMode="External"/><Relationship Id="rId9" Type="http://schemas.openxmlformats.org/officeDocument/2006/relationships/hyperlink" Target="mailto:info@shiphelp.org"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es.medicare.gov/publications/11109-Medicare-Drug-Coverage-Guide.pdf" TargetMode="External"/><Relationship Id="rId3" Type="http://schemas.openxmlformats.org/officeDocument/2006/relationships/notesSlide" Target="../notesSlides/notesSlide108.xml"/><Relationship Id="rId7" Type="http://schemas.openxmlformats.org/officeDocument/2006/relationships/hyperlink" Target="https://cmsnationaltrainingprogram.cms.gov/resources?keys=job+aids" TargetMode="External"/><Relationship Id="rId2" Type="http://schemas.openxmlformats.org/officeDocument/2006/relationships/slideLayout" Target="../slideLayouts/slideLayout11.xml"/><Relationship Id="rId1" Type="http://schemas.openxmlformats.org/officeDocument/2006/relationships/tags" Target="../tags/tag176.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files/document/cy-2024-pdp-enrollment-and-disenrollment-guidance.pdf" TargetMode="External"/><Relationship Id="rId4" Type="http://schemas.openxmlformats.org/officeDocument/2006/relationships/hyperlink" Target="https://www.cms.gov/Medicare/Prescription-Drug-Coverage/PrescriptionDrugCovContra/PartDManuals" TargetMode="External"/><Relationship Id="rId9" Type="http://schemas.openxmlformats.org/officeDocument/2006/relationships/hyperlink" Target="https://www.medicare.gov/publications/11163-Compare-Medicare-Drug-Coverage.pdf"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109.xml"/><Relationship Id="rId7" Type="http://schemas.openxmlformats.org/officeDocument/2006/relationships/hyperlink" Target="https://www.medicare.gov/publications/11136-pharmacies-formularies-coverage-rules.pdf" TargetMode="External"/><Relationship Id="rId2" Type="http://schemas.openxmlformats.org/officeDocument/2006/relationships/slideLayout" Target="../slideLayouts/slideLayout11.xml"/><Relationship Id="rId1" Type="http://schemas.openxmlformats.org/officeDocument/2006/relationships/tags" Target="../tags/tag177.xml"/><Relationship Id="rId6" Type="http://schemas.openxmlformats.org/officeDocument/2006/relationships/hyperlink" Target="https://www.medicare.gov/publications/11417-Saving-on-health-care-costs.pdf"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cms.gov/files/document/11328-p-limited-income-net-people-pharmacy-counter.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2.xml"/><Relationship Id="rId1" Type="http://schemas.openxmlformats.org/officeDocument/2006/relationships/tags" Target="../tags/tag17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2.xml"/><Relationship Id="rId1" Type="http://schemas.openxmlformats.org/officeDocument/2006/relationships/tags" Target="../tags/tag179.xml"/></Relationships>
</file>

<file path=ppt/slides/_rels/slide112.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12.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180.xml"/><Relationship Id="rId6" Type="http://schemas.openxmlformats.org/officeDocument/2006/relationships/image" Target="../media/image67.png"/><Relationship Id="rId5" Type="http://schemas.openxmlformats.org/officeDocument/2006/relationships/hyperlink" Target="https://cmsnationaltrainingprogram.cms.gov/" TargetMode="Externa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8.xml"/><Relationship Id="rId1" Type="http://schemas.openxmlformats.org/officeDocument/2006/relationships/tags" Target="../tags/tag8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png"/><Relationship Id="rId2" Type="http://schemas.openxmlformats.org/officeDocument/2006/relationships/slideLayout" Target="../slideLayouts/slideLayout65.xml"/><Relationship Id="rId1" Type="http://schemas.openxmlformats.org/officeDocument/2006/relationships/tags" Target="../tags/tag89.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90.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ags" Target="../tags/tag9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ags" Target="../tags/tag92.xml"/><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9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5.xml"/><Relationship Id="rId1" Type="http://schemas.openxmlformats.org/officeDocument/2006/relationships/tags" Target="../tags/tag9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5.xml"/><Relationship Id="rId1" Type="http://schemas.openxmlformats.org/officeDocument/2006/relationships/tags" Target="../tags/tag9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9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xml"/><Relationship Id="rId1" Type="http://schemas.openxmlformats.org/officeDocument/2006/relationships/tags" Target="../tags/tag98.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5.xml"/><Relationship Id="rId1" Type="http://schemas.openxmlformats.org/officeDocument/2006/relationships/tags" Target="../tags/tag9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2.xml"/><Relationship Id="rId1" Type="http://schemas.openxmlformats.org/officeDocument/2006/relationships/tags" Target="../tags/tag100.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5.xml"/><Relationship Id="rId1" Type="http://schemas.openxmlformats.org/officeDocument/2006/relationships/tags" Target="../tags/tag10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8.xml"/><Relationship Id="rId1" Type="http://schemas.openxmlformats.org/officeDocument/2006/relationships/tags" Target="../tags/tag10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10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0.xml"/><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8.xml"/><Relationship Id="rId1" Type="http://schemas.openxmlformats.org/officeDocument/2006/relationships/tags" Target="../tags/tag106.xml"/><Relationship Id="rId5" Type="http://schemas.openxmlformats.org/officeDocument/2006/relationships/image" Target="../media/image58.sv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2.xml"/><Relationship Id="rId1" Type="http://schemas.openxmlformats.org/officeDocument/2006/relationships/tags" Target="../tags/tag10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2.xml"/><Relationship Id="rId1" Type="http://schemas.openxmlformats.org/officeDocument/2006/relationships/tags" Target="../tags/tag10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1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2.png"/><Relationship Id="rId2" Type="http://schemas.openxmlformats.org/officeDocument/2006/relationships/slideLayout" Target="../slideLayouts/slideLayout65.xml"/><Relationship Id="rId1" Type="http://schemas.openxmlformats.org/officeDocument/2006/relationships/tags" Target="../tags/tag11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8.xml"/><Relationship Id="rId1"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6.svg"/><Relationship Id="rId2" Type="http://schemas.openxmlformats.org/officeDocument/2006/relationships/slideLayout" Target="../slideLayouts/slideLayout12.xml"/><Relationship Id="rId1" Type="http://schemas.openxmlformats.org/officeDocument/2006/relationships/tags" Target="../tags/tag113.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9.sv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8.xml"/><Relationship Id="rId1" Type="http://schemas.openxmlformats.org/officeDocument/2006/relationships/tags" Target="../tags/tag117.xml"/><Relationship Id="rId5" Type="http://schemas.openxmlformats.org/officeDocument/2006/relationships/image" Target="../media/image54.sv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ags" Target="../tags/tag119.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5.xml"/><Relationship Id="rId1" Type="http://schemas.openxmlformats.org/officeDocument/2006/relationships/tags" Target="../tags/tag120.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xml"/><Relationship Id="rId1" Type="http://schemas.openxmlformats.org/officeDocument/2006/relationships/tags" Target="../tags/tag12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tags" Target="../tags/tag1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tags" Target="../tags/tag12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12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5.xml"/><Relationship Id="rId1" Type="http://schemas.openxmlformats.org/officeDocument/2006/relationships/tags" Target="../tags/tag7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77.svg"/><Relationship Id="rId2"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image" Target="../media/image76.png"/><Relationship Id="rId5" Type="http://schemas.openxmlformats.org/officeDocument/2006/relationships/image" Target="../media/image60.sv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8.xml"/><Relationship Id="rId1" Type="http://schemas.openxmlformats.org/officeDocument/2006/relationships/tags" Target="../tags/tag129.xml"/><Relationship Id="rId5" Type="http://schemas.openxmlformats.org/officeDocument/2006/relationships/image" Target="../media/image79.sv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4.xml"/><Relationship Id="rId1" Type="http://schemas.openxmlformats.org/officeDocument/2006/relationships/tags" Target="../tags/tag130.xml"/><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9.xml"/><Relationship Id="rId1" Type="http://schemas.openxmlformats.org/officeDocument/2006/relationships/tags" Target="../tags/tag131.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132.xml"/><Relationship Id="rId5" Type="http://schemas.openxmlformats.org/officeDocument/2006/relationships/image" Target="../media/image54.sv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3.xml"/><Relationship Id="rId1" Type="http://schemas.openxmlformats.org/officeDocument/2006/relationships/tags" Target="../tags/tag133.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3.xml"/><Relationship Id="rId1" Type="http://schemas.openxmlformats.org/officeDocument/2006/relationships/tags" Target="../tags/tag134.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5.xml"/><Relationship Id="rId1" Type="http://schemas.openxmlformats.org/officeDocument/2006/relationships/tags" Target="../tags/tag13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5.xml"/><Relationship Id="rId1" Type="http://schemas.openxmlformats.org/officeDocument/2006/relationships/tags" Target="../tags/tag137.xml"/><Relationship Id="rId5" Type="http://schemas.openxmlformats.org/officeDocument/2006/relationships/image" Target="../media/image87.sv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9.xml"/><Relationship Id="rId1" Type="http://schemas.openxmlformats.org/officeDocument/2006/relationships/tags" Target="../tags/tag138.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5.xml"/><Relationship Id="rId1" Type="http://schemas.openxmlformats.org/officeDocument/2006/relationships/tags" Target="../tags/tag139.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3.xml"/><Relationship Id="rId1" Type="http://schemas.openxmlformats.org/officeDocument/2006/relationships/tags" Target="../tags/tag140.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notesSlide" Target="../notesSlides/notesSlide73.xml"/><Relationship Id="rId7" Type="http://schemas.openxmlformats.org/officeDocument/2006/relationships/image" Target="../media/image94.svg"/><Relationship Id="rId2" Type="http://schemas.openxmlformats.org/officeDocument/2006/relationships/slideLayout" Target="../slideLayouts/slideLayout53.xml"/><Relationship Id="rId1" Type="http://schemas.openxmlformats.org/officeDocument/2006/relationships/tags" Target="../tags/tag141.xml"/><Relationship Id="rId6" Type="http://schemas.openxmlformats.org/officeDocument/2006/relationships/image" Target="../media/image93.png"/><Relationship Id="rId5" Type="http://schemas.openxmlformats.org/officeDocument/2006/relationships/hyperlink" Target="https://www.shiphelp.org/" TargetMode="External"/><Relationship Id="rId10" Type="http://schemas.openxmlformats.org/officeDocument/2006/relationships/image" Target="../media/image97.svg"/><Relationship Id="rId4" Type="http://schemas.openxmlformats.org/officeDocument/2006/relationships/hyperlink" Target="https://www.medicare.gov/plan-compare/#/?lang=en&amp;year=2023" TargetMode="External"/><Relationship Id="rId9" Type="http://schemas.openxmlformats.org/officeDocument/2006/relationships/image" Target="../media/image96.png"/></Relationships>
</file>

<file path=ppt/slides/_rels/slide7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notesSlide" Target="../notesSlides/notesSlide74.xml"/><Relationship Id="rId7" Type="http://schemas.openxmlformats.org/officeDocument/2006/relationships/image" Target="../media/image100.png"/><Relationship Id="rId2" Type="http://schemas.openxmlformats.org/officeDocument/2006/relationships/slideLayout" Target="../slideLayouts/slideLayout54.xml"/><Relationship Id="rId1" Type="http://schemas.openxmlformats.org/officeDocument/2006/relationships/tags" Target="../tags/tag14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4.xml"/><Relationship Id="rId1" Type="http://schemas.openxmlformats.org/officeDocument/2006/relationships/tags" Target="../tags/tag14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5.xml"/><Relationship Id="rId1" Type="http://schemas.openxmlformats.org/officeDocument/2006/relationships/tags" Target="../tags/tag145.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5.xml"/><Relationship Id="rId1" Type="http://schemas.openxmlformats.org/officeDocument/2006/relationships/tags" Target="../tags/tag146.xml"/><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6.xml"/><Relationship Id="rId1" Type="http://schemas.openxmlformats.org/officeDocument/2006/relationships/tags" Target="../tags/tag14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6.xml"/><Relationship Id="rId1" Type="http://schemas.openxmlformats.org/officeDocument/2006/relationships/tags" Target="../tags/tag14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14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1.xml"/><Relationship Id="rId1" Type="http://schemas.openxmlformats.org/officeDocument/2006/relationships/tags" Target="../tags/tag15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5.xml"/><Relationship Id="rId1" Type="http://schemas.openxmlformats.org/officeDocument/2006/relationships/tags" Target="../tags/tag152.xml"/><Relationship Id="rId6" Type="http://schemas.openxmlformats.org/officeDocument/2006/relationships/hyperlink" Target="https://www.shiphelp.org/" TargetMode="Externa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8.xml"/><Relationship Id="rId1" Type="http://schemas.openxmlformats.org/officeDocument/2006/relationships/tags" Target="../tags/tag1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2.xml"/><Relationship Id="rId1" Type="http://schemas.openxmlformats.org/officeDocument/2006/relationships/tags" Target="../tags/tag15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3.xml"/><Relationship Id="rId1" Type="http://schemas.openxmlformats.org/officeDocument/2006/relationships/tags" Target="../tags/tag155.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5.xml"/><Relationship Id="rId1" Type="http://schemas.openxmlformats.org/officeDocument/2006/relationships/tags" Target="../tags/tag156.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4.xml"/><Relationship Id="rId1" Type="http://schemas.openxmlformats.org/officeDocument/2006/relationships/tags" Target="../tags/tag157.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5.xml"/><Relationship Id="rId1" Type="http://schemas.openxmlformats.org/officeDocument/2006/relationships/tags" Target="../tags/tag158.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8.xml"/><Relationship Id="rId1" Type="http://schemas.openxmlformats.org/officeDocument/2006/relationships/tags" Target="../tags/tag159.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2.xml"/><Relationship Id="rId1" Type="http://schemas.openxmlformats.org/officeDocument/2006/relationships/tags" Target="../tags/tag16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5.xml"/><Relationship Id="rId1" Type="http://schemas.openxmlformats.org/officeDocument/2006/relationships/tags" Target="../tags/tag161.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4.xml"/><Relationship Id="rId1" Type="http://schemas.openxmlformats.org/officeDocument/2006/relationships/tags" Target="../tags/tag162.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5.xml"/><Relationship Id="rId1" Type="http://schemas.openxmlformats.org/officeDocument/2006/relationships/tags" Target="../tags/tag163.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xml"/><Relationship Id="rId1" Type="http://schemas.openxmlformats.org/officeDocument/2006/relationships/tags" Target="../tags/tag16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6.xml"/><Relationship Id="rId1" Type="http://schemas.openxmlformats.org/officeDocument/2006/relationships/tags" Target="../tags/tag16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a:rPr>
              <a:t>Drug Coverage When Using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Immunosuppressive Drug (Part B-ID)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257481" y="2705530"/>
            <a:ext cx="3041070" cy="3178809"/>
            <a:chOff x="192482" y="1317648"/>
            <a:chExt cx="2941189" cy="3074405"/>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941189" cy="11609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Immunosuppressive Drug Coverage</a:t>
              </a:r>
            </a:p>
          </p:txBody>
        </p:sp>
      </p:grpSp>
      <p:sp>
        <p:nvSpPr>
          <p:cNvPr id="5" name="Content Placeholder 4"/>
          <p:cNvSpPr>
            <a:spLocks noGrp="1"/>
          </p:cNvSpPr>
          <p:nvPr>
            <p:ph type="body" sz="quarter" idx="13"/>
          </p:nvPr>
        </p:nvSpPr>
        <p:spPr>
          <a:xfrm>
            <a:off x="391795" y="1116987"/>
            <a:ext cx="11353800"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lose (or will lose) Part A coverage 36 months after a kidney transplant, you may be able to get Part B immunosuppressive drug (Part B-ID) coverage</a:t>
            </a:r>
            <a:r>
              <a:rPr lang="en-US" sz="2800" dirty="0">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n-US" sz="2400" dirty="0">
                <a:solidFill>
                  <a:srgbClr val="00529B"/>
                </a:solidFill>
                <a:latin typeface="Arial"/>
                <a:cs typeface="Arial"/>
              </a:rPr>
              <a:t>You can’t be enrolled in certain other types of </a:t>
            </a:r>
            <a:br>
              <a:rPr lang="en-US" sz="2400" dirty="0">
                <a:solidFill>
                  <a:srgbClr val="00529B"/>
                </a:solidFill>
                <a:latin typeface="Arial"/>
                <a:cs typeface="Arial"/>
              </a:rPr>
            </a:br>
            <a:r>
              <a:rPr lang="en-US" sz="2400" dirty="0">
                <a:solidFill>
                  <a:srgbClr val="00529B"/>
                </a:solidFill>
                <a:latin typeface="Arial"/>
                <a:cs typeface="Arial"/>
              </a:rPr>
              <a:t>health coverage</a:t>
            </a:r>
          </a:p>
          <a:p>
            <a:pPr marL="3657600" indent="-342900">
              <a:lnSpc>
                <a:spcPct val="100000"/>
              </a:lnSpc>
              <a:spcBef>
                <a:spcPts val="0"/>
              </a:spcBef>
              <a:spcAft>
                <a:spcPts val="1200"/>
              </a:spcAft>
            </a:pPr>
            <a:r>
              <a:rPr lang="en-US" sz="2400" dirty="0">
                <a:solidFill>
                  <a:srgbClr val="00529B"/>
                </a:solidFill>
                <a:latin typeface="Arial"/>
                <a:cs typeface="Arial"/>
              </a:rPr>
              <a:t>Only applies to immunosuppressive drugs—you </a:t>
            </a:r>
            <a:br>
              <a:rPr lang="en-US" sz="2400" dirty="0">
                <a:solidFill>
                  <a:srgbClr val="00529B"/>
                </a:solidFill>
                <a:latin typeface="Arial"/>
                <a:cs typeface="Arial"/>
              </a:rPr>
            </a:br>
            <a:r>
              <a:rPr lang="en-US" sz="2400" dirty="0">
                <a:solidFill>
                  <a:srgbClr val="00529B"/>
                </a:solidFill>
                <a:latin typeface="Arial"/>
                <a:cs typeface="Arial"/>
              </a:rPr>
              <a:t>won’t get Medicare coverage for any other items </a:t>
            </a:r>
            <a:br>
              <a:rPr lang="en-US" sz="2400" dirty="0">
                <a:solidFill>
                  <a:srgbClr val="00529B"/>
                </a:solidFill>
                <a:latin typeface="Arial"/>
                <a:cs typeface="Arial"/>
              </a:rPr>
            </a:br>
            <a:r>
              <a:rPr lang="en-US" sz="2400" dirty="0">
                <a:solidFill>
                  <a:srgbClr val="00529B"/>
                </a:solidFill>
                <a:latin typeface="Arial"/>
                <a:cs typeface="Arial"/>
              </a:rPr>
              <a:t>or services</a:t>
            </a:r>
          </a:p>
          <a:p>
            <a:pPr marL="0" lvl="0" indent="0" defTabSz="685800">
              <a:lnSpc>
                <a:spcPct val="100000"/>
              </a:lnSpc>
              <a:spcBef>
                <a:spcPts val="0"/>
              </a:spcBef>
              <a:spcAft>
                <a:spcPts val="1200"/>
              </a:spcAft>
              <a:buNone/>
            </a:pPr>
            <a:endParaRPr lang="en-US" sz="2800" dirty="0">
              <a:ea typeface="Wingdings" panose="05000000000000000000" pitchFamily="2" charset="2"/>
              <a:cs typeface="Wingdings" panose="05000000000000000000" pitchFamily="2" charset="2"/>
            </a:endParaRPr>
          </a:p>
          <a:p>
            <a:pPr marL="274320" indent="0">
              <a:lnSpc>
                <a:spcPct val="100000"/>
              </a:lnSpc>
              <a:spcBef>
                <a:spcPts val="0"/>
              </a:spcBef>
              <a:spcAft>
                <a:spcPts val="1200"/>
              </a:spcAft>
              <a:buNone/>
            </a:pPr>
            <a:endParaRPr lang="en-US" sz="2800"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921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type="body" sz="quarter" idx="13"/>
          </p:nvPr>
        </p:nvSpPr>
        <p:spPr>
          <a:xfrm>
            <a:off x="1371600" y="1371600"/>
            <a:ext cx="1011855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the Medicare drug coverage determinations that plans make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to request an exception to a plan’s drug coverage rules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standard and expedited processes for appealing a Part D (drug) determination</a:t>
            </a:r>
            <a:endParaRPr lang="en-US" sz="28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B325393-2FA0-42EB-A0A1-FE66A18D037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100</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087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Coverage Determination Request</a:t>
            </a:r>
          </a:p>
        </p:txBody>
      </p:sp>
      <p:sp>
        <p:nvSpPr>
          <p:cNvPr id="7" name="Content Placeholder 6"/>
          <p:cNvSpPr>
            <a:spLocks noGrp="1"/>
          </p:cNvSpPr>
          <p:nvPr>
            <p:ph type="body" sz="quarter" idx="13"/>
          </p:nvPr>
        </p:nvSpPr>
        <p:spPr>
          <a:xfrm>
            <a:off x="773906" y="2071861"/>
            <a:ext cx="10644188" cy="1632902"/>
          </a:xfrm>
        </p:spPr>
        <p:txBody>
          <a:bodyPr>
            <a:noAutofit/>
          </a:bodyPr>
          <a:lstStyle/>
          <a:p>
            <a:pPr marL="0" lvl="0" indent="0">
              <a:lnSpc>
                <a:spcPct val="100000"/>
              </a:lnSpc>
              <a:spcBef>
                <a:spcPts val="0"/>
              </a:spcBef>
              <a:spcAft>
                <a:spcPts val="1200"/>
              </a:spcAft>
              <a:buNone/>
            </a:pPr>
            <a:r>
              <a:rPr lang="en-US" sz="2800" b="1" dirty="0">
                <a:solidFill>
                  <a:srgbClr val="00529B"/>
                </a:solidFill>
              </a:rPr>
              <a:t>First decision your plan makes about your drug benefits, including: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a particular </a:t>
            </a:r>
            <a:r>
              <a:rPr lang="en-US" sz="2400" b="1" dirty="0">
                <a:solidFill>
                  <a:srgbClr val="00529B"/>
                </a:solidFill>
              </a:rPr>
              <a:t>drug</a:t>
            </a:r>
            <a:r>
              <a:rPr lang="en-US" sz="2400" dirty="0">
                <a:solidFill>
                  <a:srgbClr val="00529B"/>
                </a:solidFill>
              </a:rPr>
              <a:t> is covered</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you’ve met all the </a:t>
            </a:r>
            <a:r>
              <a:rPr lang="en-US" sz="2400" b="1" dirty="0">
                <a:solidFill>
                  <a:srgbClr val="00529B"/>
                </a:solidFill>
              </a:rPr>
              <a:t>requirements</a:t>
            </a:r>
            <a:r>
              <a:rPr lang="en-US" sz="2400" dirty="0">
                <a:solidFill>
                  <a:srgbClr val="00529B"/>
                </a:solidFill>
              </a:rPr>
              <a:t> for getting a requested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How much you have to </a:t>
            </a:r>
            <a:r>
              <a:rPr lang="en-US" sz="2400" b="1" dirty="0">
                <a:solidFill>
                  <a:srgbClr val="00529B"/>
                </a:solidFill>
              </a:rPr>
              <a:t>pay</a:t>
            </a:r>
            <a:r>
              <a:rPr lang="en-US" sz="2400" dirty="0">
                <a:solidFill>
                  <a:srgbClr val="00529B"/>
                </a:solidFill>
              </a:rPr>
              <a:t> for the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to make an </a:t>
            </a:r>
            <a:r>
              <a:rPr lang="en-US" sz="2400" b="1" dirty="0">
                <a:solidFill>
                  <a:srgbClr val="00529B"/>
                </a:solidFill>
              </a:rPr>
              <a:t>exception</a:t>
            </a:r>
            <a:r>
              <a:rPr lang="en-US" sz="2400" dirty="0">
                <a:solidFill>
                  <a:srgbClr val="00529B"/>
                </a:solidFill>
              </a:rPr>
              <a:t> to a plan rule when you request it</a:t>
            </a:r>
            <a:endParaRPr lang="en-US" dirty="0"/>
          </a:p>
        </p:txBody>
      </p:sp>
      <p:sp>
        <p:nvSpPr>
          <p:cNvPr id="4" name="Text Placeholder 3">
            <a:extLst>
              <a:ext uri="{FF2B5EF4-FFF2-40B4-BE49-F238E27FC236}">
                <a16:creationId xmlns:a16="http://schemas.microsoft.com/office/drawing/2014/main" id="{C1CCEDF6-FF2C-2C48-C406-055DEB1D1F8F}"/>
              </a:ext>
            </a:extLst>
          </p:cNvPr>
          <p:cNvSpPr>
            <a:spLocks noGrp="1"/>
          </p:cNvSpPr>
          <p:nvPr>
            <p:ph type="body" sz="quarter" idx="14"/>
          </p:nvPr>
        </p:nvSpPr>
        <p:spPr>
          <a:xfrm flipH="1">
            <a:off x="5785952" y="1261686"/>
            <a:ext cx="6406048" cy="791298"/>
          </a:xfrm>
          <a:prstGeom prst="homePlate">
            <a:avLst/>
          </a:prstGeom>
          <a:solidFill>
            <a:srgbClr val="FFD966"/>
          </a:solidFill>
        </p:spPr>
        <p:txBody>
          <a:bodyPr>
            <a:normAutofit/>
          </a:bodyPr>
          <a:lstStyle/>
          <a:p>
            <a:pPr marL="1463040" lvl="0" defTabSz="685800">
              <a:spcBef>
                <a:spcPts val="600"/>
              </a:spcBef>
              <a:spcAft>
                <a:spcPts val="0"/>
              </a:spcAft>
              <a:buClrTx/>
            </a:pPr>
            <a:r>
              <a:rPr lang="en-US" dirty="0"/>
              <a:t>You, your prescriber, or your appointed representative can request it. </a:t>
            </a:r>
          </a:p>
        </p:txBody>
      </p:sp>
      <p:sp>
        <p:nvSpPr>
          <p:cNvPr id="5" name="Text Placeholder 4">
            <a:extLst>
              <a:ext uri="{FF2B5EF4-FFF2-40B4-BE49-F238E27FC236}">
                <a16:creationId xmlns:a16="http://schemas.microsoft.com/office/drawing/2014/main" id="{3D7674E6-290A-841B-1393-4E4E2516F465}"/>
              </a:ext>
            </a:extLst>
          </p:cNvPr>
          <p:cNvSpPr>
            <a:spLocks noGrp="1"/>
          </p:cNvSpPr>
          <p:nvPr>
            <p:ph type="body" sz="quarter" idx="15"/>
          </p:nvPr>
        </p:nvSpPr>
        <p:spPr>
          <a:xfrm>
            <a:off x="1235608" y="5294140"/>
            <a:ext cx="10587797" cy="461665"/>
          </a:xfrm>
          <a:solidFill>
            <a:srgbClr val="2E75B6"/>
          </a:solidFill>
        </p:spPr>
        <p:txBody>
          <a:bodyPr/>
          <a:lstStyle/>
          <a:p>
            <a:pPr lvl="0" algn="ctr">
              <a:spcAft>
                <a:spcPts val="0"/>
              </a:spcAft>
              <a:buClrTx/>
              <a:defRPr/>
            </a:pPr>
            <a:r>
              <a:rPr lang="en-US" sz="2400" b="1" kern="0" dirty="0">
                <a:solidFill>
                  <a:prstClr val="white"/>
                </a:solidFill>
              </a:rPr>
              <a:t>Time frames for decisions: 72 hours (standard) or 24 hours (expedited)</a:t>
            </a:r>
            <a:endParaRPr lang="en-US" dirty="0"/>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940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grpId="0" nodeType="afterEffect">
                                  <p:stCondLst>
                                    <p:cond delay="500"/>
                                  </p:stCondLst>
                                  <p:childTnLst>
                                    <p:set>
                                      <p:cBhvr>
                                        <p:cTn id="13" dur="1" fill="hold">
                                          <p:stCondLst>
                                            <p:cond delay="0"/>
                                          </p:stCondLst>
                                        </p:cTn>
                                        <p:tgtEl>
                                          <p:spTgt spid="4">
                                            <p:bg/>
                                          </p:spTgt>
                                        </p:tgtEl>
                                        <p:attrNameLst>
                                          <p:attrName>style.visibility</p:attrName>
                                        </p:attrNameLst>
                                      </p:cBhvr>
                                      <p:to>
                                        <p:strVal val="visible"/>
                                      </p:to>
                                    </p:set>
                                    <p:anim calcmode="lin" valueType="num">
                                      <p:cBhvr additive="base">
                                        <p:cTn id="14"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bg/>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bg/>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Exception Requests</a:t>
            </a:r>
          </a:p>
        </p:txBody>
      </p:sp>
      <p:sp>
        <p:nvSpPr>
          <p:cNvPr id="7" name="Content Placeholder 6"/>
          <p:cNvSpPr>
            <a:spLocks noGrp="1"/>
          </p:cNvSpPr>
          <p:nvPr>
            <p:ph type="body" sz="quarter" idx="13"/>
          </p:nvPr>
        </p:nvSpPr>
        <p:spPr>
          <a:xfrm>
            <a:off x="838200" y="2281679"/>
            <a:ext cx="10189191" cy="2584085"/>
          </a:xfrm>
        </p:spPr>
        <p:txBody>
          <a:bodyPr>
            <a:normAutofit/>
          </a:bodyPr>
          <a:lstStyle/>
          <a:p>
            <a:pPr marL="0" lvl="0" indent="0" defTabSz="685800">
              <a:lnSpc>
                <a:spcPct val="100000"/>
              </a:lnSpc>
              <a:spcBef>
                <a:spcPts val="0"/>
              </a:spcBef>
              <a:spcAft>
                <a:spcPts val="1200"/>
              </a:spcAft>
              <a:buNone/>
            </a:pPr>
            <a:r>
              <a:rPr lang="en-US" b="1" dirty="0">
                <a:solidFill>
                  <a:srgbClr val="2F5597"/>
                </a:solidFill>
              </a:rPr>
              <a:t>An exception is a type of coverage determination, and there are 2 types:</a:t>
            </a:r>
          </a:p>
          <a:p>
            <a:pPr marL="548640" lvl="0" indent="-274320" defTabSz="685800">
              <a:lnSpc>
                <a:spcPct val="100000"/>
              </a:lnSpc>
              <a:spcBef>
                <a:spcPts val="0"/>
              </a:spcBef>
              <a:spcAft>
                <a:spcPts val="1200"/>
              </a:spcAft>
            </a:pPr>
            <a:r>
              <a:rPr lang="en-US" sz="2200" b="1" dirty="0">
                <a:solidFill>
                  <a:srgbClr val="2F5597"/>
                </a:solidFill>
              </a:rPr>
              <a:t>Tier exceptions </a:t>
            </a:r>
            <a:r>
              <a:rPr lang="en-US" sz="2200" dirty="0">
                <a:solidFill>
                  <a:srgbClr val="2F5597"/>
                </a:solidFill>
              </a:rPr>
              <a:t>(like getting a tier 4 drug at tier 3 cost)</a:t>
            </a:r>
          </a:p>
          <a:p>
            <a:pPr marL="548640" lvl="0" indent="-274320" defTabSz="685800">
              <a:lnSpc>
                <a:spcPct val="100000"/>
              </a:lnSpc>
              <a:spcBef>
                <a:spcPts val="0"/>
              </a:spcBef>
              <a:spcAft>
                <a:spcPts val="1200"/>
              </a:spcAft>
            </a:pPr>
            <a:r>
              <a:rPr lang="en-US" sz="2200" b="1" dirty="0">
                <a:solidFill>
                  <a:srgbClr val="2F5597"/>
                </a:solidFill>
              </a:rPr>
              <a:t>Formulary exceptions</a:t>
            </a:r>
            <a:r>
              <a:rPr lang="en-US" sz="2200" dirty="0">
                <a:solidFill>
                  <a:srgbClr val="2F5597"/>
                </a:solidFill>
              </a:rPr>
              <a:t> (either coverage for a drug that’s not on the plan’s formulary, or relaxed access requirements)</a:t>
            </a:r>
          </a:p>
          <a:p>
            <a:endParaRPr lang="en-US" dirty="0"/>
          </a:p>
        </p:txBody>
      </p:sp>
      <p:sp>
        <p:nvSpPr>
          <p:cNvPr id="4" name="Text Placeholder 3">
            <a:extLst>
              <a:ext uri="{FF2B5EF4-FFF2-40B4-BE49-F238E27FC236}">
                <a16:creationId xmlns:a16="http://schemas.microsoft.com/office/drawing/2014/main" id="{39FB6805-1A3B-49F1-3504-328EE16B7CA2}"/>
              </a:ext>
            </a:extLst>
          </p:cNvPr>
          <p:cNvSpPr>
            <a:spLocks noGrp="1"/>
          </p:cNvSpPr>
          <p:nvPr>
            <p:ph type="body" sz="quarter" idx="14"/>
          </p:nvPr>
        </p:nvSpPr>
        <p:spPr>
          <a:xfrm flipH="1">
            <a:off x="6295779" y="1351931"/>
            <a:ext cx="5896221" cy="780856"/>
          </a:xfrm>
          <a:prstGeom prst="homePlate">
            <a:avLst/>
          </a:prstGeom>
          <a:solidFill>
            <a:srgbClr val="FFD966"/>
          </a:solidFill>
        </p:spPr>
        <p:txBody>
          <a:bodyPr anchor="ctr">
            <a:normAutofit/>
          </a:bodyPr>
          <a:lstStyle/>
          <a:p>
            <a:pPr marL="1371600" lvl="0" defTabSz="685800">
              <a:spcBef>
                <a:spcPts val="600"/>
              </a:spcBef>
              <a:spcAft>
                <a:spcPts val="0"/>
              </a:spcAft>
              <a:buClrTx/>
            </a:pPr>
            <a:r>
              <a:rPr lang="en-US" dirty="0"/>
              <a:t>You’ll need a supporting statement from the prescriber. </a:t>
            </a:r>
          </a:p>
        </p:txBody>
      </p:sp>
      <p:sp>
        <p:nvSpPr>
          <p:cNvPr id="5" name="Text Placeholder 4">
            <a:extLst>
              <a:ext uri="{FF2B5EF4-FFF2-40B4-BE49-F238E27FC236}">
                <a16:creationId xmlns:a16="http://schemas.microsoft.com/office/drawing/2014/main" id="{B276C7B3-72A9-530F-6BAA-A7C1F76E094E}"/>
              </a:ext>
            </a:extLst>
          </p:cNvPr>
          <p:cNvSpPr>
            <a:spLocks noGrp="1"/>
          </p:cNvSpPr>
          <p:nvPr>
            <p:ph type="body" sz="quarter" idx="15"/>
          </p:nvPr>
        </p:nvSpPr>
        <p:spPr>
          <a:xfrm>
            <a:off x="1040605" y="5448170"/>
            <a:ext cx="10342016" cy="461665"/>
          </a:xfrm>
          <a:solidFill>
            <a:srgbClr val="2E75B6"/>
          </a:solidFill>
        </p:spPr>
        <p:txBody>
          <a:bodyPr/>
          <a:lstStyle/>
          <a:p>
            <a:pPr lvl="0" algn="ctr">
              <a:spcAft>
                <a:spcPts val="0"/>
              </a:spcAft>
              <a:buClrTx/>
              <a:defRPr/>
            </a:pPr>
            <a:r>
              <a:rPr lang="en-US" sz="2400" b="1" kern="0" dirty="0">
                <a:solidFill>
                  <a:prstClr val="white"/>
                </a:solidFill>
              </a:rPr>
              <a:t>An exception may be valid for the rest of the year.</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395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Part D (Drug) Appeals Process</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nvPr>
        </p:nvGraphicFramePr>
        <p:xfrm>
          <a:off x="1735900" y="1037551"/>
          <a:ext cx="9033334" cy="4083705"/>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n-US" sz="1200" dirty="0">
                          <a:solidFill>
                            <a:schemeClr val="bg1"/>
                          </a:solidFill>
                        </a:rPr>
                        <a:t>Coverage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72-hour time limit**</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24-hour time limit** </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drug plan(PDP)/Medicare Advantage Plan with drug coverage (MA-PD) </a:t>
                      </a:r>
                    </a:p>
                    <a:p>
                      <a:pPr algn="ctr"/>
                      <a:r>
                        <a:rPr lang="en-US" sz="1200" dirty="0">
                          <a:solidFill>
                            <a:schemeClr val="bg1"/>
                          </a:solidFill>
                        </a:rPr>
                        <a:t>7-day time limit (benefits)</a:t>
                      </a:r>
                    </a:p>
                    <a:p>
                      <a:pPr algn="ctr"/>
                      <a:r>
                        <a:rPr lang="en-US" sz="1200" dirty="0">
                          <a:solidFill>
                            <a:schemeClr val="bg1"/>
                          </a:solidFill>
                        </a:rPr>
                        <a:t>14-day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PDP/MA-PD </a:t>
                      </a:r>
                    </a:p>
                    <a:p>
                      <a:pPr algn="ctr"/>
                      <a:r>
                        <a:rPr lang="en-US" sz="1200" dirty="0">
                          <a:solidFill>
                            <a:schemeClr val="bg1"/>
                          </a:solidFill>
                        </a:rPr>
                        <a:t>72-hour time limit</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Part D Independent Review Entity (IRE)</a:t>
                      </a:r>
                    </a:p>
                    <a:p>
                      <a:pPr algn="ctr"/>
                      <a:r>
                        <a:rPr lang="en-US" sz="1200" dirty="0">
                          <a:solidFill>
                            <a:schemeClr val="bg1"/>
                          </a:solidFill>
                        </a:rPr>
                        <a:t>7-day time limit (benefits)</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Part D 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$180****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  ALJ Hearing</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a:t>
                      </a:r>
                    </a:p>
                    <a:p>
                      <a:pPr algn="ctr"/>
                      <a:r>
                        <a:rPr lang="en-US" sz="1200" dirty="0">
                          <a:solidFill>
                            <a:schemeClr val="bg1"/>
                          </a:solidFill>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72455"/>
            <a:ext cx="5927844" cy="113177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86103"/>
            <a:ext cx="5672103" cy="10156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 If, on redetermination, a plan sponsor upholds an at-risk determination made per 42 CFR § 423.153(f), the plan sponsor must auto-forward the case to the Part D 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2024.</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81991"/>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604560"/>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46146"/>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1100" dirty="0">
                  <a:solidFill>
                    <a:schemeClr val="tx1"/>
                  </a:solidFill>
                </a:rPr>
                <a:t>Coverage</a:t>
              </a:r>
              <a:br>
                <a:rPr lang="en-US" sz="1100" dirty="0">
                  <a:solidFill>
                    <a:schemeClr val="tx1"/>
                  </a:solidFill>
                </a:rPr>
              </a:br>
              <a:r>
                <a:rPr lang="en-US" sz="1100" dirty="0">
                  <a:solidFill>
                    <a:schemeClr val="tx1"/>
                  </a:solidFill>
                </a:rPr>
                <a:t>Determination*</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72-hour time limit**</a:t>
              </a:r>
            </a:p>
            <a:p>
              <a:pPr algn="ctr"/>
              <a:r>
                <a:rPr lang="en-US" sz="1200" dirty="0">
                  <a:solidFill>
                    <a:srgbClr val="184157"/>
                  </a:solidFill>
                  <a:latin typeface="Calibri" panose="020F0502020204030204"/>
                </a:rPr>
                <a:t>14-day time limit (payment)</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24-hour time limit**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Medicare drug plan(PDP)/Medicare Advantage </a:t>
              </a:r>
              <a:br>
                <a:rPr lang="en-US" sz="1200" dirty="0">
                  <a:solidFill>
                    <a:srgbClr val="184157"/>
                  </a:solidFill>
                  <a:latin typeface="Calibri" panose="020F0502020204030204"/>
                </a:rPr>
              </a:br>
              <a:r>
                <a:rPr lang="en-US" sz="1200" dirty="0">
                  <a:solidFill>
                    <a:srgbClr val="184157"/>
                  </a:solidFill>
                  <a:latin typeface="Calibri" panose="020F0502020204030204"/>
                </a:rPr>
                <a:t>Plan with drug coverage (MA-PD)</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PDP/MA-PD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Part D Independent Review Entity (IRE)</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D 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a:t>
              </a:r>
              <a:r>
                <a:rPr lang="en-US" sz="1200" baseline="30000" dirty="0">
                  <a:solidFill>
                    <a:schemeClr val="tx1"/>
                  </a:solidFill>
                </a:rPr>
                <a:t>th</a:t>
              </a:r>
              <a:r>
                <a:rPr lang="en-US" sz="1200" dirty="0">
                  <a:solidFill>
                    <a:schemeClr val="tx1"/>
                  </a:solidFill>
                </a:rPr>
                <a:t> Appeal</a:t>
              </a:r>
            </a:p>
            <a:p>
              <a:r>
                <a:rPr lang="en-US" sz="1200" dirty="0">
                  <a:solidFill>
                    <a:schemeClr val="tx1"/>
                  </a:solidFill>
                </a:rPr>
                <a:t>Level</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FILLING PERIOD</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84522"/>
              <a:ext cx="2577900" cy="45720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OMHA ALJ Hearing</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103</a:t>
            </a:fld>
            <a:endParaRPr lang="en-US" dirty="0"/>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n-US"/>
              <a:t>Medicare Drug Coverage</a:t>
            </a:r>
            <a:endParaRPr lang="en-US" dirty="0"/>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12</a:t>
            </a:r>
          </a:p>
        </p:txBody>
      </p:sp>
      <p:sp>
        <p:nvSpPr>
          <p:cNvPr id="5" name="Content Placeholder 4"/>
          <p:cNvSpPr>
            <a:spLocks noGrp="1"/>
          </p:cNvSpPr>
          <p:nvPr>
            <p:ph idx="4294967295"/>
          </p:nvPr>
        </p:nvSpPr>
        <p:spPr>
          <a:xfrm>
            <a:off x="1595663" y="1466051"/>
            <a:ext cx="10139137" cy="3480981"/>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If you get a new prescription and you’re not sure it’s on your plan’s formulary, ______________.</a:t>
            </a:r>
            <a:endParaRPr lang="en-US" sz="22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should reschedule the doctor’s appointment for a later date when you’ve had time to do research</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can request a coverage determination from your pharmacy</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can request a coverage determination from your plan</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All of the above</a:t>
            </a:r>
          </a:p>
        </p:txBody>
      </p:sp>
      <p:sp>
        <p:nvSpPr>
          <p:cNvPr id="6" name="Rounded Rectangle 5" descr="Green box highlighting C as the correct answer"/>
          <p:cNvSpPr/>
          <p:nvPr/>
        </p:nvSpPr>
        <p:spPr>
          <a:xfrm>
            <a:off x="2036781" y="3621605"/>
            <a:ext cx="7836347" cy="46032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36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13</a:t>
            </a:r>
          </a:p>
        </p:txBody>
      </p:sp>
      <p:sp>
        <p:nvSpPr>
          <p:cNvPr id="5" name="Content Placeholder 4"/>
          <p:cNvSpPr>
            <a:spLocks noGrp="1"/>
          </p:cNvSpPr>
          <p:nvPr>
            <p:ph idx="4294967295"/>
          </p:nvPr>
        </p:nvSpPr>
        <p:spPr>
          <a:xfrm>
            <a:off x="1595663" y="1593051"/>
            <a:ext cx="10139137" cy="3480981"/>
          </a:xfrm>
        </p:spPr>
        <p:txBody>
          <a:bodyPr>
            <a:noAutofit/>
          </a:bodyPr>
          <a:lstStyle/>
          <a:p>
            <a:pPr marL="0" lvl="0" indent="0" defTabSz="685800">
              <a:lnSpc>
                <a:spcPct val="100000"/>
              </a:lnSpc>
              <a:spcBef>
                <a:spcPts val="0"/>
              </a:spcBef>
              <a:spcAft>
                <a:spcPts val="1200"/>
              </a:spcAft>
              <a:buNone/>
            </a:pPr>
            <a:r>
              <a:rPr lang="en-US" sz="2000" b="1" dirty="0">
                <a:solidFill>
                  <a:srgbClr val="00529B"/>
                </a:solidFill>
              </a:rPr>
              <a:t>Anita’s doctor prescribes her medicine that isn’t on her Medicare drug plan’s formulary. After working with her doctor to provide documentation to the plan, she can now get her prescription from the pharmacy and pay her copay. This is an example of ______________.</a:t>
            </a:r>
            <a:endParaRPr lang="en-US" sz="20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a. An appeal</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b. A formulary exception</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c. An expedited request</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d. A tier exception</a:t>
            </a:r>
          </a:p>
        </p:txBody>
      </p:sp>
      <p:sp>
        <p:nvSpPr>
          <p:cNvPr id="6" name="Rounded Rectangle 5" descr="Green box highlighting B as the correct answer"/>
          <p:cNvSpPr/>
          <p:nvPr/>
        </p:nvSpPr>
        <p:spPr>
          <a:xfrm>
            <a:off x="1965063" y="3429000"/>
            <a:ext cx="3324113" cy="4318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1649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Key Points to Remember</a:t>
            </a:r>
          </a:p>
        </p:txBody>
      </p:sp>
      <p:sp>
        <p:nvSpPr>
          <p:cNvPr id="7" name="Content Placeholder 6"/>
          <p:cNvSpPr>
            <a:spLocks noGrp="1"/>
          </p:cNvSpPr>
          <p:nvPr>
            <p:ph type="body" sz="quarter" idx="13"/>
          </p:nvPr>
        </p:nvSpPr>
        <p:spPr>
          <a:xfrm>
            <a:off x="1371600" y="1230920"/>
            <a:ext cx="9715500" cy="3878262"/>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Drug coverage under different parts of Medicare depends on medical necessity, health care setting, medical indication, legal statue, and any special drug coverage requirements</a:t>
            </a:r>
          </a:p>
          <a:p>
            <a:pPr marL="274320" lvl="0" indent="-274320" defTabSz="685800">
              <a:lnSpc>
                <a:spcPct val="100000"/>
              </a:lnSpc>
              <a:spcBef>
                <a:spcPts val="0"/>
              </a:spcBef>
              <a:spcAft>
                <a:spcPts val="1200"/>
              </a:spcAft>
            </a:pPr>
            <a:r>
              <a:rPr lang="en-US" dirty="0">
                <a:solidFill>
                  <a:srgbClr val="00529B"/>
                </a:solidFill>
              </a:rPr>
              <a:t>You can get Medicare drug coverage through a Medicare drug plan, through a Medicare health plan with drug coverage, or other Medicare health plan with drug coverage</a:t>
            </a:r>
          </a:p>
          <a:p>
            <a:pPr marL="548640" lvl="1" indent="-274320" defTabSz="685800">
              <a:lnSpc>
                <a:spcPct val="100000"/>
              </a:lnSpc>
              <a:spcBef>
                <a:spcPts val="0"/>
              </a:spcBef>
              <a:spcAft>
                <a:spcPts val="1200"/>
              </a:spcAft>
            </a:pPr>
            <a:r>
              <a:rPr lang="en-US" dirty="0">
                <a:solidFill>
                  <a:srgbClr val="00529B"/>
                </a:solidFill>
              </a:rPr>
              <a:t>Most people must take </a:t>
            </a:r>
            <a:r>
              <a:rPr lang="en-US" b="1" dirty="0">
                <a:solidFill>
                  <a:srgbClr val="00529B"/>
                </a:solidFill>
              </a:rPr>
              <a:t>action</a:t>
            </a:r>
            <a:r>
              <a:rPr lang="en-US" dirty="0">
                <a:solidFill>
                  <a:srgbClr val="00529B"/>
                </a:solidFill>
              </a:rPr>
              <a:t> to enroll in a plan</a:t>
            </a:r>
          </a:p>
          <a:p>
            <a:pPr marL="548640" lvl="1" indent="-274320" defTabSz="685800">
              <a:lnSpc>
                <a:spcPct val="100000"/>
              </a:lnSpc>
              <a:spcBef>
                <a:spcPts val="0"/>
              </a:spcBef>
              <a:spcAft>
                <a:spcPts val="1200"/>
              </a:spcAft>
            </a:pPr>
            <a:r>
              <a:rPr lang="en-US" dirty="0">
                <a:solidFill>
                  <a:srgbClr val="00529B"/>
                </a:solidFill>
              </a:rPr>
              <a:t>A delay in joining may result in a late enrollment </a:t>
            </a:r>
            <a:r>
              <a:rPr lang="en-US" b="1" dirty="0">
                <a:solidFill>
                  <a:srgbClr val="00529B"/>
                </a:solidFill>
              </a:rPr>
              <a:t>penalty</a:t>
            </a:r>
          </a:p>
          <a:p>
            <a:pPr marL="548640" lvl="1" indent="-274320" defTabSz="685800">
              <a:lnSpc>
                <a:spcPct val="100000"/>
              </a:lnSpc>
              <a:spcBef>
                <a:spcPts val="0"/>
              </a:spcBef>
              <a:spcAft>
                <a:spcPts val="1200"/>
              </a:spcAft>
            </a:pPr>
            <a:r>
              <a:rPr lang="en-US" b="1" dirty="0">
                <a:solidFill>
                  <a:srgbClr val="00529B"/>
                </a:solidFill>
              </a:rPr>
              <a:t>Extra Help </a:t>
            </a:r>
            <a:r>
              <a:rPr lang="en-US" dirty="0">
                <a:solidFill>
                  <a:srgbClr val="00529B"/>
                </a:solidFill>
              </a:rPr>
              <a:t>is available to people with limited income and resources</a:t>
            </a:r>
          </a:p>
        </p:txBody>
      </p:sp>
      <p:sp>
        <p:nvSpPr>
          <p:cNvPr id="8" name="Slide Number Placeholder 5">
            <a:extLst>
              <a:ext uri="{FF2B5EF4-FFF2-40B4-BE49-F238E27FC236}">
                <a16:creationId xmlns:a16="http://schemas.microsoft.com/office/drawing/2014/main" id="{261A9FA4-91FD-4088-B7C5-BF261D1F9F1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65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a:t>
            </a:r>
          </a:p>
        </p:txBody>
      </p:sp>
      <p:graphicFrame>
        <p:nvGraphicFramePr>
          <p:cNvPr id="5"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1784756535"/>
              </p:ext>
            </p:extLst>
          </p:nvPr>
        </p:nvGraphicFramePr>
        <p:xfrm>
          <a:off x="838200" y="1075278"/>
          <a:ext cx="10995991" cy="5440680"/>
        </p:xfrm>
        <a:graphic>
          <a:graphicData uri="http://schemas.openxmlformats.org/drawingml/2006/table">
            <a:tbl>
              <a:tblPr firstRow="1" bandRow="1">
                <a:tableStyleId>{BDBED569-4797-4DF1-A0F4-6AAB3CD982D8}</a:tableStyleId>
              </a:tblPr>
              <a:tblGrid>
                <a:gridCol w="5200808">
                  <a:extLst>
                    <a:ext uri="{9D8B030D-6E8A-4147-A177-3AD203B41FA5}">
                      <a16:colId xmlns:a16="http://schemas.microsoft.com/office/drawing/2014/main" val="20000"/>
                    </a:ext>
                  </a:extLst>
                </a:gridCol>
                <a:gridCol w="5795183">
                  <a:extLst>
                    <a:ext uri="{9D8B030D-6E8A-4147-A177-3AD203B41FA5}">
                      <a16:colId xmlns:a16="http://schemas.microsoft.com/office/drawing/2014/main" val="20001"/>
                    </a:ext>
                  </a:extLst>
                </a:gridCol>
              </a:tblGrid>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Centers for Medicare &amp; </a:t>
                      </a:r>
                      <a:br>
                        <a:rPr lang="en-US" sz="1800" b="0" dirty="0">
                          <a:solidFill>
                            <a:srgbClr val="00529B"/>
                          </a:solidFill>
                          <a:effectLst/>
                          <a:latin typeface="+mn-lt"/>
                          <a:ea typeface="Calibri"/>
                          <a:cs typeface="Times New Roman"/>
                        </a:rPr>
                      </a:br>
                      <a:r>
                        <a:rPr lang="en-US" sz="1800" b="0" dirty="0">
                          <a:solidFill>
                            <a:srgbClr val="00529B"/>
                          </a:solidFill>
                          <a:effectLst/>
                          <a:latin typeface="+mn-lt"/>
                          <a:ea typeface="Calibri"/>
                          <a:cs typeface="Times New Roman"/>
                        </a:rPr>
                        <a:t>Medicaid Services (CMS)</a:t>
                      </a:r>
                    </a:p>
                  </a:txBody>
                  <a:tcPr/>
                </a:tc>
                <a:tc>
                  <a:txBody>
                    <a:bodyPr/>
                    <a:lstStyle/>
                    <a:p>
                      <a:pPr marL="285750" marR="0" lvl="0" indent="-285750">
                        <a:lnSpc>
                          <a:spcPct val="100000"/>
                        </a:lnSpc>
                        <a:spcBef>
                          <a:spcPts val="600"/>
                        </a:spcBef>
                        <a:spcAft>
                          <a:spcPts val="0"/>
                        </a:spcAft>
                        <a:buFont typeface="Wingdings" panose="05000000000000000000" pitchFamily="2" charset="2"/>
                        <a:buChar char="§"/>
                      </a:pPr>
                      <a:r>
                        <a:rPr lang="en-US" b="0" u="none" dirty="0">
                          <a:solidFill>
                            <a:srgbClr val="00529B"/>
                          </a:solidFill>
                        </a:rPr>
                        <a:t>1-800-MEDICARE (1-800-633-4227) (TTY: 1-877-486-2048)</a:t>
                      </a:r>
                      <a:endParaRPr lang="en-US" b="0" u="none" dirty="0">
                        <a:solidFill>
                          <a:srgbClr val="00529B"/>
                        </a:solidFill>
                        <a:hlinkClick r:id="rId4">
                          <a:extLst>
                            <a:ext uri="{A12FA001-AC4F-418D-AE19-62706E023703}">
                              <ahyp:hlinkClr xmlns:ahyp="http://schemas.microsoft.com/office/drawing/2018/hyperlinkcolor" val="tx"/>
                            </a:ext>
                          </a:extLst>
                        </a:hlinkClick>
                      </a:endParaRPr>
                    </a:p>
                    <a:p>
                      <a:pPr marL="285750" marR="0" lvl="0" indent="-285750">
                        <a:lnSpc>
                          <a:spcPct val="100000"/>
                        </a:lnSpc>
                        <a:spcBef>
                          <a:spcPts val="600"/>
                        </a:spcBef>
                        <a:spcAft>
                          <a:spcPts val="0"/>
                        </a:spcAft>
                        <a:buFont typeface="Wingdings" panose="05000000000000000000" pitchFamily="2" charset="2"/>
                        <a:buChar char="§"/>
                      </a:pPr>
                      <a:r>
                        <a:rPr lang="en-US" b="0" dirty="0">
                          <a:solidFill>
                            <a:srgbClr val="00529B"/>
                          </a:solidFill>
                          <a:hlinkClick r:id="rId4">
                            <a:extLst>
                              <a:ext uri="{A12FA001-AC4F-418D-AE19-62706E023703}">
                                <ahyp:hlinkClr xmlns:ahyp="http://schemas.microsoft.com/office/drawing/2018/hyperlinkcolor" val="tx"/>
                              </a:ext>
                            </a:extLst>
                          </a:hlinkClick>
                        </a:rPr>
                        <a:t>Medicare.gov/plan-compare</a:t>
                      </a:r>
                      <a:endParaRPr lang="en-US" sz="1800" b="0" u="sng" dirty="0">
                        <a:solidFill>
                          <a:srgbClr val="00529B"/>
                        </a:solidFill>
                        <a:effectLst/>
                        <a:latin typeface="+mn-lt"/>
                        <a:ea typeface="Calibri"/>
                        <a:cs typeface="Times New Roman"/>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5">
                            <a:extLst>
                              <a:ext uri="{A12FA001-AC4F-418D-AE19-62706E023703}">
                                <ahyp:hlinkClr xmlns:ahyp="http://schemas.microsoft.com/office/drawing/2018/hyperlinkcolor" val="tx"/>
                              </a:ext>
                            </a:extLst>
                          </a:hlinkClick>
                        </a:rPr>
                        <a:t>Medicare.gov/coverage/prescription-drugs-outpatient</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6">
                            <a:extLst>
                              <a:ext uri="{A12FA001-AC4F-418D-AE19-62706E023703}">
                                <ahyp:hlinkClr xmlns:ahyp="http://schemas.microsoft.com/office/drawing/2018/hyperlinkcolor" val="tx"/>
                              </a:ext>
                            </a:extLst>
                          </a:hlinkClick>
                        </a:rPr>
                        <a:t>Medicare.gov/drug-coverage-part-d</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en-US" sz="1800" b="0" dirty="0">
                        <a:solidFill>
                          <a:srgbClr val="00529B"/>
                        </a:solidFill>
                      </a:endParaRPr>
                    </a:p>
                  </a:txBody>
                  <a:tcPr/>
                </a:tc>
                <a:extLst>
                  <a:ext uri="{0D108BD9-81ED-4DB2-BD59-A6C34878D82A}">
                    <a16:rowId xmlns:a16="http://schemas.microsoft.com/office/drawing/2014/main" val="10000"/>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Social Security</a:t>
                      </a:r>
                    </a:p>
                  </a:txBody>
                  <a:tcPr/>
                </a:tc>
                <a:tc>
                  <a:txBody>
                    <a:bodyPr/>
                    <a:lstStyle/>
                    <a:p>
                      <a:pPr marL="285750" marR="0" indent="-285750">
                        <a:lnSpc>
                          <a:spcPct val="100000"/>
                        </a:lnSpc>
                        <a:spcBef>
                          <a:spcPts val="0"/>
                        </a:spcBef>
                        <a:spcAft>
                          <a:spcPts val="0"/>
                        </a:spcAft>
                        <a:buFont typeface="Wingdings" panose="05000000000000000000" pitchFamily="2" charset="2"/>
                        <a:buChar char="§"/>
                      </a:pPr>
                      <a:r>
                        <a:rPr lang="en-US" sz="1800" b="0" dirty="0">
                          <a:solidFill>
                            <a:srgbClr val="00529B"/>
                          </a:solidFill>
                          <a:effectLst/>
                          <a:latin typeface="+mn-lt"/>
                          <a:ea typeface="Calibri"/>
                          <a:cs typeface="Times New Roman"/>
                        </a:rPr>
                        <a:t>Call 1‑800‑772‑1213; TTY: 1‑800‑325‑0778.</a:t>
                      </a:r>
                    </a:p>
                    <a:p>
                      <a:pPr marL="285750" marR="0" indent="-285750">
                        <a:lnSpc>
                          <a:spcPct val="100000"/>
                        </a:lnSpc>
                        <a:spcBef>
                          <a:spcPts val="600"/>
                        </a:spcBef>
                        <a:spcAft>
                          <a:spcPts val="0"/>
                        </a:spcAft>
                        <a:buFont typeface="Wingdings" panose="05000000000000000000" pitchFamily="2" charset="2"/>
                        <a:buChar char="§"/>
                      </a:pP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SSA.gov</a:t>
                      </a:r>
                      <a:endPar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0000"/>
                        </a:lnSpc>
                        <a:spcBef>
                          <a:spcPts val="600"/>
                        </a:spcBef>
                        <a:spcAft>
                          <a:spcPts val="0"/>
                        </a:spcAft>
                        <a:buFont typeface="Wingdings" panose="05000000000000000000" pitchFamily="2" charset="2"/>
                        <a:buChar char="§"/>
                      </a:pP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SSA.gov/</a:t>
                      </a:r>
                      <a:r>
                        <a:rPr lang="en-US" sz="1800" b="0" u="sng" dirty="0" err="1">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medicare</a:t>
                      </a: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/part-d-extra-help</a:t>
                      </a:r>
                    </a:p>
                  </a:txBody>
                  <a:tcPr/>
                </a:tc>
                <a:extLst>
                  <a:ext uri="{0D108BD9-81ED-4DB2-BD59-A6C34878D82A}">
                    <a16:rowId xmlns:a16="http://schemas.microsoft.com/office/drawing/2014/main" val="10001"/>
                  </a:ext>
                </a:extLst>
              </a:tr>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State Health Insurance Assistance Programs (SHIP) and State Insurance Departments</a:t>
                      </a:r>
                    </a:p>
                  </a:txBody>
                  <a:tcPr/>
                </a:tc>
                <a:tc>
                  <a:txBody>
                    <a:body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sng" kern="12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n-US" sz="18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rPr>
                        <a:t>Call</a:t>
                      </a:r>
                      <a:r>
                        <a:rPr lang="en-US" sz="1800"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info@shiphelp.org</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Limited Income NET Program (Humana)</a:t>
                      </a:r>
                    </a:p>
                  </a:txBody>
                  <a:tcPr/>
                </a:tc>
                <a:tc>
                  <a:txBody>
                    <a:bodyPr/>
                    <a:lstStyle/>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rPr>
                        <a:t>Call advocacy help desk at 866-934-2019</a:t>
                      </a:r>
                      <a:r>
                        <a:rPr lang="en-US" sz="1800" b="0" baseline="0" dirty="0">
                          <a:solidFill>
                            <a:srgbClr val="00529B"/>
                          </a:solidFill>
                          <a:effectLst/>
                          <a:latin typeface="+mn-lt"/>
                          <a:ea typeface="Calibri"/>
                          <a:cs typeface="Times New Roman"/>
                        </a:rPr>
                        <a:t>.</a:t>
                      </a:r>
                      <a:endParaRPr lang="en-US" sz="1800" b="0" dirty="0">
                        <a:solidFill>
                          <a:srgbClr val="00529B"/>
                        </a:solidFill>
                        <a:effectLst/>
                        <a:latin typeface="+mn-lt"/>
                        <a:ea typeface="Calibri"/>
                        <a:cs typeface="Times New Roman"/>
                      </a:endParaRPr>
                    </a:p>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humana.com/member/medicare-linet-advocate-resources</a:t>
                      </a:r>
                      <a:endParaRPr lang="en-US" sz="1800" b="0" dirty="0">
                        <a:solidFill>
                          <a:srgbClr val="00529B"/>
                        </a:solidFill>
                        <a:effectLst/>
                        <a:latin typeface="+mn-lt"/>
                        <a:ea typeface="Calibri"/>
                        <a:cs typeface="Times New Roman"/>
                      </a:endParaRPr>
                    </a:p>
                    <a:p>
                      <a:pPr marL="285750" marR="0" indent="-285750">
                        <a:lnSpc>
                          <a:spcPct val="100000"/>
                        </a:lnSpc>
                        <a:spcBef>
                          <a:spcPts val="600"/>
                        </a:spcBef>
                        <a:spcAft>
                          <a:spcPts val="600"/>
                        </a:spcAft>
                        <a:buFont typeface="Wingdings" panose="05000000000000000000" pitchFamily="2" charset="2"/>
                        <a:buChar char="§"/>
                      </a:pPr>
                      <a:endParaRPr lang="en-US" sz="1800" b="0" dirty="0">
                        <a:solidFill>
                          <a:srgbClr val="00529B"/>
                        </a:solidFill>
                      </a:endParaRP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E1F6D4E-0BC8-4E2B-8E22-1A78DD83188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133641" y="4231223"/>
            <a:ext cx="1697118" cy="820274"/>
          </a:xfrm>
          <a:prstGeom prst="rect">
            <a:avLst/>
          </a:prstGeom>
        </p:spPr>
      </p:pic>
      <p:sp>
        <p:nvSpPr>
          <p:cNvPr id="6" name="Slide Number Placeholder 5">
            <a:extLst>
              <a:ext uri="{FF2B5EF4-FFF2-40B4-BE49-F238E27FC236}">
                <a16:creationId xmlns:a16="http://schemas.microsoft.com/office/drawing/2014/main" id="{644F56AC-FCC0-45EE-8556-AA0CE557FF6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74"/>
            <a:ext cx="12192000" cy="914400"/>
          </a:xfrm>
        </p:spPr>
        <p:txBody>
          <a:bodyPr>
            <a:normAutofit/>
          </a:bodyPr>
          <a:lstStyle/>
          <a:p>
            <a:r>
              <a:rPr lang="en-US" dirty="0"/>
              <a:t>Medicare Drug Coverage </a:t>
            </a:r>
            <a:br>
              <a:rPr lang="en-US" dirty="0"/>
            </a:br>
            <a:r>
              <a:rPr lang="en-US" dirty="0"/>
              <a:t>Resource Guide: Medicare Products</a:t>
            </a:r>
          </a:p>
        </p:txBody>
      </p:sp>
      <p:graphicFrame>
        <p:nvGraphicFramePr>
          <p:cNvPr id="5" name="Content Placeholder 6" descr="Table of Medicare Products" title="Medicare Prescription Drug Coverage Resource Guide--Medicare Products"/>
          <p:cNvGraphicFramePr>
            <a:graphicFrameLocks/>
          </p:cNvGraphicFramePr>
          <p:nvPr>
            <p:extLst>
              <p:ext uri="{D42A27DB-BD31-4B8C-83A1-F6EECF244321}">
                <p14:modId xmlns:p14="http://schemas.microsoft.com/office/powerpoint/2010/main" val="2837804011"/>
              </p:ext>
            </p:extLst>
          </p:nvPr>
        </p:nvGraphicFramePr>
        <p:xfrm>
          <a:off x="547145" y="1230087"/>
          <a:ext cx="11097710" cy="4724224"/>
        </p:xfrm>
        <a:graphic>
          <a:graphicData uri="http://schemas.openxmlformats.org/drawingml/2006/table">
            <a:tbl>
              <a:tblPr firstRow="1" bandRow="1">
                <a:tableStyleId>{BDBED569-4797-4DF1-A0F4-6AAB3CD982D8}</a:tableStyleId>
              </a:tblPr>
              <a:tblGrid>
                <a:gridCol w="4953000">
                  <a:extLst>
                    <a:ext uri="{9D8B030D-6E8A-4147-A177-3AD203B41FA5}">
                      <a16:colId xmlns:a16="http://schemas.microsoft.com/office/drawing/2014/main" val="20000"/>
                    </a:ext>
                  </a:extLst>
                </a:gridCol>
                <a:gridCol w="6144710">
                  <a:extLst>
                    <a:ext uri="{9D8B030D-6E8A-4147-A177-3AD203B41FA5}">
                      <a16:colId xmlns:a16="http://schemas.microsoft.com/office/drawing/2014/main" val="20001"/>
                    </a:ext>
                  </a:extLst>
                </a:gridCol>
              </a:tblGrid>
              <a:tr h="64663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a:t>
                      </a:r>
                      <a:r>
                        <a:rPr lang="en-US" sz="1600" b="0" baseline="0" dirty="0">
                          <a:solidFill>
                            <a:srgbClr val="00529B"/>
                          </a:solidFill>
                          <a:effectLst/>
                          <a:latin typeface="+mn-lt"/>
                          <a:ea typeface="Calibri"/>
                          <a:cs typeface="Times New Roman"/>
                        </a:rPr>
                        <a:t> Drug Benefit Manual</a:t>
                      </a:r>
                      <a:endParaRPr lang="en-US" sz="1600" b="0" dirty="0">
                        <a:solidFill>
                          <a:srgbClr val="00529B"/>
                        </a:solidFill>
                        <a:effectLst/>
                        <a:latin typeface="+mn-lt"/>
                        <a:ea typeface="Calibri"/>
                        <a:cs typeface="Times New Roman"/>
                      </a:endParaRP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CMS.gov/Medicare/Prescription-Drug-Coverage/PrescriptionDrugCovContra/PartDManuals</a:t>
                      </a:r>
                      <a:endParaRPr lang="en-US" sz="1600" b="0" dirty="0">
                        <a:solidFill>
                          <a:srgbClr val="00529B"/>
                        </a:solidFill>
                      </a:endParaRPr>
                    </a:p>
                  </a:txBody>
                  <a:tcPr/>
                </a:tc>
                <a:extLst>
                  <a:ext uri="{0D108BD9-81ED-4DB2-BD59-A6C34878D82A}">
                    <a16:rowId xmlns:a16="http://schemas.microsoft.com/office/drawing/2014/main" val="10000"/>
                  </a:ext>
                </a:extLst>
              </a:tr>
              <a:tr h="68981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 Drug Plan Enrollment and Disenrollment Guidance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CMS.gov/files/document/cy-2024-pdp-enrollment-and-disenrollment-guidance.pdf</a:t>
                      </a:r>
                      <a:endParaRPr lang="en-US" sz="1600" b="0" dirty="0">
                        <a:solidFill>
                          <a:srgbClr val="00529B"/>
                        </a:solidFill>
                      </a:endParaRPr>
                    </a:p>
                  </a:txBody>
                  <a:tcPr/>
                </a:tc>
                <a:extLst>
                  <a:ext uri="{0D108BD9-81ED-4DB2-BD59-A6C34878D82A}">
                    <a16:rowId xmlns:a16="http://schemas.microsoft.com/office/drawing/2014/main" val="10001"/>
                  </a:ext>
                </a:extLst>
              </a:tr>
              <a:tr h="960631">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2023/2024 Guide to Mailings From CMS, Social Security, and Plans</a:t>
                      </a: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CMS.gov/medicare/prescription-drug-coverage/limitedincomeandresources/downloads/consumer-mailings.pdf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0003"/>
                  </a:ext>
                </a:extLst>
              </a:tr>
              <a:tr h="681609">
                <a:tc>
                  <a:txBody>
                    <a:bodyPr/>
                    <a:lstStyle/>
                    <a:p>
                      <a:pPr marL="0" algn="l" defTabSz="685800" rtl="0" eaLnBrk="1" latinLnBrk="0" hangingPunct="1">
                        <a:lnSpc>
                          <a:spcPct val="100000"/>
                        </a:lnSpc>
                        <a:spcBef>
                          <a:spcPts val="600"/>
                        </a:spcBef>
                        <a:spcAft>
                          <a:spcPts val="0"/>
                        </a:spcAft>
                      </a:pPr>
                      <a:r>
                        <a:rPr lang="en-US" sz="1600" b="0" u="none" kern="1200" dirty="0">
                          <a:solidFill>
                            <a:srgbClr val="00529B"/>
                          </a:solidFill>
                          <a:latin typeface="+mn-lt"/>
                          <a:ea typeface="+mn-ea"/>
                          <a:cs typeface="+mn-cs"/>
                        </a:rPr>
                        <a:t>National Training Program – Partner Job Aids</a:t>
                      </a: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u="none" kern="1200"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CMSnationaltrainingprogram.cms.gov/resources?keys=job+aids</a:t>
                      </a:r>
                      <a:endParaRPr lang="en-US" sz="1600" b="0" u="none" kern="1200" dirty="0">
                        <a:solidFill>
                          <a:srgbClr val="00529B"/>
                        </a:solidFill>
                        <a:latin typeface="+mn-lt"/>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0004"/>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“Your Guide to Medicare Drug Coverage”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8">
                            <a:extLst>
                              <a:ext uri="{A12FA001-AC4F-418D-AE19-62706E023703}">
                                <ahyp:hlinkClr xmlns:ahyp="http://schemas.microsoft.com/office/drawing/2018/hyperlinkcolor" val="tx"/>
                              </a:ext>
                            </a:extLst>
                          </a:hlinkClick>
                        </a:rPr>
                        <a:t>Medicare.gov/publications/11109-Medicare-Drug-Coverage-Guide.pdf</a:t>
                      </a:r>
                      <a:endParaRPr lang="en-US" sz="1600" b="0" dirty="0">
                        <a:solidFill>
                          <a:srgbClr val="00529B"/>
                        </a:solidFill>
                      </a:endParaRP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0005"/>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“Choosing Medicare drug coverage”</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Medicare.gov/publications/11163-Compare-Medicare-Drug-Coverage.pdf</a:t>
                      </a:r>
                      <a:endParaRPr lang="en-US" sz="1600" b="0" dirty="0">
                        <a:solidFill>
                          <a:srgbClr val="00529B"/>
                        </a:solidFill>
                      </a:endParaRP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839142113"/>
                  </a:ext>
                </a:extLst>
              </a:tr>
            </a:tbl>
          </a:graphicData>
        </a:graphic>
      </p:graphicFrame>
      <p:sp>
        <p:nvSpPr>
          <p:cNvPr id="6" name="Slide Number Placeholder 5">
            <a:extLst>
              <a:ext uri="{FF2B5EF4-FFF2-40B4-BE49-F238E27FC236}">
                <a16:creationId xmlns:a16="http://schemas.microsoft.com/office/drawing/2014/main" id="{B3197F08-E95D-4A0B-BDF5-8D84CA04E29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 Fact Sheet &amp; Medicare Products</a:t>
            </a:r>
          </a:p>
        </p:txBody>
      </p:sp>
      <p:graphicFrame>
        <p:nvGraphicFramePr>
          <p:cNvPr id="5" name="Table 4">
            <a:extLst>
              <a:ext uri="{FF2B5EF4-FFF2-40B4-BE49-F238E27FC236}">
                <a16:creationId xmlns:a16="http://schemas.microsoft.com/office/drawing/2014/main" id="{F88F29FB-E96E-4DCE-B535-EB549AA24D81}"/>
              </a:ext>
            </a:extLst>
          </p:cNvPr>
          <p:cNvGraphicFramePr>
            <a:graphicFrameLocks noGrp="1"/>
          </p:cNvGraphicFramePr>
          <p:nvPr>
            <p:extLst>
              <p:ext uri="{D42A27DB-BD31-4B8C-83A1-F6EECF244321}">
                <p14:modId xmlns:p14="http://schemas.microsoft.com/office/powerpoint/2010/main" val="3885160476"/>
              </p:ext>
            </p:extLst>
          </p:nvPr>
        </p:nvGraphicFramePr>
        <p:xfrm>
          <a:off x="937390" y="1265945"/>
          <a:ext cx="10416410" cy="3387939"/>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3967325475"/>
                    </a:ext>
                  </a:extLst>
                </a:gridCol>
                <a:gridCol w="5247511">
                  <a:extLst>
                    <a:ext uri="{9D8B030D-6E8A-4147-A177-3AD203B41FA5}">
                      <a16:colId xmlns:a16="http://schemas.microsoft.com/office/drawing/2014/main" val="1455359319"/>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“Medicare’s Limited Income NET (Limited Income NET) Program for people at the pharmacy counter”</a:t>
                      </a:r>
                    </a:p>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(CMS Product No. 11328-P)</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CMS.gov/files/document/11328-p-limited-income-net-people-pharmacy-counter.pdf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2779221393"/>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 “Understanding Medicare Advantage &amp; Medicare Drug Plan Enrollment Periods”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Medicare.gov/Pubs/pdf/11219-understanding-medicare-part-c-d.pdf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3796766792"/>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“Saving on Health Care Costs”</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rPr>
                        <a:t>Medicare.gov/publications/11417-Saving-on-health-care-costs.pdf</a:t>
                      </a:r>
                      <a:endParaRPr lang="en-US" sz="1600" b="0" dirty="0">
                        <a:solidFill>
                          <a:srgbClr val="00529B"/>
                        </a:solidFill>
                      </a:endParaRPr>
                    </a:p>
                  </a:txBody>
                  <a:tcPr/>
                </a:tc>
                <a:extLst>
                  <a:ext uri="{0D108BD9-81ED-4DB2-BD59-A6C34878D82A}">
                    <a16:rowId xmlns:a16="http://schemas.microsoft.com/office/drawing/2014/main" val="924972704"/>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a:t>
                      </a:r>
                      <a:r>
                        <a:rPr lang="en-US" sz="1600" b="0" u="none" kern="1200" dirty="0">
                          <a:solidFill>
                            <a:srgbClr val="00529B"/>
                          </a:solidFill>
                          <a:latin typeface="+mn-lt"/>
                          <a:ea typeface="+mn-ea"/>
                          <a:cs typeface="+mn-cs"/>
                        </a:rPr>
                        <a:t>How Medicare Plans Use Pharmacies, Formularies, &amp; Common Coverage Rules”</a:t>
                      </a: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7">
                            <a:extLst>
                              <a:ext uri="{A12FA001-AC4F-418D-AE19-62706E023703}">
                                <ahyp:hlinkClr xmlns:ahyp="http://schemas.microsoft.com/office/drawing/2018/hyperlinkcolor" val="tx"/>
                              </a:ext>
                            </a:extLst>
                          </a:hlinkClick>
                        </a:rPr>
                        <a:t>Medicare.gov/publications/11136-pharmacies-formularies-coverage-rules.pdf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776002748"/>
                  </a:ext>
                </a:extLst>
              </a:tr>
            </a:tbl>
          </a:graphicData>
        </a:graphic>
      </p:graphicFrame>
      <p:sp>
        <p:nvSpPr>
          <p:cNvPr id="11" name="Content Placeholder 9">
            <a:extLst>
              <a:ext uri="{FF2B5EF4-FFF2-40B4-BE49-F238E27FC236}">
                <a16:creationId xmlns:a16="http://schemas.microsoft.com/office/drawing/2014/main" id="{2ACC590F-91D5-44DF-B0D4-FECB4EDD4953}"/>
              </a:ext>
            </a:extLst>
          </p:cNvPr>
          <p:cNvSpPr txBox="1">
            <a:spLocks/>
          </p:cNvSpPr>
          <p:nvPr/>
        </p:nvSpPr>
        <p:spPr>
          <a:xfrm>
            <a:off x="1019491" y="4972087"/>
            <a:ext cx="1041641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7DD92B2-CAD8-46FF-9EF5-3705B26FA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9640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n-US" sz="2800" dirty="0"/>
              <a:t>Part B Immunosuppressive Drug (Part B-ID) Coverage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14400" y="1242797"/>
            <a:ext cx="10644188" cy="5031963"/>
          </a:xfrm>
        </p:spPr>
        <p:txBody>
          <a:bodyPr>
            <a:normAutofit fontScale="92500" lnSpcReduction="10000"/>
          </a:bodyPr>
          <a:lstStyle/>
          <a:p>
            <a:pPr marL="0" indent="0">
              <a:lnSpc>
                <a:spcPct val="120000"/>
              </a:lnSpc>
              <a:spcAft>
                <a:spcPts val="1200"/>
              </a:spcAft>
              <a:buNone/>
            </a:pPr>
            <a:r>
              <a:rPr lang="en-US" b="1" dirty="0">
                <a:solidFill>
                  <a:srgbClr val="00529B"/>
                </a:solidFill>
              </a:rPr>
              <a:t>Part B-ID:</a:t>
            </a:r>
          </a:p>
          <a:p>
            <a:pPr marL="548640" indent="-274320">
              <a:lnSpc>
                <a:spcPct val="120000"/>
              </a:lnSpc>
              <a:spcBef>
                <a:spcPts val="0"/>
              </a:spcBef>
              <a:spcAft>
                <a:spcPts val="1200"/>
              </a:spcAft>
            </a:pPr>
            <a:r>
              <a:rPr lang="en-US" sz="2200" dirty="0">
                <a:solidFill>
                  <a:srgbClr val="00529B"/>
                </a:solidFill>
              </a:rPr>
              <a:t>Doesn’t have specific enrollment periods. If you qualify, you can enroll, disenroll, or re-enroll at any time on a monthly basis.</a:t>
            </a:r>
          </a:p>
          <a:p>
            <a:pPr marL="548640" indent="-274320">
              <a:lnSpc>
                <a:spcPct val="120000"/>
              </a:lnSpc>
              <a:spcBef>
                <a:spcPts val="0"/>
              </a:spcBef>
              <a:spcAft>
                <a:spcPts val="1200"/>
              </a:spcAft>
            </a:pPr>
            <a:r>
              <a:rPr lang="en-US" sz="2200" dirty="0">
                <a:solidFill>
                  <a:srgbClr val="00529B"/>
                </a:solidFill>
              </a:rPr>
              <a:t>Requires attestation that you don’t currently have or expect to get other types of coverage.</a:t>
            </a:r>
          </a:p>
          <a:p>
            <a:pPr marL="548640" indent="-274320">
              <a:lnSpc>
                <a:spcPct val="120000"/>
              </a:lnSpc>
              <a:spcBef>
                <a:spcPts val="0"/>
              </a:spcBef>
              <a:spcAft>
                <a:spcPts val="1200"/>
              </a:spcAft>
            </a:pPr>
            <a:r>
              <a:rPr lang="en-US" sz="2200" dirty="0">
                <a:solidFill>
                  <a:srgbClr val="00529B"/>
                </a:solidFill>
              </a:rPr>
              <a:t>Has a lower premium than the standard Part B premium, and doesn’t have late enrollment penalties.</a:t>
            </a:r>
          </a:p>
          <a:p>
            <a:pPr marL="822960" lvl="1" indent="-274320">
              <a:lnSpc>
                <a:spcPct val="120000"/>
              </a:lnSpc>
              <a:spcBef>
                <a:spcPts val="0"/>
              </a:spcBef>
              <a:spcAft>
                <a:spcPts val="1200"/>
              </a:spcAft>
            </a:pPr>
            <a:r>
              <a:rPr lang="en-US" sz="1800" dirty="0">
                <a:solidFill>
                  <a:srgbClr val="00529B"/>
                </a:solidFill>
              </a:rPr>
              <a:t>The monthly premium for this benefit is $103 (or higher based on your income) in 2024.</a:t>
            </a:r>
          </a:p>
          <a:p>
            <a:pPr marL="822960" lvl="1" indent="-274320">
              <a:lnSpc>
                <a:spcPct val="120000"/>
              </a:lnSpc>
              <a:spcBef>
                <a:spcPts val="0"/>
              </a:spcBef>
              <a:spcAft>
                <a:spcPts val="1200"/>
              </a:spcAft>
            </a:pPr>
            <a:r>
              <a:rPr lang="en-US" sz="1800" dirty="0">
                <a:solidFill>
                  <a:srgbClr val="00529B"/>
                </a:solidFill>
              </a:rPr>
              <a:t>Annual Part B deductible is $240; once you’ve met the deductible, you’ll pay 20% of the Medicare approved amount for your immunosuppressive drugs.</a:t>
            </a:r>
          </a:p>
          <a:p>
            <a:pPr marL="58738" indent="0">
              <a:lnSpc>
                <a:spcPct val="120000"/>
              </a:lnSpc>
              <a:spcBef>
                <a:spcPts val="0"/>
              </a:spcBef>
              <a:spcAft>
                <a:spcPts val="1200"/>
              </a:spcAft>
              <a:buNone/>
            </a:pPr>
            <a:r>
              <a:rPr lang="en-US" sz="2200" b="1" dirty="0">
                <a:solidFill>
                  <a:srgbClr val="00529B"/>
                </a:solidFill>
              </a:rPr>
              <a:t>NOTE</a:t>
            </a:r>
            <a:r>
              <a:rPr lang="en-US" sz="2200" dirty="0">
                <a:solidFill>
                  <a:srgbClr val="00529B"/>
                </a:solidFill>
              </a:rPr>
              <a:t>: If you also qualify for Medicare Savings Programs (MSP), they may help to pay the premium, deductible, and/or coinsurance for Part B-ID. </a:t>
            </a:r>
            <a:endParaRPr lang="en-US" dirty="0"/>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28336" y="54910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n-US" dirty="0"/>
              <a:t>Medicare Drug Coverage</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38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(A–L)</a:t>
            </a:r>
            <a:endParaRPr lang="en-US" sz="3000" dirty="0"/>
          </a:p>
        </p:txBody>
      </p:sp>
      <p:sp>
        <p:nvSpPr>
          <p:cNvPr id="6" name="Content Placeholder 2"/>
          <p:cNvSpPr>
            <a:spLocks noGrp="1"/>
          </p:cNvSpPr>
          <p:nvPr>
            <p:ph idx="4294967295"/>
          </p:nvPr>
        </p:nvSpPr>
        <p:spPr>
          <a:xfrm>
            <a:off x="1188720" y="1029652"/>
            <a:ext cx="11074401" cy="5115967"/>
          </a:xfrm>
        </p:spPr>
        <p:txBody>
          <a:bodyPr numCol="2">
            <a:noAutofit/>
          </a:bodyPr>
          <a:lstStyle/>
          <a:p>
            <a:pPr marL="0" indent="0">
              <a:lnSpc>
                <a:spcPct val="100000"/>
              </a:lnSpc>
              <a:spcBef>
                <a:spcPts val="0"/>
              </a:spcBef>
              <a:spcAft>
                <a:spcPts val="1200"/>
              </a:spcAft>
              <a:buNone/>
            </a:pPr>
            <a:r>
              <a:rPr lang="en-US" sz="1600" b="1" dirty="0">
                <a:solidFill>
                  <a:srgbClr val="00529B"/>
                </a:solidFill>
              </a:rPr>
              <a:t>ADAP </a:t>
            </a:r>
            <a:r>
              <a:rPr lang="en-US" sz="1600" dirty="0">
                <a:solidFill>
                  <a:srgbClr val="00529B"/>
                </a:solidFill>
              </a:rPr>
              <a:t>AIDS Drug Assistance Programs</a:t>
            </a:r>
          </a:p>
          <a:p>
            <a:pPr marL="0" indent="0">
              <a:lnSpc>
                <a:spcPct val="100000"/>
              </a:lnSpc>
              <a:spcBef>
                <a:spcPts val="0"/>
              </a:spcBef>
              <a:spcAft>
                <a:spcPts val="1200"/>
              </a:spcAft>
              <a:buNone/>
            </a:pPr>
            <a:r>
              <a:rPr lang="en-US" sz="1600" b="1" dirty="0">
                <a:solidFill>
                  <a:srgbClr val="00529B"/>
                </a:solidFill>
              </a:rPr>
              <a:t>AIC</a:t>
            </a:r>
            <a:r>
              <a:rPr lang="en-US" sz="1600" dirty="0">
                <a:solidFill>
                  <a:srgbClr val="00529B"/>
                </a:solidFill>
              </a:rPr>
              <a:t> Amount in Controversy </a:t>
            </a:r>
          </a:p>
          <a:p>
            <a:pPr marL="0" indent="0">
              <a:lnSpc>
                <a:spcPct val="100000"/>
              </a:lnSpc>
              <a:spcBef>
                <a:spcPts val="0"/>
              </a:spcBef>
              <a:spcAft>
                <a:spcPts val="1200"/>
              </a:spcAft>
              <a:buNone/>
            </a:pPr>
            <a:r>
              <a:rPr lang="en-US" sz="1600" b="1" dirty="0">
                <a:solidFill>
                  <a:srgbClr val="00529B"/>
                </a:solidFill>
              </a:rPr>
              <a:t>ALJ</a:t>
            </a:r>
            <a:r>
              <a:rPr lang="en-US" sz="1600" dirty="0">
                <a:solidFill>
                  <a:srgbClr val="00529B"/>
                </a:solidFill>
              </a:rPr>
              <a:t> Administrative Law Judge </a:t>
            </a:r>
          </a:p>
          <a:p>
            <a:pPr marL="0" indent="0">
              <a:lnSpc>
                <a:spcPct val="100000"/>
              </a:lnSpc>
              <a:spcBef>
                <a:spcPts val="0"/>
              </a:spcBef>
              <a:spcAft>
                <a:spcPts val="1200"/>
              </a:spcAft>
              <a:buNone/>
            </a:pPr>
            <a:r>
              <a:rPr lang="en-US" sz="1600" b="1" dirty="0">
                <a:solidFill>
                  <a:srgbClr val="00529B"/>
                </a:solidFill>
              </a:rPr>
              <a:t>ANOC </a:t>
            </a:r>
            <a:r>
              <a:rPr lang="en-US" sz="1600" dirty="0">
                <a:solidFill>
                  <a:srgbClr val="00529B"/>
                </a:solidFill>
              </a:rPr>
              <a:t>Annual Notice of Change </a:t>
            </a:r>
          </a:p>
          <a:p>
            <a:pPr marL="0" indent="0">
              <a:lnSpc>
                <a:spcPct val="100000"/>
              </a:lnSpc>
              <a:spcBef>
                <a:spcPts val="0"/>
              </a:spcBef>
              <a:spcAft>
                <a:spcPts val="1200"/>
              </a:spcAft>
              <a:buNone/>
            </a:pPr>
            <a:r>
              <a:rPr lang="en-US" sz="1600" b="1" dirty="0">
                <a:solidFill>
                  <a:srgbClr val="00529B"/>
                </a:solidFill>
              </a:rPr>
              <a:t>BPH</a:t>
            </a:r>
            <a:r>
              <a:rPr lang="en-US" sz="1600" dirty="0">
                <a:solidFill>
                  <a:srgbClr val="00529B"/>
                </a:solidFill>
              </a:rPr>
              <a:t> Benign Prostatic Hyperplasia </a:t>
            </a:r>
          </a:p>
          <a:p>
            <a:pPr marL="0" indent="0">
              <a:lnSpc>
                <a:spcPct val="100000"/>
              </a:lnSpc>
              <a:spcBef>
                <a:spcPts val="0"/>
              </a:spcBef>
              <a:spcAft>
                <a:spcPts val="1200"/>
              </a:spcAft>
              <a:buNone/>
            </a:pPr>
            <a:r>
              <a:rPr lang="en-US" sz="1600" b="1" dirty="0">
                <a:solidFill>
                  <a:srgbClr val="00529B"/>
                </a:solidFill>
              </a:rPr>
              <a:t>CHIP</a:t>
            </a:r>
            <a:r>
              <a:rPr lang="en-US" sz="1600" dirty="0">
                <a:solidFill>
                  <a:srgbClr val="00529B"/>
                </a:solidFill>
              </a:rPr>
              <a:t> Children’s Health Insurance Program </a:t>
            </a:r>
          </a:p>
          <a:p>
            <a:pPr marL="0" indent="0">
              <a:lnSpc>
                <a:spcPct val="100000"/>
              </a:lnSpc>
              <a:spcBef>
                <a:spcPts val="0"/>
              </a:spcBef>
              <a:spcAft>
                <a:spcPts val="1200"/>
              </a:spcAft>
              <a:buNone/>
            </a:pPr>
            <a:r>
              <a:rPr lang="en-US" sz="1600" b="1" dirty="0">
                <a:solidFill>
                  <a:srgbClr val="00529B"/>
                </a:solidFill>
              </a:rPr>
              <a:t>CMS</a:t>
            </a:r>
            <a:r>
              <a:rPr lang="en-US" sz="1600" dirty="0">
                <a:solidFill>
                  <a:srgbClr val="00529B"/>
                </a:solidFill>
              </a:rPr>
              <a:t> Centers for Medicare &amp; Medicaid Services </a:t>
            </a:r>
          </a:p>
          <a:p>
            <a:pPr marL="0" indent="0">
              <a:lnSpc>
                <a:spcPct val="100000"/>
              </a:lnSpc>
              <a:spcBef>
                <a:spcPts val="0"/>
              </a:spcBef>
              <a:spcAft>
                <a:spcPts val="1200"/>
              </a:spcAft>
              <a:buNone/>
            </a:pPr>
            <a:r>
              <a:rPr lang="en-US" sz="1600" b="1" dirty="0">
                <a:solidFill>
                  <a:srgbClr val="00529B"/>
                </a:solidFill>
              </a:rPr>
              <a:t>DME </a:t>
            </a:r>
            <a:r>
              <a:rPr lang="en-US" sz="1600" dirty="0">
                <a:solidFill>
                  <a:srgbClr val="00529B"/>
                </a:solidFill>
              </a:rPr>
              <a:t>Durable Medical Equipment </a:t>
            </a:r>
          </a:p>
          <a:p>
            <a:pPr marL="0" indent="0">
              <a:lnSpc>
                <a:spcPct val="100000"/>
              </a:lnSpc>
              <a:spcBef>
                <a:spcPts val="0"/>
              </a:spcBef>
              <a:spcAft>
                <a:spcPts val="1200"/>
              </a:spcAft>
              <a:buNone/>
            </a:pPr>
            <a:r>
              <a:rPr lang="en-US" sz="1600" b="1" dirty="0">
                <a:solidFill>
                  <a:srgbClr val="00529B"/>
                </a:solidFill>
              </a:rPr>
              <a:t>DMP </a:t>
            </a:r>
            <a:r>
              <a:rPr lang="en-US" sz="1600" dirty="0">
                <a:solidFill>
                  <a:srgbClr val="00529B"/>
                </a:solidFill>
              </a:rPr>
              <a:t>Drug Management Program </a:t>
            </a:r>
          </a:p>
          <a:p>
            <a:pPr marL="0" indent="0">
              <a:lnSpc>
                <a:spcPct val="100000"/>
              </a:lnSpc>
              <a:spcBef>
                <a:spcPts val="0"/>
              </a:spcBef>
              <a:spcAft>
                <a:spcPts val="1200"/>
              </a:spcAft>
              <a:buNone/>
            </a:pPr>
            <a:r>
              <a:rPr lang="en-US" sz="1600" b="1" dirty="0">
                <a:solidFill>
                  <a:srgbClr val="00529B"/>
                </a:solidFill>
              </a:rPr>
              <a:t>EOB</a:t>
            </a:r>
            <a:r>
              <a:rPr lang="en-US" sz="1600" dirty="0">
                <a:solidFill>
                  <a:srgbClr val="00529B"/>
                </a:solidFill>
              </a:rPr>
              <a:t> Explanation of Benefits </a:t>
            </a:r>
          </a:p>
          <a:p>
            <a:pPr marL="0" indent="0">
              <a:lnSpc>
                <a:spcPct val="100000"/>
              </a:lnSpc>
              <a:spcBef>
                <a:spcPts val="0"/>
              </a:spcBef>
              <a:spcAft>
                <a:spcPts val="1200"/>
              </a:spcAft>
              <a:buNone/>
            </a:pPr>
            <a:r>
              <a:rPr lang="en-US" sz="1600" b="1" dirty="0">
                <a:solidFill>
                  <a:srgbClr val="00529B"/>
                </a:solidFill>
              </a:rPr>
              <a:t>EOC</a:t>
            </a:r>
            <a:r>
              <a:rPr lang="en-US" sz="1600" dirty="0">
                <a:solidFill>
                  <a:srgbClr val="00529B"/>
                </a:solidFill>
              </a:rPr>
              <a:t> Evidence of Coverage </a:t>
            </a:r>
          </a:p>
          <a:p>
            <a:pPr marL="0" indent="0">
              <a:lnSpc>
                <a:spcPct val="100000"/>
              </a:lnSpc>
              <a:spcBef>
                <a:spcPts val="0"/>
              </a:spcBef>
              <a:spcAft>
                <a:spcPts val="1200"/>
              </a:spcAft>
              <a:buNone/>
            </a:pPr>
            <a:r>
              <a:rPr lang="en-US" sz="1600" b="1" dirty="0">
                <a:solidFill>
                  <a:srgbClr val="00529B"/>
                </a:solidFill>
              </a:rPr>
              <a:t>ESRD </a:t>
            </a:r>
            <a:r>
              <a:rPr lang="en-US" sz="1600" dirty="0">
                <a:solidFill>
                  <a:srgbClr val="00529B"/>
                </a:solidFill>
              </a:rPr>
              <a:t>End-Stage Renal Disease </a:t>
            </a:r>
          </a:p>
          <a:p>
            <a:pPr marL="0" lvl="0" indent="0">
              <a:lnSpc>
                <a:spcPct val="100000"/>
              </a:lnSpc>
              <a:spcBef>
                <a:spcPts val="0"/>
              </a:spcBef>
              <a:spcAft>
                <a:spcPts val="1200"/>
              </a:spcAft>
              <a:buClrTx/>
              <a:buNone/>
            </a:pPr>
            <a:r>
              <a:rPr lang="en-US" sz="1600" b="1" dirty="0">
                <a:solidFill>
                  <a:srgbClr val="00529B"/>
                </a:solidFill>
              </a:rPr>
              <a:t>FDA</a:t>
            </a:r>
            <a:r>
              <a:rPr lang="en-US" sz="1600" dirty="0">
                <a:solidFill>
                  <a:srgbClr val="00529B"/>
                </a:solidFill>
              </a:rPr>
              <a:t> U.S. Food &amp; Drug Administration</a:t>
            </a:r>
          </a:p>
          <a:p>
            <a:pPr marL="0" lvl="0" indent="0">
              <a:lnSpc>
                <a:spcPct val="100000"/>
              </a:lnSpc>
              <a:spcBef>
                <a:spcPts val="0"/>
              </a:spcBef>
              <a:spcAft>
                <a:spcPts val="1200"/>
              </a:spcAft>
              <a:buClrTx/>
              <a:buNone/>
            </a:pPr>
            <a:r>
              <a:rPr lang="en-US" sz="1600" b="1" dirty="0">
                <a:solidFill>
                  <a:srgbClr val="00529B"/>
                </a:solidFill>
              </a:rPr>
              <a:t>FEHB </a:t>
            </a:r>
            <a:r>
              <a:rPr lang="en-US" sz="1600" dirty="0">
                <a:solidFill>
                  <a:srgbClr val="00529B"/>
                </a:solidFill>
              </a:rPr>
              <a:t>Federal Employees Health Benefits</a:t>
            </a:r>
          </a:p>
          <a:p>
            <a:pPr marL="0" lvl="0" indent="0">
              <a:lnSpc>
                <a:spcPct val="100000"/>
              </a:lnSpc>
              <a:spcBef>
                <a:spcPts val="0"/>
              </a:spcBef>
              <a:spcAft>
                <a:spcPts val="1200"/>
              </a:spcAft>
              <a:buClrTx/>
              <a:buNone/>
            </a:pPr>
            <a:r>
              <a:rPr lang="en-US" sz="1600" b="1" dirty="0">
                <a:solidFill>
                  <a:srgbClr val="00529B"/>
                </a:solidFill>
              </a:rPr>
              <a:t>FPL</a:t>
            </a:r>
            <a:r>
              <a:rPr lang="en-US" sz="1600" dirty="0">
                <a:solidFill>
                  <a:srgbClr val="00529B"/>
                </a:solidFill>
              </a:rPr>
              <a:t> Federal Poverty Level </a:t>
            </a:r>
          </a:p>
          <a:p>
            <a:pPr marL="0" lvl="0" indent="0">
              <a:lnSpc>
                <a:spcPct val="100000"/>
              </a:lnSpc>
              <a:spcBef>
                <a:spcPts val="0"/>
              </a:spcBef>
              <a:spcAft>
                <a:spcPts val="1200"/>
              </a:spcAft>
              <a:buClrTx/>
              <a:buNone/>
            </a:pPr>
            <a:r>
              <a:rPr lang="en-US" sz="1600" b="1" dirty="0">
                <a:solidFill>
                  <a:srgbClr val="00529B"/>
                </a:solidFill>
              </a:rPr>
              <a:t>FSA </a:t>
            </a:r>
            <a:r>
              <a:rPr lang="en-US" sz="1600" dirty="0">
                <a:solidFill>
                  <a:srgbClr val="00529B"/>
                </a:solidFill>
              </a:rPr>
              <a:t>Flexible Spending Account</a:t>
            </a:r>
          </a:p>
          <a:p>
            <a:pPr marL="0" lvl="0" indent="0">
              <a:lnSpc>
                <a:spcPct val="100000"/>
              </a:lnSpc>
              <a:spcBef>
                <a:spcPts val="0"/>
              </a:spcBef>
              <a:spcAft>
                <a:spcPts val="1200"/>
              </a:spcAft>
              <a:buClrTx/>
              <a:buNone/>
            </a:pPr>
            <a:r>
              <a:rPr lang="en-US" sz="1600" b="1" dirty="0">
                <a:solidFill>
                  <a:srgbClr val="00529B"/>
                </a:solidFill>
              </a:rPr>
              <a:t>GEP </a:t>
            </a:r>
            <a:r>
              <a:rPr lang="en-US" sz="1600" dirty="0">
                <a:solidFill>
                  <a:srgbClr val="00529B"/>
                </a:solidFill>
              </a:rPr>
              <a:t>General Enrollment Period</a:t>
            </a:r>
            <a:endParaRPr lang="en-US" sz="1600" b="1" dirty="0">
              <a:solidFill>
                <a:srgbClr val="00529B"/>
              </a:solidFill>
            </a:endParaRPr>
          </a:p>
          <a:p>
            <a:pPr marL="0" lvl="0" indent="0">
              <a:lnSpc>
                <a:spcPct val="100000"/>
              </a:lnSpc>
              <a:spcBef>
                <a:spcPts val="0"/>
              </a:spcBef>
              <a:spcAft>
                <a:spcPts val="1200"/>
              </a:spcAft>
              <a:buClrTx/>
              <a:buNone/>
            </a:pPr>
            <a:r>
              <a:rPr lang="en-US" sz="1600" b="1" dirty="0">
                <a:solidFill>
                  <a:srgbClr val="00529B"/>
                </a:solidFill>
              </a:rPr>
              <a:t>GHP </a:t>
            </a:r>
            <a:r>
              <a:rPr lang="en-US" sz="1600" dirty="0">
                <a:solidFill>
                  <a:srgbClr val="00529B"/>
                </a:solidFill>
              </a:rPr>
              <a:t>Group Health Plan</a:t>
            </a:r>
          </a:p>
          <a:p>
            <a:pPr marL="0" lvl="0" indent="0">
              <a:lnSpc>
                <a:spcPct val="100000"/>
              </a:lnSpc>
              <a:spcBef>
                <a:spcPts val="0"/>
              </a:spcBef>
              <a:spcAft>
                <a:spcPts val="1200"/>
              </a:spcAft>
              <a:buClrTx/>
              <a:buNone/>
            </a:pPr>
            <a:r>
              <a:rPr lang="en-US" sz="1600" b="1" dirty="0">
                <a:solidFill>
                  <a:srgbClr val="00529B"/>
                </a:solidFill>
              </a:rPr>
              <a:t>HSA </a:t>
            </a:r>
            <a:r>
              <a:rPr lang="en-US" sz="1600" dirty="0">
                <a:solidFill>
                  <a:srgbClr val="00529B"/>
                </a:solidFill>
              </a:rPr>
              <a:t>Health Savings Account</a:t>
            </a:r>
          </a:p>
          <a:p>
            <a:pPr marL="0" lvl="0" indent="0">
              <a:lnSpc>
                <a:spcPct val="100000"/>
              </a:lnSpc>
              <a:spcBef>
                <a:spcPts val="0"/>
              </a:spcBef>
              <a:spcAft>
                <a:spcPts val="1200"/>
              </a:spcAft>
              <a:buClrTx/>
              <a:buNone/>
            </a:pPr>
            <a:r>
              <a:rPr lang="en-US" sz="1600" b="1" dirty="0">
                <a:solidFill>
                  <a:srgbClr val="00529B"/>
                </a:solidFill>
              </a:rPr>
              <a:t>ICEP </a:t>
            </a:r>
            <a:r>
              <a:rPr lang="en-US" sz="1600" dirty="0">
                <a:solidFill>
                  <a:srgbClr val="00529B"/>
                </a:solidFill>
              </a:rPr>
              <a:t>Initial Coverage Election Period</a:t>
            </a:r>
          </a:p>
          <a:p>
            <a:pPr marL="0" lvl="0" indent="0">
              <a:lnSpc>
                <a:spcPct val="100000"/>
              </a:lnSpc>
              <a:spcBef>
                <a:spcPts val="0"/>
              </a:spcBef>
              <a:spcAft>
                <a:spcPts val="1200"/>
              </a:spcAft>
              <a:buClrTx/>
              <a:buNone/>
            </a:pPr>
            <a:r>
              <a:rPr lang="en-US" sz="1600" b="1" dirty="0">
                <a:solidFill>
                  <a:srgbClr val="00529B"/>
                </a:solidFill>
              </a:rPr>
              <a:t>IEP</a:t>
            </a:r>
            <a:r>
              <a:rPr lang="en-US" sz="1600" dirty="0">
                <a:solidFill>
                  <a:srgbClr val="00529B"/>
                </a:solidFill>
              </a:rPr>
              <a:t> Initial Enrollment Period </a:t>
            </a:r>
          </a:p>
          <a:p>
            <a:pPr marL="0" lvl="0" indent="0">
              <a:lnSpc>
                <a:spcPct val="100000"/>
              </a:lnSpc>
              <a:spcBef>
                <a:spcPts val="0"/>
              </a:spcBef>
              <a:spcAft>
                <a:spcPts val="1200"/>
              </a:spcAft>
              <a:buClrTx/>
              <a:buNone/>
            </a:pPr>
            <a:r>
              <a:rPr lang="en-US" sz="1600" b="1" dirty="0">
                <a:solidFill>
                  <a:srgbClr val="00529B"/>
                </a:solidFill>
              </a:rPr>
              <a:t>IHS </a:t>
            </a:r>
            <a:r>
              <a:rPr lang="en-US" sz="1600" dirty="0">
                <a:solidFill>
                  <a:srgbClr val="00529B"/>
                </a:solidFill>
              </a:rPr>
              <a:t>Indian Health Services</a:t>
            </a:r>
          </a:p>
          <a:p>
            <a:pPr marL="0" lvl="0" indent="0">
              <a:lnSpc>
                <a:spcPct val="100000"/>
              </a:lnSpc>
              <a:spcBef>
                <a:spcPts val="0"/>
              </a:spcBef>
              <a:spcAft>
                <a:spcPts val="1200"/>
              </a:spcAft>
              <a:buClrTx/>
              <a:buNone/>
            </a:pPr>
            <a:r>
              <a:rPr lang="en-US" sz="1600" b="1" dirty="0">
                <a:solidFill>
                  <a:srgbClr val="00529B"/>
                </a:solidFill>
              </a:rPr>
              <a:t>IRE</a:t>
            </a:r>
            <a:r>
              <a:rPr lang="en-US" sz="1600" dirty="0">
                <a:solidFill>
                  <a:srgbClr val="00529B"/>
                </a:solidFill>
              </a:rPr>
              <a:t> Independent Review Entity </a:t>
            </a:r>
          </a:p>
          <a:p>
            <a:pPr marL="0" lvl="0" indent="0">
              <a:lnSpc>
                <a:spcPct val="100000"/>
              </a:lnSpc>
              <a:spcBef>
                <a:spcPts val="0"/>
              </a:spcBef>
              <a:spcAft>
                <a:spcPts val="1200"/>
              </a:spcAft>
              <a:buClrTx/>
              <a:buNone/>
            </a:pPr>
            <a:r>
              <a:rPr lang="en-US" sz="1600" b="1" dirty="0">
                <a:solidFill>
                  <a:srgbClr val="00529B"/>
                </a:solidFill>
              </a:rPr>
              <a:t>IRMAA</a:t>
            </a:r>
            <a:r>
              <a:rPr lang="en-US" sz="1600" dirty="0">
                <a:solidFill>
                  <a:srgbClr val="00529B"/>
                </a:solidFill>
              </a:rPr>
              <a:t> Income-Related Monthly Adjustment Amount </a:t>
            </a:r>
          </a:p>
          <a:p>
            <a:pPr marL="0" lvl="0" indent="0">
              <a:lnSpc>
                <a:spcPct val="100000"/>
              </a:lnSpc>
              <a:spcBef>
                <a:spcPts val="0"/>
              </a:spcBef>
              <a:spcAft>
                <a:spcPts val="1200"/>
              </a:spcAft>
              <a:buClrTx/>
              <a:buNone/>
            </a:pPr>
            <a:r>
              <a:rPr lang="en-US" sz="1600" b="1" dirty="0">
                <a:solidFill>
                  <a:srgbClr val="00529B"/>
                </a:solidFill>
              </a:rPr>
              <a:t>IRS</a:t>
            </a:r>
            <a:r>
              <a:rPr lang="en-US" sz="1600" dirty="0">
                <a:solidFill>
                  <a:srgbClr val="00529B"/>
                </a:solidFill>
              </a:rPr>
              <a:t> Internal Revenue Service </a:t>
            </a:r>
          </a:p>
          <a:p>
            <a:pPr marL="0" indent="0">
              <a:lnSpc>
                <a:spcPct val="100000"/>
              </a:lnSpc>
              <a:spcBef>
                <a:spcPts val="0"/>
              </a:spcBef>
              <a:spcAft>
                <a:spcPts val="1200"/>
              </a:spcAft>
              <a:buNone/>
            </a:pPr>
            <a:r>
              <a:rPr lang="en-US" sz="1600" b="1" dirty="0">
                <a:solidFill>
                  <a:srgbClr val="00529B"/>
                </a:solidFill>
              </a:rPr>
              <a:t>LINET </a:t>
            </a:r>
            <a:r>
              <a:rPr lang="en-US" sz="1600" dirty="0">
                <a:solidFill>
                  <a:srgbClr val="00529B"/>
                </a:solidFill>
              </a:rPr>
              <a:t>Limited Income Newly Eligible Transition </a:t>
            </a:r>
            <a:endParaRPr lang="en-US" sz="1600" b="1" dirty="0">
              <a:solidFill>
                <a:srgbClr val="00529B"/>
              </a:solidFill>
            </a:endParaRPr>
          </a:p>
        </p:txBody>
      </p:sp>
      <p:cxnSp>
        <p:nvCxnSpPr>
          <p:cNvPr id="9" name="Straight Connector 8">
            <a:extLst>
              <a:ext uri="{FF2B5EF4-FFF2-40B4-BE49-F238E27FC236}">
                <a16:creationId xmlns:a16="http://schemas.microsoft.com/office/drawing/2014/main" id="{FFE68319-674C-46C0-BED0-8E34DE4524EC}"/>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B7405B-D69B-401A-9DCA-9F4B11ADDAF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110</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(L–V)</a:t>
            </a:r>
          </a:p>
        </p:txBody>
      </p:sp>
      <p:sp>
        <p:nvSpPr>
          <p:cNvPr id="6" name="Content Placeholder 8"/>
          <p:cNvSpPr>
            <a:spLocks noGrp="1"/>
          </p:cNvSpPr>
          <p:nvPr>
            <p:ph idx="4294967295"/>
          </p:nvPr>
        </p:nvSpPr>
        <p:spPr>
          <a:xfrm>
            <a:off x="1155700" y="1029652"/>
            <a:ext cx="10807700" cy="5531573"/>
          </a:xfrm>
        </p:spPr>
        <p:txBody>
          <a:bodyPr numCol="2">
            <a:noAutofit/>
          </a:bodyPr>
          <a:lstStyle/>
          <a:p>
            <a:pPr marL="0" indent="0">
              <a:lnSpc>
                <a:spcPct val="120000"/>
              </a:lnSpc>
              <a:spcBef>
                <a:spcPts val="0"/>
              </a:spcBef>
              <a:spcAft>
                <a:spcPts val="1200"/>
              </a:spcAft>
              <a:buNone/>
            </a:pPr>
            <a:r>
              <a:rPr lang="en-US" sz="1400" b="1" dirty="0">
                <a:solidFill>
                  <a:srgbClr val="00529B"/>
                </a:solidFill>
              </a:rPr>
              <a:t>LIS</a:t>
            </a:r>
            <a:r>
              <a:rPr lang="en-US" sz="1400" dirty="0">
                <a:solidFill>
                  <a:srgbClr val="00529B"/>
                </a:solidFill>
              </a:rPr>
              <a:t> Low-Income Subsidy</a:t>
            </a:r>
            <a:endParaRPr lang="en-US" sz="1400" b="1" dirty="0">
              <a:solidFill>
                <a:srgbClr val="00529B"/>
              </a:solidFill>
            </a:endParaRPr>
          </a:p>
          <a:p>
            <a:pPr marL="0" indent="0">
              <a:lnSpc>
                <a:spcPct val="120000"/>
              </a:lnSpc>
              <a:spcBef>
                <a:spcPts val="0"/>
              </a:spcBef>
              <a:spcAft>
                <a:spcPts val="1200"/>
              </a:spcAft>
              <a:buNone/>
            </a:pPr>
            <a:r>
              <a:rPr lang="en-US" sz="1400" b="1" dirty="0">
                <a:solidFill>
                  <a:srgbClr val="00529B"/>
                </a:solidFill>
              </a:rPr>
              <a:t>LPI</a:t>
            </a:r>
            <a:r>
              <a:rPr lang="en-US" sz="1400" dirty="0">
                <a:solidFill>
                  <a:srgbClr val="00529B"/>
                </a:solidFill>
              </a:rPr>
              <a:t> Low-Performance Icon </a:t>
            </a:r>
          </a:p>
          <a:p>
            <a:pPr marL="0" indent="0">
              <a:lnSpc>
                <a:spcPct val="120000"/>
              </a:lnSpc>
              <a:spcBef>
                <a:spcPts val="0"/>
              </a:spcBef>
              <a:spcAft>
                <a:spcPts val="1200"/>
              </a:spcAft>
              <a:buNone/>
            </a:pPr>
            <a:r>
              <a:rPr lang="en-US" sz="1400" b="1" dirty="0">
                <a:solidFill>
                  <a:srgbClr val="00529B"/>
                </a:solidFill>
              </a:rPr>
              <a:t>MA OEP </a:t>
            </a:r>
            <a:r>
              <a:rPr lang="en-US" sz="1400" dirty="0">
                <a:solidFill>
                  <a:srgbClr val="00529B"/>
                </a:solidFill>
              </a:rPr>
              <a:t>Medicare Advantage Open Enrollment Period</a:t>
            </a:r>
          </a:p>
          <a:p>
            <a:pPr marL="0" indent="0">
              <a:lnSpc>
                <a:spcPct val="120000"/>
              </a:lnSpc>
              <a:spcBef>
                <a:spcPts val="0"/>
              </a:spcBef>
              <a:spcAft>
                <a:spcPts val="1200"/>
              </a:spcAft>
              <a:buNone/>
            </a:pPr>
            <a:r>
              <a:rPr lang="en-US" sz="1400" b="1" dirty="0">
                <a:solidFill>
                  <a:srgbClr val="00529B"/>
                </a:solidFill>
              </a:rPr>
              <a:t>MAC</a:t>
            </a:r>
            <a:r>
              <a:rPr lang="en-US" sz="1400" dirty="0">
                <a:solidFill>
                  <a:srgbClr val="00529B"/>
                </a:solidFill>
              </a:rPr>
              <a:t> Medicare Administrative Contractor </a:t>
            </a:r>
          </a:p>
          <a:p>
            <a:pPr marL="0" indent="0">
              <a:lnSpc>
                <a:spcPct val="120000"/>
              </a:lnSpc>
              <a:spcBef>
                <a:spcPts val="0"/>
              </a:spcBef>
              <a:spcAft>
                <a:spcPts val="1200"/>
              </a:spcAft>
              <a:buNone/>
            </a:pPr>
            <a:r>
              <a:rPr lang="en-US" sz="1400" b="1" dirty="0">
                <a:solidFill>
                  <a:srgbClr val="00529B"/>
                </a:solidFill>
              </a:rPr>
              <a:t>MAGI</a:t>
            </a:r>
            <a:r>
              <a:rPr lang="en-US" sz="1400" dirty="0">
                <a:solidFill>
                  <a:srgbClr val="00529B"/>
                </a:solidFill>
              </a:rPr>
              <a:t> Modified Adjusted Gross Income</a:t>
            </a:r>
          </a:p>
          <a:p>
            <a:pPr marL="0" indent="0">
              <a:lnSpc>
                <a:spcPct val="120000"/>
              </a:lnSpc>
              <a:spcBef>
                <a:spcPts val="0"/>
              </a:spcBef>
              <a:spcAft>
                <a:spcPts val="1200"/>
              </a:spcAft>
              <a:buNone/>
            </a:pPr>
            <a:r>
              <a:rPr lang="en-US" sz="1400" b="1" dirty="0">
                <a:solidFill>
                  <a:srgbClr val="00529B"/>
                </a:solidFill>
              </a:rPr>
              <a:t>MPPP </a:t>
            </a:r>
            <a:r>
              <a:rPr lang="en-US" sz="1400" dirty="0">
                <a:solidFill>
                  <a:srgbClr val="00529B"/>
                </a:solidFill>
              </a:rPr>
              <a:t>Medicare Prescription Payment Plan</a:t>
            </a:r>
          </a:p>
          <a:p>
            <a:pPr marL="0" indent="0">
              <a:lnSpc>
                <a:spcPct val="120000"/>
              </a:lnSpc>
              <a:spcBef>
                <a:spcPts val="0"/>
              </a:spcBef>
              <a:spcAft>
                <a:spcPts val="1200"/>
              </a:spcAft>
              <a:buNone/>
            </a:pPr>
            <a:r>
              <a:rPr lang="en-US" sz="1400" b="1" dirty="0">
                <a:solidFill>
                  <a:srgbClr val="00529B"/>
                </a:solidFill>
              </a:rPr>
              <a:t>MSA</a:t>
            </a:r>
            <a:r>
              <a:rPr lang="en-US" sz="1400" dirty="0">
                <a:solidFill>
                  <a:srgbClr val="00529B"/>
                </a:solidFill>
              </a:rPr>
              <a:t> Medical Savings Account</a:t>
            </a:r>
          </a:p>
          <a:p>
            <a:pPr marL="0" indent="0">
              <a:lnSpc>
                <a:spcPct val="120000"/>
              </a:lnSpc>
              <a:spcBef>
                <a:spcPts val="0"/>
              </a:spcBef>
              <a:spcAft>
                <a:spcPts val="1200"/>
              </a:spcAft>
              <a:buNone/>
            </a:pPr>
            <a:r>
              <a:rPr lang="en-US" sz="1400" b="1" dirty="0">
                <a:solidFill>
                  <a:srgbClr val="00529B"/>
                </a:solidFill>
              </a:rPr>
              <a:t>MSP</a:t>
            </a:r>
            <a:r>
              <a:rPr lang="en-US" sz="1400" dirty="0">
                <a:solidFill>
                  <a:srgbClr val="00529B"/>
                </a:solidFill>
              </a:rPr>
              <a:t> Medicare Savings Programs</a:t>
            </a:r>
          </a:p>
          <a:p>
            <a:pPr marL="0" indent="0">
              <a:lnSpc>
                <a:spcPct val="120000"/>
              </a:lnSpc>
              <a:spcBef>
                <a:spcPts val="0"/>
              </a:spcBef>
              <a:spcAft>
                <a:spcPts val="1200"/>
              </a:spcAft>
              <a:buNone/>
            </a:pPr>
            <a:r>
              <a:rPr lang="en-US" sz="1400" b="1" dirty="0">
                <a:solidFill>
                  <a:srgbClr val="00529B"/>
                </a:solidFill>
              </a:rPr>
              <a:t>MTM</a:t>
            </a:r>
            <a:r>
              <a:rPr lang="en-US" sz="1400" dirty="0">
                <a:solidFill>
                  <a:srgbClr val="00529B"/>
                </a:solidFill>
              </a:rPr>
              <a:t> Medication Therapy Management </a:t>
            </a:r>
          </a:p>
          <a:p>
            <a:pPr marL="0" indent="0">
              <a:lnSpc>
                <a:spcPct val="120000"/>
              </a:lnSpc>
              <a:spcBef>
                <a:spcPts val="0"/>
              </a:spcBef>
              <a:spcAft>
                <a:spcPts val="1200"/>
              </a:spcAft>
              <a:buNone/>
            </a:pPr>
            <a:r>
              <a:rPr lang="en-US" sz="1400" b="1" dirty="0">
                <a:solidFill>
                  <a:srgbClr val="00529B"/>
                </a:solidFill>
              </a:rPr>
              <a:t>NET</a:t>
            </a:r>
            <a:r>
              <a:rPr lang="en-US" sz="1400" dirty="0">
                <a:solidFill>
                  <a:srgbClr val="00529B"/>
                </a:solidFill>
              </a:rPr>
              <a:t> Newly Eligible Transition </a:t>
            </a:r>
          </a:p>
          <a:p>
            <a:pPr marL="0" indent="0">
              <a:lnSpc>
                <a:spcPct val="120000"/>
              </a:lnSpc>
              <a:spcBef>
                <a:spcPts val="0"/>
              </a:spcBef>
              <a:spcAft>
                <a:spcPts val="1200"/>
              </a:spcAft>
              <a:buNone/>
            </a:pPr>
            <a:r>
              <a:rPr lang="en-US" sz="1400" b="1" dirty="0">
                <a:solidFill>
                  <a:srgbClr val="00529B"/>
                </a:solidFill>
              </a:rPr>
              <a:t>NIH</a:t>
            </a:r>
            <a:r>
              <a:rPr lang="en-US" sz="1400" dirty="0">
                <a:solidFill>
                  <a:srgbClr val="00529B"/>
                </a:solidFill>
              </a:rPr>
              <a:t> National Institutes of Health</a:t>
            </a:r>
          </a:p>
          <a:p>
            <a:pPr marL="0" indent="0">
              <a:lnSpc>
                <a:spcPct val="120000"/>
              </a:lnSpc>
              <a:spcBef>
                <a:spcPts val="0"/>
              </a:spcBef>
              <a:spcAft>
                <a:spcPts val="1200"/>
              </a:spcAft>
              <a:buNone/>
            </a:pPr>
            <a:r>
              <a:rPr lang="en-US" sz="1400" b="1" dirty="0">
                <a:solidFill>
                  <a:srgbClr val="00529B"/>
                </a:solidFill>
              </a:rPr>
              <a:t>NTP</a:t>
            </a:r>
            <a:r>
              <a:rPr lang="en-US" sz="1400" dirty="0">
                <a:solidFill>
                  <a:srgbClr val="00529B"/>
                </a:solidFill>
              </a:rPr>
              <a:t> National Training Program </a:t>
            </a:r>
          </a:p>
          <a:p>
            <a:pPr marL="0" indent="0">
              <a:lnSpc>
                <a:spcPct val="120000"/>
              </a:lnSpc>
              <a:spcBef>
                <a:spcPts val="0"/>
              </a:spcBef>
              <a:spcAft>
                <a:spcPts val="1200"/>
              </a:spcAft>
              <a:buNone/>
            </a:pPr>
            <a:r>
              <a:rPr lang="en-US" sz="1400" b="1" dirty="0">
                <a:solidFill>
                  <a:srgbClr val="00529B"/>
                </a:solidFill>
              </a:rPr>
              <a:t>OEP</a:t>
            </a:r>
            <a:r>
              <a:rPr lang="en-US" sz="1400" dirty="0">
                <a:solidFill>
                  <a:srgbClr val="00529B"/>
                </a:solidFill>
              </a:rPr>
              <a:t> Open Enrollment Period</a:t>
            </a:r>
            <a:endParaRPr lang="en-US" sz="1400" b="1" dirty="0">
              <a:solidFill>
                <a:srgbClr val="00529B"/>
              </a:solidFill>
            </a:endParaRPr>
          </a:p>
          <a:p>
            <a:pPr marL="0" indent="0">
              <a:lnSpc>
                <a:spcPct val="120000"/>
              </a:lnSpc>
              <a:spcBef>
                <a:spcPts val="0"/>
              </a:spcBef>
              <a:spcAft>
                <a:spcPts val="1200"/>
              </a:spcAft>
              <a:buNone/>
            </a:pPr>
            <a:r>
              <a:rPr lang="en-US" sz="1400" b="1" dirty="0">
                <a:solidFill>
                  <a:srgbClr val="00529B"/>
                </a:solidFill>
              </a:rPr>
              <a:t>PFFS </a:t>
            </a:r>
            <a:r>
              <a:rPr lang="en-US" sz="1400" dirty="0">
                <a:solidFill>
                  <a:srgbClr val="00529B"/>
                </a:solidFill>
              </a:rPr>
              <a:t>Private Fee-for-Service</a:t>
            </a:r>
          </a:p>
          <a:p>
            <a:pPr marL="0" lvl="0" indent="0">
              <a:lnSpc>
                <a:spcPct val="100000"/>
              </a:lnSpc>
              <a:spcBef>
                <a:spcPts val="0"/>
              </a:spcBef>
              <a:spcAft>
                <a:spcPts val="1200"/>
              </a:spcAft>
              <a:buClrTx/>
              <a:buNone/>
            </a:pPr>
            <a:r>
              <a:rPr lang="en-US" sz="1400" b="1" dirty="0">
                <a:solidFill>
                  <a:srgbClr val="00529B"/>
                </a:solidFill>
              </a:rPr>
              <a:t>RRB</a:t>
            </a:r>
            <a:r>
              <a:rPr lang="en-US" sz="1400" dirty="0">
                <a:solidFill>
                  <a:srgbClr val="00529B"/>
                </a:solidFill>
              </a:rPr>
              <a:t> Railroad Retirement Board </a:t>
            </a:r>
          </a:p>
          <a:p>
            <a:pPr marL="0" lvl="0" indent="0">
              <a:lnSpc>
                <a:spcPct val="100000"/>
              </a:lnSpc>
              <a:spcBef>
                <a:spcPts val="0"/>
              </a:spcBef>
              <a:spcAft>
                <a:spcPts val="1200"/>
              </a:spcAft>
              <a:buClrTx/>
              <a:buNone/>
            </a:pPr>
            <a:r>
              <a:rPr lang="en-US" sz="1400" b="1" dirty="0">
                <a:solidFill>
                  <a:srgbClr val="00529B"/>
                </a:solidFill>
              </a:rPr>
              <a:t>SCE</a:t>
            </a:r>
            <a:r>
              <a:rPr lang="en-US" sz="1400" dirty="0">
                <a:solidFill>
                  <a:srgbClr val="00529B"/>
                </a:solidFill>
              </a:rPr>
              <a:t> Subsidy-Changing Event </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Part B-ID </a:t>
            </a:r>
            <a:r>
              <a:rPr lang="en-US" sz="1400" dirty="0">
                <a:solidFill>
                  <a:srgbClr val="00529B"/>
                </a:solidFill>
              </a:rPr>
              <a:t>Immunosuppressive Drug Benefit</a:t>
            </a:r>
          </a:p>
          <a:p>
            <a:pPr marL="0" lvl="0" indent="0">
              <a:lnSpc>
                <a:spcPct val="100000"/>
              </a:lnSpc>
              <a:spcBef>
                <a:spcPts val="0"/>
              </a:spcBef>
              <a:spcAft>
                <a:spcPts val="1200"/>
              </a:spcAft>
              <a:buClrTx/>
              <a:buNone/>
            </a:pPr>
            <a:r>
              <a:rPr lang="en-US" sz="1400" b="1" dirty="0">
                <a:solidFill>
                  <a:srgbClr val="00529B"/>
                </a:solidFill>
              </a:rPr>
              <a:t>POS</a:t>
            </a:r>
            <a:r>
              <a:rPr lang="en-US" sz="1400" dirty="0">
                <a:solidFill>
                  <a:srgbClr val="00529B"/>
                </a:solidFill>
              </a:rPr>
              <a:t> Point-of-Sale </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RHC </a:t>
            </a:r>
            <a:r>
              <a:rPr lang="en-US" sz="1400" dirty="0">
                <a:solidFill>
                  <a:srgbClr val="00529B"/>
                </a:solidFill>
              </a:rPr>
              <a:t>Rural Health Clinic</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SEP</a:t>
            </a:r>
            <a:r>
              <a:rPr lang="en-US" sz="1400" dirty="0">
                <a:solidFill>
                  <a:srgbClr val="00529B"/>
                </a:solidFill>
              </a:rPr>
              <a:t> Special Enrollment Period </a:t>
            </a:r>
          </a:p>
          <a:p>
            <a:pPr marL="0" lvl="0" indent="0">
              <a:lnSpc>
                <a:spcPct val="100000"/>
              </a:lnSpc>
              <a:spcBef>
                <a:spcPts val="0"/>
              </a:spcBef>
              <a:spcAft>
                <a:spcPts val="1200"/>
              </a:spcAft>
              <a:buClrTx/>
              <a:buNone/>
            </a:pPr>
            <a:r>
              <a:rPr lang="en-US" sz="1400" b="1" dirty="0">
                <a:solidFill>
                  <a:srgbClr val="00529B"/>
                </a:solidFill>
              </a:rPr>
              <a:t>SHIP </a:t>
            </a:r>
            <a:r>
              <a:rPr lang="en-US" sz="1400" dirty="0">
                <a:solidFill>
                  <a:srgbClr val="00529B"/>
                </a:solidFill>
              </a:rPr>
              <a:t>State Health Insurance Assistance Program</a:t>
            </a:r>
          </a:p>
          <a:p>
            <a:pPr marL="0" lvl="0" indent="0">
              <a:lnSpc>
                <a:spcPct val="100000"/>
              </a:lnSpc>
              <a:spcBef>
                <a:spcPts val="0"/>
              </a:spcBef>
              <a:spcAft>
                <a:spcPts val="1200"/>
              </a:spcAft>
              <a:buClrTx/>
              <a:buNone/>
            </a:pPr>
            <a:r>
              <a:rPr lang="en-US" sz="1400" b="1" dirty="0">
                <a:solidFill>
                  <a:srgbClr val="00529B"/>
                </a:solidFill>
              </a:rPr>
              <a:t>SNF</a:t>
            </a:r>
            <a:r>
              <a:rPr lang="en-US" sz="1400" dirty="0">
                <a:solidFill>
                  <a:srgbClr val="00529B"/>
                </a:solidFill>
              </a:rPr>
              <a:t> Skilled Nursing Facility</a:t>
            </a:r>
          </a:p>
          <a:p>
            <a:pPr marL="0" lvl="0" indent="0">
              <a:lnSpc>
                <a:spcPct val="100000"/>
              </a:lnSpc>
              <a:spcBef>
                <a:spcPts val="0"/>
              </a:spcBef>
              <a:spcAft>
                <a:spcPts val="1200"/>
              </a:spcAft>
              <a:buClrTx/>
              <a:buNone/>
            </a:pPr>
            <a:r>
              <a:rPr lang="en-US" sz="1400" b="1" dirty="0">
                <a:solidFill>
                  <a:srgbClr val="00529B"/>
                </a:solidFill>
              </a:rPr>
              <a:t>SNP </a:t>
            </a:r>
            <a:r>
              <a:rPr lang="en-US" sz="1400" dirty="0">
                <a:solidFill>
                  <a:srgbClr val="00529B"/>
                </a:solidFill>
              </a:rPr>
              <a:t>Special Needs Plan</a:t>
            </a:r>
          </a:p>
          <a:p>
            <a:pPr marL="0" lvl="0" indent="0">
              <a:lnSpc>
                <a:spcPct val="100000"/>
              </a:lnSpc>
              <a:spcBef>
                <a:spcPts val="0"/>
              </a:spcBef>
              <a:spcAft>
                <a:spcPts val="1200"/>
              </a:spcAft>
              <a:buClrTx/>
              <a:buNone/>
            </a:pPr>
            <a:r>
              <a:rPr lang="en-US" sz="1400" b="1" dirty="0">
                <a:solidFill>
                  <a:srgbClr val="00529B"/>
                </a:solidFill>
              </a:rPr>
              <a:t>SPAP</a:t>
            </a:r>
            <a:r>
              <a:rPr lang="en-US" sz="1400" dirty="0">
                <a:solidFill>
                  <a:srgbClr val="00529B"/>
                </a:solidFill>
              </a:rPr>
              <a:t> State Pharmaceutical Assistance Program </a:t>
            </a:r>
          </a:p>
          <a:p>
            <a:pPr marL="0" lvl="0" indent="0">
              <a:lnSpc>
                <a:spcPct val="100000"/>
              </a:lnSpc>
              <a:spcBef>
                <a:spcPts val="0"/>
              </a:spcBef>
              <a:spcAft>
                <a:spcPts val="1200"/>
              </a:spcAft>
              <a:buClrTx/>
              <a:buNone/>
            </a:pPr>
            <a:r>
              <a:rPr lang="en-US" sz="1400" b="1" dirty="0">
                <a:solidFill>
                  <a:srgbClr val="00529B"/>
                </a:solidFill>
              </a:rPr>
              <a:t>SSI</a:t>
            </a:r>
            <a:r>
              <a:rPr lang="en-US" sz="1400" dirty="0">
                <a:solidFill>
                  <a:srgbClr val="00529B"/>
                </a:solidFill>
              </a:rPr>
              <a:t> Supplemental Security Income </a:t>
            </a:r>
          </a:p>
          <a:p>
            <a:pPr marL="0" lvl="0" indent="0">
              <a:lnSpc>
                <a:spcPct val="100000"/>
              </a:lnSpc>
              <a:spcBef>
                <a:spcPts val="0"/>
              </a:spcBef>
              <a:spcAft>
                <a:spcPts val="1200"/>
              </a:spcAft>
              <a:buClrTx/>
              <a:buNone/>
            </a:pPr>
            <a:r>
              <a:rPr lang="en-US" sz="1400" b="1" dirty="0">
                <a:solidFill>
                  <a:srgbClr val="00529B"/>
                </a:solidFill>
              </a:rPr>
              <a:t>TrOOP</a:t>
            </a:r>
            <a:r>
              <a:rPr lang="en-US" sz="1400" dirty="0">
                <a:solidFill>
                  <a:srgbClr val="00529B"/>
                </a:solidFill>
              </a:rPr>
              <a:t> True Out-of-Pocket </a:t>
            </a:r>
          </a:p>
          <a:p>
            <a:pPr marL="0" lvl="0" indent="0">
              <a:lnSpc>
                <a:spcPct val="100000"/>
              </a:lnSpc>
              <a:spcBef>
                <a:spcPts val="0"/>
              </a:spcBef>
              <a:spcAft>
                <a:spcPts val="1200"/>
              </a:spcAft>
              <a:buClrTx/>
              <a:buNone/>
            </a:pPr>
            <a:r>
              <a:rPr lang="en-US" sz="1400" b="1" dirty="0">
                <a:solidFill>
                  <a:srgbClr val="00529B"/>
                </a:solidFill>
              </a:rPr>
              <a:t>TTY</a:t>
            </a:r>
            <a:r>
              <a:rPr lang="en-US" sz="1400" dirty="0">
                <a:solidFill>
                  <a:srgbClr val="00529B"/>
                </a:solidFill>
              </a:rPr>
              <a:t> Teletypewriter </a:t>
            </a:r>
          </a:p>
          <a:p>
            <a:pPr marL="0" lvl="0" indent="0">
              <a:lnSpc>
                <a:spcPct val="100000"/>
              </a:lnSpc>
              <a:spcBef>
                <a:spcPts val="0"/>
              </a:spcBef>
              <a:spcAft>
                <a:spcPts val="1200"/>
              </a:spcAft>
              <a:buClrTx/>
              <a:buNone/>
            </a:pPr>
            <a:r>
              <a:rPr lang="en-US" sz="1400" b="1" dirty="0">
                <a:solidFill>
                  <a:srgbClr val="00529B"/>
                </a:solidFill>
              </a:rPr>
              <a:t>YPP</a:t>
            </a:r>
            <a:r>
              <a:rPr lang="en-US" sz="1400" dirty="0">
                <a:solidFill>
                  <a:srgbClr val="00529B"/>
                </a:solidFill>
              </a:rPr>
              <a:t> Your Plan Premium</a:t>
            </a:r>
          </a:p>
          <a:p>
            <a:pPr marL="0" lvl="0" indent="0">
              <a:lnSpc>
                <a:spcPct val="100000"/>
              </a:lnSpc>
              <a:spcBef>
                <a:spcPts val="0"/>
              </a:spcBef>
              <a:spcAft>
                <a:spcPts val="1200"/>
              </a:spcAft>
              <a:buClrTx/>
              <a:buNone/>
            </a:pPr>
            <a:r>
              <a:rPr lang="en-US" sz="1400" b="1" dirty="0">
                <a:solidFill>
                  <a:srgbClr val="00529B"/>
                </a:solidFill>
              </a:rPr>
              <a:t>VA</a:t>
            </a:r>
            <a:r>
              <a:rPr lang="en-US" sz="1400" dirty="0">
                <a:solidFill>
                  <a:srgbClr val="00529B"/>
                </a:solidFill>
              </a:rPr>
              <a:t> U.S. Department of Veterans Affairs</a:t>
            </a:r>
          </a:p>
        </p:txBody>
      </p:sp>
      <p:cxnSp>
        <p:nvCxnSpPr>
          <p:cNvPr id="8" name="Straight Connector 7">
            <a:extLst>
              <a:ext uri="{FF2B5EF4-FFF2-40B4-BE49-F238E27FC236}">
                <a16:creationId xmlns:a16="http://schemas.microsoft.com/office/drawing/2014/main" id="{78BD3D57-5632-41CF-A6B4-F202D741BF45}"/>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F73744-54D9-498E-8A96-F2AD0A97483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111</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675133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dirty="0"/>
              <a:t>Stay Connected</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n-US" sz="24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lstStyle/>
          <a:p>
            <a:r>
              <a:rPr lang="en-US" dirty="0"/>
              <a:t>Medicare Part B Drug Rebates &amp; Coinsurance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a:xfrm>
            <a:off x="838200" y="1358153"/>
            <a:ext cx="10644188" cy="4753889"/>
          </a:xfrm>
        </p:spPr>
        <p:txBody>
          <a:bodyPr>
            <a:normAutofit/>
          </a:bodyPr>
          <a:lstStyle/>
          <a:p>
            <a:pPr marL="0" indent="0" defTabSz="685800">
              <a:buNone/>
            </a:pPr>
            <a:r>
              <a:rPr lang="en-US" sz="3000" b="1" dirty="0"/>
              <a:t>The Inflation Reduction Act (IRA) created changes to Medicare Part B-covered drug pricing and coinsurance </a:t>
            </a:r>
          </a:p>
          <a:p>
            <a:pPr marL="548640"/>
            <a:r>
              <a:rPr lang="en-US" dirty="0"/>
              <a:t>January 1, 2023: Drug companies will pay rebates to Medicare if prices for certain Part B drugs increase faster than the rate of inflation</a:t>
            </a:r>
          </a:p>
          <a:p>
            <a:pPr marL="548640"/>
            <a:r>
              <a:rPr lang="en-US" dirty="0"/>
              <a:t>April 1, 2023: People with Medicare may pay a lower coinsurance for some Part B drugs if the drug’s price increased faster than the rate of inflation in a benchmark quarter </a:t>
            </a:r>
          </a:p>
          <a:p>
            <a:pPr marL="548640"/>
            <a:r>
              <a:rPr lang="en-US" dirty="0"/>
              <a:t>CMS will start invoicing drug companies in 2025 for rebates owed</a:t>
            </a:r>
          </a:p>
          <a:p>
            <a:endParaRPr lang="en-US" dirty="0"/>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r>
              <a:rPr lang="en-US" dirty="0"/>
              <a:t>Medicare Drug Coverage</a:t>
            </a:r>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787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n-US" sz="3000"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lnSpcReduction="10000"/>
          </a:bodyPr>
          <a:lstStyle/>
          <a:p>
            <a:pPr marL="0" indent="0" defTabSz="685800">
              <a:lnSpc>
                <a:spcPct val="110000"/>
              </a:lnSpc>
              <a:spcBef>
                <a:spcPts val="0"/>
              </a:spcBef>
              <a:buNone/>
            </a:pPr>
            <a:r>
              <a:rPr lang="en-US" sz="2800" b="1" dirty="0">
                <a:solidFill>
                  <a:srgbClr val="00529B"/>
                </a:solidFill>
              </a:rPr>
              <a:t>If you use an insulin pump that’s covered under Part B’s DME benefit, or you get your covered insulin through a Medicare Advantage Plan, your cost for a month’s supply of each covered insulin can’t be more than $35. </a:t>
            </a:r>
          </a:p>
          <a:p>
            <a:pPr marL="548640" indent="-274320">
              <a:lnSpc>
                <a:spcPct val="110000"/>
              </a:lnSpc>
            </a:pPr>
            <a:r>
              <a:rPr lang="en-US" sz="2400" dirty="0">
                <a:solidFill>
                  <a:srgbClr val="00529B"/>
                </a:solidFill>
              </a:rPr>
              <a:t>The Part B deductible won’t apply.</a:t>
            </a:r>
          </a:p>
          <a:p>
            <a:pPr marL="548640" indent="-274320">
              <a:lnSpc>
                <a:spcPct val="110000"/>
              </a:lnSpc>
            </a:pPr>
            <a:r>
              <a:rPr lang="en-US" sz="2400" dirty="0">
                <a:solidFill>
                  <a:srgbClr val="00529B"/>
                </a:solidFill>
              </a:rPr>
              <a:t>If you get a 3-month supply of insulin, you’ll generally pay no more than $105.</a:t>
            </a:r>
          </a:p>
          <a:p>
            <a:pPr marL="0" indent="0">
              <a:lnSpc>
                <a:spcPct val="110000"/>
              </a:lnSpc>
              <a:buNone/>
            </a:pPr>
            <a:endParaRPr lang="en-US" sz="2400" dirty="0">
              <a:solidFill>
                <a:srgbClr val="00529B"/>
              </a:solidFill>
            </a:endParaRPr>
          </a:p>
          <a:p>
            <a:pPr marL="0" indent="0">
              <a:lnSpc>
                <a:spcPct val="110000"/>
              </a:lnSpc>
              <a:buNone/>
            </a:pPr>
            <a:r>
              <a:rPr lang="en-US" sz="2000" b="1" dirty="0">
                <a:solidFill>
                  <a:srgbClr val="00529B"/>
                </a:solidFill>
              </a:rPr>
              <a:t>NOTE</a:t>
            </a:r>
            <a:r>
              <a:rPr lang="en-US" sz="2000" dirty="0"/>
              <a:t>: </a:t>
            </a:r>
            <a:r>
              <a:rPr lang="en-US" sz="2000" dirty="0">
                <a:solidFill>
                  <a:srgbClr val="00529B"/>
                </a:solidFill>
              </a:rPr>
              <a:t>Medicare Part D covers insulin used in a </a:t>
            </a:r>
            <a:r>
              <a:rPr lang="en-US" sz="2000" b="1" dirty="0">
                <a:solidFill>
                  <a:srgbClr val="00529B"/>
                </a:solidFill>
              </a:rPr>
              <a:t>disposable</a:t>
            </a:r>
            <a:r>
              <a:rPr lang="en-US" sz="2000" dirty="0">
                <a:solidFill>
                  <a:srgbClr val="00529B"/>
                </a:solidFill>
              </a:rPr>
              <a:t> pump.</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40079" y="57150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dirty="0"/>
              <a:t>Medicare Drug Coverage</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2"/>
            <a:ext cx="12192000" cy="967694"/>
          </a:xfrm>
        </p:spPr>
        <p:txBody>
          <a:bodyPr anchor="ctr">
            <a:noAutofit/>
          </a:bodyPr>
          <a:lstStyle/>
          <a:p>
            <a:r>
              <a:rPr lang="en-US" sz="2800" dirty="0"/>
              <a:t>Self-Administered Drugs in Hospital </a:t>
            </a:r>
            <a:br>
              <a:rPr lang="en-US" sz="2800" dirty="0"/>
            </a:br>
            <a:r>
              <a:rPr lang="en-US" sz="2800" dirty="0"/>
              <a:t>Outpatient Settings</a:t>
            </a:r>
          </a:p>
        </p:txBody>
      </p:sp>
      <p:grpSp>
        <p:nvGrpSpPr>
          <p:cNvPr id="6" name="Group 5" descr="Part B Medical Insurance icon">
            <a:extLst>
              <a:ext uri="{FF2B5EF4-FFF2-40B4-BE49-F238E27FC236}">
                <a16:creationId xmlns:a16="http://schemas.microsoft.com/office/drawing/2014/main" id="{87D50ECD-C554-44E3-A34B-F8840382AC73}"/>
              </a:ext>
            </a:extLst>
          </p:cNvPr>
          <p:cNvGrpSpPr>
            <a:grpSpLocks noChangeAspect="1"/>
          </p:cNvGrpSpPr>
          <p:nvPr/>
        </p:nvGrpSpPr>
        <p:grpSpPr>
          <a:xfrm>
            <a:off x="373026" y="1345363"/>
            <a:ext cx="2560311" cy="1734664"/>
            <a:chOff x="143101" y="2200207"/>
            <a:chExt cx="1989196" cy="1347721"/>
          </a:xfrm>
        </p:grpSpPr>
        <p:pic>
          <p:nvPicPr>
            <p:cNvPr id="7" name="Picture 6" descr="Part B Icon">
              <a:extLst>
                <a:ext uri="{FF2B5EF4-FFF2-40B4-BE49-F238E27FC236}">
                  <a16:creationId xmlns:a16="http://schemas.microsoft.com/office/drawing/2014/main" id="{713669BE-1C50-4443-8F17-E34BFE95DE4D}"/>
                </a:ext>
              </a:extLst>
            </p:cNvPr>
            <p:cNvPicPr>
              <a:picLocks noChangeAspect="1"/>
            </p:cNvPicPr>
            <p:nvPr/>
          </p:nvPicPr>
          <p:blipFill>
            <a:blip r:embed="rId4"/>
            <a:srcRect/>
            <a:stretch/>
          </p:blipFill>
          <p:spPr>
            <a:xfrm>
              <a:off x="590853" y="2200207"/>
              <a:ext cx="806027" cy="726110"/>
            </a:xfrm>
            <a:prstGeom prst="rect">
              <a:avLst/>
            </a:prstGeom>
          </p:spPr>
        </p:pic>
        <p:sp>
          <p:nvSpPr>
            <p:cNvPr id="8" name="TextBox 7">
              <a:extLst>
                <a:ext uri="{FF2B5EF4-FFF2-40B4-BE49-F238E27FC236}">
                  <a16:creationId xmlns:a16="http://schemas.microsoft.com/office/drawing/2014/main" id="{97D71CF4-F0FA-4803-8546-274BA4075E73}"/>
                </a:ext>
              </a:extLst>
            </p:cNvPr>
            <p:cNvSpPr txBox="1"/>
            <p:nvPr/>
          </p:nvSpPr>
          <p:spPr>
            <a:xfrm>
              <a:off x="143101" y="2994367"/>
              <a:ext cx="1989196" cy="5535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529B"/>
                  </a:solidFill>
                  <a:effectLst/>
                  <a:uLnTx/>
                  <a:uFillTx/>
                </a:rPr>
                <a:t>Medical Insurance</a:t>
              </a:r>
            </a:p>
          </p:txBody>
        </p:sp>
      </p:grpSp>
      <p:sp>
        <p:nvSpPr>
          <p:cNvPr id="5" name="Content Placeholder 4"/>
          <p:cNvSpPr>
            <a:spLocks noGrp="1"/>
          </p:cNvSpPr>
          <p:nvPr>
            <p:ph type="body" sz="quarter" idx="13"/>
          </p:nvPr>
        </p:nvSpPr>
        <p:spPr>
          <a:xfrm>
            <a:off x="3207657" y="1382490"/>
            <a:ext cx="8274730" cy="4688701"/>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sz="2400" dirty="0">
                <a:solidFill>
                  <a:srgbClr val="00529B"/>
                </a:solidFill>
                <a:latin typeface="Arial"/>
                <a:cs typeface="Arial"/>
              </a:rPr>
              <a:t>Part B </a:t>
            </a:r>
            <a:r>
              <a:rPr lang="en-US" sz="2400" b="1" dirty="0">
                <a:solidFill>
                  <a:srgbClr val="00529B"/>
                </a:solidFill>
                <a:latin typeface="Arial"/>
                <a:cs typeface="Arial"/>
              </a:rPr>
              <a:t>doesn’t cover </a:t>
            </a:r>
            <a:r>
              <a:rPr lang="en-US" sz="2400" dirty="0">
                <a:solidFill>
                  <a:srgbClr val="00529B"/>
                </a:solidFill>
                <a:latin typeface="Arial"/>
                <a:cs typeface="Arial"/>
              </a:rPr>
              <a:t>self-administered drugs in a hospital outpatient setting</a:t>
            </a:r>
          </a:p>
          <a:p>
            <a:pPr marL="0" lvl="0" indent="0" defTabSz="685800">
              <a:lnSpc>
                <a:spcPct val="100000"/>
              </a:lnSpc>
              <a:spcBef>
                <a:spcPts val="9000"/>
              </a:spcBef>
              <a:spcAft>
                <a:spcPts val="1200"/>
              </a:spcAft>
              <a:buClrTx/>
              <a:buNone/>
            </a:pPr>
            <a:r>
              <a:rPr lang="en-US" sz="2400" dirty="0">
                <a:solidFill>
                  <a:srgbClr val="00529B"/>
                </a:solidFill>
                <a:latin typeface="Arial"/>
                <a:cs typeface="Arial"/>
              </a:rPr>
              <a:t>If enrolled, Medicare drug coverage (Part D) </a:t>
            </a:r>
            <a:r>
              <a:rPr lang="en-US" sz="2400" b="1" dirty="0">
                <a:solidFill>
                  <a:srgbClr val="00529B"/>
                </a:solidFill>
                <a:latin typeface="Arial"/>
                <a:cs typeface="Arial"/>
              </a:rPr>
              <a:t>may cover </a:t>
            </a:r>
            <a:r>
              <a:rPr lang="en-US" sz="2400" dirty="0">
                <a:solidFill>
                  <a:srgbClr val="00529B"/>
                </a:solidFill>
                <a:latin typeface="Arial"/>
                <a:cs typeface="Arial"/>
              </a:rPr>
              <a:t>self-administered drugs: </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If you aren’t admitted as an inpatient in a hospital</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You may have to pay and submit for reimbursement</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The drug you need must be on your drug plan’s formulary (list of covered drugs)</a:t>
            </a:r>
            <a:endParaRPr lang="en-US" sz="2000" dirty="0">
              <a:solidFill>
                <a:srgbClr val="00529B"/>
              </a:solidFill>
              <a:latin typeface="Calibri" panose="020F0502020204030204"/>
              <a:cs typeface="+mn-cs"/>
            </a:endParaRPr>
          </a:p>
        </p:txBody>
      </p:sp>
      <p:grpSp>
        <p:nvGrpSpPr>
          <p:cNvPr id="9" name="Group 8" descr="Part D Medicare drug Insurance icon">
            <a:extLst>
              <a:ext uri="{FF2B5EF4-FFF2-40B4-BE49-F238E27FC236}">
                <a16:creationId xmlns:a16="http://schemas.microsoft.com/office/drawing/2014/main" id="{97C6A26B-BA11-4ACC-8DB2-686ECBC20649}"/>
              </a:ext>
            </a:extLst>
          </p:cNvPr>
          <p:cNvGrpSpPr/>
          <p:nvPr/>
        </p:nvGrpSpPr>
        <p:grpSpPr>
          <a:xfrm>
            <a:off x="473740" y="3522652"/>
            <a:ext cx="2339325" cy="1796290"/>
            <a:chOff x="6960685" y="2307844"/>
            <a:chExt cx="3046507" cy="1823541"/>
          </a:xfrm>
        </p:grpSpPr>
        <p:pic>
          <p:nvPicPr>
            <p:cNvPr id="10" name="Picture 9" descr="Part D Icon">
              <a:extLst>
                <a:ext uri="{FF2B5EF4-FFF2-40B4-BE49-F238E27FC236}">
                  <a16:creationId xmlns:a16="http://schemas.microsoft.com/office/drawing/2014/main" id="{A625C04D-7FCD-4C2F-9502-34A3042B9305}"/>
                </a:ext>
              </a:extLst>
            </p:cNvPr>
            <p:cNvPicPr>
              <a:picLocks noChangeAspect="1"/>
            </p:cNvPicPr>
            <p:nvPr/>
          </p:nvPicPr>
          <p:blipFill>
            <a:blip r:embed="rId5"/>
            <a:srcRect/>
            <a:stretch/>
          </p:blipFill>
          <p:spPr>
            <a:xfrm>
              <a:off x="7614052" y="2307844"/>
              <a:ext cx="1295618" cy="718626"/>
            </a:xfrm>
            <a:prstGeom prst="rect">
              <a:avLst/>
            </a:prstGeom>
          </p:spPr>
        </p:pic>
        <p:sp>
          <p:nvSpPr>
            <p:cNvPr id="11" name="TextBox 10" title="Part D Icon">
              <a:extLst>
                <a:ext uri="{FF2B5EF4-FFF2-40B4-BE49-F238E27FC236}">
                  <a16:creationId xmlns:a16="http://schemas.microsoft.com/office/drawing/2014/main" id="{AAFD4584-628F-413F-A4A7-5011CE906793}"/>
                </a:ext>
              </a:extLst>
            </p:cNvPr>
            <p:cNvSpPr txBox="1"/>
            <p:nvPr/>
          </p:nvSpPr>
          <p:spPr>
            <a:xfrm>
              <a:off x="6960685" y="3100314"/>
              <a:ext cx="3046507" cy="103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529B"/>
                  </a:solidFill>
                  <a:effectLst/>
                  <a:uLnTx/>
                  <a:uFillTx/>
                </a:rPr>
                <a:t>Medicare drug coverage</a:t>
              </a:r>
            </a:p>
          </p:txBody>
        </p:sp>
      </p:grpSp>
      <p:sp>
        <p:nvSpPr>
          <p:cNvPr id="15" name="Freeform: Shape 14">
            <a:extLst>
              <a:ext uri="{FF2B5EF4-FFF2-40B4-BE49-F238E27FC236}">
                <a16:creationId xmlns:a16="http://schemas.microsoft.com/office/drawing/2014/main" id="{0737BB59-1B8B-471F-9E6A-22278B18FA6D}"/>
              </a:ext>
              <a:ext uri="{C183D7F6-B498-43B3-948B-1728B52AA6E4}">
                <adec:decorative xmlns:adec="http://schemas.microsoft.com/office/drawing/2017/decorative" val="1"/>
              </a:ext>
            </a:extLst>
          </p:cNvPr>
          <p:cNvSpPr>
            <a:spLocks noChangeAspect="1"/>
          </p:cNvSpPr>
          <p:nvPr/>
        </p:nvSpPr>
        <p:spPr>
          <a:xfrm>
            <a:off x="2654486" y="3390872"/>
            <a:ext cx="548640" cy="54864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BC45385-9BC7-441A-B08F-0D3D30C4BA5A}"/>
              </a:ext>
              <a:ext uri="{C183D7F6-B498-43B3-948B-1728B52AA6E4}">
                <adec:decorative xmlns:adec="http://schemas.microsoft.com/office/drawing/2017/decorative" val="1"/>
              </a:ext>
            </a:extLst>
          </p:cNvPr>
          <p:cNvSpPr>
            <a:spLocks noChangeAspect="1"/>
          </p:cNvSpPr>
          <p:nvPr/>
        </p:nvSpPr>
        <p:spPr>
          <a:xfrm>
            <a:off x="2659017" y="1386785"/>
            <a:ext cx="548640" cy="5486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9821C39-681A-11C7-E825-DA520C565E09}"/>
              </a:ext>
              <a:ext uri="{C183D7F6-B498-43B3-948B-1728B52AA6E4}">
                <adec:decorative xmlns:adec="http://schemas.microsoft.com/office/drawing/2017/decorative" val="1"/>
              </a:ext>
            </a:extLst>
          </p:cNvPr>
          <p:cNvCxnSpPr/>
          <p:nvPr/>
        </p:nvCxnSpPr>
        <p:spPr>
          <a:xfrm>
            <a:off x="3581400" y="3052541"/>
            <a:ext cx="7008628" cy="1473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72052D74-13BB-4EAA-B37A-8AB08B43697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734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776" y="282591"/>
            <a:ext cx="11235765" cy="719643"/>
          </a:xfrm>
        </p:spPr>
        <p:txBody>
          <a:bodyPr>
            <a:normAutofit/>
          </a:bodyPr>
          <a:lstStyle/>
          <a:p>
            <a:pPr algn="ctr"/>
            <a:r>
              <a:rPr lang="en-US" sz="3000" dirty="0">
                <a:cs typeface="Calibri"/>
              </a:rPr>
              <a:t>Check Your Knowledge: Question 1</a:t>
            </a:r>
          </a:p>
        </p:txBody>
      </p:sp>
      <p:sp>
        <p:nvSpPr>
          <p:cNvPr id="5" name="Content Placeholder 4"/>
          <p:cNvSpPr>
            <a:spLocks noGrp="1"/>
          </p:cNvSpPr>
          <p:nvPr>
            <p:ph idx="4294967295"/>
          </p:nvPr>
        </p:nvSpPr>
        <p:spPr>
          <a:xfrm>
            <a:off x="1828800" y="1620254"/>
            <a:ext cx="9286876" cy="4467084"/>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b="1" dirty="0">
                <a:solidFill>
                  <a:srgbClr val="00529B"/>
                </a:solidFill>
                <a:latin typeface="Arial"/>
                <a:cs typeface="Calibri"/>
              </a:rPr>
              <a:t>Your Medicare drug coverage (Part D) is ALWAYS billed for your prescription drugs.</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True</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False</a:t>
            </a:r>
          </a:p>
        </p:txBody>
      </p:sp>
      <p:sp>
        <p:nvSpPr>
          <p:cNvPr id="6" name="Rounded Rectangle 5" descr="Green box highlighting B as the correct answer"/>
          <p:cNvSpPr/>
          <p:nvPr/>
        </p:nvSpPr>
        <p:spPr>
          <a:xfrm>
            <a:off x="2304381" y="3100634"/>
            <a:ext cx="4691743" cy="5614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31CFBDC4-BA72-4BA6-A8BB-1909F13F778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127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273604"/>
            <a:ext cx="10416988" cy="719643"/>
          </a:xfrm>
        </p:spPr>
        <p:txBody>
          <a:bodyPr>
            <a:normAutofit/>
          </a:bodyPr>
          <a:lstStyle/>
          <a:p>
            <a:pPr algn="ctr"/>
            <a:r>
              <a:rPr lang="en-US" sz="3000" dirty="0">
                <a:cs typeface="Calibri"/>
              </a:rPr>
              <a:t>Check Your Knowledge: Question 2</a:t>
            </a:r>
          </a:p>
        </p:txBody>
      </p:sp>
      <p:sp>
        <p:nvSpPr>
          <p:cNvPr id="5" name="Content Placeholder 4"/>
          <p:cNvSpPr>
            <a:spLocks noGrp="1"/>
          </p:cNvSpPr>
          <p:nvPr>
            <p:ph idx="4294967295"/>
          </p:nvPr>
        </p:nvSpPr>
        <p:spPr>
          <a:xfrm>
            <a:off x="1801906" y="1518492"/>
            <a:ext cx="9687859" cy="434092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400" b="1" dirty="0">
                <a:solidFill>
                  <a:srgbClr val="00529B"/>
                </a:solidFill>
                <a:latin typeface="Arial"/>
                <a:cs typeface="Arial"/>
              </a:rPr>
              <a:t>If you got a kidney transplant 36 months ago but still need immunosuppressive drugs, which part of Medicare should you consider?</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A</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B</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B-ID</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D</a:t>
            </a:r>
            <a:endParaRPr lang="en-US" dirty="0">
              <a:solidFill>
                <a:srgbClr val="00529B"/>
              </a:solidFill>
            </a:endParaRPr>
          </a:p>
        </p:txBody>
      </p:sp>
      <p:sp>
        <p:nvSpPr>
          <p:cNvPr id="6" name="Rounded Rectangle 5" descr="Green box highlighting C as the correct answer"/>
          <p:cNvSpPr/>
          <p:nvPr/>
        </p:nvSpPr>
        <p:spPr>
          <a:xfrm>
            <a:off x="2251494" y="3796531"/>
            <a:ext cx="1818482" cy="546535"/>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F901E6AE-8536-4312-A630-960AFB8FCF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6193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527" y="280591"/>
            <a:ext cx="9466945"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882158" y="1670957"/>
            <a:ext cx="9466945" cy="3013338"/>
          </a:xfrm>
        </p:spPr>
        <p:txBody>
          <a:bodyPr>
            <a:normAutofit/>
          </a:bodyPr>
          <a:lstStyle/>
          <a:p>
            <a:pPr marL="0" indent="0" defTabSz="685800">
              <a:lnSpc>
                <a:spcPct val="100000"/>
              </a:lnSpc>
              <a:spcBef>
                <a:spcPts val="0"/>
              </a:spcBef>
              <a:spcAft>
                <a:spcPts val="1200"/>
              </a:spcAft>
              <a:buNone/>
            </a:pPr>
            <a:r>
              <a:rPr lang="en-US" sz="2400" b="1" dirty="0">
                <a:solidFill>
                  <a:srgbClr val="00529B"/>
                </a:solidFill>
              </a:rPr>
              <a:t>Which part of Medicare usually covers drugs your doctor administers during an outpatient office visit?</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A</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B</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D</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None of the above</a:t>
            </a:r>
          </a:p>
        </p:txBody>
      </p:sp>
      <p:sp>
        <p:nvSpPr>
          <p:cNvPr id="6" name="Rounded Rectangle 5" descr="Green box highlighting B as the correct answer"/>
          <p:cNvSpPr/>
          <p:nvPr/>
        </p:nvSpPr>
        <p:spPr>
          <a:xfrm>
            <a:off x="2263588" y="3056232"/>
            <a:ext cx="1654499" cy="51379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B198867-9B13-4370-9FF9-A7BF80C2ACD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668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81A-7610-47A4-8293-3244E79A4C6E}"/>
              </a:ext>
            </a:extLst>
          </p:cNvPr>
          <p:cNvSpPr>
            <a:spLocks noGrp="1"/>
          </p:cNvSpPr>
          <p:nvPr>
            <p:ph type="title"/>
          </p:nvPr>
        </p:nvSpPr>
        <p:spPr/>
        <p:txBody>
          <a:bodyPr>
            <a:noAutofit/>
          </a:bodyPr>
          <a:lstStyle/>
          <a:p>
            <a:r>
              <a:rPr lang="en-US" dirty="0">
                <a:latin typeface="Arial Black" panose="020B0A04020102020204" pitchFamily="34" charset="0"/>
              </a:rPr>
              <a:t>Lesson 2</a:t>
            </a:r>
            <a:endParaRPr lang="en-US" dirty="0"/>
          </a:p>
        </p:txBody>
      </p:sp>
      <p:sp>
        <p:nvSpPr>
          <p:cNvPr id="5" name="Text Placeholder 4">
            <a:extLst>
              <a:ext uri="{FF2B5EF4-FFF2-40B4-BE49-F238E27FC236}">
                <a16:creationId xmlns:a16="http://schemas.microsoft.com/office/drawing/2014/main" id="{6F62818C-0E6F-4EE9-B393-FD2B3E88F999}"/>
              </a:ext>
            </a:extLst>
          </p:cNvPr>
          <p:cNvSpPr>
            <a:spLocks noGrp="1"/>
          </p:cNvSpPr>
          <p:nvPr>
            <p:ph type="body" idx="1"/>
          </p:nvPr>
        </p:nvSpPr>
        <p:spPr/>
        <p:txBody>
          <a:bodyPr>
            <a:normAutofit/>
          </a:bodyPr>
          <a:lstStyle/>
          <a:p>
            <a:r>
              <a:rPr lang="en-US" dirty="0">
                <a:latin typeface="Arial Black" panose="020B0A04020102020204" pitchFamily="34" charset="0"/>
              </a:rPr>
              <a:t>How Medicare Drug Coverage (Part D) Works</a:t>
            </a:r>
            <a:endParaRPr lang="en-US" dirty="0"/>
          </a:p>
        </p:txBody>
      </p:sp>
    </p:spTree>
    <p:custDataLst>
      <p:tags r:id="rId1"/>
    </p:custDataLst>
    <p:extLst>
      <p:ext uri="{BB962C8B-B14F-4D97-AF65-F5344CB8AC3E}">
        <p14:creationId xmlns:p14="http://schemas.microsoft.com/office/powerpoint/2010/main" val="283578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5586"/>
            <a:ext cx="12192000" cy="914400"/>
          </a:xfrm>
        </p:spPr>
        <p:txBody>
          <a:bodyPr anchor="ctr">
            <a:normAutofit/>
          </a:bodyPr>
          <a:lstStyle/>
          <a:p>
            <a:r>
              <a:rPr lang="en-US" sz="3000" dirty="0"/>
              <a:t>Lesson 2 Objectives</a:t>
            </a:r>
          </a:p>
        </p:txBody>
      </p:sp>
      <p:sp>
        <p:nvSpPr>
          <p:cNvPr id="13" name="Content Placeholder 12"/>
          <p:cNvSpPr>
            <a:spLocks noGrp="1"/>
          </p:cNvSpPr>
          <p:nvPr>
            <p:ph type="body" sz="quarter" idx="13"/>
          </p:nvPr>
        </p:nvSpPr>
        <p:spPr>
          <a:xfrm>
            <a:off x="1371600" y="1371600"/>
            <a:ext cx="97297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Medicare drug coverage (Part D) options and benefits</a:t>
            </a: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costs</a:t>
            </a:r>
          </a:p>
        </p:txBody>
      </p:sp>
      <p:sp>
        <p:nvSpPr>
          <p:cNvPr id="6" name="Slide Number Placeholder 5">
            <a:extLst>
              <a:ext uri="{FF2B5EF4-FFF2-40B4-BE49-F238E27FC236}">
                <a16:creationId xmlns:a16="http://schemas.microsoft.com/office/drawing/2014/main" id="{2F451775-5B99-47EB-A4C8-3FD8B459F6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14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normAutofit/>
          </a:bodyPr>
          <a:lstStyle/>
          <a:p>
            <a:r>
              <a:rPr lang="en-US" sz="3000" dirty="0"/>
              <a:t>Table of Contents</a:t>
            </a:r>
          </a:p>
        </p:txBody>
      </p:sp>
      <p:sp>
        <p:nvSpPr>
          <p:cNvPr id="4" name="Content Placeholder 3"/>
          <p:cNvSpPr>
            <a:spLocks noGrp="1"/>
          </p:cNvSpPr>
          <p:nvPr>
            <p:ph type="body" sz="quarter" idx="13"/>
          </p:nvPr>
        </p:nvSpPr>
        <p:spPr>
          <a:xfrm>
            <a:off x="1538844" y="1587500"/>
            <a:ext cx="10069033" cy="4813300"/>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b="1" dirty="0">
                <a:solidFill>
                  <a:srgbClr val="00529B"/>
                </a:solidFill>
                <a:latin typeface="Arial"/>
                <a:cs typeface="Arial"/>
              </a:rPr>
              <a:t>Lesson 1: </a:t>
            </a:r>
            <a:r>
              <a:rPr lang="en-US" dirty="0">
                <a:solidFill>
                  <a:srgbClr val="00529B"/>
                </a:solidFill>
                <a:latin typeface="Arial"/>
                <a:cs typeface="Arial"/>
              </a:rPr>
              <a:t>Drug Coverage Under the Different Parts of Medicare…..……………….4–17</a:t>
            </a:r>
          </a:p>
          <a:p>
            <a:pPr lvl="0" defTabSz="685800">
              <a:spcBef>
                <a:spcPts val="0"/>
              </a:spcBef>
              <a:spcAft>
                <a:spcPts val="1200"/>
              </a:spcAft>
            </a:pPr>
            <a:r>
              <a:rPr lang="en-US" b="1" dirty="0">
                <a:solidFill>
                  <a:srgbClr val="00529B"/>
                </a:solidFill>
                <a:latin typeface="Arial"/>
                <a:cs typeface="Arial"/>
              </a:rPr>
              <a:t>Lesson 2: </a:t>
            </a:r>
            <a:r>
              <a:rPr lang="en-US" dirty="0">
                <a:solidFill>
                  <a:srgbClr val="00529B"/>
                </a:solidFill>
                <a:latin typeface="Arial"/>
                <a:cs typeface="Arial"/>
              </a:rPr>
              <a:t>How Medicare Drug Coverage (Part D) Works…………........................18–35</a:t>
            </a:r>
          </a:p>
          <a:p>
            <a:pPr lvl="0" defTabSz="685800">
              <a:spcBef>
                <a:spcPts val="0"/>
              </a:spcBef>
              <a:spcAft>
                <a:spcPts val="1200"/>
              </a:spcAft>
            </a:pPr>
            <a:r>
              <a:rPr lang="en-US" b="1" dirty="0">
                <a:solidFill>
                  <a:srgbClr val="00529B"/>
                </a:solidFill>
                <a:latin typeface="Arial"/>
                <a:cs typeface="Arial"/>
              </a:rPr>
              <a:t>Lesson 3: </a:t>
            </a:r>
            <a:r>
              <a:rPr lang="en-US" dirty="0">
                <a:solidFill>
                  <a:srgbClr val="00529B"/>
                </a:solidFill>
                <a:latin typeface="Arial"/>
                <a:cs typeface="Arial"/>
              </a:rPr>
              <a:t>Medicare Drug Coverage (Part D) Rules................................................36–56</a:t>
            </a:r>
          </a:p>
          <a:p>
            <a:pPr marL="1143000" indent="-1143000" defTabSz="685800">
              <a:spcBef>
                <a:spcPts val="0"/>
              </a:spcBef>
              <a:spcAft>
                <a:spcPts val="1200"/>
              </a:spcAft>
            </a:pPr>
            <a:r>
              <a:rPr lang="en-US" b="1" dirty="0">
                <a:solidFill>
                  <a:srgbClr val="00529B"/>
                </a:solidFill>
                <a:latin typeface="Arial"/>
                <a:cs typeface="Arial"/>
              </a:rPr>
              <a:t>Lesson 4: </a:t>
            </a:r>
            <a:r>
              <a:rPr lang="en-US" dirty="0">
                <a:solidFill>
                  <a:srgbClr val="00529B"/>
                </a:solidFill>
                <a:latin typeface="Arial"/>
                <a:cs typeface="Arial"/>
              </a:rPr>
              <a:t>Medicare Drug Coverage (Part D) Eligibility &amp; Enrollment.....................57–80</a:t>
            </a:r>
          </a:p>
          <a:p>
            <a:pPr lvl="0" defTabSz="685800">
              <a:spcBef>
                <a:spcPts val="0"/>
              </a:spcBef>
              <a:spcAft>
                <a:spcPts val="1200"/>
              </a:spcAft>
            </a:pPr>
            <a:r>
              <a:rPr lang="en-US" b="1" dirty="0">
                <a:solidFill>
                  <a:srgbClr val="00529B"/>
                </a:solidFill>
                <a:latin typeface="Arial"/>
                <a:cs typeface="Arial"/>
              </a:rPr>
              <a:t>Lesson 5: </a:t>
            </a:r>
            <a:r>
              <a:rPr lang="en-US" dirty="0">
                <a:solidFill>
                  <a:srgbClr val="00529B"/>
                </a:solidFill>
                <a:latin typeface="Arial"/>
                <a:cs typeface="Arial"/>
              </a:rPr>
              <a:t>Extra Help with Medicare Drug Coverage (Part D) Costs......................81–98</a:t>
            </a:r>
          </a:p>
          <a:p>
            <a:pPr defTabSz="685800">
              <a:spcBef>
                <a:spcPts val="0"/>
              </a:spcBef>
              <a:spcAft>
                <a:spcPts val="1200"/>
              </a:spcAft>
            </a:pPr>
            <a:r>
              <a:rPr lang="en-US" b="1" dirty="0">
                <a:solidFill>
                  <a:srgbClr val="00529B"/>
                </a:solidFill>
                <a:latin typeface="Arial"/>
                <a:cs typeface="Arial"/>
              </a:rPr>
              <a:t>Lesson 6: </a:t>
            </a:r>
            <a:r>
              <a:rPr lang="en-US" dirty="0">
                <a:solidFill>
                  <a:srgbClr val="00529B"/>
                </a:solidFill>
                <a:latin typeface="Arial"/>
                <a:cs typeface="Arial"/>
              </a:rPr>
              <a:t>Medicare Drug Coverage (Part D) Determinations &amp; Appeals……......99–105</a:t>
            </a:r>
          </a:p>
          <a:p>
            <a:pPr marL="0" lvl="0" indent="0" defTabSz="685800">
              <a:lnSpc>
                <a:spcPct val="100000"/>
              </a:lnSpc>
              <a:spcBef>
                <a:spcPts val="0"/>
              </a:spcBef>
              <a:spcAft>
                <a:spcPts val="1200"/>
              </a:spcAft>
              <a:buNone/>
            </a:pPr>
            <a:r>
              <a:rPr lang="en-US" b="1" dirty="0">
                <a:solidFill>
                  <a:srgbClr val="00529B"/>
                </a:solidFill>
                <a:latin typeface="Arial"/>
                <a:cs typeface="Arial"/>
              </a:rPr>
              <a:t>Appendices:</a:t>
            </a:r>
          </a:p>
          <a:p>
            <a:pPr marL="457200" lvl="0" indent="117475" defTabSz="685800">
              <a:lnSpc>
                <a:spcPct val="100000"/>
              </a:lnSpc>
              <a:spcBef>
                <a:spcPts val="0"/>
              </a:spcBef>
              <a:spcAft>
                <a:spcPts val="1200"/>
              </a:spcAft>
              <a:buNone/>
            </a:pPr>
            <a:r>
              <a:rPr lang="en-US" dirty="0">
                <a:solidFill>
                  <a:srgbClr val="00529B"/>
                </a:solidFill>
                <a:latin typeface="Arial"/>
                <a:cs typeface="Arial"/>
              </a:rPr>
              <a:t>Part D Appeals Process Flowchart………………...................................................103</a:t>
            </a:r>
          </a:p>
          <a:p>
            <a:pPr marL="457200" lvl="0" indent="117475" defTabSz="685800">
              <a:lnSpc>
                <a:spcPct val="100000"/>
              </a:lnSpc>
              <a:spcBef>
                <a:spcPts val="0"/>
              </a:spcBef>
              <a:spcAft>
                <a:spcPts val="1200"/>
              </a:spcAft>
              <a:buNone/>
            </a:pPr>
            <a:r>
              <a:rPr lang="en-US" dirty="0">
                <a:solidFill>
                  <a:srgbClr val="00529B"/>
                </a:solidFill>
                <a:latin typeface="Arial"/>
                <a:cs typeface="Arial"/>
              </a:rPr>
              <a:t>Key Points to Remember......................................................................................106</a:t>
            </a:r>
          </a:p>
          <a:p>
            <a:pPr marL="457200" lvl="0" indent="117475" defTabSz="685800">
              <a:spcBef>
                <a:spcPts val="0"/>
              </a:spcBef>
              <a:spcAft>
                <a:spcPts val="1200"/>
              </a:spcAft>
            </a:pPr>
            <a:r>
              <a:rPr lang="en-US" dirty="0">
                <a:solidFill>
                  <a:srgbClr val="00529B"/>
                </a:solidFill>
                <a:latin typeface="Arial"/>
                <a:cs typeface="Arial"/>
              </a:rPr>
              <a:t>Medicare Drug Coverage Resource Guide………………….........................107–109</a:t>
            </a:r>
          </a:p>
          <a:p>
            <a:pPr marL="457200" lvl="0" indent="117475" defTabSz="685800">
              <a:spcBef>
                <a:spcPts val="0"/>
              </a:spcBef>
              <a:spcAft>
                <a:spcPts val="1200"/>
              </a:spcAft>
            </a:pPr>
            <a:r>
              <a:rPr lang="en-US" dirty="0">
                <a:solidFill>
                  <a:srgbClr val="00529B"/>
                </a:solidFill>
                <a:latin typeface="Arial"/>
                <a:cs typeface="Arial"/>
              </a:rPr>
              <a:t>Acronyms………………………………………………………………………….110–111</a:t>
            </a:r>
          </a:p>
        </p:txBody>
      </p:sp>
      <p:sp>
        <p:nvSpPr>
          <p:cNvPr id="8" name="Slide Number Placeholder 5">
            <a:extLst>
              <a:ext uri="{FF2B5EF4-FFF2-40B4-BE49-F238E27FC236}">
                <a16:creationId xmlns:a16="http://schemas.microsoft.com/office/drawing/2014/main" id="{5BB71FE4-1D4E-4821-9E98-B71EB99935B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(Part D)</a:t>
            </a:r>
          </a:p>
        </p:txBody>
      </p:sp>
      <p:sp>
        <p:nvSpPr>
          <p:cNvPr id="5" name="Content Placeholder 4"/>
          <p:cNvSpPr>
            <a:spLocks noGrp="1"/>
          </p:cNvSpPr>
          <p:nvPr>
            <p:ph sz="half" idx="1"/>
          </p:nvPr>
        </p:nvSpPr>
        <p:spPr>
          <a:xfrm>
            <a:off x="1438053" y="1874710"/>
            <a:ext cx="9704868" cy="4351338"/>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rPr>
              <a:t>Plans that offer Medicare drug coverage 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Approved by Medicare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Run by private companies</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Available to everyone with Medicare</a:t>
            </a:r>
          </a:p>
          <a:p>
            <a:pPr marL="914400" indent="0" defTabSz="685800">
              <a:lnSpc>
                <a:spcPct val="100000"/>
              </a:lnSpc>
              <a:spcBef>
                <a:spcPts val="0"/>
              </a:spcBef>
              <a:spcAft>
                <a:spcPts val="1200"/>
              </a:spcAft>
              <a:buNone/>
            </a:pPr>
            <a:endParaRPr lang="en-US" sz="1000" b="1" dirty="0">
              <a:solidFill>
                <a:srgbClr val="00529B"/>
              </a:solidFill>
            </a:endParaRPr>
          </a:p>
          <a:p>
            <a:pPr marL="0" indent="0" defTabSz="685800">
              <a:lnSpc>
                <a:spcPct val="100000"/>
              </a:lnSpc>
              <a:spcBef>
                <a:spcPts val="0"/>
              </a:spcBef>
              <a:spcAft>
                <a:spcPts val="1200"/>
              </a:spcAft>
              <a:buNone/>
            </a:pPr>
            <a:r>
              <a:rPr lang="en-US" sz="2800" b="1" dirty="0">
                <a:solidFill>
                  <a:srgbClr val="00529B"/>
                </a:solidFill>
              </a:rPr>
              <a:t>There are 2 ways to get coverage:</a:t>
            </a:r>
          </a:p>
          <a:p>
            <a:pPr marL="548640" indent="-274320" defTabSz="685800">
              <a:lnSpc>
                <a:spcPct val="100000"/>
              </a:lnSpc>
              <a:spcBef>
                <a:spcPts val="0"/>
              </a:spcBef>
              <a:spcAft>
                <a:spcPts val="1200"/>
              </a:spcAft>
            </a:pPr>
            <a:r>
              <a:rPr lang="en-US" sz="2400" dirty="0">
                <a:solidFill>
                  <a:srgbClr val="00529B"/>
                </a:solidFill>
              </a:rPr>
              <a:t>Medicare drug plans </a:t>
            </a:r>
          </a:p>
          <a:p>
            <a:pPr marL="548640" indent="-274320" defTabSz="685800">
              <a:lnSpc>
                <a:spcPct val="100000"/>
              </a:lnSpc>
              <a:spcBef>
                <a:spcPts val="0"/>
              </a:spcBef>
              <a:spcAft>
                <a:spcPts val="1200"/>
              </a:spcAft>
            </a:pPr>
            <a:r>
              <a:rPr lang="en-US" sz="2400" dirty="0">
                <a:solidFill>
                  <a:srgbClr val="00529B"/>
                </a:solidFill>
              </a:rPr>
              <a:t>Medicare Advantage Plans or other Medicare health plans with drug coverage</a:t>
            </a:r>
          </a:p>
          <a:p>
            <a:pPr>
              <a:lnSpc>
                <a:spcPct val="100000"/>
              </a:lnSpc>
            </a:pPr>
            <a:endParaRPr lang="en-US" sz="2000" dirty="0">
              <a:solidFill>
                <a:srgbClr val="00529B"/>
              </a:solidFill>
            </a:endParaRPr>
          </a:p>
        </p:txBody>
      </p:sp>
      <p:sp>
        <p:nvSpPr>
          <p:cNvPr id="8" name="Content Placeholder 7">
            <a:extLst>
              <a:ext uri="{FF2B5EF4-FFF2-40B4-BE49-F238E27FC236}">
                <a16:creationId xmlns:a16="http://schemas.microsoft.com/office/drawing/2014/main" id="{230ACEF1-BAB0-FB09-2B12-3CEF4E87522F}"/>
              </a:ext>
            </a:extLst>
          </p:cNvPr>
          <p:cNvSpPr>
            <a:spLocks noGrp="1"/>
          </p:cNvSpPr>
          <p:nvPr>
            <p:ph sz="half" idx="2"/>
          </p:nvPr>
        </p:nvSpPr>
        <p:spPr>
          <a:xfrm flipH="1">
            <a:off x="7862016" y="1041665"/>
            <a:ext cx="4329984" cy="822961"/>
          </a:xfrm>
          <a:prstGeom prst="homePlate">
            <a:avLst/>
          </a:prstGeom>
          <a:solidFill>
            <a:srgbClr val="FFD966"/>
          </a:solidFill>
        </p:spPr>
        <p:txBody>
          <a:bodyPr anchor="ctr"/>
          <a:lstStyle/>
          <a:p>
            <a:pPr marL="1005840" lvl="0" indent="0" defTabSz="685800">
              <a:spcBef>
                <a:spcPts val="600"/>
              </a:spcBef>
              <a:spcAft>
                <a:spcPts val="0"/>
              </a:spcAft>
              <a:buClrTx/>
              <a:buNone/>
            </a:pPr>
            <a:r>
              <a:rPr lang="en-US" sz="2000" dirty="0"/>
              <a:t>In most cases, you must take action to join a plan. </a:t>
            </a:r>
          </a:p>
        </p:txBody>
      </p:sp>
      <p:grpSp>
        <p:nvGrpSpPr>
          <p:cNvPr id="13" name="Group 12" descr="Part D Medicare drug Insurance icon">
            <a:extLst>
              <a:ext uri="{FF2B5EF4-FFF2-40B4-BE49-F238E27FC236}">
                <a16:creationId xmlns:a16="http://schemas.microsoft.com/office/drawing/2014/main" id="{63391F7C-39E9-4849-B69C-2619CEEA9984}"/>
              </a:ext>
            </a:extLst>
          </p:cNvPr>
          <p:cNvGrpSpPr/>
          <p:nvPr/>
        </p:nvGrpSpPr>
        <p:grpSpPr>
          <a:xfrm>
            <a:off x="-190351" y="2413043"/>
            <a:ext cx="2057102" cy="1423063"/>
            <a:chOff x="7188039" y="2499267"/>
            <a:chExt cx="2678969" cy="1444650"/>
          </a:xfrm>
        </p:grpSpPr>
        <p:pic>
          <p:nvPicPr>
            <p:cNvPr id="14" name="Picture 13" descr="Part D Icon">
              <a:extLst>
                <a:ext uri="{FF2B5EF4-FFF2-40B4-BE49-F238E27FC236}">
                  <a16:creationId xmlns:a16="http://schemas.microsoft.com/office/drawing/2014/main" id="{3AB9A3EB-CF9E-415B-8402-97B9910ECBFD}"/>
                </a:ext>
              </a:extLst>
            </p:cNvPr>
            <p:cNvPicPr>
              <a:picLocks noChangeAspect="1"/>
            </p:cNvPicPr>
            <p:nvPr/>
          </p:nvPicPr>
          <p:blipFill>
            <a:blip r:embed="rId4"/>
            <a:srcRect/>
            <a:stretch/>
          </p:blipFill>
          <p:spPr>
            <a:xfrm>
              <a:off x="8052274" y="2499267"/>
              <a:ext cx="950501" cy="527204"/>
            </a:xfrm>
            <a:prstGeom prst="rect">
              <a:avLst/>
            </a:prstGeom>
          </p:spPr>
        </p:pic>
        <p:sp>
          <p:nvSpPr>
            <p:cNvPr id="20" name="TextBox 19" title="Part D Icon">
              <a:extLst>
                <a:ext uri="{FF2B5EF4-FFF2-40B4-BE49-F238E27FC236}">
                  <a16:creationId xmlns:a16="http://schemas.microsoft.com/office/drawing/2014/main" id="{65BF53E2-F375-4893-B206-3997685BEB4E}"/>
                </a:ext>
              </a:extLst>
            </p:cNvPr>
            <p:cNvSpPr txBox="1"/>
            <p:nvPr/>
          </p:nvSpPr>
          <p:spPr>
            <a:xfrm>
              <a:off x="7188039" y="3100314"/>
              <a:ext cx="2678969" cy="8436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29B"/>
                  </a:solidFill>
                  <a:effectLst/>
                  <a:uLnTx/>
                  <a:uFillTx/>
                </a:rPr>
                <a:t>Medicare drug coverage</a:t>
              </a:r>
            </a:p>
          </p:txBody>
        </p:sp>
      </p:grpSp>
      <p:pic>
        <p:nvPicPr>
          <p:cNvPr id="15" name="Graphic 14">
            <a:extLst>
              <a:ext uri="{FF2B5EF4-FFF2-40B4-BE49-F238E27FC236}">
                <a16:creationId xmlns:a16="http://schemas.microsoft.com/office/drawing/2014/main" id="{F292C847-873B-4284-93E3-CD2555E9E4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2947" y="849320"/>
            <a:ext cx="1015306" cy="1015306"/>
          </a:xfrm>
          <a:prstGeom prst="rect">
            <a:avLst/>
          </a:prstGeom>
        </p:spPr>
      </p:pic>
      <p:sp>
        <p:nvSpPr>
          <p:cNvPr id="21" name="Slide Number Placeholder 5">
            <a:extLst>
              <a:ext uri="{FF2B5EF4-FFF2-40B4-BE49-F238E27FC236}">
                <a16:creationId xmlns:a16="http://schemas.microsoft.com/office/drawing/2014/main" id="{496C4FB7-16DA-4850-8228-8E69B0353CB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99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2" fill="hold" grpId="0" nodeType="afterEffect">
                                  <p:stCondLst>
                                    <p:cond delay="250"/>
                                  </p:stCondLst>
                                  <p:childTnLst>
                                    <p:set>
                                      <p:cBhvr>
                                        <p:cTn id="25" dur="1" fill="hold">
                                          <p:stCondLst>
                                            <p:cond delay="0"/>
                                          </p:stCondLst>
                                        </p:cTn>
                                        <p:tgtEl>
                                          <p:spTgt spid="8">
                                            <p:bg/>
                                          </p:spTgt>
                                        </p:tgtEl>
                                        <p:attrNameLst>
                                          <p:attrName>style.visibility</p:attrName>
                                        </p:attrNameLst>
                                      </p:cBhvr>
                                      <p:to>
                                        <p:strVal val="visible"/>
                                      </p:to>
                                    </p:set>
                                    <p:anim calcmode="lin" valueType="num">
                                      <p:cBhvr additive="base">
                                        <p:cTn id="26"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bg/>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25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a:t>
            </a:r>
          </a:p>
        </p:txBody>
      </p:sp>
      <p:sp>
        <p:nvSpPr>
          <p:cNvPr id="5" name="Content Placeholder 4"/>
          <p:cNvSpPr>
            <a:spLocks noGrp="1"/>
          </p:cNvSpPr>
          <p:nvPr>
            <p:ph type="body" sz="quarter" idx="13"/>
          </p:nvPr>
        </p:nvSpPr>
        <p:spPr>
          <a:xfrm>
            <a:off x="1096963" y="1145858"/>
            <a:ext cx="10644188" cy="1632902"/>
          </a:xfrm>
        </p:spPr>
        <p:txBody>
          <a:bodyPr vert="horz" lIns="91440" tIns="45720" rIns="91440" bIns="45720" rtlCol="0" anchor="t">
            <a:normAutofit/>
          </a:bodyPr>
          <a:lstStyle/>
          <a:p>
            <a:pPr lvl="0" defTabSz="685800">
              <a:lnSpc>
                <a:spcPct val="100000"/>
              </a:lnSpc>
              <a:spcBef>
                <a:spcPts val="0"/>
              </a:spcBef>
              <a:spcAft>
                <a:spcPts val="1200"/>
              </a:spcAft>
            </a:pPr>
            <a:r>
              <a:rPr lang="en-US" dirty="0">
                <a:solidFill>
                  <a:srgbClr val="00529B"/>
                </a:solidFill>
              </a:rPr>
              <a:t>Must offer at least a standard level of coverage set by Medicare. </a:t>
            </a:r>
          </a:p>
          <a:p>
            <a:pPr defTabSz="685800">
              <a:lnSpc>
                <a:spcPct val="100000"/>
              </a:lnSpc>
              <a:spcBef>
                <a:spcPts val="0"/>
              </a:spcBef>
              <a:spcAft>
                <a:spcPts val="1200"/>
              </a:spcAft>
            </a:pPr>
            <a:r>
              <a:rPr lang="en-US" dirty="0">
                <a:solidFill>
                  <a:srgbClr val="00529B"/>
                </a:solidFill>
              </a:rPr>
              <a:t>These plans can differ in:</a:t>
            </a:r>
          </a:p>
        </p:txBody>
      </p:sp>
      <p:sp>
        <p:nvSpPr>
          <p:cNvPr id="9" name="Text Placeholder 8">
            <a:extLst>
              <a:ext uri="{FF2B5EF4-FFF2-40B4-BE49-F238E27FC236}">
                <a16:creationId xmlns:a16="http://schemas.microsoft.com/office/drawing/2014/main" id="{607C6BC9-E2B1-82E7-F8C9-46E7DB26B4CB}"/>
              </a:ext>
            </a:extLst>
          </p:cNvPr>
          <p:cNvSpPr>
            <a:spLocks noGrp="1"/>
          </p:cNvSpPr>
          <p:nvPr>
            <p:ph type="body" sz="quarter" idx="14"/>
          </p:nvPr>
        </p:nvSpPr>
        <p:spPr>
          <a:xfrm>
            <a:off x="1877075" y="2456121"/>
            <a:ext cx="2743200" cy="3540647"/>
          </a:xfrm>
          <a:prstGeom prst="roundRect">
            <a:avLst/>
          </a:prstGeom>
          <a:ln w="38100">
            <a:solidFill>
              <a:srgbClr val="FFC000"/>
            </a:solidFill>
          </a:ln>
        </p:spPr>
        <p:txBody>
          <a:bodyPr tIns="1645920"/>
          <a:lstStyle/>
          <a:p>
            <a:pPr lvl="0" algn="ctr" defTabSz="685800">
              <a:spcAft>
                <a:spcPts val="0"/>
              </a:spcAft>
              <a:buClrTx/>
            </a:pPr>
            <a:r>
              <a:rPr lang="en-US" dirty="0"/>
              <a:t>Combinations of coverage and </a:t>
            </a:r>
          </a:p>
          <a:p>
            <a:pPr lvl="0" algn="ctr" defTabSz="685800">
              <a:spcAft>
                <a:spcPts val="0"/>
              </a:spcAft>
              <a:buClrTx/>
            </a:pPr>
            <a:r>
              <a:rPr lang="en-US" dirty="0"/>
              <a:t>cost sharing</a:t>
            </a:r>
          </a:p>
        </p:txBody>
      </p:sp>
      <p:pic>
        <p:nvPicPr>
          <p:cNvPr id="12" name="Graphic 11">
            <a:extLst>
              <a:ext uri="{FF2B5EF4-FFF2-40B4-BE49-F238E27FC236}">
                <a16:creationId xmlns:a16="http://schemas.microsoft.com/office/drawing/2014/main" id="{D13137AA-872D-46FF-A333-FD3A34266A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5184" y="2553681"/>
            <a:ext cx="1762389" cy="1762389"/>
          </a:xfrm>
          <a:prstGeom prst="rect">
            <a:avLst/>
          </a:prstGeom>
        </p:spPr>
      </p:pic>
      <p:sp>
        <p:nvSpPr>
          <p:cNvPr id="10" name="Text Placeholder 9">
            <a:extLst>
              <a:ext uri="{FF2B5EF4-FFF2-40B4-BE49-F238E27FC236}">
                <a16:creationId xmlns:a16="http://schemas.microsoft.com/office/drawing/2014/main" id="{CFD977D5-24A4-0CB4-BBF9-94D5847E2C93}"/>
              </a:ext>
            </a:extLst>
          </p:cNvPr>
          <p:cNvSpPr>
            <a:spLocks noGrp="1"/>
          </p:cNvSpPr>
          <p:nvPr>
            <p:ph type="body" sz="quarter" idx="15"/>
          </p:nvPr>
        </p:nvSpPr>
        <p:spPr>
          <a:xfrm>
            <a:off x="4832395"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n-US" dirty="0"/>
              <a:t>Benefit structures, including “tiers” of copayments and coinsurance</a:t>
            </a:r>
          </a:p>
        </p:txBody>
      </p:sp>
      <p:pic>
        <p:nvPicPr>
          <p:cNvPr id="14" name="Picture 13">
            <a:extLst>
              <a:ext uri="{FF2B5EF4-FFF2-40B4-BE49-F238E27FC236}">
                <a16:creationId xmlns:a16="http://schemas.microsoft.com/office/drawing/2014/main" id="{5B136E9E-957A-4425-9F50-436DD0C1CE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03518" y="2724096"/>
            <a:ext cx="1908213" cy="1243692"/>
          </a:xfrm>
          <a:prstGeom prst="rect">
            <a:avLst/>
          </a:prstGeom>
        </p:spPr>
      </p:pic>
      <p:sp>
        <p:nvSpPr>
          <p:cNvPr id="11" name="Text Placeholder 10">
            <a:extLst>
              <a:ext uri="{FF2B5EF4-FFF2-40B4-BE49-F238E27FC236}">
                <a16:creationId xmlns:a16="http://schemas.microsoft.com/office/drawing/2014/main" id="{84BE146F-70ED-BE93-CC6D-C6E7747DD633}"/>
              </a:ext>
            </a:extLst>
          </p:cNvPr>
          <p:cNvSpPr>
            <a:spLocks noGrp="1"/>
          </p:cNvSpPr>
          <p:nvPr>
            <p:ph type="body" sz="quarter" idx="16"/>
          </p:nvPr>
        </p:nvSpPr>
        <p:spPr>
          <a:xfrm>
            <a:off x="7787714"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n-US" dirty="0"/>
              <a:t>Costs for different types of drugs</a:t>
            </a:r>
            <a:endParaRPr lang="en-US" strike="sngStrike" dirty="0"/>
          </a:p>
          <a:p>
            <a:endParaRPr lang="en-US" dirty="0"/>
          </a:p>
        </p:txBody>
      </p:sp>
      <p:pic>
        <p:nvPicPr>
          <p:cNvPr id="13" name="Picture 12">
            <a:extLst>
              <a:ext uri="{FF2B5EF4-FFF2-40B4-BE49-F238E27FC236}">
                <a16:creationId xmlns:a16="http://schemas.microsoft.com/office/drawing/2014/main" id="{9FC59340-58EF-445B-ADD8-0404F4C269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077180" y="2876509"/>
            <a:ext cx="2164268" cy="1091279"/>
          </a:xfrm>
          <a:prstGeom prst="rect">
            <a:avLst/>
          </a:prstGeom>
        </p:spPr>
      </p:pic>
      <p:sp>
        <p:nvSpPr>
          <p:cNvPr id="26" name="Slide Number Placeholder 5">
            <a:extLst>
              <a:ext uri="{FF2B5EF4-FFF2-40B4-BE49-F238E27FC236}">
                <a16:creationId xmlns:a16="http://schemas.microsoft.com/office/drawing/2014/main" id="{0AD413B5-BC89-4D28-9AF4-50B39275AD8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74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sz="3000" dirty="0"/>
              <a:t>The Medicare Drug Price Negotiation Program</a:t>
            </a:r>
          </a:p>
        </p:txBody>
      </p:sp>
      <p:sp>
        <p:nvSpPr>
          <p:cNvPr id="7" name="Content Placeholder 6">
            <a:extLst>
              <a:ext uri="{FF2B5EF4-FFF2-40B4-BE49-F238E27FC236}">
                <a16:creationId xmlns:a16="http://schemas.microsoft.com/office/drawing/2014/main" id="{80241DBA-D9B6-9C79-0DC9-1ACA99AFFBF1}"/>
              </a:ext>
            </a:extLst>
          </p:cNvPr>
          <p:cNvSpPr>
            <a:spLocks noGrp="1"/>
          </p:cNvSpPr>
          <p:nvPr>
            <p:ph sz="quarter" idx="13"/>
          </p:nvPr>
        </p:nvSpPr>
        <p:spPr>
          <a:xfrm>
            <a:off x="745110" y="1073888"/>
            <a:ext cx="10401300" cy="5263117"/>
          </a:xfrm>
        </p:spPr>
        <p:txBody>
          <a:bodyPr>
            <a:normAutofit fontScale="92500" lnSpcReduction="20000"/>
          </a:bodyPr>
          <a:lstStyle/>
          <a:p>
            <a:pPr marL="0" lvl="0" indent="0" defTabSz="685800">
              <a:lnSpc>
                <a:spcPct val="120000"/>
              </a:lnSpc>
              <a:spcBef>
                <a:spcPts val="0"/>
              </a:spcBef>
              <a:spcAft>
                <a:spcPts val="1200"/>
              </a:spcAft>
              <a:buClrTx/>
              <a:buNone/>
            </a:pPr>
            <a:r>
              <a:rPr lang="en-US" sz="2400" b="1" dirty="0"/>
              <a:t>Medicare will negotiate directly with drug companies for the price of certain high-spending brand-name Medicare Part B and Part D drugs that don’t have competition </a:t>
            </a:r>
          </a:p>
          <a:p>
            <a:pPr marL="457200" indent="-274320">
              <a:lnSpc>
                <a:spcPct val="110000"/>
              </a:lnSpc>
              <a:spcBef>
                <a:spcPts val="0"/>
              </a:spcBef>
              <a:spcAft>
                <a:spcPts val="1200"/>
              </a:spcAft>
              <a:buClrTx/>
            </a:pPr>
            <a:r>
              <a:rPr lang="en-US" sz="2400" dirty="0"/>
              <a:t>Medicare selected and is negotiating costs for 10 drugs covered under Part D (prices will be effective in 2026)</a:t>
            </a:r>
          </a:p>
          <a:p>
            <a:pPr marL="457200" indent="-274320">
              <a:lnSpc>
                <a:spcPct val="110000"/>
              </a:lnSpc>
              <a:spcBef>
                <a:spcPts val="0"/>
              </a:spcBef>
              <a:spcAft>
                <a:spcPts val="1200"/>
              </a:spcAft>
              <a:buClrTx/>
            </a:pPr>
            <a:r>
              <a:rPr lang="en-US" sz="2400" dirty="0"/>
              <a:t>Future selections include:</a:t>
            </a:r>
          </a:p>
          <a:p>
            <a:pPr marL="822960" lvl="1" indent="-274320">
              <a:lnSpc>
                <a:spcPct val="120000"/>
              </a:lnSpc>
              <a:spcBef>
                <a:spcPts val="0"/>
              </a:spcBef>
              <a:spcAft>
                <a:spcPts val="1200"/>
              </a:spcAft>
            </a:pPr>
            <a:r>
              <a:rPr lang="en-US" sz="2100" dirty="0"/>
              <a:t>15 drugs covered under Part D in 2025 </a:t>
            </a:r>
            <a:br>
              <a:rPr lang="en-US" sz="2100" dirty="0"/>
            </a:br>
            <a:r>
              <a:rPr lang="en-US" sz="1900" dirty="0"/>
              <a:t>(for prices effective in 2027)</a:t>
            </a:r>
          </a:p>
          <a:p>
            <a:pPr marL="822960" lvl="1" indent="-274320">
              <a:lnSpc>
                <a:spcPct val="120000"/>
              </a:lnSpc>
              <a:spcBef>
                <a:spcPts val="0"/>
              </a:spcBef>
              <a:spcAft>
                <a:spcPts val="1200"/>
              </a:spcAft>
            </a:pPr>
            <a:r>
              <a:rPr lang="en-US" sz="2100" dirty="0"/>
              <a:t>15 drugs covered under Part B and Part D in 2026 </a:t>
            </a:r>
            <a:br>
              <a:rPr lang="en-US" sz="2100" dirty="0"/>
            </a:br>
            <a:r>
              <a:rPr lang="en-US" sz="1900" dirty="0"/>
              <a:t>(for prices effective in 2028)</a:t>
            </a:r>
          </a:p>
          <a:p>
            <a:pPr marL="822960" lvl="1" indent="-274320">
              <a:lnSpc>
                <a:spcPct val="120000"/>
              </a:lnSpc>
              <a:spcBef>
                <a:spcPts val="0"/>
              </a:spcBef>
              <a:spcAft>
                <a:spcPts val="1200"/>
              </a:spcAft>
            </a:pPr>
            <a:r>
              <a:rPr lang="en-US" sz="2100" dirty="0"/>
              <a:t>20 drugs covered under Part B and Part D in 2027 </a:t>
            </a:r>
            <a:br>
              <a:rPr lang="en-US" sz="2100" dirty="0"/>
            </a:br>
            <a:r>
              <a:rPr lang="en-US" sz="1900" dirty="0"/>
              <a:t>(for prices effective in 2029)</a:t>
            </a:r>
          </a:p>
          <a:p>
            <a:pPr marL="822960" lvl="1" indent="-274320">
              <a:lnSpc>
                <a:spcPct val="120000"/>
              </a:lnSpc>
              <a:spcBef>
                <a:spcPts val="0"/>
              </a:spcBef>
              <a:spcAft>
                <a:spcPts val="1200"/>
              </a:spcAft>
            </a:pPr>
            <a:r>
              <a:rPr lang="en-US" sz="2100" dirty="0"/>
              <a:t>20 drugs covered under Part B and Part D in 2028 </a:t>
            </a:r>
            <a:br>
              <a:rPr lang="en-US" sz="2100" dirty="0"/>
            </a:br>
            <a:r>
              <a:rPr lang="en-US" sz="1900" dirty="0"/>
              <a:t>(for prices effective 2030 </a:t>
            </a:r>
            <a:endParaRPr lang="en-US" sz="2100" dirty="0"/>
          </a:p>
        </p:txBody>
      </p:sp>
      <p:pic>
        <p:nvPicPr>
          <p:cNvPr id="10" name="Picture 9">
            <a:extLst>
              <a:ext uri="{FF2B5EF4-FFF2-40B4-BE49-F238E27FC236}">
                <a16:creationId xmlns:a16="http://schemas.microsoft.com/office/drawing/2014/main" id="{8C48D3F2-3CDB-201F-B8F4-64783D7C81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53272" y="3429000"/>
            <a:ext cx="4162425" cy="2581275"/>
          </a:xfrm>
          <a:prstGeom prst="rect">
            <a:avLst/>
          </a:prstGeom>
        </p:spPr>
      </p:pic>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22</a:t>
            </a:fld>
            <a:endParaRPr lang="en-US" dirty="0"/>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dirty="0"/>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7104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dirty="0"/>
              <a:t>The Medicare Drug Price Negotiation Program </a:t>
            </a:r>
            <a:br>
              <a:rPr lang="en-US" dirty="0"/>
            </a:br>
            <a:r>
              <a:rPr lang="en-US" dirty="0"/>
              <a:t>(continued)</a:t>
            </a:r>
          </a:p>
        </p:txBody>
      </p:sp>
      <p:sp>
        <p:nvSpPr>
          <p:cNvPr id="7" name="Content Placeholder 6">
            <a:extLst>
              <a:ext uri="{FF2B5EF4-FFF2-40B4-BE49-F238E27FC236}">
                <a16:creationId xmlns:a16="http://schemas.microsoft.com/office/drawing/2014/main" id="{F9023156-7EB7-0C79-BBA8-B96ACB86D9F9}"/>
              </a:ext>
            </a:extLst>
          </p:cNvPr>
          <p:cNvSpPr>
            <a:spLocks noGrp="1"/>
          </p:cNvSpPr>
          <p:nvPr>
            <p:ph sz="half" idx="1"/>
          </p:nvPr>
        </p:nvSpPr>
        <p:spPr>
          <a:xfrm>
            <a:off x="763772" y="1555149"/>
            <a:ext cx="10336620" cy="1055914"/>
          </a:xfrm>
        </p:spPr>
        <p:txBody>
          <a:bodyPr>
            <a:normAutofit lnSpcReduction="10000"/>
          </a:bodyPr>
          <a:lstStyle/>
          <a:p>
            <a:pPr marL="0" lvl="0" indent="0">
              <a:spcAft>
                <a:spcPts val="0"/>
              </a:spcAft>
              <a:buClrTx/>
              <a:buNone/>
            </a:pPr>
            <a:r>
              <a:rPr lang="en-US" sz="2800" b="1" dirty="0"/>
              <a:t>The following drugs covered under Part D were selected for negotiation:</a:t>
            </a:r>
            <a:endParaRPr lang="en-US" sz="2800" dirty="0">
              <a:solidFill>
                <a:prstClr val="black"/>
              </a:solidFill>
            </a:endParaRPr>
          </a:p>
        </p:txBody>
      </p:sp>
      <p:sp>
        <p:nvSpPr>
          <p:cNvPr id="8" name="Content Placeholder 7">
            <a:extLst>
              <a:ext uri="{FF2B5EF4-FFF2-40B4-BE49-F238E27FC236}">
                <a16:creationId xmlns:a16="http://schemas.microsoft.com/office/drawing/2014/main" id="{AC752EE6-8571-8268-4311-8756AD25B028}"/>
              </a:ext>
            </a:extLst>
          </p:cNvPr>
          <p:cNvSpPr>
            <a:spLocks noGrp="1"/>
          </p:cNvSpPr>
          <p:nvPr>
            <p:ph sz="half" idx="2"/>
          </p:nvPr>
        </p:nvSpPr>
        <p:spPr>
          <a:xfrm>
            <a:off x="838200" y="2568218"/>
            <a:ext cx="10611292" cy="2881323"/>
          </a:xfrm>
        </p:spPr>
        <p:txBody>
          <a:bodyPr numCol="2">
            <a:normAutofit lnSpcReduction="10000"/>
          </a:bodyPr>
          <a:lstStyle/>
          <a:p>
            <a:pPr defTabSz="685800">
              <a:buClrTx/>
            </a:pPr>
            <a:r>
              <a:rPr lang="en-US" sz="2400" dirty="0"/>
              <a:t>Eliquis</a:t>
            </a:r>
          </a:p>
          <a:p>
            <a:pPr defTabSz="685800">
              <a:buClrTx/>
            </a:pPr>
            <a:r>
              <a:rPr lang="en-US" sz="2400" dirty="0"/>
              <a:t>Jardiance</a:t>
            </a:r>
          </a:p>
          <a:p>
            <a:pPr defTabSz="685800">
              <a:buClrTx/>
            </a:pPr>
            <a:r>
              <a:rPr lang="en-US" sz="2400" dirty="0"/>
              <a:t>Xarelto</a:t>
            </a:r>
          </a:p>
          <a:p>
            <a:pPr defTabSz="685800">
              <a:buClrTx/>
            </a:pPr>
            <a:r>
              <a:rPr lang="en-US" sz="2400" dirty="0"/>
              <a:t>Januvia</a:t>
            </a:r>
          </a:p>
          <a:p>
            <a:pPr defTabSz="685800">
              <a:buClrTx/>
            </a:pPr>
            <a:r>
              <a:rPr lang="en-US" sz="2400" dirty="0" err="1"/>
              <a:t>Farxiga</a:t>
            </a:r>
            <a:endParaRPr lang="en-US" sz="2400" dirty="0"/>
          </a:p>
          <a:p>
            <a:pPr defTabSz="685800">
              <a:buClrTx/>
            </a:pPr>
            <a:r>
              <a:rPr lang="en-US" sz="2400" dirty="0"/>
              <a:t>Entresto</a:t>
            </a:r>
          </a:p>
          <a:p>
            <a:pPr defTabSz="685800">
              <a:buClrTx/>
            </a:pPr>
            <a:r>
              <a:rPr lang="en-US" sz="2400" dirty="0"/>
              <a:t>Enbrel</a:t>
            </a:r>
          </a:p>
          <a:p>
            <a:pPr defTabSz="685800">
              <a:buClrTx/>
            </a:pPr>
            <a:r>
              <a:rPr lang="en-US" sz="2400" dirty="0"/>
              <a:t>Imbruvica</a:t>
            </a:r>
          </a:p>
          <a:p>
            <a:pPr defTabSz="685800">
              <a:buClrTx/>
            </a:pPr>
            <a:r>
              <a:rPr lang="en-US" sz="2400" dirty="0"/>
              <a:t>Stelara</a:t>
            </a:r>
          </a:p>
          <a:p>
            <a:pPr defTabSz="685800">
              <a:buClrTx/>
            </a:pPr>
            <a:r>
              <a:rPr lang="en-US" sz="2400" dirty="0" err="1"/>
              <a:t>Fiasp</a:t>
            </a:r>
            <a:r>
              <a:rPr lang="en-US" sz="2400" dirty="0"/>
              <a:t>; </a:t>
            </a:r>
            <a:r>
              <a:rPr lang="en-US" sz="2400" dirty="0" err="1"/>
              <a:t>Fiasp</a:t>
            </a:r>
            <a:r>
              <a:rPr lang="en-US" sz="2400" dirty="0"/>
              <a:t> FlexTouch; </a:t>
            </a:r>
            <a:r>
              <a:rPr lang="en-US" sz="2400" dirty="0" err="1"/>
              <a:t>Fiasp</a:t>
            </a:r>
            <a:r>
              <a:rPr lang="en-US" sz="2400" dirty="0"/>
              <a:t> </a:t>
            </a:r>
            <a:r>
              <a:rPr lang="en-US" sz="2400" dirty="0" err="1"/>
              <a:t>PenFill</a:t>
            </a:r>
            <a:r>
              <a:rPr lang="en-US" sz="2400" dirty="0"/>
              <a:t>; NovoLog </a:t>
            </a:r>
            <a:r>
              <a:rPr lang="en-US" sz="2400" dirty="0" err="1"/>
              <a:t>FlexPen</a:t>
            </a:r>
            <a:r>
              <a:rPr lang="en-US" sz="2400" dirty="0"/>
              <a:t>; NovoLog </a:t>
            </a:r>
            <a:r>
              <a:rPr lang="en-US" sz="2400" dirty="0" err="1"/>
              <a:t>PenFill</a:t>
            </a:r>
            <a:r>
              <a:rPr lang="en-US" sz="2400" dirty="0"/>
              <a:t> </a:t>
            </a:r>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23</a:t>
            </a:fld>
            <a:endParaRPr lang="en-US" dirty="0"/>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dirty="0"/>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92310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Costs</a:t>
            </a:r>
          </a:p>
        </p:txBody>
      </p:sp>
      <p:sp>
        <p:nvSpPr>
          <p:cNvPr id="9" name="Content Placeholder 8">
            <a:extLst>
              <a:ext uri="{FF2B5EF4-FFF2-40B4-BE49-F238E27FC236}">
                <a16:creationId xmlns:a16="http://schemas.microsoft.com/office/drawing/2014/main" id="{D3788DA0-8BBE-CCAF-1A82-0FE0C3C0449E}"/>
              </a:ext>
            </a:extLst>
          </p:cNvPr>
          <p:cNvSpPr>
            <a:spLocks noGrp="1"/>
          </p:cNvSpPr>
          <p:nvPr>
            <p:ph sz="quarter" idx="13"/>
          </p:nvPr>
        </p:nvSpPr>
        <p:spPr>
          <a:xfrm>
            <a:off x="662648" y="1488919"/>
            <a:ext cx="6553200" cy="1383081"/>
          </a:xfrm>
        </p:spPr>
        <p:txBody>
          <a:bodyPr>
            <a:normAutofit/>
          </a:bodyPr>
          <a:lstStyle/>
          <a:p>
            <a:pPr marL="0" lvl="0" indent="0" defTabSz="685800">
              <a:buNone/>
            </a:pPr>
            <a:r>
              <a:rPr lang="en-US" sz="2400" b="1" dirty="0"/>
              <a:t>In 2024, most people will pay:</a:t>
            </a:r>
          </a:p>
          <a:p>
            <a:pPr marL="548640" lvl="1" defTabSz="685800">
              <a:spcAft>
                <a:spcPts val="1200"/>
              </a:spcAft>
              <a:buFont typeface="Wingdings" panose="05000000000000000000" pitchFamily="2" charset="2"/>
              <a:buChar char="§"/>
            </a:pPr>
            <a:r>
              <a:rPr lang="en-US" sz="1800" dirty="0"/>
              <a:t>Monthly premium</a:t>
            </a:r>
          </a:p>
          <a:p>
            <a:pPr marL="548640" lvl="1" defTabSz="685800">
              <a:spcAft>
                <a:spcPts val="1200"/>
              </a:spcAft>
              <a:buFont typeface="Wingdings" panose="05000000000000000000" pitchFamily="2" charset="2"/>
              <a:buChar char="§"/>
            </a:pPr>
            <a:r>
              <a:rPr lang="en-US" sz="1800" dirty="0"/>
              <a:t>Yearly deductible</a:t>
            </a:r>
            <a:endParaRPr lang="en-US" sz="4800" dirty="0"/>
          </a:p>
        </p:txBody>
      </p:sp>
      <p:sp>
        <p:nvSpPr>
          <p:cNvPr id="5" name="Content Placeholder 4"/>
          <p:cNvSpPr>
            <a:spLocks noGrp="1"/>
          </p:cNvSpPr>
          <p:nvPr>
            <p:ph type="body" sz="quarter" idx="14"/>
          </p:nvPr>
        </p:nvSpPr>
        <p:spPr>
          <a:xfrm flipH="1">
            <a:off x="7871604" y="1321734"/>
            <a:ext cx="4320396" cy="799488"/>
          </a:xfrm>
          <a:prstGeom prst="homePlate">
            <a:avLst/>
          </a:prstGeom>
          <a:solidFill>
            <a:srgbClr val="FFD966"/>
          </a:solidFill>
        </p:spPr>
        <p:txBody>
          <a:bodyPr anchor="ctr">
            <a:normAutofit/>
          </a:bodyPr>
          <a:lstStyle/>
          <a:p>
            <a:pPr marL="1828800" lvl="1" defTabSz="685800">
              <a:spcAft>
                <a:spcPts val="1200"/>
              </a:spcAft>
            </a:pPr>
            <a:r>
              <a:rPr lang="en-US" sz="2000" dirty="0"/>
              <a:t>Costs vary by plan </a:t>
            </a:r>
          </a:p>
        </p:txBody>
      </p:sp>
      <p:sp>
        <p:nvSpPr>
          <p:cNvPr id="11" name="Text Placeholder 10">
            <a:extLst>
              <a:ext uri="{FF2B5EF4-FFF2-40B4-BE49-F238E27FC236}">
                <a16:creationId xmlns:a16="http://schemas.microsoft.com/office/drawing/2014/main" id="{E6B1F704-603E-1906-DEEC-16470B8C4B5C}"/>
              </a:ext>
            </a:extLst>
          </p:cNvPr>
          <p:cNvSpPr>
            <a:spLocks noGrp="1"/>
          </p:cNvSpPr>
          <p:nvPr>
            <p:ph type="body" sz="quarter" idx="15"/>
          </p:nvPr>
        </p:nvSpPr>
        <p:spPr>
          <a:xfrm>
            <a:off x="632207" y="3211972"/>
            <a:ext cx="1805327" cy="2600325"/>
          </a:xfrm>
          <a:prstGeom prst="roundRect">
            <a:avLst/>
          </a:prstGeom>
          <a:ln w="38100">
            <a:solidFill>
              <a:srgbClr val="395D9C"/>
            </a:solidFill>
          </a:ln>
        </p:spPr>
        <p:txBody>
          <a:bodyPr tIns="0" bIns="0"/>
          <a:lstStyle/>
          <a:p>
            <a:pPr marL="0" lvl="0" indent="0" algn="ctr">
              <a:spcAft>
                <a:spcPts val="600"/>
              </a:spcAft>
              <a:buClrTx/>
              <a:buNone/>
            </a:pPr>
            <a:r>
              <a:rPr lang="en-US" b="1" dirty="0">
                <a:latin typeface="Arial"/>
                <a:cs typeface="Arial"/>
              </a:rPr>
              <a:t>During initial coverage</a:t>
            </a:r>
          </a:p>
          <a:p>
            <a:pPr marL="0" lvl="0" indent="0" algn="ctr">
              <a:spcBef>
                <a:spcPts val="600"/>
              </a:spcBef>
              <a:spcAft>
                <a:spcPts val="600"/>
              </a:spcAft>
              <a:buClrTx/>
              <a:buNone/>
            </a:pPr>
            <a:r>
              <a:rPr lang="en-US" dirty="0">
                <a:latin typeface="Arial"/>
                <a:cs typeface="Arial"/>
              </a:rPr>
              <a:t>You'll pay copayments or coinsurance</a:t>
            </a:r>
          </a:p>
        </p:txBody>
      </p:sp>
      <p:sp>
        <p:nvSpPr>
          <p:cNvPr id="12" name="Text Placeholder 11">
            <a:extLst>
              <a:ext uri="{FF2B5EF4-FFF2-40B4-BE49-F238E27FC236}">
                <a16:creationId xmlns:a16="http://schemas.microsoft.com/office/drawing/2014/main" id="{59199CF2-5927-3BD9-A823-2C99088C57C8}"/>
              </a:ext>
            </a:extLst>
          </p:cNvPr>
          <p:cNvSpPr>
            <a:spLocks noGrp="1"/>
          </p:cNvSpPr>
          <p:nvPr>
            <p:ph type="body" sz="quarter" idx="16"/>
          </p:nvPr>
        </p:nvSpPr>
        <p:spPr>
          <a:xfrm>
            <a:off x="2614453" y="3211972"/>
            <a:ext cx="4575804" cy="2600325"/>
          </a:xfrm>
          <a:prstGeom prst="roundRect">
            <a:avLst>
              <a:gd name="adj" fmla="val 14214"/>
            </a:avLst>
          </a:prstGeom>
          <a:ln w="38100">
            <a:solidFill>
              <a:srgbClr val="FFC000"/>
            </a:solidFill>
          </a:ln>
        </p:spPr>
        <p:txBody>
          <a:bodyPr tIns="0" bIns="0"/>
          <a:lstStyle/>
          <a:p>
            <a:pPr marL="0" lvl="0" indent="0" algn="ctr">
              <a:spcAft>
                <a:spcPts val="600"/>
              </a:spcAft>
              <a:buClrTx/>
              <a:buNone/>
            </a:pPr>
            <a:r>
              <a:rPr lang="en-US" b="1" dirty="0"/>
              <a:t>During coverage gap</a:t>
            </a:r>
            <a:br>
              <a:rPr lang="en-US" b="1" dirty="0"/>
            </a:br>
            <a:r>
              <a:rPr lang="en-US" b="1" dirty="0"/>
              <a:t>(“donut hole”)</a:t>
            </a:r>
          </a:p>
          <a:p>
            <a:pPr marL="0" lvl="0" indent="0" algn="ctr">
              <a:spcBef>
                <a:spcPts val="600"/>
              </a:spcBef>
              <a:spcAft>
                <a:spcPts val="600"/>
              </a:spcAft>
              <a:buClrTx/>
              <a:buNone/>
            </a:pPr>
            <a:r>
              <a:rPr lang="en-US" dirty="0"/>
              <a:t>You’ll pay no more than </a:t>
            </a:r>
            <a:r>
              <a:rPr lang="en-US" b="1" dirty="0"/>
              <a:t>25% </a:t>
            </a:r>
            <a:r>
              <a:rPr lang="en-US" dirty="0"/>
              <a:t>of the cost for covered drugs once you and your plan spend </a:t>
            </a:r>
            <a:r>
              <a:rPr lang="en-US" b="1" dirty="0"/>
              <a:t>$5,030 </a:t>
            </a:r>
            <a:r>
              <a:rPr lang="en-US" dirty="0"/>
              <a:t>combined on covered drugs, including the deductible  </a:t>
            </a:r>
          </a:p>
        </p:txBody>
      </p:sp>
      <p:sp>
        <p:nvSpPr>
          <p:cNvPr id="13" name="Text Placeholder 12">
            <a:extLst>
              <a:ext uri="{FF2B5EF4-FFF2-40B4-BE49-F238E27FC236}">
                <a16:creationId xmlns:a16="http://schemas.microsoft.com/office/drawing/2014/main" id="{22B5DCDE-C626-9011-FA21-BE2724252F9D}"/>
              </a:ext>
            </a:extLst>
          </p:cNvPr>
          <p:cNvSpPr>
            <a:spLocks noGrp="1"/>
          </p:cNvSpPr>
          <p:nvPr>
            <p:ph type="body" sz="quarter" idx="17"/>
          </p:nvPr>
        </p:nvSpPr>
        <p:spPr>
          <a:xfrm>
            <a:off x="7391400" y="3206473"/>
            <a:ext cx="4443443" cy="2611323"/>
          </a:xfrm>
          <a:prstGeom prst="roundRect">
            <a:avLst>
              <a:gd name="adj" fmla="val 13002"/>
            </a:avLst>
          </a:prstGeom>
          <a:ln w="38100">
            <a:solidFill>
              <a:srgbClr val="395D9C"/>
            </a:solidFill>
          </a:ln>
        </p:spPr>
        <p:txBody>
          <a:bodyPr lIns="0" tIns="0" rIns="0" bIns="0"/>
          <a:lstStyle/>
          <a:p>
            <a:pPr marL="0" lvl="0" indent="0" algn="ctr">
              <a:spcAft>
                <a:spcPts val="600"/>
              </a:spcAft>
              <a:buClrTx/>
              <a:buNone/>
            </a:pPr>
            <a:r>
              <a:rPr lang="en-US" b="1" dirty="0">
                <a:latin typeface="Arial"/>
                <a:cs typeface="Arial"/>
              </a:rPr>
              <a:t>During catastrophic coverage</a:t>
            </a:r>
          </a:p>
          <a:p>
            <a:pPr marL="0" lvl="0" indent="0" algn="ctr">
              <a:spcAft>
                <a:spcPts val="0"/>
              </a:spcAft>
              <a:buClrTx/>
              <a:buNone/>
            </a:pPr>
            <a:r>
              <a:rPr lang="en-US" dirty="0">
                <a:latin typeface="Arial"/>
                <a:cs typeface="Arial"/>
              </a:rPr>
              <a:t>You’ll pay nothing more out-of-pocket once your true out-of-pocket costs reach </a:t>
            </a:r>
            <a:r>
              <a:rPr lang="en-US" b="1" dirty="0">
                <a:latin typeface="Arial"/>
                <a:cs typeface="Arial"/>
              </a:rPr>
              <a:t>$8,000 </a:t>
            </a:r>
            <a:r>
              <a:rPr lang="en-US" dirty="0">
                <a:latin typeface="Arial"/>
                <a:cs typeface="Arial"/>
              </a:rPr>
              <a:t>(including certain payments made by other people or entities on your behalf, including Medicare’s Extra Help program)</a:t>
            </a:r>
          </a:p>
        </p:txBody>
      </p:sp>
      <p:pic>
        <p:nvPicPr>
          <p:cNvPr id="8" name="Graphic 7">
            <a:extLst>
              <a:ext uri="{FF2B5EF4-FFF2-40B4-BE49-F238E27FC236}">
                <a16:creationId xmlns:a16="http://schemas.microsoft.com/office/drawing/2014/main" id="{70E0F50F-B9B1-44C6-BE1B-5B703537FB8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0456" y="1013694"/>
            <a:ext cx="1329096" cy="1329096"/>
          </a:xfrm>
          <a:prstGeom prst="rect">
            <a:avLst/>
          </a:prstGeom>
        </p:spPr>
      </p:pic>
      <p:sp>
        <p:nvSpPr>
          <p:cNvPr id="20" name="Slide Number Placeholder 5">
            <a:extLst>
              <a:ext uri="{FF2B5EF4-FFF2-40B4-BE49-F238E27FC236}">
                <a16:creationId xmlns:a16="http://schemas.microsoft.com/office/drawing/2014/main" id="{96AC6162-BD91-41DF-B7C1-E6673A41E9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5517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additive="base">
                                        <p:cTn id="19"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1" grpId="0" uiExpand="1" animBg="1"/>
      <p:bldP spid="12" grpId="0" uiExpand="1" animBg="1"/>
      <p:bldP spid="13" grpId="0" uiExpan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Example: Standard Structure in 2024</a:t>
            </a:r>
          </a:p>
        </p:txBody>
      </p:sp>
      <p:sp>
        <p:nvSpPr>
          <p:cNvPr id="5" name="Content Placeholder 4"/>
          <p:cNvSpPr>
            <a:spLocks noGrp="1"/>
          </p:cNvSpPr>
          <p:nvPr>
            <p:ph idx="4294967295"/>
          </p:nvPr>
        </p:nvSpPr>
        <p:spPr>
          <a:xfrm>
            <a:off x="336331" y="1117228"/>
            <a:ext cx="11645462" cy="1222657"/>
          </a:xfrm>
        </p:spPr>
        <p:txBody>
          <a:bodyPr>
            <a:normAutofit/>
          </a:bodyPr>
          <a:lstStyle/>
          <a:p>
            <a:pPr marL="0" lvl="0" indent="0" defTabSz="685800">
              <a:lnSpc>
                <a:spcPct val="100000"/>
              </a:lnSpc>
              <a:spcBef>
                <a:spcPts val="0"/>
              </a:spcBef>
              <a:spcAft>
                <a:spcPts val="1200"/>
              </a:spcAft>
              <a:buNone/>
            </a:pPr>
            <a:r>
              <a:rPr lang="en-US" sz="2000" dirty="0">
                <a:solidFill>
                  <a:srgbClr val="00529B"/>
                </a:solidFill>
              </a:rPr>
              <a:t>Ms. Smith joins a Medicare drug plan. Her coverage begins on January 1. She doesn’t get Extra Help and uses her Medicare drug plan membership card when she buys prescriptions. She pays a monthly premium throughout the year.</a:t>
            </a:r>
            <a:endParaRPr lang="en-US" sz="2400" dirty="0">
              <a:solidFill>
                <a:srgbClr val="00529B"/>
              </a:solidFill>
            </a:endParaRPr>
          </a:p>
        </p:txBody>
      </p:sp>
      <p:graphicFrame>
        <p:nvGraphicFramePr>
          <p:cNvPr id="6" name="Table 5" descr="Table with information on year deductible, initial coverage phase, coverage gap, and Catastrophic coverage."/>
          <p:cNvGraphicFramePr>
            <a:graphicFrameLocks noGrp="1" noChangeAspect="1"/>
          </p:cNvGraphicFramePr>
          <p:nvPr/>
        </p:nvGraphicFramePr>
        <p:xfrm>
          <a:off x="362607" y="2242335"/>
          <a:ext cx="11493062" cy="4270452"/>
        </p:xfrm>
        <a:graphic>
          <a:graphicData uri="http://schemas.openxmlformats.org/drawingml/2006/table">
            <a:tbl>
              <a:tblPr firstRow="1" bandRow="1" bandCol="1">
                <a:tableStyleId>{5FD0F851-EC5A-4D38-B0AD-8093EC10F338}</a:tableStyleId>
              </a:tblPr>
              <a:tblGrid>
                <a:gridCol w="1529988">
                  <a:extLst>
                    <a:ext uri="{9D8B030D-6E8A-4147-A177-3AD203B41FA5}">
                      <a16:colId xmlns:a16="http://schemas.microsoft.com/office/drawing/2014/main" val="20000"/>
                    </a:ext>
                  </a:extLst>
                </a:gridCol>
                <a:gridCol w="2083982">
                  <a:extLst>
                    <a:ext uri="{9D8B030D-6E8A-4147-A177-3AD203B41FA5}">
                      <a16:colId xmlns:a16="http://schemas.microsoft.com/office/drawing/2014/main" val="20001"/>
                    </a:ext>
                  </a:extLst>
                </a:gridCol>
                <a:gridCol w="5709399">
                  <a:extLst>
                    <a:ext uri="{9D8B030D-6E8A-4147-A177-3AD203B41FA5}">
                      <a16:colId xmlns:a16="http://schemas.microsoft.com/office/drawing/2014/main" val="20002"/>
                    </a:ext>
                  </a:extLst>
                </a:gridCol>
                <a:gridCol w="2169693">
                  <a:extLst>
                    <a:ext uri="{9D8B030D-6E8A-4147-A177-3AD203B41FA5}">
                      <a16:colId xmlns:a16="http://schemas.microsoft.com/office/drawing/2014/main" val="20003"/>
                    </a:ext>
                  </a:extLst>
                </a:gridCol>
              </a:tblGrid>
              <a:tr h="739748">
                <a:tc>
                  <a:txBody>
                    <a:bodyPr/>
                    <a:lstStyle/>
                    <a:p>
                      <a:pPr marL="0" marR="0" lvl="0" indent="0" algn="l">
                        <a:lnSpc>
                          <a:spcPct val="115000"/>
                        </a:lnSpc>
                        <a:spcBef>
                          <a:spcPts val="0"/>
                        </a:spcBef>
                        <a:spcAft>
                          <a:spcPts val="1000"/>
                        </a:spcAft>
                        <a:buFont typeface="+mj-lt"/>
                        <a:buNone/>
                        <a:tabLst>
                          <a:tab pos="457200" algn="l"/>
                        </a:tabLst>
                      </a:pPr>
                      <a:r>
                        <a:rPr lang="en-US" sz="1900" dirty="0">
                          <a:solidFill>
                            <a:srgbClr val="2F5597"/>
                          </a:solidFill>
                          <a:latin typeface="+mn-lt"/>
                          <a:cs typeface="Arial" panose="020B0604020202020204" pitchFamily="34" charset="0"/>
                        </a:rPr>
                        <a:t>Yearly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deductible</a:t>
                      </a:r>
                      <a:endParaRPr lang="en-US" sz="19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Initial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coverage phase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Coverage gap</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Catastrophic coverage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68515">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Ms. Smith pays up to the first $545 of her drug costs before her plan starts to pay its share. </a:t>
                      </a:r>
                      <a:endParaRPr lang="en-US" sz="19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1900" dirty="0">
                          <a:solidFill>
                            <a:srgbClr val="2F5597"/>
                          </a:solidFill>
                          <a:latin typeface="+mn-lt"/>
                          <a:cs typeface="Arial" panose="020B0604020202020204" pitchFamily="34" charset="0"/>
                        </a:rPr>
                        <a:t>She pays a copayment (that averages</a:t>
                      </a:r>
                      <a:r>
                        <a:rPr lang="en-US" sz="1900" baseline="0" dirty="0">
                          <a:solidFill>
                            <a:srgbClr val="2F5597"/>
                          </a:solidFill>
                          <a:latin typeface="+mn-lt"/>
                          <a:cs typeface="Arial" panose="020B0604020202020204" pitchFamily="34" charset="0"/>
                        </a:rPr>
                        <a:t> 25% of the cost)</a:t>
                      </a:r>
                      <a:r>
                        <a:rPr lang="en-US" sz="1900" dirty="0">
                          <a:solidFill>
                            <a:srgbClr val="2F5597"/>
                          </a:solidFill>
                          <a:latin typeface="+mn-lt"/>
                          <a:cs typeface="Arial" panose="020B0604020202020204" pitchFamily="34" charset="0"/>
                        </a:rPr>
                        <a:t>, and her plan pays its share (75%) for each covered drug until</a:t>
                      </a:r>
                      <a:r>
                        <a:rPr lang="en-US" sz="1900" baseline="0" dirty="0">
                          <a:solidFill>
                            <a:srgbClr val="2F5597"/>
                          </a:solidFill>
                          <a:latin typeface="+mn-lt"/>
                          <a:cs typeface="Arial" panose="020B0604020202020204" pitchFamily="34" charset="0"/>
                        </a:rPr>
                        <a:t> </a:t>
                      </a:r>
                      <a:r>
                        <a:rPr lang="en-US" sz="1900" dirty="0">
                          <a:solidFill>
                            <a:srgbClr val="2F5597"/>
                          </a:solidFill>
                          <a:latin typeface="+mn-lt"/>
                          <a:cs typeface="Arial" panose="020B0604020202020204" pitchFamily="34" charset="0"/>
                        </a:rPr>
                        <a:t>their combined amount (plus the deductible) reaches $5,030.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Once Ms. Smith and her plan have spent $5,030 for covered drugs, she enters the coverage gap. She’ll pay no more than 25% of the cost for prescription drugs until her true out-of-pocket spending or </a:t>
                      </a:r>
                      <a:r>
                        <a:rPr lang="en-US" sz="1900" dirty="0" err="1">
                          <a:solidFill>
                            <a:srgbClr val="2F5597"/>
                          </a:solidFill>
                          <a:latin typeface="+mn-lt"/>
                          <a:cs typeface="Arial" panose="020B0604020202020204" pitchFamily="34" charset="0"/>
                        </a:rPr>
                        <a:t>TrOOP</a:t>
                      </a:r>
                      <a:r>
                        <a:rPr lang="en-US" sz="1900" dirty="0">
                          <a:solidFill>
                            <a:srgbClr val="2F5597"/>
                          </a:solidFill>
                          <a:latin typeface="+mn-lt"/>
                          <a:cs typeface="Arial" panose="020B0604020202020204" pitchFamily="34" charset="0"/>
                        </a:rPr>
                        <a:t> is $8,000. In 2024, she gets a 70% discount from the drug manufacturer on covered brand-name prescription drugs that counts as out-of-pocket spending and helps her get out of the coverage gap. For 2024, she gets an additional 5% coverage from her plan on covered brand-name drugs and 75% coverage on covered generic drugs while in the coverage gap.</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She exits the coverage gap when her </a:t>
                      </a:r>
                      <a:r>
                        <a:rPr lang="en-US" sz="1900" dirty="0" err="1">
                          <a:solidFill>
                            <a:srgbClr val="2F5597"/>
                          </a:solidFill>
                          <a:latin typeface="+mn-lt"/>
                          <a:cs typeface="Arial" panose="020B0604020202020204" pitchFamily="34" charset="0"/>
                        </a:rPr>
                        <a:t>TrOOP</a:t>
                      </a:r>
                      <a:r>
                        <a:rPr lang="en-US" sz="1900" baseline="0" dirty="0">
                          <a:solidFill>
                            <a:srgbClr val="2F5597"/>
                          </a:solidFill>
                          <a:latin typeface="+mn-lt"/>
                          <a:cs typeface="Arial" panose="020B0604020202020204" pitchFamily="34" charset="0"/>
                        </a:rPr>
                        <a:t>, reaches</a:t>
                      </a:r>
                      <a:r>
                        <a:rPr lang="en-US" sz="1900" dirty="0">
                          <a:solidFill>
                            <a:srgbClr val="2F5597"/>
                          </a:solidFill>
                          <a:latin typeface="+mn-lt"/>
                          <a:cs typeface="Arial" panose="020B0604020202020204" pitchFamily="34" charset="0"/>
                        </a:rPr>
                        <a:t> $8,000, which is roughly between $3,300 and $3,800 in out-of-pocket costs.</a:t>
                      </a:r>
                      <a:r>
                        <a:rPr lang="en-US" sz="1900" baseline="0" dirty="0">
                          <a:solidFill>
                            <a:srgbClr val="2F5597"/>
                          </a:solidFill>
                          <a:latin typeface="+mn-lt"/>
                          <a:cs typeface="Arial" panose="020B0604020202020204" pitchFamily="34" charset="0"/>
                        </a:rPr>
                        <a:t> S</a:t>
                      </a:r>
                      <a:r>
                        <a:rPr lang="en-US" sz="1900" dirty="0">
                          <a:solidFill>
                            <a:srgbClr val="2F5597"/>
                          </a:solidFill>
                          <a:latin typeface="+mn-lt"/>
                          <a:cs typeface="Arial" panose="020B0604020202020204" pitchFamily="34" charset="0"/>
                        </a:rPr>
                        <a:t>he won’t have any more out-of-pocket costs on covered drugs for the rest of the coverage year.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152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51E9-B78C-4179-5AED-84C703D69F2D}"/>
              </a:ext>
            </a:extLst>
          </p:cNvPr>
          <p:cNvSpPr>
            <a:spLocks noGrp="1"/>
          </p:cNvSpPr>
          <p:nvPr>
            <p:ph type="title"/>
          </p:nvPr>
        </p:nvSpPr>
        <p:spPr/>
        <p:txBody>
          <a:bodyPr/>
          <a:lstStyle/>
          <a:p>
            <a:r>
              <a:rPr lang="en-US" dirty="0"/>
              <a:t>Example: Standard Structure in 2025</a:t>
            </a:r>
          </a:p>
        </p:txBody>
      </p:sp>
      <p:sp>
        <p:nvSpPr>
          <p:cNvPr id="8" name="Content Placeholder 7">
            <a:extLst>
              <a:ext uri="{FF2B5EF4-FFF2-40B4-BE49-F238E27FC236}">
                <a16:creationId xmlns:a16="http://schemas.microsoft.com/office/drawing/2014/main" id="{5FE08CC7-65FC-9A75-9BE3-9760FD87A5D2}"/>
              </a:ext>
            </a:extLst>
          </p:cNvPr>
          <p:cNvSpPr>
            <a:spLocks noGrp="1"/>
          </p:cNvSpPr>
          <p:nvPr>
            <p:ph sz="quarter" idx="13"/>
          </p:nvPr>
        </p:nvSpPr>
        <p:spPr>
          <a:xfrm>
            <a:off x="529807" y="1336503"/>
            <a:ext cx="11258510" cy="1828800"/>
          </a:xfrm>
        </p:spPr>
        <p:txBody>
          <a:bodyPr>
            <a:normAutofit/>
          </a:bodyPr>
          <a:lstStyle/>
          <a:p>
            <a:pPr marL="0" lvl="0" indent="0" defTabSz="685800">
              <a:buClrTx/>
              <a:buNone/>
            </a:pPr>
            <a:r>
              <a:rPr lang="en-US" sz="2000" dirty="0"/>
              <a:t>Ms. Smith joins a Medicare drug plan. Her coverage begins on January 1. She doesn’t get Extra Help and uses her Medicare drug plan membership card when she buys prescriptions. She pays a monthly premium throughout the year.</a:t>
            </a:r>
          </a:p>
        </p:txBody>
      </p:sp>
      <p:graphicFrame>
        <p:nvGraphicFramePr>
          <p:cNvPr id="6" name="Table 5" descr="Table with information on year deductible, initial coverage phase, coverage gap, and Catastrophic coverage.">
            <a:extLst>
              <a:ext uri="{FF2B5EF4-FFF2-40B4-BE49-F238E27FC236}">
                <a16:creationId xmlns:a16="http://schemas.microsoft.com/office/drawing/2014/main" id="{78C74459-C795-FC7A-A32E-BE161B2D8024}"/>
              </a:ext>
            </a:extLst>
          </p:cNvPr>
          <p:cNvGraphicFramePr>
            <a:graphicFrameLocks noGrp="1" noChangeAspect="1"/>
          </p:cNvGraphicFramePr>
          <p:nvPr>
            <p:extLst>
              <p:ext uri="{D42A27DB-BD31-4B8C-83A1-F6EECF244321}">
                <p14:modId xmlns:p14="http://schemas.microsoft.com/office/powerpoint/2010/main" val="1836456334"/>
              </p:ext>
            </p:extLst>
          </p:nvPr>
        </p:nvGraphicFramePr>
        <p:xfrm>
          <a:off x="529807" y="2647283"/>
          <a:ext cx="11258510" cy="3153504"/>
        </p:xfrm>
        <a:graphic>
          <a:graphicData uri="http://schemas.openxmlformats.org/drawingml/2006/table">
            <a:tbl>
              <a:tblPr firstRow="1" bandRow="1" bandCol="1">
                <a:tableStyleId>{5FD0F851-EC5A-4D38-B0AD-8093EC10F338}</a:tableStyleId>
              </a:tblPr>
              <a:tblGrid>
                <a:gridCol w="2735907">
                  <a:extLst>
                    <a:ext uri="{9D8B030D-6E8A-4147-A177-3AD203B41FA5}">
                      <a16:colId xmlns:a16="http://schemas.microsoft.com/office/drawing/2014/main" val="20000"/>
                    </a:ext>
                  </a:extLst>
                </a:gridCol>
                <a:gridCol w="4299067">
                  <a:extLst>
                    <a:ext uri="{9D8B030D-6E8A-4147-A177-3AD203B41FA5}">
                      <a16:colId xmlns:a16="http://schemas.microsoft.com/office/drawing/2014/main" val="20001"/>
                    </a:ext>
                  </a:extLst>
                </a:gridCol>
                <a:gridCol w="4223536">
                  <a:extLst>
                    <a:ext uri="{9D8B030D-6E8A-4147-A177-3AD203B41FA5}">
                      <a16:colId xmlns:a16="http://schemas.microsoft.com/office/drawing/2014/main" val="20003"/>
                    </a:ext>
                  </a:extLst>
                </a:gridCol>
              </a:tblGrid>
              <a:tr h="379887">
                <a:tc>
                  <a:txBody>
                    <a:bodyPr/>
                    <a:lstStyle/>
                    <a:p>
                      <a:pPr marL="0" marR="0" lvl="0" indent="0" algn="l">
                        <a:lnSpc>
                          <a:spcPct val="115000"/>
                        </a:lnSpc>
                        <a:spcBef>
                          <a:spcPts val="0"/>
                        </a:spcBef>
                        <a:spcAft>
                          <a:spcPts val="1000"/>
                        </a:spcAft>
                        <a:buFont typeface="+mj-lt"/>
                        <a:buNone/>
                        <a:tabLst>
                          <a:tab pos="457200" algn="l"/>
                        </a:tabLst>
                      </a:pPr>
                      <a:r>
                        <a:rPr lang="en-US" sz="2000" dirty="0">
                          <a:solidFill>
                            <a:srgbClr val="2F5597"/>
                          </a:solidFill>
                          <a:latin typeface="+mn-lt"/>
                          <a:cs typeface="Arial" panose="020B0604020202020204" pitchFamily="34" charset="0"/>
                        </a:rPr>
                        <a:t>Yearly Deductible </a:t>
                      </a:r>
                      <a:endParaRPr lang="en-US" sz="20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Initial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Catastrophic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2767574">
                <a:tc>
                  <a:txBody>
                    <a:bodyPr/>
                    <a:lstStyle/>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Ms. Smith pays an amount out of pocket for covered drugs before her plan starts to pay its share. </a:t>
                      </a:r>
                      <a:endParaRPr lang="en-US" sz="20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10% discount on certain brand-name drugs, biologics, and biosimilars.</a:t>
                      </a:r>
                    </a:p>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dirty="0">
                          <a:solidFill>
                            <a:srgbClr val="2F5597"/>
                          </a:solidFill>
                          <a:latin typeface="+mn-lt"/>
                          <a:cs typeface="Arial" panose="020B0604020202020204" pitchFamily="34" charset="0"/>
                        </a:rPr>
                        <a:t>She pays a copayment, and her plan pays its share for each covered drug until</a:t>
                      </a:r>
                      <a:r>
                        <a:rPr lang="en-US" sz="2000" baseline="0" dirty="0">
                          <a:solidFill>
                            <a:srgbClr val="2F5597"/>
                          </a:solidFill>
                          <a:latin typeface="+mn-lt"/>
                          <a:cs typeface="Arial" panose="020B0604020202020204" pitchFamily="34" charset="0"/>
                        </a:rPr>
                        <a:t> she hits the out-of-pocket cap of</a:t>
                      </a:r>
                      <a:r>
                        <a:rPr lang="en-US" sz="2000" dirty="0">
                          <a:solidFill>
                            <a:srgbClr val="2F5597"/>
                          </a:solidFill>
                          <a:latin typeface="+mn-lt"/>
                          <a:cs typeface="Arial" panose="020B0604020202020204" pitchFamily="34" charset="0"/>
                        </a:rPr>
                        <a:t> $2,000. </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20% discount on certain brand-name drugs, biologics, and biosimilars.</a:t>
                      </a:r>
                    </a:p>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She won’t have any more out-of-pocket costs on covered drugs for the rest of the coverage year once she hits the out-of-pocket cap of $2,000.</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634E9E6C-C7C4-1EA2-8201-324F5F0FDB23}"/>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3" name="Footer Placeholder 2">
            <a:extLst>
              <a:ext uri="{FF2B5EF4-FFF2-40B4-BE49-F238E27FC236}">
                <a16:creationId xmlns:a16="http://schemas.microsoft.com/office/drawing/2014/main" id="{73FA019E-1FC9-C06C-D33D-EB7E981AEA2C}"/>
              </a:ext>
            </a:extLst>
          </p:cNvPr>
          <p:cNvSpPr>
            <a:spLocks noGrp="1"/>
          </p:cNvSpPr>
          <p:nvPr>
            <p:ph type="ftr" sz="quarter" idx="11"/>
          </p:nvPr>
        </p:nvSpPr>
        <p:spPr/>
        <p:txBody>
          <a:bodyPr/>
          <a:lstStyle/>
          <a:p>
            <a:r>
              <a:rPr lang="en-US"/>
              <a:t>Medicare Drug Coverage</a:t>
            </a:r>
            <a:endParaRPr lang="en-US" dirty="0"/>
          </a:p>
        </p:txBody>
      </p:sp>
      <p:sp>
        <p:nvSpPr>
          <p:cNvPr id="5" name="Date Placeholder 4">
            <a:extLst>
              <a:ext uri="{FF2B5EF4-FFF2-40B4-BE49-F238E27FC236}">
                <a16:creationId xmlns:a16="http://schemas.microsoft.com/office/drawing/2014/main" id="{CC9EBD00-D3DD-FF4E-742A-AAEA4AB48B98}"/>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74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Prescription Payment Plan (MPPP) in 2025</a:t>
            </a:r>
          </a:p>
        </p:txBody>
      </p:sp>
      <p:sp>
        <p:nvSpPr>
          <p:cNvPr id="5" name="Content Placeholder 4">
            <a:extLst>
              <a:ext uri="{FF2B5EF4-FFF2-40B4-BE49-F238E27FC236}">
                <a16:creationId xmlns:a16="http://schemas.microsoft.com/office/drawing/2014/main" id="{B09B6121-51D0-A93A-38D1-B122BE0AA3F7}"/>
              </a:ext>
            </a:extLst>
          </p:cNvPr>
          <p:cNvSpPr>
            <a:spLocks noGrp="1"/>
          </p:cNvSpPr>
          <p:nvPr>
            <p:ph sz="quarter" idx="13"/>
          </p:nvPr>
        </p:nvSpPr>
        <p:spPr>
          <a:xfrm>
            <a:off x="847060" y="1266898"/>
            <a:ext cx="10506740" cy="4910617"/>
          </a:xfrm>
        </p:spPr>
        <p:txBody>
          <a:bodyPr>
            <a:noAutofit/>
          </a:bodyPr>
          <a:lstStyle/>
          <a:p>
            <a:pPr marL="0" lvl="0" indent="0" defTabSz="685800">
              <a:spcAft>
                <a:spcPts val="600"/>
              </a:spcAft>
              <a:buClrTx/>
              <a:buNone/>
            </a:pPr>
            <a:r>
              <a:rPr lang="en-US" sz="2400" b="1" dirty="0"/>
              <a:t>The Inflation Reduction Act (IRA) requires all Medicare drug plans to offer the option to pay out-of-pocket drug costs in capped monthly payments instead of all at once at the pharmacy</a:t>
            </a:r>
          </a:p>
          <a:p>
            <a:pPr marL="548640">
              <a:spcAft>
                <a:spcPts val="600"/>
              </a:spcAft>
              <a:buClrTx/>
            </a:pPr>
            <a:r>
              <a:rPr lang="en-US" sz="2000" dirty="0"/>
              <a:t>Effective January 1, 2025. </a:t>
            </a:r>
          </a:p>
          <a:p>
            <a:pPr marL="548640">
              <a:spcAft>
                <a:spcPts val="600"/>
              </a:spcAft>
              <a:buClrTx/>
            </a:pPr>
            <a:r>
              <a:rPr lang="en-US" sz="2000" dirty="0"/>
              <a:t>Program participants will pay $0 to the pharmacy for covered Part D drugs.</a:t>
            </a:r>
          </a:p>
          <a:p>
            <a:pPr marL="548640">
              <a:spcAft>
                <a:spcPts val="600"/>
              </a:spcAft>
              <a:buClrTx/>
            </a:pPr>
            <a:r>
              <a:rPr lang="en-US" sz="2000" dirty="0"/>
              <a:t>Part D plan sponsors will then bill program participants monthly for any cost sharing they incur while in the program. </a:t>
            </a:r>
          </a:p>
          <a:p>
            <a:pPr marL="548640">
              <a:spcAft>
                <a:spcPts val="600"/>
              </a:spcAft>
              <a:buClrTx/>
            </a:pPr>
            <a:r>
              <a:rPr lang="en-US" sz="2000" dirty="0"/>
              <a:t>Pharmacies will be paid in full by the Part D sponsor in accordance with Part D prompt payment requirements. </a:t>
            </a:r>
          </a:p>
          <a:p>
            <a:pPr marL="548640">
              <a:spcAft>
                <a:spcPts val="600"/>
              </a:spcAft>
              <a:buClrTx/>
            </a:pPr>
            <a:r>
              <a:rPr lang="en-US" sz="2000" dirty="0"/>
              <a:t>People with high cost sharing earlier in the plan year are more likely to benefit from the program. </a:t>
            </a:r>
          </a:p>
          <a:p>
            <a:pPr marL="548640">
              <a:spcAft>
                <a:spcPts val="600"/>
              </a:spcAft>
              <a:buClrTx/>
            </a:pPr>
            <a:r>
              <a:rPr lang="en-US" sz="2000" dirty="0"/>
              <a:t>For people with Medicare drug coverage eligible for Extra Help (also known as LIS), enrollment in Extra Help is more advantageous than the Medicare Prescription Payment Plan (MPPP). </a:t>
            </a:r>
            <a:endParaRPr lang="en-US" sz="2000" dirty="0">
              <a:solidFill>
                <a:prstClr val="black"/>
              </a:solidFill>
            </a:endParaRPr>
          </a:p>
        </p:txBody>
      </p:sp>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713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2800" dirty="0"/>
              <a:t>Medicare Prescription Payment Plan (MPPP): </a:t>
            </a:r>
            <a:br>
              <a:rPr lang="en-US" sz="2800" dirty="0"/>
            </a:br>
            <a:r>
              <a:rPr lang="en-US" sz="2800" dirty="0"/>
              <a:t>Example 1</a:t>
            </a:r>
          </a:p>
        </p:txBody>
      </p:sp>
      <p:sp>
        <p:nvSpPr>
          <p:cNvPr id="5" name="Content Placeholder 4"/>
          <p:cNvSpPr>
            <a:spLocks noGrp="1"/>
          </p:cNvSpPr>
          <p:nvPr>
            <p:ph idx="4294967295"/>
          </p:nvPr>
        </p:nvSpPr>
        <p:spPr>
          <a:xfrm>
            <a:off x="838200" y="955659"/>
            <a:ext cx="10240926" cy="1222657"/>
          </a:xfrm>
        </p:spPr>
        <p:txBody>
          <a:bodyPr>
            <a:noAutofit/>
          </a:bodyPr>
          <a:lstStyle/>
          <a:p>
            <a:pPr marL="0" indent="0">
              <a:spcAft>
                <a:spcPts val="1200"/>
              </a:spcAft>
              <a:buNone/>
            </a:pPr>
            <a:r>
              <a:rPr lang="en-US" sz="2000" b="1" dirty="0">
                <a:solidFill>
                  <a:srgbClr val="00529B"/>
                </a:solidFill>
              </a:rPr>
              <a:t>Juan opts into the MPPP in January. He fills a $500 prescription each month:</a:t>
            </a:r>
          </a:p>
        </p:txBody>
      </p:sp>
      <p:graphicFrame>
        <p:nvGraphicFramePr>
          <p:cNvPr id="9" name="Table 8">
            <a:extLst>
              <a:ext uri="{FF2B5EF4-FFF2-40B4-BE49-F238E27FC236}">
                <a16:creationId xmlns:a16="http://schemas.microsoft.com/office/drawing/2014/main" id="{7E8E94BB-5BC8-3871-A4B9-542DDB944315}"/>
              </a:ext>
            </a:extLst>
          </p:cNvPr>
          <p:cNvGraphicFramePr>
            <a:graphicFrameLocks noGrp="1"/>
          </p:cNvGraphicFramePr>
          <p:nvPr>
            <p:extLst>
              <p:ext uri="{D42A27DB-BD31-4B8C-83A1-F6EECF244321}">
                <p14:modId xmlns:p14="http://schemas.microsoft.com/office/powerpoint/2010/main" val="782593380"/>
              </p:ext>
            </p:extLst>
          </p:nvPr>
        </p:nvGraphicFramePr>
        <p:xfrm>
          <a:off x="838200" y="1280287"/>
          <a:ext cx="10240927" cy="5328012"/>
        </p:xfrm>
        <a:graphic>
          <a:graphicData uri="http://schemas.openxmlformats.org/drawingml/2006/table">
            <a:tbl>
              <a:tblPr firstRow="1" bandRow="1">
                <a:tableStyleId>{5FD0F851-EC5A-4D38-B0AD-8093EC10F338}</a:tableStyleId>
              </a:tblPr>
              <a:tblGrid>
                <a:gridCol w="1418376">
                  <a:extLst>
                    <a:ext uri="{9D8B030D-6E8A-4147-A177-3AD203B41FA5}">
                      <a16:colId xmlns:a16="http://schemas.microsoft.com/office/drawing/2014/main" val="483364639"/>
                    </a:ext>
                  </a:extLst>
                </a:gridCol>
                <a:gridCol w="1970814">
                  <a:extLst>
                    <a:ext uri="{9D8B030D-6E8A-4147-A177-3AD203B41FA5}">
                      <a16:colId xmlns:a16="http://schemas.microsoft.com/office/drawing/2014/main" val="1516687756"/>
                    </a:ext>
                  </a:extLst>
                </a:gridCol>
                <a:gridCol w="2642543">
                  <a:extLst>
                    <a:ext uri="{9D8B030D-6E8A-4147-A177-3AD203B41FA5}">
                      <a16:colId xmlns:a16="http://schemas.microsoft.com/office/drawing/2014/main" val="3957360752"/>
                    </a:ext>
                  </a:extLst>
                </a:gridCol>
                <a:gridCol w="4209194">
                  <a:extLst>
                    <a:ext uri="{9D8B030D-6E8A-4147-A177-3AD203B41FA5}">
                      <a16:colId xmlns:a16="http://schemas.microsoft.com/office/drawing/2014/main" val="3749728600"/>
                    </a:ext>
                  </a:extLst>
                </a:gridCol>
              </a:tblGrid>
              <a:tr h="347481">
                <a:tc>
                  <a:txBody>
                    <a:bodyPr/>
                    <a:lstStyle/>
                    <a:p>
                      <a:r>
                        <a:rPr lang="en-US" sz="1600" dirty="0">
                          <a:solidFill>
                            <a:srgbClr val="00529B"/>
                          </a:solidFill>
                          <a:latin typeface="+mn-lt"/>
                        </a:rPr>
                        <a:t>Month</a:t>
                      </a:r>
                    </a:p>
                  </a:txBody>
                  <a:tcPr/>
                </a:tc>
                <a:tc>
                  <a:txBody>
                    <a:bodyPr/>
                    <a:lstStyle/>
                    <a:p>
                      <a:r>
                        <a:rPr lang="en-US" sz="1600" dirty="0">
                          <a:solidFill>
                            <a:srgbClr val="00529B"/>
                          </a:solidFill>
                          <a:latin typeface="+mn-lt"/>
                        </a:rPr>
                        <a:t>Juan’s drug costs</a:t>
                      </a:r>
                    </a:p>
                  </a:txBody>
                  <a:tcPr/>
                </a:tc>
                <a:tc>
                  <a:txBody>
                    <a:bodyPr/>
                    <a:lstStyle/>
                    <a:p>
                      <a:r>
                        <a:rPr lang="en-US" sz="1600" dirty="0">
                          <a:solidFill>
                            <a:srgbClr val="00529B"/>
                          </a:solidFill>
                          <a:latin typeface="+mn-lt"/>
                        </a:rPr>
                        <a:t>Juan’s monthly payment</a:t>
                      </a:r>
                    </a:p>
                  </a:txBody>
                  <a:tcPr/>
                </a:tc>
                <a:tc>
                  <a:txBody>
                    <a:bodyPr/>
                    <a:lstStyle/>
                    <a:p>
                      <a:r>
                        <a:rPr lang="en-US" sz="1600" dirty="0">
                          <a:solidFill>
                            <a:srgbClr val="00529B"/>
                          </a:solidFill>
                          <a:latin typeface="+mn-lt"/>
                        </a:rPr>
                        <a:t>Notes</a:t>
                      </a:r>
                    </a:p>
                  </a:txBody>
                  <a:tcPr/>
                </a:tc>
                <a:extLst>
                  <a:ext uri="{0D108BD9-81ED-4DB2-BD59-A6C34878D82A}">
                    <a16:rowId xmlns:a16="http://schemas.microsoft.com/office/drawing/2014/main" val="558760102"/>
                  </a:ext>
                </a:extLst>
              </a:tr>
              <a:tr h="347481">
                <a:tc>
                  <a:txBody>
                    <a:bodyPr/>
                    <a:lstStyle/>
                    <a:p>
                      <a:r>
                        <a:rPr lang="en-US" sz="1600" dirty="0">
                          <a:solidFill>
                            <a:srgbClr val="00529B"/>
                          </a:solidFill>
                          <a:latin typeface="+mn-lt"/>
                        </a:rPr>
                        <a:t>January</a:t>
                      </a:r>
                    </a:p>
                  </a:txBody>
                  <a:tcPr/>
                </a:tc>
                <a:tc>
                  <a:txBody>
                    <a:bodyPr/>
                    <a:lstStyle/>
                    <a:p>
                      <a:r>
                        <a:rPr lang="en-US" sz="1600" dirty="0">
                          <a:solidFill>
                            <a:srgbClr val="00529B"/>
                          </a:solidFill>
                          <a:latin typeface="+mn-lt"/>
                        </a:rPr>
                        <a:t>$500</a:t>
                      </a:r>
                    </a:p>
                  </a:txBody>
                  <a:tcPr/>
                </a:tc>
                <a:tc>
                  <a:txBody>
                    <a:bodyPr/>
                    <a:lstStyle/>
                    <a:p>
                      <a:r>
                        <a:rPr lang="en-US" sz="1600" dirty="0">
                          <a:solidFill>
                            <a:srgbClr val="00529B"/>
                          </a:solidFill>
                          <a:latin typeface="+mn-lt"/>
                        </a:rPr>
                        <a:t>$166.67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00529B"/>
                          </a:solidFill>
                          <a:effectLst/>
                          <a:uLnTx/>
                          <a:uFillTx/>
                          <a:latin typeface="+mn-lt"/>
                          <a:ea typeface="+mn-ea"/>
                          <a:cs typeface="+mn-cs"/>
                        </a:rPr>
                        <a:t>Juan’s first month’s bill is based on the “maximum possible payment” calculation.</a:t>
                      </a:r>
                      <a:endParaRPr lang="en-US"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4293933105"/>
                  </a:ext>
                </a:extLst>
              </a:tr>
              <a:tr h="347481">
                <a:tc>
                  <a:txBody>
                    <a:bodyPr/>
                    <a:lstStyle/>
                    <a:p>
                      <a:r>
                        <a:rPr lang="en-US" sz="1600" dirty="0">
                          <a:solidFill>
                            <a:srgbClr val="00529B"/>
                          </a:solidFill>
                          <a:latin typeface="+mn-lt"/>
                        </a:rPr>
                        <a:t>February</a:t>
                      </a:r>
                    </a:p>
                  </a:txBody>
                  <a:tcPr/>
                </a:tc>
                <a:tc>
                  <a:txBody>
                    <a:bodyPr/>
                    <a:lstStyle/>
                    <a:p>
                      <a:r>
                        <a:rPr lang="en-US" sz="1600" dirty="0">
                          <a:solidFill>
                            <a:srgbClr val="00529B"/>
                          </a:solidFill>
                          <a:latin typeface="+mn-lt"/>
                        </a:rPr>
                        <a:t>$500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$75.76</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923214199"/>
                  </a:ext>
                </a:extLst>
              </a:tr>
              <a:tr h="347481">
                <a:tc>
                  <a:txBody>
                    <a:bodyPr/>
                    <a:lstStyle/>
                    <a:p>
                      <a:r>
                        <a:rPr lang="en-US" sz="1600" dirty="0">
                          <a:solidFill>
                            <a:srgbClr val="00529B"/>
                          </a:solidFill>
                          <a:latin typeface="+mn-lt"/>
                        </a:rPr>
                        <a:t>March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$500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$125.76</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2063017487"/>
                  </a:ext>
                </a:extLst>
              </a:tr>
              <a:tr h="347481">
                <a:tc>
                  <a:txBody>
                    <a:bodyPr/>
                    <a:lstStyle/>
                    <a:p>
                      <a:r>
                        <a:rPr lang="en-US" sz="1600" dirty="0">
                          <a:solidFill>
                            <a:srgbClr val="00529B"/>
                          </a:solidFill>
                          <a:latin typeface="+mn-lt"/>
                        </a:rPr>
                        <a:t>April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$500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$181.31</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mn-lt"/>
                          <a:ea typeface="+mn-ea"/>
                          <a:cs typeface="+mn-cs"/>
                        </a:rPr>
                        <a:t>Juan has reached the annual out-of-pocket maximum ($2,000 in 2025).</a:t>
                      </a:r>
                    </a:p>
                  </a:txBody>
                  <a:tcPr/>
                </a:tc>
                <a:extLst>
                  <a:ext uri="{0D108BD9-81ED-4DB2-BD59-A6C34878D82A}">
                    <a16:rowId xmlns:a16="http://schemas.microsoft.com/office/drawing/2014/main" val="3511727077"/>
                  </a:ext>
                </a:extLst>
              </a:tr>
              <a:tr h="347481">
                <a:tc>
                  <a:txBody>
                    <a:bodyPr/>
                    <a:lstStyle/>
                    <a:p>
                      <a:r>
                        <a:rPr lang="en-US" sz="1600" dirty="0">
                          <a:solidFill>
                            <a:srgbClr val="00529B"/>
                          </a:solidFill>
                          <a:latin typeface="+mn-lt"/>
                        </a:rPr>
                        <a:t>May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mn-lt"/>
                          <a:ea typeface="+mn-ea"/>
                          <a:cs typeface="+mn-cs"/>
                        </a:rPr>
                        <a:t>Juan continues to get his $500</a:t>
                      </a:r>
                    </a:p>
                  </a:txBody>
                  <a:tcPr/>
                </a:tc>
                <a:extLst>
                  <a:ext uri="{0D108BD9-81ED-4DB2-BD59-A6C34878D82A}">
                    <a16:rowId xmlns:a16="http://schemas.microsoft.com/office/drawing/2014/main" val="10246109"/>
                  </a:ext>
                </a:extLst>
              </a:tr>
              <a:tr h="347481">
                <a:tc>
                  <a:txBody>
                    <a:bodyPr/>
                    <a:lstStyle/>
                    <a:p>
                      <a:r>
                        <a:rPr lang="en-US" sz="1600" dirty="0">
                          <a:solidFill>
                            <a:srgbClr val="00529B"/>
                          </a:solidFill>
                          <a:latin typeface="+mn-lt"/>
                        </a:rPr>
                        <a:t>June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$181.31</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mn-lt"/>
                          <a:ea typeface="+mn-ea"/>
                          <a:cs typeface="+mn-cs"/>
                        </a:rPr>
                        <a:t>drug each month, but won’t add</a:t>
                      </a:r>
                    </a:p>
                  </a:txBody>
                  <a:tcPr/>
                </a:tc>
                <a:extLst>
                  <a:ext uri="{0D108BD9-81ED-4DB2-BD59-A6C34878D82A}">
                    <a16:rowId xmlns:a16="http://schemas.microsoft.com/office/drawing/2014/main" val="2185956286"/>
                  </a:ext>
                </a:extLst>
              </a:tr>
              <a:tr h="347481">
                <a:tc>
                  <a:txBody>
                    <a:bodyPr/>
                    <a:lstStyle/>
                    <a:p>
                      <a:r>
                        <a:rPr lang="en-US" sz="1600" dirty="0">
                          <a:solidFill>
                            <a:srgbClr val="00529B"/>
                          </a:solidFill>
                          <a:latin typeface="+mn-lt"/>
                        </a:rPr>
                        <a:t>July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mn-lt"/>
                          <a:ea typeface="+mn-ea"/>
                          <a:cs typeface="+mn-cs"/>
                        </a:rPr>
                        <a:t>any new costs since he’s reached the max.</a:t>
                      </a:r>
                    </a:p>
                  </a:txBody>
                  <a:tcPr/>
                </a:tc>
                <a:extLst>
                  <a:ext uri="{0D108BD9-81ED-4DB2-BD59-A6C34878D82A}">
                    <a16:rowId xmlns:a16="http://schemas.microsoft.com/office/drawing/2014/main" val="3963159989"/>
                  </a:ext>
                </a:extLst>
              </a:tr>
              <a:tr h="347481">
                <a:tc>
                  <a:txBody>
                    <a:bodyPr/>
                    <a:lstStyle/>
                    <a:p>
                      <a:r>
                        <a:rPr lang="en-US" sz="1600" dirty="0">
                          <a:solidFill>
                            <a:srgbClr val="00529B"/>
                          </a:solidFill>
                          <a:latin typeface="+mn-lt"/>
                        </a:rPr>
                        <a:t>August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824057823"/>
                  </a:ext>
                </a:extLst>
              </a:tr>
              <a:tr h="347481">
                <a:tc>
                  <a:txBody>
                    <a:bodyPr/>
                    <a:lstStyle/>
                    <a:p>
                      <a:r>
                        <a:rPr lang="en-US" sz="1600" dirty="0">
                          <a:solidFill>
                            <a:srgbClr val="00529B"/>
                          </a:solidFill>
                          <a:latin typeface="+mn-lt"/>
                        </a:rPr>
                        <a:t>September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676333235"/>
                  </a:ext>
                </a:extLst>
              </a:tr>
              <a:tr h="347481">
                <a:tc>
                  <a:txBody>
                    <a:bodyPr/>
                    <a:lstStyle/>
                    <a:p>
                      <a:r>
                        <a:rPr lang="en-US" sz="1600" dirty="0">
                          <a:solidFill>
                            <a:srgbClr val="00529B"/>
                          </a:solidFill>
                          <a:latin typeface="+mn-lt"/>
                        </a:rPr>
                        <a:t>October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970991352"/>
                  </a:ext>
                </a:extLst>
              </a:tr>
              <a:tr h="347481">
                <a:tc>
                  <a:txBody>
                    <a:bodyPr/>
                    <a:lstStyle/>
                    <a:p>
                      <a:r>
                        <a:rPr lang="en-US" sz="1600" dirty="0">
                          <a:solidFill>
                            <a:srgbClr val="00529B"/>
                          </a:solidFill>
                          <a:latin typeface="+mn-lt"/>
                        </a:rPr>
                        <a:t>November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754360165"/>
                  </a:ext>
                </a:extLst>
              </a:tr>
              <a:tr h="347481">
                <a:tc>
                  <a:txBody>
                    <a:bodyPr/>
                    <a:lstStyle/>
                    <a:p>
                      <a:r>
                        <a:rPr lang="en-US" sz="1600" dirty="0">
                          <a:solidFill>
                            <a:srgbClr val="00529B"/>
                          </a:solidFill>
                          <a:latin typeface="+mn-lt"/>
                        </a:rPr>
                        <a:t>December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$0</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$181.31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411491742"/>
                  </a:ext>
                </a:extLst>
              </a:tr>
              <a:tr h="347481">
                <a:tc>
                  <a:txBody>
                    <a:bodyPr/>
                    <a:lstStyle/>
                    <a:p>
                      <a:r>
                        <a:rPr lang="en-US" sz="1600" dirty="0">
                          <a:solidFill>
                            <a:srgbClr val="00529B"/>
                          </a:solidFill>
                          <a:latin typeface="+mn-lt"/>
                        </a:rPr>
                        <a:t>TOTAL</a:t>
                      </a:r>
                      <a:endParaRPr lang="en-US" sz="1600" b="1" dirty="0">
                        <a:solidFill>
                          <a:srgbClr val="00529B"/>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529B"/>
                          </a:solidFill>
                          <a:latin typeface="+mn-lt"/>
                        </a:rPr>
                        <a:t>$2,000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29B"/>
                          </a:solidFill>
                          <a:effectLst/>
                          <a:uLnTx/>
                          <a:uFillTx/>
                          <a:latin typeface="+mn-lt"/>
                          <a:ea typeface="+mn-ea"/>
                          <a:cs typeface="+mn-cs"/>
                        </a:rPr>
                        <a:t>$2,000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529B"/>
                        </a:solidFill>
                        <a:latin typeface="+mn-lt"/>
                      </a:endParaRPr>
                    </a:p>
                  </a:txBody>
                  <a:tcPr/>
                </a:tc>
                <a:extLst>
                  <a:ext uri="{0D108BD9-81ED-4DB2-BD59-A6C34878D82A}">
                    <a16:rowId xmlns:a16="http://schemas.microsoft.com/office/drawing/2014/main" val="3054135673"/>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2085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2800" dirty="0"/>
              <a:t>Medicare Prescription Payment Plan (MPPP): </a:t>
            </a:r>
            <a:br>
              <a:rPr lang="en-US" sz="2800" dirty="0"/>
            </a:br>
            <a:r>
              <a:rPr lang="en-US" sz="2800" dirty="0"/>
              <a:t>Example 2</a:t>
            </a:r>
          </a:p>
        </p:txBody>
      </p:sp>
      <p:sp>
        <p:nvSpPr>
          <p:cNvPr id="5" name="Content Placeholder 4"/>
          <p:cNvSpPr>
            <a:spLocks noGrp="1"/>
          </p:cNvSpPr>
          <p:nvPr>
            <p:ph idx="4294967295"/>
          </p:nvPr>
        </p:nvSpPr>
        <p:spPr>
          <a:xfrm>
            <a:off x="471714" y="977920"/>
            <a:ext cx="11248571" cy="1222657"/>
          </a:xfrm>
        </p:spPr>
        <p:txBody>
          <a:bodyPr>
            <a:noAutofit/>
          </a:bodyPr>
          <a:lstStyle/>
          <a:p>
            <a:pPr marL="0" indent="0">
              <a:spcAft>
                <a:spcPts val="1200"/>
              </a:spcAft>
              <a:buNone/>
            </a:pPr>
            <a:r>
              <a:rPr lang="en-US" sz="2000" b="1" dirty="0">
                <a:solidFill>
                  <a:srgbClr val="00529B"/>
                </a:solidFill>
              </a:rPr>
              <a:t>Carmen takes several drugs totaling $80 out-of-pocket each month. She enrolled into MPPP during the fall Open Enrollment Period (OEP). Her first fill at the pharmacy is in January:</a:t>
            </a:r>
          </a:p>
        </p:txBody>
      </p:sp>
      <p:graphicFrame>
        <p:nvGraphicFramePr>
          <p:cNvPr id="6" name="Table 5">
            <a:extLst>
              <a:ext uri="{FF2B5EF4-FFF2-40B4-BE49-F238E27FC236}">
                <a16:creationId xmlns:a16="http://schemas.microsoft.com/office/drawing/2014/main" id="{C9771C87-622C-EEDB-6C78-1BF5E70BBCCB}"/>
              </a:ext>
            </a:extLst>
          </p:cNvPr>
          <p:cNvGraphicFramePr>
            <a:graphicFrameLocks noGrp="1"/>
          </p:cNvGraphicFramePr>
          <p:nvPr>
            <p:extLst>
              <p:ext uri="{D42A27DB-BD31-4B8C-83A1-F6EECF244321}">
                <p14:modId xmlns:p14="http://schemas.microsoft.com/office/powerpoint/2010/main" val="2204814227"/>
              </p:ext>
            </p:extLst>
          </p:nvPr>
        </p:nvGraphicFramePr>
        <p:xfrm>
          <a:off x="624114" y="1560220"/>
          <a:ext cx="11096171" cy="5033601"/>
        </p:xfrm>
        <a:graphic>
          <a:graphicData uri="http://schemas.openxmlformats.org/drawingml/2006/table">
            <a:tbl>
              <a:tblPr firstRow="1" bandRow="1">
                <a:tableStyleId>{5FD0F851-EC5A-4D38-B0AD-8093EC10F338}</a:tableStyleId>
              </a:tblPr>
              <a:tblGrid>
                <a:gridCol w="1189427">
                  <a:extLst>
                    <a:ext uri="{9D8B030D-6E8A-4147-A177-3AD203B41FA5}">
                      <a16:colId xmlns:a16="http://schemas.microsoft.com/office/drawing/2014/main" val="483364639"/>
                    </a:ext>
                  </a:extLst>
                </a:gridCol>
                <a:gridCol w="1988846">
                  <a:extLst>
                    <a:ext uri="{9D8B030D-6E8A-4147-A177-3AD203B41FA5}">
                      <a16:colId xmlns:a16="http://schemas.microsoft.com/office/drawing/2014/main" val="1516687756"/>
                    </a:ext>
                  </a:extLst>
                </a:gridCol>
                <a:gridCol w="2606653">
                  <a:extLst>
                    <a:ext uri="{9D8B030D-6E8A-4147-A177-3AD203B41FA5}">
                      <a16:colId xmlns:a16="http://schemas.microsoft.com/office/drawing/2014/main" val="3957360752"/>
                    </a:ext>
                  </a:extLst>
                </a:gridCol>
                <a:gridCol w="5311245">
                  <a:extLst>
                    <a:ext uri="{9D8B030D-6E8A-4147-A177-3AD203B41FA5}">
                      <a16:colId xmlns:a16="http://schemas.microsoft.com/office/drawing/2014/main" val="3749728600"/>
                    </a:ext>
                  </a:extLst>
                </a:gridCol>
              </a:tblGrid>
              <a:tr h="420657">
                <a:tc>
                  <a:txBody>
                    <a:bodyPr/>
                    <a:lstStyle/>
                    <a:p>
                      <a:r>
                        <a:rPr lang="en-US" sz="1600" dirty="0">
                          <a:solidFill>
                            <a:srgbClr val="00529B"/>
                          </a:solidFill>
                          <a:latin typeface="+mn-lt"/>
                        </a:rPr>
                        <a:t>Month</a:t>
                      </a:r>
                    </a:p>
                  </a:txBody>
                  <a:tcPr/>
                </a:tc>
                <a:tc>
                  <a:txBody>
                    <a:bodyPr/>
                    <a:lstStyle/>
                    <a:p>
                      <a:r>
                        <a:rPr lang="en-US" sz="1600" dirty="0">
                          <a:solidFill>
                            <a:srgbClr val="00529B"/>
                          </a:solidFill>
                          <a:latin typeface="+mn-lt"/>
                        </a:rPr>
                        <a:t>Carmen’s drug costs</a:t>
                      </a:r>
                    </a:p>
                  </a:txBody>
                  <a:tcPr/>
                </a:tc>
                <a:tc>
                  <a:txBody>
                    <a:bodyPr/>
                    <a:lstStyle/>
                    <a:p>
                      <a:r>
                        <a:rPr lang="en-US" sz="1600" dirty="0">
                          <a:solidFill>
                            <a:srgbClr val="00529B"/>
                          </a:solidFill>
                          <a:latin typeface="+mn-lt"/>
                        </a:rPr>
                        <a:t>Carmen’s monthly payment</a:t>
                      </a:r>
                    </a:p>
                  </a:txBody>
                  <a:tcPr/>
                </a:tc>
                <a:tc>
                  <a:txBody>
                    <a:bodyPr/>
                    <a:lstStyle/>
                    <a:p>
                      <a:r>
                        <a:rPr lang="en-US" sz="1600" dirty="0">
                          <a:solidFill>
                            <a:srgbClr val="00529B"/>
                          </a:solidFill>
                          <a:latin typeface="+mn-lt"/>
                        </a:rPr>
                        <a:t>Notes</a:t>
                      </a:r>
                    </a:p>
                  </a:txBody>
                  <a:tcPr/>
                </a:tc>
                <a:extLst>
                  <a:ext uri="{0D108BD9-81ED-4DB2-BD59-A6C34878D82A}">
                    <a16:rowId xmlns:a16="http://schemas.microsoft.com/office/drawing/2014/main" val="558760102"/>
                  </a:ext>
                </a:extLst>
              </a:tr>
              <a:tr h="336152">
                <a:tc>
                  <a:txBody>
                    <a:bodyPr/>
                    <a:lstStyle/>
                    <a:p>
                      <a:r>
                        <a:rPr lang="en-US" sz="1600" dirty="0">
                          <a:solidFill>
                            <a:srgbClr val="00529B"/>
                          </a:solidFill>
                          <a:latin typeface="+mn-lt"/>
                        </a:rPr>
                        <a:t>January</a:t>
                      </a:r>
                    </a:p>
                  </a:txBody>
                  <a:tcPr/>
                </a:tc>
                <a:tc>
                  <a:txBody>
                    <a:bodyPr/>
                    <a:lstStyle/>
                    <a:p>
                      <a:r>
                        <a:rPr lang="en-US" sz="1600" dirty="0">
                          <a:solidFill>
                            <a:srgbClr val="00529B"/>
                          </a:solidFill>
                          <a:latin typeface="+mn-lt"/>
                        </a:rPr>
                        <a:t>$80</a:t>
                      </a:r>
                    </a:p>
                  </a:txBody>
                  <a:tcPr/>
                </a:tc>
                <a:tc>
                  <a:txBody>
                    <a:bodyPr/>
                    <a:lstStyle/>
                    <a:p>
                      <a:r>
                        <a:rPr lang="en-US" sz="1600" dirty="0">
                          <a:solidFill>
                            <a:srgbClr val="00529B"/>
                          </a:solidFill>
                          <a:latin typeface="+mn-lt"/>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00529B"/>
                          </a:solidFill>
                          <a:effectLst/>
                          <a:uLnTx/>
                          <a:uFillTx/>
                          <a:latin typeface="+mn-lt"/>
                          <a:ea typeface="+mn-ea"/>
                          <a:cs typeface="+mn-cs"/>
                        </a:rPr>
                        <a:t>Carmen’s first month’s bill is based on the “maximum possible payment” calculation.</a:t>
                      </a:r>
                      <a:endParaRPr lang="en-US"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4293933105"/>
                  </a:ext>
                </a:extLst>
              </a:tr>
              <a:tr h="336152">
                <a:tc>
                  <a:txBody>
                    <a:bodyPr/>
                    <a:lstStyle/>
                    <a:p>
                      <a:r>
                        <a:rPr lang="en-US" sz="1600" dirty="0">
                          <a:solidFill>
                            <a:srgbClr val="00529B"/>
                          </a:solidFill>
                          <a:latin typeface="+mn-lt"/>
                        </a:rPr>
                        <a:t>February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$7.27</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mn-lt"/>
                          <a:ea typeface="+mn-ea"/>
                          <a:cs typeface="+mn-cs"/>
                        </a:rPr>
                        <a:t>After the first month, a different calculation is used.</a:t>
                      </a:r>
                    </a:p>
                  </a:txBody>
                  <a:tcPr/>
                </a:tc>
                <a:extLst>
                  <a:ext uri="{0D108BD9-81ED-4DB2-BD59-A6C34878D82A}">
                    <a16:rowId xmlns:a16="http://schemas.microsoft.com/office/drawing/2014/main" val="923214199"/>
                  </a:ext>
                </a:extLst>
              </a:tr>
              <a:tr h="336152">
                <a:tc>
                  <a:txBody>
                    <a:bodyPr/>
                    <a:lstStyle/>
                    <a:p>
                      <a:r>
                        <a:rPr lang="en-US" sz="1600" dirty="0">
                          <a:solidFill>
                            <a:srgbClr val="00529B"/>
                          </a:solidFill>
                          <a:latin typeface="+mn-lt"/>
                        </a:rPr>
                        <a:t>March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$15.27</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2063017487"/>
                  </a:ext>
                </a:extLst>
              </a:tr>
              <a:tr h="336152">
                <a:tc>
                  <a:txBody>
                    <a:bodyPr/>
                    <a:lstStyle/>
                    <a:p>
                      <a:r>
                        <a:rPr lang="en-US" sz="1600" dirty="0">
                          <a:solidFill>
                            <a:srgbClr val="00529B"/>
                          </a:solidFill>
                          <a:latin typeface="+mn-lt"/>
                        </a:rPr>
                        <a:t>April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$24.16</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511727077"/>
                  </a:ext>
                </a:extLst>
              </a:tr>
              <a:tr h="336152">
                <a:tc>
                  <a:txBody>
                    <a:bodyPr/>
                    <a:lstStyle/>
                    <a:p>
                      <a:r>
                        <a:rPr lang="en-US" sz="1600" dirty="0">
                          <a:solidFill>
                            <a:srgbClr val="00529B"/>
                          </a:solidFill>
                          <a:latin typeface="+mn-lt"/>
                        </a:rPr>
                        <a:t>May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$34.16</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246109"/>
                  </a:ext>
                </a:extLst>
              </a:tr>
              <a:tr h="336152">
                <a:tc>
                  <a:txBody>
                    <a:bodyPr/>
                    <a:lstStyle/>
                    <a:p>
                      <a:r>
                        <a:rPr lang="en-US" sz="1600" dirty="0">
                          <a:solidFill>
                            <a:srgbClr val="00529B"/>
                          </a:solidFill>
                          <a:latin typeface="+mn-lt"/>
                        </a:rPr>
                        <a:t>June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$45.59</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2185956286"/>
                  </a:ext>
                </a:extLst>
              </a:tr>
              <a:tr h="336152">
                <a:tc>
                  <a:txBody>
                    <a:bodyPr/>
                    <a:lstStyle/>
                    <a:p>
                      <a:r>
                        <a:rPr lang="en-US" sz="1600" dirty="0">
                          <a:solidFill>
                            <a:srgbClr val="00529B"/>
                          </a:solidFill>
                          <a:latin typeface="+mn-lt"/>
                        </a:rPr>
                        <a:t>July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$58.93</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963159989"/>
                  </a:ext>
                </a:extLst>
              </a:tr>
              <a:tr h="336152">
                <a:tc>
                  <a:txBody>
                    <a:bodyPr/>
                    <a:lstStyle/>
                    <a:p>
                      <a:r>
                        <a:rPr lang="en-US" sz="1600" dirty="0">
                          <a:solidFill>
                            <a:srgbClr val="00529B"/>
                          </a:solidFill>
                          <a:latin typeface="+mn-lt"/>
                        </a:rPr>
                        <a:t>August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rPr>
                        <a:t>$80</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$74.92</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824057823"/>
                  </a:ext>
                </a:extLst>
              </a:tr>
              <a:tr h="336152">
                <a:tc>
                  <a:txBody>
                    <a:bodyPr/>
                    <a:lstStyle/>
                    <a:p>
                      <a:r>
                        <a:rPr lang="en-US" sz="1600" dirty="0">
                          <a:solidFill>
                            <a:srgbClr val="00529B"/>
                          </a:solidFill>
                          <a:latin typeface="+mn-lt"/>
                        </a:rPr>
                        <a:t>September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$94.93</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676333235"/>
                  </a:ext>
                </a:extLst>
              </a:tr>
              <a:tr h="336152">
                <a:tc>
                  <a:txBody>
                    <a:bodyPr/>
                    <a:lstStyle/>
                    <a:p>
                      <a:r>
                        <a:rPr lang="en-US" sz="1600" dirty="0">
                          <a:solidFill>
                            <a:srgbClr val="00529B"/>
                          </a:solidFill>
                          <a:latin typeface="+mn-lt"/>
                        </a:rPr>
                        <a:t>October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$121.59</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970991352"/>
                  </a:ext>
                </a:extLst>
              </a:tr>
              <a:tr h="336152">
                <a:tc>
                  <a:txBody>
                    <a:bodyPr/>
                    <a:lstStyle/>
                    <a:p>
                      <a:r>
                        <a:rPr lang="en-US" sz="1600" dirty="0">
                          <a:solidFill>
                            <a:srgbClr val="00529B"/>
                          </a:solidFill>
                          <a:latin typeface="+mn-lt"/>
                        </a:rPr>
                        <a:t>November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$161.59</a:t>
                      </a: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754360165"/>
                  </a:ext>
                </a:extLst>
              </a:tr>
              <a:tr h="336152">
                <a:tc>
                  <a:txBody>
                    <a:bodyPr/>
                    <a:lstStyle/>
                    <a:p>
                      <a:r>
                        <a:rPr lang="en-US" sz="1600" dirty="0">
                          <a:solidFill>
                            <a:srgbClr val="00529B"/>
                          </a:solidFill>
                          <a:latin typeface="+mn-lt"/>
                        </a:rPr>
                        <a:t>December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529B"/>
                          </a:solidFill>
                          <a:effectLst/>
                          <a:uLnTx/>
                          <a:uFillTx/>
                          <a:latin typeface="+mn-lt"/>
                        </a:rPr>
                        <a:t>$241.59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411491742"/>
                  </a:ext>
                </a:extLst>
              </a:tr>
              <a:tr h="336152">
                <a:tc>
                  <a:txBody>
                    <a:bodyPr/>
                    <a:lstStyle/>
                    <a:p>
                      <a:r>
                        <a:rPr lang="en-US" sz="1600" dirty="0">
                          <a:solidFill>
                            <a:srgbClr val="00529B"/>
                          </a:solidFill>
                          <a:latin typeface="+mn-lt"/>
                        </a:rPr>
                        <a:t>TOTAL</a:t>
                      </a:r>
                      <a:endParaRPr lang="en-US" sz="1600" b="1" dirty="0">
                        <a:solidFill>
                          <a:srgbClr val="00529B"/>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529B"/>
                          </a:solidFill>
                          <a:effectLst/>
                          <a:uLnTx/>
                          <a:uFillTx/>
                          <a:latin typeface="+mn-lt"/>
                        </a:rPr>
                        <a:t>$960</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29B"/>
                          </a:solidFill>
                          <a:effectLst/>
                          <a:uLnTx/>
                          <a:uFillTx/>
                          <a:latin typeface="+mn-lt"/>
                          <a:ea typeface="+mn-ea"/>
                          <a:cs typeface="+mn-cs"/>
                        </a:rPr>
                        <a:t>$960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529B"/>
                        </a:solidFill>
                        <a:latin typeface="+mn-lt"/>
                      </a:endParaRPr>
                    </a:p>
                  </a:txBody>
                  <a:tcPr/>
                </a:tc>
                <a:extLst>
                  <a:ext uri="{0D108BD9-81ED-4DB2-BD59-A6C34878D82A}">
                    <a16:rowId xmlns:a16="http://schemas.microsoft.com/office/drawing/2014/main" val="3054135673"/>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359888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45611"/>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a:xfrm>
            <a:off x="1008529" y="1425388"/>
            <a:ext cx="9758363" cy="3939987"/>
          </a:xfrm>
        </p:spPr>
        <p:txBody>
          <a:bodyPr vert="horz" lIns="91440" tIns="45720" rIns="91440" bIns="45720" rtlCol="0" anchor="t">
            <a:normAutofit fontScale="70000" lnSpcReduction="20000"/>
          </a:bodyPr>
          <a:lstStyle/>
          <a:p>
            <a:pPr marL="0" indent="0" defTabSz="685800">
              <a:lnSpc>
                <a:spcPct val="120000"/>
              </a:lnSpc>
              <a:spcBef>
                <a:spcPts val="0"/>
              </a:spcBef>
              <a:spcAft>
                <a:spcPts val="1200"/>
              </a:spcAft>
              <a:buNone/>
            </a:pPr>
            <a:r>
              <a:rPr lang="en-US" sz="4000" b="1" dirty="0">
                <a:solidFill>
                  <a:srgbClr val="00529B"/>
                </a:solidFill>
                <a:latin typeface="Arial"/>
                <a:cs typeface="Arial"/>
              </a:rPr>
              <a:t>At the end of this session, you’ll be able to: </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Understand drug coverage under the different parts of Medicare</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Describe how Medicare drug coverage (Part D) works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Summarize drug coverage eligibility and enrollment requirements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Discuss considerations in comparing and choosing drug coverage</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Describe Extra Help with drug coverage costs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Explain Part D coverage determinations and the appeals process</a:t>
            </a:r>
            <a:endParaRPr lang="en-US" sz="3400" dirty="0">
              <a:solidFill>
                <a:srgbClr val="00529B"/>
              </a:solidFill>
            </a:endParaRPr>
          </a:p>
        </p:txBody>
      </p:sp>
      <p:sp>
        <p:nvSpPr>
          <p:cNvPr id="6" name="Slide Number Placeholder 5">
            <a:extLst>
              <a:ext uri="{FF2B5EF4-FFF2-40B4-BE49-F238E27FC236}">
                <a16:creationId xmlns:a16="http://schemas.microsoft.com/office/drawing/2014/main" id="{360F9EE8-E172-4ACD-BEB2-5910466D398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60000"/>
                    <a:lumOff val="40000"/>
                  </a:schemeClr>
                </a:solidFill>
              </a:rPr>
              <a:t>3</a:t>
            </a:fld>
            <a:endParaRPr lang="en-US" dirty="0">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solidFill>
                  <a:schemeClr val="accent1">
                    <a:lumMod val="60000"/>
                    <a:lumOff val="40000"/>
                  </a:schemeClr>
                </a:solidFill>
              </a:rPr>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solidFill>
                  <a:schemeClr val="accent1">
                    <a:lumMod val="60000"/>
                    <a:lumOff val="40000"/>
                  </a:schemeClr>
                </a:solidFill>
              </a:rPr>
              <a:t>April 2024</a:t>
            </a:r>
            <a:endParaRPr lang="en-US"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Medicare Drug Coverage Monthly Premium &amp; </a:t>
            </a:r>
            <a:br>
              <a:rPr lang="en-US" sz="2800" dirty="0"/>
            </a:br>
            <a:r>
              <a:rPr lang="en-US" sz="2800" dirty="0"/>
              <a:t>Income-Related Monthly Adjustment Amounts (IRMAA)</a:t>
            </a:r>
          </a:p>
        </p:txBody>
      </p:sp>
      <p:sp>
        <p:nvSpPr>
          <p:cNvPr id="5" name="Q1">
            <a:extLst>
              <a:ext uri="{FF2B5EF4-FFF2-40B4-BE49-F238E27FC236}">
                <a16:creationId xmlns:a16="http://schemas.microsoft.com/office/drawing/2014/main" id="{88FA0B81-5BD3-8409-00F8-759A162EEAA3}"/>
              </a:ext>
            </a:extLst>
          </p:cNvPr>
          <p:cNvSpPr>
            <a:spLocks noGrp="1"/>
          </p:cNvSpPr>
          <p:nvPr>
            <p:ph type="body" sz="quarter" idx="13"/>
          </p:nvPr>
        </p:nvSpPr>
        <p:spPr>
          <a:xfrm>
            <a:off x="1028110" y="1564607"/>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n-US" sz="1800" b="1" dirty="0"/>
              <a:t>What’s IRMAA?</a:t>
            </a:r>
            <a:endParaRPr lang="en-US" sz="1800" b="1" dirty="0">
              <a:solidFill>
                <a:srgbClr val="2F5597"/>
              </a:solidFill>
            </a:endParaRPr>
          </a:p>
        </p:txBody>
      </p:sp>
      <p:sp>
        <p:nvSpPr>
          <p:cNvPr id="6" name="A1">
            <a:extLst>
              <a:ext uri="{FF2B5EF4-FFF2-40B4-BE49-F238E27FC236}">
                <a16:creationId xmlns:a16="http://schemas.microsoft.com/office/drawing/2014/main" id="{C0BB306A-028E-BB60-04FB-972608BD34B1}"/>
              </a:ext>
            </a:extLst>
          </p:cNvPr>
          <p:cNvSpPr>
            <a:spLocks noGrp="1"/>
          </p:cNvSpPr>
          <p:nvPr>
            <p:ph type="body" sz="quarter" idx="14"/>
          </p:nvPr>
        </p:nvSpPr>
        <p:spPr>
          <a:xfrm>
            <a:off x="6317572" y="1549348"/>
            <a:ext cx="4846320" cy="914400"/>
          </a:xfrm>
          <a:prstGeom prst="roundRect">
            <a:avLst/>
          </a:prstGeom>
          <a:ln w="38100">
            <a:solidFill>
              <a:srgbClr val="FFC000"/>
            </a:solidFill>
          </a:ln>
        </p:spPr>
        <p:txBody>
          <a:bodyPr anchor="ctr"/>
          <a:lstStyle/>
          <a:p>
            <a:pPr lvl="0" indent="0">
              <a:spcBef>
                <a:spcPts val="600"/>
              </a:spcBef>
              <a:spcAft>
                <a:spcPts val="600"/>
              </a:spcAft>
              <a:buClrTx/>
              <a:buNone/>
            </a:pPr>
            <a:r>
              <a:rPr lang="en-US" sz="1800" dirty="0"/>
              <a:t>It’s an extra amount some people have to pay in addition to their plan premium.</a:t>
            </a:r>
          </a:p>
        </p:txBody>
      </p:sp>
      <p:pic>
        <p:nvPicPr>
          <p:cNvPr id="13" name="Picture 12">
            <a:extLst>
              <a:ext uri="{FF2B5EF4-FFF2-40B4-BE49-F238E27FC236}">
                <a16:creationId xmlns:a16="http://schemas.microsoft.com/office/drawing/2014/main" id="{6C88CE30-5820-FA39-C4F4-87CD7E704C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1696200"/>
            <a:ext cx="310923" cy="676715"/>
          </a:xfrm>
          <a:prstGeom prst="rect">
            <a:avLst/>
          </a:prstGeom>
        </p:spPr>
      </p:pic>
      <p:sp>
        <p:nvSpPr>
          <p:cNvPr id="7" name="Q2">
            <a:extLst>
              <a:ext uri="{FF2B5EF4-FFF2-40B4-BE49-F238E27FC236}">
                <a16:creationId xmlns:a16="http://schemas.microsoft.com/office/drawing/2014/main" id="{A20CC21E-5918-803A-23C3-E3F4DE0E1F1E}"/>
              </a:ext>
            </a:extLst>
          </p:cNvPr>
          <p:cNvSpPr>
            <a:spLocks noGrp="1"/>
          </p:cNvSpPr>
          <p:nvPr>
            <p:ph type="body" sz="quarter" idx="15"/>
          </p:nvPr>
        </p:nvSpPr>
        <p:spPr>
          <a:xfrm>
            <a:off x="1028110" y="2648130"/>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n-US" sz="1800" b="1" dirty="0"/>
              <a:t>Does everyone pay IRMAA? </a:t>
            </a:r>
            <a:endParaRPr lang="en-US" dirty="0"/>
          </a:p>
        </p:txBody>
      </p:sp>
      <p:sp>
        <p:nvSpPr>
          <p:cNvPr id="8" name="A2">
            <a:extLst>
              <a:ext uri="{FF2B5EF4-FFF2-40B4-BE49-F238E27FC236}">
                <a16:creationId xmlns:a16="http://schemas.microsoft.com/office/drawing/2014/main" id="{36E28F3B-EED9-107A-76D0-D3D36D67919E}"/>
              </a:ext>
            </a:extLst>
          </p:cNvPr>
          <p:cNvSpPr>
            <a:spLocks noGrp="1"/>
          </p:cNvSpPr>
          <p:nvPr>
            <p:ph type="body" sz="quarter" idx="16"/>
          </p:nvPr>
        </p:nvSpPr>
        <p:spPr>
          <a:xfrm>
            <a:off x="6317572" y="2648130"/>
            <a:ext cx="4846320" cy="914400"/>
          </a:xfrm>
          <a:prstGeom prst="roundRect">
            <a:avLst/>
          </a:prstGeom>
          <a:ln w="38100">
            <a:solidFill>
              <a:srgbClr val="FFC000"/>
            </a:solidFill>
          </a:ln>
        </p:spPr>
        <p:txBody>
          <a:bodyPr anchor="ctr">
            <a:normAutofit/>
          </a:bodyPr>
          <a:lstStyle/>
          <a:p>
            <a:pPr lvl="0" indent="0">
              <a:spcBef>
                <a:spcPts val="600"/>
              </a:spcBef>
              <a:spcAft>
                <a:spcPts val="600"/>
              </a:spcAft>
              <a:buClrTx/>
              <a:buNone/>
              <a:defRPr/>
            </a:pPr>
            <a:r>
              <a:rPr lang="en-US" sz="1800" dirty="0"/>
              <a:t>No. It’s based on income. About 7% of people with Part D have to pay it.</a:t>
            </a:r>
            <a:endParaRPr lang="en-US" dirty="0"/>
          </a:p>
        </p:txBody>
      </p:sp>
      <p:pic>
        <p:nvPicPr>
          <p:cNvPr id="14" name="Picture 13">
            <a:extLst>
              <a:ext uri="{FF2B5EF4-FFF2-40B4-BE49-F238E27FC236}">
                <a16:creationId xmlns:a16="http://schemas.microsoft.com/office/drawing/2014/main" id="{39E8AD98-B0A1-DDB4-1F9B-B5E4BDC34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2796255"/>
            <a:ext cx="310923" cy="676715"/>
          </a:xfrm>
          <a:prstGeom prst="rect">
            <a:avLst/>
          </a:prstGeom>
        </p:spPr>
      </p:pic>
      <p:sp>
        <p:nvSpPr>
          <p:cNvPr id="9" name="Q3">
            <a:extLst>
              <a:ext uri="{FF2B5EF4-FFF2-40B4-BE49-F238E27FC236}">
                <a16:creationId xmlns:a16="http://schemas.microsoft.com/office/drawing/2014/main" id="{F649C9E0-FC52-E85E-B748-7D55E2133C19}"/>
              </a:ext>
            </a:extLst>
          </p:cNvPr>
          <p:cNvSpPr>
            <a:spLocks noGrp="1"/>
          </p:cNvSpPr>
          <p:nvPr>
            <p:ph type="body" sz="quarter" idx="17"/>
          </p:nvPr>
        </p:nvSpPr>
        <p:spPr>
          <a:xfrm>
            <a:off x="1016165" y="3731758"/>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n-US" sz="1800" b="1" dirty="0"/>
              <a:t>What if I owe Part D IRMAA but don’t </a:t>
            </a:r>
            <a:br>
              <a:rPr lang="en-US" sz="1800" b="1" dirty="0"/>
            </a:br>
            <a:r>
              <a:rPr lang="en-US" sz="1800" b="1" dirty="0"/>
              <a:t>pay it? </a:t>
            </a:r>
            <a:endParaRPr lang="en-US" sz="1800" b="1" dirty="0">
              <a:solidFill>
                <a:srgbClr val="2F5597"/>
              </a:solidFill>
            </a:endParaRPr>
          </a:p>
        </p:txBody>
      </p:sp>
      <p:sp>
        <p:nvSpPr>
          <p:cNvPr id="10" name="A3">
            <a:extLst>
              <a:ext uri="{FF2B5EF4-FFF2-40B4-BE49-F238E27FC236}">
                <a16:creationId xmlns:a16="http://schemas.microsoft.com/office/drawing/2014/main" id="{AD35D544-5710-E73B-3918-A7FE039620D4}"/>
              </a:ext>
            </a:extLst>
          </p:cNvPr>
          <p:cNvSpPr>
            <a:spLocks noGrp="1"/>
          </p:cNvSpPr>
          <p:nvPr>
            <p:ph type="body" sz="quarter" idx="18"/>
          </p:nvPr>
        </p:nvSpPr>
        <p:spPr>
          <a:xfrm>
            <a:off x="6329517" y="3747259"/>
            <a:ext cx="4846320" cy="914400"/>
          </a:xfrm>
          <a:prstGeom prst="roundRect">
            <a:avLst/>
          </a:prstGeom>
          <a:ln w="38100">
            <a:solidFill>
              <a:srgbClr val="FFC000"/>
            </a:solidFill>
          </a:ln>
        </p:spPr>
        <p:txBody>
          <a:bodyPr anchor="ctr"/>
          <a:lstStyle/>
          <a:p>
            <a:pPr lvl="0" indent="0">
              <a:spcBef>
                <a:spcPts val="600"/>
              </a:spcBef>
              <a:spcAft>
                <a:spcPts val="600"/>
              </a:spcAft>
              <a:buClrTx/>
              <a:buNone/>
              <a:defRPr/>
            </a:pPr>
            <a:r>
              <a:rPr lang="en-US" sz="1800" dirty="0"/>
              <a:t>You’ll be disenrolled from Medicare drug coverage.</a:t>
            </a:r>
            <a:endParaRPr lang="en-US" sz="1800" dirty="0">
              <a:solidFill>
                <a:srgbClr val="2F5597"/>
              </a:solidFill>
            </a:endParaRPr>
          </a:p>
        </p:txBody>
      </p:sp>
      <p:pic>
        <p:nvPicPr>
          <p:cNvPr id="16" name="Picture 15">
            <a:extLst>
              <a:ext uri="{FF2B5EF4-FFF2-40B4-BE49-F238E27FC236}">
                <a16:creationId xmlns:a16="http://schemas.microsoft.com/office/drawing/2014/main" id="{77D5A1CC-4CBF-7677-8186-9251E96810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850600"/>
            <a:ext cx="310923" cy="676715"/>
          </a:xfrm>
          <a:prstGeom prst="rect">
            <a:avLst/>
          </a:prstGeom>
        </p:spPr>
      </p:pic>
      <p:sp>
        <p:nvSpPr>
          <p:cNvPr id="11" name="Q4">
            <a:extLst>
              <a:ext uri="{FF2B5EF4-FFF2-40B4-BE49-F238E27FC236}">
                <a16:creationId xmlns:a16="http://schemas.microsoft.com/office/drawing/2014/main" id="{5C007D08-21F0-AAB0-6EB8-636C95C5BA5E}"/>
              </a:ext>
            </a:extLst>
          </p:cNvPr>
          <p:cNvSpPr>
            <a:spLocks noGrp="1"/>
          </p:cNvSpPr>
          <p:nvPr>
            <p:ph type="body" sz="quarter" idx="19"/>
          </p:nvPr>
        </p:nvSpPr>
        <p:spPr>
          <a:xfrm>
            <a:off x="1028110" y="4805073"/>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n-US" sz="1800" b="1" dirty="0"/>
              <a:t>Where does the money go? </a:t>
            </a:r>
          </a:p>
        </p:txBody>
      </p:sp>
      <p:sp>
        <p:nvSpPr>
          <p:cNvPr id="12" name="A4">
            <a:extLst>
              <a:ext uri="{FF2B5EF4-FFF2-40B4-BE49-F238E27FC236}">
                <a16:creationId xmlns:a16="http://schemas.microsoft.com/office/drawing/2014/main" id="{D1728909-C8B5-F368-8BD0-CB8ADAC5C07D}"/>
              </a:ext>
            </a:extLst>
          </p:cNvPr>
          <p:cNvSpPr>
            <a:spLocks noGrp="1"/>
          </p:cNvSpPr>
          <p:nvPr>
            <p:ph type="body" sz="quarter" idx="20"/>
          </p:nvPr>
        </p:nvSpPr>
        <p:spPr>
          <a:xfrm>
            <a:off x="6329517" y="4830578"/>
            <a:ext cx="4846320" cy="914400"/>
          </a:xfrm>
          <a:prstGeom prst="roundRect">
            <a:avLst/>
          </a:prstGeom>
          <a:ln w="38100">
            <a:solidFill>
              <a:srgbClr val="FFC000"/>
            </a:solidFill>
          </a:ln>
        </p:spPr>
        <p:txBody>
          <a:bodyPr anchor="ctr">
            <a:normAutofit/>
          </a:bodyPr>
          <a:lstStyle/>
          <a:p>
            <a:pPr lvl="0" indent="0">
              <a:spcBef>
                <a:spcPts val="600"/>
              </a:spcBef>
              <a:spcAft>
                <a:spcPts val="600"/>
              </a:spcAft>
              <a:buClrTx/>
              <a:buNone/>
              <a:defRPr/>
            </a:pPr>
            <a:r>
              <a:rPr lang="en-US" sz="1800" dirty="0"/>
              <a:t>The IRMAA amount goes to the government for the Medicare Trust Fund.</a:t>
            </a:r>
          </a:p>
        </p:txBody>
      </p:sp>
      <p:pic>
        <p:nvPicPr>
          <p:cNvPr id="17" name="Picture 16">
            <a:extLst>
              <a:ext uri="{FF2B5EF4-FFF2-40B4-BE49-F238E27FC236}">
                <a16:creationId xmlns:a16="http://schemas.microsoft.com/office/drawing/2014/main" id="{422A0316-F131-4B70-C95E-203E05DC22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890" y="4949420"/>
            <a:ext cx="310923" cy="676715"/>
          </a:xfrm>
          <a:prstGeom prst="rect">
            <a:avLst/>
          </a:prstGeom>
        </p:spPr>
      </p:pic>
      <p:sp>
        <p:nvSpPr>
          <p:cNvPr id="15" name="Slide Number Placeholder 5">
            <a:extLst>
              <a:ext uri="{FF2B5EF4-FFF2-40B4-BE49-F238E27FC236}">
                <a16:creationId xmlns:a16="http://schemas.microsoft.com/office/drawing/2014/main" id="{540CFD3B-8EAA-4EE6-B037-BB82286C01F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97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animEffect transition="in" filter="wipe(left)">
                                      <p:cBhvr>
                                        <p:cTn id="41" dur="500"/>
                                        <p:tgtEl>
                                          <p:spTgt spid="1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bg/>
                                          </p:spTgt>
                                        </p:tgtEl>
                                        <p:attrNameLst>
                                          <p:attrName>style.visibility</p:attrName>
                                        </p:attrNameLst>
                                      </p:cBhvr>
                                      <p:to>
                                        <p:strVal val="visible"/>
                                      </p:to>
                                    </p:set>
                                    <p:animEffect transition="in" filter="wipe(left)">
                                      <p:cBhvr>
                                        <p:cTn id="55" dur="500"/>
                                        <p:tgtEl>
                                          <p:spTgt spid="1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wipe(left)">
                                      <p:cBhvr>
                                        <p:cTn id="5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build="p" animBg="1"/>
      <p:bldP spid="7" grpId="0" animBg="1"/>
      <p:bldP spid="8" grpId="0" uiExpand="1" build="p" animBg="1"/>
      <p:bldP spid="9" grpId="0" animBg="1"/>
      <p:bldP spid="10" grpId="0" uiExpand="1" build="p" animBg="1"/>
      <p:bldP spid="11" grpId="0" animBg="1"/>
      <p:bldP spid="12"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Part D Income-Related Monthly Adjustment Amount (IRMAA): </a:t>
            </a:r>
            <a:br>
              <a:rPr lang="en-US" sz="2800" dirty="0">
                <a:cs typeface="Calibri"/>
              </a:rPr>
            </a:br>
            <a:r>
              <a:rPr lang="en-US" sz="2800" dirty="0">
                <a:cs typeface="Calibri"/>
              </a:rPr>
              <a:t>2024</a:t>
            </a:r>
          </a:p>
        </p:txBody>
      </p:sp>
      <p:sp>
        <p:nvSpPr>
          <p:cNvPr id="5" name="Content Placeholder 4">
            <a:extLst>
              <a:ext uri="{FF2B5EF4-FFF2-40B4-BE49-F238E27FC236}">
                <a16:creationId xmlns:a16="http://schemas.microsoft.com/office/drawing/2014/main" id="{1E92FBCE-A776-5AF6-8749-6A797831A07D}"/>
              </a:ext>
            </a:extLst>
          </p:cNvPr>
          <p:cNvSpPr>
            <a:spLocks noGrp="1"/>
          </p:cNvSpPr>
          <p:nvPr>
            <p:ph sz="quarter" idx="13"/>
          </p:nvPr>
        </p:nvSpPr>
        <p:spPr>
          <a:xfrm>
            <a:off x="716978" y="1084222"/>
            <a:ext cx="10113963" cy="531579"/>
          </a:xfrm>
        </p:spPr>
        <p:txBody>
          <a:bodyPr/>
          <a:lstStyle/>
          <a:p>
            <a:pPr marL="0" lvl="0" indent="0" algn="ctr" defTabSz="914377">
              <a:spcAft>
                <a:spcPts val="0"/>
              </a:spcAft>
              <a:buClrTx/>
              <a:buNone/>
            </a:pPr>
            <a:r>
              <a:rPr lang="en-US" sz="2000" b="1" dirty="0"/>
              <a:t>Chart is based on your yearly income </a:t>
            </a:r>
            <a:r>
              <a:rPr lang="en-US" sz="2000" b="1" i="1" dirty="0"/>
              <a:t>in 2022 </a:t>
            </a:r>
            <a:r>
              <a:rPr lang="en-US" sz="2000" b="1" dirty="0"/>
              <a:t>(for what you pay in 2024)</a:t>
            </a:r>
            <a:endParaRPr lang="en-US" sz="2000" dirty="0"/>
          </a:p>
        </p:txBody>
      </p:sp>
      <p:graphicFrame>
        <p:nvGraphicFramePr>
          <p:cNvPr id="8" name="Content Placeholder 8" descr="Table showing monthly Part B premium based upon individual and joint tax filing status and rates. Details are included in the speakers' notes.">
            <a:extLst>
              <a:ext uri="{FF2B5EF4-FFF2-40B4-BE49-F238E27FC236}">
                <a16:creationId xmlns:a16="http://schemas.microsoft.com/office/drawing/2014/main" id="{83A06A46-0F6F-4162-B60E-7D60D7F64729}"/>
              </a:ext>
            </a:extLst>
          </p:cNvPr>
          <p:cNvGraphicFramePr>
            <a:graphicFrameLocks/>
          </p:cNvGraphicFramePr>
          <p:nvPr/>
        </p:nvGraphicFramePr>
        <p:xfrm>
          <a:off x="261809" y="1615801"/>
          <a:ext cx="11618224" cy="4344860"/>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8713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$74.20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and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$397,000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472A34D2-C876-4DA8-8F10-F9A3DCB5C97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9367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True Out-of-Pocket (TrOOP) Costs</a:t>
            </a:r>
          </a:p>
        </p:txBody>
      </p:sp>
      <p:sp>
        <p:nvSpPr>
          <p:cNvPr id="5" name="Text Placeholder 4">
            <a:extLst>
              <a:ext uri="{FF2B5EF4-FFF2-40B4-BE49-F238E27FC236}">
                <a16:creationId xmlns:a16="http://schemas.microsoft.com/office/drawing/2014/main" id="{AAF1F60C-CD89-4192-172C-E51A3615CAD8}"/>
              </a:ext>
            </a:extLst>
          </p:cNvPr>
          <p:cNvSpPr>
            <a:spLocks noGrp="1"/>
          </p:cNvSpPr>
          <p:nvPr>
            <p:ph type="body" sz="quarter" idx="13"/>
          </p:nvPr>
        </p:nvSpPr>
        <p:spPr>
          <a:xfrm>
            <a:off x="1082905" y="1167203"/>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are </a:t>
            </a:r>
            <a:r>
              <a:rPr lang="en-US" b="1" dirty="0" err="1"/>
              <a:t>TrOOP</a:t>
            </a:r>
            <a:r>
              <a:rPr lang="en-US" b="1" dirty="0"/>
              <a:t> costs?</a:t>
            </a:r>
          </a:p>
        </p:txBody>
      </p:sp>
      <p:sp>
        <p:nvSpPr>
          <p:cNvPr id="7" name="Text Placeholder 6">
            <a:extLst>
              <a:ext uri="{FF2B5EF4-FFF2-40B4-BE49-F238E27FC236}">
                <a16:creationId xmlns:a16="http://schemas.microsoft.com/office/drawing/2014/main" id="{99408A64-E204-C5EF-8500-93F1574FB078}"/>
              </a:ext>
            </a:extLst>
          </p:cNvPr>
          <p:cNvSpPr>
            <a:spLocks noGrp="1"/>
          </p:cNvSpPr>
          <p:nvPr>
            <p:ph type="body" sz="quarter" idx="14"/>
          </p:nvPr>
        </p:nvSpPr>
        <p:spPr>
          <a:xfrm>
            <a:off x="6361214" y="1167203"/>
            <a:ext cx="4846320" cy="914400"/>
          </a:xfrm>
          <a:prstGeom prst="roundRect">
            <a:avLst/>
          </a:prstGeom>
          <a:ln w="38100">
            <a:solidFill>
              <a:srgbClr val="FFC000"/>
            </a:solidFill>
          </a:ln>
        </p:spPr>
        <p:txBody>
          <a:bodyPr/>
          <a:lstStyle/>
          <a:p>
            <a:pPr marL="0" lvl="0" indent="0">
              <a:spcAft>
                <a:spcPts val="0"/>
              </a:spcAft>
              <a:buClrTx/>
              <a:buNone/>
            </a:pPr>
            <a:r>
              <a:rPr lang="en-US" dirty="0"/>
              <a:t>They’re expenses that count toward your out-of-pocket threshold of $8,000 (for 2024).</a:t>
            </a:r>
          </a:p>
        </p:txBody>
      </p:sp>
      <p:pic>
        <p:nvPicPr>
          <p:cNvPr id="49" name="Picture 48">
            <a:extLst>
              <a:ext uri="{FF2B5EF4-FFF2-40B4-BE49-F238E27FC236}">
                <a16:creationId xmlns:a16="http://schemas.microsoft.com/office/drawing/2014/main" id="{755419C5-9AC0-5632-BDF4-AEEF009DDF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1294163"/>
            <a:ext cx="310923" cy="676715"/>
          </a:xfrm>
          <a:prstGeom prst="rect">
            <a:avLst/>
          </a:prstGeom>
        </p:spPr>
      </p:pic>
      <p:sp>
        <p:nvSpPr>
          <p:cNvPr id="8" name="Text Placeholder 7">
            <a:extLst>
              <a:ext uri="{FF2B5EF4-FFF2-40B4-BE49-F238E27FC236}">
                <a16:creationId xmlns:a16="http://schemas.microsoft.com/office/drawing/2014/main" id="{EC9DD973-A823-06E1-30AC-B6847FB43C7C}"/>
              </a:ext>
            </a:extLst>
          </p:cNvPr>
          <p:cNvSpPr>
            <a:spLocks noGrp="1"/>
          </p:cNvSpPr>
          <p:nvPr>
            <p:ph type="body" sz="quarter" idx="15"/>
          </p:nvPr>
        </p:nvSpPr>
        <p:spPr>
          <a:xfrm>
            <a:off x="1082905" y="225664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If I pay for a drug out of pocket because it’s less expensive, can it count as part of </a:t>
            </a:r>
            <a:r>
              <a:rPr lang="en-US" b="1" dirty="0" err="1"/>
              <a:t>TrOOP</a:t>
            </a:r>
            <a:r>
              <a:rPr lang="en-US" b="1" dirty="0"/>
              <a:t>?</a:t>
            </a:r>
          </a:p>
        </p:txBody>
      </p:sp>
      <p:sp>
        <p:nvSpPr>
          <p:cNvPr id="9" name="Text Placeholder 8">
            <a:extLst>
              <a:ext uri="{FF2B5EF4-FFF2-40B4-BE49-F238E27FC236}">
                <a16:creationId xmlns:a16="http://schemas.microsoft.com/office/drawing/2014/main" id="{6D6E4DD6-639B-02F4-68DB-2303CD03AB9F}"/>
              </a:ext>
            </a:extLst>
          </p:cNvPr>
          <p:cNvSpPr>
            <a:spLocks noGrp="1"/>
          </p:cNvSpPr>
          <p:nvPr>
            <p:ph type="body" sz="quarter" idx="16"/>
          </p:nvPr>
        </p:nvSpPr>
        <p:spPr>
          <a:xfrm>
            <a:off x="6361214" y="2250971"/>
            <a:ext cx="4846320" cy="914400"/>
          </a:xfrm>
          <a:prstGeom prst="roundRect">
            <a:avLst/>
          </a:prstGeom>
          <a:ln w="38100">
            <a:solidFill>
              <a:srgbClr val="FFC000"/>
            </a:solidFill>
          </a:ln>
        </p:spPr>
        <p:txBody>
          <a:bodyPr/>
          <a:lstStyle/>
          <a:p>
            <a:pPr marL="0" lvl="0" indent="0">
              <a:spcAft>
                <a:spcPts val="600"/>
              </a:spcAft>
              <a:buClrTx/>
              <a:buNone/>
            </a:pPr>
            <a:r>
              <a:rPr lang="en-US" dirty="0"/>
              <a:t>Yes. Pharmacists have to tell you if a better price is available without going through your plan.</a:t>
            </a:r>
          </a:p>
        </p:txBody>
      </p:sp>
      <p:pic>
        <p:nvPicPr>
          <p:cNvPr id="50" name="Picture 49">
            <a:extLst>
              <a:ext uri="{FF2B5EF4-FFF2-40B4-BE49-F238E27FC236}">
                <a16:creationId xmlns:a16="http://schemas.microsoft.com/office/drawing/2014/main" id="{6062F56F-D23E-9645-0C60-1A1BD8E250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2400468"/>
            <a:ext cx="310923" cy="676715"/>
          </a:xfrm>
          <a:prstGeom prst="rect">
            <a:avLst/>
          </a:prstGeom>
        </p:spPr>
      </p:pic>
      <p:sp>
        <p:nvSpPr>
          <p:cNvPr id="10" name="Text Placeholder 9">
            <a:extLst>
              <a:ext uri="{FF2B5EF4-FFF2-40B4-BE49-F238E27FC236}">
                <a16:creationId xmlns:a16="http://schemas.microsoft.com/office/drawing/2014/main" id="{5F8B1A1D-795B-E365-58BD-BD46719CED6C}"/>
              </a:ext>
            </a:extLst>
          </p:cNvPr>
          <p:cNvSpPr>
            <a:spLocks noGrp="1"/>
          </p:cNvSpPr>
          <p:nvPr>
            <p:ph type="body" sz="quarter" idx="17"/>
          </p:nvPr>
        </p:nvSpPr>
        <p:spPr>
          <a:xfrm>
            <a:off x="1082905" y="3346089"/>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Where can I find my </a:t>
            </a:r>
            <a:r>
              <a:rPr lang="en-US" b="1" dirty="0" err="1"/>
              <a:t>TrOOP</a:t>
            </a:r>
            <a:r>
              <a:rPr lang="en-US" b="1" dirty="0"/>
              <a:t> costs to date?</a:t>
            </a:r>
          </a:p>
        </p:txBody>
      </p:sp>
      <p:sp>
        <p:nvSpPr>
          <p:cNvPr id="11" name="Text Placeholder 10">
            <a:extLst>
              <a:ext uri="{FF2B5EF4-FFF2-40B4-BE49-F238E27FC236}">
                <a16:creationId xmlns:a16="http://schemas.microsoft.com/office/drawing/2014/main" id="{7F4C3262-14C8-E9C2-F6C5-D29945FCC928}"/>
              </a:ext>
            </a:extLst>
          </p:cNvPr>
          <p:cNvSpPr>
            <a:spLocks noGrp="1"/>
          </p:cNvSpPr>
          <p:nvPr>
            <p:ph type="body" sz="quarter" idx="18"/>
          </p:nvPr>
        </p:nvSpPr>
        <p:spPr>
          <a:xfrm>
            <a:off x="6361214" y="3346089"/>
            <a:ext cx="4846320" cy="914400"/>
          </a:xfrm>
          <a:prstGeom prst="roundRect">
            <a:avLst/>
          </a:prstGeom>
          <a:ln w="38100">
            <a:solidFill>
              <a:srgbClr val="FFC000"/>
            </a:solidFill>
          </a:ln>
        </p:spPr>
        <p:txBody>
          <a:bodyPr/>
          <a:lstStyle/>
          <a:p>
            <a:pPr marL="0" lvl="0" indent="0">
              <a:spcAft>
                <a:spcPts val="0"/>
              </a:spcAft>
              <a:buClrTx/>
              <a:buNone/>
            </a:pPr>
            <a:r>
              <a:rPr lang="en-US" dirty="0"/>
              <a:t>Check your Explanation of Benefits (EOB).</a:t>
            </a:r>
          </a:p>
        </p:txBody>
      </p:sp>
      <p:pic>
        <p:nvPicPr>
          <p:cNvPr id="51" name="Picture 50">
            <a:extLst>
              <a:ext uri="{FF2B5EF4-FFF2-40B4-BE49-F238E27FC236}">
                <a16:creationId xmlns:a16="http://schemas.microsoft.com/office/drawing/2014/main" id="{D17EBA0D-3BF4-D1AE-1BBD-2FCCD30536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3440703"/>
            <a:ext cx="310923" cy="676715"/>
          </a:xfrm>
          <a:prstGeom prst="rect">
            <a:avLst/>
          </a:prstGeom>
        </p:spPr>
      </p:pic>
      <p:sp>
        <p:nvSpPr>
          <p:cNvPr id="12" name="Text Placeholder 11">
            <a:extLst>
              <a:ext uri="{FF2B5EF4-FFF2-40B4-BE49-F238E27FC236}">
                <a16:creationId xmlns:a16="http://schemas.microsoft.com/office/drawing/2014/main" id="{834194C5-8AD9-5462-444B-965EFA52F3A2}"/>
              </a:ext>
            </a:extLst>
          </p:cNvPr>
          <p:cNvSpPr>
            <a:spLocks noGrp="1"/>
          </p:cNvSpPr>
          <p:nvPr>
            <p:ph type="body" sz="quarter" idx="19"/>
          </p:nvPr>
        </p:nvSpPr>
        <p:spPr>
          <a:xfrm>
            <a:off x="1082905" y="4435532"/>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happens after I reach the threshold?</a:t>
            </a:r>
          </a:p>
        </p:txBody>
      </p:sp>
      <p:sp>
        <p:nvSpPr>
          <p:cNvPr id="13" name="Text Placeholder 12">
            <a:extLst>
              <a:ext uri="{FF2B5EF4-FFF2-40B4-BE49-F238E27FC236}">
                <a16:creationId xmlns:a16="http://schemas.microsoft.com/office/drawing/2014/main" id="{4011CA6D-9A53-B18B-7646-A89309B9545D}"/>
              </a:ext>
            </a:extLst>
          </p:cNvPr>
          <p:cNvSpPr>
            <a:spLocks noGrp="1"/>
          </p:cNvSpPr>
          <p:nvPr>
            <p:ph type="body" sz="quarter" idx="20"/>
          </p:nvPr>
        </p:nvSpPr>
        <p:spPr>
          <a:xfrm>
            <a:off x="6361214" y="4436842"/>
            <a:ext cx="4846320" cy="914400"/>
          </a:xfrm>
          <a:prstGeom prst="roundRect">
            <a:avLst/>
          </a:prstGeom>
          <a:ln w="38100">
            <a:solidFill>
              <a:srgbClr val="FFC000"/>
            </a:solidFill>
          </a:ln>
        </p:spPr>
        <p:txBody>
          <a:bodyPr/>
          <a:lstStyle/>
          <a:p>
            <a:pPr marL="0" lvl="0" indent="0">
              <a:spcAft>
                <a:spcPts val="0"/>
              </a:spcAft>
              <a:buClrTx/>
              <a:buNone/>
            </a:pPr>
            <a:r>
              <a:rPr lang="en-US" dirty="0"/>
              <a:t>You get catastrophic coverage.</a:t>
            </a:r>
          </a:p>
        </p:txBody>
      </p:sp>
      <p:pic>
        <p:nvPicPr>
          <p:cNvPr id="52" name="Picture 51">
            <a:extLst>
              <a:ext uri="{FF2B5EF4-FFF2-40B4-BE49-F238E27FC236}">
                <a16:creationId xmlns:a16="http://schemas.microsoft.com/office/drawing/2014/main" id="{00FC19A2-06B6-79E6-AC92-88DDE6A517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4547008"/>
            <a:ext cx="310923" cy="676715"/>
          </a:xfrm>
          <a:prstGeom prst="rect">
            <a:avLst/>
          </a:prstGeom>
        </p:spPr>
      </p:pic>
      <p:sp>
        <p:nvSpPr>
          <p:cNvPr id="14" name="Text Placeholder 13">
            <a:extLst>
              <a:ext uri="{FF2B5EF4-FFF2-40B4-BE49-F238E27FC236}">
                <a16:creationId xmlns:a16="http://schemas.microsoft.com/office/drawing/2014/main" id="{3B2C6847-A84C-3166-07A4-296D133E42B1}"/>
              </a:ext>
            </a:extLst>
          </p:cNvPr>
          <p:cNvSpPr>
            <a:spLocks noGrp="1"/>
          </p:cNvSpPr>
          <p:nvPr>
            <p:ph type="body" sz="quarter" idx="21"/>
          </p:nvPr>
        </p:nvSpPr>
        <p:spPr>
          <a:xfrm>
            <a:off x="1082905" y="552497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if I switch plans during the year?</a:t>
            </a:r>
          </a:p>
        </p:txBody>
      </p:sp>
      <p:sp>
        <p:nvSpPr>
          <p:cNvPr id="15" name="Text Placeholder 14">
            <a:extLst>
              <a:ext uri="{FF2B5EF4-FFF2-40B4-BE49-F238E27FC236}">
                <a16:creationId xmlns:a16="http://schemas.microsoft.com/office/drawing/2014/main" id="{E4BE1FA0-FDA2-820A-0430-36EDD0FD92BA}"/>
              </a:ext>
            </a:extLst>
          </p:cNvPr>
          <p:cNvSpPr>
            <a:spLocks noGrp="1"/>
          </p:cNvSpPr>
          <p:nvPr>
            <p:ph type="body" sz="quarter" idx="22"/>
          </p:nvPr>
        </p:nvSpPr>
        <p:spPr>
          <a:xfrm>
            <a:off x="6361214" y="5524976"/>
            <a:ext cx="4846320" cy="914400"/>
          </a:xfrm>
          <a:prstGeom prst="roundRect">
            <a:avLst/>
          </a:prstGeom>
          <a:ln w="38100">
            <a:solidFill>
              <a:srgbClr val="FFC000"/>
            </a:solidFill>
          </a:ln>
        </p:spPr>
        <p:txBody>
          <a:bodyPr/>
          <a:lstStyle/>
          <a:p>
            <a:pPr marL="0" lvl="0" indent="0">
              <a:spcAft>
                <a:spcPts val="0"/>
              </a:spcAft>
              <a:buClrTx/>
              <a:buNone/>
            </a:pPr>
            <a:r>
              <a:rPr lang="en-US" dirty="0"/>
              <a:t>Your </a:t>
            </a:r>
            <a:r>
              <a:rPr lang="en-US" dirty="0" err="1"/>
              <a:t>TrOOP</a:t>
            </a:r>
            <a:r>
              <a:rPr lang="en-US" dirty="0"/>
              <a:t> balance transfers to your new drug plan.</a:t>
            </a:r>
          </a:p>
        </p:txBody>
      </p:sp>
      <p:pic>
        <p:nvPicPr>
          <p:cNvPr id="53" name="Picture 52">
            <a:extLst>
              <a:ext uri="{FF2B5EF4-FFF2-40B4-BE49-F238E27FC236}">
                <a16:creationId xmlns:a16="http://schemas.microsoft.com/office/drawing/2014/main" id="{BA7B8490-2CD9-3B1A-C19C-E20AAAE62B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5656860"/>
            <a:ext cx="310923" cy="676715"/>
          </a:xfrm>
          <a:prstGeom prst="rect">
            <a:avLst/>
          </a:prstGeom>
        </p:spPr>
      </p:pic>
      <p:sp>
        <p:nvSpPr>
          <p:cNvPr id="6" name="Slide Number Placeholder 5">
            <a:extLst>
              <a:ext uri="{FF2B5EF4-FFF2-40B4-BE49-F238E27FC236}">
                <a16:creationId xmlns:a16="http://schemas.microsoft.com/office/drawing/2014/main" id="{89AAF21D-0460-4A42-A12E-BCD3D72E1A3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683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bg/>
                                          </p:spTgt>
                                        </p:tgtEl>
                                        <p:attrNameLst>
                                          <p:attrName>style.visibility</p:attrName>
                                        </p:attrNameLst>
                                      </p:cBhvr>
                                      <p:to>
                                        <p:strVal val="visible"/>
                                      </p:to>
                                    </p:set>
                                    <p:animEffect transition="in" filter="wipe(left)">
                                      <p:cBhvr>
                                        <p:cTn id="52" dur="500"/>
                                        <p:tgtEl>
                                          <p:spTgt spid="13">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wipe(left)">
                                      <p:cBhvr>
                                        <p:cTn id="55" dur="500"/>
                                        <p:tgtEl>
                                          <p:spTgt spid="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bg/>
                                          </p:spTgt>
                                        </p:tgtEl>
                                        <p:attrNameLst>
                                          <p:attrName>style.visibility</p:attrName>
                                        </p:attrNameLst>
                                      </p:cBhvr>
                                      <p:to>
                                        <p:strVal val="visible"/>
                                      </p:to>
                                    </p:set>
                                    <p:animEffect transition="in" filter="wipe(left)">
                                      <p:cBhvr>
                                        <p:cTn id="66" dur="500"/>
                                        <p:tgtEl>
                                          <p:spTgt spid="15">
                                            <p:bg/>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wipe(left)">
                                      <p:cBhvr>
                                        <p:cTn id="6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p" animBg="1"/>
      <p:bldP spid="8" grpId="0" animBg="1"/>
      <p:bldP spid="9" grpId="0" uiExpand="1" build="p" animBg="1"/>
      <p:bldP spid="10" grpId="0" animBg="1"/>
      <p:bldP spid="11" grpId="0" uiExpand="1" animBg="1"/>
      <p:bldP spid="12" grpId="0" uiExpand="1" animBg="1"/>
      <p:bldP spid="13" grpId="0" build="p" animBg="1"/>
      <p:bldP spid="14" grpId="0" animBg="1"/>
      <p:bldP spid="15"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What Payments Count Toward</a:t>
            </a:r>
            <a:br>
              <a:rPr lang="en-US" sz="2800" dirty="0"/>
            </a:br>
            <a:r>
              <a:rPr lang="en-US" sz="2800" dirty="0"/>
              <a:t>True Out-of-Pocket (TrOOP)?</a:t>
            </a:r>
          </a:p>
        </p:txBody>
      </p:sp>
      <p:sp>
        <p:nvSpPr>
          <p:cNvPr id="5" name="Content Placeholder 4"/>
          <p:cNvSpPr>
            <a:spLocks noGrp="1"/>
          </p:cNvSpPr>
          <p:nvPr>
            <p:ph type="body" sz="quarter" idx="13"/>
          </p:nvPr>
        </p:nvSpPr>
        <p:spPr>
          <a:xfrm>
            <a:off x="-247714" y="1453584"/>
            <a:ext cx="12192000" cy="965675"/>
          </a:xfrm>
        </p:spPr>
        <p:txBody>
          <a:bodyPr vert="horz" wrap="square" lIns="91440" tIns="45720" rIns="91440" bIns="91440" numCol="2" rtlCol="0" anchor="ctr">
            <a:normAutofit/>
          </a:bodyPr>
          <a:lstStyle/>
          <a:p>
            <a:pPr marL="0" lvl="0" indent="0" algn="ctr">
              <a:spcAft>
                <a:spcPts val="0"/>
              </a:spcAft>
              <a:buClrTx/>
              <a:buNone/>
            </a:pPr>
            <a:r>
              <a:rPr lang="en-US" sz="2800" b="1" dirty="0">
                <a:latin typeface="Arial"/>
                <a:cs typeface="Arial"/>
              </a:rPr>
              <a:t>Payments made by:</a:t>
            </a:r>
          </a:p>
        </p:txBody>
      </p:sp>
      <p:sp>
        <p:nvSpPr>
          <p:cNvPr id="9" name="Text Placeholder 8">
            <a:extLst>
              <a:ext uri="{FF2B5EF4-FFF2-40B4-BE49-F238E27FC236}">
                <a16:creationId xmlns:a16="http://schemas.microsoft.com/office/drawing/2014/main" id="{0CEC19AD-E32A-EBEE-1FCE-B172BDD6B918}"/>
              </a:ext>
            </a:extLst>
          </p:cNvPr>
          <p:cNvSpPr>
            <a:spLocks noGrp="1"/>
          </p:cNvSpPr>
          <p:nvPr>
            <p:ph type="body" sz="quarter" idx="14"/>
          </p:nvPr>
        </p:nvSpPr>
        <p:spPr>
          <a:xfrm>
            <a:off x="716914" y="2445320"/>
            <a:ext cx="4860921" cy="3406840"/>
          </a:xfrm>
        </p:spPr>
        <p:txBody>
          <a:bodyPr>
            <a:normAutofit/>
          </a:bodyPr>
          <a:lstStyle/>
          <a:p>
            <a:pPr marL="548640" lvl="1" defTabSz="685800">
              <a:spcAft>
                <a:spcPts val="1200"/>
              </a:spcAft>
              <a:buFont typeface="Wingdings" panose="05000000000000000000" pitchFamily="2" charset="2"/>
              <a:buChar char="§"/>
            </a:pPr>
            <a:r>
              <a:rPr lang="en-US" sz="2400" dirty="0">
                <a:latin typeface="Arial"/>
                <a:cs typeface="Arial"/>
              </a:rPr>
              <a:t>You</a:t>
            </a:r>
          </a:p>
          <a:p>
            <a:pPr marL="548640" lvl="1" defTabSz="685800">
              <a:spcAft>
                <a:spcPts val="1200"/>
              </a:spcAft>
              <a:buFont typeface="Wingdings" panose="05000000000000000000" pitchFamily="2" charset="2"/>
              <a:buChar char="§"/>
            </a:pPr>
            <a:r>
              <a:rPr lang="en-US" sz="2400" dirty="0">
                <a:latin typeface="Arial"/>
                <a:cs typeface="Arial"/>
              </a:rPr>
              <a:t>Family members or friends </a:t>
            </a:r>
            <a:endParaRPr lang="en-US" sz="2400" dirty="0"/>
          </a:p>
          <a:p>
            <a:pPr marL="548640" lvl="1" defTabSz="685800">
              <a:spcAft>
                <a:spcPts val="1200"/>
              </a:spcAft>
              <a:buFont typeface="Wingdings" panose="05000000000000000000" pitchFamily="2" charset="2"/>
              <a:buChar char="§"/>
            </a:pPr>
            <a:r>
              <a:rPr lang="en-US" sz="2400" dirty="0">
                <a:latin typeface="Arial"/>
                <a:cs typeface="Arial"/>
              </a:rPr>
              <a:t>Qualified State Pharmacy </a:t>
            </a:r>
            <a:br>
              <a:rPr lang="en-US" sz="2400" dirty="0">
                <a:latin typeface="Arial"/>
                <a:cs typeface="Arial"/>
              </a:rPr>
            </a:br>
            <a:r>
              <a:rPr lang="en-US" sz="2400" dirty="0">
                <a:latin typeface="Arial"/>
                <a:cs typeface="Arial"/>
              </a:rPr>
              <a:t>Assistance Programs (SPAPs)</a:t>
            </a:r>
          </a:p>
          <a:p>
            <a:pPr marL="548640" lvl="1" defTabSz="685800">
              <a:spcAft>
                <a:spcPts val="1200"/>
              </a:spcAft>
              <a:buFont typeface="Wingdings" panose="05000000000000000000" pitchFamily="2" charset="2"/>
              <a:buChar char="§"/>
            </a:pPr>
            <a:r>
              <a:rPr lang="en-US" sz="2400" dirty="0">
                <a:latin typeface="Arial"/>
                <a:cs typeface="Arial"/>
              </a:rPr>
              <a:t>Medicare’s Extra Help (LIS)</a:t>
            </a:r>
            <a:endParaRPr lang="en-US" sz="2400" dirty="0"/>
          </a:p>
          <a:p>
            <a:pPr marL="548640" lvl="1" defTabSz="685800">
              <a:spcAft>
                <a:spcPts val="9600"/>
              </a:spcAft>
              <a:buFont typeface="Wingdings" panose="05000000000000000000" pitchFamily="2" charset="2"/>
              <a:buChar char="§"/>
            </a:pPr>
            <a:r>
              <a:rPr lang="en-US" sz="2400" dirty="0">
                <a:latin typeface="Arial"/>
                <a:cs typeface="Arial"/>
              </a:rPr>
              <a:t>Indian Health Service (IHS)</a:t>
            </a:r>
          </a:p>
        </p:txBody>
      </p:sp>
      <p:sp>
        <p:nvSpPr>
          <p:cNvPr id="10" name="Text Placeholder 9">
            <a:extLst>
              <a:ext uri="{FF2B5EF4-FFF2-40B4-BE49-F238E27FC236}">
                <a16:creationId xmlns:a16="http://schemas.microsoft.com/office/drawing/2014/main" id="{C2EF8233-5BCB-A26F-D92E-699829806C33}"/>
              </a:ext>
            </a:extLst>
          </p:cNvPr>
          <p:cNvSpPr>
            <a:spLocks noGrp="1"/>
          </p:cNvSpPr>
          <p:nvPr>
            <p:ph type="body" sz="quarter" idx="15"/>
          </p:nvPr>
        </p:nvSpPr>
        <p:spPr>
          <a:xfrm>
            <a:off x="6066650" y="2445320"/>
            <a:ext cx="5500510" cy="2413000"/>
          </a:xfrm>
        </p:spPr>
        <p:txBody>
          <a:bodyPr>
            <a:noAutofit/>
          </a:bodyPr>
          <a:lstStyle/>
          <a:p>
            <a:pPr marL="548640" lvl="1">
              <a:spcAft>
                <a:spcPts val="1200"/>
              </a:spcAft>
              <a:buFont typeface="Wingdings" panose="05000000000000000000" pitchFamily="2" charset="2"/>
              <a:buChar char="§"/>
            </a:pPr>
            <a:r>
              <a:rPr lang="en-US" sz="2400" dirty="0">
                <a:latin typeface="Arial"/>
                <a:cs typeface="Arial"/>
              </a:rPr>
              <a:t>Most charities</a:t>
            </a:r>
          </a:p>
          <a:p>
            <a:pPr marL="548640" lvl="1">
              <a:spcAft>
                <a:spcPts val="1200"/>
              </a:spcAft>
              <a:buFont typeface="Wingdings" panose="05000000000000000000" pitchFamily="2" charset="2"/>
              <a:buChar char="§"/>
            </a:pPr>
            <a:r>
              <a:rPr lang="en-US" sz="2400" dirty="0">
                <a:latin typeface="Arial"/>
                <a:cs typeface="Arial"/>
              </a:rPr>
              <a:t>Drug manufacturers providing discounts on brand-name drugs under the Medicare coverage gap discount program</a:t>
            </a:r>
          </a:p>
          <a:p>
            <a:pPr marL="548640" lvl="1">
              <a:spcAft>
                <a:spcPts val="1200"/>
              </a:spcAft>
              <a:buFont typeface="Wingdings" panose="05000000000000000000" pitchFamily="2" charset="2"/>
              <a:buChar char="§"/>
            </a:pPr>
            <a:r>
              <a:rPr lang="en-US" sz="2400" dirty="0">
                <a:latin typeface="Arial"/>
                <a:cs typeface="Arial"/>
              </a:rPr>
              <a:t>AIDS Drug Assistance Programs (ADAPs)</a:t>
            </a:r>
            <a:endParaRPr lang="en-US" sz="2400" dirty="0"/>
          </a:p>
        </p:txBody>
      </p:sp>
      <p:cxnSp>
        <p:nvCxnSpPr>
          <p:cNvPr id="16" name="Straight Connector 15">
            <a:extLst>
              <a:ext uri="{FF2B5EF4-FFF2-40B4-BE49-F238E27FC236}">
                <a16:creationId xmlns:a16="http://schemas.microsoft.com/office/drawing/2014/main" id="{734AF692-1779-4A70-91EC-680FA87578A0}"/>
              </a:ext>
              <a:ext uri="{C183D7F6-B498-43B3-948B-1728B52AA6E4}">
                <adec:decorative xmlns:adec="http://schemas.microsoft.com/office/drawing/2017/decorative" val="1"/>
              </a:ext>
            </a:extLst>
          </p:cNvPr>
          <p:cNvCxnSpPr/>
          <p:nvPr/>
        </p:nvCxnSpPr>
        <p:spPr>
          <a:xfrm>
            <a:off x="6130891" y="2393198"/>
            <a:ext cx="0" cy="283464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5F58E81-1822-4A35-9B99-BF539AB8E99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347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What Payments Don’t Count Toward</a:t>
            </a:r>
            <a:br>
              <a:rPr lang="en-US" sz="2800" dirty="0"/>
            </a:br>
            <a:r>
              <a:rPr lang="en-US" sz="2800" dirty="0"/>
              <a:t>True Out-of-Pocket (TrOOP)?</a:t>
            </a:r>
          </a:p>
        </p:txBody>
      </p:sp>
      <p:sp>
        <p:nvSpPr>
          <p:cNvPr id="5" name="Content Placeholder 4"/>
          <p:cNvSpPr>
            <a:spLocks noGrp="1"/>
          </p:cNvSpPr>
          <p:nvPr>
            <p:ph sz="half" idx="1"/>
          </p:nvPr>
        </p:nvSpPr>
        <p:spPr>
          <a:xfrm>
            <a:off x="838200" y="1540048"/>
            <a:ext cx="5181600" cy="4351338"/>
          </a:xfrm>
        </p:spPr>
        <p:txBody>
          <a:bodyPr vert="horz" lIns="91440" tIns="45720" rIns="91440" bIns="45720" rtlCol="0" anchor="t">
            <a:noAutofit/>
          </a:bodyPr>
          <a:lstStyle/>
          <a:p>
            <a:pPr marL="274320" indent="-274320">
              <a:lnSpc>
                <a:spcPct val="100000"/>
              </a:lnSpc>
              <a:spcBef>
                <a:spcPts val="0"/>
              </a:spcBef>
              <a:spcAft>
                <a:spcPts val="1200"/>
              </a:spcAft>
            </a:pPr>
            <a:r>
              <a:rPr lang="en-US" sz="2400" dirty="0">
                <a:solidFill>
                  <a:srgbClr val="00529B"/>
                </a:solidFill>
                <a:latin typeface="Arial"/>
                <a:cs typeface="Arial"/>
              </a:rPr>
              <a:t>Amount paid by a drug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Monthly drug plan premium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purchased outside the U.S. </a:t>
            </a:r>
            <a:br>
              <a:rPr lang="en-US" sz="2400" dirty="0">
                <a:solidFill>
                  <a:srgbClr val="00529B"/>
                </a:solidFill>
                <a:latin typeface="Arial"/>
                <a:cs typeface="Arial"/>
              </a:rPr>
            </a:br>
            <a:r>
              <a:rPr lang="en-US" sz="2400" dirty="0">
                <a:solidFill>
                  <a:srgbClr val="00529B"/>
                </a:solidFill>
                <a:latin typeface="Arial"/>
                <a:cs typeface="Arial"/>
              </a:rPr>
              <a:t>and its territories </a:t>
            </a:r>
          </a:p>
          <a:p>
            <a:pPr marL="274320" indent="-274320">
              <a:lnSpc>
                <a:spcPct val="100000"/>
              </a:lnSpc>
              <a:spcBef>
                <a:spcPts val="0"/>
              </a:spcBef>
              <a:spcAft>
                <a:spcPts val="1200"/>
              </a:spcAft>
            </a:pPr>
            <a:r>
              <a:rPr lang="en-US" sz="2400" dirty="0">
                <a:solidFill>
                  <a:srgbClr val="00529B"/>
                </a:solidFill>
                <a:latin typeface="Arial"/>
                <a:cs typeface="Arial"/>
              </a:rPr>
              <a:t>Drugs not covered by the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excluded from the definition </a:t>
            </a:r>
            <a:br>
              <a:rPr lang="en-US" sz="2400" dirty="0">
                <a:solidFill>
                  <a:srgbClr val="00529B"/>
                </a:solidFill>
                <a:latin typeface="Arial"/>
                <a:cs typeface="Arial"/>
              </a:rPr>
            </a:br>
            <a:r>
              <a:rPr lang="en-US" sz="2400" dirty="0">
                <a:solidFill>
                  <a:srgbClr val="00529B"/>
                </a:solidFill>
                <a:latin typeface="Arial"/>
                <a:cs typeface="Arial"/>
              </a:rPr>
              <a:t>of a Part D drug </a:t>
            </a:r>
          </a:p>
          <a:p>
            <a:pPr marL="274320" indent="-274320">
              <a:lnSpc>
                <a:spcPct val="100000"/>
              </a:lnSpc>
              <a:spcBef>
                <a:spcPts val="0"/>
              </a:spcBef>
              <a:spcAft>
                <a:spcPts val="1200"/>
              </a:spcAft>
            </a:pPr>
            <a:r>
              <a:rPr lang="en-US" sz="2400" dirty="0">
                <a:solidFill>
                  <a:srgbClr val="00529B"/>
                </a:solidFill>
                <a:latin typeface="Arial"/>
                <a:cs typeface="Arial"/>
              </a:rPr>
              <a:t>Over-the-counter drugs or most </a:t>
            </a:r>
            <a:br>
              <a:rPr lang="en-US" sz="2400" dirty="0">
                <a:solidFill>
                  <a:srgbClr val="00529B"/>
                </a:solidFill>
                <a:latin typeface="Arial"/>
                <a:cs typeface="Arial"/>
              </a:rPr>
            </a:br>
            <a:r>
              <a:rPr lang="en-US" sz="2400" dirty="0">
                <a:solidFill>
                  <a:srgbClr val="00529B"/>
                </a:solidFill>
                <a:latin typeface="Arial"/>
                <a:cs typeface="Arial"/>
              </a:rPr>
              <a:t>vitamins </a:t>
            </a:r>
          </a:p>
        </p:txBody>
      </p:sp>
      <p:sp>
        <p:nvSpPr>
          <p:cNvPr id="7" name="Content Placeholder 6">
            <a:extLst>
              <a:ext uri="{FF2B5EF4-FFF2-40B4-BE49-F238E27FC236}">
                <a16:creationId xmlns:a16="http://schemas.microsoft.com/office/drawing/2014/main" id="{60F0F0C7-3A97-D2FD-5599-8D4FB0286136}"/>
              </a:ext>
            </a:extLst>
          </p:cNvPr>
          <p:cNvSpPr>
            <a:spLocks noGrp="1"/>
          </p:cNvSpPr>
          <p:nvPr>
            <p:ph sz="half" idx="2"/>
          </p:nvPr>
        </p:nvSpPr>
        <p:spPr>
          <a:xfrm>
            <a:off x="6096000" y="1540048"/>
            <a:ext cx="5181600" cy="4351338"/>
          </a:xfrm>
        </p:spPr>
        <p:txBody>
          <a:bodyPr/>
          <a:lstStyle/>
          <a:p>
            <a:pPr>
              <a:buClrTx/>
            </a:pPr>
            <a:r>
              <a:rPr lang="en-US" sz="2400" dirty="0">
                <a:latin typeface="Arial"/>
                <a:cs typeface="Arial"/>
              </a:rPr>
              <a:t>Payments made by, or reimbursed to you by:</a:t>
            </a:r>
          </a:p>
          <a:p>
            <a:pPr marL="548640" lvl="0">
              <a:buClrTx/>
              <a:buFont typeface="Arial" panose="020B0604020202020204" pitchFamily="34" charset="0"/>
              <a:buChar char="•"/>
            </a:pPr>
            <a:r>
              <a:rPr lang="en-US" sz="2000" dirty="0">
                <a:latin typeface="Arial"/>
                <a:cs typeface="Arial"/>
              </a:rPr>
              <a:t>Group health plans (GHP) or retiree coverage</a:t>
            </a:r>
          </a:p>
          <a:p>
            <a:pPr marL="548640" lvl="0">
              <a:buClrTx/>
              <a:buFont typeface="Arial" panose="020B0604020202020204" pitchFamily="34" charset="0"/>
              <a:buChar char="•"/>
            </a:pPr>
            <a:r>
              <a:rPr lang="en-US" sz="2000" dirty="0">
                <a:latin typeface="Arial"/>
                <a:cs typeface="Arial"/>
              </a:rPr>
              <a:t>Government-funded programs</a:t>
            </a:r>
          </a:p>
          <a:p>
            <a:pPr marL="548640" lvl="0">
              <a:buClrTx/>
              <a:buFont typeface="Arial" panose="020B0604020202020204" pitchFamily="34" charset="0"/>
              <a:buChar char="•"/>
            </a:pPr>
            <a:r>
              <a:rPr lang="en-US" sz="2000" dirty="0">
                <a:latin typeface="Arial"/>
                <a:cs typeface="Arial"/>
              </a:rPr>
              <a:t>Other third-party groups</a:t>
            </a:r>
          </a:p>
          <a:p>
            <a:pPr marL="548640" lvl="0">
              <a:buClrTx/>
              <a:buFont typeface="Arial" panose="020B0604020202020204" pitchFamily="34" charset="0"/>
              <a:buChar char="•"/>
            </a:pPr>
            <a:r>
              <a:rPr lang="en-US" sz="2000" dirty="0">
                <a:latin typeface="Arial"/>
                <a:cs typeface="Arial"/>
              </a:rPr>
              <a:t>Patient Assistance Programs (PAPs) operating outside the Part D benefit</a:t>
            </a:r>
          </a:p>
          <a:p>
            <a:pPr marL="548640" lvl="0">
              <a:buClrTx/>
              <a:buFont typeface="Arial" panose="020B0604020202020204" pitchFamily="34" charset="0"/>
              <a:buChar char="•"/>
            </a:pPr>
            <a:r>
              <a:rPr lang="en-US" sz="2000" dirty="0">
                <a:latin typeface="Arial"/>
                <a:cs typeface="Arial"/>
              </a:rPr>
              <a:t>Other types of insurance</a:t>
            </a:r>
          </a:p>
        </p:txBody>
      </p:sp>
      <p:cxnSp>
        <p:nvCxnSpPr>
          <p:cNvPr id="16" name="Straight Connector 15">
            <a:extLst>
              <a:ext uri="{FF2B5EF4-FFF2-40B4-BE49-F238E27FC236}">
                <a16:creationId xmlns:a16="http://schemas.microsoft.com/office/drawing/2014/main" id="{CD7D3251-5F9F-4A18-AF13-0E31DCB31B63}"/>
              </a:ext>
              <a:ext uri="{C183D7F6-B498-43B3-948B-1728B52AA6E4}">
                <adec:decorative xmlns:adec="http://schemas.microsoft.com/office/drawing/2017/decorative" val="1"/>
              </a:ext>
            </a:extLst>
          </p:cNvPr>
          <p:cNvCxnSpPr/>
          <p:nvPr/>
        </p:nvCxnSpPr>
        <p:spPr>
          <a:xfrm>
            <a:off x="5907503" y="1609487"/>
            <a:ext cx="0" cy="429801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B934E25-0139-4449-A922-892B94A623D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3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8127" y="288873"/>
            <a:ext cx="8755745" cy="719643"/>
          </a:xfrm>
        </p:spPr>
        <p:txBody>
          <a:bodyPr>
            <a:normAutofit/>
          </a:bodyPr>
          <a:lstStyle/>
          <a:p>
            <a:pPr algn="ctr"/>
            <a:r>
              <a:rPr lang="en-US" sz="3000" dirty="0"/>
              <a:t>Check Your Knowledge: Question 4</a:t>
            </a:r>
          </a:p>
        </p:txBody>
      </p:sp>
      <p:sp>
        <p:nvSpPr>
          <p:cNvPr id="5" name="Content Placeholder 4"/>
          <p:cNvSpPr>
            <a:spLocks noGrp="1"/>
          </p:cNvSpPr>
          <p:nvPr>
            <p:ph idx="4294967295"/>
          </p:nvPr>
        </p:nvSpPr>
        <p:spPr>
          <a:xfrm>
            <a:off x="1857374" y="1600200"/>
            <a:ext cx="9456511" cy="3228474"/>
          </a:xfrm>
        </p:spPr>
        <p:txBody>
          <a:bodyPr>
            <a:normAutofit/>
          </a:bodyPr>
          <a:lstStyle/>
          <a:p>
            <a:pPr marL="0" lvl="0" indent="0" defTabSz="685800">
              <a:lnSpc>
                <a:spcPct val="110000"/>
              </a:lnSpc>
              <a:spcBef>
                <a:spcPts val="0"/>
              </a:spcBef>
              <a:spcAft>
                <a:spcPts val="1200"/>
              </a:spcAft>
              <a:buNone/>
            </a:pPr>
            <a:r>
              <a:rPr lang="en-US" sz="2400" b="1" dirty="0">
                <a:solidFill>
                  <a:srgbClr val="00529B"/>
                </a:solidFill>
              </a:rPr>
              <a:t>For 2024, once you’ve reached the catastrophic phase, you pay ___________ for covered Part D prescriptions.</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A small copay</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Nothing</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All costs</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None of the above</a:t>
            </a:r>
          </a:p>
        </p:txBody>
      </p:sp>
      <p:sp>
        <p:nvSpPr>
          <p:cNvPr id="6" name="Rounded Rectangle 5" descr="Green box highlighting B as the correct answer"/>
          <p:cNvSpPr/>
          <p:nvPr/>
        </p:nvSpPr>
        <p:spPr>
          <a:xfrm>
            <a:off x="2116864" y="3138246"/>
            <a:ext cx="4468765" cy="45479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ED1330F4-A7F8-41C3-9355-31F25F79E7A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5785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F635-D33B-5F2B-4933-C457E47C4934}"/>
              </a:ext>
            </a:extLst>
          </p:cNvPr>
          <p:cNvSpPr>
            <a:spLocks noGrp="1"/>
          </p:cNvSpPr>
          <p:nvPr>
            <p:ph type="title"/>
          </p:nvPr>
        </p:nvSpPr>
        <p:spPr>
          <a:xfrm>
            <a:off x="3993063" y="1508242"/>
            <a:ext cx="5647326" cy="688930"/>
          </a:xfrm>
        </p:spPr>
        <p:txBody>
          <a:bodyPr/>
          <a:lstStyle/>
          <a:p>
            <a:r>
              <a:rPr lang="en-US" dirty="0"/>
              <a:t>Lesson 3</a:t>
            </a:r>
          </a:p>
        </p:txBody>
      </p:sp>
      <p:sp>
        <p:nvSpPr>
          <p:cNvPr id="4" name="Text Placeholder 3">
            <a:extLst>
              <a:ext uri="{FF2B5EF4-FFF2-40B4-BE49-F238E27FC236}">
                <a16:creationId xmlns:a16="http://schemas.microsoft.com/office/drawing/2014/main" id="{05256BF2-5EB6-CF94-43BB-ED4E5B9A065B}"/>
              </a:ext>
            </a:extLst>
          </p:cNvPr>
          <p:cNvSpPr>
            <a:spLocks noGrp="1"/>
          </p:cNvSpPr>
          <p:nvPr>
            <p:ph type="body" idx="1"/>
          </p:nvPr>
        </p:nvSpPr>
        <p:spPr/>
        <p:txBody>
          <a:bodyPr/>
          <a:lstStyle/>
          <a:p>
            <a:r>
              <a:rPr kumimoji="0" lang="en-US" b="1" i="0" u="none" strike="noStrike" kern="1200" cap="none" spc="0" normalizeH="0" baseline="0" noProof="0" dirty="0">
                <a:ln>
                  <a:noFill/>
                </a:ln>
                <a:solidFill>
                  <a:srgbClr val="00539A"/>
                </a:solidFill>
                <a:effectLst/>
                <a:uLnTx/>
                <a:uFillTx/>
                <a:latin typeface="Arial Black" panose="020B0A04020102020204" pitchFamily="34" charset="0"/>
                <a:ea typeface="+mj-ea"/>
              </a:rPr>
              <a:t>Medicare Drug Coverage (Part D) Rules</a:t>
            </a:r>
            <a:r>
              <a:rPr kumimoji="0" lang="en-US" sz="3200" b="1" i="0" u="none" strike="noStrike" kern="1200" cap="none" spc="0" normalizeH="0" baseline="0" noProof="0" dirty="0">
                <a:ln>
                  <a:noFill/>
                </a:ln>
                <a:solidFill>
                  <a:srgbClr val="00539A"/>
                </a:solidFill>
                <a:effectLst/>
                <a:uLnTx/>
                <a:uFillTx/>
                <a:latin typeface="Arial Black" panose="020B0A04020102020204" pitchFamily="34" charset="0"/>
                <a:ea typeface="+mj-ea"/>
              </a:rPr>
              <a:t>	</a:t>
            </a:r>
            <a:endParaRPr lang="en-US" dirty="0"/>
          </a:p>
        </p:txBody>
      </p:sp>
    </p:spTree>
    <p:custDataLst>
      <p:tags r:id="rId1"/>
    </p:custDataLst>
    <p:extLst>
      <p:ext uri="{BB962C8B-B14F-4D97-AF65-F5344CB8AC3E}">
        <p14:creationId xmlns:p14="http://schemas.microsoft.com/office/powerpoint/2010/main" val="1672648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34927"/>
            <a:ext cx="12192000" cy="914400"/>
          </a:xfrm>
        </p:spPr>
        <p:txBody>
          <a:bodyPr anchor="ctr">
            <a:normAutofit/>
          </a:bodyPr>
          <a:lstStyle/>
          <a:p>
            <a:r>
              <a:rPr lang="en-US" sz="3000" dirty="0"/>
              <a:t>Lesson 3 Objectives</a:t>
            </a:r>
          </a:p>
        </p:txBody>
      </p:sp>
      <p:sp>
        <p:nvSpPr>
          <p:cNvPr id="13" name="Content Placeholder 12"/>
          <p:cNvSpPr>
            <a:spLocks noGrp="1"/>
          </p:cNvSpPr>
          <p:nvPr>
            <p:ph type="body" sz="quarter" idx="13"/>
          </p:nvPr>
        </p:nvSpPr>
        <p:spPr>
          <a:xfrm>
            <a:off x="1371600" y="1371600"/>
            <a:ext cx="106441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rules for covering or excluding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how plans manage access to covered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when plans can change formularies, and what happens when they do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how Medicare rules for plans and prescribers protect Medicare and people with Medicare</a:t>
            </a:r>
          </a:p>
        </p:txBody>
      </p:sp>
      <p:sp>
        <p:nvSpPr>
          <p:cNvPr id="6" name="Slide Number Placeholder 5">
            <a:extLst>
              <a:ext uri="{FF2B5EF4-FFF2-40B4-BE49-F238E27FC236}">
                <a16:creationId xmlns:a16="http://schemas.microsoft.com/office/drawing/2014/main" id="{1F703D14-C500-4D95-A169-AFC500B74F2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12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Covered Drugs</a:t>
            </a:r>
          </a:p>
        </p:txBody>
      </p:sp>
      <p:sp>
        <p:nvSpPr>
          <p:cNvPr id="5" name="Content Placeholder 4"/>
          <p:cNvSpPr>
            <a:spLocks noGrp="1"/>
          </p:cNvSpPr>
          <p:nvPr>
            <p:ph sz="half" idx="1"/>
          </p:nvPr>
        </p:nvSpPr>
        <p:spPr>
          <a:xfrm>
            <a:off x="717884" y="2091059"/>
            <a:ext cx="10014284" cy="4351338"/>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n-US" sz="2400" dirty="0">
                <a:solidFill>
                  <a:srgbClr val="00529B"/>
                </a:solidFill>
              </a:rPr>
              <a:t>Prescription brand-name and generic drugs must be:</a:t>
            </a:r>
          </a:p>
          <a:p>
            <a:pPr marL="548640" lvl="1" indent="-274320" defTabSz="685800">
              <a:lnSpc>
                <a:spcPct val="100000"/>
              </a:lnSpc>
              <a:spcBef>
                <a:spcPts val="0"/>
              </a:spcBef>
              <a:spcAft>
                <a:spcPts val="1200"/>
              </a:spcAft>
            </a:pPr>
            <a:r>
              <a:rPr lang="en-US" sz="2000" dirty="0">
                <a:solidFill>
                  <a:srgbClr val="00529B"/>
                </a:solidFill>
              </a:rPr>
              <a:t>Approved by the U.S. Food &amp; Drug Administration (FDA) </a:t>
            </a:r>
          </a:p>
          <a:p>
            <a:pPr marL="548640" lvl="1" indent="-274320" defTabSz="685800">
              <a:lnSpc>
                <a:spcPct val="100000"/>
              </a:lnSpc>
              <a:spcBef>
                <a:spcPts val="0"/>
              </a:spcBef>
              <a:spcAft>
                <a:spcPts val="1200"/>
              </a:spcAft>
            </a:pPr>
            <a:r>
              <a:rPr lang="en-US" sz="2000" dirty="0">
                <a:solidFill>
                  <a:srgbClr val="00529B"/>
                </a:solidFill>
              </a:rPr>
              <a:t>Used and sold in the U.S.</a:t>
            </a:r>
          </a:p>
          <a:p>
            <a:pPr marL="548640" lvl="1" indent="-274320" defTabSz="685800">
              <a:lnSpc>
                <a:spcPct val="100000"/>
              </a:lnSpc>
              <a:spcBef>
                <a:spcPts val="0"/>
              </a:spcBef>
              <a:spcAft>
                <a:spcPts val="1200"/>
              </a:spcAft>
            </a:pPr>
            <a:r>
              <a:rPr lang="en-US" sz="2000" dirty="0">
                <a:solidFill>
                  <a:srgbClr val="00529B"/>
                </a:solidFill>
              </a:rPr>
              <a:t>Used for medically accepted indications</a:t>
            </a:r>
          </a:p>
          <a:p>
            <a:pPr marL="274320" lvl="0" indent="-274320" defTabSz="685800">
              <a:lnSpc>
                <a:spcPct val="100000"/>
              </a:lnSpc>
              <a:spcBef>
                <a:spcPts val="0"/>
              </a:spcBef>
              <a:spcAft>
                <a:spcPts val="1200"/>
              </a:spcAft>
            </a:pPr>
            <a:r>
              <a:rPr lang="en-US" sz="2400" dirty="0">
                <a:solidFill>
                  <a:srgbClr val="00529B"/>
                </a:solidFill>
              </a:rPr>
              <a:t>Includes prescription drugs, including biological products, and supplies associated with injection of insulin</a:t>
            </a:r>
          </a:p>
          <a:p>
            <a:pPr marL="274320" lvl="0" indent="-274320" defTabSz="685800">
              <a:lnSpc>
                <a:spcPct val="100000"/>
              </a:lnSpc>
              <a:spcBef>
                <a:spcPts val="0"/>
              </a:spcBef>
              <a:spcAft>
                <a:spcPts val="1200"/>
              </a:spcAft>
            </a:pPr>
            <a:r>
              <a:rPr lang="en-US" sz="2400" dirty="0">
                <a:solidFill>
                  <a:srgbClr val="00529B"/>
                </a:solidFill>
              </a:rPr>
              <a:t>Plans must cover a range of drugs in each category</a:t>
            </a:r>
          </a:p>
        </p:txBody>
      </p:sp>
      <p:sp>
        <p:nvSpPr>
          <p:cNvPr id="9" name="Banner">
            <a:extLst>
              <a:ext uri="{FF2B5EF4-FFF2-40B4-BE49-F238E27FC236}">
                <a16:creationId xmlns:a16="http://schemas.microsoft.com/office/drawing/2014/main" id="{2E1FC2D6-58DA-2376-DC1F-85709F8F1C0F}"/>
              </a:ext>
            </a:extLst>
          </p:cNvPr>
          <p:cNvSpPr>
            <a:spLocks noGrp="1"/>
          </p:cNvSpPr>
          <p:nvPr>
            <p:ph sz="half" idx="2"/>
          </p:nvPr>
        </p:nvSpPr>
        <p:spPr>
          <a:xfrm flipH="1">
            <a:off x="7206916" y="1218255"/>
            <a:ext cx="4985084" cy="822961"/>
          </a:xfrm>
          <a:prstGeom prst="homePlate">
            <a:avLst/>
          </a:prstGeom>
          <a:solidFill>
            <a:srgbClr val="FFD966"/>
          </a:solidFill>
        </p:spPr>
        <p:txBody>
          <a:bodyPr anchor="ctr">
            <a:noAutofit/>
          </a:bodyPr>
          <a:lstStyle/>
          <a:p>
            <a:pPr marL="822960" lvl="0" indent="0" defTabSz="685800">
              <a:spcBef>
                <a:spcPts val="600"/>
              </a:spcBef>
              <a:spcAft>
                <a:spcPts val="0"/>
              </a:spcAft>
              <a:buClrTx/>
              <a:buNone/>
            </a:pPr>
            <a:r>
              <a:rPr lang="en-US" sz="2000" dirty="0"/>
              <a:t>Coverage and rules vary by plan.</a:t>
            </a:r>
          </a:p>
        </p:txBody>
      </p:sp>
      <p:pic>
        <p:nvPicPr>
          <p:cNvPr id="7" name="Graphic 6">
            <a:extLst>
              <a:ext uri="{FF2B5EF4-FFF2-40B4-BE49-F238E27FC236}">
                <a16:creationId xmlns:a16="http://schemas.microsoft.com/office/drawing/2014/main" id="{103F6C13-E459-4ACE-85C5-1BAE7C4133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97286" y="1079794"/>
            <a:ext cx="949390" cy="949390"/>
          </a:xfrm>
          <a:prstGeom prst="rect">
            <a:avLst/>
          </a:prstGeom>
        </p:spPr>
      </p:pic>
      <p:sp>
        <p:nvSpPr>
          <p:cNvPr id="12" name="Slide Number Placeholder 5">
            <a:extLst>
              <a:ext uri="{FF2B5EF4-FFF2-40B4-BE49-F238E27FC236}">
                <a16:creationId xmlns:a16="http://schemas.microsoft.com/office/drawing/2014/main" id="{D634E6ED-FE98-4D14-8345-C009967E3D2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88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anim calcmode="lin" valueType="num">
                                      <p:cBhvr additive="base">
                                        <p:cTn id="19"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Required Coverage</a:t>
            </a:r>
          </a:p>
        </p:txBody>
      </p:sp>
      <p:sp>
        <p:nvSpPr>
          <p:cNvPr id="26" name="Text Placeholder 25">
            <a:extLst>
              <a:ext uri="{FF2B5EF4-FFF2-40B4-BE49-F238E27FC236}">
                <a16:creationId xmlns:a16="http://schemas.microsoft.com/office/drawing/2014/main" id="{0DBA47E1-69B5-E644-A5F1-CEFFB95D2BDD}"/>
              </a:ext>
            </a:extLst>
          </p:cNvPr>
          <p:cNvSpPr>
            <a:spLocks noGrp="1"/>
          </p:cNvSpPr>
          <p:nvPr>
            <p:ph type="body" sz="quarter" idx="13"/>
          </p:nvPr>
        </p:nvSpPr>
        <p:spPr>
          <a:xfrm>
            <a:off x="878628" y="1057911"/>
            <a:ext cx="8061157" cy="723900"/>
          </a:xfrm>
        </p:spPr>
        <p:txBody>
          <a:bodyPr/>
          <a:lstStyle/>
          <a:p>
            <a:pPr marL="0" marR="0" lvl="0" indent="0" algn="l" defTabSz="685800" rtl="0" eaLnBrk="1" fontAlgn="auto" latinLnBrk="0" hangingPunct="1">
              <a:lnSpc>
                <a:spcPct val="100000"/>
              </a:lnSpc>
              <a:spcBef>
                <a:spcPts val="600"/>
              </a:spcBef>
              <a:spcAft>
                <a:spcPts val="0"/>
              </a:spcAft>
              <a:buClrTx/>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rPr>
              <a:t>All drugs in 6 protected classes</a:t>
            </a:r>
          </a:p>
        </p:txBody>
      </p:sp>
      <p:sp>
        <p:nvSpPr>
          <p:cNvPr id="8" name="1">
            <a:extLst>
              <a:ext uri="{FF2B5EF4-FFF2-40B4-BE49-F238E27FC236}">
                <a16:creationId xmlns:a16="http://schemas.microsoft.com/office/drawing/2014/main" id="{3D0A2A23-4560-3EF5-A51E-EA9D95DC7DE0}"/>
              </a:ext>
              <a:ext uri="{C183D7F6-B498-43B3-948B-1728B52AA6E4}">
                <adec:decorative xmlns:adec="http://schemas.microsoft.com/office/drawing/2017/decorative" val="1"/>
              </a:ext>
            </a:extLst>
          </p:cNvPr>
          <p:cNvSpPr/>
          <p:nvPr/>
        </p:nvSpPr>
        <p:spPr bwMode="auto">
          <a:xfrm rot="16200000">
            <a:off x="789613" y="2042454"/>
            <a:ext cx="583882" cy="3865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1</a:t>
            </a:r>
            <a:endParaRPr lang="en-IN" b="1" dirty="0">
              <a:solidFill>
                <a:schemeClr val="bg1"/>
              </a:solidFill>
              <a:latin typeface="Arial" panose="020B0604020202020204" pitchFamily="34" charset="0"/>
              <a:cs typeface="Arial" panose="020B0604020202020204" pitchFamily="34" charset="0"/>
            </a:endParaRPr>
          </a:p>
        </p:txBody>
      </p:sp>
      <p:sp>
        <p:nvSpPr>
          <p:cNvPr id="28" name="Text Placeholder 27">
            <a:extLst>
              <a:ext uri="{FF2B5EF4-FFF2-40B4-BE49-F238E27FC236}">
                <a16:creationId xmlns:a16="http://schemas.microsoft.com/office/drawing/2014/main" id="{E02F08EA-FB93-E56D-1DE4-B223D637FABE}"/>
              </a:ext>
            </a:extLst>
          </p:cNvPr>
          <p:cNvSpPr>
            <a:spLocks noGrp="1"/>
          </p:cNvSpPr>
          <p:nvPr>
            <p:ph type="body" sz="quarter" idx="15"/>
          </p:nvPr>
        </p:nvSpPr>
        <p:spPr>
          <a:xfrm>
            <a:off x="1295400" y="1915713"/>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Cancer drugs (Antineoplastic)</a:t>
            </a:r>
            <a:endParaRPr kumimoji="0" lang="en-US" sz="2200" b="1" i="0" u="none" strike="noStrike" kern="1200" cap="none" spc="0" normalizeH="0" baseline="0" noProof="0" dirty="0">
              <a:ln>
                <a:noFill/>
              </a:ln>
              <a:solidFill>
                <a:srgbClr val="2F5597"/>
              </a:solidFill>
              <a:effectLst/>
              <a:uLnTx/>
              <a:uFillTx/>
            </a:endParaRPr>
          </a:p>
        </p:txBody>
      </p:sp>
      <p:sp>
        <p:nvSpPr>
          <p:cNvPr id="11" name="2">
            <a:extLst>
              <a:ext uri="{FF2B5EF4-FFF2-40B4-BE49-F238E27FC236}">
                <a16:creationId xmlns:a16="http://schemas.microsoft.com/office/drawing/2014/main" id="{449AC634-DBA0-B7B1-EF08-0A18B0E340C6}"/>
              </a:ext>
              <a:ext uri="{C183D7F6-B498-43B3-948B-1728B52AA6E4}">
                <adec:decorative xmlns:adec="http://schemas.microsoft.com/office/drawing/2017/decorative" val="1"/>
              </a:ext>
            </a:extLst>
          </p:cNvPr>
          <p:cNvSpPr/>
          <p:nvPr/>
        </p:nvSpPr>
        <p:spPr bwMode="auto">
          <a:xfrm rot="16200000">
            <a:off x="787670" y="2884584"/>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2</a:t>
            </a:r>
            <a:endParaRPr lang="en-IN" b="1" dirty="0">
              <a:solidFill>
                <a:schemeClr val="bg1"/>
              </a:solidFill>
              <a:latin typeface="Arial" panose="020B0604020202020204" pitchFamily="34" charset="0"/>
              <a:cs typeface="Arial" panose="020B0604020202020204" pitchFamily="34" charset="0"/>
            </a:endParaRPr>
          </a:p>
        </p:txBody>
      </p:sp>
      <p:sp>
        <p:nvSpPr>
          <p:cNvPr id="30" name="Text Placeholder 29">
            <a:extLst>
              <a:ext uri="{FF2B5EF4-FFF2-40B4-BE49-F238E27FC236}">
                <a16:creationId xmlns:a16="http://schemas.microsoft.com/office/drawing/2014/main" id="{2A8274AF-724A-A694-4DD3-3B13CC4D4E9A}"/>
              </a:ext>
            </a:extLst>
          </p:cNvPr>
          <p:cNvSpPr>
            <a:spLocks noGrp="1"/>
          </p:cNvSpPr>
          <p:nvPr>
            <p:ph type="body" sz="quarter" idx="17"/>
          </p:nvPr>
        </p:nvSpPr>
        <p:spPr>
          <a:xfrm>
            <a:off x="1295400" y="2737193"/>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HIV/AIDS drugs (Antiretroviral)</a:t>
            </a:r>
            <a:endParaRPr kumimoji="0" lang="en-US" sz="2200" b="1" i="0" u="none" strike="noStrike" kern="1200" cap="none" spc="0" normalizeH="0" baseline="0" noProof="0" dirty="0">
              <a:ln>
                <a:noFill/>
              </a:ln>
              <a:solidFill>
                <a:srgbClr val="2F5597"/>
              </a:solidFill>
              <a:effectLst/>
              <a:uLnTx/>
              <a:uFillTx/>
            </a:endParaRPr>
          </a:p>
        </p:txBody>
      </p:sp>
      <p:sp>
        <p:nvSpPr>
          <p:cNvPr id="14" name="3">
            <a:extLst>
              <a:ext uri="{FF2B5EF4-FFF2-40B4-BE49-F238E27FC236}">
                <a16:creationId xmlns:a16="http://schemas.microsoft.com/office/drawing/2014/main" id="{9E10D966-D7AE-7F50-5D7F-6074B78AE9FD}"/>
              </a:ext>
              <a:ext uri="{C183D7F6-B498-43B3-948B-1728B52AA6E4}">
                <adec:decorative xmlns:adec="http://schemas.microsoft.com/office/drawing/2017/decorative" val="1"/>
              </a:ext>
            </a:extLst>
          </p:cNvPr>
          <p:cNvSpPr/>
          <p:nvPr/>
        </p:nvSpPr>
        <p:spPr bwMode="auto">
          <a:xfrm rot="16200000">
            <a:off x="787670" y="3726086"/>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3</a:t>
            </a:r>
            <a:endParaRPr lang="en-IN" b="1" dirty="0">
              <a:solidFill>
                <a:schemeClr val="bg1"/>
              </a:solidFill>
              <a:latin typeface="Arial" panose="020B0604020202020204" pitchFamily="34" charset="0"/>
              <a:cs typeface="Arial" panose="020B0604020202020204" pitchFamily="34" charset="0"/>
            </a:endParaRPr>
          </a:p>
        </p:txBody>
      </p:sp>
      <p:sp>
        <p:nvSpPr>
          <p:cNvPr id="32" name="Text Placeholder 31">
            <a:extLst>
              <a:ext uri="{FF2B5EF4-FFF2-40B4-BE49-F238E27FC236}">
                <a16:creationId xmlns:a16="http://schemas.microsoft.com/office/drawing/2014/main" id="{3694B140-0D0A-27CE-E70A-E022AA38629B}"/>
              </a:ext>
            </a:extLst>
          </p:cNvPr>
          <p:cNvSpPr>
            <a:spLocks noGrp="1"/>
          </p:cNvSpPr>
          <p:nvPr>
            <p:ph type="body" sz="quarter" idx="19"/>
          </p:nvPr>
        </p:nvSpPr>
        <p:spPr>
          <a:xfrm>
            <a:off x="1295400" y="3572924"/>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Antidepressants</a:t>
            </a:r>
            <a:endParaRPr kumimoji="0" lang="en-US" sz="2200" b="1" i="0" u="none" strike="noStrike" kern="1200" cap="none" spc="0" normalizeH="0" baseline="0" noProof="0" dirty="0">
              <a:ln>
                <a:noFill/>
              </a:ln>
              <a:solidFill>
                <a:srgbClr val="2F5597"/>
              </a:solidFill>
              <a:effectLst/>
              <a:uLnTx/>
              <a:uFillTx/>
            </a:endParaRPr>
          </a:p>
        </p:txBody>
      </p:sp>
      <p:sp>
        <p:nvSpPr>
          <p:cNvPr id="18" name="4">
            <a:extLst>
              <a:ext uri="{FF2B5EF4-FFF2-40B4-BE49-F238E27FC236}">
                <a16:creationId xmlns:a16="http://schemas.microsoft.com/office/drawing/2014/main" id="{D7052E99-8568-91A0-611B-D65AA516009C}"/>
              </a:ext>
              <a:ext uri="{C183D7F6-B498-43B3-948B-1728B52AA6E4}">
                <adec:decorative xmlns:adec="http://schemas.microsoft.com/office/drawing/2017/decorative" val="1"/>
              </a:ext>
            </a:extLst>
          </p:cNvPr>
          <p:cNvSpPr/>
          <p:nvPr/>
        </p:nvSpPr>
        <p:spPr bwMode="auto">
          <a:xfrm rot="16200000">
            <a:off x="6168374" y="200971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4</a:t>
            </a:r>
            <a:endParaRPr lang="en-IN" b="1" dirty="0">
              <a:solidFill>
                <a:schemeClr val="bg1"/>
              </a:solidFill>
              <a:latin typeface="Arial" panose="020B0604020202020204" pitchFamily="34" charset="0"/>
              <a:cs typeface="Arial" panose="020B0604020202020204" pitchFamily="34" charset="0"/>
            </a:endParaRPr>
          </a:p>
        </p:txBody>
      </p:sp>
      <p:sp>
        <p:nvSpPr>
          <p:cNvPr id="29" name="Text Placeholder 28">
            <a:extLst>
              <a:ext uri="{FF2B5EF4-FFF2-40B4-BE49-F238E27FC236}">
                <a16:creationId xmlns:a16="http://schemas.microsoft.com/office/drawing/2014/main" id="{783AFBE2-39E7-7B41-B736-70983B1B41A6}"/>
              </a:ext>
            </a:extLst>
          </p:cNvPr>
          <p:cNvSpPr>
            <a:spLocks noGrp="1"/>
          </p:cNvSpPr>
          <p:nvPr>
            <p:ph type="body" sz="quarter" idx="16"/>
          </p:nvPr>
        </p:nvSpPr>
        <p:spPr>
          <a:xfrm>
            <a:off x="6660359" y="1881695"/>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Antipsychotics</a:t>
            </a:r>
            <a:endParaRPr kumimoji="0" lang="en-IN" sz="2200" b="0" i="0" u="none" strike="noStrike" kern="1200" cap="none" spc="0" normalizeH="0" baseline="0" noProof="0" dirty="0">
              <a:ln>
                <a:noFill/>
              </a:ln>
              <a:solidFill>
                <a:prstClr val="black"/>
              </a:solidFill>
              <a:effectLst/>
              <a:uLnTx/>
              <a:uFillTx/>
            </a:endParaRPr>
          </a:p>
        </p:txBody>
      </p:sp>
      <p:sp>
        <p:nvSpPr>
          <p:cNvPr id="21" name="5">
            <a:extLst>
              <a:ext uri="{FF2B5EF4-FFF2-40B4-BE49-F238E27FC236}">
                <a16:creationId xmlns:a16="http://schemas.microsoft.com/office/drawing/2014/main" id="{6A78CD8D-D60F-B064-EA67-95365D84F2BF}"/>
              </a:ext>
              <a:ext uri="{C183D7F6-B498-43B3-948B-1728B52AA6E4}">
                <adec:decorative xmlns:adec="http://schemas.microsoft.com/office/drawing/2017/decorative" val="1"/>
              </a:ext>
            </a:extLst>
          </p:cNvPr>
          <p:cNvSpPr/>
          <p:nvPr/>
        </p:nvSpPr>
        <p:spPr bwMode="auto">
          <a:xfrm rot="16200000">
            <a:off x="6168374" y="2852644"/>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5</a:t>
            </a:r>
            <a:endParaRPr lang="en-IN" b="1" dirty="0">
              <a:solidFill>
                <a:schemeClr val="bg1"/>
              </a:solidFill>
              <a:latin typeface="Arial" panose="020B0604020202020204" pitchFamily="34" charset="0"/>
              <a:cs typeface="Arial" panose="020B0604020202020204" pitchFamily="34" charset="0"/>
            </a:endParaRPr>
          </a:p>
        </p:txBody>
      </p:sp>
      <p:sp>
        <p:nvSpPr>
          <p:cNvPr id="31" name="Text Placeholder 30">
            <a:extLst>
              <a:ext uri="{FF2B5EF4-FFF2-40B4-BE49-F238E27FC236}">
                <a16:creationId xmlns:a16="http://schemas.microsoft.com/office/drawing/2014/main" id="{4D1D2AFC-65EA-E4C7-7C5F-1C3B1A041A22}"/>
              </a:ext>
            </a:extLst>
          </p:cNvPr>
          <p:cNvSpPr>
            <a:spLocks noGrp="1"/>
          </p:cNvSpPr>
          <p:nvPr>
            <p:ph type="body" sz="quarter" idx="18"/>
          </p:nvPr>
        </p:nvSpPr>
        <p:spPr>
          <a:xfrm>
            <a:off x="6670382" y="2729654"/>
            <a:ext cx="4572000" cy="640080"/>
          </a:xfrm>
          <a:ln w="57150">
            <a:solidFill>
              <a:schemeClr val="accent5">
                <a:lumMod val="50000"/>
              </a:schemeClr>
            </a:solidFill>
          </a:ln>
        </p:spPr>
        <p:txBody>
          <a:bodyPr/>
          <a:lstStyle/>
          <a:p>
            <a:pPr marL="0" indent="0">
              <a:buNone/>
            </a:pPr>
            <a:r>
              <a:rPr lang="en-US" sz="2200" dirty="0">
                <a:solidFill>
                  <a:srgbClr val="00529B"/>
                </a:solidFill>
              </a:rPr>
              <a:t>Anticonvulsants</a:t>
            </a:r>
            <a:endParaRPr lang="en-US" sz="2200" dirty="0"/>
          </a:p>
        </p:txBody>
      </p:sp>
      <p:sp>
        <p:nvSpPr>
          <p:cNvPr id="24" name="6">
            <a:extLst>
              <a:ext uri="{FF2B5EF4-FFF2-40B4-BE49-F238E27FC236}">
                <a16:creationId xmlns:a16="http://schemas.microsoft.com/office/drawing/2014/main" id="{CE6F01DA-C9CF-51E8-D0B7-4EB5D70397B8}"/>
              </a:ext>
              <a:ext uri="{C183D7F6-B498-43B3-948B-1728B52AA6E4}">
                <adec:decorative xmlns:adec="http://schemas.microsoft.com/office/drawing/2017/decorative" val="1"/>
              </a:ext>
            </a:extLst>
          </p:cNvPr>
          <p:cNvSpPr/>
          <p:nvPr/>
        </p:nvSpPr>
        <p:spPr bwMode="auto">
          <a:xfrm rot="16200000">
            <a:off x="6168374" y="372868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6</a:t>
            </a:r>
            <a:endParaRPr lang="en-IN" b="1" dirty="0">
              <a:solidFill>
                <a:schemeClr val="bg1"/>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2D574620-B363-823D-F2E4-16836EB3386F}"/>
              </a:ext>
            </a:extLst>
          </p:cNvPr>
          <p:cNvSpPr>
            <a:spLocks noGrp="1"/>
          </p:cNvSpPr>
          <p:nvPr>
            <p:ph type="body" sz="quarter" idx="20"/>
          </p:nvPr>
        </p:nvSpPr>
        <p:spPr>
          <a:xfrm>
            <a:off x="6670382" y="3591538"/>
            <a:ext cx="4572000" cy="640080"/>
          </a:xfrm>
          <a:ln w="57150">
            <a:solidFill>
              <a:schemeClr val="accent5">
                <a:lumMod val="50000"/>
              </a:schemeClr>
            </a:solidFill>
          </a:ln>
        </p:spPr>
        <p:txBody>
          <a:bodyPr/>
          <a:lstStyle/>
          <a:p>
            <a:pPr marL="0" indent="0">
              <a:buNone/>
            </a:pPr>
            <a:r>
              <a:rPr lang="en-US" sz="2200" dirty="0">
                <a:solidFill>
                  <a:srgbClr val="00529B"/>
                </a:solidFill>
              </a:rPr>
              <a:t>Immunosuppressants</a:t>
            </a:r>
            <a:endParaRPr lang="en-US" sz="2200" b="1" dirty="0">
              <a:solidFill>
                <a:srgbClr val="2F5597"/>
              </a:solidFill>
            </a:endParaRPr>
          </a:p>
        </p:txBody>
      </p:sp>
      <p:sp>
        <p:nvSpPr>
          <p:cNvPr id="34" name="Text Placeholder 33">
            <a:extLst>
              <a:ext uri="{FF2B5EF4-FFF2-40B4-BE49-F238E27FC236}">
                <a16:creationId xmlns:a16="http://schemas.microsoft.com/office/drawing/2014/main" id="{3FA71F9D-58A4-096D-A580-B78E66469045}"/>
              </a:ext>
            </a:extLst>
          </p:cNvPr>
          <p:cNvSpPr>
            <a:spLocks noGrp="1"/>
          </p:cNvSpPr>
          <p:nvPr>
            <p:ph type="body" sz="quarter" idx="21"/>
          </p:nvPr>
        </p:nvSpPr>
        <p:spPr>
          <a:xfrm>
            <a:off x="878628" y="4501538"/>
            <a:ext cx="10353731" cy="1597518"/>
          </a:xfrm>
        </p:spPr>
        <p:txBody>
          <a:bodyPr/>
          <a:lstStyle/>
          <a:p>
            <a:pPr marL="0" marR="0" lvl="0" indent="0" defTabSz="6858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395D9C"/>
                </a:solidFill>
                <a:effectLst/>
                <a:uLnTx/>
                <a:uFillTx/>
              </a:rPr>
              <a:t>All commercially available vaccines. People with Medicare drug coverage (Part D) pay nothing out of pocket for vaccines for adults (including the shingles vaccine) that are recommended by the Advisory Committee on Immunization Practices (ACIP).</a:t>
            </a:r>
          </a:p>
        </p:txBody>
      </p:sp>
      <p:sp>
        <p:nvSpPr>
          <p:cNvPr id="15" name="Slide Number Placeholder 5">
            <a:extLst>
              <a:ext uri="{FF2B5EF4-FFF2-40B4-BE49-F238E27FC236}">
                <a16:creationId xmlns:a16="http://schemas.microsoft.com/office/drawing/2014/main" id="{6EC3D664-8F46-4724-AF97-5B23414CB04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1620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1</a:t>
            </a:r>
          </a:p>
        </p:txBody>
      </p:sp>
      <p:sp>
        <p:nvSpPr>
          <p:cNvPr id="4" name="Text Placeholder 3">
            <a:extLst>
              <a:ext uri="{FF2B5EF4-FFF2-40B4-BE49-F238E27FC236}">
                <a16:creationId xmlns:a16="http://schemas.microsoft.com/office/drawing/2014/main" id="{3B5D5026-BE70-0DE5-A6AA-F761C137540A}"/>
              </a:ext>
            </a:extLst>
          </p:cNvPr>
          <p:cNvSpPr>
            <a:spLocks noGrp="1"/>
          </p:cNvSpPr>
          <p:nvPr>
            <p:ph type="body" idx="1"/>
          </p:nvPr>
        </p:nvSpPr>
        <p:spPr/>
        <p:txBody>
          <a:bodyPr/>
          <a:lstStyle/>
          <a:p>
            <a:r>
              <a:rPr lang="en-US" dirty="0">
                <a:latin typeface="Arial Black" panose="020B0A04020102020204" pitchFamily="34" charset="0"/>
              </a:rPr>
              <a:t>Drug Coverage Under the Different Parts of Medicare</a:t>
            </a:r>
            <a:endParaRPr lang="en-US" dirty="0"/>
          </a:p>
        </p:txBody>
      </p:sp>
    </p:spTree>
    <p:custDataLst>
      <p:tags r:id="rId1"/>
    </p:custDataLst>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8"/>
            <a:ext cx="12192000" cy="914400"/>
          </a:xfrm>
        </p:spPr>
        <p:txBody>
          <a:bodyPr anchor="ctr">
            <a:noAutofit/>
          </a:bodyPr>
          <a:lstStyle/>
          <a:p>
            <a:r>
              <a:rPr lang="en-US" sz="2800" dirty="0"/>
              <a:t>Drugs Excluded by Law from </a:t>
            </a:r>
            <a:br>
              <a:rPr lang="en-US" sz="2800" dirty="0"/>
            </a:br>
            <a:r>
              <a:rPr lang="en-US" sz="2800" dirty="0"/>
              <a:t>Medicare Drug Coverage</a:t>
            </a:r>
          </a:p>
        </p:txBody>
      </p:sp>
      <p:sp>
        <p:nvSpPr>
          <p:cNvPr id="5" name="Content Placeholder 4"/>
          <p:cNvSpPr>
            <a:spLocks noGrp="1"/>
          </p:cNvSpPr>
          <p:nvPr>
            <p:ph type="body" sz="quarter" idx="13"/>
          </p:nvPr>
        </p:nvSpPr>
        <p:spPr>
          <a:xfrm>
            <a:off x="1066800" y="1707064"/>
            <a:ext cx="10477227" cy="4167187"/>
          </a:xfrm>
        </p:spPr>
        <p:txBody>
          <a:bodyPr numCol="2" spcCol="914400">
            <a:normAutofit/>
          </a:bodyPr>
          <a:lstStyle/>
          <a:p>
            <a:pPr marL="548640" lvl="0" indent="-274320" defTabSz="685800">
              <a:lnSpc>
                <a:spcPct val="100000"/>
              </a:lnSpc>
              <a:spcBef>
                <a:spcPts val="0"/>
              </a:spcBef>
              <a:spcAft>
                <a:spcPts val="1200"/>
              </a:spcAft>
            </a:pPr>
            <a:r>
              <a:rPr lang="en-US" dirty="0">
                <a:solidFill>
                  <a:srgbClr val="00529B"/>
                </a:solidFill>
              </a:rPr>
              <a:t>Drugs for anorexia, weight loss, or weight gain</a:t>
            </a:r>
          </a:p>
          <a:p>
            <a:pPr marL="548640" lvl="0" indent="-274320" defTabSz="685800">
              <a:lnSpc>
                <a:spcPct val="100000"/>
              </a:lnSpc>
              <a:spcBef>
                <a:spcPts val="0"/>
              </a:spcBef>
              <a:spcAft>
                <a:spcPts val="1200"/>
              </a:spcAft>
            </a:pPr>
            <a:r>
              <a:rPr lang="en-US" dirty="0">
                <a:solidFill>
                  <a:srgbClr val="00529B"/>
                </a:solidFill>
              </a:rPr>
              <a:t>Erectile dysfunction drugs when used for the treatment of sexual or erectile dysfunction</a:t>
            </a:r>
          </a:p>
          <a:p>
            <a:pPr marL="548640" lvl="0" indent="-274320" defTabSz="685800">
              <a:lnSpc>
                <a:spcPct val="100000"/>
              </a:lnSpc>
              <a:spcBef>
                <a:spcPts val="0"/>
              </a:spcBef>
              <a:spcAft>
                <a:spcPts val="1200"/>
              </a:spcAft>
            </a:pPr>
            <a:r>
              <a:rPr lang="en-US" dirty="0">
                <a:solidFill>
                  <a:srgbClr val="00529B"/>
                </a:solidFill>
              </a:rPr>
              <a:t>Fertility drugs</a:t>
            </a:r>
          </a:p>
          <a:p>
            <a:pPr marL="0" lvl="0" indent="0" defTabSz="685800">
              <a:lnSpc>
                <a:spcPct val="100000"/>
              </a:lnSpc>
              <a:spcBef>
                <a:spcPts val="0"/>
              </a:spcBef>
              <a:spcAft>
                <a:spcPts val="1200"/>
              </a:spcAft>
              <a:buNone/>
            </a:pPr>
            <a:endParaRPr lang="en-US" dirty="0">
              <a:solidFill>
                <a:srgbClr val="00529B"/>
              </a:solidFill>
            </a:endParaRPr>
          </a:p>
          <a:p>
            <a:pPr marL="548640" lvl="0" indent="-274320" defTabSz="685800">
              <a:lnSpc>
                <a:spcPct val="100000"/>
              </a:lnSpc>
              <a:spcBef>
                <a:spcPts val="0"/>
              </a:spcBef>
              <a:spcAft>
                <a:spcPts val="1200"/>
              </a:spcAft>
            </a:pPr>
            <a:r>
              <a:rPr lang="en-US" dirty="0">
                <a:solidFill>
                  <a:srgbClr val="00529B"/>
                </a:solidFill>
              </a:rPr>
              <a:t>Drugs for cosmetic or lifestyle purposes</a:t>
            </a:r>
          </a:p>
          <a:p>
            <a:pPr marL="548640" lvl="0" indent="-274320" defTabSz="685800">
              <a:lnSpc>
                <a:spcPct val="100000"/>
              </a:lnSpc>
              <a:spcBef>
                <a:spcPts val="0"/>
              </a:spcBef>
              <a:spcAft>
                <a:spcPts val="1200"/>
              </a:spcAft>
            </a:pPr>
            <a:r>
              <a:rPr lang="en-US" dirty="0">
                <a:solidFill>
                  <a:srgbClr val="00529B"/>
                </a:solidFill>
              </a:rPr>
              <a:t>Drugs for symptomatic relief of coughs and colds</a:t>
            </a:r>
          </a:p>
          <a:p>
            <a:pPr marL="548640" lvl="0" indent="-274320" defTabSz="685800">
              <a:lnSpc>
                <a:spcPct val="100000"/>
              </a:lnSpc>
              <a:spcBef>
                <a:spcPts val="0"/>
              </a:spcBef>
              <a:spcAft>
                <a:spcPts val="1200"/>
              </a:spcAft>
            </a:pPr>
            <a:r>
              <a:rPr lang="en-US" dirty="0">
                <a:solidFill>
                  <a:srgbClr val="00529B"/>
                </a:solidFill>
              </a:rPr>
              <a:t>Prescription vitamin and mineral products</a:t>
            </a:r>
          </a:p>
          <a:p>
            <a:pPr marL="548640" lvl="0" indent="-274320" defTabSz="685800">
              <a:lnSpc>
                <a:spcPct val="100000"/>
              </a:lnSpc>
              <a:spcBef>
                <a:spcPts val="0"/>
              </a:spcBef>
              <a:spcAft>
                <a:spcPts val="1200"/>
              </a:spcAft>
            </a:pPr>
            <a:r>
              <a:rPr lang="en-US" dirty="0">
                <a:solidFill>
                  <a:srgbClr val="00529B"/>
                </a:solidFill>
              </a:rPr>
              <a:t>Over-the-counter drugs</a:t>
            </a:r>
          </a:p>
        </p:txBody>
      </p:sp>
      <p:cxnSp>
        <p:nvCxnSpPr>
          <p:cNvPr id="9" name="Straight Connector 8">
            <a:extLst>
              <a:ext uri="{FF2B5EF4-FFF2-40B4-BE49-F238E27FC236}">
                <a16:creationId xmlns:a16="http://schemas.microsoft.com/office/drawing/2014/main" id="{FE162F7F-3E88-4FFA-85D4-B00D1ABED5D1}"/>
              </a:ext>
              <a:ext uri="{C183D7F6-B498-43B3-948B-1728B52AA6E4}">
                <adec:decorative xmlns:adec="http://schemas.microsoft.com/office/drawing/2017/decorative" val="1"/>
              </a:ext>
            </a:extLst>
          </p:cNvPr>
          <p:cNvCxnSpPr/>
          <p:nvPr/>
        </p:nvCxnSpPr>
        <p:spPr>
          <a:xfrm>
            <a:off x="6264448" y="1741166"/>
            <a:ext cx="0" cy="38294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478975F-6735-4B8B-9465-D8FB3092DA1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572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How Plans Manage Access to Drugs</a:t>
            </a:r>
          </a:p>
        </p:txBody>
      </p:sp>
      <p:sp>
        <p:nvSpPr>
          <p:cNvPr id="17" name="Rectangle 16">
            <a:extLst>
              <a:ext uri="{FF2B5EF4-FFF2-40B4-BE49-F238E27FC236}">
                <a16:creationId xmlns:a16="http://schemas.microsoft.com/office/drawing/2014/main" id="{CEF85D1F-E97E-FF61-EA30-66DF5BF034B0}"/>
              </a:ext>
              <a:ext uri="{C183D7F6-B498-43B3-948B-1728B52AA6E4}">
                <adec:decorative xmlns:adec="http://schemas.microsoft.com/office/drawing/2017/decorative" val="1"/>
              </a:ext>
            </a:extLst>
          </p:cNvPr>
          <p:cNvSpPr/>
          <p:nvPr/>
        </p:nvSpPr>
        <p:spPr>
          <a:xfrm>
            <a:off x="2652522" y="1418791"/>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012DC7E-15AC-8120-AB30-0F6C6CE2FE26}"/>
              </a:ext>
            </a:extLst>
          </p:cNvPr>
          <p:cNvSpPr>
            <a:spLocks noGrp="1"/>
          </p:cNvSpPr>
          <p:nvPr>
            <p:ph type="body" sz="quarter" idx="13"/>
          </p:nvPr>
        </p:nvSpPr>
        <p:spPr>
          <a:xfrm>
            <a:off x="847725" y="128041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sz="2000" b="1" dirty="0">
                <a:solidFill>
                  <a:prstClr val="white"/>
                </a:solidFill>
                <a:latin typeface="Calibri" panose="020F0502020204030204"/>
                <a:cs typeface="+mn-cs"/>
              </a:rPr>
              <a:t>Formulary</a:t>
            </a:r>
            <a:endParaRPr lang="en-US" sz="1800" b="1" dirty="0">
              <a:solidFill>
                <a:prstClr val="white"/>
              </a:solidFill>
              <a:latin typeface="Calibri" panose="020F0502020204030204"/>
              <a:cs typeface="+mn-cs"/>
            </a:endParaRPr>
          </a:p>
        </p:txBody>
      </p:sp>
      <p:sp>
        <p:nvSpPr>
          <p:cNvPr id="8" name="Text Placeholder 7">
            <a:extLst>
              <a:ext uri="{FF2B5EF4-FFF2-40B4-BE49-F238E27FC236}">
                <a16:creationId xmlns:a16="http://schemas.microsoft.com/office/drawing/2014/main" id="{9376A743-753E-F8F2-930D-3893D65EEFAA}"/>
              </a:ext>
            </a:extLst>
          </p:cNvPr>
          <p:cNvSpPr>
            <a:spLocks noGrp="1"/>
          </p:cNvSpPr>
          <p:nvPr>
            <p:ph type="body" sz="quarter" idx="14"/>
          </p:nvPr>
        </p:nvSpPr>
        <p:spPr>
          <a:xfrm>
            <a:off x="2652714" y="1417573"/>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All plans must cover a wide range of prescription drugs that people with Medicare take</a:t>
            </a:r>
          </a:p>
          <a:p>
            <a:pPr lvl="0">
              <a:spcAft>
                <a:spcPts val="0"/>
              </a:spcAft>
              <a:buClrTx/>
            </a:pPr>
            <a:r>
              <a:rPr lang="en-US" sz="2000" dirty="0">
                <a:solidFill>
                  <a:srgbClr val="1B64A6"/>
                </a:solidFill>
                <a:latin typeface="Calibri" panose="020F0502020204030204"/>
                <a:cs typeface="+mn-cs"/>
              </a:rPr>
              <a:t>A plan’s list of covered drugs, sorted into tiers</a:t>
            </a:r>
            <a:endParaRPr lang="en-US" sz="2000" dirty="0">
              <a:solidFill>
                <a:prstClr val="white"/>
              </a:solidFill>
              <a:latin typeface="Calibri" panose="020F0502020204030204"/>
              <a:cs typeface="+mn-cs"/>
            </a:endParaRPr>
          </a:p>
        </p:txBody>
      </p:sp>
      <p:sp>
        <p:nvSpPr>
          <p:cNvPr id="20" name="Rectangle 19">
            <a:extLst>
              <a:ext uri="{FF2B5EF4-FFF2-40B4-BE49-F238E27FC236}">
                <a16:creationId xmlns:a16="http://schemas.microsoft.com/office/drawing/2014/main" id="{3FB0F53B-35F2-B10F-AB79-D069833D8FFC}"/>
              </a:ext>
              <a:ext uri="{C183D7F6-B498-43B3-948B-1728B52AA6E4}">
                <adec:decorative xmlns:adec="http://schemas.microsoft.com/office/drawing/2017/decorative" val="1"/>
              </a:ext>
            </a:extLst>
          </p:cNvPr>
          <p:cNvSpPr/>
          <p:nvPr/>
        </p:nvSpPr>
        <p:spPr>
          <a:xfrm>
            <a:off x="2652522" y="2698510"/>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496105C1-80CE-4973-1987-8F5D1922B21C}"/>
              </a:ext>
            </a:extLst>
          </p:cNvPr>
          <p:cNvSpPr>
            <a:spLocks noGrp="1"/>
          </p:cNvSpPr>
          <p:nvPr>
            <p:ph type="body" sz="quarter" idx="15"/>
          </p:nvPr>
        </p:nvSpPr>
        <p:spPr>
          <a:xfrm>
            <a:off x="847725" y="2566722"/>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Prior Authorization</a:t>
            </a:r>
            <a:endParaRPr lang="en-US" sz="1800" b="1" dirty="0">
              <a:solidFill>
                <a:prstClr val="white"/>
              </a:solidFill>
              <a:latin typeface="Calibri" panose="020F0502020204030204"/>
              <a:cs typeface="+mn-cs"/>
            </a:endParaRPr>
          </a:p>
        </p:txBody>
      </p:sp>
      <p:sp>
        <p:nvSpPr>
          <p:cNvPr id="10" name="Text Placeholder 9">
            <a:extLst>
              <a:ext uri="{FF2B5EF4-FFF2-40B4-BE49-F238E27FC236}">
                <a16:creationId xmlns:a16="http://schemas.microsoft.com/office/drawing/2014/main" id="{A9B8DC8C-9BCB-8EA2-09E4-DE917581DAD5}"/>
              </a:ext>
            </a:extLst>
          </p:cNvPr>
          <p:cNvSpPr>
            <a:spLocks noGrp="1"/>
          </p:cNvSpPr>
          <p:nvPr>
            <p:ph type="body" sz="quarter" idx="16"/>
          </p:nvPr>
        </p:nvSpPr>
        <p:spPr>
          <a:xfrm>
            <a:off x="2652714" y="2703882"/>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You or your prescriber must contact the plan for prior approval and show medical necessity before drug will be covered </a:t>
            </a:r>
          </a:p>
          <a:p>
            <a:pPr lvl="0">
              <a:spcAft>
                <a:spcPts val="0"/>
              </a:spcAft>
              <a:buClrTx/>
            </a:pPr>
            <a:r>
              <a:rPr lang="en-US" sz="2000" dirty="0">
                <a:solidFill>
                  <a:srgbClr val="1B64A6"/>
                </a:solidFill>
                <a:latin typeface="Calibri" panose="020F0502020204030204"/>
                <a:cs typeface="+mn-cs"/>
              </a:rPr>
              <a:t>Prescriber may request an exception</a:t>
            </a:r>
          </a:p>
        </p:txBody>
      </p:sp>
      <p:sp>
        <p:nvSpPr>
          <p:cNvPr id="21" name="Rectangle 20">
            <a:extLst>
              <a:ext uri="{FF2B5EF4-FFF2-40B4-BE49-F238E27FC236}">
                <a16:creationId xmlns:a16="http://schemas.microsoft.com/office/drawing/2014/main" id="{641E7237-ECD3-36B3-1FCC-12CA8A227049}"/>
              </a:ext>
              <a:ext uri="{C183D7F6-B498-43B3-948B-1728B52AA6E4}">
                <adec:decorative xmlns:adec="http://schemas.microsoft.com/office/drawing/2017/decorative" val="1"/>
              </a:ext>
            </a:extLst>
          </p:cNvPr>
          <p:cNvSpPr/>
          <p:nvPr/>
        </p:nvSpPr>
        <p:spPr>
          <a:xfrm>
            <a:off x="2642997" y="3987949"/>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E2CAF95-3F23-0087-AFE4-9C2EE222563F}"/>
              </a:ext>
            </a:extLst>
          </p:cNvPr>
          <p:cNvSpPr>
            <a:spLocks noGrp="1"/>
          </p:cNvSpPr>
          <p:nvPr>
            <p:ph type="body" sz="quarter" idx="17"/>
          </p:nvPr>
        </p:nvSpPr>
        <p:spPr>
          <a:xfrm>
            <a:off x="847725" y="3845858"/>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Step </a:t>
            </a:r>
          </a:p>
          <a:p>
            <a:pPr marL="0" lvl="0" indent="0" algn="ctr">
              <a:spcAft>
                <a:spcPts val="0"/>
              </a:spcAft>
              <a:buClrTx/>
              <a:buNone/>
            </a:pPr>
            <a:r>
              <a:rPr lang="en-US" sz="2000" b="1" dirty="0">
                <a:solidFill>
                  <a:prstClr val="white"/>
                </a:solidFill>
                <a:latin typeface="Calibri" panose="020F0502020204030204"/>
                <a:cs typeface="+mn-cs"/>
              </a:rPr>
              <a:t>Therapy</a:t>
            </a:r>
            <a:endParaRPr lang="en-US" sz="1800" b="1" dirty="0">
              <a:solidFill>
                <a:prstClr val="white"/>
              </a:solidFill>
              <a:latin typeface="Calibri" panose="020F0502020204030204"/>
              <a:cs typeface="+mn-cs"/>
            </a:endParaRPr>
          </a:p>
        </p:txBody>
      </p:sp>
      <p:sp>
        <p:nvSpPr>
          <p:cNvPr id="12" name="Text Placeholder 11">
            <a:extLst>
              <a:ext uri="{FF2B5EF4-FFF2-40B4-BE49-F238E27FC236}">
                <a16:creationId xmlns:a16="http://schemas.microsoft.com/office/drawing/2014/main" id="{592E63E5-DC34-5D79-2D9F-A05990854E10}"/>
              </a:ext>
            </a:extLst>
          </p:cNvPr>
          <p:cNvSpPr>
            <a:spLocks noGrp="1"/>
          </p:cNvSpPr>
          <p:nvPr>
            <p:ph type="body" sz="quarter" idx="18"/>
          </p:nvPr>
        </p:nvSpPr>
        <p:spPr>
          <a:xfrm>
            <a:off x="2652714" y="3987949"/>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Must first try similar, less expensive drug </a:t>
            </a:r>
          </a:p>
          <a:p>
            <a:pPr lvl="0">
              <a:spcAft>
                <a:spcPts val="0"/>
              </a:spcAft>
              <a:buClrTx/>
            </a:pPr>
            <a:r>
              <a:rPr lang="en-US" sz="2000" dirty="0">
                <a:solidFill>
                  <a:srgbClr val="1B64A6"/>
                </a:solidFill>
                <a:latin typeface="Calibri" panose="020F0502020204030204"/>
                <a:cs typeface="+mn-cs"/>
              </a:rPr>
              <a:t>Prescriber may request an exception </a:t>
            </a:r>
          </a:p>
        </p:txBody>
      </p:sp>
      <p:sp>
        <p:nvSpPr>
          <p:cNvPr id="22" name="Rectangle 21">
            <a:extLst>
              <a:ext uri="{FF2B5EF4-FFF2-40B4-BE49-F238E27FC236}">
                <a16:creationId xmlns:a16="http://schemas.microsoft.com/office/drawing/2014/main" id="{A8221B70-CBA9-9278-3C59-20F4CE50ED79}"/>
              </a:ext>
              <a:ext uri="{C183D7F6-B498-43B3-948B-1728B52AA6E4}">
                <adec:decorative xmlns:adec="http://schemas.microsoft.com/office/drawing/2017/decorative" val="1"/>
              </a:ext>
            </a:extLst>
          </p:cNvPr>
          <p:cNvSpPr/>
          <p:nvPr/>
        </p:nvSpPr>
        <p:spPr>
          <a:xfrm>
            <a:off x="2642997" y="5276214"/>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D10C79F-249C-45A7-7CCB-E0E3DD2E9F93}"/>
              </a:ext>
            </a:extLst>
          </p:cNvPr>
          <p:cNvSpPr>
            <a:spLocks noGrp="1"/>
          </p:cNvSpPr>
          <p:nvPr>
            <p:ph type="body" sz="quarter" idx="19"/>
          </p:nvPr>
        </p:nvSpPr>
        <p:spPr>
          <a:xfrm>
            <a:off x="847725" y="512682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Quantity</a:t>
            </a:r>
          </a:p>
          <a:p>
            <a:pPr marL="0" lvl="0" indent="0" algn="ctr">
              <a:spcAft>
                <a:spcPts val="0"/>
              </a:spcAft>
              <a:buClrTx/>
              <a:buNone/>
            </a:pPr>
            <a:r>
              <a:rPr lang="en-US" sz="2000" b="1" dirty="0">
                <a:solidFill>
                  <a:prstClr val="white"/>
                </a:solidFill>
                <a:latin typeface="Calibri" panose="020F0502020204030204"/>
                <a:cs typeface="+mn-cs"/>
              </a:rPr>
              <a:t>Limits</a:t>
            </a:r>
            <a:endParaRPr lang="en-US" sz="1800" b="1" dirty="0">
              <a:solidFill>
                <a:prstClr val="white"/>
              </a:solidFill>
              <a:latin typeface="Calibri" panose="020F0502020204030204"/>
              <a:cs typeface="+mn-cs"/>
            </a:endParaRPr>
          </a:p>
        </p:txBody>
      </p:sp>
      <p:sp>
        <p:nvSpPr>
          <p:cNvPr id="14" name="Text Placeholder 13">
            <a:extLst>
              <a:ext uri="{FF2B5EF4-FFF2-40B4-BE49-F238E27FC236}">
                <a16:creationId xmlns:a16="http://schemas.microsoft.com/office/drawing/2014/main" id="{033FE1AE-A313-1E66-82F4-710F1C2EA704}"/>
              </a:ext>
            </a:extLst>
          </p:cNvPr>
          <p:cNvSpPr>
            <a:spLocks noGrp="1"/>
          </p:cNvSpPr>
          <p:nvPr>
            <p:ph type="body" sz="quarter" idx="20"/>
          </p:nvPr>
        </p:nvSpPr>
        <p:spPr>
          <a:xfrm>
            <a:off x="2676525" y="5257560"/>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Plan may limit drug quantities over a period of time for safety and/or cost</a:t>
            </a:r>
          </a:p>
          <a:p>
            <a:pPr lvl="0">
              <a:spcAft>
                <a:spcPts val="0"/>
              </a:spcAft>
              <a:buClrTx/>
            </a:pPr>
            <a:r>
              <a:rPr lang="en-US" sz="2000" dirty="0">
                <a:solidFill>
                  <a:srgbClr val="1B64A6"/>
                </a:solidFill>
                <a:latin typeface="Calibri" panose="020F0502020204030204"/>
                <a:cs typeface="+mn-cs"/>
              </a:rPr>
              <a:t>Prescriber may request an exception if an additional amount is medically necessary</a:t>
            </a:r>
          </a:p>
        </p:txBody>
      </p:sp>
      <p:sp>
        <p:nvSpPr>
          <p:cNvPr id="18" name="Slide Number Placeholder 5">
            <a:extLst>
              <a:ext uri="{FF2B5EF4-FFF2-40B4-BE49-F238E27FC236}">
                <a16:creationId xmlns:a16="http://schemas.microsoft.com/office/drawing/2014/main" id="{2A63D707-85BD-4260-AEE8-77221C5943D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147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left)">
                                      <p:cBhvr>
                                        <p:cTn id="44" dur="500"/>
                                        <p:tgtEl>
                                          <p:spTgt spid="12">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left)">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wipe(left)">
                                      <p:cBhvr>
                                        <p:cTn id="56" dur="500"/>
                                        <p:tgtEl>
                                          <p:spTgt spid="14">
                                            <p:txEl>
                                              <p:pRg st="0" end="0"/>
                                            </p:tx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wipe(left)">
                                      <p:cBhvr>
                                        <p:cTn id="59" dur="500"/>
                                        <p:tgtEl>
                                          <p:spTgt spid="14">
                                            <p:txEl>
                                              <p:pRg st="1" end="1"/>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uiExpand="1" animBg="1"/>
      <p:bldP spid="8" grpId="0" uiExpand="1" build="p"/>
      <p:bldP spid="20" grpId="0" animBg="1"/>
      <p:bldP spid="9" grpId="0" uiExpand="1" animBg="1"/>
      <p:bldP spid="10" grpId="0" uiExpand="1" build="p"/>
      <p:bldP spid="21" grpId="0" animBg="1"/>
      <p:bldP spid="11" grpId="0" uiExpand="1" animBg="1"/>
      <p:bldP spid="12" grpId="0" build="p"/>
      <p:bldP spid="22" grpId="0" animBg="1"/>
      <p:bldP spid="13" grpId="0" animBg="1"/>
      <p:bldP spid="1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8"/>
            <a:ext cx="12192000" cy="914400"/>
          </a:xfrm>
        </p:spPr>
        <p:txBody>
          <a:bodyPr anchor="ctr">
            <a:normAutofit/>
          </a:bodyPr>
          <a:lstStyle/>
          <a:p>
            <a:r>
              <a:rPr lang="en-US" sz="3000" dirty="0"/>
              <a:t>Formulary Tiers</a:t>
            </a:r>
          </a:p>
        </p:txBody>
      </p:sp>
      <p:sp>
        <p:nvSpPr>
          <p:cNvPr id="5" name="Content Placeholder 4"/>
          <p:cNvSpPr>
            <a:spLocks noGrp="1"/>
          </p:cNvSpPr>
          <p:nvPr>
            <p:ph type="body" sz="quarter" idx="4294967295"/>
          </p:nvPr>
        </p:nvSpPr>
        <p:spPr>
          <a:xfrm>
            <a:off x="773906" y="1032458"/>
            <a:ext cx="10644187" cy="1309688"/>
          </a:xfrm>
        </p:spPr>
        <p:txBody>
          <a:bodyPr/>
          <a:lstStyle/>
          <a:p>
            <a:pPr marL="0" lvl="0" indent="0" defTabSz="685800">
              <a:lnSpc>
                <a:spcPct val="100000"/>
              </a:lnSpc>
              <a:spcBef>
                <a:spcPts val="0"/>
              </a:spcBef>
              <a:spcAft>
                <a:spcPts val="1200"/>
              </a:spcAft>
              <a:buNone/>
            </a:pPr>
            <a:r>
              <a:rPr lang="en-US" b="1" dirty="0">
                <a:solidFill>
                  <a:srgbClr val="00529B"/>
                </a:solidFill>
              </a:rPr>
              <a:t>Plans may have tiers that cost different amounts.</a:t>
            </a:r>
          </a:p>
          <a:p>
            <a:pPr marL="0" lvl="0" indent="0" algn="ctr" defTabSz="685800">
              <a:lnSpc>
                <a:spcPct val="100000"/>
              </a:lnSpc>
              <a:spcBef>
                <a:spcPts val="0"/>
              </a:spcBef>
              <a:spcAft>
                <a:spcPts val="1200"/>
              </a:spcAft>
              <a:buNone/>
            </a:pPr>
            <a:r>
              <a:rPr lang="en-US" dirty="0">
                <a:solidFill>
                  <a:srgbClr val="00529B"/>
                </a:solidFill>
              </a:rPr>
              <a:t>Tier Structure Example</a:t>
            </a:r>
          </a:p>
        </p:txBody>
      </p:sp>
      <p:graphicFrame>
        <p:nvGraphicFramePr>
          <p:cNvPr id="6" name="Table 5" descr="Formulary Tier structure example in table format"/>
          <p:cNvGraphicFramePr>
            <a:graphicFrameLocks noGrp="1"/>
          </p:cNvGraphicFramePr>
          <p:nvPr>
            <p:extLst>
              <p:ext uri="{D42A27DB-BD31-4B8C-83A1-F6EECF244321}">
                <p14:modId xmlns:p14="http://schemas.microsoft.com/office/powerpoint/2010/main" val="955872691"/>
              </p:ext>
            </p:extLst>
          </p:nvPr>
        </p:nvGraphicFramePr>
        <p:xfrm>
          <a:off x="608656" y="2227846"/>
          <a:ext cx="11103275" cy="3855803"/>
        </p:xfrm>
        <a:graphic>
          <a:graphicData uri="http://schemas.openxmlformats.org/drawingml/2006/table">
            <a:tbl>
              <a:tblPr firstRow="1" bandRow="1">
                <a:tableStyleId>{5FD0F851-EC5A-4D38-B0AD-8093EC10F338}</a:tableStyleId>
              </a:tblPr>
              <a:tblGrid>
                <a:gridCol w="1561107">
                  <a:extLst>
                    <a:ext uri="{9D8B030D-6E8A-4147-A177-3AD203B41FA5}">
                      <a16:colId xmlns:a16="http://schemas.microsoft.com/office/drawing/2014/main" val="20000"/>
                    </a:ext>
                  </a:extLst>
                </a:gridCol>
                <a:gridCol w="5189571">
                  <a:extLst>
                    <a:ext uri="{9D8B030D-6E8A-4147-A177-3AD203B41FA5}">
                      <a16:colId xmlns:a16="http://schemas.microsoft.com/office/drawing/2014/main" val="20001"/>
                    </a:ext>
                  </a:extLst>
                </a:gridCol>
                <a:gridCol w="4352597">
                  <a:extLst>
                    <a:ext uri="{9D8B030D-6E8A-4147-A177-3AD203B41FA5}">
                      <a16:colId xmlns:a16="http://schemas.microsoft.com/office/drawing/2014/main" val="20002"/>
                    </a:ext>
                  </a:extLst>
                </a:gridCol>
              </a:tblGrid>
              <a:tr h="655403">
                <a:tc>
                  <a:txBody>
                    <a:bodyPr/>
                    <a:lstStyle/>
                    <a:p>
                      <a:pPr algn="ctr">
                        <a:spcBef>
                          <a:spcPts val="600"/>
                        </a:spcBef>
                      </a:pPr>
                      <a:r>
                        <a:rPr lang="en-US" sz="2400" dirty="0">
                          <a:solidFill>
                            <a:srgbClr val="2F5597"/>
                          </a:solidFill>
                        </a:rPr>
                        <a:t>Tier(s)</a:t>
                      </a:r>
                    </a:p>
                  </a:txBody>
                  <a:tcPr anchor="ctr"/>
                </a:tc>
                <a:tc>
                  <a:txBody>
                    <a:bodyPr/>
                    <a:lstStyle/>
                    <a:p>
                      <a:pPr algn="ctr">
                        <a:spcBef>
                          <a:spcPts val="600"/>
                        </a:spcBef>
                      </a:pPr>
                      <a:r>
                        <a:rPr lang="en-US" sz="2400" dirty="0">
                          <a:solidFill>
                            <a:srgbClr val="2F5597"/>
                          </a:solidFill>
                        </a:rPr>
                        <a:t>You Pay</a:t>
                      </a:r>
                    </a:p>
                  </a:txBody>
                  <a:tcPr anchor="ctr"/>
                </a:tc>
                <a:tc>
                  <a:txBody>
                    <a:bodyPr/>
                    <a:lstStyle/>
                    <a:p>
                      <a:pPr algn="ctr">
                        <a:spcBef>
                          <a:spcPts val="600"/>
                        </a:spcBef>
                      </a:pPr>
                      <a:r>
                        <a:rPr lang="en-US" sz="2400" dirty="0">
                          <a:solidFill>
                            <a:srgbClr val="2F5597"/>
                          </a:solidFill>
                        </a:rPr>
                        <a:t>Prescription Drugs Covered</a:t>
                      </a:r>
                    </a:p>
                  </a:txBody>
                  <a:tcPr anchor="ctr"/>
                </a:tc>
                <a:extLst>
                  <a:ext uri="{0D108BD9-81ED-4DB2-BD59-A6C34878D82A}">
                    <a16:rowId xmlns:a16="http://schemas.microsoft.com/office/drawing/2014/main" val="10000"/>
                  </a:ext>
                </a:extLst>
              </a:tr>
              <a:tr h="822960">
                <a:tc>
                  <a:txBody>
                    <a:bodyPr/>
                    <a:lstStyle/>
                    <a:p>
                      <a:pPr algn="ctr">
                        <a:spcBef>
                          <a:spcPts val="600"/>
                        </a:spcBef>
                      </a:pPr>
                      <a:r>
                        <a:rPr lang="en-US" sz="2400" dirty="0">
                          <a:solidFill>
                            <a:srgbClr val="2F5597"/>
                          </a:solidFill>
                        </a:rPr>
                        <a:t>1 and 2</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Lowest copayment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generics and generics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822960">
                <a:tc>
                  <a:txBody>
                    <a:bodyPr/>
                    <a:lstStyle/>
                    <a:p>
                      <a:pPr algn="ctr">
                        <a:spcBef>
                          <a:spcPts val="600"/>
                        </a:spcBef>
                      </a:pPr>
                      <a:r>
                        <a:rPr lang="en-US" sz="2400" dirty="0">
                          <a:solidFill>
                            <a:srgbClr val="2F5597"/>
                          </a:solidFill>
                        </a:rPr>
                        <a:t>3</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Medium co</a:t>
                      </a:r>
                      <a:r>
                        <a:rPr lang="en-US" sz="2400" baseline="0" dirty="0">
                          <a:solidFill>
                            <a:srgbClr val="2F5597"/>
                          </a:solidFill>
                        </a:rPr>
                        <a:t>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2960">
                <a:tc>
                  <a:txBody>
                    <a:bodyPr/>
                    <a:lstStyle/>
                    <a:p>
                      <a:pPr algn="ctr">
                        <a:spcBef>
                          <a:spcPts val="600"/>
                        </a:spcBef>
                      </a:pPr>
                      <a:r>
                        <a:rPr lang="en-US" sz="2400" dirty="0">
                          <a:solidFill>
                            <a:srgbClr val="2F5597"/>
                          </a:solidFill>
                        </a:rPr>
                        <a:t>4</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a:t>
                      </a:r>
                      <a:r>
                        <a:rPr lang="en-US" sz="2400" baseline="0" dirty="0">
                          <a:solidFill>
                            <a:srgbClr val="2F5597"/>
                          </a:solidFill>
                        </a:rPr>
                        <a:t> copayment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Non-preferred,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55403">
                <a:tc>
                  <a:txBody>
                    <a:bodyPr/>
                    <a:lstStyle/>
                    <a:p>
                      <a:pPr algn="ctr">
                        <a:spcBef>
                          <a:spcPts val="600"/>
                        </a:spcBef>
                      </a:pPr>
                      <a:r>
                        <a:rPr lang="en-US" sz="2400" dirty="0">
                          <a:solidFill>
                            <a:srgbClr val="2F5597"/>
                          </a:solidFill>
                        </a:rPr>
                        <a:t>5 </a:t>
                      </a:r>
                      <a:br>
                        <a:rPr lang="en-US" sz="2400" dirty="0">
                          <a:solidFill>
                            <a:srgbClr val="2F5597"/>
                          </a:solidFill>
                        </a:rPr>
                      </a:br>
                      <a:r>
                        <a:rPr lang="en-US" sz="1800" dirty="0">
                          <a:solidFill>
                            <a:srgbClr val="2F5597"/>
                          </a:solidFill>
                        </a:rPr>
                        <a:t>(Or Specialty)</a:t>
                      </a:r>
                      <a:endParaRPr lang="en-US" sz="2400" i="1" dirty="0">
                        <a:solidFill>
                          <a:srgbClr val="2F5597"/>
                        </a:solidFill>
                      </a:endParaRP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Highest copayment</a:t>
                      </a:r>
                      <a:r>
                        <a:rPr lang="en-US" sz="2400" baseline="0" dirty="0">
                          <a:solidFill>
                            <a:srgbClr val="2F5597"/>
                          </a:solidFill>
                        </a:rPr>
                        <a:t> or coinsurance</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Unique,</a:t>
                      </a:r>
                      <a:r>
                        <a:rPr lang="en-US" sz="2400" baseline="0" dirty="0">
                          <a:solidFill>
                            <a:srgbClr val="2F5597"/>
                          </a:solidFill>
                        </a:rPr>
                        <a:t> very high cost </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Slide Number Placeholder 5">
            <a:extLst>
              <a:ext uri="{FF2B5EF4-FFF2-40B4-BE49-F238E27FC236}">
                <a16:creationId xmlns:a16="http://schemas.microsoft.com/office/drawing/2014/main" id="{AA7D341C-EDD6-40AE-8E87-C3C5A3788C3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244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Formulary Changes</a:t>
            </a:r>
          </a:p>
        </p:txBody>
      </p:sp>
      <p:sp>
        <p:nvSpPr>
          <p:cNvPr id="5" name="Content Placeholder 4"/>
          <p:cNvSpPr>
            <a:spLocks noGrp="1"/>
          </p:cNvSpPr>
          <p:nvPr>
            <p:ph type="body" sz="quarter" idx="13"/>
          </p:nvPr>
        </p:nvSpPr>
        <p:spPr>
          <a:xfrm>
            <a:off x="1673829" y="1080849"/>
            <a:ext cx="7229475" cy="601689"/>
          </a:xfrm>
        </p:spPr>
        <p:txBody>
          <a:bodyPr>
            <a:noAutofit/>
          </a:bodyPr>
          <a:lstStyle/>
          <a:p>
            <a:pPr marL="0" lvl="0" indent="0" defTabSz="685800">
              <a:lnSpc>
                <a:spcPct val="100000"/>
              </a:lnSpc>
              <a:spcBef>
                <a:spcPts val="600"/>
              </a:spcBef>
              <a:buNone/>
            </a:pPr>
            <a:r>
              <a:rPr lang="en-US" sz="2800" b="1" dirty="0">
                <a:solidFill>
                  <a:srgbClr val="00529B"/>
                </a:solidFill>
              </a:rPr>
              <a:t>Medicare plans:</a:t>
            </a:r>
          </a:p>
        </p:txBody>
      </p:sp>
      <p:sp>
        <p:nvSpPr>
          <p:cNvPr id="6" name="Text Placeholder 5">
            <a:extLst>
              <a:ext uri="{FF2B5EF4-FFF2-40B4-BE49-F238E27FC236}">
                <a16:creationId xmlns:a16="http://schemas.microsoft.com/office/drawing/2014/main" id="{0E5858C3-3091-6F53-44CC-71BF43B56991}"/>
              </a:ext>
            </a:extLst>
          </p:cNvPr>
          <p:cNvSpPr>
            <a:spLocks noGrp="1"/>
          </p:cNvSpPr>
          <p:nvPr>
            <p:ph type="body" sz="quarter" idx="14"/>
          </p:nvPr>
        </p:nvSpPr>
        <p:spPr>
          <a:xfrm>
            <a:off x="1768367" y="1847878"/>
            <a:ext cx="2560320" cy="4206240"/>
          </a:xfrm>
          <a:prstGeom prst="roundRect">
            <a:avLst/>
          </a:prstGeom>
          <a:ln w="38100">
            <a:solidFill>
              <a:srgbClr val="FFC000"/>
            </a:solidFill>
          </a:ln>
        </p:spPr>
        <p:txBody>
          <a:bodyPr tIns="1463040" bIns="0"/>
          <a:lstStyle/>
          <a:p>
            <a:pPr lvl="0" algn="ctr">
              <a:spcAft>
                <a:spcPts val="600"/>
              </a:spcAft>
              <a:buClrTx/>
            </a:pPr>
            <a:r>
              <a:rPr lang="en-US" sz="1800" dirty="0">
                <a:latin typeface="Calibri" panose="020F0502020204030204"/>
                <a:cs typeface="+mn-cs"/>
              </a:rPr>
              <a:t>May only change therapeutic categories and classes at the beginning of each plan year </a:t>
            </a:r>
          </a:p>
          <a:p>
            <a:endParaRPr lang="en-US" dirty="0"/>
          </a:p>
        </p:txBody>
      </p:sp>
      <p:pic>
        <p:nvPicPr>
          <p:cNvPr id="11" name="Graphic 10">
            <a:extLst>
              <a:ext uri="{FF2B5EF4-FFF2-40B4-BE49-F238E27FC236}">
                <a16:creationId xmlns:a16="http://schemas.microsoft.com/office/drawing/2014/main" id="{4F83B6BF-EF84-40C3-B3A7-96A70435E5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9941" y="2000042"/>
            <a:ext cx="1317171" cy="1317171"/>
          </a:xfrm>
          <a:prstGeom prst="rect">
            <a:avLst/>
          </a:prstGeom>
        </p:spPr>
      </p:pic>
      <p:sp>
        <p:nvSpPr>
          <p:cNvPr id="12" name="Text Placeholder 11">
            <a:extLst>
              <a:ext uri="{FF2B5EF4-FFF2-40B4-BE49-F238E27FC236}">
                <a16:creationId xmlns:a16="http://schemas.microsoft.com/office/drawing/2014/main" id="{F4D31ED4-D07F-0EEF-3E4C-2E654CF52881}"/>
              </a:ext>
            </a:extLst>
          </p:cNvPr>
          <p:cNvSpPr>
            <a:spLocks noGrp="1"/>
          </p:cNvSpPr>
          <p:nvPr>
            <p:ph type="body" sz="quarter" idx="15"/>
          </p:nvPr>
        </p:nvSpPr>
        <p:spPr>
          <a:xfrm>
            <a:off x="4695755" y="1850419"/>
            <a:ext cx="2560320" cy="4206240"/>
          </a:xfrm>
          <a:prstGeom prst="roundRect">
            <a:avLst/>
          </a:prstGeom>
          <a:ln w="38100">
            <a:solidFill>
              <a:srgbClr val="FFC000"/>
            </a:solidFill>
          </a:ln>
        </p:spPr>
        <p:txBody>
          <a:bodyPr tIns="1463040" bIns="0"/>
          <a:lstStyle/>
          <a:p>
            <a:pPr lvl="0" algn="ctr">
              <a:spcAft>
                <a:spcPts val="600"/>
              </a:spcAft>
              <a:buClrTx/>
            </a:pPr>
            <a:r>
              <a:rPr lang="en-US" sz="1800" dirty="0">
                <a:latin typeface="Calibri" panose="020F0502020204030204"/>
                <a:cs typeface="+mn-cs"/>
              </a:rPr>
              <a:t>Notify you 30 days before some changes or when you request a refill and will provide you a month’s refill</a:t>
            </a:r>
          </a:p>
        </p:txBody>
      </p:sp>
      <p:pic>
        <p:nvPicPr>
          <p:cNvPr id="7" name="Picture 6">
            <a:extLst>
              <a:ext uri="{FF2B5EF4-FFF2-40B4-BE49-F238E27FC236}">
                <a16:creationId xmlns:a16="http://schemas.microsoft.com/office/drawing/2014/main" id="{5D3F6332-0B1C-4A08-9EC0-85D543EC51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97644" y="2002671"/>
            <a:ext cx="1411320" cy="1415208"/>
          </a:xfrm>
          <a:prstGeom prst="rect">
            <a:avLst/>
          </a:prstGeom>
        </p:spPr>
      </p:pic>
      <p:sp>
        <p:nvSpPr>
          <p:cNvPr id="13" name="Text Placeholder 12">
            <a:extLst>
              <a:ext uri="{FF2B5EF4-FFF2-40B4-BE49-F238E27FC236}">
                <a16:creationId xmlns:a16="http://schemas.microsoft.com/office/drawing/2014/main" id="{BCC51A4F-A613-A18E-5C95-13BD3056D996}"/>
              </a:ext>
            </a:extLst>
          </p:cNvPr>
          <p:cNvSpPr>
            <a:spLocks noGrp="1"/>
          </p:cNvSpPr>
          <p:nvPr>
            <p:ph type="body" sz="quarter" idx="16"/>
          </p:nvPr>
        </p:nvSpPr>
        <p:spPr>
          <a:xfrm>
            <a:off x="7623144" y="1847878"/>
            <a:ext cx="2560320" cy="4206240"/>
          </a:xfrm>
          <a:prstGeom prst="roundRect">
            <a:avLst/>
          </a:prstGeom>
          <a:ln w="38100">
            <a:solidFill>
              <a:srgbClr val="FFC000"/>
            </a:solidFill>
          </a:ln>
        </p:spPr>
        <p:txBody>
          <a:bodyPr tIns="1463040" bIns="0">
            <a:normAutofit/>
          </a:bodyPr>
          <a:lstStyle/>
          <a:p>
            <a:pPr lvl="0" algn="ctr">
              <a:spcAft>
                <a:spcPts val="600"/>
              </a:spcAft>
              <a:buClrTx/>
            </a:pPr>
            <a:r>
              <a:rPr lang="en-US" sz="1800" dirty="0">
                <a:latin typeface="Calibri" panose="020F0502020204030204"/>
                <a:cs typeface="+mn-cs"/>
              </a:rPr>
              <a:t>May immediately remove a drug from the formulary (without notice and at any time) when deemed unsafe by the FDA or the manufacturer takes it off the market</a:t>
            </a:r>
          </a:p>
        </p:txBody>
      </p:sp>
      <p:pic>
        <p:nvPicPr>
          <p:cNvPr id="1026" name="Graphic 30" descr="Open envelope">
            <a:extLst>
              <a:ext uri="{FF2B5EF4-FFF2-40B4-BE49-F238E27FC236}">
                <a16:creationId xmlns:a16="http://schemas.microsoft.com/office/drawing/2014/main" id="{32C6E87B-BB0D-485F-FF5D-217C4A904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5337" y="2033516"/>
            <a:ext cx="1281156" cy="12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977BA01B-F9E0-4EF1-8046-6A7ACBF18B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76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Formulary Changes (continued)</a:t>
            </a:r>
          </a:p>
        </p:txBody>
      </p:sp>
      <p:sp>
        <p:nvSpPr>
          <p:cNvPr id="6" name="Content Placeholder 5">
            <a:extLst>
              <a:ext uri="{FF2B5EF4-FFF2-40B4-BE49-F238E27FC236}">
                <a16:creationId xmlns:a16="http://schemas.microsoft.com/office/drawing/2014/main" id="{BD2BC6D3-B3D3-C492-C3BC-0AAE98D03555}"/>
              </a:ext>
            </a:extLst>
          </p:cNvPr>
          <p:cNvSpPr>
            <a:spLocks noGrp="1"/>
          </p:cNvSpPr>
          <p:nvPr>
            <p:ph sz="half" idx="1"/>
          </p:nvPr>
        </p:nvSpPr>
        <p:spPr>
          <a:xfrm>
            <a:off x="704007" y="1609725"/>
            <a:ext cx="5257800" cy="4251960"/>
          </a:xfrm>
          <a:prstGeom prst="roundRect">
            <a:avLst/>
          </a:prstGeom>
          <a:ln w="38100">
            <a:solidFill>
              <a:srgbClr val="FFC000"/>
            </a:solidFill>
          </a:ln>
        </p:spPr>
        <p:txBody>
          <a:bodyPr>
            <a:normAutofit fontScale="92500"/>
          </a:bodyPr>
          <a:lstStyle/>
          <a:p>
            <a:pPr marL="0" lvl="0" indent="0" defTabSz="685800">
              <a:spcAft>
                <a:spcPts val="4200"/>
              </a:spcAft>
              <a:buClrTx/>
              <a:buNone/>
            </a:pPr>
            <a:r>
              <a:rPr lang="en-US" sz="2400" b="1" dirty="0"/>
              <a:t>Plans can immediately remove or change the price for a brand-name drug if:</a:t>
            </a:r>
          </a:p>
          <a:p>
            <a:pPr marL="274320" lvl="1" defTabSz="685800">
              <a:spcBef>
                <a:spcPts val="1200"/>
              </a:spcBef>
              <a:spcAft>
                <a:spcPts val="1200"/>
              </a:spcAft>
              <a:buFont typeface="Wingdings" panose="05000000000000000000" pitchFamily="2" charset="2"/>
              <a:buChar char="§"/>
            </a:pPr>
            <a:r>
              <a:rPr lang="en-US" sz="2000" dirty="0"/>
              <a:t>The </a:t>
            </a:r>
            <a:r>
              <a:rPr lang="en-US" sz="2000" b="1" dirty="0"/>
              <a:t>generic drug becomes available </a:t>
            </a:r>
            <a:r>
              <a:rPr lang="en-US" sz="2000" dirty="0"/>
              <a:t>on the market after the plan submitted its initial formulary</a:t>
            </a:r>
          </a:p>
          <a:p>
            <a:pPr marL="274320" lvl="1" defTabSz="685800">
              <a:spcAft>
                <a:spcPts val="1200"/>
              </a:spcAft>
              <a:buFont typeface="Wingdings" panose="05000000000000000000" pitchFamily="2" charset="2"/>
              <a:buChar char="§"/>
            </a:pPr>
            <a:r>
              <a:rPr lang="en-US" sz="2000" dirty="0"/>
              <a:t>It </a:t>
            </a:r>
            <a:r>
              <a:rPr lang="en-US" sz="2000" b="1" dirty="0"/>
              <a:t>adds a therapeutically equivalent generic drug </a:t>
            </a:r>
            <a:r>
              <a:rPr lang="en-US" sz="2000" dirty="0"/>
              <a:t>to the formulary</a:t>
            </a:r>
          </a:p>
        </p:txBody>
      </p:sp>
      <p:sp>
        <p:nvSpPr>
          <p:cNvPr id="8" name="Content Placeholder 7">
            <a:extLst>
              <a:ext uri="{FF2B5EF4-FFF2-40B4-BE49-F238E27FC236}">
                <a16:creationId xmlns:a16="http://schemas.microsoft.com/office/drawing/2014/main" id="{5C1A2241-85FC-E94B-BCB0-D5C04F040A1C}"/>
              </a:ext>
            </a:extLst>
          </p:cNvPr>
          <p:cNvSpPr>
            <a:spLocks noGrp="1"/>
          </p:cNvSpPr>
          <p:nvPr>
            <p:ph sz="half" idx="2"/>
          </p:nvPr>
        </p:nvSpPr>
        <p:spPr>
          <a:xfrm>
            <a:off x="6324600" y="1609725"/>
            <a:ext cx="5257800" cy="4251960"/>
          </a:xfrm>
          <a:prstGeom prst="roundRect">
            <a:avLst/>
          </a:prstGeom>
          <a:ln w="38100">
            <a:solidFill>
              <a:srgbClr val="FFC000"/>
            </a:solidFill>
          </a:ln>
        </p:spPr>
        <p:txBody>
          <a:bodyPr>
            <a:normAutofit fontScale="92500"/>
          </a:bodyPr>
          <a:lstStyle/>
          <a:p>
            <a:pPr marL="0" lvl="1" indent="0" defTabSz="685800">
              <a:spcAft>
                <a:spcPts val="2400"/>
              </a:spcAft>
              <a:buNone/>
            </a:pPr>
            <a:r>
              <a:rPr lang="en-US" sz="2400" b="1" dirty="0"/>
              <a:t>Plans must provide advance general notice when such changes can occur. When plans make a specific change, they must:</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Provide affected enrollees direct notice of the change</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Reflect the change in their next formulary update to CMS</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Meet communications requirements such as updating online formularies</a:t>
            </a:r>
            <a:endParaRPr lang="en-US" sz="2400" b="1"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E4BB065-62A1-40E6-B20F-59BA9EC9141D}"/>
              </a:ext>
              <a:ext uri="{C183D7F6-B498-43B3-948B-1728B52AA6E4}">
                <adec:decorative xmlns:adec="http://schemas.microsoft.com/office/drawing/2017/decorative" val="1"/>
              </a:ext>
            </a:extLst>
          </p:cNvPr>
          <p:cNvCxnSpPr/>
          <p:nvPr/>
        </p:nvCxnSpPr>
        <p:spPr>
          <a:xfrm>
            <a:off x="714805"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8B112F-23B2-48D1-A839-1583DF0AC1CE}"/>
              </a:ext>
              <a:ext uri="{C183D7F6-B498-43B3-948B-1728B52AA6E4}">
                <adec:decorative xmlns:adec="http://schemas.microsoft.com/office/drawing/2017/decorative" val="1"/>
              </a:ext>
            </a:extLst>
          </p:cNvPr>
          <p:cNvCxnSpPr/>
          <p:nvPr/>
        </p:nvCxnSpPr>
        <p:spPr>
          <a:xfrm>
            <a:off x="6330436"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A1315E5-5A28-4643-BB9F-4F1B30FA28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84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How Plans Manage Unsafe Use of Opioids </a:t>
            </a:r>
          </a:p>
        </p:txBody>
      </p:sp>
      <p:graphicFrame>
        <p:nvGraphicFramePr>
          <p:cNvPr id="6" name="Table 5" descr="Chart information contained in speakers' notes." title="Rules Plans Use to Manage Access to Drugs"/>
          <p:cNvGraphicFramePr>
            <a:graphicFrameLocks noGrp="1"/>
          </p:cNvGraphicFramePr>
          <p:nvPr>
            <p:extLst>
              <p:ext uri="{D42A27DB-BD31-4B8C-83A1-F6EECF244321}">
                <p14:modId xmlns:p14="http://schemas.microsoft.com/office/powerpoint/2010/main" val="1448902143"/>
              </p:ext>
            </p:extLst>
          </p:nvPr>
        </p:nvGraphicFramePr>
        <p:xfrm>
          <a:off x="454079" y="1233405"/>
          <a:ext cx="11283841" cy="4939829"/>
        </p:xfrm>
        <a:graphic>
          <a:graphicData uri="http://schemas.openxmlformats.org/drawingml/2006/table">
            <a:tbl>
              <a:tblPr firstRow="1" bandRow="1">
                <a:tableStyleId>{5FD0F851-EC5A-4D38-B0AD-8093EC10F338}</a:tableStyleId>
              </a:tblPr>
              <a:tblGrid>
                <a:gridCol w="2603306">
                  <a:extLst>
                    <a:ext uri="{9D8B030D-6E8A-4147-A177-3AD203B41FA5}">
                      <a16:colId xmlns:a16="http://schemas.microsoft.com/office/drawing/2014/main" val="20000"/>
                    </a:ext>
                  </a:extLst>
                </a:gridCol>
                <a:gridCol w="8680535">
                  <a:extLst>
                    <a:ext uri="{9D8B030D-6E8A-4147-A177-3AD203B41FA5}">
                      <a16:colId xmlns:a16="http://schemas.microsoft.com/office/drawing/2014/main" val="20001"/>
                    </a:ext>
                  </a:extLst>
                </a:gridCol>
              </a:tblGrid>
              <a:tr h="2890049">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2F5597"/>
                          </a:solidFill>
                        </a:rPr>
                        <a:t>Drug Management Programs (DMPs)</a:t>
                      </a:r>
                    </a:p>
                    <a:p>
                      <a:pPr marL="0" marR="0" indent="0" algn="l" defTabSz="914400" rtl="0" eaLnBrk="1" fontAlgn="auto" latinLnBrk="0" hangingPunct="1">
                        <a:lnSpc>
                          <a:spcPct val="100000"/>
                        </a:lnSpc>
                        <a:spcBef>
                          <a:spcPts val="600"/>
                        </a:spcBef>
                        <a:spcAft>
                          <a:spcPts val="1200"/>
                        </a:spcAft>
                        <a:buClrTx/>
                        <a:buSzTx/>
                        <a:buFontTx/>
                        <a:buNone/>
                        <a:tabLst/>
                        <a:defRPr/>
                      </a:pPr>
                      <a:endParaRPr lang="en-US" sz="2000" b="0"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b="0" kern="1200" spc="0" baseline="0" dirty="0">
                          <a:solidFill>
                            <a:srgbClr val="2F5597"/>
                          </a:solidFill>
                        </a:rPr>
                        <a:t>Plans may consult with providers to make sure members/patients are using opioids safely.</a:t>
                      </a:r>
                    </a:p>
                    <a:p>
                      <a:pPr marL="548640" marR="0" indent="-274320" algn="l" defTabSz="685800" rtl="0" eaLnBrk="1" fontAlgn="auto" latinLnBrk="0" hangingPunct="1">
                        <a:lnSpc>
                          <a:spcPct val="100000"/>
                        </a:lnSpc>
                        <a:spcBef>
                          <a:spcPts val="0"/>
                        </a:spcBef>
                        <a:spcAft>
                          <a:spcPts val="1200"/>
                        </a:spcAft>
                        <a:buClrTx/>
                        <a:buSzTx/>
                        <a:buFont typeface="Wingdings" pitchFamily="2" charset="2"/>
                        <a:buChar char="§"/>
                        <a:tabLst/>
                        <a:defRPr/>
                      </a:pPr>
                      <a:r>
                        <a:rPr lang="en-US" sz="2400" b="0" kern="1200" spc="0" baseline="0" dirty="0">
                          <a:solidFill>
                            <a:srgbClr val="2F5597"/>
                          </a:solidFill>
                        </a:rPr>
                        <a:t>The plan may limit coverage of opioids and/or benzodiazepines and notify the plan member. </a:t>
                      </a: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b="0" kern="1200" spc="0" baseline="0" dirty="0">
                          <a:solidFill>
                            <a:srgbClr val="2F5597"/>
                          </a:solidFill>
                        </a:rPr>
                        <a:t>If the plan member disagrees with placement in a DMP, they can appeal.</a:t>
                      </a:r>
                      <a:r>
                        <a:rPr lang="en-US" sz="2400" b="0" spc="0" baseline="0" dirty="0">
                          <a:solidFill>
                            <a:srgbClr val="2F5597"/>
                          </a:solidFill>
                        </a:rPr>
                        <a:t> </a:t>
                      </a:r>
                    </a:p>
                  </a:txBody>
                  <a:tcPr marL="68580" marR="68580" marT="34290" marB="34290"/>
                </a:tc>
                <a:extLst>
                  <a:ext uri="{0D108BD9-81ED-4DB2-BD59-A6C34878D82A}">
                    <a16:rowId xmlns:a16="http://schemas.microsoft.com/office/drawing/2014/main" val="10000"/>
                  </a:ext>
                </a:extLst>
              </a:tr>
              <a:tr h="1782436">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n-US" sz="2400" dirty="0">
                          <a:solidFill>
                            <a:srgbClr val="2F5597"/>
                          </a:solidFill>
                        </a:rPr>
                        <a:t>Safety Reviews at the Pharmacy</a:t>
                      </a:r>
                      <a:endParaRPr lang="en-US" sz="2400" b="1"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kern="1200" spc="0" dirty="0">
                          <a:solidFill>
                            <a:srgbClr val="2F5597"/>
                          </a:solidFill>
                        </a:rPr>
                        <a:t>A pharmacy alert activates for potentially</a:t>
                      </a:r>
                      <a:r>
                        <a:rPr lang="en-US" sz="2400" kern="1200" spc="0" baseline="0" dirty="0">
                          <a:solidFill>
                            <a:srgbClr val="2F5597"/>
                          </a:solidFill>
                        </a:rPr>
                        <a:t> unsafe amounts of opioids, use of opioids with benzodiazepines, or new opioid use.</a:t>
                      </a:r>
                      <a:endParaRPr lang="en-US" sz="2400" kern="1200" spc="0" dirty="0">
                        <a:solidFill>
                          <a:srgbClr val="2F5597"/>
                        </a:solidFill>
                      </a:endParaRP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kern="1200" dirty="0">
                          <a:solidFill>
                            <a:srgbClr val="2F5597"/>
                          </a:solidFill>
                          <a:effectLst/>
                        </a:rPr>
                        <a:t>If the pharmacy can’t fill a prescription as written, they issue a notice explaining that you or your prescriber can contact the plan to request a coverage determination. </a:t>
                      </a:r>
                      <a:endParaRPr lang="en-US" sz="2400" b="0" kern="1200" spc="0" dirty="0">
                        <a:solidFill>
                          <a:srgbClr val="2F5597"/>
                        </a:solidFill>
                        <a:latin typeface="+mn-lt"/>
                        <a:ea typeface="+mn-ea"/>
                        <a:cs typeface="+mn-cs"/>
                      </a:endParaRPr>
                    </a:p>
                  </a:txBody>
                  <a:tcPr marL="68580" marR="68580" marT="34290" marB="34290"/>
                </a:tc>
                <a:extLst>
                  <a:ext uri="{0D108BD9-81ED-4DB2-BD59-A6C34878D82A}">
                    <a16:rowId xmlns:a16="http://schemas.microsoft.com/office/drawing/2014/main" val="10001"/>
                  </a:ext>
                </a:extLst>
              </a:tr>
            </a:tbl>
          </a:graphicData>
        </a:graphic>
      </p:graphicFrame>
      <p:pic>
        <p:nvPicPr>
          <p:cNvPr id="10" name="Graphic 9">
            <a:extLst>
              <a:ext uri="{FF2B5EF4-FFF2-40B4-BE49-F238E27FC236}">
                <a16:creationId xmlns:a16="http://schemas.microsoft.com/office/drawing/2014/main" id="{E4FC0011-528B-4C5F-BA68-836BC72192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1320" y="2238187"/>
            <a:ext cx="1465132" cy="1465132"/>
          </a:xfrm>
          <a:prstGeom prst="rect">
            <a:avLst/>
          </a:prstGeom>
        </p:spPr>
      </p:pic>
      <p:pic>
        <p:nvPicPr>
          <p:cNvPr id="9" name="Graphic 8">
            <a:extLst>
              <a:ext uri="{FF2B5EF4-FFF2-40B4-BE49-F238E27FC236}">
                <a16:creationId xmlns:a16="http://schemas.microsoft.com/office/drawing/2014/main" id="{0182D3B9-B9CD-45FB-A2BA-5FD3E9FC0FE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6686" y="5088611"/>
            <a:ext cx="914400" cy="914400"/>
          </a:xfrm>
          <a:prstGeom prst="rect">
            <a:avLst/>
          </a:prstGeom>
        </p:spPr>
      </p:pic>
      <p:sp>
        <p:nvSpPr>
          <p:cNvPr id="8" name="Slide Number Placeholder 5">
            <a:extLst>
              <a:ext uri="{FF2B5EF4-FFF2-40B4-BE49-F238E27FC236}">
                <a16:creationId xmlns:a16="http://schemas.microsoft.com/office/drawing/2014/main" id="{D3E97B46-A1B8-4AAD-AF7C-290664531F1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64898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03536"/>
          </a:xfrm>
        </p:spPr>
        <p:txBody>
          <a:bodyPr anchor="ctr">
            <a:normAutofit/>
          </a:bodyPr>
          <a:lstStyle/>
          <a:p>
            <a:r>
              <a:rPr lang="en-US" sz="3000" dirty="0"/>
              <a:t>Requirements for Medicare Plans</a:t>
            </a:r>
          </a:p>
        </p:txBody>
      </p:sp>
      <p:sp>
        <p:nvSpPr>
          <p:cNvPr id="10" name="Text Placeholder 9">
            <a:extLst>
              <a:ext uri="{FF2B5EF4-FFF2-40B4-BE49-F238E27FC236}">
                <a16:creationId xmlns:a16="http://schemas.microsoft.com/office/drawing/2014/main" id="{65C4E74D-3B23-4F7C-B9CA-2BCDD1198A83}"/>
              </a:ext>
            </a:extLst>
          </p:cNvPr>
          <p:cNvSpPr>
            <a:spLocks noGrp="1"/>
          </p:cNvSpPr>
          <p:nvPr>
            <p:ph type="body" sz="quarter" idx="13"/>
          </p:nvPr>
        </p:nvSpPr>
        <p:spPr>
          <a:xfrm>
            <a:off x="1065048" y="1164030"/>
            <a:ext cx="10288752" cy="4868470"/>
          </a:xfrm>
        </p:spPr>
        <p:txBody>
          <a:bodyPr>
            <a:noAutofit/>
          </a:bodyPr>
          <a:lstStyle/>
          <a:p>
            <a:pPr indent="-274320">
              <a:lnSpc>
                <a:spcPct val="100000"/>
              </a:lnSpc>
              <a:spcBef>
                <a:spcPts val="0"/>
              </a:spcBef>
              <a:spcAft>
                <a:spcPts val="1200"/>
              </a:spcAft>
            </a:pPr>
            <a:r>
              <a:rPr lang="en-US" sz="2400" dirty="0">
                <a:solidFill>
                  <a:srgbClr val="00529B"/>
                </a:solidFill>
              </a:rPr>
              <a:t>The Preclusion List: </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rPr>
              <a:t>Is a list of providers and prescribers </a:t>
            </a:r>
            <a:r>
              <a:rPr lang="en-US" sz="2000" dirty="0">
                <a:solidFill>
                  <a:srgbClr val="00529B"/>
                </a:solidFill>
                <a:cs typeface="Times New Roman"/>
              </a:rPr>
              <a:t>who are unauthorized to get payment for Medicare Advantage Plan items and services and prohibited from prescribing Part D drugs to people with Medicare</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rPr>
              <a:t>Ensures patient safety, and protects the Trust Funds from fraudulent prescribers and providers</a:t>
            </a:r>
          </a:p>
          <a:p>
            <a:pPr marL="274320" indent="-274320" defTabSz="685800">
              <a:lnSpc>
                <a:spcPct val="100000"/>
              </a:lnSpc>
              <a:spcBef>
                <a:spcPts val="0"/>
              </a:spcBef>
              <a:spcAft>
                <a:spcPts val="1200"/>
              </a:spcAft>
            </a:pPr>
            <a:r>
              <a:rPr lang="en-US" sz="2400" dirty="0">
                <a:solidFill>
                  <a:srgbClr val="00529B"/>
                </a:solidFill>
              </a:rPr>
              <a:t>Medicare plans must reject or require a pharmacy benefit manager to reject a pharmacy claim for a Part D drug that is prescribed by an individual on the Preclusion List</a:t>
            </a:r>
          </a:p>
          <a:p>
            <a:pPr marL="274320" indent="-274320" defTabSz="685800">
              <a:lnSpc>
                <a:spcPct val="100000"/>
              </a:lnSpc>
              <a:spcBef>
                <a:spcPts val="0"/>
              </a:spcBef>
              <a:spcAft>
                <a:spcPts val="1200"/>
              </a:spcAft>
            </a:pPr>
            <a:r>
              <a:rPr lang="en-US" sz="2400" dirty="0">
                <a:solidFill>
                  <a:srgbClr val="00529B"/>
                </a:solidFill>
              </a:rPr>
              <a:t>Medicare Advantage Plans are required to deny payment for a health care item or service furnished by an individual or entity on the Preclusion List</a:t>
            </a:r>
            <a:endParaRPr lang="en-US" dirty="0"/>
          </a:p>
        </p:txBody>
      </p:sp>
      <p:sp>
        <p:nvSpPr>
          <p:cNvPr id="8" name="Slide Number Placeholder 5">
            <a:extLst>
              <a:ext uri="{FF2B5EF4-FFF2-40B4-BE49-F238E27FC236}">
                <a16:creationId xmlns:a16="http://schemas.microsoft.com/office/drawing/2014/main" id="{7B0D2095-4EB1-4026-965C-00835AD46C9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78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a:t>
            </a:r>
          </a:p>
        </p:txBody>
      </p:sp>
      <p:sp>
        <p:nvSpPr>
          <p:cNvPr id="5" name="Content Placeholder 4"/>
          <p:cNvSpPr>
            <a:spLocks noGrp="1"/>
          </p:cNvSpPr>
          <p:nvPr>
            <p:ph type="body" sz="quarter" idx="13"/>
          </p:nvPr>
        </p:nvSpPr>
        <p:spPr>
          <a:xfrm>
            <a:off x="1662695" y="1533592"/>
            <a:ext cx="10223502" cy="4167187"/>
          </a:xfrm>
        </p:spPr>
        <p:txBody>
          <a:bodyPr>
            <a:noAutofit/>
          </a:bodyPr>
          <a:lstStyle/>
          <a:p>
            <a:pPr marL="0" indent="0" defTabSz="685800">
              <a:lnSpc>
                <a:spcPct val="100000"/>
              </a:lnSpc>
              <a:spcBef>
                <a:spcPts val="0"/>
              </a:spcBef>
              <a:spcAft>
                <a:spcPts val="2400"/>
              </a:spcAft>
              <a:buNone/>
            </a:pPr>
            <a:r>
              <a:rPr lang="en-US" sz="2800" b="1" dirty="0">
                <a:solidFill>
                  <a:srgbClr val="00529B"/>
                </a:solidFill>
              </a:rPr>
              <a:t>CMS updates the Preclusion List every 30 days</a:t>
            </a:r>
          </a:p>
          <a:p>
            <a:pPr marL="548640" lvl="4" indent="-274320" defTabSz="685800">
              <a:lnSpc>
                <a:spcPct val="100000"/>
              </a:lnSpc>
              <a:spcBef>
                <a:spcPts val="0"/>
              </a:spcBef>
              <a:spcAft>
                <a:spcPts val="3000"/>
              </a:spcAft>
              <a:buFont typeface="Wingdings" panose="05000000000000000000" pitchFamily="2" charset="2"/>
              <a:buChar char="§"/>
            </a:pPr>
            <a:r>
              <a:rPr lang="en-US" sz="2400" b="1" dirty="0">
                <a:solidFill>
                  <a:srgbClr val="00529B"/>
                </a:solidFill>
              </a:rPr>
              <a:t>Providers</a:t>
            </a:r>
            <a:r>
              <a:rPr lang="en-US" sz="2400" dirty="0">
                <a:solidFill>
                  <a:srgbClr val="00529B"/>
                </a:solidFill>
              </a:rPr>
              <a:t> get a letter from CMS Medicare Administrative Contractors (MAC) before they’re added to the Preclusion List</a:t>
            </a:r>
          </a:p>
          <a:p>
            <a:pPr marL="548640" lvl="4" indent="-274320" defTabSz="685800">
              <a:lnSpc>
                <a:spcPct val="100000"/>
              </a:lnSpc>
              <a:spcBef>
                <a:spcPts val="0"/>
              </a:spcBef>
              <a:spcAft>
                <a:spcPts val="1200"/>
              </a:spcAft>
              <a:buFont typeface="Wingdings" panose="05000000000000000000" pitchFamily="2" charset="2"/>
              <a:buChar char="§"/>
            </a:pPr>
            <a:r>
              <a:rPr lang="en-US" sz="2400" b="1" dirty="0">
                <a:solidFill>
                  <a:srgbClr val="00529B"/>
                </a:solidFill>
              </a:rPr>
              <a:t>Medicare health plans and Part D plans must:</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Remove any contracted providers and entities on the list from their networks </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Notify enrollees who got care or a prescription in the last 12 months from a provider who’s on the list</a:t>
            </a:r>
          </a:p>
        </p:txBody>
      </p:sp>
      <p:pic>
        <p:nvPicPr>
          <p:cNvPr id="11" name="Picture 10">
            <a:extLst>
              <a:ext uri="{FF2B5EF4-FFF2-40B4-BE49-F238E27FC236}">
                <a16:creationId xmlns:a16="http://schemas.microsoft.com/office/drawing/2014/main" id="{CB569C97-AF4D-450F-9307-F00FEE56531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395" t="12477" r="14852" b="13865"/>
          <a:stretch/>
        </p:blipFill>
        <p:spPr>
          <a:xfrm>
            <a:off x="667190" y="2175015"/>
            <a:ext cx="995505" cy="1036371"/>
          </a:xfrm>
          <a:prstGeom prst="rect">
            <a:avLst/>
          </a:prstGeom>
        </p:spPr>
      </p:pic>
      <p:pic>
        <p:nvPicPr>
          <p:cNvPr id="9" name="Graphic 8">
            <a:extLst>
              <a:ext uri="{FF2B5EF4-FFF2-40B4-BE49-F238E27FC236}">
                <a16:creationId xmlns:a16="http://schemas.microsoft.com/office/drawing/2014/main" id="{FB67586E-C0FE-4CD1-AB6B-223CD86A831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943" y="3484528"/>
            <a:ext cx="1523999" cy="1523999"/>
          </a:xfrm>
          <a:prstGeom prst="rect">
            <a:avLst/>
          </a:prstGeom>
        </p:spPr>
      </p:pic>
      <p:sp>
        <p:nvSpPr>
          <p:cNvPr id="10" name="Slide Number Placeholder 5">
            <a:extLst>
              <a:ext uri="{FF2B5EF4-FFF2-40B4-BE49-F238E27FC236}">
                <a16:creationId xmlns:a16="http://schemas.microsoft.com/office/drawing/2014/main" id="{AB2ADB54-17C5-4AE9-A7EA-D8CC5C382B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4695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 Beneficiary Notice</a:t>
            </a:r>
          </a:p>
        </p:txBody>
      </p:sp>
      <p:sp>
        <p:nvSpPr>
          <p:cNvPr id="5" name="Content Placeholder 4"/>
          <p:cNvSpPr>
            <a:spLocks noGrp="1"/>
          </p:cNvSpPr>
          <p:nvPr>
            <p:ph type="body" sz="quarter" idx="13"/>
          </p:nvPr>
        </p:nvSpPr>
        <p:spPr>
          <a:xfrm>
            <a:off x="1015624" y="1658938"/>
            <a:ext cx="10011770" cy="4167187"/>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Medicare plans must: </a:t>
            </a:r>
          </a:p>
          <a:p>
            <a:pPr marL="45720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rPr>
              <a:t>Give enrollees at least 60 days’ advance notice to find a new provider or get a new prescription before denying payment or rejecting claims from a precluded provider</a:t>
            </a:r>
          </a:p>
          <a:p>
            <a:pPr marL="45720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rPr>
              <a:t>Not reimburse or make payment for claims or prescriptions related to providers on the Preclusion List for dates of service on or after the preclusion effective date</a:t>
            </a:r>
          </a:p>
        </p:txBody>
      </p:sp>
      <p:pic>
        <p:nvPicPr>
          <p:cNvPr id="10" name="Picture 9">
            <a:extLst>
              <a:ext uri="{FF2B5EF4-FFF2-40B4-BE49-F238E27FC236}">
                <a16:creationId xmlns:a16="http://schemas.microsoft.com/office/drawing/2014/main" id="{72383B9D-0CC2-4F40-9C04-2117CDCC7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435" y="2248130"/>
            <a:ext cx="457948" cy="457200"/>
          </a:xfrm>
          <a:prstGeom prst="rect">
            <a:avLst/>
          </a:prstGeom>
        </p:spPr>
      </p:pic>
      <p:pic>
        <p:nvPicPr>
          <p:cNvPr id="12" name="Picture 11">
            <a:extLst>
              <a:ext uri="{FF2B5EF4-FFF2-40B4-BE49-F238E27FC236}">
                <a16:creationId xmlns:a16="http://schemas.microsoft.com/office/drawing/2014/main" id="{E3620FDA-23C0-4BEC-845A-7056A95D29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435" y="3541264"/>
            <a:ext cx="457200" cy="456452"/>
          </a:xfrm>
          <a:prstGeom prst="rect">
            <a:avLst/>
          </a:prstGeom>
        </p:spPr>
      </p:pic>
      <p:sp>
        <p:nvSpPr>
          <p:cNvPr id="8" name="Slide Number Placeholder 5">
            <a:extLst>
              <a:ext uri="{FF2B5EF4-FFF2-40B4-BE49-F238E27FC236}">
                <a16:creationId xmlns:a16="http://schemas.microsoft.com/office/drawing/2014/main" id="{E142467F-F9FA-462B-876F-7A32275AF3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435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Elimination of Gag Clauses</a:t>
            </a:r>
          </a:p>
        </p:txBody>
      </p:sp>
      <p:sp>
        <p:nvSpPr>
          <p:cNvPr id="5" name="Content Placeholder 4"/>
          <p:cNvSpPr>
            <a:spLocks noGrp="1"/>
          </p:cNvSpPr>
          <p:nvPr>
            <p:ph sz="half" idx="1"/>
          </p:nvPr>
        </p:nvSpPr>
        <p:spPr>
          <a:xfrm>
            <a:off x="1330843" y="2052307"/>
            <a:ext cx="9907772" cy="4351338"/>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The Know the Lowest Price Act:</a:t>
            </a:r>
          </a:p>
          <a:p>
            <a:pPr marL="457200" lvl="1" indent="0" defTabSz="685800">
              <a:lnSpc>
                <a:spcPct val="100000"/>
              </a:lnSpc>
              <a:spcBef>
                <a:spcPts val="0"/>
              </a:spcBef>
              <a:spcAft>
                <a:spcPts val="1200"/>
              </a:spcAft>
              <a:buNone/>
            </a:pPr>
            <a:r>
              <a:rPr lang="en-US" sz="2400" b="1" dirty="0">
                <a:solidFill>
                  <a:srgbClr val="00529B"/>
                </a:solidFill>
              </a:rPr>
              <a:t>Prohibits </a:t>
            </a:r>
            <a:r>
              <a:rPr lang="en-US" sz="2400" dirty="0">
                <a:solidFill>
                  <a:srgbClr val="00529B"/>
                </a:solidFill>
              </a:rPr>
              <a:t>Medicare drug plans from restricting or penalizing a pharmacy for disclosing price information to an enrollee</a:t>
            </a:r>
          </a:p>
          <a:p>
            <a:pPr marL="457200" lvl="1" indent="0" defTabSz="685800">
              <a:lnSpc>
                <a:spcPct val="100000"/>
              </a:lnSpc>
              <a:spcBef>
                <a:spcPts val="0"/>
              </a:spcBef>
              <a:spcAft>
                <a:spcPts val="1200"/>
              </a:spcAft>
              <a:buNone/>
            </a:pPr>
            <a:r>
              <a:rPr lang="en-US" sz="2400" b="1" dirty="0">
                <a:solidFill>
                  <a:srgbClr val="00529B"/>
                </a:solidFill>
              </a:rPr>
              <a:t>Allows</a:t>
            </a:r>
            <a:r>
              <a:rPr lang="en-US" sz="2400" dirty="0">
                <a:solidFill>
                  <a:srgbClr val="00529B"/>
                </a:solidFill>
              </a:rPr>
              <a:t> pharmacies to disclose the difference between the negotiated price and a lower price available without using any health insurance coverage</a:t>
            </a:r>
          </a:p>
          <a:p>
            <a:pPr marL="457200" lvl="1" indent="0" defTabSz="685800">
              <a:lnSpc>
                <a:spcPct val="100000"/>
              </a:lnSpc>
              <a:spcBef>
                <a:spcPts val="0"/>
              </a:spcBef>
              <a:spcAft>
                <a:spcPts val="1200"/>
              </a:spcAft>
              <a:buNone/>
            </a:pPr>
            <a:r>
              <a:rPr lang="en-US" sz="2400" b="1" dirty="0">
                <a:solidFill>
                  <a:srgbClr val="00529B"/>
                </a:solidFill>
              </a:rPr>
              <a:t>Gives</a:t>
            </a:r>
            <a:r>
              <a:rPr lang="en-US" sz="2400" dirty="0">
                <a:solidFill>
                  <a:srgbClr val="00529B"/>
                </a:solidFill>
              </a:rPr>
              <a:t> enrollees the option to pay cash at the pharmacy and submit claim to plan for reimbursement and true out-of-pocket (TrOOP) counting</a:t>
            </a:r>
          </a:p>
        </p:txBody>
      </p:sp>
      <p:sp>
        <p:nvSpPr>
          <p:cNvPr id="8" name="Content Placeholder 7">
            <a:extLst>
              <a:ext uri="{FF2B5EF4-FFF2-40B4-BE49-F238E27FC236}">
                <a16:creationId xmlns:a16="http://schemas.microsoft.com/office/drawing/2014/main" id="{9A20F910-1A0E-82B1-E7F2-7B131A8665A1}"/>
              </a:ext>
            </a:extLst>
          </p:cNvPr>
          <p:cNvSpPr>
            <a:spLocks noGrp="1"/>
          </p:cNvSpPr>
          <p:nvPr>
            <p:ph sz="half" idx="2"/>
          </p:nvPr>
        </p:nvSpPr>
        <p:spPr>
          <a:xfrm flipH="1">
            <a:off x="6337080" y="1140750"/>
            <a:ext cx="5830111" cy="822962"/>
          </a:xfrm>
          <a:prstGeom prst="homePlate">
            <a:avLst/>
          </a:prstGeom>
          <a:solidFill>
            <a:srgbClr val="FFD966"/>
          </a:solidFill>
        </p:spPr>
        <p:txBody>
          <a:bodyPr anchor="ctr"/>
          <a:lstStyle/>
          <a:p>
            <a:pPr marL="1920240" lvl="0" indent="0" defTabSz="685800">
              <a:spcBef>
                <a:spcPts val="600"/>
              </a:spcBef>
              <a:spcAft>
                <a:spcPts val="0"/>
              </a:spcAft>
              <a:buClrTx/>
              <a:buNone/>
            </a:pPr>
            <a:r>
              <a:rPr lang="en-US" sz="2000" dirty="0"/>
              <a:t>Ask your pharmacist if there’s a less expensive option. </a:t>
            </a:r>
          </a:p>
        </p:txBody>
      </p:sp>
      <p:pic>
        <p:nvPicPr>
          <p:cNvPr id="9" name="Graphic 8">
            <a:extLst>
              <a:ext uri="{FF2B5EF4-FFF2-40B4-BE49-F238E27FC236}">
                <a16:creationId xmlns:a16="http://schemas.microsoft.com/office/drawing/2014/main" id="{E3AC986F-0BC2-4F31-BBC7-C1F90A5600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552" y="843862"/>
            <a:ext cx="1416738" cy="1416738"/>
          </a:xfrm>
          <a:prstGeom prst="rect">
            <a:avLst/>
          </a:prstGeom>
        </p:spPr>
      </p:pic>
      <p:sp>
        <p:nvSpPr>
          <p:cNvPr id="14" name="Freeform: Shape 13">
            <a:extLst>
              <a:ext uri="{FF2B5EF4-FFF2-40B4-BE49-F238E27FC236}">
                <a16:creationId xmlns:a16="http://schemas.microsoft.com/office/drawing/2014/main" id="{1AFA44F0-3663-4332-ABA6-7D5DCDE3226C}"/>
              </a:ext>
              <a:ext uri="{C183D7F6-B498-43B3-948B-1728B52AA6E4}">
                <adec:decorative xmlns:adec="http://schemas.microsoft.com/office/drawing/2017/decorative" val="1"/>
              </a:ext>
            </a:extLst>
          </p:cNvPr>
          <p:cNvSpPr>
            <a:spLocks noChangeAspect="1"/>
          </p:cNvSpPr>
          <p:nvPr/>
        </p:nvSpPr>
        <p:spPr>
          <a:xfrm>
            <a:off x="1371600" y="266267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6FEEA79-3A41-41CF-A3A5-A63C17BBF471}"/>
              </a:ext>
              <a:ext uri="{C183D7F6-B498-43B3-948B-1728B52AA6E4}">
                <adec:decorative xmlns:adec="http://schemas.microsoft.com/office/drawing/2017/decorative" val="1"/>
              </a:ext>
            </a:extLst>
          </p:cNvPr>
          <p:cNvSpPr>
            <a:spLocks noChangeAspect="1"/>
          </p:cNvSpPr>
          <p:nvPr/>
        </p:nvSpPr>
        <p:spPr>
          <a:xfrm>
            <a:off x="1371600" y="356947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1A63B65-DB48-4249-9BE2-E1BAEF8CCC47}"/>
              </a:ext>
              <a:ext uri="{C183D7F6-B498-43B3-948B-1728B52AA6E4}">
                <adec:decorative xmlns:adec="http://schemas.microsoft.com/office/drawing/2017/decorative" val="1"/>
              </a:ext>
            </a:extLst>
          </p:cNvPr>
          <p:cNvSpPr>
            <a:spLocks noChangeAspect="1"/>
          </p:cNvSpPr>
          <p:nvPr/>
        </p:nvSpPr>
        <p:spPr>
          <a:xfrm>
            <a:off x="1371600" y="480288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00D1E78A-0916-418A-8CFB-BABFF8964E2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847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grpId="0" nodeType="afterEffect">
                                  <p:stCondLst>
                                    <p:cond delay="500"/>
                                  </p:stCondLst>
                                  <p:childTnLst>
                                    <p:set>
                                      <p:cBhvr>
                                        <p:cTn id="17" dur="1" fill="hold">
                                          <p:stCondLst>
                                            <p:cond delay="0"/>
                                          </p:stCondLst>
                                        </p:cTn>
                                        <p:tgtEl>
                                          <p:spTgt spid="8">
                                            <p:bg/>
                                          </p:spTgt>
                                        </p:tgtEl>
                                        <p:attrNameLst>
                                          <p:attrName>style.visibility</p:attrName>
                                        </p:attrNameLst>
                                      </p:cBhvr>
                                      <p:to>
                                        <p:strVal val="visible"/>
                                      </p:to>
                                    </p:set>
                                    <p:anim calcmode="lin" valueType="num">
                                      <p:cBhvr additive="base">
                                        <p:cTn id="18"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bg/>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50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66158"/>
          </a:xfrm>
        </p:spPr>
        <p:txBody>
          <a:bodyPr anchor="ctr">
            <a:normAutofit/>
          </a:bodyPr>
          <a:lstStyle/>
          <a:p>
            <a:r>
              <a:rPr lang="en-US" sz="3000" dirty="0"/>
              <a:t>Lesson 1 Objectives</a:t>
            </a:r>
          </a:p>
        </p:txBody>
      </p:sp>
      <p:sp>
        <p:nvSpPr>
          <p:cNvPr id="13" name="Content Placeholder 12"/>
          <p:cNvSpPr>
            <a:spLocks noGrp="1"/>
          </p:cNvSpPr>
          <p:nvPr>
            <p:ph type="body" sz="quarter" idx="13"/>
          </p:nvPr>
        </p:nvSpPr>
        <p:spPr>
          <a:xfrm>
            <a:off x="9144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Describe when the different parts of Medicare cover certain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Explain drug coverage under Medicare Part A (Hospital Insurance) and Part B (Medical Insurance)</a:t>
            </a:r>
          </a:p>
        </p:txBody>
      </p:sp>
      <p:sp>
        <p:nvSpPr>
          <p:cNvPr id="6" name="Slide Number Placeholder 5">
            <a:extLst>
              <a:ext uri="{FF2B5EF4-FFF2-40B4-BE49-F238E27FC236}">
                <a16:creationId xmlns:a16="http://schemas.microsoft.com/office/drawing/2014/main" id="{5AE1EC48-6E5D-4168-B5A5-F82D703A9B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064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Insulin Products &amp; Medicare Drug Plans</a:t>
            </a:r>
          </a:p>
        </p:txBody>
      </p:sp>
      <p:sp>
        <p:nvSpPr>
          <p:cNvPr id="5" name="Content Placeholder 4"/>
          <p:cNvSpPr>
            <a:spLocks noGrp="1"/>
          </p:cNvSpPr>
          <p:nvPr>
            <p:ph type="body" sz="quarter" idx="13"/>
          </p:nvPr>
        </p:nvSpPr>
        <p:spPr>
          <a:xfrm>
            <a:off x="822960" y="1371600"/>
            <a:ext cx="10776374" cy="4736417"/>
          </a:xfrm>
        </p:spPr>
        <p:txBody>
          <a:bodyPr>
            <a:normAutofit/>
          </a:bodyPr>
          <a:lstStyle/>
          <a:p>
            <a:pPr>
              <a:lnSpc>
                <a:spcPct val="100000"/>
              </a:lnSpc>
              <a:spcBef>
                <a:spcPts val="0"/>
              </a:spcBef>
              <a:spcAft>
                <a:spcPts val="1200"/>
              </a:spcAft>
            </a:pPr>
            <a:r>
              <a:rPr lang="en-US" sz="2800" dirty="0">
                <a:solidFill>
                  <a:srgbClr val="00529B"/>
                </a:solidFill>
              </a:rPr>
              <a:t>The cost of a month’s supply of each Part D-covered insulin is capped at $35, and you don’t have to pay a deductible for insulin</a:t>
            </a:r>
          </a:p>
          <a:p>
            <a:pPr marL="292100" indent="-273050">
              <a:lnSpc>
                <a:spcPct val="100000"/>
              </a:lnSpc>
              <a:spcBef>
                <a:spcPts val="0"/>
              </a:spcBef>
              <a:spcAft>
                <a:spcPts val="1200"/>
              </a:spcAft>
            </a:pPr>
            <a:r>
              <a:rPr lang="en-US" sz="2800" dirty="0">
                <a:solidFill>
                  <a:srgbClr val="00529B"/>
                </a:solidFill>
              </a:rPr>
              <a:t>If you get a 60- or 90-day supply of insulin, your costs can’t be more than $35 for each month’s supply of each covered insulin</a:t>
            </a:r>
          </a:p>
          <a:p>
            <a:pPr marL="548640" indent="-274320">
              <a:lnSpc>
                <a:spcPct val="10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34186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Medication Therapy Management (MTM)</a:t>
            </a:r>
          </a:p>
        </p:txBody>
      </p:sp>
      <p:sp>
        <p:nvSpPr>
          <p:cNvPr id="5" name="Content Placeholder 4">
            <a:extLst>
              <a:ext uri="{FF2B5EF4-FFF2-40B4-BE49-F238E27FC236}">
                <a16:creationId xmlns:a16="http://schemas.microsoft.com/office/drawing/2014/main" id="{587344FF-4264-9CCB-B8E9-AB00C8159B84}"/>
              </a:ext>
            </a:extLst>
          </p:cNvPr>
          <p:cNvSpPr>
            <a:spLocks noGrp="1"/>
          </p:cNvSpPr>
          <p:nvPr>
            <p:ph sz="quarter" idx="13"/>
          </p:nvPr>
        </p:nvSpPr>
        <p:spPr>
          <a:xfrm>
            <a:off x="933893" y="1552353"/>
            <a:ext cx="10439400" cy="4537075"/>
          </a:xfrm>
        </p:spPr>
        <p:txBody>
          <a:bodyPr>
            <a:normAutofit fontScale="92500"/>
          </a:bodyPr>
          <a:lstStyle/>
          <a:p>
            <a:pPr marL="0" lvl="0" indent="0" defTabSz="685800">
              <a:buClrTx/>
              <a:buNone/>
            </a:pPr>
            <a:r>
              <a:rPr lang="en-US" sz="2800" b="1" dirty="0"/>
              <a:t>A pharmacist or other health provider does a comprehensive review of all your medications and talks with you about:</a:t>
            </a:r>
            <a:endParaRPr lang="en-US" sz="2800" b="1" dirty="0">
              <a:latin typeface="Calibri" panose="020F0502020204030204"/>
              <a:cs typeface="+mn-cs"/>
            </a:endParaRP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How well your medications are working and any medication problems you’re having</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Possible side effects</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Possible drug interactions</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Whether your costs can be lowered</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How to safely dispose of unused medications</a:t>
            </a:r>
          </a:p>
        </p:txBody>
      </p:sp>
      <p:pic>
        <p:nvPicPr>
          <p:cNvPr id="9" name="Picture 8">
            <a:extLst>
              <a:ext uri="{FF2B5EF4-FFF2-40B4-BE49-F238E27FC236}">
                <a16:creationId xmlns:a16="http://schemas.microsoft.com/office/drawing/2014/main" id="{F97AE74A-8754-401F-A7F0-ABAC327AE5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684" y="2695307"/>
            <a:ext cx="4242344" cy="2828229"/>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70983AA5-151E-4AEE-95FA-B692D448115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408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Medication Therapy Management (MTM) Eligibility Requirements</a:t>
            </a:r>
          </a:p>
        </p:txBody>
      </p:sp>
      <p:sp>
        <p:nvSpPr>
          <p:cNvPr id="5" name="Content Placeholder 4"/>
          <p:cNvSpPr>
            <a:spLocks noGrp="1"/>
          </p:cNvSpPr>
          <p:nvPr>
            <p:ph type="body" sz="quarter" idx="13"/>
          </p:nvPr>
        </p:nvSpPr>
        <p:spPr>
          <a:xfrm>
            <a:off x="838200" y="1293814"/>
            <a:ext cx="10644188" cy="624715"/>
          </a:xfrm>
        </p:spPr>
        <p:txBody>
          <a:bodyPr vert="horz" lIns="91440" tIns="45720" rIns="91440" bIns="45720" rtlCol="0" anchor="t">
            <a:normAutofit/>
          </a:bodyPr>
          <a:lstStyle/>
          <a:p>
            <a:pPr marL="0" lvl="0" indent="0" defTabSz="685800">
              <a:lnSpc>
                <a:spcPct val="100000"/>
              </a:lnSpc>
              <a:spcBef>
                <a:spcPts val="0"/>
              </a:spcBef>
              <a:spcAft>
                <a:spcPts val="1200"/>
              </a:spcAft>
              <a:buNone/>
              <a:tabLst>
                <a:tab pos="3211513" algn="l"/>
              </a:tabLst>
            </a:pPr>
            <a:r>
              <a:rPr lang="en-US" sz="2400" b="1" dirty="0">
                <a:solidFill>
                  <a:srgbClr val="00529B"/>
                </a:solidFill>
              </a:rPr>
              <a:t>To qualify for MTM services, you need to be in a DMP or:</a:t>
            </a:r>
            <a:endParaRPr lang="en-US" sz="2400" dirty="0">
              <a:solidFill>
                <a:srgbClr val="00529B"/>
              </a:solidFill>
            </a:endParaRPr>
          </a:p>
        </p:txBody>
      </p:sp>
      <p:sp>
        <p:nvSpPr>
          <p:cNvPr id="6" name="Text Placeholder 5">
            <a:extLst>
              <a:ext uri="{FF2B5EF4-FFF2-40B4-BE49-F238E27FC236}">
                <a16:creationId xmlns:a16="http://schemas.microsoft.com/office/drawing/2014/main" id="{91324DE2-9C84-1027-BA94-8A61D861A04B}"/>
              </a:ext>
            </a:extLst>
          </p:cNvPr>
          <p:cNvSpPr>
            <a:spLocks noGrp="1"/>
          </p:cNvSpPr>
          <p:nvPr>
            <p:ph type="body" sz="quarter" idx="14"/>
          </p:nvPr>
        </p:nvSpPr>
        <p:spPr>
          <a:xfrm>
            <a:off x="851348" y="1918529"/>
            <a:ext cx="3300984" cy="3785616"/>
          </a:xfrm>
          <a:prstGeom prst="roundRect">
            <a:avLst/>
          </a:prstGeom>
          <a:ln w="38100">
            <a:solidFill>
              <a:srgbClr val="FFC000"/>
            </a:solidFill>
          </a:ln>
        </p:spPr>
        <p:txBody>
          <a:bodyPr tIns="2286000"/>
          <a:lstStyle/>
          <a:p>
            <a:pPr lvl="0" algn="ctr">
              <a:spcAft>
                <a:spcPts val="600"/>
              </a:spcAft>
              <a:buClrTx/>
            </a:pPr>
            <a:r>
              <a:rPr lang="en-US" dirty="0"/>
              <a:t>Have more than one chronic health condition</a:t>
            </a:r>
          </a:p>
        </p:txBody>
      </p:sp>
      <p:pic>
        <p:nvPicPr>
          <p:cNvPr id="14" name="Picture 13">
            <a:extLst>
              <a:ext uri="{FF2B5EF4-FFF2-40B4-BE49-F238E27FC236}">
                <a16:creationId xmlns:a16="http://schemas.microsoft.com/office/drawing/2014/main" id="{526978D7-208D-432D-BF44-A31A3AE34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3608" y="2161673"/>
            <a:ext cx="3291840" cy="2194560"/>
          </a:xfrm>
          <a:prstGeom prst="rect">
            <a:avLst/>
          </a:prstGeom>
          <a:ln>
            <a:noFill/>
          </a:ln>
          <a:effectLst>
            <a:softEdge rad="112500"/>
          </a:effectLst>
        </p:spPr>
      </p:pic>
      <p:sp>
        <p:nvSpPr>
          <p:cNvPr id="7" name="Text Placeholder 6">
            <a:extLst>
              <a:ext uri="{FF2B5EF4-FFF2-40B4-BE49-F238E27FC236}">
                <a16:creationId xmlns:a16="http://schemas.microsoft.com/office/drawing/2014/main" id="{34C240A9-332D-13E5-7521-9F7D74FEA0F5}"/>
              </a:ext>
            </a:extLst>
          </p:cNvPr>
          <p:cNvSpPr>
            <a:spLocks noGrp="1"/>
          </p:cNvSpPr>
          <p:nvPr>
            <p:ph type="body" sz="quarter" idx="15"/>
          </p:nvPr>
        </p:nvSpPr>
        <p:spPr>
          <a:xfrm>
            <a:off x="4373062" y="1918529"/>
            <a:ext cx="3300984" cy="3785616"/>
          </a:xfrm>
          <a:prstGeom prst="roundRect">
            <a:avLst/>
          </a:prstGeom>
          <a:ln w="38100">
            <a:solidFill>
              <a:srgbClr val="FFC000"/>
            </a:solidFill>
          </a:ln>
        </p:spPr>
        <p:txBody>
          <a:bodyPr tIns="2286000"/>
          <a:lstStyle/>
          <a:p>
            <a:pPr lvl="0" algn="ctr">
              <a:spcAft>
                <a:spcPts val="600"/>
              </a:spcAft>
              <a:buClrTx/>
            </a:pPr>
            <a:r>
              <a:rPr lang="en-US" dirty="0"/>
              <a:t>Be taking several different medications</a:t>
            </a:r>
          </a:p>
        </p:txBody>
      </p:sp>
      <p:pic>
        <p:nvPicPr>
          <p:cNvPr id="12" name="Picture 11">
            <a:extLst>
              <a:ext uri="{FF2B5EF4-FFF2-40B4-BE49-F238E27FC236}">
                <a16:creationId xmlns:a16="http://schemas.microsoft.com/office/drawing/2014/main" id="{35B9BDE1-8725-4E07-BFB7-7245E612EE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6178" y="2145631"/>
            <a:ext cx="3287461" cy="2194560"/>
          </a:xfrm>
          <a:prstGeom prst="rect">
            <a:avLst/>
          </a:prstGeom>
          <a:ln>
            <a:noFill/>
          </a:ln>
          <a:effectLst>
            <a:softEdge rad="112500"/>
          </a:effectLst>
        </p:spPr>
      </p:pic>
      <p:sp>
        <p:nvSpPr>
          <p:cNvPr id="11" name="Text Placeholder 10">
            <a:extLst>
              <a:ext uri="{FF2B5EF4-FFF2-40B4-BE49-F238E27FC236}">
                <a16:creationId xmlns:a16="http://schemas.microsoft.com/office/drawing/2014/main" id="{8AED31D8-84B8-2F2F-3EED-8AB13BF07805}"/>
              </a:ext>
            </a:extLst>
          </p:cNvPr>
          <p:cNvSpPr>
            <a:spLocks noGrp="1"/>
          </p:cNvSpPr>
          <p:nvPr>
            <p:ph type="body" sz="quarter" idx="16"/>
          </p:nvPr>
        </p:nvSpPr>
        <p:spPr>
          <a:xfrm>
            <a:off x="7860633" y="1918529"/>
            <a:ext cx="3300984" cy="3785616"/>
          </a:xfrm>
          <a:prstGeom prst="roundRect">
            <a:avLst/>
          </a:prstGeom>
          <a:ln w="38100">
            <a:solidFill>
              <a:srgbClr val="FFC000"/>
            </a:solidFill>
          </a:ln>
        </p:spPr>
        <p:txBody>
          <a:bodyPr tIns="2286000" bIns="0">
            <a:noAutofit/>
          </a:bodyPr>
          <a:lstStyle/>
          <a:p>
            <a:pPr lvl="0" algn="ctr">
              <a:spcAft>
                <a:spcPts val="0"/>
              </a:spcAft>
              <a:buClrTx/>
            </a:pPr>
            <a:r>
              <a:rPr lang="en-US" dirty="0"/>
              <a:t>Have a combined cost of more than $5,330 per year for your medications</a:t>
            </a:r>
          </a:p>
        </p:txBody>
      </p:sp>
      <p:pic>
        <p:nvPicPr>
          <p:cNvPr id="17" name="Picture 16">
            <a:extLst>
              <a:ext uri="{FF2B5EF4-FFF2-40B4-BE49-F238E27FC236}">
                <a16:creationId xmlns:a16="http://schemas.microsoft.com/office/drawing/2014/main" id="{8A2FE5FF-E323-4C56-B149-277DFF809BC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0380" y="2049379"/>
            <a:ext cx="3291840" cy="2194560"/>
          </a:xfrm>
          <a:prstGeom prst="rect">
            <a:avLst/>
          </a:prstGeom>
          <a:ln>
            <a:noFill/>
          </a:ln>
          <a:effectLst>
            <a:softEdge rad="112500"/>
          </a:effectLst>
        </p:spPr>
      </p:pic>
      <p:sp>
        <p:nvSpPr>
          <p:cNvPr id="21" name="Slide Number Placeholder 5">
            <a:extLst>
              <a:ext uri="{FF2B5EF4-FFF2-40B4-BE49-F238E27FC236}">
                <a16:creationId xmlns:a16="http://schemas.microsoft.com/office/drawing/2014/main" id="{60ACA7E0-D77F-4DB5-920A-5DD3006DBC5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69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1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If Your Prescription Changes </a:t>
            </a:r>
          </a:p>
        </p:txBody>
      </p:sp>
      <p:sp>
        <p:nvSpPr>
          <p:cNvPr id="5" name="Content Placeholder 4"/>
          <p:cNvSpPr>
            <a:spLocks noGrp="1"/>
          </p:cNvSpPr>
          <p:nvPr>
            <p:ph type="body" sz="quarter" idx="13"/>
          </p:nvPr>
        </p:nvSpPr>
        <p:spPr>
          <a:xfrm>
            <a:off x="1078302" y="1223493"/>
            <a:ext cx="9772650" cy="4976024"/>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n-US" dirty="0">
                <a:solidFill>
                  <a:srgbClr val="00529B"/>
                </a:solidFill>
              </a:rPr>
              <a:t>Get up-to-date formulary information from your plan</a:t>
            </a:r>
          </a:p>
          <a:p>
            <a:pPr marL="274320" lvl="0" indent="-274320" defTabSz="685800">
              <a:lnSpc>
                <a:spcPct val="100000"/>
              </a:lnSpc>
              <a:spcBef>
                <a:spcPts val="0"/>
              </a:spcBef>
              <a:spcAft>
                <a:spcPts val="1200"/>
              </a:spcAft>
            </a:pPr>
            <a:r>
              <a:rPr lang="en-US" dirty="0">
                <a:solidFill>
                  <a:srgbClr val="00529B"/>
                </a:solidFill>
              </a:rPr>
              <a:t>Have your prescriber check which drugs your drug plan covers </a:t>
            </a:r>
          </a:p>
          <a:p>
            <a:pPr marL="274320" lvl="0" indent="-274320" defTabSz="685800">
              <a:lnSpc>
                <a:spcPct val="100000"/>
              </a:lnSpc>
              <a:spcBef>
                <a:spcPts val="0"/>
              </a:spcBef>
              <a:spcAft>
                <a:spcPts val="1200"/>
              </a:spcAft>
            </a:pPr>
            <a:r>
              <a:rPr lang="en-US" dirty="0">
                <a:solidFill>
                  <a:srgbClr val="00529B"/>
                </a:solidFill>
                <a:latin typeface="Arial"/>
                <a:cs typeface="Arial"/>
              </a:rPr>
              <a:t>If the new drug isn’t on the plan’s formulary, you:</a:t>
            </a:r>
          </a:p>
          <a:p>
            <a:pPr marL="548640" lvl="1" indent="-274320" defTabSz="685800">
              <a:lnSpc>
                <a:spcPct val="100000"/>
              </a:lnSpc>
              <a:spcBef>
                <a:spcPts val="0"/>
              </a:spcBef>
              <a:spcAft>
                <a:spcPts val="1200"/>
              </a:spcAft>
            </a:pPr>
            <a:r>
              <a:rPr lang="en-US" dirty="0">
                <a:solidFill>
                  <a:srgbClr val="00529B"/>
                </a:solidFill>
              </a:rPr>
              <a:t>Can request an exception from the plan</a:t>
            </a:r>
          </a:p>
          <a:p>
            <a:pPr marL="548640" lvl="1" indent="-274320" defTabSz="685800">
              <a:lnSpc>
                <a:spcPct val="100000"/>
              </a:lnSpc>
              <a:spcBef>
                <a:spcPts val="0"/>
              </a:spcBef>
              <a:spcAft>
                <a:spcPts val="1200"/>
              </a:spcAft>
            </a:pPr>
            <a:r>
              <a:rPr lang="en-US" dirty="0">
                <a:solidFill>
                  <a:srgbClr val="00529B"/>
                </a:solidFill>
              </a:rPr>
              <a:t>May have to pay full price if plan still won’t cover the drug</a:t>
            </a:r>
          </a:p>
          <a:p>
            <a:pPr marL="548640" lvl="1" indent="-274320" defTabSz="685800">
              <a:lnSpc>
                <a:spcPct val="100000"/>
              </a:lnSpc>
              <a:spcBef>
                <a:spcPts val="0"/>
              </a:spcBef>
              <a:spcAft>
                <a:spcPts val="1200"/>
              </a:spcAft>
            </a:pPr>
            <a:r>
              <a:rPr lang="en-US" dirty="0">
                <a:solidFill>
                  <a:srgbClr val="00529B"/>
                </a:solidFill>
              </a:rPr>
              <a:t>May consider changing your drug plan when permissible to one that does cover the drug</a:t>
            </a:r>
          </a:p>
          <a:p>
            <a:pPr marL="548640" lvl="1" indent="-274320" defTabSz="685800">
              <a:lnSpc>
                <a:spcPct val="100000"/>
              </a:lnSpc>
              <a:spcBef>
                <a:spcPts val="0"/>
              </a:spcBef>
              <a:spcAft>
                <a:spcPts val="1200"/>
              </a:spcAft>
            </a:pPr>
            <a:r>
              <a:rPr lang="en-US" dirty="0">
                <a:solidFill>
                  <a:srgbClr val="00529B"/>
                </a:solidFill>
              </a:rPr>
              <a:t>Can ask your doctor for any therapeutic alternative</a:t>
            </a:r>
          </a:p>
          <a:p>
            <a:pPr marL="548640" lvl="1" indent="-274320" defTabSz="685800">
              <a:lnSpc>
                <a:spcPct val="100000"/>
              </a:lnSpc>
              <a:spcBef>
                <a:spcPts val="0"/>
              </a:spcBef>
              <a:spcAft>
                <a:spcPts val="1200"/>
              </a:spcAft>
            </a:pPr>
            <a:r>
              <a:rPr lang="en-US" dirty="0">
                <a:solidFill>
                  <a:srgbClr val="00529B"/>
                </a:solidFill>
              </a:rPr>
              <a:t>Can appeal</a:t>
            </a:r>
            <a:endParaRPr lang="en-US" sz="2800" dirty="0">
              <a:solidFill>
                <a:srgbClr val="00529B"/>
              </a:solidFill>
              <a:latin typeface="Arial"/>
              <a:cs typeface="Arial"/>
            </a:endParaRPr>
          </a:p>
        </p:txBody>
      </p:sp>
      <p:sp>
        <p:nvSpPr>
          <p:cNvPr id="14" name="Slide Number Placeholder 5">
            <a:extLst>
              <a:ext uri="{FF2B5EF4-FFF2-40B4-BE49-F238E27FC236}">
                <a16:creationId xmlns:a16="http://schemas.microsoft.com/office/drawing/2014/main" id="{E89771ED-8C1F-4AA7-96A5-6C2FC799E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86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5</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Medicare drug plans must cover _______________. </a:t>
            </a:r>
            <a:endParaRPr lang="en-US" sz="2400" b="1" dirty="0">
              <a:solidFill>
                <a:srgbClr val="00529B"/>
              </a:solidFill>
              <a:ea typeface="Times New Roman"/>
              <a:cs typeface="Times New Roman"/>
            </a:endParaRP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Immunosuppressants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Commercially available vaccines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Anti-psychotics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All of the above</a:t>
            </a:r>
          </a:p>
        </p:txBody>
      </p:sp>
      <p:sp>
        <p:nvSpPr>
          <p:cNvPr id="6" name="Rounded Rectangle 5" descr="Green box highlighting D as the correct answer"/>
          <p:cNvSpPr/>
          <p:nvPr/>
        </p:nvSpPr>
        <p:spPr>
          <a:xfrm>
            <a:off x="2011680" y="3619499"/>
            <a:ext cx="2691802" cy="53340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6159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6</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n-US" b="1" dirty="0">
                <a:solidFill>
                  <a:srgbClr val="00529B"/>
                </a:solidFill>
              </a:rPr>
              <a:t>Once Medicare drug plans publish their formularies (list of covered drugs) for the coverage year, they can’t make any changes to them during the year. </a:t>
            </a:r>
            <a:endParaRPr lang="en-US" b="1" dirty="0">
              <a:solidFill>
                <a:srgbClr val="00529B"/>
              </a:solidFill>
              <a:ea typeface="Times New Roman"/>
              <a:cs typeface="Times New Roman"/>
            </a:endParaRPr>
          </a:p>
          <a:p>
            <a:pPr marL="804672" lvl="0" indent="-347472" defTabSz="685800">
              <a:lnSpc>
                <a:spcPct val="100000"/>
              </a:lnSpc>
              <a:spcBef>
                <a:spcPts val="0"/>
              </a:spcBef>
              <a:spcAft>
                <a:spcPts val="1200"/>
              </a:spcAft>
              <a:buFont typeface="+mj-lt"/>
              <a:buAutoNum type="alphaLcPeriod"/>
            </a:pPr>
            <a:r>
              <a:rPr lang="en-US" dirty="0">
                <a:solidFill>
                  <a:srgbClr val="00529B"/>
                </a:solidFill>
                <a:ea typeface="Times New Roman"/>
                <a:cs typeface="Times New Roman"/>
              </a:rPr>
              <a:t>True</a:t>
            </a:r>
          </a:p>
          <a:p>
            <a:pPr marL="804672" lvl="0" indent="-347472" defTabSz="685800">
              <a:lnSpc>
                <a:spcPct val="100000"/>
              </a:lnSpc>
              <a:spcBef>
                <a:spcPts val="0"/>
              </a:spcBef>
              <a:spcAft>
                <a:spcPts val="1200"/>
              </a:spcAft>
              <a:buFont typeface="+mj-lt"/>
              <a:buAutoNum type="alphaLcPeriod"/>
            </a:pPr>
            <a:r>
              <a:rPr lang="en-US" dirty="0">
                <a:solidFill>
                  <a:srgbClr val="00529B"/>
                </a:solidFill>
                <a:ea typeface="Times New Roman"/>
                <a:cs typeface="Times New Roman"/>
              </a:rPr>
              <a:t>False</a:t>
            </a:r>
          </a:p>
        </p:txBody>
      </p:sp>
      <p:sp>
        <p:nvSpPr>
          <p:cNvPr id="6" name="Rounded Rectangle 5" descr="Green box highlighting B as the correct answer"/>
          <p:cNvSpPr/>
          <p:nvPr/>
        </p:nvSpPr>
        <p:spPr>
          <a:xfrm>
            <a:off x="1894392" y="3443942"/>
            <a:ext cx="1867049" cy="5378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349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7</a:t>
            </a:r>
          </a:p>
        </p:txBody>
      </p:sp>
      <p:sp>
        <p:nvSpPr>
          <p:cNvPr id="5" name="Content Placeholder 4"/>
          <p:cNvSpPr>
            <a:spLocks noGrp="1"/>
          </p:cNvSpPr>
          <p:nvPr>
            <p:ph idx="4294967295"/>
          </p:nvPr>
        </p:nvSpPr>
        <p:spPr>
          <a:xfrm>
            <a:off x="1803251" y="1498600"/>
            <a:ext cx="9512299" cy="3355052"/>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Beatrice’s doctor just called in a new prescription for her. When she goes to pick it up from the pharmacy, she finds it isn’t covered on her Medicare drug plan’s formulary. What can she do? </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Pay out of pocket</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Request an exception</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Ask her doctor if there’s an alternative therapeutic or different drug</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All of the above</a:t>
            </a:r>
          </a:p>
        </p:txBody>
      </p:sp>
      <p:sp>
        <p:nvSpPr>
          <p:cNvPr id="6" name="Rounded Rectangle 5" descr="Green box highlighting D as the correct answer"/>
          <p:cNvSpPr/>
          <p:nvPr/>
        </p:nvSpPr>
        <p:spPr>
          <a:xfrm>
            <a:off x="2209800" y="4112006"/>
            <a:ext cx="2566296" cy="47494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354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Lesson 4</a:t>
            </a:r>
          </a:p>
        </p:txBody>
      </p:sp>
      <p:sp>
        <p:nvSpPr>
          <p:cNvPr id="4" name="Text Placeholder 3">
            <a:extLst>
              <a:ext uri="{FF2B5EF4-FFF2-40B4-BE49-F238E27FC236}">
                <a16:creationId xmlns:a16="http://schemas.microsoft.com/office/drawing/2014/main" id="{E55B4737-8F57-31F5-4317-89C76A16B717}"/>
              </a:ext>
            </a:extLst>
          </p:cNvPr>
          <p:cNvSpPr>
            <a:spLocks noGrp="1"/>
          </p:cNvSpPr>
          <p:nvPr>
            <p:ph type="body" idx="1"/>
          </p:nvPr>
        </p:nvSpPr>
        <p:spPr/>
        <p:txBody>
          <a:bodyPr/>
          <a:lstStyle/>
          <a:p>
            <a:r>
              <a:rPr lang="en-US" dirty="0"/>
              <a:t>Medicare Drug Coverage  (Part D) Eligibility &amp; Enrollment</a:t>
            </a:r>
          </a:p>
        </p:txBody>
      </p:sp>
    </p:spTree>
    <p:custDataLst>
      <p:tags r:id="rId1"/>
    </p:custDataLst>
    <p:extLst>
      <p:ext uri="{BB962C8B-B14F-4D97-AF65-F5344CB8AC3E}">
        <p14:creationId xmlns:p14="http://schemas.microsoft.com/office/powerpoint/2010/main" val="3021373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type="body" sz="quarter" idx="13"/>
          </p:nvPr>
        </p:nvSpPr>
        <p:spPr>
          <a:xfrm>
            <a:off x="13716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drug coverage eligibility requirements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when you can join, switch, or drop plans to get your drug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considerations when deciding to join or switch plans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creditable drug coverage and why it matters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what to expect when you join or switch plans</a:t>
            </a:r>
          </a:p>
        </p:txBody>
      </p:sp>
      <p:sp>
        <p:nvSpPr>
          <p:cNvPr id="6" name="Slide Number Placeholder 5">
            <a:extLst>
              <a:ext uri="{FF2B5EF4-FFF2-40B4-BE49-F238E27FC236}">
                <a16:creationId xmlns:a16="http://schemas.microsoft.com/office/drawing/2014/main" id="{FD10DA37-BDAE-4DA2-916B-339509D14AC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678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Eligibility Requirements</a:t>
            </a:r>
          </a:p>
        </p:txBody>
      </p:sp>
      <p:graphicFrame>
        <p:nvGraphicFramePr>
          <p:cNvPr id="13" name="Table 5">
            <a:extLst>
              <a:ext uri="{FF2B5EF4-FFF2-40B4-BE49-F238E27FC236}">
                <a16:creationId xmlns:a16="http://schemas.microsoft.com/office/drawing/2014/main" id="{0D814582-222F-466B-B5C7-57F20790E408}"/>
              </a:ext>
            </a:extLst>
          </p:cNvPr>
          <p:cNvGraphicFramePr>
            <a:graphicFrameLocks noGrp="1"/>
          </p:cNvGraphicFramePr>
          <p:nvPr>
            <p:extLst>
              <p:ext uri="{D42A27DB-BD31-4B8C-83A1-F6EECF244321}">
                <p14:modId xmlns:p14="http://schemas.microsoft.com/office/powerpoint/2010/main" val="2529585302"/>
              </p:ext>
            </p:extLst>
          </p:nvPr>
        </p:nvGraphicFramePr>
        <p:xfrm>
          <a:off x="605973" y="1489293"/>
          <a:ext cx="10980054" cy="3627120"/>
        </p:xfrm>
        <a:graphic>
          <a:graphicData uri="http://schemas.openxmlformats.org/drawingml/2006/table">
            <a:tbl>
              <a:tblPr firstRow="1" bandRow="1">
                <a:tableStyleId>{5FD0F851-EC5A-4D38-B0AD-8093EC10F338}</a:tableStyleId>
              </a:tblPr>
              <a:tblGrid>
                <a:gridCol w="3660018">
                  <a:extLst>
                    <a:ext uri="{9D8B030D-6E8A-4147-A177-3AD203B41FA5}">
                      <a16:colId xmlns:a16="http://schemas.microsoft.com/office/drawing/2014/main" val="12145258"/>
                    </a:ext>
                  </a:extLst>
                </a:gridCol>
                <a:gridCol w="3660018">
                  <a:extLst>
                    <a:ext uri="{9D8B030D-6E8A-4147-A177-3AD203B41FA5}">
                      <a16:colId xmlns:a16="http://schemas.microsoft.com/office/drawing/2014/main" val="3786121425"/>
                    </a:ext>
                  </a:extLst>
                </a:gridCol>
                <a:gridCol w="3660018">
                  <a:extLst>
                    <a:ext uri="{9D8B030D-6E8A-4147-A177-3AD203B41FA5}">
                      <a16:colId xmlns:a16="http://schemas.microsoft.com/office/drawing/2014/main" val="2983801956"/>
                    </a:ext>
                  </a:extLst>
                </a:gridCol>
              </a:tblGrid>
              <a:tr h="435174">
                <a:tc>
                  <a:txBody>
                    <a:bodyPr/>
                    <a:lstStyle/>
                    <a:p>
                      <a:pPr algn="ctr">
                        <a:spcAft>
                          <a:spcPts val="600"/>
                        </a:spcAft>
                      </a:pPr>
                      <a:r>
                        <a:rPr lang="en-US" sz="2400" dirty="0">
                          <a:solidFill>
                            <a:srgbClr val="2F5597"/>
                          </a:solidFill>
                        </a:rPr>
                        <a:t>You need to have</a:t>
                      </a:r>
                      <a:endParaRPr lang="en-US" sz="2400" dirty="0">
                        <a:solidFill>
                          <a:srgbClr val="2F5597"/>
                        </a:solidFill>
                        <a:latin typeface="Arial"/>
                        <a:cs typeface="Arial"/>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n-US" sz="2400" dirty="0">
                          <a:solidFill>
                            <a:srgbClr val="2F5597"/>
                          </a:solidFill>
                        </a:rPr>
                        <a:t>You must also</a:t>
                      </a:r>
                      <a:endParaRPr lang="en-US" sz="24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n-US" sz="2400" dirty="0">
                          <a:solidFill>
                            <a:srgbClr val="2F5597"/>
                          </a:solidFill>
                        </a:rPr>
                        <a:t>You can’t</a:t>
                      </a:r>
                      <a:endParaRPr lang="en-US" sz="32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3070023">
                <a:tc>
                  <a:txBody>
                    <a:bodyPr/>
                    <a:lstStyle/>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n-US" sz="2400" dirty="0">
                          <a:solidFill>
                            <a:srgbClr val="2F5597"/>
                          </a:solidFill>
                        </a:rPr>
                        <a:t>Medicare Part A (Hospital Insurance) and/or Part B (Medical Insurance) to join a Medicare drug plan</a:t>
                      </a:r>
                    </a:p>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n-US" sz="2400" dirty="0">
                          <a:solidFill>
                            <a:srgbClr val="2F5597"/>
                          </a:solidFill>
                        </a:rPr>
                        <a:t>Part A and Part B to join a Medicare Advantage Plan with drug coverage</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a:spcAft>
                          <a:spcPts val="600"/>
                        </a:spcAft>
                        <a:buFont typeface="Wingdings" panose="020B0604020202020204" pitchFamily="34" charset="0"/>
                        <a:buChar char="§"/>
                      </a:pPr>
                      <a:r>
                        <a:rPr lang="en-US" sz="2400" dirty="0">
                          <a:solidFill>
                            <a:srgbClr val="2F5597"/>
                          </a:solidFill>
                        </a:rPr>
                        <a:t>Join a plan to get drug coverage (in most cases)</a:t>
                      </a:r>
                    </a:p>
                    <a:p>
                      <a:pPr marL="274320" indent="-274320" algn="l">
                        <a:spcAft>
                          <a:spcPts val="600"/>
                        </a:spcAft>
                        <a:buFont typeface="Wingdings" panose="020B0604020202020204" pitchFamily="34" charset="0"/>
                        <a:buChar char="§"/>
                      </a:pPr>
                      <a:r>
                        <a:rPr lang="en-US" sz="2400" dirty="0">
                          <a:solidFill>
                            <a:srgbClr val="2F5597"/>
                          </a:solidFill>
                        </a:rPr>
                        <a:t>Live in the plan’s service area </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Be incarcerated</a:t>
                      </a:r>
                    </a:p>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Be unlawfully present in the U.S.</a:t>
                      </a:r>
                    </a:p>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Live outside the U.S.</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6" name="Slide Number Placeholder 5">
            <a:extLst>
              <a:ext uri="{FF2B5EF4-FFF2-40B4-BE49-F238E27FC236}">
                <a16:creationId xmlns:a16="http://schemas.microsoft.com/office/drawing/2014/main" id="{947A961F-4376-4A8D-91CE-772AE1870A6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035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Drug Coverage Under Medicare </a:t>
            </a:r>
          </a:p>
        </p:txBody>
      </p:sp>
      <p:sp>
        <p:nvSpPr>
          <p:cNvPr id="8" name="Content Placeholder 7">
            <a:extLst>
              <a:ext uri="{FF2B5EF4-FFF2-40B4-BE49-F238E27FC236}">
                <a16:creationId xmlns:a16="http://schemas.microsoft.com/office/drawing/2014/main" id="{67BE6B9B-A7E9-B0C6-7816-C3911EBEA1DD}"/>
              </a:ext>
            </a:extLst>
          </p:cNvPr>
          <p:cNvSpPr>
            <a:spLocks noGrp="1"/>
          </p:cNvSpPr>
          <p:nvPr>
            <p:ph sz="quarter" idx="13"/>
          </p:nvPr>
        </p:nvSpPr>
        <p:spPr>
          <a:xfrm>
            <a:off x="1070343" y="1335759"/>
            <a:ext cx="10113963" cy="3315734"/>
          </a:xfrm>
        </p:spPr>
        <p:txBody>
          <a:bodyPr>
            <a:normAutofit fontScale="92500" lnSpcReduction="20000"/>
          </a:bodyPr>
          <a:lstStyle/>
          <a:p>
            <a:pPr marL="342900" lvl="0" indent="-342900" defTabSz="685800">
              <a:buClrTx/>
            </a:pPr>
            <a:r>
              <a:rPr lang="en-US" sz="2400" dirty="0">
                <a:latin typeface="Arial"/>
                <a:cs typeface="Arial"/>
              </a:rPr>
              <a:t>Medicare Part A covers the drugs you need during a Medicare-covered hospital or skilled nursing facility (SNF) stay</a:t>
            </a:r>
          </a:p>
          <a:p>
            <a:pPr marL="342900" lvl="0" indent="-342900" defTabSz="685800">
              <a:buClrTx/>
            </a:pPr>
            <a:r>
              <a:rPr lang="en-US" sz="2400" dirty="0">
                <a:latin typeface="Arial"/>
                <a:cs typeface="Arial"/>
              </a:rPr>
              <a:t>Medicare Part B covers a limited number of outpatient prescription drugs under certain conditions</a:t>
            </a:r>
          </a:p>
          <a:p>
            <a:pPr marL="342900" lvl="0" indent="-342900" defTabSz="685800">
              <a:buClrTx/>
            </a:pPr>
            <a:r>
              <a:rPr lang="en-US" sz="2400" dirty="0">
                <a:latin typeface="Arial"/>
                <a:cs typeface="Arial"/>
              </a:rPr>
              <a:t>For comprehensive prescription drug coverage, you can sign up for Medicare drug coverage (Part D) </a:t>
            </a:r>
          </a:p>
          <a:p>
            <a:pPr marL="342900" lvl="0" indent="-342900" defTabSz="685800">
              <a:buClrTx/>
            </a:pPr>
            <a:r>
              <a:rPr lang="en-US" sz="2400" dirty="0">
                <a:latin typeface="Arial"/>
                <a:cs typeface="Arial"/>
              </a:rPr>
              <a:t>A Medicare Advantage or other health plan with drug coverage provides health care (Part A and Part B) and prescription drug coverage (Part D)</a:t>
            </a:r>
          </a:p>
          <a:p>
            <a:pPr marL="342900" lvl="0" indent="-342900" defTabSz="685800">
              <a:buClrTx/>
            </a:pPr>
            <a:r>
              <a:rPr lang="en-US" sz="2400" dirty="0">
                <a:latin typeface="Arial"/>
                <a:cs typeface="Arial"/>
              </a:rPr>
              <a:t>Which part of Medicare covers prescription drugs depends on:</a:t>
            </a:r>
          </a:p>
        </p:txBody>
      </p:sp>
      <p:sp>
        <p:nvSpPr>
          <p:cNvPr id="7" name="Content Placeholder 6">
            <a:extLst>
              <a:ext uri="{FF2B5EF4-FFF2-40B4-BE49-F238E27FC236}">
                <a16:creationId xmlns:a16="http://schemas.microsoft.com/office/drawing/2014/main" id="{80C6855B-80DE-2A54-D882-D7981B454874}"/>
              </a:ext>
            </a:extLst>
          </p:cNvPr>
          <p:cNvSpPr>
            <a:spLocks noGrp="1"/>
          </p:cNvSpPr>
          <p:nvPr>
            <p:ph sz="quarter" idx="14"/>
          </p:nvPr>
        </p:nvSpPr>
        <p:spPr>
          <a:xfrm>
            <a:off x="1382932" y="4651493"/>
            <a:ext cx="10046495" cy="1514076"/>
          </a:xfrm>
        </p:spPr>
        <p:txBody>
          <a:bodyPr numCol="2" spcCol="0">
            <a:noAutofit/>
          </a:bodyPr>
          <a:lstStyle/>
          <a:p>
            <a:pPr marL="548640" lvl="1" indent="-342900" defTabSz="685800">
              <a:spcAft>
                <a:spcPts val="1200"/>
              </a:spcAft>
            </a:pPr>
            <a:r>
              <a:rPr lang="en-US" sz="2000" dirty="0">
                <a:solidFill>
                  <a:srgbClr val="1B64A6"/>
                </a:solidFill>
              </a:rPr>
              <a:t>Medical necessity </a:t>
            </a:r>
          </a:p>
          <a:p>
            <a:pPr marL="548640" lvl="1" indent="-342900" defTabSz="685800">
              <a:spcAft>
                <a:spcPts val="1200"/>
              </a:spcAft>
            </a:pPr>
            <a:r>
              <a:rPr lang="en-US" sz="2000" dirty="0">
                <a:solidFill>
                  <a:srgbClr val="1B64A6"/>
                </a:solidFill>
              </a:rPr>
              <a:t>Health care setting</a:t>
            </a:r>
          </a:p>
          <a:p>
            <a:pPr marL="548640" lvl="1" indent="-342900" defTabSz="685800">
              <a:spcAft>
                <a:spcPts val="1200"/>
              </a:spcAft>
            </a:pPr>
            <a:r>
              <a:rPr lang="en-US" sz="2000" dirty="0">
                <a:solidFill>
                  <a:srgbClr val="1B64A6"/>
                </a:solidFill>
              </a:rPr>
              <a:t>Medical indication (why you need it)</a:t>
            </a:r>
          </a:p>
          <a:p>
            <a:pPr marL="548640" lvl="1" indent="-342900" defTabSz="685800">
              <a:spcAft>
                <a:spcPts val="1200"/>
              </a:spcAft>
            </a:pPr>
            <a:r>
              <a:rPr lang="en-US" sz="2000" dirty="0">
                <a:solidFill>
                  <a:srgbClr val="1B64A6"/>
                </a:solidFill>
              </a:rPr>
              <a:t>Relevant law</a:t>
            </a:r>
          </a:p>
          <a:p>
            <a:pPr marL="548640" lvl="1" indent="-342900" defTabSz="685800">
              <a:spcAft>
                <a:spcPts val="1200"/>
              </a:spcAft>
            </a:pPr>
            <a:r>
              <a:rPr lang="en-US" sz="2000" dirty="0">
                <a:solidFill>
                  <a:srgbClr val="1B64A6"/>
                </a:solidFill>
              </a:rPr>
              <a:t>Any special drug coverage requirements, like immunosuppressive drugs following a transplant</a:t>
            </a:r>
          </a:p>
        </p:txBody>
      </p:sp>
      <p:sp>
        <p:nvSpPr>
          <p:cNvPr id="16" name="Slide Number Placeholder 5">
            <a:extLst>
              <a:ext uri="{FF2B5EF4-FFF2-40B4-BE49-F238E27FC236}">
                <a16:creationId xmlns:a16="http://schemas.microsoft.com/office/drawing/2014/main" id="{EE537ACB-1C35-4D58-A79E-277D2316256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551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Creditable Drug Coverage</a:t>
            </a:r>
          </a:p>
        </p:txBody>
      </p:sp>
      <p:sp>
        <p:nvSpPr>
          <p:cNvPr id="5" name="Content Placeholder 4"/>
          <p:cNvSpPr>
            <a:spLocks noGrp="1"/>
          </p:cNvSpPr>
          <p:nvPr>
            <p:ph type="body" sz="quarter" idx="13"/>
          </p:nvPr>
        </p:nvSpPr>
        <p:spPr>
          <a:xfrm>
            <a:off x="1399673" y="1204131"/>
            <a:ext cx="9601200" cy="4655713"/>
          </a:xfrm>
        </p:spPr>
        <p:txBody>
          <a:bodyPr>
            <a:noAutofit/>
          </a:bodyPr>
          <a:lstStyle/>
          <a:p>
            <a:pPr marL="0" lvl="0" indent="0" defTabSz="685800">
              <a:lnSpc>
                <a:spcPct val="100000"/>
              </a:lnSpc>
              <a:spcBef>
                <a:spcPts val="0"/>
              </a:spcBef>
              <a:spcAft>
                <a:spcPts val="1800"/>
              </a:spcAft>
              <a:buNone/>
            </a:pPr>
            <a:r>
              <a:rPr lang="en-US" sz="2800" b="1" dirty="0">
                <a:solidFill>
                  <a:srgbClr val="00529B"/>
                </a:solidFill>
              </a:rPr>
              <a:t>Coverage that’s expected to pay, on average, at least as much as Medicare’s standard drug coverage: </a:t>
            </a:r>
          </a:p>
          <a:p>
            <a:pPr marL="1005840" lvl="2" defTabSz="685800">
              <a:lnSpc>
                <a:spcPct val="100000"/>
              </a:lnSpc>
              <a:spcBef>
                <a:spcPts val="0"/>
              </a:spcBef>
              <a:spcAft>
                <a:spcPts val="4800"/>
              </a:spcAft>
              <a:buClr>
                <a:schemeClr val="bg1"/>
              </a:buClr>
              <a:buFont typeface="Wingdings" panose="05000000000000000000" pitchFamily="2" charset="2"/>
              <a:buChar char="§"/>
            </a:pPr>
            <a:r>
              <a:rPr lang="en-US" sz="2400" dirty="0">
                <a:solidFill>
                  <a:srgbClr val="00529B"/>
                </a:solidFill>
              </a:rPr>
              <a:t>Each year, plans inform you if your coverage is “creditable” or “non-creditable”</a:t>
            </a:r>
          </a:p>
          <a:p>
            <a:pPr marL="1005840" lvl="2" defTabSz="685800">
              <a:lnSpc>
                <a:spcPct val="100000"/>
              </a:lnSpc>
              <a:spcBef>
                <a:spcPts val="0"/>
              </a:spcBef>
              <a:spcAft>
                <a:spcPts val="4800"/>
              </a:spcAft>
              <a:buClr>
                <a:schemeClr val="bg1"/>
              </a:buClr>
              <a:buFont typeface="Wingdings" panose="05000000000000000000" pitchFamily="2" charset="2"/>
              <a:buChar char="§"/>
            </a:pPr>
            <a:r>
              <a:rPr lang="en-US" sz="2400" dirty="0">
                <a:solidFill>
                  <a:srgbClr val="00529B"/>
                </a:solidFill>
              </a:rPr>
              <a:t>Any lapse of 63 days or more in creditable coverage, and you may have to pay a late enrollment penalty if you join Medicare drug coverage later</a:t>
            </a:r>
          </a:p>
          <a:p>
            <a:pPr marL="914400" lvl="2" indent="-914400" defTabSz="685800">
              <a:lnSpc>
                <a:spcPct val="100000"/>
              </a:lnSpc>
              <a:spcBef>
                <a:spcPts val="0"/>
              </a:spcBef>
              <a:spcAft>
                <a:spcPts val="1200"/>
              </a:spcAft>
              <a:buNone/>
            </a:pPr>
            <a:r>
              <a:rPr lang="en-US" sz="2400" b="1" dirty="0">
                <a:solidFill>
                  <a:srgbClr val="00529B"/>
                </a:solidFill>
              </a:rPr>
              <a:t> </a:t>
            </a:r>
            <a:r>
              <a:rPr lang="en-US" b="1" dirty="0">
                <a:solidFill>
                  <a:srgbClr val="00529B"/>
                </a:solidFill>
              </a:rPr>
              <a:t>NOTE</a:t>
            </a:r>
            <a:r>
              <a:rPr lang="en-US" dirty="0">
                <a:solidFill>
                  <a:srgbClr val="00529B"/>
                </a:solidFill>
              </a:rPr>
              <a:t>: If your drug coverage is creditable, you can choose to keep it.</a:t>
            </a:r>
          </a:p>
        </p:txBody>
      </p:sp>
      <p:pic>
        <p:nvPicPr>
          <p:cNvPr id="8" name="Graphic 7">
            <a:extLst>
              <a:ext uri="{FF2B5EF4-FFF2-40B4-BE49-F238E27FC236}">
                <a16:creationId xmlns:a16="http://schemas.microsoft.com/office/drawing/2014/main" id="{2244122D-4D3C-408A-9637-4A6854371E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673" y="2265682"/>
            <a:ext cx="914400" cy="914400"/>
          </a:xfrm>
          <a:prstGeom prst="rect">
            <a:avLst/>
          </a:prstGeom>
        </p:spPr>
      </p:pic>
      <p:pic>
        <p:nvPicPr>
          <p:cNvPr id="10" name="Graphic 9">
            <a:extLst>
              <a:ext uri="{FF2B5EF4-FFF2-40B4-BE49-F238E27FC236}">
                <a16:creationId xmlns:a16="http://schemas.microsoft.com/office/drawing/2014/main" id="{835FCD3E-F220-4EB0-937A-10E83C5AE5D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673" y="3767314"/>
            <a:ext cx="914400" cy="914400"/>
          </a:xfrm>
          <a:prstGeom prst="rect">
            <a:avLst/>
          </a:prstGeom>
        </p:spPr>
      </p:pic>
      <p:sp>
        <p:nvSpPr>
          <p:cNvPr id="11" name="Freeform: Shape 10">
            <a:extLst>
              <a:ext uri="{FF2B5EF4-FFF2-40B4-BE49-F238E27FC236}">
                <a16:creationId xmlns:a16="http://schemas.microsoft.com/office/drawing/2014/main" id="{A6B234A4-C697-4969-9653-B676C62C0CB5}"/>
              </a:ext>
              <a:ext uri="{C183D7F6-B498-43B3-948B-1728B52AA6E4}">
                <adec:decorative xmlns:adec="http://schemas.microsoft.com/office/drawing/2017/decorative" val="1"/>
              </a:ext>
            </a:extLst>
          </p:cNvPr>
          <p:cNvSpPr>
            <a:spLocks noChangeAspect="1"/>
          </p:cNvSpPr>
          <p:nvPr/>
        </p:nvSpPr>
        <p:spPr>
          <a:xfrm>
            <a:off x="1287500" y="546761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05E9DDB-8CA1-4F2F-AE7F-1D4BB599AE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613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Potential Loss of Other Coverage</a:t>
            </a:r>
          </a:p>
        </p:txBody>
      </p:sp>
      <p:sp>
        <p:nvSpPr>
          <p:cNvPr id="5" name="Content Placeholder 4"/>
          <p:cNvSpPr>
            <a:spLocks noGrp="1"/>
          </p:cNvSpPr>
          <p:nvPr>
            <p:ph sz="half" idx="1"/>
          </p:nvPr>
        </p:nvSpPr>
        <p:spPr>
          <a:xfrm>
            <a:off x="1049965" y="2286524"/>
            <a:ext cx="10092070" cy="4351338"/>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Joining a Medicare plan could cancel other coverage for you and any dependents who might be on your plan</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You could lose both your health and drug benefits </a:t>
            </a:r>
            <a:endParaRPr lang="en-US" sz="2400" dirty="0">
              <a:solidFill>
                <a:srgbClr val="00529B"/>
              </a:solidFill>
              <a:cs typeface="Calibri"/>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may not be able to get your coverage back</a:t>
            </a:r>
            <a:endParaRPr lang="en-US" sz="2400" dirty="0">
              <a:solidFill>
                <a:srgbClr val="00529B"/>
              </a:solidFill>
              <a:cs typeface="Calibri"/>
            </a:endParaRPr>
          </a:p>
          <a:p>
            <a:pPr marL="0" indent="0" defTabSz="685800">
              <a:lnSpc>
                <a:spcPct val="100000"/>
              </a:lnSpc>
              <a:spcBef>
                <a:spcPts val="600"/>
              </a:spcBef>
              <a:buNone/>
            </a:pPr>
            <a:r>
              <a:rPr lang="en-US" sz="2800" b="1" dirty="0">
                <a:solidFill>
                  <a:srgbClr val="00529B"/>
                </a:solidFill>
              </a:rPr>
              <a:t>Talk to your benefits administrator before joining a Medicare plan</a:t>
            </a:r>
            <a:endParaRPr lang="en-US" b="1" dirty="0">
              <a:solidFill>
                <a:srgbClr val="00529B"/>
              </a:solidFill>
            </a:endParaRPr>
          </a:p>
        </p:txBody>
      </p:sp>
      <p:sp>
        <p:nvSpPr>
          <p:cNvPr id="9" name="Content Placeholder 8">
            <a:extLst>
              <a:ext uri="{FF2B5EF4-FFF2-40B4-BE49-F238E27FC236}">
                <a16:creationId xmlns:a16="http://schemas.microsoft.com/office/drawing/2014/main" id="{738E85F6-FF77-759B-BD06-9DD8D9E201EA}"/>
              </a:ext>
            </a:extLst>
          </p:cNvPr>
          <p:cNvSpPr>
            <a:spLocks noGrp="1"/>
          </p:cNvSpPr>
          <p:nvPr>
            <p:ph sz="half" idx="2"/>
          </p:nvPr>
        </p:nvSpPr>
        <p:spPr>
          <a:xfrm flipH="1">
            <a:off x="7429285" y="1295305"/>
            <a:ext cx="4762715" cy="818270"/>
          </a:xfrm>
          <a:prstGeom prst="homePlate">
            <a:avLst/>
          </a:prstGeom>
          <a:solidFill>
            <a:srgbClr val="FFD966"/>
          </a:solidFill>
        </p:spPr>
        <p:txBody>
          <a:bodyPr anchor="ctr">
            <a:normAutofit/>
          </a:bodyPr>
          <a:lstStyle/>
          <a:p>
            <a:pPr marL="1005840" lvl="0" indent="0" defTabSz="685800">
              <a:spcAft>
                <a:spcPts val="0"/>
              </a:spcAft>
              <a:buClrTx/>
              <a:buNone/>
            </a:pPr>
            <a:r>
              <a:rPr lang="en-US" sz="2000" dirty="0"/>
              <a:t>Do you have other coverage?</a:t>
            </a:r>
          </a:p>
        </p:txBody>
      </p:sp>
      <p:pic>
        <p:nvPicPr>
          <p:cNvPr id="10" name="Graphic 9">
            <a:extLst>
              <a:ext uri="{FF2B5EF4-FFF2-40B4-BE49-F238E27FC236}">
                <a16:creationId xmlns:a16="http://schemas.microsoft.com/office/drawing/2014/main" id="{C5485767-C1ED-4DD3-B9D0-F9DD76EA25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7018" y="1122356"/>
            <a:ext cx="1015306" cy="1015306"/>
          </a:xfrm>
          <a:prstGeom prst="rect">
            <a:avLst/>
          </a:prstGeom>
        </p:spPr>
      </p:pic>
      <p:sp>
        <p:nvSpPr>
          <p:cNvPr id="6" name="Slide Number Placeholder 5">
            <a:extLst>
              <a:ext uri="{FF2B5EF4-FFF2-40B4-BE49-F238E27FC236}">
                <a16:creationId xmlns:a16="http://schemas.microsoft.com/office/drawing/2014/main" id="{42DF3C3A-7760-4290-9F93-C9E7F3D2EC6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867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Using Your Initial Enrollment Period (IEP) </a:t>
            </a:r>
            <a:br>
              <a:rPr lang="en-US" sz="2800" dirty="0"/>
            </a:br>
            <a:r>
              <a:rPr lang="en-US" sz="2800" dirty="0"/>
              <a:t>to Get Medicare Drug Coverage</a:t>
            </a:r>
          </a:p>
        </p:txBody>
      </p:sp>
      <p:sp>
        <p:nvSpPr>
          <p:cNvPr id="5" name="Content Placeholder 4">
            <a:extLst>
              <a:ext uri="{FF2B5EF4-FFF2-40B4-BE49-F238E27FC236}">
                <a16:creationId xmlns:a16="http://schemas.microsoft.com/office/drawing/2014/main" id="{8936978A-C359-BFCB-1AA3-91764A9A302F}"/>
              </a:ext>
            </a:extLst>
          </p:cNvPr>
          <p:cNvSpPr>
            <a:spLocks noGrp="1"/>
          </p:cNvSpPr>
          <p:nvPr>
            <p:ph sz="quarter" idx="13"/>
          </p:nvPr>
        </p:nvSpPr>
        <p:spPr>
          <a:xfrm>
            <a:off x="0" y="1214927"/>
            <a:ext cx="12192000" cy="546100"/>
          </a:xfrm>
        </p:spPr>
        <p:txBody>
          <a:bodyPr/>
          <a:lstStyle/>
          <a:p>
            <a:pPr marL="0" lvl="0" indent="0" algn="ctr">
              <a:spcAft>
                <a:spcPts val="0"/>
              </a:spcAft>
              <a:buClrTx/>
              <a:buNone/>
            </a:pPr>
            <a:r>
              <a:rPr lang="en-US" sz="2800" b="1" dirty="0"/>
              <a:t>7-Month Period</a:t>
            </a:r>
          </a:p>
          <a:p>
            <a:pPr marL="0" indent="0">
              <a:buNone/>
            </a:pPr>
            <a:endParaRPr lang="en-US" dirty="0"/>
          </a:p>
        </p:txBody>
      </p:sp>
      <p:pic>
        <p:nvPicPr>
          <p:cNvPr id="16" name="Content Placeholder 15" descr="Three calendar icons indicating the 3 months before your birthday month">
            <a:extLst>
              <a:ext uri="{FF2B5EF4-FFF2-40B4-BE49-F238E27FC236}">
                <a16:creationId xmlns:a16="http://schemas.microsoft.com/office/drawing/2014/main" id="{D57D42D0-9E62-4AB9-74B9-13CAC8584764}"/>
              </a:ext>
            </a:extLst>
          </p:cNvPr>
          <p:cNvPicPr>
            <a:picLocks noGrp="1" noChangeAspect="1"/>
          </p:cNvPicPr>
          <p:nvPr>
            <p:ph sz="quarter" idx="14"/>
          </p:nvPr>
        </p:nvPicPr>
        <p:blipFill>
          <a:blip r:embed="rId4"/>
          <a:stretch>
            <a:fillRect/>
          </a:stretch>
        </p:blipFill>
        <p:spPr>
          <a:xfrm>
            <a:off x="1166703" y="2231687"/>
            <a:ext cx="3562786" cy="1516894"/>
          </a:xfrm>
          <a:prstGeom prst="rect">
            <a:avLst/>
          </a:prstGeom>
        </p:spPr>
      </p:pic>
      <p:sp>
        <p:nvSpPr>
          <p:cNvPr id="13" name="Content Placeholder 12">
            <a:extLst>
              <a:ext uri="{FF2B5EF4-FFF2-40B4-BE49-F238E27FC236}">
                <a16:creationId xmlns:a16="http://schemas.microsoft.com/office/drawing/2014/main" id="{ECBBB517-5D10-87AF-6752-71B1D4ADA67D}"/>
              </a:ext>
            </a:extLst>
          </p:cNvPr>
          <p:cNvSpPr>
            <a:spLocks noGrp="1"/>
          </p:cNvSpPr>
          <p:nvPr>
            <p:ph sz="quarter" idx="17"/>
          </p:nvPr>
        </p:nvSpPr>
        <p:spPr>
          <a:xfrm>
            <a:off x="1166702" y="3777702"/>
            <a:ext cx="3562783" cy="1106424"/>
          </a:xfrm>
          <a:solidFill>
            <a:srgbClr val="DEEBF7"/>
          </a:solidFill>
        </p:spPr>
        <p:txBody>
          <a:bodyPr anchor="ctr"/>
          <a:lstStyle/>
          <a:p>
            <a:pPr marL="0" lvl="0" indent="0">
              <a:spcAft>
                <a:spcPts val="0"/>
              </a:spcAft>
              <a:buClrTx/>
              <a:buNone/>
            </a:pPr>
            <a:r>
              <a:rPr lang="en-US" sz="1800" dirty="0"/>
              <a:t>If you sign up </a:t>
            </a:r>
            <a:r>
              <a:rPr lang="en-US" sz="1800" b="1" dirty="0"/>
              <a:t>before</a:t>
            </a:r>
            <a:r>
              <a:rPr lang="en-US" sz="1800" dirty="0"/>
              <a:t> you turn 65, your coverage starts the 1</a:t>
            </a:r>
            <a:r>
              <a:rPr lang="en-US" sz="1800" baseline="30000" dirty="0"/>
              <a:t>st</a:t>
            </a:r>
            <a:r>
              <a:rPr lang="en-US" sz="1800" dirty="0"/>
              <a:t> day of your birthday month. </a:t>
            </a:r>
            <a:endParaRPr lang="en-US" sz="1800" strike="sngStrike" dirty="0"/>
          </a:p>
        </p:txBody>
      </p:sp>
      <p:pic>
        <p:nvPicPr>
          <p:cNvPr id="17" name="Content Placeholder 16" descr="Calendar icon labeled Birthday Month">
            <a:extLst>
              <a:ext uri="{FF2B5EF4-FFF2-40B4-BE49-F238E27FC236}">
                <a16:creationId xmlns:a16="http://schemas.microsoft.com/office/drawing/2014/main" id="{1F914D67-94B5-C325-6B89-9DD94CECC68E}"/>
              </a:ext>
            </a:extLst>
          </p:cNvPr>
          <p:cNvPicPr>
            <a:picLocks noGrp="1" noChangeAspect="1"/>
          </p:cNvPicPr>
          <p:nvPr>
            <p:ph sz="quarter" idx="15"/>
          </p:nvPr>
        </p:nvPicPr>
        <p:blipFill>
          <a:blip r:embed="rId5"/>
          <a:stretch>
            <a:fillRect/>
          </a:stretch>
        </p:blipFill>
        <p:spPr>
          <a:xfrm>
            <a:off x="6140445" y="1712565"/>
            <a:ext cx="1780186" cy="1713126"/>
          </a:xfrm>
          <a:prstGeom prst="rect">
            <a:avLst/>
          </a:prstGeom>
        </p:spPr>
      </p:pic>
      <p:pic>
        <p:nvPicPr>
          <p:cNvPr id="18" name="Content Placeholder 17" descr="Three calendar icons indicating the 3 months after your birthday month">
            <a:extLst>
              <a:ext uri="{FF2B5EF4-FFF2-40B4-BE49-F238E27FC236}">
                <a16:creationId xmlns:a16="http://schemas.microsoft.com/office/drawing/2014/main" id="{2975EC43-8646-3620-A12E-518C1BCD5140}"/>
              </a:ext>
            </a:extLst>
          </p:cNvPr>
          <p:cNvPicPr>
            <a:picLocks noGrp="1" noChangeAspect="1"/>
          </p:cNvPicPr>
          <p:nvPr>
            <p:ph sz="quarter" idx="16"/>
          </p:nvPr>
        </p:nvPicPr>
        <p:blipFill>
          <a:blip r:embed="rId4"/>
          <a:stretch>
            <a:fillRect/>
          </a:stretch>
        </p:blipFill>
        <p:spPr>
          <a:xfrm>
            <a:off x="7733713" y="2247531"/>
            <a:ext cx="3491751" cy="1486650"/>
          </a:xfrm>
          <a:prstGeom prst="rect">
            <a:avLst/>
          </a:prstGeom>
        </p:spPr>
      </p:pic>
      <p:sp>
        <p:nvSpPr>
          <p:cNvPr id="14" name="Content Placeholder 13">
            <a:extLst>
              <a:ext uri="{FF2B5EF4-FFF2-40B4-BE49-F238E27FC236}">
                <a16:creationId xmlns:a16="http://schemas.microsoft.com/office/drawing/2014/main" id="{4D01F97A-4FC1-EF69-7A9A-E1F7C99313BB}"/>
              </a:ext>
            </a:extLst>
          </p:cNvPr>
          <p:cNvSpPr>
            <a:spLocks noGrp="1"/>
          </p:cNvSpPr>
          <p:nvPr>
            <p:ph sz="quarter" idx="18"/>
          </p:nvPr>
        </p:nvSpPr>
        <p:spPr>
          <a:xfrm>
            <a:off x="6140444" y="3706550"/>
            <a:ext cx="5085009" cy="1106424"/>
          </a:xfrm>
          <a:solidFill>
            <a:srgbClr val="DEEBF7"/>
          </a:solidFill>
        </p:spPr>
        <p:txBody>
          <a:bodyPr/>
          <a:lstStyle/>
          <a:p>
            <a:pPr marL="0" lvl="0" indent="0">
              <a:spcAft>
                <a:spcPts val="0"/>
              </a:spcAft>
              <a:buClrTx/>
              <a:buNone/>
            </a:pPr>
            <a:r>
              <a:rPr lang="en-US" sz="1800" dirty="0"/>
              <a:t>If you sign up during the last 4 months of your IEP, your coverage begins the 1</a:t>
            </a:r>
            <a:r>
              <a:rPr lang="en-US" sz="1800" baseline="30000" dirty="0"/>
              <a:t>st</a:t>
            </a:r>
            <a:r>
              <a:rPr lang="en-US" sz="1800" dirty="0"/>
              <a:t> day of the month after you sign up.</a:t>
            </a:r>
          </a:p>
        </p:txBody>
      </p:sp>
      <p:sp>
        <p:nvSpPr>
          <p:cNvPr id="15" name="Content Placeholder 14">
            <a:extLst>
              <a:ext uri="{FF2B5EF4-FFF2-40B4-BE49-F238E27FC236}">
                <a16:creationId xmlns:a16="http://schemas.microsoft.com/office/drawing/2014/main" id="{8243AB4E-6F58-928A-A474-F54C229DBA30}"/>
              </a:ext>
            </a:extLst>
          </p:cNvPr>
          <p:cNvSpPr>
            <a:spLocks noGrp="1"/>
          </p:cNvSpPr>
          <p:nvPr>
            <p:ph sz="quarter" idx="19"/>
          </p:nvPr>
        </p:nvSpPr>
        <p:spPr>
          <a:xfrm>
            <a:off x="1239467" y="5310969"/>
            <a:ext cx="9713066" cy="546100"/>
          </a:xfrm>
        </p:spPr>
        <p:txBody>
          <a:bodyPr>
            <a:noAutofit/>
          </a:bodyPr>
          <a:lstStyle/>
          <a:p>
            <a:pPr marL="0" lvl="0" indent="0" defTabSz="685800">
              <a:buClrTx/>
              <a:buNone/>
              <a:defRPr/>
            </a:pPr>
            <a:r>
              <a:rPr lang="en-US" sz="1600" b="1" dirty="0"/>
              <a:t>NOTE: </a:t>
            </a:r>
            <a:r>
              <a:rPr lang="en-US" sz="1600" dirty="0"/>
              <a:t>If you’re enrolled automatically in Part A and Part B, you’ll still need to choose and join a drug plan (a Medicare Advantage Plan or Part D) during your IEP if you’d like to have Medicare drug coverage. </a:t>
            </a:r>
          </a:p>
        </p:txBody>
      </p:sp>
      <p:cxnSp>
        <p:nvCxnSpPr>
          <p:cNvPr id="163" name="Straight Connector 162">
            <a:extLst>
              <a:ext uri="{FF2B5EF4-FFF2-40B4-BE49-F238E27FC236}">
                <a16:creationId xmlns:a16="http://schemas.microsoft.com/office/drawing/2014/main" id="{508323FA-1FF7-43FB-B88C-818FAD2972C8}"/>
              </a:ext>
              <a:ext uri="{C183D7F6-B498-43B3-948B-1728B52AA6E4}">
                <adec:decorative xmlns:adec="http://schemas.microsoft.com/office/drawing/2017/decorative" val="1"/>
              </a:ext>
            </a:extLst>
          </p:cNvPr>
          <p:cNvCxnSpPr>
            <a:cxnSpLocks/>
          </p:cNvCxnSpPr>
          <p:nvPr/>
        </p:nvCxnSpPr>
        <p:spPr>
          <a:xfrm>
            <a:off x="5514390" y="2311897"/>
            <a:ext cx="0" cy="258128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39510" y="530969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037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build="p"/>
      <p:bldP spid="1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Using Your Initial Enrollment Period (IEP) </a:t>
            </a:r>
            <a:br>
              <a:rPr lang="en-US" sz="2800" dirty="0"/>
            </a:br>
            <a:r>
              <a:rPr lang="en-US" sz="2800" dirty="0"/>
              <a:t>to Get Medicare Drug Coverage: Example</a:t>
            </a:r>
          </a:p>
        </p:txBody>
      </p:sp>
      <p:sp>
        <p:nvSpPr>
          <p:cNvPr id="7" name="Text Placeholder 6">
            <a:extLst>
              <a:ext uri="{FF2B5EF4-FFF2-40B4-BE49-F238E27FC236}">
                <a16:creationId xmlns:a16="http://schemas.microsoft.com/office/drawing/2014/main" id="{CF72E06C-FCC0-D9A6-EFC6-3061415DB8F9}"/>
              </a:ext>
            </a:extLst>
          </p:cNvPr>
          <p:cNvSpPr>
            <a:spLocks noGrp="1"/>
          </p:cNvSpPr>
          <p:nvPr>
            <p:ph type="body" idx="1"/>
          </p:nvPr>
        </p:nvSpPr>
        <p:spPr>
          <a:xfrm>
            <a:off x="1179410" y="995901"/>
            <a:ext cx="9796370" cy="3093743"/>
          </a:xfrm>
        </p:spPr>
        <p:txBody>
          <a:bodyPr>
            <a:normAutofit/>
          </a:bodyPr>
          <a:lstStyle/>
          <a:p>
            <a:pPr lvl="0">
              <a:buClrTx/>
            </a:pPr>
            <a:r>
              <a:rPr lang="en-US" sz="2200" dirty="0">
                <a:solidFill>
                  <a:srgbClr val="2F5597"/>
                </a:solidFill>
              </a:rPr>
              <a:t>Mary turns 65 on May 5</a:t>
            </a:r>
            <a:r>
              <a:rPr lang="en-US" sz="2200" baseline="30000" dirty="0">
                <a:solidFill>
                  <a:srgbClr val="2F5597"/>
                </a:solidFill>
              </a:rPr>
              <a:t>th</a:t>
            </a:r>
            <a:endParaRPr lang="en-US" sz="220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Her Medicare IEP starts in February and continues for 7 months, ending in August</a:t>
            </a:r>
          </a:p>
          <a:p>
            <a:pPr marL="548640" lvl="0" indent="-274320">
              <a:buClrTx/>
              <a:buFont typeface="Wingdings" panose="05000000000000000000" pitchFamily="2" charset="2"/>
              <a:buChar char="§"/>
            </a:pPr>
            <a:r>
              <a:rPr lang="en-US" sz="1800" b="0" dirty="0">
                <a:solidFill>
                  <a:srgbClr val="2F5597"/>
                </a:solidFill>
              </a:rPr>
              <a:t>If she joins Medicare drug coverage in February, March, or April, her coverage starts on May 1</a:t>
            </a:r>
            <a:r>
              <a:rPr lang="en-US" sz="1800" b="0" baseline="30000" dirty="0">
                <a:solidFill>
                  <a:srgbClr val="2F5597"/>
                </a:solidFill>
              </a:rPr>
              <a:t>st</a:t>
            </a:r>
            <a:endParaRPr lang="en-US" sz="1800" b="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If she joins any time in May, her coverage will start on June 1</a:t>
            </a:r>
            <a:r>
              <a:rPr lang="en-US" sz="1800" b="0" baseline="30000" dirty="0">
                <a:solidFill>
                  <a:srgbClr val="2F5597"/>
                </a:solidFill>
              </a:rPr>
              <a:t>st</a:t>
            </a:r>
            <a:endParaRPr lang="en-US" sz="1800" b="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If she joins in June, July, or August, her coverage will start the first day of the next month </a:t>
            </a:r>
          </a:p>
          <a:p>
            <a:pPr lvl="0">
              <a:buClrTx/>
            </a:pPr>
            <a:endParaRPr lang="en-US" sz="2000" b="0" dirty="0">
              <a:solidFill>
                <a:srgbClr val="2F5597"/>
              </a:solidFill>
            </a:endParaRPr>
          </a:p>
        </p:txBody>
      </p:sp>
      <p:pic>
        <p:nvPicPr>
          <p:cNvPr id="13" name="Content Placeholder 12" descr="9 month calendar icon from February to august with the 4th month May highlighted with a star indicating 65th birthday">
            <a:extLst>
              <a:ext uri="{FF2B5EF4-FFF2-40B4-BE49-F238E27FC236}">
                <a16:creationId xmlns:a16="http://schemas.microsoft.com/office/drawing/2014/main" id="{A953B571-19E7-3580-E7A5-A878ADECFF06}"/>
              </a:ext>
            </a:extLst>
          </p:cNvPr>
          <p:cNvPicPr>
            <a:picLocks noGrp="1" noChangeAspect="1"/>
          </p:cNvPicPr>
          <p:nvPr>
            <p:ph sz="half" idx="2"/>
          </p:nvPr>
        </p:nvPicPr>
        <p:blipFill>
          <a:blip r:embed="rId4"/>
          <a:stretch>
            <a:fillRect/>
          </a:stretch>
        </p:blipFill>
        <p:spPr>
          <a:xfrm>
            <a:off x="2032788" y="3603564"/>
            <a:ext cx="7949412" cy="2083205"/>
          </a:xfrm>
          <a:prstGeom prst="rect">
            <a:avLst/>
          </a:prstGeom>
        </p:spPr>
      </p:pic>
      <p:sp>
        <p:nvSpPr>
          <p:cNvPr id="11" name="Text Placeholder 10">
            <a:extLst>
              <a:ext uri="{FF2B5EF4-FFF2-40B4-BE49-F238E27FC236}">
                <a16:creationId xmlns:a16="http://schemas.microsoft.com/office/drawing/2014/main" id="{FAFEA05A-4AD3-92FA-2750-187170A2E25F}"/>
              </a:ext>
            </a:extLst>
          </p:cNvPr>
          <p:cNvSpPr>
            <a:spLocks noGrp="1"/>
          </p:cNvSpPr>
          <p:nvPr>
            <p:ph type="body" sz="quarter" idx="3"/>
          </p:nvPr>
        </p:nvSpPr>
        <p:spPr>
          <a:xfrm>
            <a:off x="1316570" y="5476458"/>
            <a:ext cx="10153535" cy="823912"/>
          </a:xfrm>
        </p:spPr>
        <p:txBody>
          <a:bodyPr>
            <a:normAutofit/>
          </a:bodyPr>
          <a:lstStyle/>
          <a:p>
            <a:pPr lvl="0">
              <a:buClrTx/>
            </a:pPr>
            <a:r>
              <a:rPr lang="en-US" sz="1400" dirty="0">
                <a:solidFill>
                  <a:srgbClr val="1B64A6"/>
                </a:solidFill>
              </a:rPr>
              <a:t>NOTE: </a:t>
            </a:r>
            <a:r>
              <a:rPr lang="en-US" sz="1400" b="0" dirty="0">
                <a:solidFill>
                  <a:srgbClr val="1B64A6"/>
                </a:solidFill>
              </a:rPr>
              <a:t>If you sign up for Part A and/or Part B during the first 3 months of your IEP, in most cases, your coverage begins the 1</a:t>
            </a:r>
            <a:r>
              <a:rPr lang="en-US" sz="1400" b="0" baseline="30000" dirty="0">
                <a:solidFill>
                  <a:srgbClr val="1B64A6"/>
                </a:solidFill>
              </a:rPr>
              <a:t>st</a:t>
            </a:r>
            <a:r>
              <a:rPr lang="en-US" sz="1400" b="0" dirty="0">
                <a:solidFill>
                  <a:srgbClr val="1B64A6"/>
                </a:solidFill>
              </a:rPr>
              <a:t> day of your birthday month. However, if your birthday is on the 1</a:t>
            </a:r>
            <a:r>
              <a:rPr lang="en-US" sz="1400" b="0" baseline="30000" dirty="0">
                <a:solidFill>
                  <a:srgbClr val="1B64A6"/>
                </a:solidFill>
              </a:rPr>
              <a:t>st</a:t>
            </a:r>
            <a:r>
              <a:rPr lang="en-US" sz="1400" b="0" dirty="0">
                <a:solidFill>
                  <a:srgbClr val="1B64A6"/>
                </a:solidFill>
              </a:rPr>
              <a:t> day of the month, your coverage will start the first day of the prior month.</a:t>
            </a:r>
          </a:p>
        </p:txBody>
      </p:sp>
      <p:sp>
        <p:nvSpPr>
          <p:cNvPr id="78" name="Freeform: Shape 77">
            <a:extLst>
              <a:ext uri="{FF2B5EF4-FFF2-40B4-BE49-F238E27FC236}">
                <a16:creationId xmlns:a16="http://schemas.microsoft.com/office/drawing/2014/main" id="{2036214A-6858-4152-868A-8BD173B971F9}"/>
              </a:ext>
              <a:ext uri="{C183D7F6-B498-43B3-948B-1728B52AA6E4}">
                <adec:decorative xmlns:adec="http://schemas.microsoft.com/office/drawing/2017/decorative" val="1"/>
              </a:ext>
            </a:extLst>
          </p:cNvPr>
          <p:cNvSpPr>
            <a:spLocks noChangeAspect="1"/>
          </p:cNvSpPr>
          <p:nvPr/>
        </p:nvSpPr>
        <p:spPr>
          <a:xfrm>
            <a:off x="1058292" y="556565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81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a:t>
            </a:r>
          </a:p>
        </p:txBody>
      </p:sp>
      <p:grpSp>
        <p:nvGrpSpPr>
          <p:cNvPr id="57" name="Group 56">
            <a:extLst>
              <a:ext uri="{FF2B5EF4-FFF2-40B4-BE49-F238E27FC236}">
                <a16:creationId xmlns:a16="http://schemas.microsoft.com/office/drawing/2014/main" id="{5964AB60-1BA1-4F01-8EFD-03B0F173886E}"/>
              </a:ext>
              <a:ext uri="{C183D7F6-B498-43B3-948B-1728B52AA6E4}">
                <adec:decorative xmlns:adec="http://schemas.microsoft.com/office/drawing/2017/decorative" val="1"/>
              </a:ext>
            </a:extLst>
          </p:cNvPr>
          <p:cNvGrpSpPr/>
          <p:nvPr/>
        </p:nvGrpSpPr>
        <p:grpSpPr>
          <a:xfrm>
            <a:off x="2628264" y="1783375"/>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 name="Group 105">
                <a:extLst>
                  <a:ext uri="{FF2B5EF4-FFF2-40B4-BE49-F238E27FC236}">
                    <a16:creationId xmlns:a16="http://schemas.microsoft.com/office/drawing/2014/main" id="{AE342004-6211-413B-8D79-4D757F970483}"/>
                  </a:ext>
                </a:extLst>
              </p:cNvPr>
              <p:cNvGrpSpPr/>
              <p:nvPr/>
            </p:nvGrpSpPr>
            <p:grpSpPr>
              <a:xfrm>
                <a:off x="1357450" y="2032941"/>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AA6D12CB-324E-4EA8-AE27-AD1803EAFD9A}"/>
                  </a:ext>
                </a:extLst>
              </p:cNvPr>
              <p:cNvGrpSpPr/>
              <p:nvPr/>
            </p:nvGrpSpPr>
            <p:grpSpPr>
              <a:xfrm>
                <a:off x="1357450" y="2032941"/>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01F5B688-299A-40A1-B23B-EB0B7CD8F566}"/>
                  </a:ext>
                </a:extLst>
              </p:cNvPr>
              <p:cNvGrpSpPr/>
              <p:nvPr/>
            </p:nvGrpSpPr>
            <p:grpSpPr>
              <a:xfrm>
                <a:off x="1357450" y="2032941"/>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ext Placeholder 4">
            <a:extLst>
              <a:ext uri="{FF2B5EF4-FFF2-40B4-BE49-F238E27FC236}">
                <a16:creationId xmlns:a16="http://schemas.microsoft.com/office/drawing/2014/main" id="{FCE9076E-C86D-8E58-F3BB-B62D62D3C14B}"/>
              </a:ext>
            </a:extLst>
          </p:cNvPr>
          <p:cNvSpPr>
            <a:spLocks noGrp="1"/>
          </p:cNvSpPr>
          <p:nvPr>
            <p:ph type="body" sz="quarter" idx="13"/>
          </p:nvPr>
        </p:nvSpPr>
        <p:spPr>
          <a:xfrm>
            <a:off x="2734559" y="2295761"/>
            <a:ext cx="1005840" cy="822960"/>
          </a:xfrm>
          <a:ln>
            <a:solidFill>
              <a:schemeClr val="bg1"/>
            </a:solid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Jan 1</a:t>
            </a:r>
          </a:p>
        </p:txBody>
      </p:sp>
      <p:sp>
        <p:nvSpPr>
          <p:cNvPr id="8" name="Text Placeholder 7">
            <a:extLst>
              <a:ext uri="{FF2B5EF4-FFF2-40B4-BE49-F238E27FC236}">
                <a16:creationId xmlns:a16="http://schemas.microsoft.com/office/drawing/2014/main" id="{8A98F6BF-BDC5-7448-7C08-D8F651976D23}"/>
              </a:ext>
            </a:extLst>
          </p:cNvPr>
          <p:cNvSpPr>
            <a:spLocks noGrp="1"/>
          </p:cNvSpPr>
          <p:nvPr>
            <p:ph type="body" sz="quarter" idx="15"/>
          </p:nvPr>
        </p:nvSpPr>
        <p:spPr>
          <a:xfrm>
            <a:off x="4361028" y="2289147"/>
            <a:ext cx="1005840" cy="822960"/>
          </a:xfrm>
          <a:ln>
            <a:solidFill>
              <a:schemeClr val="bg1"/>
            </a:solidFill>
          </a:ln>
        </p:spPr>
        <p:txBody>
          <a:bodyPr lIns="0" rIns="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CONTINUES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Feb</a:t>
            </a:r>
          </a:p>
        </p:txBody>
      </p:sp>
      <p:sp>
        <p:nvSpPr>
          <p:cNvPr id="10" name="Text Placeholder 9">
            <a:extLst>
              <a:ext uri="{FF2B5EF4-FFF2-40B4-BE49-F238E27FC236}">
                <a16:creationId xmlns:a16="http://schemas.microsoft.com/office/drawing/2014/main" id="{99202DD5-340A-FF5D-5248-0F7940A6799E}"/>
              </a:ext>
            </a:extLst>
          </p:cNvPr>
          <p:cNvSpPr>
            <a:spLocks noGrp="1"/>
          </p:cNvSpPr>
          <p:nvPr>
            <p:ph type="body" sz="quarter" idx="17"/>
          </p:nvPr>
        </p:nvSpPr>
        <p:spPr>
          <a:xfrm>
            <a:off x="5971075" y="2289569"/>
            <a:ext cx="1005840" cy="822960"/>
          </a:xfrm>
          <a:ln>
            <a:solidFill>
              <a:schemeClr val="bg1"/>
            </a:solidFill>
          </a:ln>
        </p:spPr>
        <p:txBody>
          <a:bodyPr lIns="0" r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mn-cs"/>
              </a:rPr>
              <a:t>Mar 31</a:t>
            </a:r>
          </a:p>
        </p:txBody>
      </p:sp>
      <p:grpSp>
        <p:nvGrpSpPr>
          <p:cNvPr id="41" name="Group 40">
            <a:extLst>
              <a:ext uri="{FF2B5EF4-FFF2-40B4-BE49-F238E27FC236}">
                <a16:creationId xmlns:a16="http://schemas.microsoft.com/office/drawing/2014/main" id="{2F627286-D2DB-402F-A0B0-D925036BC6CE}"/>
              </a:ext>
              <a:ext uri="{C183D7F6-B498-43B3-948B-1728B52AA6E4}">
                <adec:decorative xmlns:adec="http://schemas.microsoft.com/office/drawing/2017/decorative" val="1"/>
              </a:ext>
            </a:extLst>
          </p:cNvPr>
          <p:cNvGrpSpPr/>
          <p:nvPr/>
        </p:nvGrpSpPr>
        <p:grpSpPr>
          <a:xfrm>
            <a:off x="7509412" y="1546924"/>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 Placeholder 11">
            <a:extLst>
              <a:ext uri="{FF2B5EF4-FFF2-40B4-BE49-F238E27FC236}">
                <a16:creationId xmlns:a16="http://schemas.microsoft.com/office/drawing/2014/main" id="{869E9811-C485-CCDD-F589-48B9F53A8251}"/>
              </a:ext>
            </a:extLst>
          </p:cNvPr>
          <p:cNvSpPr>
            <a:spLocks noGrp="1"/>
          </p:cNvSpPr>
          <p:nvPr>
            <p:ph type="body" sz="quarter" idx="19"/>
          </p:nvPr>
        </p:nvSpPr>
        <p:spPr>
          <a:xfrm>
            <a:off x="7556501" y="1979855"/>
            <a:ext cx="1796605" cy="1526440"/>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the first of the month after you sign up</a:t>
            </a:r>
          </a:p>
        </p:txBody>
      </p:sp>
      <p:sp>
        <p:nvSpPr>
          <p:cNvPr id="14" name="Text Placeholder 13">
            <a:extLst>
              <a:ext uri="{FF2B5EF4-FFF2-40B4-BE49-F238E27FC236}">
                <a16:creationId xmlns:a16="http://schemas.microsoft.com/office/drawing/2014/main" id="{2DEDF110-C341-72F7-1016-7F093589E9E4}"/>
              </a:ext>
            </a:extLst>
          </p:cNvPr>
          <p:cNvSpPr>
            <a:spLocks noGrp="1"/>
          </p:cNvSpPr>
          <p:nvPr>
            <p:ph type="body" sz="quarter" idx="21"/>
          </p:nvPr>
        </p:nvSpPr>
        <p:spPr>
          <a:xfrm>
            <a:off x="18929" y="1070647"/>
            <a:ext cx="4845019" cy="703823"/>
          </a:xfrm>
          <a:prstGeom prst="homePlate">
            <a:avLst/>
          </a:prstGeom>
          <a:solidFill>
            <a:srgbClr val="FFD966"/>
          </a:solidFill>
        </p:spPr>
        <p:txBody>
          <a:bodyPr rIns="1463040">
            <a:no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00529B"/>
                </a:solidFill>
                <a:effectLst/>
                <a:uLnTx/>
                <a:uFillTx/>
              </a:rPr>
              <a:t>If you enroll after your IEP, you may pay a late enrollment penalty</a:t>
            </a: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44331" y="847572"/>
            <a:ext cx="1291899" cy="1086575"/>
          </a:xfrm>
          <a:prstGeom prst="rect">
            <a:avLst/>
          </a:prstGeom>
        </p:spPr>
      </p:pic>
      <p:sp>
        <p:nvSpPr>
          <p:cNvPr id="7" name="Text Placeholder 6">
            <a:extLst>
              <a:ext uri="{FF2B5EF4-FFF2-40B4-BE49-F238E27FC236}">
                <a16:creationId xmlns:a16="http://schemas.microsoft.com/office/drawing/2014/main" id="{B77C5F49-077A-8A78-D5D1-B04A29E71967}"/>
              </a:ext>
            </a:extLst>
          </p:cNvPr>
          <p:cNvSpPr>
            <a:spLocks noGrp="1"/>
          </p:cNvSpPr>
          <p:nvPr>
            <p:ph type="body" sz="quarter" idx="14"/>
          </p:nvPr>
        </p:nvSpPr>
        <p:spPr>
          <a:xfrm>
            <a:off x="1143000" y="3469702"/>
            <a:ext cx="9715500" cy="926927"/>
          </a:xfrm>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pay a premium for Part A and get Part B during the GEP, you can get a</a:t>
            </a:r>
            <a:r>
              <a:rPr kumimoji="0" lang="en-US" sz="2200" b="1" i="0" u="none" strike="noStrike" kern="1200" cap="none" spc="0" normalizeH="0" noProof="0" dirty="0">
                <a:ln>
                  <a:noFill/>
                </a:ln>
                <a:solidFill>
                  <a:srgbClr val="00529B"/>
                </a:solidFill>
                <a:effectLst/>
                <a:uLnTx/>
                <a:uFillTx/>
                <a:latin typeface="Arial" panose="020B0604020202020204" pitchFamily="34" charset="0"/>
                <a:ea typeface="+mn-ea"/>
                <a:cs typeface="Arial" panose="020B0604020202020204" pitchFamily="34" charset="0"/>
              </a:rPr>
              <a:t> Special Enrollment Period</a:t>
            </a: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(SEP) for Medicare drug coverage:</a:t>
            </a:r>
          </a:p>
          <a:p>
            <a:endParaRPr lang="en-US" sz="2200" dirty="0"/>
          </a:p>
        </p:txBody>
      </p:sp>
      <p:grpSp>
        <p:nvGrpSpPr>
          <p:cNvPr id="49" name="Group 48">
            <a:extLst>
              <a:ext uri="{FF2B5EF4-FFF2-40B4-BE49-F238E27FC236}">
                <a16:creationId xmlns:a16="http://schemas.microsoft.com/office/drawing/2014/main" id="{B8A6F989-05F4-416A-A086-E6DA3F01B49F}"/>
              </a:ext>
              <a:ext uri="{C183D7F6-B498-43B3-948B-1728B52AA6E4}">
                <adec:decorative xmlns:adec="http://schemas.microsoft.com/office/drawing/2017/decorative" val="1"/>
              </a:ext>
            </a:extLst>
          </p:cNvPr>
          <p:cNvGrpSpPr/>
          <p:nvPr/>
        </p:nvGrpSpPr>
        <p:grpSpPr>
          <a:xfrm>
            <a:off x="2290799" y="4333089"/>
            <a:ext cx="4855105" cy="1876108"/>
            <a:chOff x="1755493" y="758085"/>
            <a:chExt cx="4498465" cy="1469425"/>
          </a:xfrm>
        </p:grpSpPr>
        <p:sp>
          <p:nvSpPr>
            <p:cNvPr id="50" name="Isosceles Triangle 49">
              <a:extLst>
                <a:ext uri="{FF2B5EF4-FFF2-40B4-BE49-F238E27FC236}">
                  <a16:creationId xmlns:a16="http://schemas.microsoft.com/office/drawing/2014/main" id="{5AB26922-92D8-42BC-93DF-0AD39E95559C}"/>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DFC42931-4CAA-43D8-AF6E-08A1ECFE68E4}"/>
                </a:ext>
              </a:extLst>
            </p:cNvPr>
            <p:cNvGrpSpPr>
              <a:grpSpLocks noChangeAspect="1"/>
            </p:cNvGrpSpPr>
            <p:nvPr/>
          </p:nvGrpSpPr>
          <p:grpSpPr>
            <a:xfrm>
              <a:off x="4989068" y="758085"/>
              <a:ext cx="1264890" cy="1463041"/>
              <a:chOff x="1357450" y="2032941"/>
              <a:chExt cx="1051560" cy="1216293"/>
            </a:xfrm>
          </p:grpSpPr>
          <p:sp>
            <p:nvSpPr>
              <p:cNvPr id="92" name="Rectangle 91">
                <a:extLst>
                  <a:ext uri="{FF2B5EF4-FFF2-40B4-BE49-F238E27FC236}">
                    <a16:creationId xmlns:a16="http://schemas.microsoft.com/office/drawing/2014/main" id="{41C98D6F-47D9-412A-992B-6D169703477E}"/>
                  </a:ext>
                </a:extLst>
              </p:cNvPr>
              <p:cNvSpPr/>
              <p:nvPr/>
            </p:nvSpPr>
            <p:spPr>
              <a:xfrm>
                <a:off x="1357450" y="2353122"/>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F7633BC6-165A-498C-9821-12C3E7008C16}"/>
                  </a:ext>
                </a:extLst>
              </p:cNvPr>
              <p:cNvGrpSpPr/>
              <p:nvPr/>
            </p:nvGrpSpPr>
            <p:grpSpPr>
              <a:xfrm>
                <a:off x="1357450" y="2032941"/>
                <a:ext cx="1051560" cy="274320"/>
                <a:chOff x="4837371" y="4207752"/>
                <a:chExt cx="1051560" cy="274320"/>
              </a:xfrm>
            </p:grpSpPr>
            <p:sp>
              <p:nvSpPr>
                <p:cNvPr id="96" name="Rectangle 95">
                  <a:extLst>
                    <a:ext uri="{FF2B5EF4-FFF2-40B4-BE49-F238E27FC236}">
                      <a16:creationId xmlns:a16="http://schemas.microsoft.com/office/drawing/2014/main" id="{60014CC4-F508-4855-A482-A530A27A3C2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Flowchart: Terminator 96">
                  <a:extLst>
                    <a:ext uri="{FF2B5EF4-FFF2-40B4-BE49-F238E27FC236}">
                      <a16:creationId xmlns:a16="http://schemas.microsoft.com/office/drawing/2014/main" id="{BDE8EAD8-0AF1-4839-9828-EF2060B3D9B1}"/>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Flowchart: Terminator 97">
                  <a:extLst>
                    <a:ext uri="{FF2B5EF4-FFF2-40B4-BE49-F238E27FC236}">
                      <a16:creationId xmlns:a16="http://schemas.microsoft.com/office/drawing/2014/main" id="{6FC2EC7C-C00C-4055-8DD0-9C245B91753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lowchart: Terminator 98">
                  <a:extLst>
                    <a:ext uri="{FF2B5EF4-FFF2-40B4-BE49-F238E27FC236}">
                      <a16:creationId xmlns:a16="http://schemas.microsoft.com/office/drawing/2014/main" id="{A98B919C-B95A-4661-B050-2E68A088BAA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B8F688AD-A390-4296-811F-206A88F7CEEC}"/>
                </a:ext>
              </a:extLst>
            </p:cNvPr>
            <p:cNvGrpSpPr>
              <a:grpSpLocks noChangeAspect="1"/>
            </p:cNvGrpSpPr>
            <p:nvPr/>
          </p:nvGrpSpPr>
          <p:grpSpPr>
            <a:xfrm>
              <a:off x="3376729" y="758087"/>
              <a:ext cx="1264890" cy="1463040"/>
              <a:chOff x="1357450" y="2032941"/>
              <a:chExt cx="1051560" cy="1216292"/>
            </a:xfrm>
          </p:grpSpPr>
          <p:sp>
            <p:nvSpPr>
              <p:cNvPr id="84" name="Rectangle 83">
                <a:extLst>
                  <a:ext uri="{FF2B5EF4-FFF2-40B4-BE49-F238E27FC236}">
                    <a16:creationId xmlns:a16="http://schemas.microsoft.com/office/drawing/2014/main" id="{D01536B0-21BF-4137-A15A-E98F0B067E7A}"/>
                  </a:ext>
                </a:extLst>
              </p:cNvPr>
              <p:cNvSpPr/>
              <p:nvPr/>
            </p:nvSpPr>
            <p:spPr>
              <a:xfrm>
                <a:off x="1357450" y="2353120"/>
                <a:ext cx="1051560" cy="896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041E51C2-1F87-4846-B50D-4DC351AEBB93}"/>
                  </a:ext>
                </a:extLst>
              </p:cNvPr>
              <p:cNvGrpSpPr/>
              <p:nvPr/>
            </p:nvGrpSpPr>
            <p:grpSpPr>
              <a:xfrm>
                <a:off x="1357450" y="2032941"/>
                <a:ext cx="1051560" cy="274320"/>
                <a:chOff x="4837371" y="4207752"/>
                <a:chExt cx="1051560" cy="274320"/>
              </a:xfrm>
            </p:grpSpPr>
            <p:sp>
              <p:nvSpPr>
                <p:cNvPr id="88" name="Rectangle 87">
                  <a:extLst>
                    <a:ext uri="{FF2B5EF4-FFF2-40B4-BE49-F238E27FC236}">
                      <a16:creationId xmlns:a16="http://schemas.microsoft.com/office/drawing/2014/main" id="{06F8FA9A-CE45-4333-BFA9-F9D604950E2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Flowchart: Terminator 88">
                  <a:extLst>
                    <a:ext uri="{FF2B5EF4-FFF2-40B4-BE49-F238E27FC236}">
                      <a16:creationId xmlns:a16="http://schemas.microsoft.com/office/drawing/2014/main" id="{984987BB-1EC8-4BDD-B607-EAA4F8DF868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Flowchart: Terminator 89">
                  <a:extLst>
                    <a:ext uri="{FF2B5EF4-FFF2-40B4-BE49-F238E27FC236}">
                      <a16:creationId xmlns:a16="http://schemas.microsoft.com/office/drawing/2014/main" id="{A7D128E7-482E-4EF7-96B5-A54FCFA70C99}"/>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Flowchart: Terminator 90">
                  <a:extLst>
                    <a:ext uri="{FF2B5EF4-FFF2-40B4-BE49-F238E27FC236}">
                      <a16:creationId xmlns:a16="http://schemas.microsoft.com/office/drawing/2014/main" id="{731F9ED0-C4B2-4253-9195-D850019E2F2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3" name="Group 52">
              <a:extLst>
                <a:ext uri="{FF2B5EF4-FFF2-40B4-BE49-F238E27FC236}">
                  <a16:creationId xmlns:a16="http://schemas.microsoft.com/office/drawing/2014/main" id="{15E3F6F1-A315-43BF-916A-DB50663C5EDE}"/>
                </a:ext>
              </a:extLst>
            </p:cNvPr>
            <p:cNvGrpSpPr>
              <a:grpSpLocks noChangeAspect="1"/>
            </p:cNvGrpSpPr>
            <p:nvPr/>
          </p:nvGrpSpPr>
          <p:grpSpPr>
            <a:xfrm>
              <a:off x="1755493" y="764470"/>
              <a:ext cx="1264890" cy="1463040"/>
              <a:chOff x="1357450" y="2032941"/>
              <a:chExt cx="1051560" cy="1216292"/>
            </a:xfrm>
          </p:grpSpPr>
          <p:sp>
            <p:nvSpPr>
              <p:cNvPr id="55" name="Rectangle 54">
                <a:extLst>
                  <a:ext uri="{FF2B5EF4-FFF2-40B4-BE49-F238E27FC236}">
                    <a16:creationId xmlns:a16="http://schemas.microsoft.com/office/drawing/2014/main" id="{9D6284CB-0AD1-42CC-9C6A-3BDE7199FB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B4A110D0-B3B1-487B-AAA6-A5963E7008C4}"/>
                  </a:ext>
                </a:extLst>
              </p:cNvPr>
              <p:cNvGrpSpPr/>
              <p:nvPr/>
            </p:nvGrpSpPr>
            <p:grpSpPr>
              <a:xfrm>
                <a:off x="1357450" y="2032941"/>
                <a:ext cx="1051560" cy="274320"/>
                <a:chOff x="4837371" y="4207752"/>
                <a:chExt cx="1051560" cy="274320"/>
              </a:xfrm>
            </p:grpSpPr>
            <p:sp>
              <p:nvSpPr>
                <p:cNvPr id="80" name="Rectangle 79">
                  <a:extLst>
                    <a:ext uri="{FF2B5EF4-FFF2-40B4-BE49-F238E27FC236}">
                      <a16:creationId xmlns:a16="http://schemas.microsoft.com/office/drawing/2014/main" id="{EF8C466F-C567-4435-AAA2-85A1DE339478}"/>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lowchart: Terminator 80">
                  <a:extLst>
                    <a:ext uri="{FF2B5EF4-FFF2-40B4-BE49-F238E27FC236}">
                      <a16:creationId xmlns:a16="http://schemas.microsoft.com/office/drawing/2014/main" id="{F666E9F2-D4E9-4BDE-A8DF-700D0B56713A}"/>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lowchart: Terminator 81">
                  <a:extLst>
                    <a:ext uri="{FF2B5EF4-FFF2-40B4-BE49-F238E27FC236}">
                      <a16:creationId xmlns:a16="http://schemas.microsoft.com/office/drawing/2014/main" id="{69321EBA-7EB4-4B23-969D-41DB91A4A113}"/>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lowchart: Terminator 82">
                  <a:extLst>
                    <a:ext uri="{FF2B5EF4-FFF2-40B4-BE49-F238E27FC236}">
                      <a16:creationId xmlns:a16="http://schemas.microsoft.com/office/drawing/2014/main" id="{C111779A-90C3-4060-8FB4-125BA34DA09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4" name="Isosceles Triangle 53">
              <a:extLst>
                <a:ext uri="{FF2B5EF4-FFF2-40B4-BE49-F238E27FC236}">
                  <a16:creationId xmlns:a16="http://schemas.microsoft.com/office/drawing/2014/main" id="{88F2EEE9-330E-4A0A-A594-151ABB943376}"/>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 Placeholder 8">
            <a:extLst>
              <a:ext uri="{FF2B5EF4-FFF2-40B4-BE49-F238E27FC236}">
                <a16:creationId xmlns:a16="http://schemas.microsoft.com/office/drawing/2014/main" id="{30DB375F-C9E4-7451-F075-A81DA4677882}"/>
              </a:ext>
            </a:extLst>
          </p:cNvPr>
          <p:cNvSpPr>
            <a:spLocks noGrp="1"/>
          </p:cNvSpPr>
          <p:nvPr>
            <p:ph type="body" sz="quarter" idx="16"/>
          </p:nvPr>
        </p:nvSpPr>
        <p:spPr>
          <a:xfrm>
            <a:off x="2397342" y="4972696"/>
            <a:ext cx="1167161" cy="1097280"/>
          </a:xfrm>
          <a:ln>
            <a:solidFill>
              <a:schemeClr val="bg1"/>
            </a:solidFill>
          </a:ln>
        </p:spPr>
        <p:txBody>
          <a:bodyPr>
            <a:noAutofit/>
          </a:bodyPr>
          <a:lstStyle/>
          <a:p>
            <a:pPr algn="ctr">
              <a:lnSpc>
                <a:spcPct val="120000"/>
              </a:lnSpc>
            </a:pPr>
            <a:r>
              <a:rPr lang="en-US" b="1" u="sng" dirty="0">
                <a:solidFill>
                  <a:schemeClr val="bg1"/>
                </a:solidFill>
                <a:latin typeface="+mn-lt"/>
              </a:rPr>
              <a:t>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rPr>
              <a:t>Submit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rPr>
              <a:t>Part B application</a:t>
            </a:r>
          </a:p>
        </p:txBody>
      </p:sp>
      <p:sp>
        <p:nvSpPr>
          <p:cNvPr id="11" name="Text Placeholder 10">
            <a:extLst>
              <a:ext uri="{FF2B5EF4-FFF2-40B4-BE49-F238E27FC236}">
                <a16:creationId xmlns:a16="http://schemas.microsoft.com/office/drawing/2014/main" id="{CAEAF818-C4D8-DC62-9095-7F58443EEDD4}"/>
              </a:ext>
            </a:extLst>
          </p:cNvPr>
          <p:cNvSpPr>
            <a:spLocks noGrp="1"/>
          </p:cNvSpPr>
          <p:nvPr>
            <p:ph type="body" sz="quarter" idx="18"/>
          </p:nvPr>
        </p:nvSpPr>
        <p:spPr>
          <a:xfrm>
            <a:off x="4127841" y="4967148"/>
            <a:ext cx="1168833" cy="1097280"/>
          </a:xfrm>
          <a:ln>
            <a:solidFill>
              <a:schemeClr val="bg1"/>
            </a:solidFill>
          </a:ln>
        </p:spPr>
        <p:txBody>
          <a:bodyPr lIns="0" rIns="0">
            <a:noAutofit/>
          </a:bodyPr>
          <a:lstStyle/>
          <a:p>
            <a:pPr algn="ctr"/>
            <a:r>
              <a:rPr lang="en-US" b="1" u="sng" dirty="0">
                <a:solidFill>
                  <a:schemeClr val="bg1"/>
                </a:solidFill>
                <a:latin typeface="+mn-lt"/>
              </a:rPr>
              <a:t>CONTINUES</a:t>
            </a:r>
          </a:p>
          <a:p>
            <a:pPr algn="ctr">
              <a:lnSpc>
                <a:spcPct val="120000"/>
              </a:lnSpc>
              <a:spcBef>
                <a:spcPts val="600"/>
              </a:spcBef>
              <a:spcAft>
                <a:spcPts val="0"/>
              </a:spcAft>
            </a:pPr>
            <a:r>
              <a:rPr lang="en-US" dirty="0">
                <a:solidFill>
                  <a:schemeClr val="bg1"/>
                </a:solidFill>
                <a:latin typeface="+mn-lt"/>
              </a:rPr>
              <a:t>Part B </a:t>
            </a:r>
          </a:p>
          <a:p>
            <a:pPr algn="ctr">
              <a:lnSpc>
                <a:spcPct val="120000"/>
              </a:lnSpc>
              <a:spcBef>
                <a:spcPts val="600"/>
              </a:spcBef>
              <a:spcAft>
                <a:spcPts val="0"/>
              </a:spcAft>
            </a:pPr>
            <a:r>
              <a:rPr lang="en-US" dirty="0">
                <a:solidFill>
                  <a:schemeClr val="bg1"/>
                </a:solidFill>
                <a:latin typeface="+mn-lt"/>
              </a:rPr>
              <a:t>Month 1</a:t>
            </a:r>
          </a:p>
        </p:txBody>
      </p:sp>
      <p:sp>
        <p:nvSpPr>
          <p:cNvPr id="13" name="Text Placeholder 12">
            <a:extLst>
              <a:ext uri="{FF2B5EF4-FFF2-40B4-BE49-F238E27FC236}">
                <a16:creationId xmlns:a16="http://schemas.microsoft.com/office/drawing/2014/main" id="{4E24056E-B294-6D98-8548-A3ED56A3E0DA}"/>
              </a:ext>
            </a:extLst>
          </p:cNvPr>
          <p:cNvSpPr>
            <a:spLocks noGrp="1"/>
          </p:cNvSpPr>
          <p:nvPr>
            <p:ph type="body" sz="quarter" idx="20"/>
          </p:nvPr>
        </p:nvSpPr>
        <p:spPr>
          <a:xfrm>
            <a:off x="5854597" y="4979298"/>
            <a:ext cx="1190668" cy="1097280"/>
          </a:xfrm>
          <a:ln>
            <a:solidFill>
              <a:schemeClr val="bg1"/>
            </a:solidFill>
          </a:ln>
        </p:spPr>
        <p:txBody>
          <a:bodyPr>
            <a:noAutofit/>
          </a:bodyPr>
          <a:lstStyle/>
          <a:p>
            <a:pPr algn="ctr"/>
            <a:r>
              <a:rPr lang="en-US" b="1" u="sng" dirty="0">
                <a:solidFill>
                  <a:schemeClr val="bg1"/>
                </a:solidFill>
                <a:latin typeface="+mn-lt"/>
              </a:rPr>
              <a:t>ENDS</a:t>
            </a:r>
          </a:p>
          <a:p>
            <a:pPr algn="ctr">
              <a:spcBef>
                <a:spcPts val="600"/>
              </a:spcBef>
              <a:spcAft>
                <a:spcPts val="0"/>
              </a:spcAft>
            </a:pPr>
            <a:r>
              <a:rPr lang="en-US" dirty="0">
                <a:solidFill>
                  <a:schemeClr val="lt1"/>
                </a:solidFill>
                <a:latin typeface="+mn-lt"/>
              </a:rPr>
              <a:t>Part B</a:t>
            </a:r>
            <a:br>
              <a:rPr lang="en-US" dirty="0">
                <a:solidFill>
                  <a:schemeClr val="lt1"/>
                </a:solidFill>
                <a:latin typeface="+mn-lt"/>
              </a:rPr>
            </a:br>
            <a:r>
              <a:rPr lang="en-US" dirty="0">
                <a:solidFill>
                  <a:schemeClr val="lt1"/>
                </a:solidFill>
                <a:latin typeface="+mn-lt"/>
              </a:rPr>
              <a:t>end of Month 2 </a:t>
            </a:r>
          </a:p>
          <a:p>
            <a:pPr algn="ctr">
              <a:spcBef>
                <a:spcPts val="600"/>
              </a:spcBef>
              <a:spcAft>
                <a:spcPts val="0"/>
              </a:spcAft>
            </a:pPr>
            <a:endParaRPr lang="en-US" dirty="0">
              <a:solidFill>
                <a:schemeClr val="lt1"/>
              </a:solidFill>
              <a:latin typeface="+mn-lt"/>
            </a:endParaRPr>
          </a:p>
        </p:txBody>
      </p:sp>
      <p:grpSp>
        <p:nvGrpSpPr>
          <p:cNvPr id="43" name="Group 42">
            <a:extLst>
              <a:ext uri="{FF2B5EF4-FFF2-40B4-BE49-F238E27FC236}">
                <a16:creationId xmlns:a16="http://schemas.microsoft.com/office/drawing/2014/main" id="{1A8BA942-BD6D-4F53-996D-9A0B82029C45}"/>
              </a:ext>
              <a:ext uri="{C183D7F6-B498-43B3-948B-1728B52AA6E4}">
                <adec:decorative xmlns:adec="http://schemas.microsoft.com/office/drawing/2017/decorative" val="1"/>
              </a:ext>
            </a:extLst>
          </p:cNvPr>
          <p:cNvGrpSpPr/>
          <p:nvPr/>
        </p:nvGrpSpPr>
        <p:grpSpPr>
          <a:xfrm>
            <a:off x="7523785" y="4460002"/>
            <a:ext cx="2507141" cy="1917582"/>
            <a:chOff x="7664742" y="718797"/>
            <a:chExt cx="1890319" cy="1917582"/>
          </a:xfrm>
        </p:grpSpPr>
        <p:sp>
          <p:nvSpPr>
            <p:cNvPr id="44" name="Freeform: Shape 43">
              <a:extLst>
                <a:ext uri="{FF2B5EF4-FFF2-40B4-BE49-F238E27FC236}">
                  <a16:creationId xmlns:a16="http://schemas.microsoft.com/office/drawing/2014/main" id="{6495D038-6636-41A8-9ABC-32634D6D0774}"/>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8663DA2-CD8C-4ED8-9A83-C19538CA4B82}"/>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 Placeholder 14">
            <a:extLst>
              <a:ext uri="{FF2B5EF4-FFF2-40B4-BE49-F238E27FC236}">
                <a16:creationId xmlns:a16="http://schemas.microsoft.com/office/drawing/2014/main" id="{BA49F70F-76FF-1120-ED7C-2503F47300F1}"/>
              </a:ext>
            </a:extLst>
          </p:cNvPr>
          <p:cNvSpPr>
            <a:spLocks noGrp="1"/>
          </p:cNvSpPr>
          <p:nvPr>
            <p:ph type="body" sz="quarter" idx="22"/>
          </p:nvPr>
        </p:nvSpPr>
        <p:spPr>
          <a:xfrm>
            <a:off x="7568570" y="4848343"/>
            <a:ext cx="2337430" cy="1599213"/>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begins </a:t>
            </a:r>
            <a:r>
              <a:rPr lang="en-US" sz="2200" b="1" dirty="0">
                <a:solidFill>
                  <a:srgbClr val="2F5597"/>
                </a:solidFill>
                <a:latin typeface="Calibri" panose="020F0502020204030204"/>
                <a:cs typeface="+mn-cs"/>
              </a:rPr>
              <a:t>f</a:t>
            </a:r>
            <a:r>
              <a:rPr kumimoji="0" lang="en-US" sz="2200" b="1" i="0" u="none" strike="noStrike" kern="1200" cap="none" spc="0" normalizeH="0" baseline="0" noProof="0" dirty="0" err="1">
                <a:ln>
                  <a:noFill/>
                </a:ln>
                <a:solidFill>
                  <a:srgbClr val="2F5597"/>
                </a:solidFill>
                <a:effectLst/>
                <a:uLnTx/>
                <a:uFillTx/>
                <a:latin typeface="Calibri" panose="020F0502020204030204"/>
                <a:ea typeface="+mn-ea"/>
                <a:cs typeface="+mn-cs"/>
              </a:rPr>
              <a:t>irst</a:t>
            </a: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 of month after month  application is received</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Drug Coverage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96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anim calcmode="lin" valueType="num">
                                      <p:cBhvr additive="base">
                                        <p:cTn id="3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
                                            <p:bg/>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0-#ppt_w/2"/>
                                          </p:val>
                                        </p:tav>
                                        <p:tav tm="100000">
                                          <p:val>
                                            <p:strVal val="#ppt_x"/>
                                          </p:val>
                                        </p:tav>
                                      </p:tavLst>
                                    </p:anim>
                                    <p:anim calcmode="lin" valueType="num">
                                      <p:cBhvr additive="base">
                                        <p:cTn id="42" dur="500" fill="hold"/>
                                        <p:tgtEl>
                                          <p:spTgt spid="11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
                                            <p:bg/>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1">
                                            <p:bg/>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xEl>
                                              <p:pRg st="1" end="1"/>
                                            </p:tx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3">
                                            <p:bg/>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3">
                                            <p:txEl>
                                              <p:pRg st="0" end="0"/>
                                            </p:tx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xEl>
                                              <p:pRg st="1" end="1"/>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build="p" animBg="1"/>
      <p:bldP spid="10" grpId="0" build="p" animBg="1"/>
      <p:bldP spid="12" grpId="0" build="p"/>
      <p:bldP spid="14" grpId="0" uiExpand="1" build="p" animBg="1"/>
      <p:bldP spid="7" grpId="0"/>
      <p:bldP spid="9" grpId="0" build="p" animBg="1"/>
      <p:bldP spid="11" grpId="0" build="p" animBg="1"/>
      <p:bldP spid="13" grpId="0" build="p" animBg="1"/>
      <p:bldP spid="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Open Enrollment Period</a:t>
            </a:r>
          </a:p>
        </p:txBody>
      </p:sp>
      <p:sp>
        <p:nvSpPr>
          <p:cNvPr id="11" name="Text Placeholder 10">
            <a:extLst>
              <a:ext uri="{FF2B5EF4-FFF2-40B4-BE49-F238E27FC236}">
                <a16:creationId xmlns:a16="http://schemas.microsoft.com/office/drawing/2014/main" id="{7DE5849A-2447-AE90-B369-CDE55B8F8418}"/>
              </a:ext>
            </a:extLst>
          </p:cNvPr>
          <p:cNvSpPr>
            <a:spLocks noGrp="1"/>
          </p:cNvSpPr>
          <p:nvPr>
            <p:ph type="body" sz="quarter" idx="13"/>
          </p:nvPr>
        </p:nvSpPr>
        <p:spPr>
          <a:xfrm>
            <a:off x="-23268" y="1104213"/>
            <a:ext cx="12215268" cy="723900"/>
          </a:xfrm>
        </p:spPr>
        <p:txBody>
          <a:bodyPr/>
          <a:lstStyle/>
          <a:p>
            <a:pPr marL="0" lvl="0" indent="0" algn="ctr">
              <a:spcAft>
                <a:spcPts val="0"/>
              </a:spcAft>
              <a:buClrTx/>
              <a:buNone/>
            </a:pPr>
            <a:r>
              <a:rPr lang="en-US" sz="2800" b="1" dirty="0"/>
              <a:t>7-Week Period</a:t>
            </a:r>
          </a:p>
        </p:txBody>
      </p:sp>
      <p:pic>
        <p:nvPicPr>
          <p:cNvPr id="22" name="Picture 21">
            <a:extLst>
              <a:ext uri="{FF2B5EF4-FFF2-40B4-BE49-F238E27FC236}">
                <a16:creationId xmlns:a16="http://schemas.microsoft.com/office/drawing/2014/main" id="{B8E866B1-CFFD-B26A-4EB6-15229FC22A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8831" y="2182882"/>
            <a:ext cx="1268078" cy="1481456"/>
          </a:xfrm>
          <a:prstGeom prst="rect">
            <a:avLst/>
          </a:prstGeom>
        </p:spPr>
      </p:pic>
      <p:sp>
        <p:nvSpPr>
          <p:cNvPr id="12" name="Text Placeholder 11">
            <a:extLst>
              <a:ext uri="{FF2B5EF4-FFF2-40B4-BE49-F238E27FC236}">
                <a16:creationId xmlns:a16="http://schemas.microsoft.com/office/drawing/2014/main" id="{5426997A-B5BF-66EF-EB9A-2BF8C0A88A45}"/>
              </a:ext>
            </a:extLst>
          </p:cNvPr>
          <p:cNvSpPr>
            <a:spLocks noGrp="1"/>
          </p:cNvSpPr>
          <p:nvPr>
            <p:ph type="body" sz="quarter" idx="14"/>
          </p:nvPr>
        </p:nvSpPr>
        <p:spPr>
          <a:xfrm>
            <a:off x="2647869"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58" name="Isosceles Triangle 57">
            <a:extLst>
              <a:ext uri="{FF2B5EF4-FFF2-40B4-BE49-F238E27FC236}">
                <a16:creationId xmlns:a16="http://schemas.microsoft.com/office/drawing/2014/main" id="{45975E1C-E437-4360-9806-365C852953A7}"/>
              </a:ext>
              <a:ext uri="{C183D7F6-B498-43B3-948B-1728B52AA6E4}">
                <adec:decorative xmlns:adec="http://schemas.microsoft.com/office/drawing/2017/decorative" val="1"/>
              </a:ext>
            </a:extLst>
          </p:cNvPr>
          <p:cNvSpPr/>
          <p:nvPr/>
        </p:nvSpPr>
        <p:spPr>
          <a:xfrm rot="5400000">
            <a:off x="3729714"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6D87FDA-464B-DA32-4E70-E95DF753AF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01818" y="2182882"/>
            <a:ext cx="1268078" cy="1481456"/>
          </a:xfrm>
          <a:prstGeom prst="rect">
            <a:avLst/>
          </a:prstGeom>
        </p:spPr>
      </p:pic>
      <p:sp>
        <p:nvSpPr>
          <p:cNvPr id="62" name="Isosceles Triangle 61">
            <a:extLst>
              <a:ext uri="{FF2B5EF4-FFF2-40B4-BE49-F238E27FC236}">
                <a16:creationId xmlns:a16="http://schemas.microsoft.com/office/drawing/2014/main" id="{0F208169-92E2-4D06-9096-5DF479DC63D9}"/>
              </a:ext>
              <a:ext uri="{C183D7F6-B498-43B3-948B-1728B52AA6E4}">
                <adec:decorative xmlns:adec="http://schemas.microsoft.com/office/drawing/2017/decorative" val="1"/>
              </a:ext>
            </a:extLst>
          </p:cNvPr>
          <p:cNvSpPr/>
          <p:nvPr/>
        </p:nvSpPr>
        <p:spPr>
          <a:xfrm rot="5400000">
            <a:off x="5367590"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0C920E2D-669F-C152-8446-E78A6602CC45}"/>
              </a:ext>
            </a:extLst>
          </p:cNvPr>
          <p:cNvSpPr>
            <a:spLocks noGrp="1"/>
          </p:cNvSpPr>
          <p:nvPr>
            <p:ph type="body" sz="quarter" idx="15"/>
          </p:nvPr>
        </p:nvSpPr>
        <p:spPr>
          <a:xfrm>
            <a:off x="4294981"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pic>
        <p:nvPicPr>
          <p:cNvPr id="24" name="Picture 23">
            <a:extLst>
              <a:ext uri="{FF2B5EF4-FFF2-40B4-BE49-F238E27FC236}">
                <a16:creationId xmlns:a16="http://schemas.microsoft.com/office/drawing/2014/main" id="{0EB7FF93-AC3A-F0DD-474F-1EF45CCF1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2181" y="2182882"/>
            <a:ext cx="1268078" cy="1481456"/>
          </a:xfrm>
          <a:prstGeom prst="rect">
            <a:avLst/>
          </a:prstGeom>
        </p:spPr>
      </p:pic>
      <p:sp>
        <p:nvSpPr>
          <p:cNvPr id="14" name="Text Placeholder 13">
            <a:extLst>
              <a:ext uri="{FF2B5EF4-FFF2-40B4-BE49-F238E27FC236}">
                <a16:creationId xmlns:a16="http://schemas.microsoft.com/office/drawing/2014/main" id="{3BCC7FAC-768C-D862-7CA8-AEA889A30859}"/>
              </a:ext>
            </a:extLst>
          </p:cNvPr>
          <p:cNvSpPr>
            <a:spLocks noGrp="1"/>
          </p:cNvSpPr>
          <p:nvPr>
            <p:ph type="body" sz="quarter" idx="16"/>
          </p:nvPr>
        </p:nvSpPr>
        <p:spPr>
          <a:xfrm>
            <a:off x="5939551"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7968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14">
            <a:extLst>
              <a:ext uri="{FF2B5EF4-FFF2-40B4-BE49-F238E27FC236}">
                <a16:creationId xmlns:a16="http://schemas.microsoft.com/office/drawing/2014/main" id="{61543E60-08D5-DBDF-07AA-6B05B2145EA7}"/>
              </a:ext>
            </a:extLst>
          </p:cNvPr>
          <p:cNvSpPr>
            <a:spLocks noGrp="1"/>
          </p:cNvSpPr>
          <p:nvPr>
            <p:ph type="body" sz="quarter" idx="17"/>
          </p:nvPr>
        </p:nvSpPr>
        <p:spPr>
          <a:xfrm>
            <a:off x="7492033" y="2429305"/>
            <a:ext cx="1887374" cy="1285151"/>
          </a:xfrm>
        </p:spPr>
        <p:txBody>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6" name="Text Placeholder 15">
            <a:extLst>
              <a:ext uri="{FF2B5EF4-FFF2-40B4-BE49-F238E27FC236}">
                <a16:creationId xmlns:a16="http://schemas.microsoft.com/office/drawing/2014/main" id="{49045BF2-3A52-C3C9-F3AC-80AB64F92E8B}"/>
              </a:ext>
            </a:extLst>
          </p:cNvPr>
          <p:cNvSpPr>
            <a:spLocks noGrp="1"/>
          </p:cNvSpPr>
          <p:nvPr>
            <p:ph type="body" sz="quarter" idx="18"/>
          </p:nvPr>
        </p:nvSpPr>
        <p:spPr>
          <a:xfrm>
            <a:off x="838200" y="3965890"/>
            <a:ext cx="10880057" cy="1745977"/>
          </a:xfrm>
        </p:spPr>
        <p:txBody>
          <a:bodyPr/>
          <a:lstStyle/>
          <a:p>
            <a:pPr marL="274320" lvl="1">
              <a:spcAft>
                <a:spcPts val="1200"/>
              </a:spcAft>
              <a:buFont typeface="Wingdings" panose="05000000000000000000" pitchFamily="2" charset="2"/>
              <a:buChar char="§"/>
              <a:defRPr/>
            </a:pPr>
            <a:r>
              <a:rPr lang="en-US" sz="2400" dirty="0"/>
              <a:t>7-week period each year where you can join, disenroll, or switch Medicare Advantage Plans or Medicare drug plans </a:t>
            </a:r>
          </a:p>
          <a:p>
            <a:pPr>
              <a:buClrTx/>
              <a:defRPr/>
            </a:pPr>
            <a:r>
              <a:rPr lang="en-US" sz="2400" spc="-31" dirty="0"/>
              <a:t>This is a time to review health and drug plan choices</a:t>
            </a:r>
            <a:endParaRPr lang="en-US" sz="2400" dirty="0"/>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870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Open Enrollment Period </a:t>
            </a:r>
          </a:p>
        </p:txBody>
      </p:sp>
      <p:sp>
        <p:nvSpPr>
          <p:cNvPr id="8" name="Content Placeholder 7">
            <a:extLst>
              <a:ext uri="{FF2B5EF4-FFF2-40B4-BE49-F238E27FC236}">
                <a16:creationId xmlns:a16="http://schemas.microsoft.com/office/drawing/2014/main" id="{981B925C-7C48-3B84-881F-1B3ACF12772B}"/>
              </a:ext>
            </a:extLst>
          </p:cNvPr>
          <p:cNvSpPr>
            <a:spLocks noGrp="1"/>
          </p:cNvSpPr>
          <p:nvPr>
            <p:ph sz="quarter" idx="13"/>
          </p:nvPr>
        </p:nvSpPr>
        <p:spPr>
          <a:xfrm>
            <a:off x="585253" y="3792989"/>
            <a:ext cx="2905125" cy="863600"/>
          </a:xfrm>
        </p:spPr>
        <p:txBody>
          <a:bodyPr/>
          <a:lstStyle/>
          <a:p>
            <a:pPr lvl="0" algn="ctr">
              <a:spcAft>
                <a:spcPts val="0"/>
              </a:spcAft>
              <a:buClrTx/>
            </a:pPr>
            <a:r>
              <a:rPr lang="en-US" sz="1600" b="1" dirty="0"/>
              <a:t>Annual </a:t>
            </a:r>
            <a:br>
              <a:rPr lang="en-US" sz="1600" b="1" dirty="0"/>
            </a:br>
            <a:r>
              <a:rPr lang="en-US" sz="1600" b="1" dirty="0"/>
              <a:t>Medicare Advantage OEP</a:t>
            </a:r>
          </a:p>
          <a:p>
            <a:pPr lvl="0" algn="ctr">
              <a:spcAft>
                <a:spcPts val="0"/>
              </a:spcAft>
              <a:buClrTx/>
            </a:pPr>
            <a:r>
              <a:rPr lang="en-US" sz="1600" dirty="0"/>
              <a:t>January 1</a:t>
            </a:r>
            <a:r>
              <a:rPr lang="en-US" sz="1600" dirty="0">
                <a:solidFill>
                  <a:prstClr val="black"/>
                </a:solidFill>
              </a:rPr>
              <a:t>–</a:t>
            </a:r>
            <a:r>
              <a:rPr lang="en-US" sz="1600" dirty="0"/>
              <a:t>March 31</a:t>
            </a:r>
          </a:p>
        </p:txBody>
      </p:sp>
      <p:grpSp>
        <p:nvGrpSpPr>
          <p:cNvPr id="13" name="Group 12" descr="A group of three calendar icons indicating the start, continue and end dates of coverage&#10;">
            <a:extLst>
              <a:ext uri="{FF2B5EF4-FFF2-40B4-BE49-F238E27FC236}">
                <a16:creationId xmlns:a16="http://schemas.microsoft.com/office/drawing/2014/main" id="{545C8F4B-5518-4163-97CB-AE39A1B01E51}"/>
              </a:ext>
            </a:extLst>
          </p:cNvPr>
          <p:cNvGrpSpPr/>
          <p:nvPr/>
        </p:nvGrpSpPr>
        <p:grpSpPr>
          <a:xfrm>
            <a:off x="287439" y="1970747"/>
            <a:ext cx="3450166" cy="1221676"/>
            <a:chOff x="172330" y="2022260"/>
            <a:chExt cx="3450166" cy="1221676"/>
          </a:xfrm>
        </p:grpSpPr>
        <p:grpSp>
          <p:nvGrpSpPr>
            <p:cNvPr id="143" name="Group 142">
              <a:extLst>
                <a:ext uri="{FF2B5EF4-FFF2-40B4-BE49-F238E27FC236}">
                  <a16:creationId xmlns:a16="http://schemas.microsoft.com/office/drawing/2014/main" id="{5A2BA0FD-B1DF-4147-8E13-06971C18C742}"/>
                </a:ext>
              </a:extLst>
            </p:cNvPr>
            <p:cNvGrpSpPr/>
            <p:nvPr/>
          </p:nvGrpSpPr>
          <p:grpSpPr>
            <a:xfrm>
              <a:off x="2570936" y="2027644"/>
              <a:ext cx="1051560" cy="1216292"/>
              <a:chOff x="1357450" y="2032941"/>
              <a:chExt cx="1051560" cy="1216292"/>
            </a:xfrm>
          </p:grpSpPr>
          <p:sp>
            <p:nvSpPr>
              <p:cNvPr id="144" name="Rectangle 143">
                <a:extLst>
                  <a:ext uri="{FF2B5EF4-FFF2-40B4-BE49-F238E27FC236}">
                    <a16:creationId xmlns:a16="http://schemas.microsoft.com/office/drawing/2014/main" id="{77A7BFEE-31BE-41A6-B1EC-D6FFE3C514AD}"/>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998B2DC6-E40C-4D17-B9B6-B6B15D81BF1E}"/>
                  </a:ext>
                </a:extLst>
              </p:cNvPr>
              <p:cNvGrpSpPr/>
              <p:nvPr/>
            </p:nvGrpSpPr>
            <p:grpSpPr>
              <a:xfrm>
                <a:off x="1357450" y="2032941"/>
                <a:ext cx="1051560" cy="1137172"/>
                <a:chOff x="1709328" y="3588409"/>
                <a:chExt cx="1051560" cy="1137172"/>
              </a:xfrm>
            </p:grpSpPr>
            <p:grpSp>
              <p:nvGrpSpPr>
                <p:cNvPr id="146" name="Group 145">
                  <a:extLst>
                    <a:ext uri="{FF2B5EF4-FFF2-40B4-BE49-F238E27FC236}">
                      <a16:creationId xmlns:a16="http://schemas.microsoft.com/office/drawing/2014/main" id="{E3576C4A-C5E7-486F-9FA8-60FDEC8EF0D1}"/>
                    </a:ext>
                  </a:extLst>
                </p:cNvPr>
                <p:cNvGrpSpPr/>
                <p:nvPr/>
              </p:nvGrpSpPr>
              <p:grpSpPr>
                <a:xfrm>
                  <a:off x="1709328" y="3588409"/>
                  <a:ext cx="1051560" cy="274320"/>
                  <a:chOff x="4837371" y="4207752"/>
                  <a:chExt cx="1051560" cy="274320"/>
                </a:xfrm>
              </p:grpSpPr>
              <p:sp>
                <p:nvSpPr>
                  <p:cNvPr id="148" name="Rectangle 147">
                    <a:extLst>
                      <a:ext uri="{FF2B5EF4-FFF2-40B4-BE49-F238E27FC236}">
                        <a16:creationId xmlns:a16="http://schemas.microsoft.com/office/drawing/2014/main" id="{132719E7-7C6E-4FFD-80EB-D1C3B4C8F7BD}"/>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lowchart: Terminator 148">
                    <a:extLst>
                      <a:ext uri="{FF2B5EF4-FFF2-40B4-BE49-F238E27FC236}">
                        <a16:creationId xmlns:a16="http://schemas.microsoft.com/office/drawing/2014/main" id="{29031939-2E5F-4203-817D-25591D06CDB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lowchart: Terminator 149">
                    <a:extLst>
                      <a:ext uri="{FF2B5EF4-FFF2-40B4-BE49-F238E27FC236}">
                        <a16:creationId xmlns:a16="http://schemas.microsoft.com/office/drawing/2014/main" id="{3A7D5A9F-5DC7-4E29-B40F-441494913EB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Flowchart: Terminator 150">
                    <a:extLst>
                      <a:ext uri="{FF2B5EF4-FFF2-40B4-BE49-F238E27FC236}">
                        <a16:creationId xmlns:a16="http://schemas.microsoft.com/office/drawing/2014/main" id="{389A5647-C67C-4899-B31E-EBFA1FCFE7E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TextBox 146">
                  <a:extLst>
                    <a:ext uri="{FF2B5EF4-FFF2-40B4-BE49-F238E27FC236}">
                      <a16:creationId xmlns:a16="http://schemas.microsoft.com/office/drawing/2014/main" id="{A523D675-C92C-4FA5-9759-6820419400A8}"/>
                    </a:ext>
                  </a:extLst>
                </p:cNvPr>
                <p:cNvSpPr txBox="1"/>
                <p:nvPr/>
              </p:nvSpPr>
              <p:spPr>
                <a:xfrm>
                  <a:off x="1788035" y="3994061"/>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grpSp>
        </p:grpSp>
        <p:grpSp>
          <p:nvGrpSpPr>
            <p:cNvPr id="152" name="Group 151">
              <a:extLst>
                <a:ext uri="{FF2B5EF4-FFF2-40B4-BE49-F238E27FC236}">
                  <a16:creationId xmlns:a16="http://schemas.microsoft.com/office/drawing/2014/main" id="{1B9F481A-7ABC-4033-9189-F6F1198A2EA4}"/>
                </a:ext>
              </a:extLst>
            </p:cNvPr>
            <p:cNvGrpSpPr/>
            <p:nvPr/>
          </p:nvGrpSpPr>
          <p:grpSpPr>
            <a:xfrm>
              <a:off x="1365105" y="2022260"/>
              <a:ext cx="1051560" cy="1216292"/>
              <a:chOff x="1357450" y="2032941"/>
              <a:chExt cx="1051560" cy="1216292"/>
            </a:xfrm>
          </p:grpSpPr>
          <p:sp>
            <p:nvSpPr>
              <p:cNvPr id="153" name="Rectangle 152">
                <a:extLst>
                  <a:ext uri="{FF2B5EF4-FFF2-40B4-BE49-F238E27FC236}">
                    <a16:creationId xmlns:a16="http://schemas.microsoft.com/office/drawing/2014/main" id="{E5A45676-2FCC-4FDF-B0E9-F458E1B0231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0CA0C7C7-F0E5-4046-ACFC-2E5C02B94C62}"/>
                  </a:ext>
                </a:extLst>
              </p:cNvPr>
              <p:cNvGrpSpPr/>
              <p:nvPr/>
            </p:nvGrpSpPr>
            <p:grpSpPr>
              <a:xfrm>
                <a:off x="1357450" y="2032941"/>
                <a:ext cx="1051560" cy="1140740"/>
                <a:chOff x="1709328" y="3588409"/>
                <a:chExt cx="1051560" cy="1140740"/>
              </a:xfrm>
            </p:grpSpPr>
            <p:grpSp>
              <p:nvGrpSpPr>
                <p:cNvPr id="155" name="Group 154">
                  <a:extLst>
                    <a:ext uri="{FF2B5EF4-FFF2-40B4-BE49-F238E27FC236}">
                      <a16:creationId xmlns:a16="http://schemas.microsoft.com/office/drawing/2014/main" id="{4000D425-2070-4B4A-9C49-17FD336E3C62}"/>
                    </a:ext>
                  </a:extLst>
                </p:cNvPr>
                <p:cNvGrpSpPr/>
                <p:nvPr/>
              </p:nvGrpSpPr>
              <p:grpSpPr>
                <a:xfrm>
                  <a:off x="1709328" y="3588409"/>
                  <a:ext cx="1051560" cy="274320"/>
                  <a:chOff x="4837371" y="4207752"/>
                  <a:chExt cx="1051560" cy="274320"/>
                </a:xfrm>
              </p:grpSpPr>
              <p:sp>
                <p:nvSpPr>
                  <p:cNvPr id="157" name="Rectangle 156">
                    <a:extLst>
                      <a:ext uri="{FF2B5EF4-FFF2-40B4-BE49-F238E27FC236}">
                        <a16:creationId xmlns:a16="http://schemas.microsoft.com/office/drawing/2014/main" id="{01FCE8CB-B4AE-4774-9221-5A20B5707DD6}"/>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Flowchart: Terminator 157">
                    <a:extLst>
                      <a:ext uri="{FF2B5EF4-FFF2-40B4-BE49-F238E27FC236}">
                        <a16:creationId xmlns:a16="http://schemas.microsoft.com/office/drawing/2014/main" id="{849C7525-CE48-49D8-BCF3-BFAA7888CB4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Flowchart: Terminator 158">
                    <a:extLst>
                      <a:ext uri="{FF2B5EF4-FFF2-40B4-BE49-F238E27FC236}">
                        <a16:creationId xmlns:a16="http://schemas.microsoft.com/office/drawing/2014/main" id="{7FB442A6-5E67-4EC5-A1CE-F34FE6C9F991}"/>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lowchart: Terminator 159">
                    <a:extLst>
                      <a:ext uri="{FF2B5EF4-FFF2-40B4-BE49-F238E27FC236}">
                        <a16:creationId xmlns:a16="http://schemas.microsoft.com/office/drawing/2014/main" id="{4BFD3687-B3EB-46FA-B6AD-2C575C5FB6BF}"/>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6" name="TextBox 155">
                  <a:extLst>
                    <a:ext uri="{FF2B5EF4-FFF2-40B4-BE49-F238E27FC236}">
                      <a16:creationId xmlns:a16="http://schemas.microsoft.com/office/drawing/2014/main" id="{773806ED-14B8-4806-870C-CFB40802139D}"/>
                    </a:ext>
                  </a:extLst>
                </p:cNvPr>
                <p:cNvSpPr txBox="1"/>
                <p:nvPr/>
              </p:nvSpPr>
              <p:spPr>
                <a:xfrm>
                  <a:off x="1788035" y="399762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grpSp>
        </p:grpSp>
        <p:grpSp>
          <p:nvGrpSpPr>
            <p:cNvPr id="161" name="Group 160">
              <a:extLst>
                <a:ext uri="{FF2B5EF4-FFF2-40B4-BE49-F238E27FC236}">
                  <a16:creationId xmlns:a16="http://schemas.microsoft.com/office/drawing/2014/main" id="{37E4D850-AF4B-40D1-B112-8E789893FC5B}"/>
                </a:ext>
              </a:extLst>
            </p:cNvPr>
            <p:cNvGrpSpPr/>
            <p:nvPr/>
          </p:nvGrpSpPr>
          <p:grpSpPr>
            <a:xfrm>
              <a:off x="172330" y="2022260"/>
              <a:ext cx="1051560" cy="1216292"/>
              <a:chOff x="1357450" y="2032941"/>
              <a:chExt cx="1051560" cy="1216292"/>
            </a:xfrm>
          </p:grpSpPr>
          <p:sp>
            <p:nvSpPr>
              <p:cNvPr id="162" name="Rectangle 161">
                <a:extLst>
                  <a:ext uri="{FF2B5EF4-FFF2-40B4-BE49-F238E27FC236}">
                    <a16:creationId xmlns:a16="http://schemas.microsoft.com/office/drawing/2014/main" id="{12822B3E-B592-4108-B606-364C1C078850}"/>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a:extLst>
                  <a:ext uri="{FF2B5EF4-FFF2-40B4-BE49-F238E27FC236}">
                    <a16:creationId xmlns:a16="http://schemas.microsoft.com/office/drawing/2014/main" id="{65C18F82-2E7D-47DA-A24E-DDCC7D90204C}"/>
                  </a:ext>
                </a:extLst>
              </p:cNvPr>
              <p:cNvGrpSpPr/>
              <p:nvPr/>
            </p:nvGrpSpPr>
            <p:grpSpPr>
              <a:xfrm>
                <a:off x="1357450" y="2032941"/>
                <a:ext cx="1051560" cy="1143383"/>
                <a:chOff x="1709328" y="3588409"/>
                <a:chExt cx="1051560" cy="1143383"/>
              </a:xfrm>
            </p:grpSpPr>
            <p:grpSp>
              <p:nvGrpSpPr>
                <p:cNvPr id="164" name="Group 163">
                  <a:extLst>
                    <a:ext uri="{FF2B5EF4-FFF2-40B4-BE49-F238E27FC236}">
                      <a16:creationId xmlns:a16="http://schemas.microsoft.com/office/drawing/2014/main" id="{BA71FE60-611A-47FA-B93D-C7E410148129}"/>
                    </a:ext>
                  </a:extLst>
                </p:cNvPr>
                <p:cNvGrpSpPr/>
                <p:nvPr/>
              </p:nvGrpSpPr>
              <p:grpSpPr>
                <a:xfrm>
                  <a:off x="1709328" y="3588409"/>
                  <a:ext cx="1051560" cy="274320"/>
                  <a:chOff x="4837371" y="4207752"/>
                  <a:chExt cx="1051560" cy="274320"/>
                </a:xfrm>
              </p:grpSpPr>
              <p:sp>
                <p:nvSpPr>
                  <p:cNvPr id="166" name="Rectangle 165">
                    <a:extLst>
                      <a:ext uri="{FF2B5EF4-FFF2-40B4-BE49-F238E27FC236}">
                        <a16:creationId xmlns:a16="http://schemas.microsoft.com/office/drawing/2014/main" id="{A4DD57E9-5451-4205-B7FA-59114DF52BB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Flowchart: Terminator 166">
                    <a:extLst>
                      <a:ext uri="{FF2B5EF4-FFF2-40B4-BE49-F238E27FC236}">
                        <a16:creationId xmlns:a16="http://schemas.microsoft.com/office/drawing/2014/main" id="{468A35B2-B19D-4ECF-99AB-15B45F57AC02}"/>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lowchart: Terminator 167">
                    <a:extLst>
                      <a:ext uri="{FF2B5EF4-FFF2-40B4-BE49-F238E27FC236}">
                        <a16:creationId xmlns:a16="http://schemas.microsoft.com/office/drawing/2014/main" id="{6BC9DFC8-E44D-42DA-957C-38696D448D6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Flowchart: Terminator 168">
                    <a:extLst>
                      <a:ext uri="{FF2B5EF4-FFF2-40B4-BE49-F238E27FC236}">
                        <a16:creationId xmlns:a16="http://schemas.microsoft.com/office/drawing/2014/main" id="{57276395-0176-409A-9181-94F5D4CEDD7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TextBox 164">
                  <a:extLst>
                    <a:ext uri="{FF2B5EF4-FFF2-40B4-BE49-F238E27FC236}">
                      <a16:creationId xmlns:a16="http://schemas.microsoft.com/office/drawing/2014/main" id="{75FC6833-9AB7-4D60-BB59-1F63DE68BFD1}"/>
                    </a:ext>
                  </a:extLst>
                </p:cNvPr>
                <p:cNvSpPr txBox="1"/>
                <p:nvPr/>
              </p:nvSpPr>
              <p:spPr>
                <a:xfrm>
                  <a:off x="1788035" y="400027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grpSp>
      </p:grpSp>
      <p:sp>
        <p:nvSpPr>
          <p:cNvPr id="9" name="Content Placeholder 8">
            <a:extLst>
              <a:ext uri="{FF2B5EF4-FFF2-40B4-BE49-F238E27FC236}">
                <a16:creationId xmlns:a16="http://schemas.microsoft.com/office/drawing/2014/main" id="{AF748F31-F9E3-342C-FF3B-3EB7423BE06F}"/>
              </a:ext>
            </a:extLst>
          </p:cNvPr>
          <p:cNvSpPr>
            <a:spLocks noGrp="1"/>
          </p:cNvSpPr>
          <p:nvPr>
            <p:ph sz="quarter" idx="14"/>
          </p:nvPr>
        </p:nvSpPr>
        <p:spPr>
          <a:xfrm>
            <a:off x="3593713" y="1176597"/>
            <a:ext cx="731520" cy="731520"/>
          </a:xfrm>
          <a:prstGeom prst="ellipse">
            <a:avLst/>
          </a:prstGeom>
          <a:solidFill>
            <a:srgbClr val="FFC000"/>
          </a:solidFill>
          <a:effectLst>
            <a:outerShdw blurRad="50800" dist="38100" dir="2700000" algn="tl" rotWithShape="0">
              <a:prstClr val="black">
                <a:alpha val="40000"/>
              </a:prstClr>
            </a:outerShdw>
          </a:effectLst>
        </p:spPr>
        <p:txBody>
          <a:bodyPr wrap="none" lIns="0" tIns="0" rIns="0" bIns="0" anchor="ctr">
            <a:normAutofit/>
          </a:bodyPr>
          <a:lstStyle/>
          <a:p>
            <a:pPr algn="ctr"/>
            <a:r>
              <a:rPr lang="en-US" b="1" dirty="0"/>
              <a:t>OR</a:t>
            </a:r>
          </a:p>
        </p:txBody>
      </p:sp>
      <p:sp>
        <p:nvSpPr>
          <p:cNvPr id="10" name="Content Placeholder 9">
            <a:extLst>
              <a:ext uri="{FF2B5EF4-FFF2-40B4-BE49-F238E27FC236}">
                <a16:creationId xmlns:a16="http://schemas.microsoft.com/office/drawing/2014/main" id="{4ACC3A22-D477-66EF-1E25-2AACB8339C6D}"/>
              </a:ext>
            </a:extLst>
          </p:cNvPr>
          <p:cNvSpPr>
            <a:spLocks noGrp="1"/>
          </p:cNvSpPr>
          <p:nvPr>
            <p:ph sz="quarter" idx="15"/>
          </p:nvPr>
        </p:nvSpPr>
        <p:spPr>
          <a:xfrm>
            <a:off x="3959473" y="3858071"/>
            <a:ext cx="3937534" cy="1262797"/>
          </a:xfrm>
        </p:spPr>
        <p:txBody>
          <a:bodyPr>
            <a:normAutofit lnSpcReduction="10000"/>
          </a:bodyPr>
          <a:lstStyle/>
          <a:p>
            <a:pPr lvl="0" algn="ctr">
              <a:spcAft>
                <a:spcPts val="0"/>
              </a:spcAft>
              <a:buClrTx/>
            </a:pPr>
            <a:r>
              <a:rPr lang="en-US" sz="1600" b="1" dirty="0"/>
              <a:t>Individual </a:t>
            </a:r>
            <a:br>
              <a:rPr lang="en-US" sz="1600" b="1" dirty="0"/>
            </a:br>
            <a:r>
              <a:rPr lang="en-US" sz="1600" b="1" dirty="0"/>
              <a:t>Medicare Advantage OEP</a:t>
            </a:r>
          </a:p>
          <a:p>
            <a:pPr lvl="0" algn="ctr">
              <a:spcAft>
                <a:spcPts val="0"/>
              </a:spcAft>
              <a:buClrTx/>
            </a:pPr>
            <a:r>
              <a:rPr lang="en-US" sz="1600" dirty="0"/>
              <a:t>1</a:t>
            </a:r>
            <a:r>
              <a:rPr lang="en-US" sz="1600" baseline="30000" dirty="0"/>
              <a:t>st</a:t>
            </a:r>
            <a:r>
              <a:rPr lang="en-US" sz="1600" dirty="0"/>
              <a:t> 3 months of enrollment in </a:t>
            </a:r>
            <a:br>
              <a:rPr lang="en-US" sz="1600" dirty="0"/>
            </a:br>
            <a:r>
              <a:rPr lang="en-US" sz="1600" dirty="0"/>
              <a:t>Medicare Part A and Part B if you join a Medicare Advantage Plan</a:t>
            </a:r>
          </a:p>
        </p:txBody>
      </p:sp>
      <p:grpSp>
        <p:nvGrpSpPr>
          <p:cNvPr id="170" name="Group 169" descr="A group of 3 calendar icons indicating months 1,2 and 3">
            <a:extLst>
              <a:ext uri="{FF2B5EF4-FFF2-40B4-BE49-F238E27FC236}">
                <a16:creationId xmlns:a16="http://schemas.microsoft.com/office/drawing/2014/main" id="{9650D163-215A-45B0-9530-E1D8E86FAEA2}"/>
              </a:ext>
            </a:extLst>
          </p:cNvPr>
          <p:cNvGrpSpPr/>
          <p:nvPr/>
        </p:nvGrpSpPr>
        <p:grpSpPr>
          <a:xfrm>
            <a:off x="4176041" y="1970747"/>
            <a:ext cx="3450166" cy="1221676"/>
            <a:chOff x="172330" y="2022260"/>
            <a:chExt cx="3450166" cy="1221676"/>
          </a:xfrm>
        </p:grpSpPr>
        <p:grpSp>
          <p:nvGrpSpPr>
            <p:cNvPr id="171" name="Group 170">
              <a:extLst>
                <a:ext uri="{FF2B5EF4-FFF2-40B4-BE49-F238E27FC236}">
                  <a16:creationId xmlns:a16="http://schemas.microsoft.com/office/drawing/2014/main" id="{1A87F680-45E5-43CC-A7A0-4DB1BEC0EE20}"/>
                </a:ext>
              </a:extLst>
            </p:cNvPr>
            <p:cNvGrpSpPr/>
            <p:nvPr/>
          </p:nvGrpSpPr>
          <p:grpSpPr>
            <a:xfrm>
              <a:off x="2570936" y="2027644"/>
              <a:ext cx="1051560" cy="1216292"/>
              <a:chOff x="1357450" y="2032941"/>
              <a:chExt cx="1051560" cy="1216292"/>
            </a:xfrm>
          </p:grpSpPr>
          <p:sp>
            <p:nvSpPr>
              <p:cNvPr id="190" name="Rectangle 189">
                <a:extLst>
                  <a:ext uri="{FF2B5EF4-FFF2-40B4-BE49-F238E27FC236}">
                    <a16:creationId xmlns:a16="http://schemas.microsoft.com/office/drawing/2014/main" id="{3CC708EE-E8AB-4972-93CE-0FD3519C44C2}"/>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190">
                <a:extLst>
                  <a:ext uri="{FF2B5EF4-FFF2-40B4-BE49-F238E27FC236}">
                    <a16:creationId xmlns:a16="http://schemas.microsoft.com/office/drawing/2014/main" id="{B38CC837-8ECA-424A-A1DD-C2CACAADA7B8}"/>
                  </a:ext>
                </a:extLst>
              </p:cNvPr>
              <p:cNvGrpSpPr/>
              <p:nvPr/>
            </p:nvGrpSpPr>
            <p:grpSpPr>
              <a:xfrm>
                <a:off x="1357450" y="2032941"/>
                <a:ext cx="1051560" cy="1125356"/>
                <a:chOff x="1709328" y="3588409"/>
                <a:chExt cx="1051560" cy="1125356"/>
              </a:xfrm>
            </p:grpSpPr>
            <p:grpSp>
              <p:nvGrpSpPr>
                <p:cNvPr id="192" name="Group 191">
                  <a:extLst>
                    <a:ext uri="{FF2B5EF4-FFF2-40B4-BE49-F238E27FC236}">
                      <a16:creationId xmlns:a16="http://schemas.microsoft.com/office/drawing/2014/main" id="{3ACC47EC-54B7-4431-A9C8-8E546A4F4817}"/>
                    </a:ext>
                  </a:extLst>
                </p:cNvPr>
                <p:cNvGrpSpPr/>
                <p:nvPr/>
              </p:nvGrpSpPr>
              <p:grpSpPr>
                <a:xfrm>
                  <a:off x="1709328" y="3588409"/>
                  <a:ext cx="1051560" cy="274320"/>
                  <a:chOff x="4837371" y="4207752"/>
                  <a:chExt cx="1051560" cy="274320"/>
                </a:xfrm>
              </p:grpSpPr>
              <p:sp>
                <p:nvSpPr>
                  <p:cNvPr id="194" name="Rectangle 193">
                    <a:extLst>
                      <a:ext uri="{FF2B5EF4-FFF2-40B4-BE49-F238E27FC236}">
                        <a16:creationId xmlns:a16="http://schemas.microsoft.com/office/drawing/2014/main" id="{BF306E94-E8A2-4B13-9191-DFA7F3F20674}"/>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Flowchart: Terminator 194">
                    <a:extLst>
                      <a:ext uri="{FF2B5EF4-FFF2-40B4-BE49-F238E27FC236}">
                        <a16:creationId xmlns:a16="http://schemas.microsoft.com/office/drawing/2014/main" id="{E973B4EB-EE3C-4D0F-BDA9-28CE81BC12F3}"/>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lowchart: Terminator 195">
                    <a:extLst>
                      <a:ext uri="{FF2B5EF4-FFF2-40B4-BE49-F238E27FC236}">
                        <a16:creationId xmlns:a16="http://schemas.microsoft.com/office/drawing/2014/main" id="{B701DF05-A591-44A7-83D3-A4F001B9A0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lowchart: Terminator 196">
                    <a:extLst>
                      <a:ext uri="{FF2B5EF4-FFF2-40B4-BE49-F238E27FC236}">
                        <a16:creationId xmlns:a16="http://schemas.microsoft.com/office/drawing/2014/main" id="{337E2FBE-9667-417C-84F5-F456302F95AB}"/>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3" name="TextBox 192">
                  <a:extLst>
                    <a:ext uri="{FF2B5EF4-FFF2-40B4-BE49-F238E27FC236}">
                      <a16:creationId xmlns:a16="http://schemas.microsoft.com/office/drawing/2014/main" id="{0C960FED-36C1-4C8A-9F65-28E102E8F391}"/>
                    </a:ext>
                  </a:extLst>
                </p:cNvPr>
                <p:cNvSpPr txBox="1"/>
                <p:nvPr/>
              </p:nvSpPr>
              <p:spPr>
                <a:xfrm>
                  <a:off x="1788035" y="4005879"/>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3</a:t>
                  </a:r>
                </a:p>
              </p:txBody>
            </p:sp>
          </p:grpSp>
        </p:grpSp>
        <p:grpSp>
          <p:nvGrpSpPr>
            <p:cNvPr id="172" name="Group 171">
              <a:extLst>
                <a:ext uri="{FF2B5EF4-FFF2-40B4-BE49-F238E27FC236}">
                  <a16:creationId xmlns:a16="http://schemas.microsoft.com/office/drawing/2014/main" id="{494249E3-3E7E-4BDF-82AC-79ABA55BE092}"/>
                </a:ext>
              </a:extLst>
            </p:cNvPr>
            <p:cNvGrpSpPr/>
            <p:nvPr/>
          </p:nvGrpSpPr>
          <p:grpSpPr>
            <a:xfrm>
              <a:off x="1365105" y="2022260"/>
              <a:ext cx="1051560" cy="1216292"/>
              <a:chOff x="1357450" y="2032941"/>
              <a:chExt cx="1051560" cy="1216292"/>
            </a:xfrm>
          </p:grpSpPr>
          <p:sp>
            <p:nvSpPr>
              <p:cNvPr id="182" name="Rectangle 181">
                <a:extLst>
                  <a:ext uri="{FF2B5EF4-FFF2-40B4-BE49-F238E27FC236}">
                    <a16:creationId xmlns:a16="http://schemas.microsoft.com/office/drawing/2014/main" id="{EBA91E86-BC87-4D8F-94B3-55FC99ED7E0C}"/>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oup 182">
                <a:extLst>
                  <a:ext uri="{FF2B5EF4-FFF2-40B4-BE49-F238E27FC236}">
                    <a16:creationId xmlns:a16="http://schemas.microsoft.com/office/drawing/2014/main" id="{B76A2895-FDEF-4680-A33F-3F65C5B33187}"/>
                  </a:ext>
                </a:extLst>
              </p:cNvPr>
              <p:cNvGrpSpPr/>
              <p:nvPr/>
            </p:nvGrpSpPr>
            <p:grpSpPr>
              <a:xfrm>
                <a:off x="1357450" y="2032941"/>
                <a:ext cx="1051560" cy="1125076"/>
                <a:chOff x="1709328" y="3588409"/>
                <a:chExt cx="1051560" cy="1125076"/>
              </a:xfrm>
            </p:grpSpPr>
            <p:grpSp>
              <p:nvGrpSpPr>
                <p:cNvPr id="184" name="Group 183">
                  <a:extLst>
                    <a:ext uri="{FF2B5EF4-FFF2-40B4-BE49-F238E27FC236}">
                      <a16:creationId xmlns:a16="http://schemas.microsoft.com/office/drawing/2014/main" id="{F585DE63-88B5-4A90-A5D3-3C866A971939}"/>
                    </a:ext>
                  </a:extLst>
                </p:cNvPr>
                <p:cNvGrpSpPr/>
                <p:nvPr/>
              </p:nvGrpSpPr>
              <p:grpSpPr>
                <a:xfrm>
                  <a:off x="1709328" y="3588409"/>
                  <a:ext cx="1051560" cy="274320"/>
                  <a:chOff x="4837371" y="4207752"/>
                  <a:chExt cx="1051560" cy="274320"/>
                </a:xfrm>
              </p:grpSpPr>
              <p:sp>
                <p:nvSpPr>
                  <p:cNvPr id="186" name="Rectangle 185">
                    <a:extLst>
                      <a:ext uri="{FF2B5EF4-FFF2-40B4-BE49-F238E27FC236}">
                        <a16:creationId xmlns:a16="http://schemas.microsoft.com/office/drawing/2014/main" id="{094EA238-E8D5-42C8-9481-45E880E0669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Flowchart: Terminator 186">
                    <a:extLst>
                      <a:ext uri="{FF2B5EF4-FFF2-40B4-BE49-F238E27FC236}">
                        <a16:creationId xmlns:a16="http://schemas.microsoft.com/office/drawing/2014/main" id="{36C0B373-9565-464B-BB25-088CF2C2D985}"/>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Flowchart: Terminator 187">
                    <a:extLst>
                      <a:ext uri="{FF2B5EF4-FFF2-40B4-BE49-F238E27FC236}">
                        <a16:creationId xmlns:a16="http://schemas.microsoft.com/office/drawing/2014/main" id="{D1F9C3A3-1DE1-44A3-A0A7-55510906E38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lowchart: Terminator 188">
                    <a:extLst>
                      <a:ext uri="{FF2B5EF4-FFF2-40B4-BE49-F238E27FC236}">
                        <a16:creationId xmlns:a16="http://schemas.microsoft.com/office/drawing/2014/main" id="{FEE841A7-EEB9-47A9-BFCC-25241BA3036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5" name="TextBox 184">
                  <a:extLst>
                    <a:ext uri="{FF2B5EF4-FFF2-40B4-BE49-F238E27FC236}">
                      <a16:creationId xmlns:a16="http://schemas.microsoft.com/office/drawing/2014/main" id="{BFD04590-9D2B-4DE2-837B-1F1913E54D91}"/>
                    </a:ext>
                  </a:extLst>
                </p:cNvPr>
                <p:cNvSpPr txBox="1"/>
                <p:nvPr/>
              </p:nvSpPr>
              <p:spPr>
                <a:xfrm>
                  <a:off x="1788035" y="4013293"/>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MONTH</a:t>
                  </a:r>
                </a:p>
                <a:p>
                  <a:pPr algn="ctr"/>
                  <a:r>
                    <a:rPr lang="en-US" sz="3200" b="1" dirty="0">
                      <a:solidFill>
                        <a:schemeClr val="bg1"/>
                      </a:solidFill>
                    </a:rPr>
                    <a:t>2</a:t>
                  </a:r>
                </a:p>
              </p:txBody>
            </p:sp>
          </p:grpSp>
        </p:grpSp>
        <p:grpSp>
          <p:nvGrpSpPr>
            <p:cNvPr id="173" name="Group 172">
              <a:extLst>
                <a:ext uri="{FF2B5EF4-FFF2-40B4-BE49-F238E27FC236}">
                  <a16:creationId xmlns:a16="http://schemas.microsoft.com/office/drawing/2014/main" id="{F2BD3A42-507B-4AF0-8F42-B47247549545}"/>
                </a:ext>
              </a:extLst>
            </p:cNvPr>
            <p:cNvGrpSpPr/>
            <p:nvPr/>
          </p:nvGrpSpPr>
          <p:grpSpPr>
            <a:xfrm>
              <a:off x="172330" y="2022260"/>
              <a:ext cx="1051560" cy="1216292"/>
              <a:chOff x="1357450" y="2032941"/>
              <a:chExt cx="1051560" cy="1216292"/>
            </a:xfrm>
          </p:grpSpPr>
          <p:sp>
            <p:nvSpPr>
              <p:cNvPr id="174" name="Rectangle 173">
                <a:extLst>
                  <a:ext uri="{FF2B5EF4-FFF2-40B4-BE49-F238E27FC236}">
                    <a16:creationId xmlns:a16="http://schemas.microsoft.com/office/drawing/2014/main" id="{ED739880-A508-4E3F-A666-D735495B686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5" name="Group 174">
                <a:extLst>
                  <a:ext uri="{FF2B5EF4-FFF2-40B4-BE49-F238E27FC236}">
                    <a16:creationId xmlns:a16="http://schemas.microsoft.com/office/drawing/2014/main" id="{D3ABA747-5FDA-4EBE-8480-BE344983A81A}"/>
                  </a:ext>
                </a:extLst>
              </p:cNvPr>
              <p:cNvGrpSpPr/>
              <p:nvPr/>
            </p:nvGrpSpPr>
            <p:grpSpPr>
              <a:xfrm>
                <a:off x="1357450" y="2032941"/>
                <a:ext cx="1051560" cy="1131567"/>
                <a:chOff x="1709328" y="3588409"/>
                <a:chExt cx="1051560" cy="1131567"/>
              </a:xfrm>
            </p:grpSpPr>
            <p:grpSp>
              <p:nvGrpSpPr>
                <p:cNvPr id="176" name="Group 175">
                  <a:extLst>
                    <a:ext uri="{FF2B5EF4-FFF2-40B4-BE49-F238E27FC236}">
                      <a16:creationId xmlns:a16="http://schemas.microsoft.com/office/drawing/2014/main" id="{23ABA417-A1A1-408A-AC1C-9FF0E5EBBA20}"/>
                    </a:ext>
                  </a:extLst>
                </p:cNvPr>
                <p:cNvGrpSpPr/>
                <p:nvPr/>
              </p:nvGrpSpPr>
              <p:grpSpPr>
                <a:xfrm>
                  <a:off x="1709328" y="3588409"/>
                  <a:ext cx="1051560" cy="274320"/>
                  <a:chOff x="4837371" y="4207752"/>
                  <a:chExt cx="1051560" cy="274320"/>
                </a:xfrm>
              </p:grpSpPr>
              <p:sp>
                <p:nvSpPr>
                  <p:cNvPr id="178" name="Rectangle 177">
                    <a:extLst>
                      <a:ext uri="{FF2B5EF4-FFF2-40B4-BE49-F238E27FC236}">
                        <a16:creationId xmlns:a16="http://schemas.microsoft.com/office/drawing/2014/main" id="{8F36486A-8D37-4E60-9EB8-9A52842AC419}"/>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Flowchart: Terminator 178">
                    <a:extLst>
                      <a:ext uri="{FF2B5EF4-FFF2-40B4-BE49-F238E27FC236}">
                        <a16:creationId xmlns:a16="http://schemas.microsoft.com/office/drawing/2014/main" id="{2B90CF22-BB7B-4FD5-B74E-BE4A3C382E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Flowchart: Terminator 179">
                    <a:extLst>
                      <a:ext uri="{FF2B5EF4-FFF2-40B4-BE49-F238E27FC236}">
                        <a16:creationId xmlns:a16="http://schemas.microsoft.com/office/drawing/2014/main" id="{68286C3C-7C4D-497C-A3F4-9A4CFFA67B5F}"/>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Flowchart: Terminator 180">
                    <a:extLst>
                      <a:ext uri="{FF2B5EF4-FFF2-40B4-BE49-F238E27FC236}">
                        <a16:creationId xmlns:a16="http://schemas.microsoft.com/office/drawing/2014/main" id="{B9CD064B-9FCF-40A6-B1CF-7D063F82C66E}"/>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7" name="TextBox 176">
                  <a:extLst>
                    <a:ext uri="{FF2B5EF4-FFF2-40B4-BE49-F238E27FC236}">
                      <a16:creationId xmlns:a16="http://schemas.microsoft.com/office/drawing/2014/main" id="{6C8953FF-0A24-438A-B531-2479C67E4D0E}"/>
                    </a:ext>
                  </a:extLst>
                </p:cNvPr>
                <p:cNvSpPr txBox="1"/>
                <p:nvPr/>
              </p:nvSpPr>
              <p:spPr>
                <a:xfrm>
                  <a:off x="1788035" y="4012090"/>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1</a:t>
                  </a:r>
                </a:p>
              </p:txBody>
            </p:sp>
          </p:grpSp>
        </p:grpSp>
      </p:grpSp>
      <p:sp>
        <p:nvSpPr>
          <p:cNvPr id="12" name="Content Placeholder 11">
            <a:extLst>
              <a:ext uri="{FF2B5EF4-FFF2-40B4-BE49-F238E27FC236}">
                <a16:creationId xmlns:a16="http://schemas.microsoft.com/office/drawing/2014/main" id="{F4E430AE-C4FA-18BA-8ECB-B5C4E5170BFB}"/>
              </a:ext>
            </a:extLst>
          </p:cNvPr>
          <p:cNvSpPr>
            <a:spLocks noGrp="1"/>
          </p:cNvSpPr>
          <p:nvPr>
            <p:ph sz="quarter" idx="16"/>
          </p:nvPr>
        </p:nvSpPr>
        <p:spPr>
          <a:xfrm>
            <a:off x="7895187" y="1547670"/>
            <a:ext cx="4211743" cy="4305620"/>
          </a:xfrm>
        </p:spPr>
        <p:txBody>
          <a:bodyPr>
            <a:normAutofit/>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Part D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first of the month after you enroll in the plan</a:t>
            </a:r>
            <a:endParaRPr lang="en-US" sz="1600" b="1" dirty="0">
              <a:latin typeface="Arial" panose="020B0604020202020204" pitchFamily="34" charset="0"/>
              <a:cs typeface="Arial" panose="020B0604020202020204" pitchFamily="34" charset="0"/>
            </a:endParaRPr>
          </a:p>
          <a:p>
            <a:pPr marL="233362" lvl="2" indent="0">
              <a:lnSpc>
                <a:spcPct val="110000"/>
              </a:lnSpc>
              <a:spcBef>
                <a:spcPts val="600"/>
              </a:spcBef>
              <a:spcAft>
                <a:spcPts val="1200"/>
              </a:spcAft>
              <a:buSzPct val="100000"/>
              <a:buNone/>
              <a:defRPr/>
            </a:pPr>
            <a:endParaRPr lang="en-US" sz="1800"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C726A21A-B1D1-7DD7-B6E8-9A1ADC343B5F}"/>
              </a:ext>
            </a:extLst>
          </p:cNvPr>
          <p:cNvSpPr>
            <a:spLocks noGrp="1"/>
          </p:cNvSpPr>
          <p:nvPr>
            <p:ph sz="quarter" idx="17"/>
          </p:nvPr>
        </p:nvSpPr>
        <p:spPr>
          <a:xfrm>
            <a:off x="838200" y="5628650"/>
            <a:ext cx="7039925" cy="340920"/>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flipH="1">
            <a:off x="7842469" y="1487232"/>
            <a:ext cx="14456" cy="363363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586395" y="56191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C0724A8-D5E7-4044-AA2D-3EE0A659D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2468" y="3244301"/>
            <a:ext cx="3188484" cy="548688"/>
          </a:xfrm>
          <a:prstGeom prst="rect">
            <a:avLst/>
          </a:prstGeom>
        </p:spPr>
      </p:pic>
      <p:pic>
        <p:nvPicPr>
          <p:cNvPr id="7" name="Picture 6">
            <a:extLst>
              <a:ext uri="{FF2B5EF4-FFF2-40B4-BE49-F238E27FC236}">
                <a16:creationId xmlns:a16="http://schemas.microsoft.com/office/drawing/2014/main" id="{4D2261F4-BD04-4089-8B35-787893DF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574" y="3167578"/>
            <a:ext cx="3188484" cy="548688"/>
          </a:xfrm>
          <a:prstGeom prst="rect">
            <a:avLst/>
          </a:prstGeom>
        </p:spPr>
      </p:pic>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4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170"/>
                                        </p:tgtEl>
                                        <p:attrNameLst>
                                          <p:attrName>style.visibility</p:attrName>
                                        </p:attrNameLst>
                                      </p:cBhvr>
                                      <p:to>
                                        <p:strVal val="visible"/>
                                      </p:to>
                                    </p:set>
                                  </p:childTnLst>
                                </p:cTn>
                              </p:par>
                              <p:par>
                                <p:cTn id="20" presetID="1" presetClass="entr" presetSubtype="0"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par>
                                <p:cTn id="24" presetID="1" presetClass="entr" presetSubtype="0" fill="hold" grpId="0" nodeType="withEffect">
                                  <p:stCondLst>
                                    <p:cond delay="250"/>
                                  </p:stCondLst>
                                  <p:childTnLst>
                                    <p:set>
                                      <p:cBhvr>
                                        <p:cTn id="2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98"/>
                                        </p:tgtEl>
                                        <p:attrNameLst>
                                          <p:attrName>style.visibility</p:attrName>
                                        </p:attrNameLst>
                                      </p:cBhvr>
                                      <p:to>
                                        <p:strVal val="visible"/>
                                      </p:to>
                                    </p:set>
                                  </p:childTnLst>
                                </p:cTn>
                              </p:par>
                            </p:childTnLst>
                          </p:cTn>
                        </p:par>
                        <p:par>
                          <p:cTn id="33" fill="hold">
                            <p:stCondLst>
                              <p:cond delay="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animBg="1"/>
      <p:bldP spid="10" grpId="0" uiExpand="1" build="p"/>
      <p:bldP spid="12" grpId="0" uiExpand="1" build="p"/>
      <p:bldP spid="14" grpId="0" build="p"/>
      <p:bldP spid="19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Periods (SEPs)</a:t>
            </a:r>
          </a:p>
        </p:txBody>
      </p:sp>
      <p:sp>
        <p:nvSpPr>
          <p:cNvPr id="6" name="Slide Number Placeholder 5">
            <a:extLst>
              <a:ext uri="{FF2B5EF4-FFF2-40B4-BE49-F238E27FC236}">
                <a16:creationId xmlns:a16="http://schemas.microsoft.com/office/drawing/2014/main" id="{BDCF0D1B-C0C0-411D-9A29-6F8A3B6ED1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67</a:t>
            </a:fld>
            <a:endParaRPr lang="en-US" dirty="0"/>
          </a:p>
        </p:txBody>
      </p:sp>
      <p:sp>
        <p:nvSpPr>
          <p:cNvPr id="2" name="Date Placeholder 1"/>
          <p:cNvSpPr>
            <a:spLocks noGrp="1"/>
          </p:cNvSpPr>
          <p:nvPr>
            <p:ph type="dt" sz="half" idx="10"/>
          </p:nvPr>
        </p:nvSpPr>
        <p:spPr/>
        <p:txBody>
          <a:bodyPr/>
          <a:lstStyle/>
          <a:p>
            <a:r>
              <a:rPr lang="en-US"/>
              <a:t>April 2024</a:t>
            </a:r>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7" name="Content Placeholder 6">
            <a:extLst>
              <a:ext uri="{FF2B5EF4-FFF2-40B4-BE49-F238E27FC236}">
                <a16:creationId xmlns:a16="http://schemas.microsoft.com/office/drawing/2014/main" id="{966E5C71-F555-D666-605A-1FFCF6245204}"/>
              </a:ext>
            </a:extLst>
          </p:cNvPr>
          <p:cNvSpPr>
            <a:spLocks noGrp="1"/>
          </p:cNvSpPr>
          <p:nvPr>
            <p:ph sz="quarter" idx="13"/>
          </p:nvPr>
        </p:nvSpPr>
        <p:spPr>
          <a:xfrm>
            <a:off x="838200" y="1101549"/>
            <a:ext cx="10113963" cy="492443"/>
          </a:xfrm>
        </p:spPr>
        <p:txBody>
          <a:bodyPr/>
          <a:lstStyle/>
          <a:p>
            <a:pPr marL="0" lvl="0" indent="0">
              <a:spcAft>
                <a:spcPts val="0"/>
              </a:spcAft>
              <a:buClrTx/>
              <a:buNone/>
            </a:pPr>
            <a:r>
              <a:rPr lang="en-US" b="1" dirty="0"/>
              <a:t>Life events that allow an SEP:</a:t>
            </a:r>
          </a:p>
          <a:p>
            <a:pPr marL="0" indent="0">
              <a:buNone/>
            </a:pPr>
            <a:endParaRPr lang="en-US" dirty="0"/>
          </a:p>
        </p:txBody>
      </p:sp>
      <p:sp>
        <p:nvSpPr>
          <p:cNvPr id="8" name="Content Placeholder 7">
            <a:extLst>
              <a:ext uri="{FF2B5EF4-FFF2-40B4-BE49-F238E27FC236}">
                <a16:creationId xmlns:a16="http://schemas.microsoft.com/office/drawing/2014/main" id="{FBF97B70-C85D-4507-AA23-D899ADC9A353}"/>
              </a:ext>
            </a:extLst>
          </p:cNvPr>
          <p:cNvSpPr>
            <a:spLocks noGrp="1"/>
          </p:cNvSpPr>
          <p:nvPr>
            <p:ph sz="quarter" idx="14"/>
          </p:nvPr>
        </p:nvSpPr>
        <p:spPr>
          <a:xfrm>
            <a:off x="1104899" y="1937076"/>
            <a:ext cx="10113963" cy="4177974"/>
          </a:xfrm>
        </p:spPr>
        <p:txBody>
          <a:bodyPr numCol="2" spcCol="457200">
            <a:normAutofit/>
          </a:bodyPr>
          <a:lstStyle/>
          <a:p>
            <a:pPr lvl="0">
              <a:spcAft>
                <a:spcPts val="600"/>
              </a:spcAft>
              <a:buClrTx/>
            </a:pPr>
            <a:r>
              <a:rPr lang="en-US" sz="2200" dirty="0">
                <a:solidFill>
                  <a:srgbClr val="395D9C"/>
                </a:solidFill>
              </a:rPr>
              <a:t>Permanently move out of your plan’s service area</a:t>
            </a:r>
          </a:p>
          <a:p>
            <a:pPr lvl="0">
              <a:spcAft>
                <a:spcPts val="600"/>
              </a:spcAft>
              <a:buClrTx/>
            </a:pPr>
            <a:r>
              <a:rPr lang="en-US" sz="2200" dirty="0">
                <a:solidFill>
                  <a:srgbClr val="395D9C"/>
                </a:solidFill>
              </a:rPr>
              <a:t>Lose other coverage</a:t>
            </a:r>
          </a:p>
          <a:p>
            <a:pPr lvl="0">
              <a:spcAft>
                <a:spcPts val="600"/>
              </a:spcAft>
              <a:buClrTx/>
            </a:pPr>
            <a:r>
              <a:rPr lang="en-US" sz="2200" dirty="0">
                <a:solidFill>
                  <a:srgbClr val="395D9C"/>
                </a:solidFill>
              </a:rPr>
              <a:t>Weren’t properly told that your other coverage wasn’t creditable, or your other coverage was reduced and is no longer creditable</a:t>
            </a:r>
          </a:p>
          <a:p>
            <a:pPr lvl="0">
              <a:spcAft>
                <a:spcPts val="600"/>
              </a:spcAft>
              <a:buClrTx/>
            </a:pPr>
            <a:r>
              <a:rPr lang="en-US" sz="2200" dirty="0">
                <a:solidFill>
                  <a:srgbClr val="395D9C"/>
                </a:solidFill>
              </a:rPr>
              <a:t>Enter, live at, or leave a long-term care facility</a:t>
            </a:r>
          </a:p>
          <a:p>
            <a:pPr lvl="0">
              <a:spcAft>
                <a:spcPts val="600"/>
              </a:spcAft>
              <a:buClrTx/>
            </a:pPr>
            <a:r>
              <a:rPr lang="en-US" sz="2200" dirty="0">
                <a:solidFill>
                  <a:srgbClr val="395D9C"/>
                </a:solidFill>
              </a:rPr>
              <a:t>Belong to a State Pharmaceutical Assistance Program (SPAP)</a:t>
            </a:r>
          </a:p>
          <a:p>
            <a:pPr lvl="0">
              <a:spcAft>
                <a:spcPts val="600"/>
              </a:spcAft>
              <a:buClrTx/>
            </a:pPr>
            <a:r>
              <a:rPr lang="en-US" sz="2200" dirty="0">
                <a:solidFill>
                  <a:srgbClr val="395D9C"/>
                </a:solidFill>
              </a:rPr>
              <a:t>Join or switch to a plan that has a 5-star rating </a:t>
            </a:r>
          </a:p>
          <a:p>
            <a:pPr lvl="0">
              <a:spcAft>
                <a:spcPts val="600"/>
              </a:spcAft>
              <a:buClrTx/>
            </a:pPr>
            <a:r>
              <a:rPr lang="en-US" sz="2200" dirty="0">
                <a:solidFill>
                  <a:srgbClr val="395D9C"/>
                </a:solidFill>
              </a:rPr>
              <a:t>Gain, lose, or have a change in your dual eligible (including partial duals) or Extra Help status</a:t>
            </a:r>
          </a:p>
          <a:p>
            <a:pPr lvl="0">
              <a:spcAft>
                <a:spcPts val="600"/>
              </a:spcAft>
              <a:buClrTx/>
            </a:pPr>
            <a:r>
              <a:rPr lang="en-US" sz="2200" dirty="0">
                <a:solidFill>
                  <a:srgbClr val="395D9C"/>
                </a:solidFill>
              </a:rPr>
              <a:t>Have been assigned into a plan by Medicare or your state</a:t>
            </a:r>
          </a:p>
          <a:p>
            <a:pPr lvl="0">
              <a:spcAft>
                <a:spcPts val="600"/>
              </a:spcAft>
              <a:buClrTx/>
            </a:pPr>
            <a:r>
              <a:rPr lang="en-US" sz="2200" dirty="0">
                <a:solidFill>
                  <a:srgbClr val="395D9C"/>
                </a:solidFill>
              </a:rPr>
              <a:t>Other exceptional circumstances</a:t>
            </a:r>
          </a:p>
        </p:txBody>
      </p:sp>
      <p:cxnSp>
        <p:nvCxnSpPr>
          <p:cNvPr id="53" name="Straight Connector 52">
            <a:extLst>
              <a:ext uri="{FF2B5EF4-FFF2-40B4-BE49-F238E27FC236}">
                <a16:creationId xmlns:a16="http://schemas.microsoft.com/office/drawing/2014/main" id="{EAFDDD99-AA05-4699-9CAD-CC8472BD1732}"/>
              </a:ext>
              <a:ext uri="{C183D7F6-B498-43B3-948B-1728B52AA6E4}">
                <adec:decorative xmlns:adec="http://schemas.microsoft.com/office/drawing/2017/decorative" val="1"/>
              </a:ext>
            </a:extLst>
          </p:cNvPr>
          <p:cNvCxnSpPr/>
          <p:nvPr/>
        </p:nvCxnSpPr>
        <p:spPr>
          <a:xfrm>
            <a:off x="6192252" y="1937076"/>
            <a:ext cx="0" cy="38501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56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Extra Help, Dual &amp; Partial Dual Eligible</a:t>
            </a:r>
            <a:br>
              <a:rPr lang="en-US" sz="2800" dirty="0">
                <a:cs typeface="Calibri"/>
              </a:rPr>
            </a:br>
            <a:r>
              <a:rPr lang="en-US" sz="2800" dirty="0">
                <a:cs typeface="Calibri"/>
              </a:rPr>
              <a:t>Special Enrollment Period (SEP)</a:t>
            </a:r>
          </a:p>
        </p:txBody>
      </p:sp>
      <p:sp>
        <p:nvSpPr>
          <p:cNvPr id="5" name="Content Placeholder 4"/>
          <p:cNvSpPr>
            <a:spLocks noGrp="1"/>
          </p:cNvSpPr>
          <p:nvPr>
            <p:ph type="body" sz="quarter" idx="13"/>
          </p:nvPr>
        </p:nvSpPr>
        <p:spPr>
          <a:xfrm>
            <a:off x="510363" y="1658938"/>
            <a:ext cx="8368434" cy="4167187"/>
          </a:xfrm>
        </p:spPr>
        <p:txBody>
          <a:bodyPr>
            <a:noAutofit/>
          </a:bodyPr>
          <a:lstStyle/>
          <a:p>
            <a:pPr marL="0" indent="0" defTabSz="685800">
              <a:lnSpc>
                <a:spcPct val="100000"/>
              </a:lnSpc>
              <a:spcBef>
                <a:spcPts val="0"/>
              </a:spcBef>
              <a:spcAft>
                <a:spcPts val="1200"/>
              </a:spcAft>
              <a:buNone/>
            </a:pPr>
            <a:r>
              <a:rPr lang="en-US" sz="2800" b="1" dirty="0">
                <a:solidFill>
                  <a:srgbClr val="00529B"/>
                </a:solidFill>
              </a:rPr>
              <a:t>If you have Medicare and any form of Medicaid, you can:</a:t>
            </a:r>
          </a:p>
          <a:p>
            <a:pPr marL="548640" indent="-274320" defTabSz="685800">
              <a:lnSpc>
                <a:spcPct val="100000"/>
              </a:lnSpc>
              <a:spcBef>
                <a:spcPts val="0"/>
              </a:spcBef>
              <a:spcAft>
                <a:spcPts val="1200"/>
              </a:spcAft>
            </a:pPr>
            <a:r>
              <a:rPr lang="en-US" sz="2400" dirty="0">
                <a:solidFill>
                  <a:srgbClr val="00529B"/>
                </a:solidFill>
              </a:rPr>
              <a:t>Change plans one time per calendar quarter in the first 3 quarters of the year </a:t>
            </a:r>
          </a:p>
          <a:p>
            <a:pPr marL="548640" indent="-274320" defTabSz="685800">
              <a:lnSpc>
                <a:spcPct val="100000"/>
              </a:lnSpc>
              <a:spcBef>
                <a:spcPts val="0"/>
              </a:spcBef>
              <a:spcAft>
                <a:spcPts val="1200"/>
              </a:spcAft>
            </a:pPr>
            <a:r>
              <a:rPr lang="en-US" sz="2400" dirty="0">
                <a:solidFill>
                  <a:srgbClr val="00529B"/>
                </a:solidFill>
              </a:rPr>
              <a:t>Use annual OEP in the fourth quarter</a:t>
            </a:r>
          </a:p>
          <a:p>
            <a:pPr marL="548640" indent="-274320" defTabSz="685800">
              <a:lnSpc>
                <a:spcPct val="100000"/>
              </a:lnSpc>
              <a:spcBef>
                <a:spcPts val="0"/>
              </a:spcBef>
              <a:spcAft>
                <a:spcPts val="1200"/>
              </a:spcAft>
            </a:pPr>
            <a:r>
              <a:rPr lang="en-US" sz="2400" dirty="0">
                <a:solidFill>
                  <a:srgbClr val="00529B"/>
                </a:solidFill>
              </a:rPr>
              <a:t>Have another 3-month SEP following:</a:t>
            </a:r>
          </a:p>
          <a:p>
            <a:pPr marL="822960" lvl="1" indent="-274320" defTabSz="685800">
              <a:lnSpc>
                <a:spcPct val="100000"/>
              </a:lnSpc>
              <a:spcBef>
                <a:spcPts val="0"/>
              </a:spcBef>
              <a:spcAft>
                <a:spcPts val="1200"/>
              </a:spcAft>
            </a:pPr>
            <a:r>
              <a:rPr lang="en-US" sz="2000" dirty="0">
                <a:solidFill>
                  <a:srgbClr val="00529B"/>
                </a:solidFill>
              </a:rPr>
              <a:t>A gain, loss, or change to Medicaid or Extra Help status</a:t>
            </a:r>
          </a:p>
          <a:p>
            <a:pPr marL="822960" lvl="1" indent="-274320" defTabSz="685800">
              <a:lnSpc>
                <a:spcPct val="100000"/>
              </a:lnSpc>
              <a:spcBef>
                <a:spcPts val="0"/>
              </a:spcBef>
              <a:spcAft>
                <a:spcPts val="1200"/>
              </a:spcAft>
            </a:pPr>
            <a:r>
              <a:rPr lang="en-US" sz="2000" dirty="0">
                <a:solidFill>
                  <a:srgbClr val="00529B"/>
                </a:solidFill>
              </a:rPr>
              <a:t>Notification of a CMS- or state-initiated enrollment action</a:t>
            </a:r>
          </a:p>
        </p:txBody>
      </p:sp>
      <p:pic>
        <p:nvPicPr>
          <p:cNvPr id="6" name="Picture 5" descr="A graphics showing the dual coverage as a an overlap of the Medicare and Medicaid coverage">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Extra Help &amp; Dual Eligible </a:t>
            </a:r>
            <a:br>
              <a:rPr lang="en-US" sz="2800" dirty="0"/>
            </a:br>
            <a:r>
              <a:rPr lang="en-US" sz="2800" dirty="0"/>
              <a:t>Special Enrollment Period (SEP) Limitations</a:t>
            </a:r>
          </a:p>
        </p:txBody>
      </p:sp>
      <p:sp>
        <p:nvSpPr>
          <p:cNvPr id="11" name="Text Placeholder 10">
            <a:extLst>
              <a:ext uri="{FF2B5EF4-FFF2-40B4-BE49-F238E27FC236}">
                <a16:creationId xmlns:a16="http://schemas.microsoft.com/office/drawing/2014/main" id="{D7AD2345-114E-378E-F7DA-9B5EEC62EAD6}"/>
              </a:ext>
            </a:extLst>
          </p:cNvPr>
          <p:cNvSpPr>
            <a:spLocks noGrp="1"/>
          </p:cNvSpPr>
          <p:nvPr>
            <p:ph type="body" sz="quarter" idx="14"/>
          </p:nvPr>
        </p:nvSpPr>
        <p:spPr>
          <a:xfrm>
            <a:off x="1294781"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Drug management programs (DMPs) help enrollees use opioids safely</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0826" y="1853325"/>
            <a:ext cx="1266142" cy="1266142"/>
          </a:xfrm>
          <a:prstGeom prst="rect">
            <a:avLst/>
          </a:prstGeom>
        </p:spPr>
      </p:pic>
      <p:sp>
        <p:nvSpPr>
          <p:cNvPr id="13" name="Text Placeholder 12">
            <a:extLst>
              <a:ext uri="{FF2B5EF4-FFF2-40B4-BE49-F238E27FC236}">
                <a16:creationId xmlns:a16="http://schemas.microsoft.com/office/drawing/2014/main" id="{54AC282C-CB18-D3D5-1EA6-AFF16C86021E}"/>
              </a:ext>
            </a:extLst>
          </p:cNvPr>
          <p:cNvSpPr>
            <a:spLocks noGrp="1"/>
          </p:cNvSpPr>
          <p:nvPr>
            <p:ph type="body" sz="quarter" idx="15"/>
          </p:nvPr>
        </p:nvSpPr>
        <p:spPr>
          <a:xfrm>
            <a:off x="4587239"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Individuals considered “potentially at risk” or “at risk” for opioid misuse </a:t>
            </a:r>
            <a:r>
              <a:rPr lang="en-US" b="1" dirty="0"/>
              <a:t>can’t</a:t>
            </a:r>
            <a:r>
              <a:rPr lang="en-US" dirty="0"/>
              <a:t> use the Extra Help and Dual Eligible SEP</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76FF2F55-99AE-73F6-F3E2-6CC030B0BB34}"/>
              </a:ext>
            </a:extLst>
          </p:cNvPr>
          <p:cNvSpPr>
            <a:spLocks noGrp="1"/>
          </p:cNvSpPr>
          <p:nvPr>
            <p:ph type="body" sz="quarter" idx="16"/>
          </p:nvPr>
        </p:nvSpPr>
        <p:spPr>
          <a:xfrm>
            <a:off x="7879699"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Other enrollment periods are still available—OEP, other SEPs</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4"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70451"/>
          </a:xfrm>
        </p:spPr>
        <p:txBody>
          <a:bodyPr anchor="ctr">
            <a:normAutofit/>
          </a:bodyPr>
          <a:lstStyle/>
          <a:p>
            <a:r>
              <a:rPr lang="en-US" dirty="0"/>
              <a:t>Part A (Hospital Insurance) Drug Coverage</a:t>
            </a:r>
          </a:p>
        </p:txBody>
      </p:sp>
      <p:grpSp>
        <p:nvGrpSpPr>
          <p:cNvPr id="6" name="Group 5" descr="Part A Hospital Insurance Icon">
            <a:extLst>
              <a:ext uri="{FF2B5EF4-FFF2-40B4-BE49-F238E27FC236}">
                <a16:creationId xmlns:a16="http://schemas.microsoft.com/office/drawing/2014/main" id="{8E39CB43-03F4-4044-AC2F-CF88CFABCE6B}"/>
              </a:ext>
            </a:extLst>
          </p:cNvPr>
          <p:cNvGrpSpPr/>
          <p:nvPr/>
        </p:nvGrpSpPr>
        <p:grpSpPr>
          <a:xfrm>
            <a:off x="793210" y="2479592"/>
            <a:ext cx="2976123" cy="2362056"/>
            <a:chOff x="159794" y="1229607"/>
            <a:chExt cx="2174452" cy="1574752"/>
          </a:xfrm>
        </p:grpSpPr>
        <p:pic>
          <p:nvPicPr>
            <p:cNvPr id="7" name="Picture 6" descr="Part A Icon&#10;">
              <a:extLst>
                <a:ext uri="{FF2B5EF4-FFF2-40B4-BE49-F238E27FC236}">
                  <a16:creationId xmlns:a16="http://schemas.microsoft.com/office/drawing/2014/main" id="{177DF70B-F3DF-4694-A777-F12A79A5D3A8}"/>
                </a:ext>
              </a:extLst>
            </p:cNvPr>
            <p:cNvPicPr>
              <a:picLocks noChangeAspect="1"/>
            </p:cNvPicPr>
            <p:nvPr/>
          </p:nvPicPr>
          <p:blipFill>
            <a:blip r:embed="rId4"/>
            <a:srcRect/>
            <a:stretch/>
          </p:blipFill>
          <p:spPr>
            <a:xfrm>
              <a:off x="181390" y="1229607"/>
              <a:ext cx="2131259" cy="1118140"/>
            </a:xfrm>
            <a:prstGeom prst="rect">
              <a:avLst/>
            </a:prstGeom>
          </p:spPr>
        </p:pic>
        <p:sp>
          <p:nvSpPr>
            <p:cNvPr id="8" name="TextBox 7">
              <a:extLst>
                <a:ext uri="{FF2B5EF4-FFF2-40B4-BE49-F238E27FC236}">
                  <a16:creationId xmlns:a16="http://schemas.microsoft.com/office/drawing/2014/main" id="{DBCAD676-FC1D-4668-B2AD-FA2F63D9391D}"/>
                </a:ext>
              </a:extLst>
            </p:cNvPr>
            <p:cNvSpPr txBox="1"/>
            <p:nvPr/>
          </p:nvSpPr>
          <p:spPr>
            <a:xfrm>
              <a:off x="159794" y="2397234"/>
              <a:ext cx="2174452" cy="4071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Hospital Insurance</a:t>
              </a:r>
            </a:p>
          </p:txBody>
        </p:sp>
      </p:grpSp>
      <p:sp>
        <p:nvSpPr>
          <p:cNvPr id="5" name="Content Placeholder 4"/>
          <p:cNvSpPr>
            <a:spLocks noGrp="1"/>
          </p:cNvSpPr>
          <p:nvPr>
            <p:ph type="body" sz="quarter" idx="13"/>
          </p:nvPr>
        </p:nvSpPr>
        <p:spPr>
          <a:xfrm>
            <a:off x="5027811" y="2334615"/>
            <a:ext cx="6251178" cy="278888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Generally pays for:</a:t>
            </a:r>
            <a:r>
              <a:rPr lang="en-US" sz="2400" dirty="0">
                <a:solidFill>
                  <a:srgbClr val="00529B"/>
                </a:solidFill>
                <a:latin typeface="Arial"/>
                <a:cs typeface="Arial"/>
              </a:rPr>
              <a:t> </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given as part of treatment in a covered hospital or Skilled Nursing Facility (SNF) </a:t>
            </a:r>
            <a:r>
              <a:rPr lang="en-US" sz="2400" b="1" dirty="0">
                <a:solidFill>
                  <a:srgbClr val="00529B"/>
                </a:solidFill>
                <a:latin typeface="Arial"/>
                <a:cs typeface="Arial"/>
              </a:rPr>
              <a:t>inpatient stay</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used in </a:t>
            </a:r>
            <a:r>
              <a:rPr lang="en-US" sz="2400" b="1" dirty="0">
                <a:solidFill>
                  <a:srgbClr val="00529B"/>
                </a:solidFill>
                <a:latin typeface="Arial"/>
                <a:cs typeface="Arial"/>
              </a:rPr>
              <a:t>hospice</a:t>
            </a:r>
            <a:r>
              <a:rPr lang="en-US" sz="2400" dirty="0">
                <a:solidFill>
                  <a:srgbClr val="00529B"/>
                </a:solidFill>
                <a:latin typeface="Arial"/>
                <a:cs typeface="Arial"/>
              </a:rPr>
              <a:t> </a:t>
            </a:r>
            <a:r>
              <a:rPr lang="en-US" sz="2400" b="1" dirty="0">
                <a:solidFill>
                  <a:srgbClr val="00529B"/>
                </a:solidFill>
                <a:latin typeface="Arial"/>
                <a:cs typeface="Arial"/>
              </a:rPr>
              <a:t>care</a:t>
            </a:r>
            <a:r>
              <a:rPr lang="en-US" sz="2400" dirty="0">
                <a:solidFill>
                  <a:srgbClr val="00529B"/>
                </a:solidFill>
                <a:latin typeface="Arial"/>
                <a:cs typeface="Arial"/>
              </a:rPr>
              <a:t> related to your terminal illness</a:t>
            </a:r>
            <a:endParaRPr lang="en-US" sz="2400" dirty="0">
              <a:solidFill>
                <a:srgbClr val="00529B"/>
              </a:solidFill>
            </a:endParaRPr>
          </a:p>
        </p:txBody>
      </p:sp>
      <p:sp>
        <p:nvSpPr>
          <p:cNvPr id="12" name="Freeform: Shape 11">
            <a:extLst>
              <a:ext uri="{FF2B5EF4-FFF2-40B4-BE49-F238E27FC236}">
                <a16:creationId xmlns:a16="http://schemas.microsoft.com/office/drawing/2014/main" id="{C17F42E8-2E6B-4105-B478-309F964C0748}"/>
              </a:ext>
              <a:ext uri="{C183D7F6-B498-43B3-948B-1728B52AA6E4}">
                <adec:decorative xmlns:adec="http://schemas.microsoft.com/office/drawing/2017/decorative" val="1"/>
              </a:ext>
            </a:extLst>
          </p:cNvPr>
          <p:cNvSpPr>
            <a:spLocks noChangeAspect="1"/>
          </p:cNvSpPr>
          <p:nvPr/>
        </p:nvSpPr>
        <p:spPr>
          <a:xfrm>
            <a:off x="4998252" y="292054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213C893-35E3-4D60-98A8-1D0C0AEB1081}"/>
              </a:ext>
              <a:ext uri="{C183D7F6-B498-43B3-948B-1728B52AA6E4}">
                <adec:decorative xmlns:adec="http://schemas.microsoft.com/office/drawing/2017/decorative" val="1"/>
              </a:ext>
            </a:extLst>
          </p:cNvPr>
          <p:cNvSpPr>
            <a:spLocks noChangeAspect="1"/>
          </p:cNvSpPr>
          <p:nvPr/>
        </p:nvSpPr>
        <p:spPr>
          <a:xfrm>
            <a:off x="4998252" y="418777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664AE4F9-171F-492D-9E55-90F2725D9B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8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5-Star Special Enrollment Period (SEP)</a:t>
            </a:r>
          </a:p>
        </p:txBody>
      </p:sp>
      <p:pic>
        <p:nvPicPr>
          <p:cNvPr id="13" name="Content Placeholder 12" descr="The 5 star icon used by Medicare. it consists of a star with the number 5 in the middle. The star has a yellow triangle behind it">
            <a:extLst>
              <a:ext uri="{FF2B5EF4-FFF2-40B4-BE49-F238E27FC236}">
                <a16:creationId xmlns:a16="http://schemas.microsoft.com/office/drawing/2014/main" id="{B7AC04F6-7A4E-147F-CD27-416F02EDFAA4}"/>
              </a:ext>
            </a:extLst>
          </p:cNvPr>
          <p:cNvPicPr>
            <a:picLocks noGrp="1" noChangeAspect="1"/>
          </p:cNvPicPr>
          <p:nvPr>
            <p:ph sz="quarter" idx="4"/>
          </p:nvPr>
        </p:nvPicPr>
        <p:blipFill>
          <a:blip r:embed="rId4"/>
          <a:stretch>
            <a:fillRect/>
          </a:stretch>
        </p:blipFill>
        <p:spPr>
          <a:xfrm>
            <a:off x="5463240" y="1097215"/>
            <a:ext cx="1231499" cy="1463167"/>
          </a:xfrm>
          <a:prstGeom prst="rect">
            <a:avLst/>
          </a:prstGeom>
        </p:spPr>
      </p:pic>
      <p:sp>
        <p:nvSpPr>
          <p:cNvPr id="24" name="Rectangle: Rounded Corners 23">
            <a:extLst>
              <a:ext uri="{FF2B5EF4-FFF2-40B4-BE49-F238E27FC236}">
                <a16:creationId xmlns:a16="http://schemas.microsoft.com/office/drawing/2014/main" id="{E9392DBD-AB4D-44A2-AA5A-521C92A4233D}"/>
              </a:ext>
              <a:ext uri="{C183D7F6-B498-43B3-948B-1728B52AA6E4}">
                <adec:decorative xmlns:adec="http://schemas.microsoft.com/office/drawing/2017/decorative" val="1"/>
              </a:ext>
            </a:extLst>
          </p:cNvPr>
          <p:cNvSpPr/>
          <p:nvPr/>
        </p:nvSpPr>
        <p:spPr>
          <a:xfrm>
            <a:off x="1179388" y="1828800"/>
            <a:ext cx="4114800" cy="4219074"/>
          </a:xfrm>
          <a:prstGeom prst="roundRect">
            <a:avLst>
              <a:gd name="adj" fmla="val 1148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25" name="Rectangle: Rounded Corners 24">
            <a:extLst>
              <a:ext uri="{FF2B5EF4-FFF2-40B4-BE49-F238E27FC236}">
                <a16:creationId xmlns:a16="http://schemas.microsoft.com/office/drawing/2014/main" id="{5FC263B0-E72B-4A1F-BB12-B6BF57036F46}"/>
              </a:ext>
              <a:ext uri="{C183D7F6-B498-43B3-948B-1728B52AA6E4}">
                <adec:decorative xmlns:adec="http://schemas.microsoft.com/office/drawing/2017/decorative" val="1"/>
              </a:ext>
            </a:extLst>
          </p:cNvPr>
          <p:cNvSpPr/>
          <p:nvPr/>
        </p:nvSpPr>
        <p:spPr>
          <a:xfrm>
            <a:off x="1179389" y="2400298"/>
            <a:ext cx="4114799" cy="3358818"/>
          </a:xfrm>
          <a:prstGeom prst="roundRect">
            <a:avLst>
              <a:gd name="adj" fmla="val 1339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fontAlgn="base">
              <a:spcAft>
                <a:spcPts val="600"/>
              </a:spcAft>
            </a:pPr>
            <a:endParaRPr lang="en-US" sz="2000" dirty="0">
              <a:solidFill>
                <a:schemeClr val="accent1">
                  <a:lumMod val="50000"/>
                </a:schemeClr>
              </a:solidFill>
              <a:cs typeface="Calibri" panose="020F0502020204030204"/>
            </a:endParaRPr>
          </a:p>
        </p:txBody>
      </p:sp>
      <p:sp>
        <p:nvSpPr>
          <p:cNvPr id="5" name="Text Placeholder 4">
            <a:extLst>
              <a:ext uri="{FF2B5EF4-FFF2-40B4-BE49-F238E27FC236}">
                <a16:creationId xmlns:a16="http://schemas.microsoft.com/office/drawing/2014/main" id="{74AF5AAD-5FDD-96EE-A3A2-A5EB8194D2E1}"/>
              </a:ext>
            </a:extLst>
          </p:cNvPr>
          <p:cNvSpPr>
            <a:spLocks noGrp="1"/>
          </p:cNvSpPr>
          <p:nvPr>
            <p:ph type="body" idx="1"/>
          </p:nvPr>
        </p:nvSpPr>
        <p:spPr>
          <a:xfrm>
            <a:off x="1179071" y="1733549"/>
            <a:ext cx="4067403" cy="4219073"/>
          </a:xfrm>
          <a:prstGeom prst="roundRect">
            <a:avLst/>
          </a:prstGeom>
        </p:spPr>
        <p:txBody>
          <a:bodyPr tIns="0" anchor="t">
            <a:normAutofit/>
          </a:bodyPr>
          <a:lstStyle/>
          <a:p>
            <a:pPr lvl="0" algn="ctr" fontAlgn="base">
              <a:spcAft>
                <a:spcPts val="3000"/>
              </a:spcAft>
              <a:buClrTx/>
            </a:pPr>
            <a:r>
              <a:rPr lang="en-US" dirty="0">
                <a:solidFill>
                  <a:schemeClr val="bg1"/>
                </a:solidFill>
                <a:latin typeface="Calibri" panose="020F0502020204030204"/>
                <a:cs typeface="+mn-cs"/>
              </a:rPr>
              <a:t>You Can</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Switch to 5-star Medicare Advantage Plan (with or without drug coverage), or a drug plan</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Enroll once per year from December 8–November 30</a:t>
            </a:r>
            <a:endParaRPr lang="en-US" sz="2000" b="0" dirty="0">
              <a:solidFill>
                <a:srgbClr val="4472C4">
                  <a:lumMod val="50000"/>
                </a:srgbClr>
              </a:solidFill>
              <a:latin typeface="Calibri" panose="020F0502020204030204"/>
              <a:cs typeface="Calibri" panose="020F0502020204030204"/>
            </a:endParaRPr>
          </a:p>
        </p:txBody>
      </p:sp>
      <p:sp>
        <p:nvSpPr>
          <p:cNvPr id="6" name="Rectangle: Rounded Corners 5">
            <a:extLst>
              <a:ext uri="{FF2B5EF4-FFF2-40B4-BE49-F238E27FC236}">
                <a16:creationId xmlns:a16="http://schemas.microsoft.com/office/drawing/2014/main" id="{CCE9292D-F467-4E73-88F2-B03B08321260}"/>
              </a:ext>
              <a:ext uri="{C183D7F6-B498-43B3-948B-1728B52AA6E4}">
                <adec:decorative xmlns:adec="http://schemas.microsoft.com/office/drawing/2017/decorative" val="1"/>
              </a:ext>
            </a:extLst>
          </p:cNvPr>
          <p:cNvSpPr/>
          <p:nvPr/>
        </p:nvSpPr>
        <p:spPr>
          <a:xfrm>
            <a:off x="6959220" y="1828799"/>
            <a:ext cx="4330992" cy="4219073"/>
          </a:xfrm>
          <a:prstGeom prst="roundRect">
            <a:avLst>
              <a:gd name="adj" fmla="val 1056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8" name="Rectangle: Rounded Corners 7">
            <a:extLst>
              <a:ext uri="{FF2B5EF4-FFF2-40B4-BE49-F238E27FC236}">
                <a16:creationId xmlns:a16="http://schemas.microsoft.com/office/drawing/2014/main" id="{C9B96B3B-FBA8-4307-9CC1-E7A7A5F967AB}"/>
              </a:ext>
              <a:ext uri="{C183D7F6-B498-43B3-948B-1728B52AA6E4}">
                <adec:decorative xmlns:adec="http://schemas.microsoft.com/office/drawing/2017/decorative" val="1"/>
              </a:ext>
            </a:extLst>
          </p:cNvPr>
          <p:cNvSpPr/>
          <p:nvPr/>
        </p:nvSpPr>
        <p:spPr>
          <a:xfrm>
            <a:off x="6959537" y="2463618"/>
            <a:ext cx="4330992" cy="3295498"/>
          </a:xfrm>
          <a:prstGeom prst="roundRect">
            <a:avLst>
              <a:gd name="adj" fmla="val 1354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Ins="91440" rtlCol="0" anchor="t" anchorCtr="0"/>
          <a:lstStyle/>
          <a:p>
            <a:pPr marL="274320" indent="-274320" fontAlgn="base">
              <a:spcAft>
                <a:spcPts val="600"/>
              </a:spcAft>
              <a:buFont typeface="Wingdings" panose="020B0604020202020204" pitchFamily="34" charset="0"/>
              <a:buChar char="§"/>
            </a:pPr>
            <a:endParaRPr lang="en-US" sz="2000" dirty="0">
              <a:solidFill>
                <a:schemeClr val="accent1">
                  <a:lumMod val="50000"/>
                </a:schemeClr>
              </a:solidFill>
              <a:cs typeface="Calibri" panose="020F0502020204030204"/>
            </a:endParaRPr>
          </a:p>
        </p:txBody>
      </p:sp>
      <p:sp>
        <p:nvSpPr>
          <p:cNvPr id="11" name="Text Placeholder 10">
            <a:extLst>
              <a:ext uri="{FF2B5EF4-FFF2-40B4-BE49-F238E27FC236}">
                <a16:creationId xmlns:a16="http://schemas.microsoft.com/office/drawing/2014/main" id="{464CE20C-ECC8-4D1F-BEDD-8CA78F27F8F6}"/>
              </a:ext>
            </a:extLst>
          </p:cNvPr>
          <p:cNvSpPr>
            <a:spLocks noGrp="1"/>
          </p:cNvSpPr>
          <p:nvPr>
            <p:ph type="body" sz="quarter" idx="3"/>
          </p:nvPr>
        </p:nvSpPr>
        <p:spPr>
          <a:xfrm>
            <a:off x="6959220" y="1657349"/>
            <a:ext cx="4330992" cy="4123823"/>
          </a:xfrm>
          <a:prstGeom prst="roundRect">
            <a:avLst/>
          </a:prstGeom>
        </p:spPr>
        <p:txBody>
          <a:bodyPr wrap="square" lIns="0" tIns="0" rIns="0" bIns="0">
            <a:normAutofit/>
          </a:bodyPr>
          <a:lstStyle/>
          <a:p>
            <a:pPr lvl="0" algn="ctr" fontAlgn="base">
              <a:lnSpc>
                <a:spcPct val="110000"/>
              </a:lnSpc>
              <a:spcAft>
                <a:spcPts val="2400"/>
              </a:spcAft>
              <a:buClrTx/>
            </a:pPr>
            <a:r>
              <a:rPr lang="en-US" dirty="0">
                <a:solidFill>
                  <a:schemeClr val="bg1"/>
                </a:solidFill>
                <a:latin typeface="Calibri" panose="020F0502020204030204"/>
                <a:cs typeface="+mn-cs"/>
              </a:rPr>
              <a:t>Keep in mind</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New plan starts 1</a:t>
            </a:r>
            <a:r>
              <a:rPr lang="en-US" sz="2000" b="0" baseline="30000" dirty="0">
                <a:solidFill>
                  <a:srgbClr val="4472C4">
                    <a:lumMod val="50000"/>
                  </a:srgbClr>
                </a:solidFill>
                <a:latin typeface="Calibri" panose="020F0502020204030204"/>
                <a:cs typeface="+mn-cs"/>
              </a:rPr>
              <a:t>st</a:t>
            </a:r>
            <a:r>
              <a:rPr lang="en-US" sz="2000" b="0" dirty="0">
                <a:solidFill>
                  <a:srgbClr val="4472C4">
                    <a:lumMod val="50000"/>
                  </a:srgbClr>
                </a:solidFill>
                <a:latin typeface="Calibri" panose="020F0502020204030204"/>
                <a:cs typeface="+mn-cs"/>
              </a:rPr>
              <a:t> day of month after enrolled </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Star ratings assigned in October and effective January 1</a:t>
            </a:r>
            <a:endParaRPr lang="en-US" sz="2000" b="0" dirty="0">
              <a:solidFill>
                <a:srgbClr val="4472C4">
                  <a:lumMod val="50000"/>
                </a:srgbClr>
              </a:solidFill>
              <a:latin typeface="Calibri" panose="020F0502020204030204"/>
              <a:cs typeface="Calibri" panose="020F0502020204030204"/>
            </a:endParaRP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You may have a coverage gap if you switch to a plan without drug coverage </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Calibri" panose="020F0502020204030204"/>
              </a:rPr>
              <a:t>If you decide to get drug coverage later, you’ll likely pay a penalty</a:t>
            </a:r>
          </a:p>
        </p:txBody>
      </p:sp>
      <p:sp>
        <p:nvSpPr>
          <p:cNvPr id="7" name="Slide Number Placeholder 5">
            <a:extLst>
              <a:ext uri="{FF2B5EF4-FFF2-40B4-BE49-F238E27FC236}">
                <a16:creationId xmlns:a16="http://schemas.microsoft.com/office/drawing/2014/main" id="{218D9D23-A040-4849-9428-03CEA4E49BF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089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5" grpId="0" uiExpand="1"/>
      <p:bldP spid="6" grpId="0" animBg="1"/>
      <p:bldP spid="8" grpId="0" animBg="1"/>
      <p:bldP spid="11" grpId="0" uiExpan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Consistently Low Performing Plans</a:t>
            </a:r>
          </a:p>
        </p:txBody>
      </p:sp>
      <p:sp>
        <p:nvSpPr>
          <p:cNvPr id="5" name="Text Placeholder 4">
            <a:extLst>
              <a:ext uri="{FF2B5EF4-FFF2-40B4-BE49-F238E27FC236}">
                <a16:creationId xmlns:a16="http://schemas.microsoft.com/office/drawing/2014/main" id="{A859EFD4-8879-7366-7251-DB9FE114A2D8}"/>
              </a:ext>
            </a:extLst>
          </p:cNvPr>
          <p:cNvSpPr>
            <a:spLocks noGrp="1"/>
          </p:cNvSpPr>
          <p:nvPr>
            <p:ph type="body" sz="quarter" idx="13"/>
          </p:nvPr>
        </p:nvSpPr>
        <p:spPr>
          <a:xfrm>
            <a:off x="877007" y="1285313"/>
            <a:ext cx="10644188" cy="1226339"/>
          </a:xfrm>
        </p:spPr>
        <p:txBody>
          <a:bodyPr/>
          <a:lstStyle/>
          <a:p>
            <a:pPr marL="0" lvl="0" indent="0">
              <a:buClrTx/>
              <a:buNone/>
            </a:pPr>
            <a:r>
              <a:rPr lang="en-US" sz="2800" b="1" dirty="0"/>
              <a:t>Low performing star rating status is given if plans have </a:t>
            </a:r>
            <a:br>
              <a:rPr lang="en-US" sz="2800" b="1" dirty="0"/>
            </a:br>
            <a:r>
              <a:rPr lang="en-US" sz="2800" b="1" dirty="0"/>
              <a:t>an overall star rating of “poor” or below “average.”</a:t>
            </a:r>
          </a:p>
        </p:txBody>
      </p:sp>
      <p:sp>
        <p:nvSpPr>
          <p:cNvPr id="7" name="Text Placeholder 6">
            <a:extLst>
              <a:ext uri="{FF2B5EF4-FFF2-40B4-BE49-F238E27FC236}">
                <a16:creationId xmlns:a16="http://schemas.microsoft.com/office/drawing/2014/main" id="{2A32DC01-8229-3CDD-D1EA-F5B779EC8E69}"/>
              </a:ext>
            </a:extLst>
          </p:cNvPr>
          <p:cNvSpPr>
            <a:spLocks noGrp="1"/>
          </p:cNvSpPr>
          <p:nvPr>
            <p:ph type="body" sz="quarter" idx="14"/>
          </p:nvPr>
        </p:nvSpPr>
        <p:spPr>
          <a:xfrm>
            <a:off x="3156779" y="2511652"/>
            <a:ext cx="2551176" cy="3410712"/>
          </a:xfrm>
          <a:prstGeom prst="roundRect">
            <a:avLst/>
          </a:prstGeom>
          <a:ln w="38100">
            <a:solidFill>
              <a:srgbClr val="FFC000"/>
            </a:solidFill>
          </a:ln>
        </p:spPr>
        <p:txBody>
          <a:bodyPr tIns="1463040" bIns="0"/>
          <a:lstStyle/>
          <a:p>
            <a:pPr lvl="0" algn="ctr">
              <a:buClrTx/>
            </a:pPr>
            <a:r>
              <a:rPr lang="en-US" sz="1800" dirty="0"/>
              <a:t>Plans are marked with the low performing icon (LPI) on Plan Finder</a:t>
            </a:r>
          </a:p>
        </p:txBody>
      </p:sp>
      <p:pic>
        <p:nvPicPr>
          <p:cNvPr id="9" name="Picture 8" descr="Low performing plan icon which consists of an upside down red triangle with an black exclamation mark on overplayed on top of it">
            <a:extLst>
              <a:ext uri="{FF2B5EF4-FFF2-40B4-BE49-F238E27FC236}">
                <a16:creationId xmlns:a16="http://schemas.microsoft.com/office/drawing/2014/main" id="{8BB57DB0-DE7A-494C-9C72-F59E63464296}"/>
              </a:ext>
              <a:ext uri="{C183D7F6-B498-43B3-948B-1728B52AA6E4}">
                <adec:decorative xmlns:adec="http://schemas.microsoft.com/office/drawing/2017/decorative" val="0"/>
              </a:ext>
            </a:extLst>
          </p:cNvPr>
          <p:cNvPicPr>
            <a:picLocks noChangeAspect="1"/>
          </p:cNvPicPr>
          <p:nvPr/>
        </p:nvPicPr>
        <p:blipFill rotWithShape="1">
          <a:blip r:embed="rId4"/>
          <a:srcRect l="19155" t="25723" r="16469" b="31192"/>
          <a:stretch/>
        </p:blipFill>
        <p:spPr>
          <a:xfrm>
            <a:off x="3876348" y="2806076"/>
            <a:ext cx="1112037" cy="1054768"/>
          </a:xfrm>
          <a:prstGeom prst="rect">
            <a:avLst/>
          </a:prstGeom>
        </p:spPr>
      </p:pic>
      <p:sp>
        <p:nvSpPr>
          <p:cNvPr id="10" name="Text Placeholder 9">
            <a:extLst>
              <a:ext uri="{FF2B5EF4-FFF2-40B4-BE49-F238E27FC236}">
                <a16:creationId xmlns:a16="http://schemas.microsoft.com/office/drawing/2014/main" id="{E5CCE826-E6B1-B756-B269-24CB259A88F4}"/>
              </a:ext>
            </a:extLst>
          </p:cNvPr>
          <p:cNvSpPr>
            <a:spLocks noGrp="1"/>
          </p:cNvSpPr>
          <p:nvPr>
            <p:ph type="body" sz="quarter" idx="15"/>
          </p:nvPr>
        </p:nvSpPr>
        <p:spPr>
          <a:xfrm>
            <a:off x="6484047" y="2511652"/>
            <a:ext cx="2551176" cy="3410712"/>
          </a:xfrm>
          <a:prstGeom prst="roundRect">
            <a:avLst/>
          </a:prstGeom>
          <a:ln w="38100">
            <a:solidFill>
              <a:srgbClr val="FFC000"/>
            </a:solidFill>
          </a:ln>
        </p:spPr>
        <p:txBody>
          <a:bodyPr tIns="1463040" bIns="0"/>
          <a:lstStyle/>
          <a:p>
            <a:pPr lvl="0" algn="ctr">
              <a:buClrTx/>
            </a:pPr>
            <a:r>
              <a:rPr lang="en-US" sz="1800" dirty="0"/>
              <a:t>CMS may mail a notice to plan members in October so they can consider changing plans during the OEP</a:t>
            </a:r>
          </a:p>
        </p:txBody>
      </p:sp>
      <p:pic>
        <p:nvPicPr>
          <p:cNvPr id="22" name="Graphic 21">
            <a:extLst>
              <a:ext uri="{FF2B5EF4-FFF2-40B4-BE49-F238E27FC236}">
                <a16:creationId xmlns:a16="http://schemas.microsoft.com/office/drawing/2014/main" id="{289ED8E9-2C79-43EB-9D8D-785FE9ACC80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5392" y="2749217"/>
            <a:ext cx="1168486" cy="1168486"/>
          </a:xfrm>
          <a:prstGeom prst="rect">
            <a:avLst/>
          </a:prstGeom>
        </p:spPr>
      </p:pic>
      <p:sp>
        <p:nvSpPr>
          <p:cNvPr id="8" name="Slide Number Placeholder 5">
            <a:extLst>
              <a:ext uri="{FF2B5EF4-FFF2-40B4-BE49-F238E27FC236}">
                <a16:creationId xmlns:a16="http://schemas.microsoft.com/office/drawing/2014/main" id="{EBB95515-0975-4713-BDDF-705A4FABD5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99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Things to Consider Before Joining a Plan</a:t>
            </a:r>
          </a:p>
        </p:txBody>
      </p:sp>
      <p:sp>
        <p:nvSpPr>
          <p:cNvPr id="23" name="Text Placeholder 22">
            <a:extLst>
              <a:ext uri="{FF2B5EF4-FFF2-40B4-BE49-F238E27FC236}">
                <a16:creationId xmlns:a16="http://schemas.microsoft.com/office/drawing/2014/main" id="{5DDB6772-42B0-7039-2143-0C2B377167BC}"/>
              </a:ext>
            </a:extLst>
          </p:cNvPr>
          <p:cNvSpPr>
            <a:spLocks noGrp="1"/>
          </p:cNvSpPr>
          <p:nvPr>
            <p:ph type="body" sz="quarter" idx="13"/>
          </p:nvPr>
        </p:nvSpPr>
        <p:spPr>
          <a:xfrm>
            <a:off x="838200" y="4338931"/>
            <a:ext cx="3149082" cy="1448260"/>
          </a:xfrm>
          <a:prstGeom prst="wedgeEllipseCallout">
            <a:avLst>
              <a:gd name="adj1" fmla="val 58961"/>
              <a:gd name="adj2" fmla="val -38521"/>
            </a:avLst>
          </a:prstGeom>
          <a:ln w="38100">
            <a:solidFill>
              <a:srgbClr val="FFC000"/>
            </a:solidFill>
          </a:ln>
        </p:spPr>
        <p:txBody>
          <a:bodyPr/>
          <a:lstStyle/>
          <a:p>
            <a:pPr marL="0" lvl="0" indent="0" algn="ctr">
              <a:spcAft>
                <a:spcPts val="600"/>
              </a:spcAft>
              <a:buClrTx/>
              <a:buNone/>
            </a:pPr>
            <a:r>
              <a:rPr lang="en-US" b="1" dirty="0"/>
              <a:t>Do I have other current health insurance?</a:t>
            </a:r>
          </a:p>
        </p:txBody>
      </p:sp>
      <p:sp>
        <p:nvSpPr>
          <p:cNvPr id="24" name="Text Placeholder 23">
            <a:extLst>
              <a:ext uri="{FF2B5EF4-FFF2-40B4-BE49-F238E27FC236}">
                <a16:creationId xmlns:a16="http://schemas.microsoft.com/office/drawing/2014/main" id="{06E9AF95-6056-F2D2-25F7-908AA4481EB1}"/>
              </a:ext>
            </a:extLst>
          </p:cNvPr>
          <p:cNvSpPr>
            <a:spLocks noGrp="1"/>
          </p:cNvSpPr>
          <p:nvPr>
            <p:ph type="body" sz="quarter" idx="14"/>
          </p:nvPr>
        </p:nvSpPr>
        <p:spPr>
          <a:xfrm>
            <a:off x="1088795" y="1689876"/>
            <a:ext cx="3581817" cy="1818864"/>
          </a:xfrm>
          <a:prstGeom prst="wedgeEllipseCallout">
            <a:avLst>
              <a:gd name="adj1" fmla="val 45331"/>
              <a:gd name="adj2" fmla="val 57473"/>
            </a:avLst>
          </a:prstGeom>
          <a:ln w="38100">
            <a:solidFill>
              <a:srgbClr val="FFC000"/>
            </a:solidFill>
          </a:ln>
        </p:spPr>
        <p:txBody>
          <a:bodyPr/>
          <a:lstStyle/>
          <a:p>
            <a:pPr marL="0" lvl="0" indent="0" algn="ctr">
              <a:spcAft>
                <a:spcPts val="0"/>
              </a:spcAft>
              <a:buClrTx/>
              <a:buNone/>
            </a:pPr>
            <a:r>
              <a:rPr lang="en-US" b="1" dirty="0"/>
              <a:t>Is my drug coverage as good as (creditable) Medicare drug coverage? </a:t>
            </a:r>
          </a:p>
        </p:txBody>
      </p:sp>
      <p:sp>
        <p:nvSpPr>
          <p:cNvPr id="25" name="Text Placeholder 24">
            <a:extLst>
              <a:ext uri="{FF2B5EF4-FFF2-40B4-BE49-F238E27FC236}">
                <a16:creationId xmlns:a16="http://schemas.microsoft.com/office/drawing/2014/main" id="{4FB513E6-9457-DC81-A90C-82F1118146E5}"/>
              </a:ext>
            </a:extLst>
          </p:cNvPr>
          <p:cNvSpPr>
            <a:spLocks noGrp="1"/>
          </p:cNvSpPr>
          <p:nvPr>
            <p:ph type="body" sz="quarter" idx="15"/>
          </p:nvPr>
        </p:nvSpPr>
        <p:spPr>
          <a:xfrm>
            <a:off x="6671455" y="1610136"/>
            <a:ext cx="3468855" cy="1653051"/>
          </a:xfrm>
          <a:prstGeom prst="wedgeEllipseCallout">
            <a:avLst>
              <a:gd name="adj1" fmla="val -50736"/>
              <a:gd name="adj2" fmla="val 59735"/>
            </a:avLst>
          </a:prstGeom>
          <a:ln w="38100">
            <a:solidFill>
              <a:srgbClr val="FFC000"/>
            </a:solidFill>
          </a:ln>
        </p:spPr>
        <p:txBody>
          <a:bodyPr/>
          <a:lstStyle/>
          <a:p>
            <a:pPr marL="0" lvl="0" indent="0" algn="ctr">
              <a:spcAft>
                <a:spcPts val="0"/>
              </a:spcAft>
              <a:buClrTx/>
              <a:buNone/>
            </a:pPr>
            <a:r>
              <a:rPr lang="en-US" b="1" dirty="0"/>
              <a:t>How does my current coverage work with Medicare?</a:t>
            </a:r>
          </a:p>
        </p:txBody>
      </p:sp>
      <p:sp>
        <p:nvSpPr>
          <p:cNvPr id="26" name="Text Placeholder 25">
            <a:extLst>
              <a:ext uri="{FF2B5EF4-FFF2-40B4-BE49-F238E27FC236}">
                <a16:creationId xmlns:a16="http://schemas.microsoft.com/office/drawing/2014/main" id="{78AE38B9-E86B-DEC6-569C-BD76CD2A25A3}"/>
              </a:ext>
            </a:extLst>
          </p:cNvPr>
          <p:cNvSpPr>
            <a:spLocks noGrp="1"/>
          </p:cNvSpPr>
          <p:nvPr>
            <p:ph type="body" sz="quarter" idx="16"/>
          </p:nvPr>
        </p:nvSpPr>
        <p:spPr>
          <a:xfrm>
            <a:off x="7453392" y="4212816"/>
            <a:ext cx="3705225" cy="1700489"/>
          </a:xfrm>
          <a:prstGeom prst="wedgeEllipseCallout">
            <a:avLst>
              <a:gd name="adj1" fmla="val -60730"/>
              <a:gd name="adj2" fmla="val -31986"/>
            </a:avLst>
          </a:prstGeom>
          <a:ln w="38100">
            <a:solidFill>
              <a:srgbClr val="FFC000"/>
            </a:solidFill>
          </a:ln>
        </p:spPr>
        <p:txBody>
          <a:bodyPr/>
          <a:lstStyle/>
          <a:p>
            <a:pPr marL="0" lvl="0" indent="0" algn="ctr">
              <a:spcAft>
                <a:spcPts val="0"/>
              </a:spcAft>
              <a:buClrTx/>
              <a:buNone/>
            </a:pPr>
            <a:r>
              <a:rPr lang="en-US" b="1" dirty="0"/>
              <a:t>Could joining a plan affect my current coverage, or family members’ coverage?</a:t>
            </a:r>
          </a:p>
        </p:txBody>
      </p:sp>
      <p:pic>
        <p:nvPicPr>
          <p:cNvPr id="34" name="Picture 33">
            <a:extLst>
              <a:ext uri="{FF2B5EF4-FFF2-40B4-BE49-F238E27FC236}">
                <a16:creationId xmlns:a16="http://schemas.microsoft.com/office/drawing/2014/main" id="{D4EC18EC-E6FC-B286-3AEB-AB7A0DA011D2}"/>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blip>
          <a:stretch>
            <a:fillRect/>
          </a:stretch>
        </p:blipFill>
        <p:spPr>
          <a:xfrm>
            <a:off x="4038600" y="2988261"/>
            <a:ext cx="3151905" cy="3151905"/>
          </a:xfrm>
          <a:prstGeom prst="rect">
            <a:avLst/>
          </a:prstGeom>
        </p:spPr>
      </p:pic>
      <p:sp>
        <p:nvSpPr>
          <p:cNvPr id="8" name="Slide Number Placeholder 5">
            <a:extLst>
              <a:ext uri="{FF2B5EF4-FFF2-40B4-BE49-F238E27FC236}">
                <a16:creationId xmlns:a16="http://schemas.microsoft.com/office/drawing/2014/main" id="{E041ACA1-783A-4332-AEB4-DBB365BE31D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001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Ways To Enroll in Medicare Drug Coverage (Part D)</a:t>
            </a:r>
          </a:p>
        </p:txBody>
      </p:sp>
      <p:sp>
        <p:nvSpPr>
          <p:cNvPr id="4" name="Text Placeholder 3">
            <a:extLst>
              <a:ext uri="{FF2B5EF4-FFF2-40B4-BE49-F238E27FC236}">
                <a16:creationId xmlns:a16="http://schemas.microsoft.com/office/drawing/2014/main" id="{574A0280-ED90-B04F-48D2-8A801BDC2989}"/>
              </a:ext>
            </a:extLst>
          </p:cNvPr>
          <p:cNvSpPr>
            <a:spLocks noGrp="1"/>
          </p:cNvSpPr>
          <p:nvPr>
            <p:ph type="body" sz="quarter" idx="13"/>
          </p:nvPr>
        </p:nvSpPr>
        <p:spPr>
          <a:xfrm>
            <a:off x="1622134" y="2139264"/>
            <a:ext cx="1413421" cy="578681"/>
          </a:xfrm>
        </p:spPr>
        <p:txBody>
          <a:bodyPr/>
          <a:lstStyle/>
          <a:p>
            <a:pPr marL="0" indent="0">
              <a:buNone/>
            </a:pPr>
            <a:r>
              <a:rPr lang="en-US" sz="2800" b="1" dirty="0">
                <a:solidFill>
                  <a:schemeClr val="tx1"/>
                </a:solidFill>
                <a:latin typeface="+mn-lt"/>
              </a:rPr>
              <a:t>Online</a:t>
            </a:r>
            <a:endParaRPr lang="en-US" sz="1600" b="1" dirty="0">
              <a:solidFill>
                <a:schemeClr val="tx1"/>
              </a:solidFill>
              <a:latin typeface="+mn-lt"/>
            </a:endParaRPr>
          </a:p>
        </p:txBody>
      </p:sp>
      <p:sp>
        <p:nvSpPr>
          <p:cNvPr id="7" name="Text Placeholder 6">
            <a:extLst>
              <a:ext uri="{FF2B5EF4-FFF2-40B4-BE49-F238E27FC236}">
                <a16:creationId xmlns:a16="http://schemas.microsoft.com/office/drawing/2014/main" id="{CFCD9F12-AA07-DDD1-CB23-4ADD7B8C1CE1}"/>
              </a:ext>
            </a:extLst>
          </p:cNvPr>
          <p:cNvSpPr>
            <a:spLocks noGrp="1"/>
          </p:cNvSpPr>
          <p:nvPr>
            <p:ph type="body" sz="quarter" idx="14"/>
          </p:nvPr>
        </p:nvSpPr>
        <p:spPr>
          <a:xfrm>
            <a:off x="1181997" y="1148815"/>
            <a:ext cx="9628632" cy="1490472"/>
          </a:xfrm>
          <a:prstGeom prst="roundRect">
            <a:avLst/>
          </a:prstGeom>
          <a:ln w="38100">
            <a:solidFill>
              <a:srgbClr val="395D9C"/>
            </a:solidFill>
          </a:ln>
        </p:spPr>
        <p:txBody>
          <a:bodyPr/>
          <a:lstStyle/>
          <a:p>
            <a:pPr marL="2011680" lvl="0" defTabSz="685800">
              <a:spcAft>
                <a:spcPts val="600"/>
              </a:spcAft>
              <a:buClrTx/>
            </a:pPr>
            <a:r>
              <a:rPr lang="en-US" sz="2400" dirty="0"/>
              <a:t>Visit </a:t>
            </a:r>
            <a:r>
              <a:rPr lang="en-US" sz="2400" dirty="0">
                <a:hlinkClick r:id="rId4">
                  <a:extLst>
                    <a:ext uri="{A12FA001-AC4F-418D-AE19-62706E023703}">
                      <ahyp:hlinkClr xmlns:ahyp="http://schemas.microsoft.com/office/drawing/2018/hyperlinkcolor" val="tx"/>
                    </a:ext>
                  </a:extLst>
                </a:hlinkClick>
              </a:rPr>
              <a:t>Medicare.gov/plan-compare</a:t>
            </a:r>
            <a:endParaRPr lang="en-US" sz="2400" dirty="0"/>
          </a:p>
          <a:p>
            <a:pPr marL="2011680" lvl="0" defTabSz="685800">
              <a:spcAft>
                <a:spcPts val="600"/>
              </a:spcAft>
              <a:buClrTx/>
            </a:pPr>
            <a:r>
              <a:rPr lang="en-US" sz="2400" dirty="0"/>
              <a:t>Visit the plan’s website to see if you can join online</a:t>
            </a:r>
          </a:p>
          <a:p>
            <a:pPr marL="2011680" lvl="0" defTabSz="685800">
              <a:spcAft>
                <a:spcPts val="600"/>
              </a:spcAft>
              <a:buClrTx/>
            </a:pPr>
            <a:r>
              <a:rPr lang="en-US" sz="2400" dirty="0"/>
              <a:t>Contact your SHIP at </a:t>
            </a:r>
            <a:r>
              <a:rPr lang="en-US" sz="2400" dirty="0">
                <a:hlinkClick r:id="rId5">
                  <a:extLst>
                    <a:ext uri="{A12FA001-AC4F-418D-AE19-62706E023703}">
                      <ahyp:hlinkClr xmlns:ahyp="http://schemas.microsoft.com/office/drawing/2018/hyperlinkcolor" val="tx"/>
                    </a:ext>
                  </a:extLst>
                </a:hlinkClick>
              </a:rPr>
              <a:t>shiphelp.org</a:t>
            </a:r>
            <a:endParaRPr lang="en-US" sz="2400" dirty="0"/>
          </a:p>
        </p:txBody>
      </p:sp>
      <p:pic>
        <p:nvPicPr>
          <p:cNvPr id="23" name="Graphic 22">
            <a:extLst>
              <a:ext uri="{FF2B5EF4-FFF2-40B4-BE49-F238E27FC236}">
                <a16:creationId xmlns:a16="http://schemas.microsoft.com/office/drawing/2014/main" id="{1823DA1B-32B0-42DA-AFF5-0C99B4DBF1A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0332" y="1177378"/>
            <a:ext cx="1256119" cy="1256119"/>
          </a:xfrm>
          <a:prstGeom prst="rect">
            <a:avLst/>
          </a:prstGeom>
        </p:spPr>
      </p:pic>
      <p:sp>
        <p:nvSpPr>
          <p:cNvPr id="9" name="Text Placeholder 8">
            <a:extLst>
              <a:ext uri="{FF2B5EF4-FFF2-40B4-BE49-F238E27FC236}">
                <a16:creationId xmlns:a16="http://schemas.microsoft.com/office/drawing/2014/main" id="{AB1B06C5-0B0F-656C-15BA-A6328D5147EC}"/>
              </a:ext>
            </a:extLst>
          </p:cNvPr>
          <p:cNvSpPr>
            <a:spLocks noGrp="1"/>
          </p:cNvSpPr>
          <p:nvPr>
            <p:ph type="body" sz="quarter" idx="15"/>
          </p:nvPr>
        </p:nvSpPr>
        <p:spPr>
          <a:xfrm>
            <a:off x="1117401" y="3807131"/>
            <a:ext cx="2293221" cy="532718"/>
          </a:xfrm>
        </p:spPr>
        <p:txBody>
          <a:bodyPr/>
          <a:lstStyle/>
          <a:p>
            <a:pPr marL="0" lvl="0" indent="0" algn="ctr">
              <a:spcAft>
                <a:spcPts val="0"/>
              </a:spcAft>
              <a:buClrTx/>
              <a:buNone/>
            </a:pPr>
            <a:r>
              <a:rPr lang="en-US" sz="2800" b="1" dirty="0">
                <a:solidFill>
                  <a:prstClr val="black"/>
                </a:solidFill>
                <a:latin typeface="Calibri" panose="020F0502020204030204"/>
                <a:cs typeface="+mn-cs"/>
              </a:rPr>
              <a:t>By Phone</a:t>
            </a:r>
          </a:p>
        </p:txBody>
      </p:sp>
      <p:sp>
        <p:nvSpPr>
          <p:cNvPr id="10" name="Text Placeholder 9">
            <a:extLst>
              <a:ext uri="{FF2B5EF4-FFF2-40B4-BE49-F238E27FC236}">
                <a16:creationId xmlns:a16="http://schemas.microsoft.com/office/drawing/2014/main" id="{064083A6-EC42-1904-82BE-F70D3501756C}"/>
              </a:ext>
            </a:extLst>
          </p:cNvPr>
          <p:cNvSpPr>
            <a:spLocks noGrp="1"/>
          </p:cNvSpPr>
          <p:nvPr>
            <p:ph type="body" sz="quarter" idx="16"/>
          </p:nvPr>
        </p:nvSpPr>
        <p:spPr>
          <a:xfrm>
            <a:off x="1181997" y="2810624"/>
            <a:ext cx="9628632" cy="1490472"/>
          </a:xfrm>
          <a:prstGeom prst="roundRect">
            <a:avLst/>
          </a:prstGeom>
          <a:ln w="38100">
            <a:solidFill>
              <a:srgbClr val="395D9C"/>
            </a:solidFill>
          </a:ln>
        </p:spPr>
        <p:txBody>
          <a:bodyPr/>
          <a:lstStyle/>
          <a:p>
            <a:pPr marL="2011680" lvl="0" defTabSz="685800">
              <a:spcAft>
                <a:spcPts val="600"/>
              </a:spcAft>
              <a:buClrTx/>
            </a:pPr>
            <a:r>
              <a:rPr lang="en-US" sz="2400" dirty="0"/>
              <a:t>Call the plan you want to join</a:t>
            </a:r>
          </a:p>
          <a:p>
            <a:pPr marL="2011680" lvl="0" defTabSz="685800">
              <a:spcAft>
                <a:spcPts val="600"/>
              </a:spcAft>
              <a:buClrTx/>
            </a:pPr>
            <a:r>
              <a:rPr lang="en-US" sz="2400" dirty="0"/>
              <a:t>Call 1-800-MEDICARE (1-800-633-4227) </a:t>
            </a:r>
            <a:br>
              <a:rPr lang="en-US" sz="2400" dirty="0"/>
            </a:br>
            <a:r>
              <a:rPr lang="en-US" sz="2400" dirty="0"/>
              <a:t>(TTY: 1-877-486-2048)</a:t>
            </a:r>
          </a:p>
        </p:txBody>
      </p:sp>
      <p:pic>
        <p:nvPicPr>
          <p:cNvPr id="5" name="Picture 4">
            <a:extLst>
              <a:ext uri="{FF2B5EF4-FFF2-40B4-BE49-F238E27FC236}">
                <a16:creationId xmlns:a16="http://schemas.microsoft.com/office/drawing/2014/main" id="{95C335E7-7857-4E80-AD41-137C5A0A7321}"/>
              </a:ext>
              <a:ext uri="{C183D7F6-B498-43B3-948B-1728B52AA6E4}">
                <adec:decorative xmlns:adec="http://schemas.microsoft.com/office/drawing/2017/decorative" val="1"/>
              </a:ext>
            </a:extLst>
          </p:cNvPr>
          <p:cNvPicPr>
            <a:picLocks noChangeAspect="1"/>
          </p:cNvPicPr>
          <p:nvPr/>
        </p:nvPicPr>
        <p:blipFill rotWithShape="1">
          <a:blip r:embed="rId8"/>
          <a:srcRect l="30236" t="11722" r="30424" b="11155"/>
          <a:stretch/>
        </p:blipFill>
        <p:spPr>
          <a:xfrm>
            <a:off x="2040054" y="2930094"/>
            <a:ext cx="481891" cy="944716"/>
          </a:xfrm>
          <a:prstGeom prst="rect">
            <a:avLst/>
          </a:prstGeom>
        </p:spPr>
      </p:pic>
      <p:sp>
        <p:nvSpPr>
          <p:cNvPr id="11" name="Text Placeholder 10">
            <a:extLst>
              <a:ext uri="{FF2B5EF4-FFF2-40B4-BE49-F238E27FC236}">
                <a16:creationId xmlns:a16="http://schemas.microsoft.com/office/drawing/2014/main" id="{B77E425C-C8BD-0D71-6CE2-3209EFC90738}"/>
              </a:ext>
            </a:extLst>
          </p:cNvPr>
          <p:cNvSpPr>
            <a:spLocks noGrp="1"/>
          </p:cNvSpPr>
          <p:nvPr>
            <p:ph type="body" sz="quarter" idx="17"/>
          </p:nvPr>
        </p:nvSpPr>
        <p:spPr>
          <a:xfrm>
            <a:off x="1558010" y="5317797"/>
            <a:ext cx="1429804" cy="723900"/>
          </a:xfrm>
        </p:spPr>
        <p:txBody>
          <a:bodyPr/>
          <a:lstStyle/>
          <a:p>
            <a:pPr marL="0" indent="0">
              <a:buNone/>
            </a:pPr>
            <a:r>
              <a:rPr lang="en-US" sz="2800" b="1" dirty="0">
                <a:solidFill>
                  <a:schemeClr val="tx1"/>
                </a:solidFill>
                <a:latin typeface="+mn-lt"/>
              </a:rPr>
              <a:t>By mail</a:t>
            </a:r>
          </a:p>
        </p:txBody>
      </p:sp>
      <p:sp>
        <p:nvSpPr>
          <p:cNvPr id="12" name="Text Placeholder 11">
            <a:extLst>
              <a:ext uri="{FF2B5EF4-FFF2-40B4-BE49-F238E27FC236}">
                <a16:creationId xmlns:a16="http://schemas.microsoft.com/office/drawing/2014/main" id="{13D4A659-223A-35FA-24C3-18BF85F5D220}"/>
              </a:ext>
            </a:extLst>
          </p:cNvPr>
          <p:cNvSpPr>
            <a:spLocks noGrp="1"/>
          </p:cNvSpPr>
          <p:nvPr>
            <p:ph type="body" sz="quarter" idx="18"/>
          </p:nvPr>
        </p:nvSpPr>
        <p:spPr>
          <a:xfrm>
            <a:off x="1181997" y="4508438"/>
            <a:ext cx="9628632" cy="1490472"/>
          </a:xfrm>
          <a:prstGeom prst="roundRect">
            <a:avLst/>
          </a:prstGeom>
          <a:ln w="38100">
            <a:solidFill>
              <a:srgbClr val="395D9C"/>
            </a:solidFill>
          </a:ln>
        </p:spPr>
        <p:txBody>
          <a:bodyPr/>
          <a:lstStyle/>
          <a:p>
            <a:pPr marL="2011680" lvl="1" defTabSz="685800">
              <a:buFont typeface="Wingdings" panose="05000000000000000000" pitchFamily="2" charset="2"/>
              <a:buChar char="§"/>
              <a:defRPr/>
            </a:pPr>
            <a:r>
              <a:rPr lang="en-US" sz="2400" dirty="0"/>
              <a:t>Complete a paper enrollment form</a:t>
            </a:r>
          </a:p>
        </p:txBody>
      </p:sp>
      <p:pic>
        <p:nvPicPr>
          <p:cNvPr id="25" name="Graphic 24">
            <a:extLst>
              <a:ext uri="{FF2B5EF4-FFF2-40B4-BE49-F238E27FC236}">
                <a16:creationId xmlns:a16="http://schemas.microsoft.com/office/drawing/2014/main" id="{08AF40D3-E326-40CB-8C4F-9B9A25AD65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1042" y="4465651"/>
            <a:ext cx="1197515" cy="1197515"/>
          </a:xfrm>
          <a:prstGeom prst="rect">
            <a:avLst/>
          </a:prstGeom>
        </p:spPr>
      </p:pic>
      <p:sp>
        <p:nvSpPr>
          <p:cNvPr id="8" name="Slide Number Placeholder 5">
            <a:extLst>
              <a:ext uri="{FF2B5EF4-FFF2-40B4-BE49-F238E27FC236}">
                <a16:creationId xmlns:a16="http://schemas.microsoft.com/office/drawing/2014/main" id="{81534CFA-4939-4C71-9A91-EF4B512057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3311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9" grpId="0"/>
      <p:bldP spid="10" grpId="0" uiExpand="1" build="p" animBg="1"/>
      <p:bldP spid="11" grpId="0"/>
      <p:bldP spid="12"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What New Members Can Expect</a:t>
            </a:r>
          </a:p>
        </p:txBody>
      </p:sp>
      <p:sp>
        <p:nvSpPr>
          <p:cNvPr id="4" name="Content Placeholder 3">
            <a:extLst>
              <a:ext uri="{FF2B5EF4-FFF2-40B4-BE49-F238E27FC236}">
                <a16:creationId xmlns:a16="http://schemas.microsoft.com/office/drawing/2014/main" id="{86C1BDB6-9909-2402-8C00-43B5EC3EB5BB}"/>
              </a:ext>
            </a:extLst>
          </p:cNvPr>
          <p:cNvSpPr>
            <a:spLocks noGrp="1"/>
          </p:cNvSpPr>
          <p:nvPr>
            <p:ph sz="quarter" idx="13"/>
          </p:nvPr>
        </p:nvSpPr>
        <p:spPr>
          <a:xfrm>
            <a:off x="1544057" y="1223788"/>
            <a:ext cx="6553200" cy="557988"/>
          </a:xfrm>
        </p:spPr>
        <p:txBody>
          <a:bodyPr/>
          <a:lstStyle/>
          <a:p>
            <a:pPr marL="0" indent="0">
              <a:buNone/>
            </a:pPr>
            <a:r>
              <a:rPr lang="en-US" dirty="0"/>
              <a:t>You plan will send you:</a:t>
            </a:r>
          </a:p>
        </p:txBody>
      </p:sp>
      <p:sp>
        <p:nvSpPr>
          <p:cNvPr id="13" name="Text Placeholder 12">
            <a:extLst>
              <a:ext uri="{FF2B5EF4-FFF2-40B4-BE49-F238E27FC236}">
                <a16:creationId xmlns:a16="http://schemas.microsoft.com/office/drawing/2014/main" id="{E9D4CC37-2FC6-D994-0A23-CB48A0929E3D}"/>
              </a:ext>
            </a:extLst>
          </p:cNvPr>
          <p:cNvSpPr>
            <a:spLocks noGrp="1"/>
          </p:cNvSpPr>
          <p:nvPr>
            <p:ph type="body" sz="quarter" idx="15"/>
          </p:nvPr>
        </p:nvSpPr>
        <p:spPr>
          <a:xfrm>
            <a:off x="1963130" y="1913925"/>
            <a:ext cx="2551176" cy="2441448"/>
          </a:xfrm>
          <a:prstGeom prst="roundRect">
            <a:avLst/>
          </a:prstGeom>
          <a:ln w="38100">
            <a:solidFill>
              <a:srgbClr val="FFC000"/>
            </a:solidFill>
          </a:ln>
        </p:spPr>
        <p:txBody>
          <a:bodyPr tIns="1280160"/>
          <a:lstStyle/>
          <a:p>
            <a:pPr marL="0" indent="0" algn="ctr">
              <a:buNone/>
            </a:pPr>
            <a:r>
              <a:rPr lang="en-US" dirty="0"/>
              <a:t>An enrollment letter</a:t>
            </a:r>
          </a:p>
        </p:txBody>
      </p:sp>
      <p:pic>
        <p:nvPicPr>
          <p:cNvPr id="12" name="Graphic 11">
            <a:extLst>
              <a:ext uri="{FF2B5EF4-FFF2-40B4-BE49-F238E27FC236}">
                <a16:creationId xmlns:a16="http://schemas.microsoft.com/office/drawing/2014/main" id="{6DF1C4D4-A80C-4223-8EF5-5F4E717657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9918" y="2046075"/>
            <a:ext cx="1097599" cy="1097599"/>
          </a:xfrm>
          <a:prstGeom prst="rect">
            <a:avLst/>
          </a:prstGeom>
        </p:spPr>
      </p:pic>
      <p:sp>
        <p:nvSpPr>
          <p:cNvPr id="14" name="Text Placeholder 13">
            <a:extLst>
              <a:ext uri="{FF2B5EF4-FFF2-40B4-BE49-F238E27FC236}">
                <a16:creationId xmlns:a16="http://schemas.microsoft.com/office/drawing/2014/main" id="{21F9D2F0-2266-3D8A-C9F3-226B69440B34}"/>
              </a:ext>
            </a:extLst>
          </p:cNvPr>
          <p:cNvSpPr>
            <a:spLocks noGrp="1"/>
          </p:cNvSpPr>
          <p:nvPr>
            <p:ph type="body" sz="quarter" idx="16"/>
          </p:nvPr>
        </p:nvSpPr>
        <p:spPr>
          <a:xfrm>
            <a:off x="4820657" y="1913925"/>
            <a:ext cx="2551176" cy="2441448"/>
          </a:xfrm>
          <a:prstGeom prst="roundRect">
            <a:avLst/>
          </a:prstGeom>
          <a:ln w="38100">
            <a:solidFill>
              <a:srgbClr val="FFC000"/>
            </a:solidFill>
          </a:ln>
        </p:spPr>
        <p:txBody>
          <a:bodyPr tIns="128016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Membership materials, including an identification card</a:t>
            </a:r>
          </a:p>
        </p:txBody>
      </p:sp>
      <p:pic>
        <p:nvPicPr>
          <p:cNvPr id="5" name="Picture 4">
            <a:extLst>
              <a:ext uri="{FF2B5EF4-FFF2-40B4-BE49-F238E27FC236}">
                <a16:creationId xmlns:a16="http://schemas.microsoft.com/office/drawing/2014/main" id="{1A465E0A-FE8C-4B91-977B-B69A6713C2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00761" y="2295323"/>
            <a:ext cx="1190477" cy="793651"/>
          </a:xfrm>
          <a:prstGeom prst="rect">
            <a:avLst/>
          </a:prstGeom>
        </p:spPr>
      </p:pic>
      <p:sp>
        <p:nvSpPr>
          <p:cNvPr id="16" name="Text Placeholder 15">
            <a:extLst>
              <a:ext uri="{FF2B5EF4-FFF2-40B4-BE49-F238E27FC236}">
                <a16:creationId xmlns:a16="http://schemas.microsoft.com/office/drawing/2014/main" id="{8BC21A94-633D-1CC2-1BFA-24D62BAA9652}"/>
              </a:ext>
            </a:extLst>
          </p:cNvPr>
          <p:cNvSpPr>
            <a:spLocks noGrp="1"/>
          </p:cNvSpPr>
          <p:nvPr>
            <p:ph type="body" sz="quarter" idx="17"/>
          </p:nvPr>
        </p:nvSpPr>
        <p:spPr>
          <a:xfrm>
            <a:off x="7678184" y="1913925"/>
            <a:ext cx="2551176" cy="2441448"/>
          </a:xfrm>
          <a:prstGeom prst="roundRect">
            <a:avLst/>
          </a:prstGeom>
          <a:ln w="38100">
            <a:solidFill>
              <a:srgbClr val="FFC000"/>
            </a:solidFill>
          </a:ln>
        </p:spPr>
        <p:txBody>
          <a:bodyPr tIns="128016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Customer service contact information</a:t>
            </a:r>
          </a:p>
        </p:txBody>
      </p:sp>
      <p:pic>
        <p:nvPicPr>
          <p:cNvPr id="15" name="Graphic 14">
            <a:extLst>
              <a:ext uri="{FF2B5EF4-FFF2-40B4-BE49-F238E27FC236}">
                <a16:creationId xmlns:a16="http://schemas.microsoft.com/office/drawing/2014/main" id="{8609A07B-3801-4349-BABF-88D31940F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89004" y="1930106"/>
            <a:ext cx="1329536" cy="1329536"/>
          </a:xfrm>
          <a:prstGeom prst="rect">
            <a:avLst/>
          </a:prstGeom>
        </p:spPr>
      </p:pic>
      <p:sp>
        <p:nvSpPr>
          <p:cNvPr id="7" name="Content Placeholder 6"/>
          <p:cNvSpPr>
            <a:spLocks noGrp="1"/>
          </p:cNvSpPr>
          <p:nvPr>
            <p:ph type="body" sz="quarter" idx="14"/>
          </p:nvPr>
        </p:nvSpPr>
        <p:spPr>
          <a:xfrm>
            <a:off x="1658330" y="4487523"/>
            <a:ext cx="9177310" cy="2004717"/>
          </a:xfrm>
        </p:spPr>
        <p:txBody>
          <a:bodyPr>
            <a:noAutofit/>
          </a:bodyPr>
          <a:lstStyle/>
          <a:p>
            <a:pPr marL="0" lvl="1" indent="0" defTabSz="685800">
              <a:lnSpc>
                <a:spcPct val="120000"/>
              </a:lnSpc>
              <a:spcBef>
                <a:spcPts val="0"/>
              </a:spcBef>
              <a:spcAft>
                <a:spcPts val="1200"/>
              </a:spcAft>
              <a:buNone/>
            </a:pPr>
            <a:r>
              <a:rPr lang="en-US" sz="2400" b="1" dirty="0">
                <a:solidFill>
                  <a:srgbClr val="00529B"/>
                </a:solidFill>
              </a:rPr>
              <a:t>If your current drug isn’t covered by your plan, you can:</a:t>
            </a:r>
          </a:p>
          <a:p>
            <a:pPr marL="548640" lvl="3"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Get a transition supply (generally 30 days)</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Work with prescriber to find a drug that’s covered</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Request an exception if no acceptable alternative drug is on the list</a:t>
            </a:r>
          </a:p>
          <a:p>
            <a:pPr marL="319882" lvl="0" indent="-227013" defTabSz="685800">
              <a:lnSpc>
                <a:spcPct val="100000"/>
              </a:lnSpc>
              <a:spcBef>
                <a:spcPts val="600"/>
              </a:spcBef>
            </a:pPr>
            <a:endParaRPr lang="en-US" dirty="0">
              <a:solidFill>
                <a:srgbClr val="00529B"/>
              </a:solidFill>
            </a:endParaRPr>
          </a:p>
          <a:p>
            <a:endParaRPr lang="en-US" dirty="0">
              <a:solidFill>
                <a:srgbClr val="00529B"/>
              </a:solidFill>
            </a:endParaRPr>
          </a:p>
        </p:txBody>
      </p:sp>
      <p:sp>
        <p:nvSpPr>
          <p:cNvPr id="8" name="Slide Number Placeholder 5">
            <a:extLst>
              <a:ext uri="{FF2B5EF4-FFF2-40B4-BE49-F238E27FC236}">
                <a16:creationId xmlns:a16="http://schemas.microsoft.com/office/drawing/2014/main" id="{AFC5FAEF-9236-4524-A511-7F1A816CE18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666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uiExpand="1" animBg="1"/>
      <p:bldP spid="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Autofit/>
          </a:bodyPr>
          <a:lstStyle/>
          <a:p>
            <a:r>
              <a:rPr lang="en-US" sz="2800" dirty="0"/>
              <a:t>Annual Notice of Change (ANOC) &amp;</a:t>
            </a:r>
            <a:br>
              <a:rPr lang="en-US" sz="2800" dirty="0"/>
            </a:br>
            <a:r>
              <a:rPr lang="en-US" sz="2800" dirty="0"/>
              <a:t>Evidence of Coverage (EOC)</a:t>
            </a:r>
          </a:p>
        </p:txBody>
      </p:sp>
      <p:sp>
        <p:nvSpPr>
          <p:cNvPr id="5" name="Content Placeholder 4">
            <a:extLst>
              <a:ext uri="{FF2B5EF4-FFF2-40B4-BE49-F238E27FC236}">
                <a16:creationId xmlns:a16="http://schemas.microsoft.com/office/drawing/2014/main" id="{7EA8B26E-45ED-3384-CEB7-617CC32A86D0}"/>
              </a:ext>
            </a:extLst>
          </p:cNvPr>
          <p:cNvSpPr>
            <a:spLocks noGrp="1"/>
          </p:cNvSpPr>
          <p:nvPr>
            <p:ph sz="quarter" idx="13"/>
          </p:nvPr>
        </p:nvSpPr>
        <p:spPr>
          <a:xfrm>
            <a:off x="1206691" y="1076540"/>
            <a:ext cx="10985309" cy="1323975"/>
          </a:xfrm>
        </p:spPr>
        <p:txBody>
          <a:bodyPr/>
          <a:lstStyle/>
          <a:p>
            <a:pPr marL="0" lvl="0" indent="0">
              <a:spcAft>
                <a:spcPts val="0"/>
              </a:spcAft>
              <a:buClrTx/>
              <a:buNone/>
            </a:pPr>
            <a:r>
              <a:rPr lang="en-US" b="1" dirty="0"/>
              <a:t>All Medicare plans must send to members:</a:t>
            </a:r>
          </a:p>
        </p:txBody>
      </p:sp>
      <p:sp>
        <p:nvSpPr>
          <p:cNvPr id="8" name="Text Placeholder 7">
            <a:extLst>
              <a:ext uri="{FF2B5EF4-FFF2-40B4-BE49-F238E27FC236}">
                <a16:creationId xmlns:a16="http://schemas.microsoft.com/office/drawing/2014/main" id="{2E261B52-50C1-1589-2513-F1DCC2621551}"/>
              </a:ext>
            </a:extLst>
          </p:cNvPr>
          <p:cNvSpPr>
            <a:spLocks noGrp="1"/>
          </p:cNvSpPr>
          <p:nvPr>
            <p:ph type="body" sz="quarter" idx="15"/>
          </p:nvPr>
        </p:nvSpPr>
        <p:spPr>
          <a:xfrm>
            <a:off x="271272" y="1587169"/>
            <a:ext cx="1133856" cy="1133856"/>
          </a:xfrm>
          <a:prstGeom prst="ellipse">
            <a:avLst/>
          </a:prstGeom>
          <a:solidFill>
            <a:srgbClr val="FFC000"/>
          </a:solidFill>
        </p:spPr>
        <p:txBody>
          <a:bodyPr lIns="0" tIns="0" rIns="0" bIns="0" anchor="ctr"/>
          <a:lstStyle/>
          <a:p>
            <a:pPr marL="0" indent="0" algn="ctr">
              <a:buNone/>
            </a:pPr>
            <a:r>
              <a:rPr lang="en-US" sz="2400" b="1" dirty="0">
                <a:latin typeface="+mn-lt"/>
              </a:rPr>
              <a:t>ANOC</a:t>
            </a:r>
          </a:p>
        </p:txBody>
      </p:sp>
      <p:sp>
        <p:nvSpPr>
          <p:cNvPr id="9" name="Text Placeholder 8">
            <a:extLst>
              <a:ext uri="{FF2B5EF4-FFF2-40B4-BE49-F238E27FC236}">
                <a16:creationId xmlns:a16="http://schemas.microsoft.com/office/drawing/2014/main" id="{E59DFABD-D956-9E3B-1FAD-A3F2417851AC}"/>
              </a:ext>
            </a:extLst>
          </p:cNvPr>
          <p:cNvSpPr>
            <a:spLocks noGrp="1"/>
          </p:cNvSpPr>
          <p:nvPr>
            <p:ph type="body" sz="quarter" idx="16"/>
          </p:nvPr>
        </p:nvSpPr>
        <p:spPr>
          <a:xfrm>
            <a:off x="912760" y="2154097"/>
            <a:ext cx="4892040" cy="4032504"/>
          </a:xfrm>
          <a:prstGeom prst="roundRect">
            <a:avLst/>
          </a:prstGeom>
          <a:ln w="38100">
            <a:solidFill>
              <a:srgbClr val="FFC000"/>
            </a:solidFill>
          </a:ln>
        </p:spPr>
        <p:txBody>
          <a:bodyPr lIns="0" rIns="0"/>
          <a:lstStyle/>
          <a:p>
            <a:pPr marL="640080" lvl="0" indent="0">
              <a:spcAft>
                <a:spcPts val="0"/>
              </a:spcAft>
              <a:buClrTx/>
              <a:buNone/>
            </a:pPr>
            <a:r>
              <a:rPr lang="en-US" sz="2200" b="1" dirty="0">
                <a:solidFill>
                  <a:srgbClr val="2F5597"/>
                </a:solidFill>
              </a:rPr>
              <a:t>No later than September 30:</a:t>
            </a:r>
          </a:p>
          <a:p>
            <a:pPr marL="640080" lvl="0" indent="0">
              <a:spcAft>
                <a:spcPts val="0"/>
              </a:spcAft>
              <a:buClrTx/>
              <a:buNone/>
            </a:pPr>
            <a:endParaRPr lang="en-US" b="1" dirty="0">
              <a:solidFill>
                <a:srgbClr val="2F5597"/>
              </a:solidFill>
            </a:endParaRP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Letter explaining any changes to your current plan (like premiums and cost-sharing)</a:t>
            </a:r>
            <a:r>
              <a:rPr lang="en-US" sz="1800" dirty="0">
                <a:solidFill>
                  <a:prstClr val="black"/>
                </a:solidFill>
                <a:latin typeface="Calibri" panose="020F0502020204030204"/>
                <a:cs typeface="Arial"/>
              </a:rPr>
              <a:t> </a:t>
            </a:r>
            <a:endParaRPr lang="en-US" sz="1800" dirty="0">
              <a:solidFill>
                <a:prstClr val="black"/>
              </a:solidFill>
              <a:latin typeface="Calibri" panose="020F0502020204030204"/>
            </a:endParaRP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Benefits summary</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Notification of availability of electronic materials</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Provider and pharmacy directory</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“Opt-in” email option for future notices</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Copy of the formulary for the upcoming year</a:t>
            </a:r>
            <a:endParaRPr lang="en-US" dirty="0"/>
          </a:p>
        </p:txBody>
      </p:sp>
      <p:sp>
        <p:nvSpPr>
          <p:cNvPr id="16" name="Text Placeholder 15">
            <a:extLst>
              <a:ext uri="{FF2B5EF4-FFF2-40B4-BE49-F238E27FC236}">
                <a16:creationId xmlns:a16="http://schemas.microsoft.com/office/drawing/2014/main" id="{BABF7502-2EA4-B8EF-FA41-8E4EF00DCAAB}"/>
              </a:ext>
            </a:extLst>
          </p:cNvPr>
          <p:cNvSpPr>
            <a:spLocks noGrp="1"/>
          </p:cNvSpPr>
          <p:nvPr>
            <p:ph type="body" sz="quarter" idx="17"/>
          </p:nvPr>
        </p:nvSpPr>
        <p:spPr>
          <a:xfrm>
            <a:off x="6096000" y="1595568"/>
            <a:ext cx="1133856" cy="1133856"/>
          </a:xfrm>
          <a:prstGeom prst="ellipse">
            <a:avLst/>
          </a:prstGeom>
          <a:solidFill>
            <a:srgbClr val="FFC000"/>
          </a:solidFill>
        </p:spPr>
        <p:txBody>
          <a:bodyPr lIns="0" tIns="0" rIns="0" bIns="0" anchor="ctr"/>
          <a:lstStyle/>
          <a:p>
            <a:pPr marL="0" indent="0" algn="ctr">
              <a:buNone/>
            </a:pPr>
            <a:r>
              <a:rPr lang="en-US" sz="2400" b="1" dirty="0">
                <a:latin typeface="+mn-lt"/>
              </a:rPr>
              <a:t>EOC</a:t>
            </a:r>
          </a:p>
        </p:txBody>
      </p:sp>
      <p:sp>
        <p:nvSpPr>
          <p:cNvPr id="7" name="Text Placeholder 6">
            <a:extLst>
              <a:ext uri="{FF2B5EF4-FFF2-40B4-BE49-F238E27FC236}">
                <a16:creationId xmlns:a16="http://schemas.microsoft.com/office/drawing/2014/main" id="{828EF5B3-FDD3-0193-0E18-E81D7C9048C7}"/>
              </a:ext>
            </a:extLst>
          </p:cNvPr>
          <p:cNvSpPr>
            <a:spLocks noGrp="1"/>
          </p:cNvSpPr>
          <p:nvPr>
            <p:ph type="body" sz="quarter" idx="14"/>
          </p:nvPr>
        </p:nvSpPr>
        <p:spPr>
          <a:xfrm>
            <a:off x="6699345" y="2157709"/>
            <a:ext cx="4892040" cy="4032504"/>
          </a:xfrm>
          <a:prstGeom prst="roundRect">
            <a:avLst/>
          </a:prstGeom>
          <a:ln w="38100">
            <a:solidFill>
              <a:srgbClr val="FFC000"/>
            </a:solidFill>
          </a:ln>
        </p:spPr>
        <p:txBody>
          <a:bodyPr/>
          <a:lstStyle/>
          <a:p>
            <a:pPr marL="640080" lvl="0" indent="0">
              <a:spcAft>
                <a:spcPts val="0"/>
              </a:spcAft>
              <a:buClrTx/>
              <a:buNone/>
            </a:pPr>
            <a:r>
              <a:rPr lang="en-US" sz="2200" b="1" dirty="0">
                <a:solidFill>
                  <a:srgbClr val="2F5597"/>
                </a:solidFill>
              </a:rPr>
              <a:t>No later than October 15:</a:t>
            </a:r>
          </a:p>
          <a:p>
            <a:pPr marL="0" lvl="0" indent="0" algn="ctr">
              <a:spcAft>
                <a:spcPts val="0"/>
              </a:spcAft>
              <a:buClrTx/>
              <a:buNone/>
            </a:pPr>
            <a:endParaRPr lang="en-US" b="1" dirty="0">
              <a:latin typeface="Arial"/>
              <a:cs typeface="Arial"/>
            </a:endParaRPr>
          </a:p>
          <a:p>
            <a:pPr marL="274320" lvl="1" indent="-274320" defTabSz="685800">
              <a:buFont typeface="Wingdings" panose="020B0604020202020204" pitchFamily="34" charset="0"/>
              <a:buChar char="§"/>
            </a:pPr>
            <a:r>
              <a:rPr lang="en-US" dirty="0">
                <a:latin typeface="Arial"/>
                <a:cs typeface="Arial"/>
              </a:rPr>
              <a:t>Plan’s service area details</a:t>
            </a:r>
          </a:p>
          <a:p>
            <a:pPr marL="274320" lvl="1" indent="-274320" defTabSz="685800">
              <a:buFont typeface="Wingdings" panose="020B0604020202020204" pitchFamily="34" charset="0"/>
              <a:buChar char="§"/>
            </a:pPr>
            <a:r>
              <a:rPr lang="en-US" dirty="0">
                <a:latin typeface="Arial"/>
                <a:cs typeface="Arial"/>
              </a:rPr>
              <a:t>Benefits</a:t>
            </a:r>
          </a:p>
          <a:p>
            <a:pPr marL="274320" lvl="1" indent="-274320" defTabSz="685800">
              <a:buFont typeface="Wingdings" panose="020B0604020202020204" pitchFamily="34" charset="0"/>
              <a:buChar char="§"/>
            </a:pPr>
            <a:r>
              <a:rPr lang="en-US" dirty="0">
                <a:latin typeface="Arial"/>
                <a:cs typeface="Arial"/>
              </a:rPr>
              <a:t>Formulary</a:t>
            </a:r>
          </a:p>
          <a:p>
            <a:pPr marL="274320" lvl="1" indent="-274320" defTabSz="685800">
              <a:buFont typeface="Wingdings" panose="020B0604020202020204" pitchFamily="34" charset="0"/>
              <a:buChar char="§"/>
            </a:pPr>
            <a:r>
              <a:rPr lang="en-US" dirty="0">
                <a:latin typeface="Arial"/>
                <a:cs typeface="Arial"/>
              </a:rPr>
              <a:t>How to get information, benefits, and Extra Help</a:t>
            </a:r>
          </a:p>
          <a:p>
            <a:pPr marL="274320" lvl="1" indent="-274320" defTabSz="685800">
              <a:buFont typeface="Wingdings" panose="020B0604020202020204" pitchFamily="34" charset="0"/>
              <a:buChar char="§"/>
            </a:pPr>
            <a:r>
              <a:rPr lang="en-US" dirty="0">
                <a:latin typeface="Arial"/>
                <a:cs typeface="Arial"/>
              </a:rPr>
              <a:t>How to file an appeal</a:t>
            </a:r>
          </a:p>
        </p:txBody>
      </p:sp>
      <p:sp>
        <p:nvSpPr>
          <p:cNvPr id="11" name="Slide Number Placeholder 5">
            <a:extLst>
              <a:ext uri="{FF2B5EF4-FFF2-40B4-BE49-F238E27FC236}">
                <a16:creationId xmlns:a16="http://schemas.microsoft.com/office/drawing/2014/main" id="{E405BAF5-C909-48D0-8B47-7D2C8EE901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4523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9" grpId="0" animBg="1"/>
      <p:bldP spid="1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Late Enrollment Penalty</a:t>
            </a:r>
          </a:p>
        </p:txBody>
      </p:sp>
      <p:sp>
        <p:nvSpPr>
          <p:cNvPr id="5" name="Content Placeholder 4"/>
          <p:cNvSpPr>
            <a:spLocks noGrp="1"/>
          </p:cNvSpPr>
          <p:nvPr>
            <p:ph type="body" sz="quarter" idx="13"/>
          </p:nvPr>
        </p:nvSpPr>
        <p:spPr>
          <a:xfrm>
            <a:off x="614363" y="1185864"/>
            <a:ext cx="10944225" cy="4986336"/>
          </a:xfrm>
        </p:spPr>
        <p:txBody>
          <a:bodyPr>
            <a:noAutofit/>
          </a:bodyPr>
          <a:lstStyle/>
          <a:p>
            <a:pPr marL="548640" lvl="0" indent="-274320" defTabSz="685800">
              <a:lnSpc>
                <a:spcPct val="100000"/>
              </a:lnSpc>
              <a:spcBef>
                <a:spcPts val="0"/>
              </a:spcBef>
              <a:spcAft>
                <a:spcPts val="1200"/>
              </a:spcAft>
            </a:pPr>
            <a:r>
              <a:rPr lang="en-US" dirty="0">
                <a:solidFill>
                  <a:srgbClr val="00529B"/>
                </a:solidFill>
              </a:rPr>
              <a:t>You may have to pay more if you wait to enroll, unless you have:</a:t>
            </a:r>
          </a:p>
          <a:p>
            <a:pPr marL="822960" lvl="1" indent="-274320" defTabSz="685800">
              <a:lnSpc>
                <a:spcPct val="100000"/>
              </a:lnSpc>
              <a:spcBef>
                <a:spcPts val="0"/>
              </a:spcBef>
              <a:spcAft>
                <a:spcPts val="1200"/>
              </a:spcAft>
              <a:buSzPct val="100000"/>
            </a:pPr>
            <a:r>
              <a:rPr lang="en-US" dirty="0">
                <a:solidFill>
                  <a:srgbClr val="00529B"/>
                </a:solidFill>
              </a:rPr>
              <a:t>Creditable drug coverage </a:t>
            </a:r>
          </a:p>
          <a:p>
            <a:pPr marL="822960" lvl="1" indent="-274320" defTabSz="685800">
              <a:lnSpc>
                <a:spcPct val="100000"/>
              </a:lnSpc>
              <a:spcBef>
                <a:spcPts val="0"/>
              </a:spcBef>
              <a:spcAft>
                <a:spcPts val="1200"/>
              </a:spcAft>
              <a:buSzPct val="100000"/>
            </a:pPr>
            <a:r>
              <a:rPr lang="en-US" dirty="0">
                <a:solidFill>
                  <a:srgbClr val="00529B"/>
                </a:solidFill>
              </a:rPr>
              <a:t>Extra Help</a:t>
            </a:r>
          </a:p>
          <a:p>
            <a:pPr marL="548640" lvl="0" indent="-274320" defTabSz="685800">
              <a:lnSpc>
                <a:spcPct val="100000"/>
              </a:lnSpc>
              <a:spcBef>
                <a:spcPts val="1200"/>
              </a:spcBef>
              <a:spcAft>
                <a:spcPts val="1200"/>
              </a:spcAft>
            </a:pPr>
            <a:r>
              <a:rPr lang="en-US" dirty="0">
                <a:solidFill>
                  <a:srgbClr val="00529B"/>
                </a:solidFill>
              </a:rPr>
              <a:t>Your Medicare plan is required to tell you if you owe a penalty</a:t>
            </a:r>
          </a:p>
          <a:p>
            <a:pPr marL="822960" lvl="1" indent="-274320" defTabSz="685800">
              <a:lnSpc>
                <a:spcPct val="100000"/>
              </a:lnSpc>
              <a:spcBef>
                <a:spcPts val="0"/>
              </a:spcBef>
              <a:spcAft>
                <a:spcPts val="1200"/>
              </a:spcAft>
            </a:pPr>
            <a:r>
              <a:rPr lang="en-US" dirty="0">
                <a:solidFill>
                  <a:srgbClr val="00529B"/>
                </a:solidFill>
              </a:rPr>
              <a:t>1% for each full month eligible and without creditable drug coverage</a:t>
            </a:r>
          </a:p>
          <a:p>
            <a:pPr marL="822960" lvl="1" indent="-274320" defTabSz="685800">
              <a:lnSpc>
                <a:spcPct val="100000"/>
              </a:lnSpc>
              <a:spcBef>
                <a:spcPts val="0"/>
              </a:spcBef>
              <a:spcAft>
                <a:spcPts val="1200"/>
              </a:spcAft>
            </a:pPr>
            <a:r>
              <a:rPr lang="en-US" dirty="0">
                <a:solidFill>
                  <a:srgbClr val="00529B"/>
                </a:solidFill>
              </a:rPr>
              <a:t>Multiply percentage by base beneficiary premium ($34.70 in 2024)</a:t>
            </a:r>
          </a:p>
          <a:p>
            <a:pPr marL="822960" lvl="1" indent="-274320" defTabSz="685800">
              <a:lnSpc>
                <a:spcPct val="100000"/>
              </a:lnSpc>
              <a:spcBef>
                <a:spcPts val="0"/>
              </a:spcBef>
              <a:spcAft>
                <a:spcPts val="1200"/>
              </a:spcAft>
            </a:pPr>
            <a:r>
              <a:rPr lang="en-US" dirty="0">
                <a:solidFill>
                  <a:srgbClr val="00529B"/>
                </a:solidFill>
              </a:rPr>
              <a:t>Amount changes every year</a:t>
            </a:r>
          </a:p>
          <a:p>
            <a:pPr marL="514350" defTabSz="685800">
              <a:lnSpc>
                <a:spcPct val="100000"/>
              </a:lnSpc>
              <a:spcBef>
                <a:spcPts val="1200"/>
              </a:spcBef>
              <a:spcAft>
                <a:spcPts val="1200"/>
              </a:spcAft>
            </a:pPr>
            <a:r>
              <a:rPr lang="en-US" dirty="0">
                <a:solidFill>
                  <a:srgbClr val="00529B"/>
                </a:solidFill>
              </a:rPr>
              <a:t>You generally have to pay this penalty for as long as you have Medicare drug coverage</a:t>
            </a:r>
          </a:p>
        </p:txBody>
      </p:sp>
      <p:sp>
        <p:nvSpPr>
          <p:cNvPr id="6" name="Slide Number Placeholder 5">
            <a:extLst>
              <a:ext uri="{FF2B5EF4-FFF2-40B4-BE49-F238E27FC236}">
                <a16:creationId xmlns:a16="http://schemas.microsoft.com/office/drawing/2014/main" id="{67039B3A-7CD1-40BF-8780-911753291FD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329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Penalty Example: Ann</a:t>
            </a:r>
          </a:p>
        </p:txBody>
      </p:sp>
      <p:sp>
        <p:nvSpPr>
          <p:cNvPr id="5" name="Content Placeholder 4"/>
          <p:cNvSpPr>
            <a:spLocks noGrp="1"/>
          </p:cNvSpPr>
          <p:nvPr>
            <p:ph sz="quarter" idx="13"/>
          </p:nvPr>
        </p:nvSpPr>
        <p:spPr>
          <a:xfrm>
            <a:off x="3104805" y="1642803"/>
            <a:ext cx="8416636" cy="3745924"/>
          </a:xfrm>
          <a:noFill/>
        </p:spPr>
        <p:txBody>
          <a:bodyPr>
            <a:normAutofit/>
          </a:bodyPr>
          <a:lstStyle/>
          <a:p>
            <a:pPr marL="0" indent="0" defTabSz="685800">
              <a:lnSpc>
                <a:spcPct val="100000"/>
              </a:lnSpc>
              <a:spcBef>
                <a:spcPts val="0"/>
              </a:spcBef>
              <a:spcAft>
                <a:spcPts val="1200"/>
              </a:spcAft>
              <a:buNone/>
            </a:pPr>
            <a:r>
              <a:rPr lang="en-US" sz="2400" b="1" dirty="0">
                <a:solidFill>
                  <a:srgbClr val="00529B"/>
                </a:solidFill>
              </a:rPr>
              <a:t>Didn’t join when first eligible (by May 31, 2020), but </a:t>
            </a:r>
            <a:br>
              <a:rPr lang="en-US" sz="2400" b="1" dirty="0">
                <a:solidFill>
                  <a:srgbClr val="00529B"/>
                </a:solidFill>
              </a:rPr>
            </a:br>
            <a:r>
              <a:rPr lang="en-US" sz="2400" b="1" dirty="0">
                <a:solidFill>
                  <a:srgbClr val="00529B"/>
                </a:solidFill>
              </a:rPr>
              <a:t>joined a Medicare drug plan during the 2022 OEP:</a:t>
            </a:r>
          </a:p>
          <a:p>
            <a:pPr marL="548640" indent="-274320" defTabSz="685800">
              <a:lnSpc>
                <a:spcPct val="100000"/>
              </a:lnSpc>
              <a:spcBef>
                <a:spcPts val="0"/>
              </a:spcBef>
              <a:spcAft>
                <a:spcPts val="1200"/>
              </a:spcAft>
            </a:pPr>
            <a:r>
              <a:rPr lang="en-US" sz="2000" dirty="0">
                <a:solidFill>
                  <a:srgbClr val="00529B"/>
                </a:solidFill>
              </a:rPr>
              <a:t>Coverage began January 1, 2023</a:t>
            </a:r>
          </a:p>
          <a:p>
            <a:pPr marL="548640" indent="-274320" defTabSz="685800">
              <a:lnSpc>
                <a:spcPct val="100000"/>
              </a:lnSpc>
              <a:spcBef>
                <a:spcPts val="0"/>
              </a:spcBef>
              <a:spcAft>
                <a:spcPts val="1200"/>
              </a:spcAft>
            </a:pPr>
            <a:r>
              <a:rPr lang="en-US" sz="2000" dirty="0">
                <a:solidFill>
                  <a:srgbClr val="00529B"/>
                </a:solidFill>
              </a:rPr>
              <a:t>Was without creditable drug coverage June 2020–December 2022 </a:t>
            </a:r>
            <a:br>
              <a:rPr lang="en-US" sz="2000" dirty="0">
                <a:solidFill>
                  <a:srgbClr val="00529B"/>
                </a:solidFill>
              </a:rPr>
            </a:br>
            <a:r>
              <a:rPr lang="en-US" sz="2000" dirty="0">
                <a:solidFill>
                  <a:srgbClr val="00529B"/>
                </a:solidFill>
              </a:rPr>
              <a:t>(31 months)</a:t>
            </a:r>
          </a:p>
          <a:p>
            <a:pPr marL="548640" indent="-274320" defTabSz="685800">
              <a:lnSpc>
                <a:spcPct val="100000"/>
              </a:lnSpc>
              <a:spcBef>
                <a:spcPts val="0"/>
              </a:spcBef>
              <a:spcAft>
                <a:spcPts val="1200"/>
              </a:spcAft>
            </a:pPr>
            <a:r>
              <a:rPr lang="en-US" sz="2000" dirty="0">
                <a:solidFill>
                  <a:srgbClr val="00529B"/>
                </a:solidFill>
              </a:rPr>
              <a:t>Her penalty in 2023 was 31% (1% for each of the 31 months) of $32.74 (base beneficiary premium for 2023), which was $10.15 </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7" name="Content Placeholder 6">
            <a:extLst>
              <a:ext uri="{FF2B5EF4-FFF2-40B4-BE49-F238E27FC236}">
                <a16:creationId xmlns:a16="http://schemas.microsoft.com/office/drawing/2014/main" id="{9C3EA40B-7323-7DAF-3D80-E1372A79F358}"/>
              </a:ext>
            </a:extLst>
          </p:cNvPr>
          <p:cNvSpPr>
            <a:spLocks noGrp="1"/>
          </p:cNvSpPr>
          <p:nvPr>
            <p:ph sz="quarter" idx="14"/>
          </p:nvPr>
        </p:nvSpPr>
        <p:spPr>
          <a:xfrm>
            <a:off x="609600" y="5587873"/>
            <a:ext cx="10972800" cy="491550"/>
          </a:xfrm>
          <a:solidFill>
            <a:srgbClr val="FFD966"/>
          </a:solidFill>
        </p:spPr>
        <p:txBody>
          <a:bodyPr anchor="ctr"/>
          <a:lstStyle/>
          <a:p>
            <a:pPr marL="0" lvl="0" indent="0" algn="ctr">
              <a:spcAft>
                <a:spcPts val="0"/>
              </a:spcAft>
              <a:buClrTx/>
              <a:buNone/>
              <a:defRPr/>
            </a:pPr>
            <a:r>
              <a:rPr lang="en-US" sz="2000" kern="0" dirty="0"/>
              <a:t>Ann was charged $10.20 each month in addition to her plan’s monthly premium in 2023.</a:t>
            </a:r>
          </a:p>
        </p:txBody>
      </p:sp>
      <p:pic>
        <p:nvPicPr>
          <p:cNvPr id="9" name="Picture 8">
            <a:extLst>
              <a:ext uri="{FF2B5EF4-FFF2-40B4-BE49-F238E27FC236}">
                <a16:creationId xmlns:a16="http://schemas.microsoft.com/office/drawing/2014/main" id="{7A1F49EB-6BD2-4E3D-BBBF-5A8A2714D80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C72A1F3-15C8-4EAE-B39E-5357A1E0E29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724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Medicare Drug Coverage Penalty Example: Ann </a:t>
            </a:r>
            <a:br>
              <a:rPr lang="en-US" sz="2800" dirty="0"/>
            </a:br>
            <a:r>
              <a:rPr lang="en-US" sz="2800" dirty="0"/>
              <a:t>(continued)</a:t>
            </a:r>
          </a:p>
        </p:txBody>
      </p:sp>
      <p:sp>
        <p:nvSpPr>
          <p:cNvPr id="5" name="Content Placeholder 4"/>
          <p:cNvSpPr>
            <a:spLocks noGrp="1"/>
          </p:cNvSpPr>
          <p:nvPr>
            <p:ph sz="quarter" idx="13"/>
          </p:nvPr>
        </p:nvSpPr>
        <p:spPr>
          <a:xfrm>
            <a:off x="3333751" y="1642803"/>
            <a:ext cx="8858250" cy="374592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In 2024, Medicare will recalculate Ann’s penalty using </a:t>
            </a:r>
            <a:br>
              <a:rPr lang="en-US" sz="2400" b="1" dirty="0">
                <a:solidFill>
                  <a:srgbClr val="00529B"/>
                </a:solidFill>
              </a:rPr>
            </a:br>
            <a:r>
              <a:rPr lang="en-US" sz="2400" b="1" dirty="0">
                <a:solidFill>
                  <a:srgbClr val="00529B"/>
                </a:solidFill>
              </a:rPr>
              <a:t>the 2024 base beneficiary premium ($34.70):</a:t>
            </a:r>
          </a:p>
          <a:p>
            <a:pPr marL="548640" indent="-274320" defTabSz="685800">
              <a:lnSpc>
                <a:spcPct val="100000"/>
              </a:lnSpc>
              <a:spcBef>
                <a:spcPts val="0"/>
              </a:spcBef>
              <a:spcAft>
                <a:spcPts val="1200"/>
              </a:spcAft>
            </a:pPr>
            <a:r>
              <a:rPr lang="en-US" sz="2000" dirty="0">
                <a:solidFill>
                  <a:srgbClr val="00529B"/>
                </a:solidFill>
              </a:rPr>
              <a:t>Her penalty is still 31% (1% for each of the 31 months she went </a:t>
            </a:r>
            <a:br>
              <a:rPr lang="en-US" sz="2000" dirty="0">
                <a:solidFill>
                  <a:srgbClr val="00529B"/>
                </a:solidFill>
              </a:rPr>
            </a:br>
            <a:r>
              <a:rPr lang="en-US" sz="2000" dirty="0">
                <a:solidFill>
                  <a:srgbClr val="00529B"/>
                </a:solidFill>
              </a:rPr>
              <a:t>without creditable drug coverage) </a:t>
            </a:r>
          </a:p>
          <a:p>
            <a:pPr marL="548640" indent="-274320" defTabSz="685800">
              <a:lnSpc>
                <a:spcPct val="100000"/>
              </a:lnSpc>
              <a:spcBef>
                <a:spcPts val="0"/>
              </a:spcBef>
              <a:spcAft>
                <a:spcPts val="1200"/>
              </a:spcAft>
            </a:pPr>
            <a:r>
              <a:rPr lang="en-US" sz="2000" dirty="0">
                <a:solidFill>
                  <a:srgbClr val="00529B"/>
                </a:solidFill>
              </a:rPr>
              <a:t>The 2024 base beneficiary premium is $34.70 </a:t>
            </a:r>
          </a:p>
          <a:p>
            <a:pPr marL="548640" indent="-274320" defTabSz="685800">
              <a:lnSpc>
                <a:spcPct val="100000"/>
              </a:lnSpc>
              <a:spcBef>
                <a:spcPts val="0"/>
              </a:spcBef>
              <a:spcAft>
                <a:spcPts val="1200"/>
              </a:spcAft>
            </a:pPr>
            <a:r>
              <a:rPr lang="en-US" sz="2000" dirty="0">
                <a:solidFill>
                  <a:srgbClr val="00529B"/>
                </a:solidFill>
              </a:rPr>
              <a:t>Her penalty in 2024 is 31% of $34.70, which is $10.76</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7" name="Content Placeholder 6">
            <a:extLst>
              <a:ext uri="{FF2B5EF4-FFF2-40B4-BE49-F238E27FC236}">
                <a16:creationId xmlns:a16="http://schemas.microsoft.com/office/drawing/2014/main" id="{958A06F7-FD54-C3C3-5A90-E27FC8746F44}"/>
              </a:ext>
            </a:extLst>
          </p:cNvPr>
          <p:cNvSpPr>
            <a:spLocks noGrp="1"/>
          </p:cNvSpPr>
          <p:nvPr>
            <p:ph sz="quarter" idx="14"/>
          </p:nvPr>
        </p:nvSpPr>
        <p:spPr>
          <a:xfrm>
            <a:off x="612648" y="5586984"/>
            <a:ext cx="10972800" cy="493776"/>
          </a:xfrm>
          <a:solidFill>
            <a:srgbClr val="FFD966"/>
          </a:solidFill>
        </p:spPr>
        <p:txBody>
          <a:bodyPr anchor="ctr"/>
          <a:lstStyle/>
          <a:p>
            <a:pPr marL="0" lvl="0" indent="0" algn="ctr">
              <a:spcAft>
                <a:spcPts val="0"/>
              </a:spcAft>
              <a:buClrTx/>
              <a:buNone/>
              <a:defRPr/>
            </a:pPr>
            <a:r>
              <a:rPr lang="en-US" sz="2000" kern="0" dirty="0"/>
              <a:t>Ann is charged $10.80 each month in addition to her plan’s monthly premium in 2024.</a:t>
            </a:r>
          </a:p>
        </p:txBody>
      </p:sp>
      <p:pic>
        <p:nvPicPr>
          <p:cNvPr id="11" name="Picture 10">
            <a:extLst>
              <a:ext uri="{FF2B5EF4-FFF2-40B4-BE49-F238E27FC236}">
                <a16:creationId xmlns:a16="http://schemas.microsoft.com/office/drawing/2014/main" id="{DC19BFAB-9A67-4044-8EA9-5EFAF4DE23D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C5416781-DF45-4810-AC77-438EA37A6F3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884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8</a:t>
            </a:r>
          </a:p>
        </p:txBody>
      </p:sp>
      <p:sp>
        <p:nvSpPr>
          <p:cNvPr id="5" name="Content Placeholder 4"/>
          <p:cNvSpPr>
            <a:spLocks noGrp="1"/>
          </p:cNvSpPr>
          <p:nvPr>
            <p:ph idx="4294967295"/>
          </p:nvPr>
        </p:nvSpPr>
        <p:spPr>
          <a:xfrm>
            <a:off x="1595663" y="1635774"/>
            <a:ext cx="10139137" cy="3480981"/>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Which statement best describes one of the eligibility requirements for joining a Medicare drug plan (Part D)? </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You must have Part A</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You must have Part B</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You can have Part A only, Part B only, or both</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None of the above</a:t>
            </a:r>
          </a:p>
        </p:txBody>
      </p:sp>
      <p:sp>
        <p:nvSpPr>
          <p:cNvPr id="6" name="Rounded Rectangle 5" descr="Green box highlighting C as the correct answer"/>
          <p:cNvSpPr/>
          <p:nvPr/>
        </p:nvSpPr>
        <p:spPr>
          <a:xfrm>
            <a:off x="2043804" y="3427064"/>
            <a:ext cx="6185796"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877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307"/>
            <a:ext cx="12192000" cy="888573"/>
          </a:xfrm>
        </p:spPr>
        <p:txBody>
          <a:bodyPr anchor="ctr">
            <a:normAutofit/>
          </a:bodyPr>
          <a:lstStyle/>
          <a:p>
            <a:r>
              <a:rPr lang="en-US" sz="3000" dirty="0"/>
              <a:t>Part B (Medical Insurance) Drug Coverage</a:t>
            </a:r>
          </a:p>
        </p:txBody>
      </p:sp>
      <p:grpSp>
        <p:nvGrpSpPr>
          <p:cNvPr id="6" name="Group 5" descr="Part B Medical Insurance icon">
            <a:extLst>
              <a:ext uri="{FF2B5EF4-FFF2-40B4-BE49-F238E27FC236}">
                <a16:creationId xmlns:a16="http://schemas.microsoft.com/office/drawing/2014/main" id="{69301644-A387-481F-A994-FB835B910905}"/>
              </a:ext>
            </a:extLst>
          </p:cNvPr>
          <p:cNvGrpSpPr>
            <a:grpSpLocks noChangeAspect="1"/>
          </p:cNvGrpSpPr>
          <p:nvPr/>
        </p:nvGrpSpPr>
        <p:grpSpPr>
          <a:xfrm>
            <a:off x="270510" y="2391929"/>
            <a:ext cx="2025211" cy="2074141"/>
            <a:chOff x="192482" y="1317648"/>
            <a:chExt cx="2653102" cy="2717203"/>
          </a:xfrm>
        </p:grpSpPr>
        <p:pic>
          <p:nvPicPr>
            <p:cNvPr id="7" name="Picture 6" descr="Part B Icon">
              <a:extLst>
                <a:ext uri="{FF2B5EF4-FFF2-40B4-BE49-F238E27FC236}">
                  <a16:creationId xmlns:a16="http://schemas.microsoft.com/office/drawing/2014/main" id="{0C5129AA-B5D1-466C-B1CE-AB54BCE9E1E3}"/>
                </a:ext>
              </a:extLst>
            </p:cNvPr>
            <p:cNvPicPr>
              <a:picLocks noChangeAspect="1"/>
            </p:cNvPicPr>
            <p:nvPr/>
          </p:nvPicPr>
          <p:blipFill>
            <a:blip r:embed="rId4"/>
            <a:srcRect/>
            <a:stretch/>
          </p:blipFill>
          <p:spPr>
            <a:xfrm>
              <a:off x="375201" y="1317648"/>
              <a:ext cx="1982406" cy="1785854"/>
            </a:xfrm>
            <a:prstGeom prst="rect">
              <a:avLst/>
            </a:prstGeom>
          </p:spPr>
        </p:pic>
        <p:sp>
          <p:nvSpPr>
            <p:cNvPr id="8" name="TextBox 7">
              <a:extLst>
                <a:ext uri="{FF2B5EF4-FFF2-40B4-BE49-F238E27FC236}">
                  <a16:creationId xmlns:a16="http://schemas.microsoft.com/office/drawing/2014/main" id="{45A1FE59-3DBE-4484-86F6-9668858D7601}"/>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2103119" y="1136821"/>
            <a:ext cx="9006159" cy="5073422"/>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Generally pays for limited outpatient drugs, like: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Most injectable and infusible drugs given as part of a doctor’s service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and biologicals used to treat End-Stage Renal Disease (ESRD)</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used at home with some types of Part B-covered durable medical equipment (DME)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Some oral drugs with special coverage requirements</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Some antigens</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Blood clotting factors</a:t>
            </a:r>
          </a:p>
        </p:txBody>
      </p:sp>
      <p:sp>
        <p:nvSpPr>
          <p:cNvPr id="14" name="Freeform: Shape 13">
            <a:extLst>
              <a:ext uri="{FF2B5EF4-FFF2-40B4-BE49-F238E27FC236}">
                <a16:creationId xmlns:a16="http://schemas.microsoft.com/office/drawing/2014/main" id="{7E59A448-4F04-4617-BF23-06A4FE7E1CB4}"/>
              </a:ext>
              <a:ext uri="{C183D7F6-B498-43B3-948B-1728B52AA6E4}">
                <adec:decorative xmlns:adec="http://schemas.microsoft.com/office/drawing/2017/decorative" val="1"/>
              </a:ext>
            </a:extLst>
          </p:cNvPr>
          <p:cNvSpPr>
            <a:spLocks noChangeAspect="1"/>
          </p:cNvSpPr>
          <p:nvPr/>
        </p:nvSpPr>
        <p:spPr>
          <a:xfrm>
            <a:off x="2479664" y="173257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3A61F19-8EB8-4AAC-820D-157E4B24F9C7}"/>
              </a:ext>
              <a:ext uri="{C183D7F6-B498-43B3-948B-1728B52AA6E4}">
                <adec:decorative xmlns:adec="http://schemas.microsoft.com/office/drawing/2017/decorative" val="1"/>
              </a:ext>
            </a:extLst>
          </p:cNvPr>
          <p:cNvSpPr>
            <a:spLocks noChangeAspect="1"/>
          </p:cNvSpPr>
          <p:nvPr/>
        </p:nvSpPr>
        <p:spPr>
          <a:xfrm>
            <a:off x="2479664" y="261052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2112C69-383E-477A-9567-2248B59D89EE}"/>
              </a:ext>
              <a:ext uri="{C183D7F6-B498-43B3-948B-1728B52AA6E4}">
                <adec:decorative xmlns:adec="http://schemas.microsoft.com/office/drawing/2017/decorative" val="1"/>
              </a:ext>
            </a:extLst>
          </p:cNvPr>
          <p:cNvSpPr>
            <a:spLocks noChangeAspect="1"/>
          </p:cNvSpPr>
          <p:nvPr/>
        </p:nvSpPr>
        <p:spPr>
          <a:xfrm>
            <a:off x="2488323" y="349423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EB46FDE-7269-457E-816F-85310873FD25}"/>
              </a:ext>
              <a:ext uri="{C183D7F6-B498-43B3-948B-1728B52AA6E4}">
                <adec:decorative xmlns:adec="http://schemas.microsoft.com/office/drawing/2017/decorative" val="1"/>
              </a:ext>
            </a:extLst>
          </p:cNvPr>
          <p:cNvSpPr>
            <a:spLocks noChangeAspect="1"/>
          </p:cNvSpPr>
          <p:nvPr/>
        </p:nvSpPr>
        <p:spPr>
          <a:xfrm>
            <a:off x="2479664" y="4345548"/>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BFEFE8D-C010-4445-B5A6-CF93F9D5BA8A}"/>
              </a:ext>
              <a:ext uri="{C183D7F6-B498-43B3-948B-1728B52AA6E4}">
                <adec:decorative xmlns:adec="http://schemas.microsoft.com/office/drawing/2017/decorative" val="1"/>
              </a:ext>
            </a:extLst>
          </p:cNvPr>
          <p:cNvSpPr>
            <a:spLocks noChangeAspect="1"/>
          </p:cNvSpPr>
          <p:nvPr/>
        </p:nvSpPr>
        <p:spPr>
          <a:xfrm>
            <a:off x="2501434" y="49159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42AFFBB-79F0-44B3-83AD-715462205ADC}"/>
              </a:ext>
              <a:ext uri="{C183D7F6-B498-43B3-948B-1728B52AA6E4}">
                <adec:decorative xmlns:adec="http://schemas.microsoft.com/office/drawing/2017/decorative" val="1"/>
              </a:ext>
            </a:extLst>
          </p:cNvPr>
          <p:cNvSpPr>
            <a:spLocks noChangeAspect="1"/>
          </p:cNvSpPr>
          <p:nvPr/>
        </p:nvSpPr>
        <p:spPr>
          <a:xfrm>
            <a:off x="2510141" y="546511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56E12DBD-4F91-476A-873B-73C0A9220C8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203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9</a:t>
            </a:r>
          </a:p>
        </p:txBody>
      </p:sp>
      <p:sp>
        <p:nvSpPr>
          <p:cNvPr id="5" name="Content Placeholder 4"/>
          <p:cNvSpPr>
            <a:spLocks noGrp="1"/>
          </p:cNvSpPr>
          <p:nvPr>
            <p:ph idx="4294967295"/>
          </p:nvPr>
        </p:nvSpPr>
        <p:spPr>
          <a:xfrm>
            <a:off x="1595663" y="1549400"/>
            <a:ext cx="10139137" cy="3397632"/>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Ivan has health and drug coverage through his employer, but he signs up for premium-free Part A (Hospital Insurance) during his Initial Enrollment Period (IEP). Should he get Medicare drug coverage?</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Yes, because if he doesn’t, he’ll pay a late enrollment penalty</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No, he won’t need it because he has coverage through his employer</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It depends if his employer’s coverage is considered creditable</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None of the above</a:t>
            </a:r>
          </a:p>
        </p:txBody>
      </p:sp>
      <p:sp>
        <p:nvSpPr>
          <p:cNvPr id="6" name="Rounded Rectangle 5" descr="Green box highlighting C as the correct answer"/>
          <p:cNvSpPr/>
          <p:nvPr/>
        </p:nvSpPr>
        <p:spPr>
          <a:xfrm>
            <a:off x="2011680" y="3659288"/>
            <a:ext cx="8154295"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52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5</a:t>
            </a:r>
          </a:p>
        </p:txBody>
      </p:sp>
      <p:sp>
        <p:nvSpPr>
          <p:cNvPr id="4" name="Text Placeholder 3">
            <a:extLst>
              <a:ext uri="{FF2B5EF4-FFF2-40B4-BE49-F238E27FC236}">
                <a16:creationId xmlns:a16="http://schemas.microsoft.com/office/drawing/2014/main" id="{8E96C937-C763-C996-E66E-C0B1D24A6109}"/>
              </a:ext>
            </a:extLst>
          </p:cNvPr>
          <p:cNvSpPr>
            <a:spLocks noGrp="1"/>
          </p:cNvSpPr>
          <p:nvPr>
            <p:ph type="body" idx="1"/>
          </p:nvPr>
        </p:nvSpPr>
        <p:spPr/>
        <p:txBody>
          <a:bodyPr/>
          <a:lstStyle/>
          <a:p>
            <a:r>
              <a:rPr lang="en-US" dirty="0">
                <a:latin typeface="Arial Black" panose="020B0A04020102020204" pitchFamily="34" charset="0"/>
              </a:rPr>
              <a:t>Extra Help with Medicare Drug Coverage (Part D) Costs</a:t>
            </a:r>
            <a:endParaRPr lang="en-US" dirty="0"/>
          </a:p>
        </p:txBody>
      </p:sp>
    </p:spTree>
    <p:custDataLst>
      <p:tags r:id="rId1"/>
    </p:custDataLst>
    <p:extLst>
      <p:ext uri="{BB962C8B-B14F-4D97-AF65-F5344CB8AC3E}">
        <p14:creationId xmlns:p14="http://schemas.microsoft.com/office/powerpoint/2010/main" val="484241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type="body" sz="quarter" idx="13"/>
          </p:nvPr>
        </p:nvSpPr>
        <p:spPr>
          <a:xfrm>
            <a:off x="1371600" y="1371600"/>
            <a:ext cx="960120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Extra Help and what drug costs it covers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how to qualify for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automatic and facilitated enrollment in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Social Security determines ongoing eligibility for Extra Help</a:t>
            </a:r>
            <a:endParaRPr lang="en-US" dirty="0">
              <a:solidFill>
                <a:srgbClr val="00529B"/>
              </a:solidFill>
            </a:endParaRPr>
          </a:p>
        </p:txBody>
      </p:sp>
      <p:sp>
        <p:nvSpPr>
          <p:cNvPr id="6" name="Slide Number Placeholder 5">
            <a:extLst>
              <a:ext uri="{FF2B5EF4-FFF2-40B4-BE49-F238E27FC236}">
                <a16:creationId xmlns:a16="http://schemas.microsoft.com/office/drawing/2014/main" id="{D5933A00-3182-4F78-93BE-2C7B3F5AB4B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82</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626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Text Placeholder 4">
            <a:extLst>
              <a:ext uri="{FF2B5EF4-FFF2-40B4-BE49-F238E27FC236}">
                <a16:creationId xmlns:a16="http://schemas.microsoft.com/office/drawing/2014/main" id="{4AFA1171-A1E3-EBDC-210F-9710034F71EC}"/>
              </a:ext>
            </a:extLst>
          </p:cNvPr>
          <p:cNvSpPr>
            <a:spLocks noGrp="1"/>
          </p:cNvSpPr>
          <p:nvPr>
            <p:ph type="body" sz="quarter" idx="13"/>
          </p:nvPr>
        </p:nvSpPr>
        <p:spPr>
          <a:xfrm>
            <a:off x="838200" y="1491298"/>
            <a:ext cx="10644188" cy="4167187"/>
          </a:xfrm>
        </p:spPr>
        <p:txBody>
          <a:bodyPr/>
          <a:lstStyle/>
          <a:p>
            <a:pPr marL="0" lvl="0" indent="0">
              <a:buClrTx/>
              <a:buNone/>
            </a:pPr>
            <a:r>
              <a:rPr lang="en-US" sz="2800" b="1" dirty="0"/>
              <a:t>A program to help people with limited income and resources pay for Medicare drug coverage costs</a:t>
            </a:r>
          </a:p>
          <a:p>
            <a:pPr marL="617220" indent="-342900" defTabSz="685800">
              <a:buClrTx/>
            </a:pPr>
            <a:r>
              <a:rPr lang="en-US" sz="2400" dirty="0"/>
              <a:t>People with Extra Help pay no premiums or deductible and small or no copayments</a:t>
            </a:r>
          </a:p>
          <a:p>
            <a:pPr marL="617220" indent="-342900" defTabSz="685800">
              <a:buClrTx/>
            </a:pPr>
            <a:r>
              <a:rPr lang="en-US" sz="2400" dirty="0"/>
              <a:t>You won’t enter the coverage gap or pay late enrollment penalty if you qualify</a:t>
            </a:r>
          </a:p>
          <a:p>
            <a:pPr marL="617220" indent="-342900" defTabSz="685800">
              <a:buClrTx/>
            </a:pPr>
            <a:r>
              <a:rPr lang="en-US" sz="2400" dirty="0"/>
              <a:t>You have a Special Enrollment Period (SEP) to switch plans once per calendar quarter during the first 9 months of each year</a:t>
            </a:r>
            <a:endParaRPr lang="en-US" dirty="0"/>
          </a:p>
        </p:txBody>
      </p:sp>
      <p:sp>
        <p:nvSpPr>
          <p:cNvPr id="6" name="Slide Number Placeholder 5">
            <a:extLst>
              <a:ext uri="{FF2B5EF4-FFF2-40B4-BE49-F238E27FC236}">
                <a16:creationId xmlns:a16="http://schemas.microsoft.com/office/drawing/2014/main" id="{3FBC05F4-8A1B-4FF9-AD39-A59BF439792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723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sp>
        <p:nvSpPr>
          <p:cNvPr id="9" name="Text Placeholder 8">
            <a:extLst>
              <a:ext uri="{FF2B5EF4-FFF2-40B4-BE49-F238E27FC236}">
                <a16:creationId xmlns:a16="http://schemas.microsoft.com/office/drawing/2014/main" id="{FA66DB76-9BEA-70DB-2ECB-0A9F32CC5273}"/>
              </a:ext>
            </a:extLst>
          </p:cNvPr>
          <p:cNvSpPr>
            <a:spLocks noGrp="1"/>
          </p:cNvSpPr>
          <p:nvPr>
            <p:ph type="body" sz="quarter" idx="13"/>
          </p:nvPr>
        </p:nvSpPr>
        <p:spPr>
          <a:xfrm>
            <a:off x="596555" y="1542317"/>
            <a:ext cx="7479473" cy="3457833"/>
          </a:xfrm>
        </p:spPr>
        <p:txBody>
          <a:bodyPr>
            <a:normAutofit/>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automatically qualify for Extra Help</a:t>
            </a:r>
            <a:b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Full Medicaid coverage </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Supplemental Security Income (SSI)</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 from Medicaid paying your Medicare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B (Medical Insurance) premium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Savings Program)</a:t>
            </a:r>
          </a:p>
        </p:txBody>
      </p:sp>
      <p:sp>
        <p:nvSpPr>
          <p:cNvPr id="10" name="Text Placeholder 9">
            <a:extLst>
              <a:ext uri="{FF2B5EF4-FFF2-40B4-BE49-F238E27FC236}">
                <a16:creationId xmlns:a16="http://schemas.microsoft.com/office/drawing/2014/main" id="{1B9C9A33-6D11-65E3-B17B-2D131E1A78B1}"/>
              </a:ext>
            </a:extLst>
          </p:cNvPr>
          <p:cNvSpPr>
            <a:spLocks noGrp="1"/>
          </p:cNvSpPr>
          <p:nvPr>
            <p:ph type="body" sz="quarter" idx="14"/>
          </p:nvPr>
        </p:nvSpPr>
        <p:spPr>
          <a:xfrm>
            <a:off x="7649002" y="1542317"/>
            <a:ext cx="3877056" cy="3877056"/>
          </a:xfrm>
          <a:prstGeom prst="roundRect">
            <a:avLst/>
          </a:prstGeom>
          <a:solidFill>
            <a:srgbClr val="00529B"/>
          </a:solidFill>
        </p:spPr>
        <p:txBody>
          <a:bodyPr>
            <a:normAutofit fontScale="92500" lnSpcReduction="10000"/>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To apply if you don’t automatically qualify, contact:</a:t>
            </a:r>
          </a:p>
          <a:p>
            <a:pPr marL="285750" indent="-285750">
              <a:buClrTx/>
              <a:buFont typeface="Wingdings" panose="05000000000000000000" pitchFamily="2" charset="2"/>
              <a:buChar char="Ø"/>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Social Security </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SSA.gov/</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medicare</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/part-d-extra-help</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complete the application at </a:t>
            </a:r>
            <a:r>
              <a:rPr lang="en-US" sz="1800" kern="0" dirty="0">
                <a:solidFill>
                  <a:prstClr val="white"/>
                </a:solidFill>
                <a:latin typeface="Calibri" panose="020F0502020204030204"/>
                <a:cs typeface="+mn-cs"/>
                <a:hlinkClick r:id="rId5">
                  <a:extLst>
                    <a:ext uri="{A12FA001-AC4F-418D-AE19-62706E023703}">
                      <ahyp:hlinkClr xmlns:ahyp="http://schemas.microsoft.com/office/drawing/2018/hyperlinkcolor" val="tx"/>
                    </a:ext>
                  </a:extLst>
                </a:hlinkClick>
              </a:rPr>
              <a:t>secure.ssa.gov/i1020/Ee001View.action</a:t>
            </a:r>
            <a:endParaRPr lang="en-US" sz="1800" kern="0" dirty="0">
              <a:solidFill>
                <a:prstClr val="white"/>
              </a:solidFill>
              <a:latin typeface="Calibri" panose="020F0502020204030204"/>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Your </a:t>
            </a: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State Medical Assistance (Medicaid) office</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State Health Insurance Assistance Program (SHIP)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shiphelp.org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 Placeholder 10">
            <a:extLst>
              <a:ext uri="{FF2B5EF4-FFF2-40B4-BE49-F238E27FC236}">
                <a16:creationId xmlns:a16="http://schemas.microsoft.com/office/drawing/2014/main" id="{FD82A97C-6AC3-4A40-AB93-D87B7681E1A0}"/>
              </a:ext>
            </a:extLst>
          </p:cNvPr>
          <p:cNvSpPr>
            <a:spLocks noGrp="1"/>
          </p:cNvSpPr>
          <p:nvPr>
            <p:ph type="body" sz="quarter" idx="15"/>
          </p:nvPr>
        </p:nvSpPr>
        <p:spPr>
          <a:xfrm>
            <a:off x="838200" y="5609035"/>
            <a:ext cx="10260831" cy="644029"/>
          </a:xfrm>
        </p:spPr>
        <p:txBody>
          <a:bodyPr/>
          <a:lstStyle/>
          <a:p>
            <a:pPr marL="0" marR="0" lvl="1" indent="0" algn="l" defTabSz="68575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400" b="0"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Extra Help expanded in 2024 to 150% of the federal poverty level so those who previously were eligible for a partial subsidy are now eligible for the full benefit.</a:t>
            </a:r>
          </a:p>
        </p:txBody>
      </p:sp>
      <p:sp>
        <p:nvSpPr>
          <p:cNvPr id="8" name="Freeform: Shape 7">
            <a:extLst>
              <a:ext uri="{FF2B5EF4-FFF2-40B4-BE49-F238E27FC236}">
                <a16:creationId xmlns:a16="http://schemas.microsoft.com/office/drawing/2014/main" id="{F80EC2D6-AF22-5330-177D-CF808A902F5D}"/>
              </a:ext>
              <a:ext uri="{C183D7F6-B498-43B3-948B-1728B52AA6E4}">
                <adec:decorative xmlns:adec="http://schemas.microsoft.com/office/drawing/2017/decorative" val="1"/>
              </a:ext>
            </a:extLst>
          </p:cNvPr>
          <p:cNvSpPr>
            <a:spLocks noChangeAspect="1"/>
          </p:cNvSpPr>
          <p:nvPr/>
        </p:nvSpPr>
        <p:spPr>
          <a:xfrm>
            <a:off x="596555" y="560903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71297B-4340-4618-A53A-DE20DE431BA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520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build="p"/>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2024 Income &amp; Resource Limits to </a:t>
            </a:r>
            <a:br>
              <a:rPr lang="en-US" sz="2800" dirty="0"/>
            </a:br>
            <a:r>
              <a:rPr lang="en-US" sz="2800" dirty="0"/>
              <a:t>Apply for Extra Help</a:t>
            </a:r>
          </a:p>
        </p:txBody>
      </p:sp>
      <p:graphicFrame>
        <p:nvGraphicFramePr>
          <p:cNvPr id="10" name="Content Placeholder 9">
            <a:extLst>
              <a:ext uri="{FF2B5EF4-FFF2-40B4-BE49-F238E27FC236}">
                <a16:creationId xmlns:a16="http://schemas.microsoft.com/office/drawing/2014/main" id="{BD1D8986-E130-D1BF-6149-B0F8BC968113}"/>
              </a:ext>
            </a:extLst>
          </p:cNvPr>
          <p:cNvGraphicFramePr>
            <a:graphicFrameLocks noGrp="1"/>
          </p:cNvGraphicFramePr>
          <p:nvPr>
            <p:ph sz="half" idx="1"/>
            <p:extLst>
              <p:ext uri="{D42A27DB-BD31-4B8C-83A1-F6EECF244321}">
                <p14:modId xmlns:p14="http://schemas.microsoft.com/office/powerpoint/2010/main" val="3825737642"/>
              </p:ext>
            </p:extLst>
          </p:nvPr>
        </p:nvGraphicFramePr>
        <p:xfrm>
          <a:off x="838198" y="1371598"/>
          <a:ext cx="10103319" cy="3566160"/>
        </p:xfrm>
        <a:graphic>
          <a:graphicData uri="http://schemas.openxmlformats.org/drawingml/2006/table">
            <a:tbl>
              <a:tblPr firstRow="1" bandRow="1">
                <a:tableStyleId>{5FD0F851-EC5A-4D38-B0AD-8093EC10F338}</a:tableStyleId>
              </a:tblPr>
              <a:tblGrid>
                <a:gridCol w="5334002">
                  <a:extLst>
                    <a:ext uri="{9D8B030D-6E8A-4147-A177-3AD203B41FA5}">
                      <a16:colId xmlns:a16="http://schemas.microsoft.com/office/drawing/2014/main" val="296584646"/>
                    </a:ext>
                  </a:extLst>
                </a:gridCol>
                <a:gridCol w="2468880">
                  <a:extLst>
                    <a:ext uri="{9D8B030D-6E8A-4147-A177-3AD203B41FA5}">
                      <a16:colId xmlns:a16="http://schemas.microsoft.com/office/drawing/2014/main" val="2320312112"/>
                    </a:ext>
                  </a:extLst>
                </a:gridCol>
                <a:gridCol w="2300437">
                  <a:extLst>
                    <a:ext uri="{9D8B030D-6E8A-4147-A177-3AD203B41FA5}">
                      <a16:colId xmlns:a16="http://schemas.microsoft.com/office/drawing/2014/main" val="1318306238"/>
                    </a:ext>
                  </a:extLst>
                </a:gridCol>
              </a:tblGrid>
              <a:tr h="10065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Type of Limit </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Individual </a:t>
                      </a:r>
                    </a:p>
                    <a:p>
                      <a:pPr algn="ctr"/>
                      <a:r>
                        <a:rPr lang="en-US" sz="2400" dirty="0">
                          <a:solidFill>
                            <a:srgbClr val="00529B"/>
                          </a:solidFill>
                        </a:rPr>
                        <a:t>(Per Year)</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Married Couple</a:t>
                      </a:r>
                    </a:p>
                    <a:p>
                      <a:pPr algn="ctr"/>
                      <a:r>
                        <a:rPr lang="en-US" sz="2400" dirty="0">
                          <a:solidFill>
                            <a:srgbClr val="00529B"/>
                          </a:solidFill>
                        </a:rPr>
                        <a:t>(Per Year)</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extLst>
                  <a:ext uri="{0D108BD9-81ED-4DB2-BD59-A6C34878D82A}">
                    <a16:rowId xmlns:a16="http://schemas.microsoft.com/office/drawing/2014/main" val="2524804109"/>
                  </a:ext>
                </a:extLst>
              </a:tr>
              <a:tr h="14667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*Income</a:t>
                      </a:r>
                    </a:p>
                    <a:p>
                      <a:r>
                        <a:rPr lang="en-US" sz="2400" dirty="0">
                          <a:solidFill>
                            <a:srgbClr val="00529B"/>
                          </a:solidFill>
                        </a:rPr>
                        <a:t>(below 150% of the federal poverty level (FPL), based on family size)</a:t>
                      </a:r>
                      <a:endParaRPr lang="en-US" sz="2400" b="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$22,590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$30,660 </a:t>
                      </a:r>
                    </a:p>
                  </a:txBody>
                  <a:tcPr marL="67729" marR="67729" marT="34290" marB="34290" anchor="ctr"/>
                </a:tc>
                <a:extLst>
                  <a:ext uri="{0D108BD9-81ED-4DB2-BD59-A6C34878D82A}">
                    <a16:rowId xmlns:a16="http://schemas.microsoft.com/office/drawing/2014/main" val="1236796420"/>
                  </a:ext>
                </a:extLst>
              </a:tr>
              <a:tr h="5464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Resources</a:t>
                      </a:r>
                      <a:endParaRPr lang="en-US" sz="2400" b="1"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$15,720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$31,360 </a:t>
                      </a:r>
                    </a:p>
                  </a:txBody>
                  <a:tcPr marL="67729" marR="67729" marT="34290" marB="34290" anchor="ctr"/>
                </a:tc>
                <a:extLst>
                  <a:ext uri="{0D108BD9-81ED-4DB2-BD59-A6C34878D82A}">
                    <a16:rowId xmlns:a16="http://schemas.microsoft.com/office/drawing/2014/main" val="3908467156"/>
                  </a:ext>
                </a:extLst>
              </a:tr>
              <a:tr h="546428">
                <a:tc>
                  <a:txBody>
                    <a:bodyPr/>
                    <a:lstStyle/>
                    <a:p>
                      <a:r>
                        <a:rPr lang="en-US" sz="2400" kern="1200" dirty="0">
                          <a:solidFill>
                            <a:srgbClr val="00529B"/>
                          </a:solidFill>
                        </a:rPr>
                        <a:t>Resources adjusted for burial expenses</a:t>
                      </a:r>
                      <a:endParaRPr lang="en-US" sz="2400" kern="1200" dirty="0">
                        <a:solidFill>
                          <a:srgbClr val="00529B"/>
                        </a:solidFill>
                        <a:latin typeface="Calibri" panose="020F0502020204030204"/>
                        <a:ea typeface="+mn-ea"/>
                        <a:cs typeface="+mn-cs"/>
                      </a:endParaRPr>
                    </a:p>
                  </a:txBody>
                  <a:tcPr marL="67729" marR="67729" marT="34290" marB="34290" anchor="ctr"/>
                </a:tc>
                <a:tc>
                  <a:txBody>
                    <a:bodyPr/>
                    <a:lstStyle/>
                    <a:p>
                      <a:pPr algn="ctr"/>
                      <a:r>
                        <a:rPr lang="en-US" sz="2400" dirty="0">
                          <a:solidFill>
                            <a:srgbClr val="00529B"/>
                          </a:solidFill>
                        </a:rPr>
                        <a:t>$17,220 </a:t>
                      </a:r>
                    </a:p>
                  </a:txBody>
                  <a:tcPr marL="67729" marR="67729"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$34,360 </a:t>
                      </a:r>
                    </a:p>
                  </a:txBody>
                  <a:tcPr marL="67729" marR="67729" marT="34290" marB="34290" anchor="ctr"/>
                </a:tc>
                <a:extLst>
                  <a:ext uri="{0D108BD9-81ED-4DB2-BD59-A6C34878D82A}">
                    <a16:rowId xmlns:a16="http://schemas.microsoft.com/office/drawing/2014/main" val="4226379273"/>
                  </a:ext>
                </a:extLst>
              </a:tr>
            </a:tbl>
          </a:graphicData>
        </a:graphic>
      </p:graphicFrame>
      <p:sp>
        <p:nvSpPr>
          <p:cNvPr id="9" name="Content Placeholder 8">
            <a:extLst>
              <a:ext uri="{FF2B5EF4-FFF2-40B4-BE49-F238E27FC236}">
                <a16:creationId xmlns:a16="http://schemas.microsoft.com/office/drawing/2014/main" id="{D3185191-B99D-FDF1-CE33-39973372C8AC}"/>
              </a:ext>
            </a:extLst>
          </p:cNvPr>
          <p:cNvSpPr>
            <a:spLocks noGrp="1"/>
          </p:cNvSpPr>
          <p:nvPr>
            <p:ph sz="half" idx="2"/>
          </p:nvPr>
        </p:nvSpPr>
        <p:spPr>
          <a:xfrm>
            <a:off x="838198" y="5349235"/>
            <a:ext cx="9387840" cy="541973"/>
          </a:xfrm>
        </p:spPr>
        <p:txBody>
          <a:bodyPr/>
          <a:lstStyle/>
          <a:p>
            <a:pPr marL="0" lvl="0" indent="0">
              <a:spcAft>
                <a:spcPts val="0"/>
              </a:spcAft>
              <a:buClrTx/>
              <a:buNone/>
            </a:pPr>
            <a:r>
              <a:rPr lang="en-US" sz="2000" dirty="0">
                <a:solidFill>
                  <a:srgbClr val="2F5597"/>
                </a:solidFill>
              </a:rPr>
              <a:t>*Different amounts for Alaska and Hawaii</a:t>
            </a:r>
          </a:p>
        </p:txBody>
      </p:sp>
      <p:sp>
        <p:nvSpPr>
          <p:cNvPr id="6" name="Slide Number Placeholder 5">
            <a:extLst>
              <a:ext uri="{FF2B5EF4-FFF2-40B4-BE49-F238E27FC236}">
                <a16:creationId xmlns:a16="http://schemas.microsoft.com/office/drawing/2014/main" id="{41CC99D3-4498-4E55-87B9-C705CF2113B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2024 Extra Help Copayments</a:t>
            </a:r>
          </a:p>
        </p:txBody>
      </p:sp>
      <p:graphicFrame>
        <p:nvGraphicFramePr>
          <p:cNvPr id="6" name="Content Placeholder 5" title="Extra Help Copays for generic and brand name drugs"/>
          <p:cNvGraphicFramePr>
            <a:graphicFrameLocks noGrp="1"/>
          </p:cNvGraphicFramePr>
          <p:nvPr>
            <p:ph idx="4294967295"/>
            <p:extLst>
              <p:ext uri="{D42A27DB-BD31-4B8C-83A1-F6EECF244321}">
                <p14:modId xmlns:p14="http://schemas.microsoft.com/office/powerpoint/2010/main" val="2430181920"/>
              </p:ext>
            </p:extLst>
          </p:nvPr>
        </p:nvGraphicFramePr>
        <p:xfrm>
          <a:off x="632406" y="1095154"/>
          <a:ext cx="11236040" cy="5303520"/>
        </p:xfrm>
        <a:graphic>
          <a:graphicData uri="http://schemas.openxmlformats.org/drawingml/2006/table">
            <a:tbl>
              <a:tblPr firstRow="1" bandRow="1">
                <a:tableStyleId>{5FD0F851-EC5A-4D38-B0AD-8093EC10F338}</a:tableStyleId>
              </a:tblPr>
              <a:tblGrid>
                <a:gridCol w="7335836">
                  <a:extLst>
                    <a:ext uri="{9D8B030D-6E8A-4147-A177-3AD203B41FA5}">
                      <a16:colId xmlns:a16="http://schemas.microsoft.com/office/drawing/2014/main" val="785018434"/>
                    </a:ext>
                  </a:extLst>
                </a:gridCol>
                <a:gridCol w="3900204">
                  <a:extLst>
                    <a:ext uri="{9D8B030D-6E8A-4147-A177-3AD203B41FA5}">
                      <a16:colId xmlns:a16="http://schemas.microsoft.com/office/drawing/2014/main" val="773658169"/>
                    </a:ext>
                  </a:extLst>
                </a:gridCol>
              </a:tblGrid>
              <a:tr h="689817">
                <a:tc>
                  <a:txBody>
                    <a:bodyPr/>
                    <a:lstStyle/>
                    <a:p>
                      <a:r>
                        <a:rPr lang="en-US" sz="2400" dirty="0">
                          <a:solidFill>
                            <a:srgbClr val="00529B"/>
                          </a:solidFill>
                        </a:rPr>
                        <a:t>Situation</a:t>
                      </a:r>
                      <a:endParaRPr lang="en-US" sz="2400" dirty="0">
                        <a:solidFill>
                          <a:srgbClr val="00529B"/>
                        </a:solidFill>
                        <a:latin typeface="Arial" panose="020B0604020202020204" pitchFamily="34" charset="0"/>
                        <a:cs typeface="Arial" panose="020B0604020202020204" pitchFamily="34" charset="0"/>
                      </a:endParaRPr>
                    </a:p>
                  </a:txBody>
                  <a:tcPr marL="102759" marR="102759">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kern="1200" dirty="0">
                          <a:solidFill>
                            <a:srgbClr val="00529B"/>
                          </a:solidFill>
                        </a:rPr>
                        <a:t>Generic/Brand-Name Copayment</a:t>
                      </a:r>
                      <a:endParaRPr lang="en-US" sz="2400" b="1" kern="1200" dirty="0">
                        <a:solidFill>
                          <a:srgbClr val="00529B"/>
                        </a:solidFill>
                        <a:latin typeface="Arial" panose="020B0604020202020204" pitchFamily="34" charset="0"/>
                        <a:ea typeface="+mn-ea"/>
                        <a:cs typeface="Arial" panose="020B0604020202020204" pitchFamily="34" charset="0"/>
                      </a:endParaRPr>
                    </a:p>
                  </a:txBody>
                  <a:tcPr marL="102759" marR="102759">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53439607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Institutionalized</a:t>
                      </a:r>
                      <a:r>
                        <a:rPr lang="en-US" sz="2400" baseline="0" dirty="0">
                          <a:solidFill>
                            <a:srgbClr val="00529B"/>
                          </a:solidFill>
                        </a:rPr>
                        <a:t> Full-Benefit Dual Eligible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00529B"/>
                          </a:solidFill>
                        </a:rPr>
                        <a:t>G</a:t>
                      </a:r>
                      <a:r>
                        <a:rPr lang="en-US" sz="2400" dirty="0">
                          <a:solidFill>
                            <a:srgbClr val="00529B"/>
                          </a:solidFill>
                        </a:rPr>
                        <a:t>etting Home </a:t>
                      </a:r>
                      <a:r>
                        <a:rPr lang="en-US" sz="2400" kern="1200" dirty="0">
                          <a:solidFill>
                            <a:srgbClr val="00529B"/>
                          </a:solidFill>
                        </a:rPr>
                        <a:t>and</a:t>
                      </a:r>
                      <a:r>
                        <a:rPr lang="en-US" sz="2400" dirty="0">
                          <a:solidFill>
                            <a:srgbClr val="00529B"/>
                          </a:solidFill>
                        </a:rPr>
                        <a:t> Community-Based Services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637806373"/>
                  </a:ext>
                </a:extLst>
              </a:tr>
              <a:tr h="914400">
                <a:tc>
                  <a:txBody>
                    <a:bodyPr/>
                    <a:lstStyle/>
                    <a:p>
                      <a:r>
                        <a:rPr lang="en-US" sz="2400" dirty="0">
                          <a:solidFill>
                            <a:srgbClr val="00529B"/>
                          </a:solidFill>
                        </a:rPr>
                        <a:t>Full-Benefit Dual Eligible</a:t>
                      </a:r>
                      <a:r>
                        <a:rPr lang="en-US" sz="2400" baseline="0" dirty="0">
                          <a:solidFill>
                            <a:srgbClr val="00529B"/>
                          </a:solidFill>
                        </a:rPr>
                        <a:t> with income </a:t>
                      </a:r>
                      <a:r>
                        <a:rPr lang="en-US" sz="2400" b="1" baseline="0" dirty="0">
                          <a:solidFill>
                            <a:srgbClr val="00529B"/>
                          </a:solidFill>
                        </a:rPr>
                        <a:t>u</a:t>
                      </a:r>
                      <a:r>
                        <a:rPr lang="en-US" sz="2400" b="1" dirty="0">
                          <a:solidFill>
                            <a:srgbClr val="00529B"/>
                          </a:solidFill>
                        </a:rPr>
                        <a:t>p to or at </a:t>
                      </a:r>
                      <a:r>
                        <a:rPr lang="en-US" sz="2400" dirty="0">
                          <a:solidFill>
                            <a:srgbClr val="00529B"/>
                          </a:solidFill>
                        </a:rPr>
                        <a:t>100% of the federal poverty level (FPL)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$1.55/$4.60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82296638"/>
                  </a:ext>
                </a:extLst>
              </a:tr>
              <a:tr h="914400">
                <a:tc>
                  <a:txBody>
                    <a:bodyPr/>
                    <a:lstStyle/>
                    <a:p>
                      <a:pPr marL="342900" indent="-342900">
                        <a:buFont typeface="Wingdings" panose="05000000000000000000" pitchFamily="2" charset="2"/>
                        <a:buChar char="§"/>
                      </a:pPr>
                      <a:r>
                        <a:rPr lang="en-US" sz="2400" dirty="0">
                          <a:solidFill>
                            <a:srgbClr val="00529B"/>
                          </a:solidFill>
                        </a:rPr>
                        <a:t>Full-Benefit Dual Eligible with income </a:t>
                      </a:r>
                      <a:r>
                        <a:rPr lang="en-US" sz="2400" b="1" dirty="0">
                          <a:solidFill>
                            <a:srgbClr val="00529B"/>
                          </a:solidFill>
                        </a:rPr>
                        <a:t>greater than</a:t>
                      </a:r>
                      <a:r>
                        <a:rPr lang="en-US" sz="2400" b="1" baseline="0" dirty="0">
                          <a:solidFill>
                            <a:srgbClr val="00529B"/>
                          </a:solidFill>
                        </a:rPr>
                        <a:t> </a:t>
                      </a:r>
                      <a:r>
                        <a:rPr lang="en-US" sz="2400" baseline="0" dirty="0">
                          <a:solidFill>
                            <a:srgbClr val="00529B"/>
                          </a:solidFill>
                        </a:rPr>
                        <a:t>100% of the FPL</a:t>
                      </a:r>
                      <a:endParaRPr lang="en-US" sz="2400" baseline="0" dirty="0">
                        <a:solidFill>
                          <a:srgbClr val="00529B"/>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kern="1200" dirty="0">
                          <a:solidFill>
                            <a:srgbClr val="00529B"/>
                          </a:solidFill>
                          <a:latin typeface="+mn-lt"/>
                          <a:ea typeface="+mn-ea"/>
                          <a:cs typeface="+mn-cs"/>
                        </a:rPr>
                        <a:t>Applied or are eligible for a Medicare Savings Program or Supplemental Security Income</a:t>
                      </a:r>
                    </a:p>
                    <a:p>
                      <a:pPr marL="342900" indent="-342900">
                        <a:buFont typeface="Wingdings" panose="05000000000000000000" pitchFamily="2" charset="2"/>
                        <a:buChar char="§"/>
                      </a:pPr>
                      <a:r>
                        <a:rPr lang="en-US" sz="2400" kern="1200" dirty="0">
                          <a:solidFill>
                            <a:srgbClr val="00529B"/>
                          </a:solidFill>
                          <a:latin typeface="+mn-lt"/>
                          <a:ea typeface="+mn-ea"/>
                          <a:cs typeface="+mn-cs"/>
                        </a:rPr>
                        <a:t>Applied and have income less than or equal to 150% FPL with resources less than or equal to $17,220 ($34,360 if married)</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$4.50/$11.20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52961873"/>
                  </a:ext>
                </a:extLst>
              </a:tr>
            </a:tbl>
          </a:graphicData>
        </a:graphic>
      </p:graphicFrame>
      <p:sp>
        <p:nvSpPr>
          <p:cNvPr id="7" name="Slide Number Placeholder 5">
            <a:extLst>
              <a:ext uri="{FF2B5EF4-FFF2-40B4-BE49-F238E27FC236}">
                <a16:creationId xmlns:a16="http://schemas.microsoft.com/office/drawing/2014/main" id="{021E488C-37C4-4C64-9804-8C57F1C68A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45853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Deemed Status</a:t>
            </a:r>
            <a:endParaRPr lang="en-US" sz="3000" dirty="0"/>
          </a:p>
        </p:txBody>
      </p:sp>
      <p:graphicFrame>
        <p:nvGraphicFramePr>
          <p:cNvPr id="10" name="Content Placeholder 9">
            <a:extLst>
              <a:ext uri="{FF2B5EF4-FFF2-40B4-BE49-F238E27FC236}">
                <a16:creationId xmlns:a16="http://schemas.microsoft.com/office/drawing/2014/main" id="{E30A2BA2-1419-12C7-B200-BFA6F1F61AA9}"/>
              </a:ext>
            </a:extLst>
          </p:cNvPr>
          <p:cNvGraphicFramePr>
            <a:graphicFrameLocks noGrp="1"/>
          </p:cNvGraphicFramePr>
          <p:nvPr>
            <p:ph sz="quarter" idx="13"/>
            <p:extLst>
              <p:ext uri="{D42A27DB-BD31-4B8C-83A1-F6EECF244321}">
                <p14:modId xmlns:p14="http://schemas.microsoft.com/office/powerpoint/2010/main" val="3214403293"/>
              </p:ext>
            </p:extLst>
          </p:nvPr>
        </p:nvGraphicFramePr>
        <p:xfrm>
          <a:off x="1105606" y="1236663"/>
          <a:ext cx="9917376" cy="2011680"/>
        </p:xfrm>
        <a:graphic>
          <a:graphicData uri="http://schemas.openxmlformats.org/drawingml/2006/table">
            <a:tbl>
              <a:tblPr firstRow="1" bandRow="1">
                <a:tableStyleId>{5FD0F851-EC5A-4D38-B0AD-8093EC10F338}</a:tableStyleId>
              </a:tblPr>
              <a:tblGrid>
                <a:gridCol w="4226557">
                  <a:extLst>
                    <a:ext uri="{9D8B030D-6E8A-4147-A177-3AD203B41FA5}">
                      <a16:colId xmlns:a16="http://schemas.microsoft.com/office/drawing/2014/main" val="118361784"/>
                    </a:ext>
                  </a:extLst>
                </a:gridCol>
                <a:gridCol w="2103120">
                  <a:extLst>
                    <a:ext uri="{9D8B030D-6E8A-4147-A177-3AD203B41FA5}">
                      <a16:colId xmlns:a16="http://schemas.microsoft.com/office/drawing/2014/main" val="1646658347"/>
                    </a:ext>
                  </a:extLst>
                </a:gridCol>
                <a:gridCol w="3587699">
                  <a:extLst>
                    <a:ext uri="{9D8B030D-6E8A-4147-A177-3AD203B41FA5}">
                      <a16:colId xmlns:a16="http://schemas.microsoft.com/office/drawing/2014/main" val="1962862346"/>
                    </a:ext>
                  </a:extLst>
                </a:gridCol>
              </a:tblGrid>
              <a:tr h="370840">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21737592"/>
                  </a:ext>
                </a:extLst>
              </a:tr>
              <a:tr h="370840">
                <a:tc>
                  <a:txBody>
                    <a:bodyPr/>
                    <a:lstStyle/>
                    <a:p>
                      <a:pPr algn="l"/>
                      <a:r>
                        <a:rPr lang="en-US" sz="2400" dirty="0">
                          <a:solidFill>
                            <a:srgbClr val="00529B"/>
                          </a:solidFill>
                        </a:rPr>
                        <a:t>Recently gained eligibility for full Medicaid, a Medicare Savings Program, or SSI</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97987923"/>
                  </a:ext>
                </a:extLst>
              </a:tr>
            </a:tbl>
          </a:graphicData>
        </a:graphic>
      </p:graphicFrame>
      <p:sp>
        <p:nvSpPr>
          <p:cNvPr id="5" name="Content Placeholder 4">
            <a:extLst>
              <a:ext uri="{FF2B5EF4-FFF2-40B4-BE49-F238E27FC236}">
                <a16:creationId xmlns:a16="http://schemas.microsoft.com/office/drawing/2014/main" id="{2608EBD3-ADA7-4CDA-401C-0323639DE970}"/>
              </a:ext>
            </a:extLst>
          </p:cNvPr>
          <p:cNvSpPr>
            <a:spLocks noGrp="1"/>
          </p:cNvSpPr>
          <p:nvPr>
            <p:ph sz="quarter" idx="14"/>
          </p:nvPr>
        </p:nvSpPr>
        <p:spPr>
          <a:xfrm>
            <a:off x="1033939" y="3519332"/>
            <a:ext cx="7271861" cy="2934797"/>
          </a:xfrm>
        </p:spPr>
        <p:txBody>
          <a:bodyPr>
            <a:normAutofit/>
          </a:bodyPr>
          <a:lstStyle/>
          <a:p>
            <a:pPr marL="342900" lvl="0" indent="-342900" defTabSz="685800">
              <a:buFont typeface="Wingdings" panose="05000000000000000000" pitchFamily="2" charset="2"/>
              <a:buChar char="§"/>
            </a:pPr>
            <a:r>
              <a:rPr lang="en-US" sz="2400" dirty="0">
                <a:solidFill>
                  <a:srgbClr val="2F5597"/>
                </a:solidFill>
              </a:rPr>
              <a:t>If you don’t already have Medicare drug coverage, you must get it to use this Extra Help</a:t>
            </a:r>
          </a:p>
          <a:p>
            <a:pPr marL="342900" lvl="0" indent="-342900" defTabSz="685800">
              <a:buFont typeface="Wingdings" panose="05000000000000000000" pitchFamily="2" charset="2"/>
              <a:buChar char="§"/>
            </a:pPr>
            <a:r>
              <a:rPr lang="en-US" sz="2400" dirty="0">
                <a:solidFill>
                  <a:srgbClr val="2F5597"/>
                </a:solidFill>
              </a:rPr>
              <a:t>If you don’t have drug coverage, Medicare may enroll you in a separate Medicare drug plan so that you’ll be able to use the Extra Help </a:t>
            </a:r>
          </a:p>
          <a:p>
            <a:pPr marL="285750" indent="-285750">
              <a:buFont typeface="Wingdings" panose="05000000000000000000" pitchFamily="2" charset="2"/>
              <a:buChar char="§"/>
            </a:pPr>
            <a:endParaRPr lang="en-US" dirty="0"/>
          </a:p>
        </p:txBody>
      </p:sp>
      <p:pic>
        <p:nvPicPr>
          <p:cNvPr id="15" name="Picture 14" title="Purple Paper">
            <a:extLst>
              <a:ext uri="{FF2B5EF4-FFF2-40B4-BE49-F238E27FC236}">
                <a16:creationId xmlns:a16="http://schemas.microsoft.com/office/drawing/2014/main" id="{F0030CE0-8233-4E2C-92AD-DC528323BAD1}"/>
              </a:ext>
            </a:extLst>
          </p:cNvPr>
          <p:cNvPicPr>
            <a:picLocks noChangeAspect="1"/>
          </p:cNvPicPr>
          <p:nvPr/>
        </p:nvPicPr>
        <p:blipFill>
          <a:blip r:embed="rId4"/>
          <a:stretch>
            <a:fillRect/>
          </a:stretch>
        </p:blipFill>
        <p:spPr>
          <a:xfrm>
            <a:off x="8788402" y="3376007"/>
            <a:ext cx="2234580" cy="2712753"/>
          </a:xfrm>
          <a:prstGeom prst="rect">
            <a:avLst/>
          </a:prstGeom>
        </p:spPr>
      </p:pic>
      <p:sp>
        <p:nvSpPr>
          <p:cNvPr id="6" name="Content Placeholder 5">
            <a:extLst>
              <a:ext uri="{FF2B5EF4-FFF2-40B4-BE49-F238E27FC236}">
                <a16:creationId xmlns:a16="http://schemas.microsoft.com/office/drawing/2014/main" id="{C8CCD750-4614-93C6-673F-60D57B8EFD7B}"/>
              </a:ext>
            </a:extLst>
          </p:cNvPr>
          <p:cNvSpPr>
            <a:spLocks noGrp="1"/>
          </p:cNvSpPr>
          <p:nvPr>
            <p:ph sz="quarter" idx="15"/>
          </p:nvPr>
        </p:nvSpPr>
        <p:spPr>
          <a:xfrm>
            <a:off x="8704883" y="3651823"/>
            <a:ext cx="2401618" cy="2253677"/>
          </a:xfrm>
        </p:spPr>
        <p:txBody>
          <a:bodyPr>
            <a:normAutofit/>
          </a:bodyPr>
          <a:lstStyle/>
          <a:p>
            <a:pPr lvl="0" algn="ctr">
              <a:spcAft>
                <a:spcPts val="1800"/>
              </a:spcAft>
              <a:buClrTx/>
            </a:pPr>
            <a:r>
              <a:rPr lang="en-US" sz="1600" b="1" dirty="0">
                <a:solidFill>
                  <a:srgbClr val="2F5597"/>
                </a:solidFill>
              </a:rPr>
              <a:t>“Deemed Status” </a:t>
            </a:r>
            <a:br>
              <a:rPr lang="en-US" sz="1600" b="1" dirty="0">
                <a:solidFill>
                  <a:srgbClr val="2F5597"/>
                </a:solidFill>
              </a:rPr>
            </a:br>
            <a:r>
              <a:rPr lang="en-US" sz="1600" b="1" dirty="0">
                <a:solidFill>
                  <a:srgbClr val="2F5597"/>
                </a:solidFill>
              </a:rPr>
              <a:t>notice </a:t>
            </a:r>
            <a:br>
              <a:rPr lang="en-US" sz="1600" b="1" dirty="0">
                <a:solidFill>
                  <a:srgbClr val="2F5597"/>
                </a:solidFill>
              </a:rPr>
            </a:br>
            <a:r>
              <a:rPr lang="en-US" sz="1600" dirty="0">
                <a:solidFill>
                  <a:srgbClr val="2F5597"/>
                </a:solidFill>
              </a:rPr>
              <a:t>(PURPLE paper)</a:t>
            </a:r>
          </a:p>
          <a:p>
            <a:pPr lvl="0" algn="ctr">
              <a:spcAft>
                <a:spcPts val="1800"/>
              </a:spcAft>
              <a:buClrTx/>
            </a:pPr>
            <a:r>
              <a:rPr lang="en-US" sz="1600" dirty="0">
                <a:solidFill>
                  <a:srgbClr val="2F5597"/>
                </a:solidFill>
              </a:rPr>
              <a:t> if you automatically qualify for Extra Help </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33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Automatic Enrollment</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2399009312"/>
              </p:ext>
            </p:extLst>
          </p:nvPr>
        </p:nvGraphicFramePr>
        <p:xfrm>
          <a:off x="1137312" y="1273100"/>
          <a:ext cx="9917375" cy="2051598"/>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Full Medicaid benefits </a:t>
                      </a:r>
                    </a:p>
                    <a:p>
                      <a:pPr algn="l"/>
                      <a:r>
                        <a:rPr lang="en-US" sz="2400" dirty="0">
                          <a:solidFill>
                            <a:srgbClr val="00529B"/>
                          </a:solidFill>
                        </a:rPr>
                        <a:t>(full duals)</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9" name="Text Placeholder 8">
            <a:extLst>
              <a:ext uri="{FF2B5EF4-FFF2-40B4-BE49-F238E27FC236}">
                <a16:creationId xmlns:a16="http://schemas.microsoft.com/office/drawing/2014/main" id="{DCFEC113-06FD-8D28-EB8B-CDBBC0ECDA59}"/>
              </a:ext>
            </a:extLst>
          </p:cNvPr>
          <p:cNvSpPr>
            <a:spLocks noGrp="1"/>
          </p:cNvSpPr>
          <p:nvPr>
            <p:ph type="body" sz="quarter" idx="14"/>
          </p:nvPr>
        </p:nvSpPr>
        <p:spPr>
          <a:xfrm>
            <a:off x="1137312" y="3702633"/>
            <a:ext cx="7450352" cy="2413000"/>
          </a:xfrm>
        </p:spPr>
        <p:txBody>
          <a:bodyPr>
            <a:normAutofit/>
          </a:bodyPr>
          <a:lstStyle/>
          <a:p>
            <a:pPr marL="347472" lvl="0" indent="-347472" defTabSz="685800">
              <a:buFont typeface="Wingdings" pitchFamily="2" charset="2"/>
              <a:buChar char="§"/>
            </a:pPr>
            <a:r>
              <a:rPr lang="en-US" sz="2400" dirty="0">
                <a:solidFill>
                  <a:srgbClr val="2F5597"/>
                </a:solidFill>
              </a:rPr>
              <a:t>Automatic enrollment in a Medicare drug plan, unless already in a drug plan</a:t>
            </a:r>
          </a:p>
          <a:p>
            <a:pPr marL="347472" lvl="0" indent="-347472" defTabSz="685800">
              <a:buFont typeface="Wingdings" pitchFamily="2" charset="2"/>
              <a:buChar char="§"/>
            </a:pPr>
            <a:r>
              <a:rPr lang="en-US" sz="2400" dirty="0">
                <a:solidFill>
                  <a:srgbClr val="2F5597"/>
                </a:solidFill>
              </a:rPr>
              <a:t>Coverage starts 1</a:t>
            </a:r>
            <a:r>
              <a:rPr lang="en-US" sz="2400" baseline="30000" dirty="0">
                <a:solidFill>
                  <a:srgbClr val="2F5597"/>
                </a:solidFill>
              </a:rPr>
              <a:t>st</a:t>
            </a:r>
            <a:r>
              <a:rPr lang="en-US" sz="2400" dirty="0">
                <a:solidFill>
                  <a:srgbClr val="2F5597"/>
                </a:solidFill>
              </a:rPr>
              <a:t> month eligible for Medicare and Medicaid</a:t>
            </a:r>
            <a:endParaRPr lang="en-US" sz="2400" dirty="0"/>
          </a:p>
        </p:txBody>
      </p:sp>
      <p:pic>
        <p:nvPicPr>
          <p:cNvPr id="7" name="Picture 6" descr="Yellow paper graphic">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1" name="Text Placeholder 10">
            <a:extLst>
              <a:ext uri="{FF2B5EF4-FFF2-40B4-BE49-F238E27FC236}">
                <a16:creationId xmlns:a16="http://schemas.microsoft.com/office/drawing/2014/main" id="{66B42938-2B2A-7C61-8356-CE80547050B9}"/>
              </a:ext>
            </a:extLst>
          </p:cNvPr>
          <p:cNvSpPr>
            <a:spLocks noGrp="1"/>
          </p:cNvSpPr>
          <p:nvPr>
            <p:ph type="body" sz="quarter" idx="15"/>
          </p:nvPr>
        </p:nvSpPr>
        <p:spPr>
          <a:xfrm>
            <a:off x="8890268" y="3652684"/>
            <a:ext cx="1766754" cy="1276350"/>
          </a:xfrm>
        </p:spPr>
        <p:txBody>
          <a:bodyPr>
            <a:normAutofit/>
          </a:bodyPr>
          <a:lstStyle/>
          <a:p>
            <a:pPr algn="ctr"/>
            <a:r>
              <a:rPr lang="en-US" sz="1800" dirty="0">
                <a:latin typeface="+mn-lt"/>
              </a:rPr>
              <a:t>Letter on </a:t>
            </a:r>
          </a:p>
          <a:p>
            <a:pPr algn="ctr"/>
            <a:r>
              <a:rPr lang="en-US" sz="1800" dirty="0">
                <a:latin typeface="+mn-lt"/>
              </a:rPr>
              <a:t>YELLOW paper</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233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Auto-Enrollment Retroactive Notice</a:t>
            </a:r>
          </a:p>
        </p:txBody>
      </p:sp>
      <p:sp>
        <p:nvSpPr>
          <p:cNvPr id="11" name="Text Placeholder 10">
            <a:extLst>
              <a:ext uri="{FF2B5EF4-FFF2-40B4-BE49-F238E27FC236}">
                <a16:creationId xmlns:a16="http://schemas.microsoft.com/office/drawing/2014/main" id="{F675FEA5-C6ED-48C3-34D0-54032D727D1D}"/>
              </a:ext>
            </a:extLst>
          </p:cNvPr>
          <p:cNvSpPr>
            <a:spLocks noGrp="1"/>
          </p:cNvSpPr>
          <p:nvPr>
            <p:ph type="body" sz="quarter" idx="15"/>
          </p:nvPr>
        </p:nvSpPr>
        <p:spPr>
          <a:xfrm>
            <a:off x="838200" y="3619903"/>
            <a:ext cx="7709115" cy="2600325"/>
          </a:xfrm>
        </p:spPr>
        <p:txBody>
          <a:bodyPr/>
          <a:lstStyle/>
          <a:p>
            <a:pPr marL="347472" lvl="0" indent="-347472" defTabSz="685800"/>
            <a:r>
              <a:rPr lang="en-US" sz="2200" dirty="0">
                <a:solidFill>
                  <a:srgbClr val="2F5597"/>
                </a:solidFill>
              </a:rPr>
              <a:t>Mailed on a daily basis</a:t>
            </a:r>
          </a:p>
          <a:p>
            <a:pPr marL="347472" lvl="0" indent="-347472" defTabSz="685800"/>
            <a:r>
              <a:rPr lang="en-US" sz="2200" dirty="0">
                <a:solidFill>
                  <a:srgbClr val="2F5597"/>
                </a:solidFill>
              </a:rPr>
              <a:t>People should call Medicare’s Limited Income Newly Eligible Transition (NET) Program at 1-800-783-1307 to learn how they can get paid back part for what they spent out-of-pocket for any covered prescriptions during the retroactive period, minus any copayments that apply.</a:t>
            </a:r>
            <a:endParaRPr lang="en-US" sz="2200" dirty="0"/>
          </a:p>
        </p:txBody>
      </p:sp>
      <p:pic>
        <p:nvPicPr>
          <p:cNvPr id="7" name="Picture 6" descr="Yellow paper graphic">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2" name="Text Placeholder 11">
            <a:extLst>
              <a:ext uri="{FF2B5EF4-FFF2-40B4-BE49-F238E27FC236}">
                <a16:creationId xmlns:a16="http://schemas.microsoft.com/office/drawing/2014/main" id="{AEFA2E30-606B-19BB-28ED-21CC27A85730}"/>
              </a:ext>
            </a:extLst>
          </p:cNvPr>
          <p:cNvSpPr>
            <a:spLocks noGrp="1"/>
          </p:cNvSpPr>
          <p:nvPr>
            <p:ph type="body" sz="quarter" idx="16"/>
          </p:nvPr>
        </p:nvSpPr>
        <p:spPr>
          <a:xfrm>
            <a:off x="8913220" y="3622397"/>
            <a:ext cx="1685925" cy="1648218"/>
          </a:xfrm>
        </p:spPr>
        <p:txBody>
          <a:bodyPr/>
          <a:lstStyle/>
          <a:p>
            <a:pPr marL="0" indent="0" algn="ctr">
              <a:buNone/>
            </a:pPr>
            <a:r>
              <a:rPr lang="en-US" sz="1800" dirty="0"/>
              <a:t>Letter on </a:t>
            </a:r>
          </a:p>
          <a:p>
            <a:pPr marL="0" indent="0" algn="ctr">
              <a:buNone/>
            </a:pPr>
            <a:r>
              <a:rPr lang="en-US" sz="1800" dirty="0"/>
              <a:t>Yellow paper</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991635979"/>
              </p:ext>
            </p:extLst>
          </p:nvPr>
        </p:nvGraphicFramePr>
        <p:xfrm>
          <a:off x="1895877" y="1260206"/>
          <a:ext cx="7860305" cy="2051598"/>
        </p:xfrm>
        <a:graphic>
          <a:graphicData uri="http://schemas.openxmlformats.org/drawingml/2006/table">
            <a:tbl>
              <a:tblPr firstRow="1" bandRow="1">
                <a:tableStyleId>{5FD0F851-EC5A-4D38-B0AD-8093EC10F338}</a:tableStyleId>
              </a:tblPr>
              <a:tblGrid>
                <a:gridCol w="3733800">
                  <a:extLst>
                    <a:ext uri="{9D8B030D-6E8A-4147-A177-3AD203B41FA5}">
                      <a16:colId xmlns:a16="http://schemas.microsoft.com/office/drawing/2014/main" val="3885094621"/>
                    </a:ext>
                  </a:extLst>
                </a:gridCol>
                <a:gridCol w="4126505">
                  <a:extLst>
                    <a:ext uri="{9D8B030D-6E8A-4147-A177-3AD203B41FA5}">
                      <a16:colId xmlns:a16="http://schemas.microsoft.com/office/drawing/2014/main" val="1229709163"/>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Extra Help </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2182708106"/>
                  </a:ext>
                </a:extLst>
              </a:tr>
            </a:tbl>
          </a:graphicData>
        </a:graphic>
      </p:graphicFrame>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861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Immunization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416505" y="2464230"/>
            <a:ext cx="2743200" cy="2809477"/>
            <a:chOff x="192482" y="1317648"/>
            <a:chExt cx="2653102" cy="2717203"/>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3159705" y="1212574"/>
            <a:ext cx="8426865" cy="4399365"/>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meet the criteria for treatment, Part B covers the:</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COVID-19 vaccine and boosters</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Flu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Pneumococcal shot (to prevent certain types of pneumonia)</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Hepatitis B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Tetanus shot and other vaccines you get to treat an injury or if you’ve been exposed directly to a disease or condition</a:t>
            </a:r>
          </a:p>
        </p:txBody>
      </p:sp>
      <p:sp>
        <p:nvSpPr>
          <p:cNvPr id="18" name="Freeform: Shape 17">
            <a:extLst>
              <a:ext uri="{FF2B5EF4-FFF2-40B4-BE49-F238E27FC236}">
                <a16:creationId xmlns:a16="http://schemas.microsoft.com/office/drawing/2014/main" id="{1F5F2DD5-2830-4F2C-9E31-D4AE3E5586A3}"/>
              </a:ext>
              <a:ext uri="{C183D7F6-B498-43B3-948B-1728B52AA6E4}">
                <adec:decorative xmlns:adec="http://schemas.microsoft.com/office/drawing/2017/decorative" val="1"/>
              </a:ext>
            </a:extLst>
          </p:cNvPr>
          <p:cNvSpPr>
            <a:spLocks noChangeAspect="1"/>
          </p:cNvSpPr>
          <p:nvPr/>
        </p:nvSpPr>
        <p:spPr>
          <a:xfrm>
            <a:off x="3516004" y="2225599"/>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27B3A6A1-10AE-4966-B00B-231C34985FB4}"/>
              </a:ext>
              <a:ext uri="{C183D7F6-B498-43B3-948B-1728B52AA6E4}">
                <adec:decorative xmlns:adec="http://schemas.microsoft.com/office/drawing/2017/decorative" val="1"/>
              </a:ext>
            </a:extLst>
          </p:cNvPr>
          <p:cNvSpPr>
            <a:spLocks noChangeAspect="1"/>
          </p:cNvSpPr>
          <p:nvPr/>
        </p:nvSpPr>
        <p:spPr>
          <a:xfrm>
            <a:off x="3516004" y="275292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ABB0D57-41A9-4DDB-8E1A-CA97470DCCFD}"/>
              </a:ext>
              <a:ext uri="{C183D7F6-B498-43B3-948B-1728B52AA6E4}">
                <adec:decorative xmlns:adec="http://schemas.microsoft.com/office/drawing/2017/decorative" val="1"/>
              </a:ext>
            </a:extLst>
          </p:cNvPr>
          <p:cNvSpPr>
            <a:spLocks noChangeAspect="1"/>
          </p:cNvSpPr>
          <p:nvPr/>
        </p:nvSpPr>
        <p:spPr>
          <a:xfrm>
            <a:off x="3516004" y="328476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F410F39-58F5-4371-960C-8C6B748973E7}"/>
              </a:ext>
              <a:ext uri="{C183D7F6-B498-43B3-948B-1728B52AA6E4}">
                <adec:decorative xmlns:adec="http://schemas.microsoft.com/office/drawing/2017/decorative" val="1"/>
              </a:ext>
            </a:extLst>
          </p:cNvPr>
          <p:cNvSpPr>
            <a:spLocks noChangeAspect="1"/>
          </p:cNvSpPr>
          <p:nvPr/>
        </p:nvSpPr>
        <p:spPr>
          <a:xfrm>
            <a:off x="3516004" y="41658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8289067-4416-4735-9CA8-23FE6DB11011}"/>
              </a:ext>
              <a:ext uri="{C183D7F6-B498-43B3-948B-1728B52AA6E4}">
                <adec:decorative xmlns:adec="http://schemas.microsoft.com/office/drawing/2017/decorative" val="1"/>
              </a:ext>
            </a:extLst>
          </p:cNvPr>
          <p:cNvSpPr>
            <a:spLocks noChangeAspect="1"/>
          </p:cNvSpPr>
          <p:nvPr/>
        </p:nvSpPr>
        <p:spPr>
          <a:xfrm>
            <a:off x="3516004" y="469623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496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Facilitated Enrollment</a:t>
            </a:r>
          </a:p>
        </p:txBody>
      </p:sp>
      <p:graphicFrame>
        <p:nvGraphicFramePr>
          <p:cNvPr id="7" name="Table 6" descr="People with Medicare and in the Medicare Savings Program, get SSI, or have low income and resources may automatically qualify or apply to qualify based off data from SSA and/or the State Medical Assistance (Medicaid) office." title="Facilitated Enrollment Chart"/>
          <p:cNvGraphicFramePr>
            <a:graphicFrameLocks noGrp="1"/>
          </p:cNvGraphicFramePr>
          <p:nvPr>
            <p:extLst>
              <p:ext uri="{D42A27DB-BD31-4B8C-83A1-F6EECF244321}">
                <p14:modId xmlns:p14="http://schemas.microsoft.com/office/powerpoint/2010/main" val="2819975549"/>
              </p:ext>
            </p:extLst>
          </p:nvPr>
        </p:nvGraphicFramePr>
        <p:xfrm>
          <a:off x="284501" y="1206657"/>
          <a:ext cx="11553796" cy="2931390"/>
        </p:xfrm>
        <a:graphic>
          <a:graphicData uri="http://schemas.openxmlformats.org/drawingml/2006/table">
            <a:tbl>
              <a:tblPr firstRow="1" bandRow="1">
                <a:tableStyleId>{5FD0F851-EC5A-4D38-B0AD-8093EC10F338}</a:tableStyleId>
              </a:tblPr>
              <a:tblGrid>
                <a:gridCol w="4148014">
                  <a:extLst>
                    <a:ext uri="{9D8B030D-6E8A-4147-A177-3AD203B41FA5}">
                      <a16:colId xmlns:a16="http://schemas.microsoft.com/office/drawing/2014/main" val="958844271"/>
                    </a:ext>
                  </a:extLst>
                </a:gridCol>
                <a:gridCol w="2744662">
                  <a:extLst>
                    <a:ext uri="{9D8B030D-6E8A-4147-A177-3AD203B41FA5}">
                      <a16:colId xmlns:a16="http://schemas.microsoft.com/office/drawing/2014/main" val="850164166"/>
                    </a:ext>
                  </a:extLst>
                </a:gridCol>
                <a:gridCol w="4661120">
                  <a:extLst>
                    <a:ext uri="{9D8B030D-6E8A-4147-A177-3AD203B41FA5}">
                      <a16:colId xmlns:a16="http://schemas.microsoft.com/office/drawing/2014/main" val="3204503"/>
                    </a:ext>
                  </a:extLst>
                </a:gridCol>
              </a:tblGrid>
              <a:tr h="436245">
                <a:tc>
                  <a:txBody>
                    <a:bodyPr/>
                    <a:lstStyle/>
                    <a:p>
                      <a:pPr algn="l"/>
                      <a:r>
                        <a:rPr lang="en-US" sz="2200" dirty="0">
                          <a:solidFill>
                            <a:srgbClr val="00529B"/>
                          </a:solidFill>
                        </a:rPr>
                        <a:t>For people with Medicare and…</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dirty="0">
                          <a:solidFill>
                            <a:srgbClr val="00529B"/>
                          </a:solidFill>
                        </a:rPr>
                        <a:t>Basis for Qualifying</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dirty="0">
                          <a:solidFill>
                            <a:srgbClr val="00529B"/>
                          </a:solidFill>
                        </a:rPr>
                        <a:t>Data Source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7342373"/>
                  </a:ext>
                </a:extLst>
              </a:tr>
              <a:tr h="790694">
                <a:tc>
                  <a:txBody>
                    <a:bodyPr/>
                    <a:lstStyle/>
                    <a:p>
                      <a:r>
                        <a:rPr lang="en-US" sz="2200" dirty="0">
                          <a:solidFill>
                            <a:srgbClr val="00529B"/>
                          </a:solidFill>
                        </a:rPr>
                        <a:t>Medicare Savings Program</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Automatic</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State Medical Assistance (Medicaid) office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28608726"/>
                  </a:ext>
                </a:extLst>
              </a:tr>
              <a:tr h="790694">
                <a:tc>
                  <a:txBody>
                    <a:bodyPr/>
                    <a:lstStyle/>
                    <a:p>
                      <a:r>
                        <a:rPr lang="en-US" sz="2200" dirty="0">
                          <a:solidFill>
                            <a:srgbClr val="00529B"/>
                          </a:solidFill>
                        </a:rPr>
                        <a:t>SSI benefits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Automatic</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Social Security</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2351103"/>
                  </a:ext>
                </a:extLst>
              </a:tr>
              <a:tr h="913757">
                <a:tc>
                  <a:txBody>
                    <a:bodyPr/>
                    <a:lstStyle/>
                    <a:p>
                      <a:r>
                        <a:rPr lang="en-US" sz="2200" dirty="0">
                          <a:solidFill>
                            <a:srgbClr val="00529B"/>
                          </a:solidFill>
                        </a:rPr>
                        <a:t>Limited income and resources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Must apply </a:t>
                      </a:r>
                      <a:br>
                        <a:rPr lang="en-US" sz="2200" dirty="0">
                          <a:solidFill>
                            <a:srgbClr val="00529B"/>
                          </a:solidFill>
                        </a:rPr>
                      </a:br>
                      <a:r>
                        <a:rPr lang="en-US" sz="2200" dirty="0">
                          <a:solidFill>
                            <a:srgbClr val="00529B"/>
                          </a:solidFill>
                        </a:rPr>
                        <a:t>and qualify</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Social Security (most) or State Medical Assistance (Medicaid) office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type="body" sz="quarter" idx="13"/>
          </p:nvPr>
        </p:nvSpPr>
        <p:spPr>
          <a:xfrm>
            <a:off x="476250" y="4380204"/>
            <a:ext cx="8134350" cy="1632902"/>
          </a:xfrm>
        </p:spPr>
        <p:txBody>
          <a:bodyPr>
            <a:normAutofit/>
          </a:bodyPr>
          <a:lstStyle/>
          <a:p>
            <a:pPr marL="347472" lvl="0" indent="-347472" defTabSz="685800">
              <a:lnSpc>
                <a:spcPct val="100000"/>
              </a:lnSpc>
              <a:spcBef>
                <a:spcPts val="0"/>
              </a:spcBef>
              <a:spcAft>
                <a:spcPts val="1200"/>
              </a:spcAft>
            </a:pPr>
            <a:r>
              <a:rPr lang="en-US" sz="2400" dirty="0">
                <a:solidFill>
                  <a:srgbClr val="2F5597"/>
                </a:solidFill>
              </a:rPr>
              <a:t>Facilitated enrollment in a drug plan</a:t>
            </a:r>
          </a:p>
          <a:p>
            <a:pPr marL="347472" lvl="0" indent="-347472" defTabSz="685800">
              <a:lnSpc>
                <a:spcPct val="100000"/>
              </a:lnSpc>
              <a:spcBef>
                <a:spcPts val="0"/>
              </a:spcBef>
              <a:spcAft>
                <a:spcPts val="1200"/>
              </a:spcAft>
            </a:pPr>
            <a:r>
              <a:rPr lang="en-US" sz="2400" dirty="0">
                <a:solidFill>
                  <a:srgbClr val="2F5597"/>
                </a:solidFill>
              </a:rPr>
              <a:t>Process usually takes place 2 months after CMS gets notice that you’re eligible</a:t>
            </a:r>
            <a:endParaRPr lang="en-US" sz="2400" dirty="0"/>
          </a:p>
        </p:txBody>
      </p:sp>
      <p:pic>
        <p:nvPicPr>
          <p:cNvPr id="6" name="Picture 5" descr="Green paper graphic">
            <a:extLst>
              <a:ext uri="{FF2B5EF4-FFF2-40B4-BE49-F238E27FC236}">
                <a16:creationId xmlns:a16="http://schemas.microsoft.com/office/drawing/2014/main" id="{8BF27144-B972-4A95-A675-E2905F931D73}"/>
              </a:ext>
            </a:extLst>
          </p:cNvPr>
          <p:cNvPicPr>
            <a:picLocks noChangeAspect="1"/>
          </p:cNvPicPr>
          <p:nvPr/>
        </p:nvPicPr>
        <p:blipFill>
          <a:blip r:embed="rId4"/>
          <a:stretch>
            <a:fillRect/>
          </a:stretch>
        </p:blipFill>
        <p:spPr>
          <a:xfrm>
            <a:off x="8610600" y="4152200"/>
            <a:ext cx="2075601" cy="2534478"/>
          </a:xfrm>
          <a:prstGeom prst="rect">
            <a:avLst/>
          </a:prstGeom>
        </p:spPr>
      </p:pic>
      <p:sp>
        <p:nvSpPr>
          <p:cNvPr id="9" name="Text Placeholder 8">
            <a:extLst>
              <a:ext uri="{FF2B5EF4-FFF2-40B4-BE49-F238E27FC236}">
                <a16:creationId xmlns:a16="http://schemas.microsoft.com/office/drawing/2014/main" id="{70625303-3E66-3CF2-3F1F-478B516ED69F}"/>
              </a:ext>
            </a:extLst>
          </p:cNvPr>
          <p:cNvSpPr>
            <a:spLocks noGrp="1"/>
          </p:cNvSpPr>
          <p:nvPr>
            <p:ph type="body" sz="quarter" idx="14"/>
          </p:nvPr>
        </p:nvSpPr>
        <p:spPr>
          <a:xfrm>
            <a:off x="8658964" y="4197350"/>
            <a:ext cx="1950188" cy="1206343"/>
          </a:xfrm>
        </p:spPr>
        <p:txBody>
          <a:bodyPr>
            <a:normAutofit/>
          </a:bodyPr>
          <a:lstStyle/>
          <a:p>
            <a:pPr algn="ctr">
              <a:lnSpc>
                <a:spcPct val="200000"/>
              </a:lnSpc>
            </a:pPr>
            <a:r>
              <a:rPr lang="en-US" sz="1800" dirty="0"/>
              <a:t>Letter on GREEN paper</a:t>
            </a:r>
          </a:p>
        </p:txBody>
      </p:sp>
      <p:sp>
        <p:nvSpPr>
          <p:cNvPr id="8" name="Slide Number Placeholder 5">
            <a:extLst>
              <a:ext uri="{FF2B5EF4-FFF2-40B4-BE49-F238E27FC236}">
                <a16:creationId xmlns:a16="http://schemas.microsoft.com/office/drawing/2014/main" id="{78E60D1E-402C-4830-AC57-CC0C20EF082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663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Medicare’s Limited Income Newly </a:t>
            </a:r>
            <a:br>
              <a:rPr lang="en-US" dirty="0"/>
            </a:br>
            <a:r>
              <a:rPr lang="en-US" dirty="0"/>
              <a:t>Eligible Transition (LI NET) Program</a:t>
            </a:r>
          </a:p>
        </p:txBody>
      </p:sp>
      <p:sp>
        <p:nvSpPr>
          <p:cNvPr id="5" name="Content Placeholder 4"/>
          <p:cNvSpPr>
            <a:spLocks noGrp="1"/>
          </p:cNvSpPr>
          <p:nvPr>
            <p:ph sz="half" idx="1"/>
          </p:nvPr>
        </p:nvSpPr>
        <p:spPr>
          <a:xfrm>
            <a:off x="1097448" y="1271820"/>
            <a:ext cx="9898212" cy="4351338"/>
          </a:xfrm>
        </p:spPr>
        <p:txBody>
          <a:bodyPr>
            <a:normAutofit lnSpcReduction="10000"/>
          </a:bodyPr>
          <a:lstStyle/>
          <a:p>
            <a:pPr marL="0" lvl="0" indent="0" defTabSz="685800">
              <a:lnSpc>
                <a:spcPct val="100000"/>
              </a:lnSpc>
              <a:spcBef>
                <a:spcPts val="0"/>
              </a:spcBef>
              <a:spcAft>
                <a:spcPts val="1200"/>
              </a:spcAft>
              <a:buNone/>
            </a:pPr>
            <a:r>
              <a:rPr lang="en-US" sz="2200" b="1" dirty="0">
                <a:solidFill>
                  <a:srgbClr val="2F5597"/>
                </a:solidFill>
              </a:rPr>
              <a:t>Designed to remove gaps in coverage for people with limited income moving to Medicare drug coverage: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Gives temporary drug coverage if you are eligible for Extra Help but don’t yet have drug coverage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Coverage may be immediate, current, and/or retroactive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Has an open formulary</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Includes standard safety and abuse edits to protect you from refilling too soon or therapy duplication</a:t>
            </a:r>
          </a:p>
          <a:p>
            <a:pPr marL="0" indent="0" defTabSz="685800">
              <a:lnSpc>
                <a:spcPct val="100000"/>
              </a:lnSpc>
              <a:spcBef>
                <a:spcPts val="0"/>
              </a:spcBef>
              <a:spcAft>
                <a:spcPts val="1200"/>
              </a:spcAft>
              <a:buNone/>
            </a:pPr>
            <a:r>
              <a:rPr lang="en-US" sz="2200" b="1" dirty="0">
                <a:solidFill>
                  <a:srgbClr val="2F5597"/>
                </a:solidFill>
              </a:rPr>
              <a:t>Doesn’t require: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Prior authorization</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Network pharmacy restrictions</a:t>
            </a:r>
            <a:endParaRPr lang="en-US" sz="1800" dirty="0"/>
          </a:p>
        </p:txBody>
      </p:sp>
      <p:sp>
        <p:nvSpPr>
          <p:cNvPr id="7" name="Content Placeholder 6">
            <a:extLst>
              <a:ext uri="{FF2B5EF4-FFF2-40B4-BE49-F238E27FC236}">
                <a16:creationId xmlns:a16="http://schemas.microsoft.com/office/drawing/2014/main" id="{247A521C-5452-C956-55A8-192573FF9EF5}"/>
              </a:ext>
            </a:extLst>
          </p:cNvPr>
          <p:cNvSpPr>
            <a:spLocks noGrp="1"/>
          </p:cNvSpPr>
          <p:nvPr>
            <p:ph sz="half" idx="2"/>
          </p:nvPr>
        </p:nvSpPr>
        <p:spPr>
          <a:xfrm>
            <a:off x="2614050" y="5468551"/>
            <a:ext cx="7848600" cy="857453"/>
          </a:xfrm>
        </p:spPr>
        <p:txBody>
          <a:bodyPr anchor="ctr">
            <a:noAutofit/>
          </a:bodyPr>
          <a:lstStyle/>
          <a:p>
            <a:pPr marL="0" lvl="0" indent="0" defTabSz="685800">
              <a:spcAft>
                <a:spcPts val="0"/>
              </a:spcAft>
              <a:buClrTx/>
              <a:buNone/>
            </a:pPr>
            <a:r>
              <a:rPr lang="en-US" sz="1600" b="1" dirty="0">
                <a:solidFill>
                  <a:srgbClr val="2F5597"/>
                </a:solidFill>
              </a:rPr>
              <a:t>NOTE</a:t>
            </a:r>
            <a:r>
              <a:rPr lang="en-US" sz="1600" dirty="0">
                <a:solidFill>
                  <a:srgbClr val="2F5597"/>
                </a:solidFill>
              </a:rPr>
              <a:t>: Continuing education credit webinars are available through Humana.</a:t>
            </a:r>
            <a:endParaRPr lang="en-US" sz="1600" dirty="0">
              <a:solidFill>
                <a:prstClr val="black"/>
              </a:solidFill>
            </a:endParaRPr>
          </a:p>
        </p:txBody>
      </p:sp>
      <p:sp>
        <p:nvSpPr>
          <p:cNvPr id="18" name="Freeform: Shape 17">
            <a:extLst>
              <a:ext uri="{FF2B5EF4-FFF2-40B4-BE49-F238E27FC236}">
                <a16:creationId xmlns:a16="http://schemas.microsoft.com/office/drawing/2014/main" id="{C2CC0596-52ED-4B89-A379-71FBA7B6B8CE}"/>
              </a:ext>
              <a:ext uri="{C183D7F6-B498-43B3-948B-1728B52AA6E4}">
                <adec:decorative xmlns:adec="http://schemas.microsoft.com/office/drawing/2017/decorative" val="1"/>
              </a:ext>
            </a:extLst>
          </p:cNvPr>
          <p:cNvSpPr>
            <a:spLocks noChangeAspect="1"/>
          </p:cNvSpPr>
          <p:nvPr/>
        </p:nvSpPr>
        <p:spPr>
          <a:xfrm>
            <a:off x="1406856" y="2057400"/>
            <a:ext cx="274319"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21AC21CB-5DB0-46D5-A23F-31CE729B6B41}"/>
              </a:ext>
              <a:ext uri="{C183D7F6-B498-43B3-948B-1728B52AA6E4}">
                <adec:decorative xmlns:adec="http://schemas.microsoft.com/office/drawing/2017/decorative" val="1"/>
              </a:ext>
            </a:extLst>
          </p:cNvPr>
          <p:cNvSpPr>
            <a:spLocks noChangeAspect="1"/>
          </p:cNvSpPr>
          <p:nvPr/>
        </p:nvSpPr>
        <p:spPr>
          <a:xfrm>
            <a:off x="1406855" y="279418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51206B9-BDED-433B-9A3B-FD125FB70A5B}"/>
              </a:ext>
              <a:ext uri="{C183D7F6-B498-43B3-948B-1728B52AA6E4}">
                <adec:decorative xmlns:adec="http://schemas.microsoft.com/office/drawing/2017/decorative" val="1"/>
              </a:ext>
            </a:extLst>
          </p:cNvPr>
          <p:cNvSpPr>
            <a:spLocks noChangeAspect="1"/>
          </p:cNvSpPr>
          <p:nvPr/>
        </p:nvSpPr>
        <p:spPr>
          <a:xfrm>
            <a:off x="1406855" y="320761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1FAD2A4-FDB6-4143-B319-61A475577C4A}"/>
              </a:ext>
              <a:ext uri="{C183D7F6-B498-43B3-948B-1728B52AA6E4}">
                <adec:decorative xmlns:adec="http://schemas.microsoft.com/office/drawing/2017/decorative" val="1"/>
              </a:ext>
            </a:extLst>
          </p:cNvPr>
          <p:cNvSpPr>
            <a:spLocks noChangeAspect="1"/>
          </p:cNvSpPr>
          <p:nvPr/>
        </p:nvSpPr>
        <p:spPr>
          <a:xfrm>
            <a:off x="1406855" y="3628233"/>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B310EC0-8A14-40CF-A854-07C78584805C}"/>
              </a:ext>
              <a:ext uri="{C183D7F6-B498-43B3-948B-1728B52AA6E4}">
                <adec:decorative xmlns:adec="http://schemas.microsoft.com/office/drawing/2017/decorative" val="1"/>
              </a:ext>
            </a:extLst>
          </p:cNvPr>
          <p:cNvSpPr>
            <a:spLocks noChangeAspect="1"/>
          </p:cNvSpPr>
          <p:nvPr/>
        </p:nvSpPr>
        <p:spPr>
          <a:xfrm>
            <a:off x="1406855" y="4755326"/>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6AFADB2-B1BA-474B-84DC-DDEB86BA39B6}"/>
              </a:ext>
              <a:ext uri="{C183D7F6-B498-43B3-948B-1728B52AA6E4}">
                <adec:decorative xmlns:adec="http://schemas.microsoft.com/office/drawing/2017/decorative" val="1"/>
              </a:ext>
            </a:extLst>
          </p:cNvPr>
          <p:cNvSpPr>
            <a:spLocks noChangeAspect="1"/>
          </p:cNvSpPr>
          <p:nvPr/>
        </p:nvSpPr>
        <p:spPr>
          <a:xfrm>
            <a:off x="1406855" y="5194230"/>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1ADC11DC-7EEC-46B6-A9A8-7254D02F98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5296">
            <a:off x="2354500" y="5754917"/>
            <a:ext cx="263487" cy="2634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7768E3E-D16B-4426-A87A-334F6458235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418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 grpId="0" animBg="1"/>
      <p:bldP spid="21" grpId="0" animBg="1"/>
      <p:bldP spid="22" grpId="0" animBg="1"/>
      <p:bldP spid="23" grpId="0" animBg="1"/>
      <p:bldP spid="24" grpId="0" animBg="1"/>
      <p:bldP spid="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How Do You Enroll in LI NET?</a:t>
            </a:r>
          </a:p>
        </p:txBody>
      </p:sp>
      <p:sp>
        <p:nvSpPr>
          <p:cNvPr id="18" name="Text Placeholder 17">
            <a:extLst>
              <a:ext uri="{FF2B5EF4-FFF2-40B4-BE49-F238E27FC236}">
                <a16:creationId xmlns:a16="http://schemas.microsoft.com/office/drawing/2014/main" id="{DBCE2233-360E-E77B-6B95-2E22767E847C}"/>
              </a:ext>
            </a:extLst>
          </p:cNvPr>
          <p:cNvSpPr>
            <a:spLocks noGrp="1"/>
          </p:cNvSpPr>
          <p:nvPr>
            <p:ph type="body" sz="quarter" idx="13"/>
          </p:nvPr>
        </p:nvSpPr>
        <p:spPr>
          <a:xfrm>
            <a:off x="885429" y="1159004"/>
            <a:ext cx="2011680" cy="1188720"/>
          </a:xfrm>
          <a:prstGeom prst="roundRect">
            <a:avLst>
              <a:gd name="adj" fmla="val 12195"/>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Auto-enrollment </a:t>
            </a:r>
          </a:p>
          <a:p>
            <a:pPr marL="0" lvl="0" indent="0" algn="ctr">
              <a:spcAft>
                <a:spcPts val="0"/>
              </a:spcAft>
              <a:buClrTx/>
              <a:buNone/>
              <a:defRPr/>
            </a:pPr>
            <a:r>
              <a:rPr lang="en-US" sz="2000" b="1" dirty="0">
                <a:solidFill>
                  <a:prstClr val="white"/>
                </a:solidFill>
                <a:latin typeface="Calibri"/>
                <a:cs typeface="Calibri" pitchFamily="34" charset="0"/>
              </a:rPr>
              <a:t>by CMS</a:t>
            </a:r>
          </a:p>
        </p:txBody>
      </p:sp>
      <p:sp>
        <p:nvSpPr>
          <p:cNvPr id="19" name="Text Placeholder 18">
            <a:extLst>
              <a:ext uri="{FF2B5EF4-FFF2-40B4-BE49-F238E27FC236}">
                <a16:creationId xmlns:a16="http://schemas.microsoft.com/office/drawing/2014/main" id="{F2A63881-A8B2-B220-1536-9EC04B7BE51C}"/>
              </a:ext>
            </a:extLst>
          </p:cNvPr>
          <p:cNvSpPr>
            <a:spLocks noGrp="1"/>
          </p:cNvSpPr>
          <p:nvPr>
            <p:ph type="body" sz="quarter" idx="14"/>
          </p:nvPr>
        </p:nvSpPr>
        <p:spPr>
          <a:xfrm>
            <a:off x="961972" y="1269466"/>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CMS auto-enrolls you if you’re eligible for Extra Help and your auto-enrollment into a Part D plan isn’t effective yet.</a:t>
            </a:r>
          </a:p>
        </p:txBody>
      </p:sp>
      <p:sp>
        <p:nvSpPr>
          <p:cNvPr id="20" name="Text Placeholder 19">
            <a:extLst>
              <a:ext uri="{FF2B5EF4-FFF2-40B4-BE49-F238E27FC236}">
                <a16:creationId xmlns:a16="http://schemas.microsoft.com/office/drawing/2014/main" id="{0DAEC70E-1AD7-ACE1-449C-5AE6D03CBF29}"/>
              </a:ext>
            </a:extLst>
          </p:cNvPr>
          <p:cNvSpPr>
            <a:spLocks noGrp="1"/>
          </p:cNvSpPr>
          <p:nvPr>
            <p:ph type="body" sz="quarter" idx="15"/>
          </p:nvPr>
        </p:nvSpPr>
        <p:spPr>
          <a:xfrm>
            <a:off x="885429" y="2530660"/>
            <a:ext cx="2011680" cy="1188720"/>
          </a:xfrm>
          <a:prstGeom prst="roundRect">
            <a:avLst>
              <a:gd name="adj" fmla="val 11300"/>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Point-of-Sale (POS) Use</a:t>
            </a:r>
          </a:p>
        </p:txBody>
      </p:sp>
      <p:sp>
        <p:nvSpPr>
          <p:cNvPr id="21" name="Text Placeholder 20">
            <a:extLst>
              <a:ext uri="{FF2B5EF4-FFF2-40B4-BE49-F238E27FC236}">
                <a16:creationId xmlns:a16="http://schemas.microsoft.com/office/drawing/2014/main" id="{B571E032-52DE-50ED-007C-6723B9871FA9}"/>
              </a:ext>
            </a:extLst>
          </p:cNvPr>
          <p:cNvSpPr>
            <a:spLocks noGrp="1"/>
          </p:cNvSpPr>
          <p:nvPr>
            <p:ph type="body" sz="quarter" idx="16"/>
          </p:nvPr>
        </p:nvSpPr>
        <p:spPr>
          <a:xfrm>
            <a:off x="961972" y="2687008"/>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You may be at the pharmacy and have your claim submitted at the point </a:t>
            </a:r>
            <a:br>
              <a:rPr lang="en-US" sz="2000" spc="-40" dirty="0">
                <a:solidFill>
                  <a:srgbClr val="2F5597"/>
                </a:solidFill>
              </a:rPr>
            </a:br>
            <a:r>
              <a:rPr lang="en-US" sz="2000" spc="-40" dirty="0">
                <a:solidFill>
                  <a:srgbClr val="2F5597"/>
                </a:solidFill>
              </a:rPr>
              <a:t>of sale and accepted by the LI NET sponsor. </a:t>
            </a:r>
          </a:p>
        </p:txBody>
      </p:sp>
      <p:sp>
        <p:nvSpPr>
          <p:cNvPr id="22" name="Text Placeholder 21">
            <a:extLst>
              <a:ext uri="{FF2B5EF4-FFF2-40B4-BE49-F238E27FC236}">
                <a16:creationId xmlns:a16="http://schemas.microsoft.com/office/drawing/2014/main" id="{A16E50C2-023E-1905-5E84-B9AF344D6ACC}"/>
              </a:ext>
            </a:extLst>
          </p:cNvPr>
          <p:cNvSpPr>
            <a:spLocks noGrp="1"/>
          </p:cNvSpPr>
          <p:nvPr>
            <p:ph type="body" sz="quarter" idx="17"/>
          </p:nvPr>
        </p:nvSpPr>
        <p:spPr>
          <a:xfrm>
            <a:off x="885429" y="3902316"/>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IN" sz="2000" b="1" dirty="0">
                <a:solidFill>
                  <a:prstClr val="white"/>
                </a:solidFill>
                <a:latin typeface="Calibri"/>
                <a:cs typeface="Calibri" pitchFamily="34" charset="0"/>
              </a:rPr>
              <a:t>Direct Reimbursement Request</a:t>
            </a:r>
          </a:p>
        </p:txBody>
      </p:sp>
      <p:sp>
        <p:nvSpPr>
          <p:cNvPr id="23" name="Text Placeholder 22">
            <a:extLst>
              <a:ext uri="{FF2B5EF4-FFF2-40B4-BE49-F238E27FC236}">
                <a16:creationId xmlns:a16="http://schemas.microsoft.com/office/drawing/2014/main" id="{EA4CA978-6F2D-266C-7F24-51FA4F80BB38}"/>
              </a:ext>
            </a:extLst>
          </p:cNvPr>
          <p:cNvSpPr>
            <a:spLocks noGrp="1"/>
          </p:cNvSpPr>
          <p:nvPr>
            <p:ph type="body" sz="quarter" idx="18"/>
          </p:nvPr>
        </p:nvSpPr>
        <p:spPr>
          <a:xfrm>
            <a:off x="961972" y="4061608"/>
            <a:ext cx="10138429" cy="914400"/>
          </a:xfrm>
          <a:prstGeom prst="roundRect">
            <a:avLst/>
          </a:prstGeom>
          <a:ln w="38100">
            <a:solidFill>
              <a:srgbClr val="2F5597"/>
            </a:solidFill>
          </a:ln>
        </p:spPr>
        <p:txBody>
          <a:bodyPr/>
          <a:lstStyle/>
          <a:p>
            <a:pPr marL="2011680" indent="0">
              <a:buNone/>
            </a:pPr>
            <a:r>
              <a:rPr lang="en-US" spc="-40" dirty="0">
                <a:solidFill>
                  <a:srgbClr val="2F5597"/>
                </a:solidFill>
              </a:rPr>
              <a:t>You may submit receipts for reimbursement for eligible claims paid out of pocket.</a:t>
            </a:r>
          </a:p>
        </p:txBody>
      </p:sp>
      <p:sp>
        <p:nvSpPr>
          <p:cNvPr id="24" name="Text Placeholder 23">
            <a:extLst>
              <a:ext uri="{FF2B5EF4-FFF2-40B4-BE49-F238E27FC236}">
                <a16:creationId xmlns:a16="http://schemas.microsoft.com/office/drawing/2014/main" id="{28888557-FC68-B3C4-48FF-B22970BAEE4C}"/>
              </a:ext>
            </a:extLst>
          </p:cNvPr>
          <p:cNvSpPr>
            <a:spLocks noGrp="1"/>
          </p:cNvSpPr>
          <p:nvPr>
            <p:ph type="body" sz="quarter" idx="19"/>
          </p:nvPr>
        </p:nvSpPr>
        <p:spPr>
          <a:xfrm>
            <a:off x="885429" y="5273972"/>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LI NET </a:t>
            </a:r>
            <a:br>
              <a:rPr lang="en-US" sz="2000" b="1" dirty="0">
                <a:solidFill>
                  <a:prstClr val="white"/>
                </a:solidFill>
                <a:latin typeface="Calibri"/>
                <a:cs typeface="Calibri" pitchFamily="34" charset="0"/>
              </a:rPr>
            </a:br>
            <a:r>
              <a:rPr lang="en-US" sz="2000" b="1" dirty="0">
                <a:solidFill>
                  <a:prstClr val="white"/>
                </a:solidFill>
                <a:latin typeface="Calibri"/>
                <a:cs typeface="Calibri" pitchFamily="34" charset="0"/>
              </a:rPr>
              <a:t>Application Form</a:t>
            </a:r>
          </a:p>
        </p:txBody>
      </p:sp>
      <p:sp>
        <p:nvSpPr>
          <p:cNvPr id="25" name="Text Placeholder 24">
            <a:extLst>
              <a:ext uri="{FF2B5EF4-FFF2-40B4-BE49-F238E27FC236}">
                <a16:creationId xmlns:a16="http://schemas.microsoft.com/office/drawing/2014/main" id="{DFAE5CB6-D6C1-E140-6C4A-34EBBC500AD9}"/>
              </a:ext>
            </a:extLst>
          </p:cNvPr>
          <p:cNvSpPr>
            <a:spLocks noGrp="1"/>
          </p:cNvSpPr>
          <p:nvPr>
            <p:ph type="body" sz="quarter" idx="20"/>
          </p:nvPr>
        </p:nvSpPr>
        <p:spPr>
          <a:xfrm>
            <a:off x="961972" y="5411132"/>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If you’re not enrolled through one of the above methods, you can submit </a:t>
            </a:r>
            <a:br>
              <a:rPr lang="en-US" sz="2000" spc="-40" dirty="0">
                <a:solidFill>
                  <a:srgbClr val="2F5597"/>
                </a:solidFill>
              </a:rPr>
            </a:br>
            <a:r>
              <a:rPr lang="en-US" sz="2000" spc="-40" dirty="0">
                <a:solidFill>
                  <a:srgbClr val="2F5597"/>
                </a:solidFill>
              </a:rPr>
              <a:t>an application to the LI NET sponsor. </a:t>
            </a:r>
          </a:p>
        </p:txBody>
      </p:sp>
      <p:sp>
        <p:nvSpPr>
          <p:cNvPr id="7" name="Slide Number Placeholder 5">
            <a:extLst>
              <a:ext uri="{FF2B5EF4-FFF2-40B4-BE49-F238E27FC236}">
                <a16:creationId xmlns:a16="http://schemas.microsoft.com/office/drawing/2014/main" id="{F1547167-AE1D-407A-BB13-3692C1E508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82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Regional Low-income Subsidy (LIS)</a:t>
            </a:r>
            <a:br>
              <a:rPr lang="en-US" sz="2800" dirty="0"/>
            </a:br>
            <a:r>
              <a:rPr lang="en-US" sz="2800" dirty="0"/>
              <a:t>Benchmark &amp; De Minimis Amount</a:t>
            </a:r>
          </a:p>
        </p:txBody>
      </p:sp>
      <p:sp>
        <p:nvSpPr>
          <p:cNvPr id="7" name="Text Placeholder 6">
            <a:extLst>
              <a:ext uri="{FF2B5EF4-FFF2-40B4-BE49-F238E27FC236}">
                <a16:creationId xmlns:a16="http://schemas.microsoft.com/office/drawing/2014/main" id="{912336F5-53E6-0FFF-361F-01FEFE6D8DA2}"/>
              </a:ext>
            </a:extLst>
          </p:cNvPr>
          <p:cNvSpPr>
            <a:spLocks noGrp="1"/>
          </p:cNvSpPr>
          <p:nvPr>
            <p:ph type="body" sz="quarter" idx="13"/>
          </p:nvPr>
        </p:nvSpPr>
        <p:spPr>
          <a:xfrm>
            <a:off x="1624755" y="1175401"/>
            <a:ext cx="9059818" cy="886969"/>
          </a:xfrm>
        </p:spPr>
        <p:txBody>
          <a:bodyPr/>
          <a:lstStyle/>
          <a:p>
            <a:pPr marL="0" lvl="0" indent="0" algn="ctr" defTabSz="685800">
              <a:buClrTx/>
              <a:buNone/>
              <a:defRPr/>
            </a:pPr>
            <a:r>
              <a:rPr lang="en-US" sz="2400" b="1" dirty="0"/>
              <a:t>The benchmark amount in each state is the maximum premium amount CMS will pay for those getting Extra Help</a:t>
            </a:r>
          </a:p>
        </p:txBody>
      </p:sp>
      <p:sp>
        <p:nvSpPr>
          <p:cNvPr id="9" name="Text Placeholder 8">
            <a:extLst>
              <a:ext uri="{FF2B5EF4-FFF2-40B4-BE49-F238E27FC236}">
                <a16:creationId xmlns:a16="http://schemas.microsoft.com/office/drawing/2014/main" id="{D4B471A4-38C6-12AC-6F6D-B33E3072507A}"/>
              </a:ext>
            </a:extLst>
          </p:cNvPr>
          <p:cNvSpPr>
            <a:spLocks noGrp="1"/>
          </p:cNvSpPr>
          <p:nvPr>
            <p:ph type="body" sz="quarter" idx="14"/>
          </p:nvPr>
        </p:nvSpPr>
        <p:spPr>
          <a:xfrm>
            <a:off x="1611020" y="2215625"/>
            <a:ext cx="4389120" cy="3026664"/>
          </a:xfrm>
          <a:prstGeom prst="roundRect">
            <a:avLst/>
          </a:prstGeom>
          <a:ln w="38100">
            <a:solidFill>
              <a:srgbClr val="FFD966"/>
            </a:solidFill>
          </a:ln>
        </p:spPr>
        <p:txBody>
          <a:bodyPr tIns="1554480">
            <a:normAutofit lnSpcReduction="10000"/>
          </a:bodyPr>
          <a:lstStyle/>
          <a:p>
            <a:pPr lvl="0" algn="ctr">
              <a:spcAft>
                <a:spcPts val="0"/>
              </a:spcAft>
              <a:buClrTx/>
              <a:defRPr/>
            </a:pPr>
            <a:r>
              <a:rPr lang="en-US" b="1" dirty="0"/>
              <a:t>No monthly plan premium if you</a:t>
            </a:r>
          </a:p>
          <a:p>
            <a:pPr lvl="0" algn="ctr">
              <a:spcAft>
                <a:spcPts val="0"/>
              </a:spcAft>
              <a:buClrTx/>
              <a:defRPr/>
            </a:pPr>
            <a:r>
              <a:rPr lang="en-US" dirty="0"/>
              <a:t>qualify for full Extra Help and select a plan at or below the regional LIS benchmark</a:t>
            </a:r>
          </a:p>
          <a:p>
            <a:endParaRPr lang="en-US" dirty="0"/>
          </a:p>
        </p:txBody>
      </p:sp>
      <p:pic>
        <p:nvPicPr>
          <p:cNvPr id="8" name="Picture 7">
            <a:extLst>
              <a:ext uri="{FF2B5EF4-FFF2-40B4-BE49-F238E27FC236}">
                <a16:creationId xmlns:a16="http://schemas.microsoft.com/office/drawing/2014/main" id="{1E49C273-FC6E-4F05-B2EA-364DF1B6CF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95334" y="2365797"/>
            <a:ext cx="1420491" cy="1420491"/>
          </a:xfrm>
          <a:prstGeom prst="rect">
            <a:avLst/>
          </a:prstGeom>
        </p:spPr>
      </p:pic>
      <p:sp>
        <p:nvSpPr>
          <p:cNvPr id="14" name="Text Placeholder 13">
            <a:extLst>
              <a:ext uri="{FF2B5EF4-FFF2-40B4-BE49-F238E27FC236}">
                <a16:creationId xmlns:a16="http://schemas.microsoft.com/office/drawing/2014/main" id="{DDB90152-67AE-858B-5DEC-D67EE1C13EAE}"/>
              </a:ext>
            </a:extLst>
          </p:cNvPr>
          <p:cNvSpPr>
            <a:spLocks noGrp="1"/>
          </p:cNvSpPr>
          <p:nvPr>
            <p:ph type="body" sz="quarter" idx="15"/>
          </p:nvPr>
        </p:nvSpPr>
        <p:spPr>
          <a:xfrm>
            <a:off x="6480244" y="2215625"/>
            <a:ext cx="4389120" cy="3026664"/>
          </a:xfrm>
          <a:prstGeom prst="roundRect">
            <a:avLst/>
          </a:prstGeom>
          <a:ln w="38100">
            <a:solidFill>
              <a:srgbClr val="FFD966"/>
            </a:solidFill>
          </a:ln>
        </p:spPr>
        <p:txBody>
          <a:bodyPr tIns="1554480">
            <a:normAutofit lnSpcReduction="10000"/>
          </a:bodyPr>
          <a:lstStyle/>
          <a:p>
            <a:pPr lvl="0" algn="ctr">
              <a:spcAft>
                <a:spcPts val="0"/>
              </a:spcAft>
              <a:buClrTx/>
              <a:defRPr/>
            </a:pPr>
            <a:r>
              <a:rPr lang="en-US" b="1" dirty="0"/>
              <a:t>May have to pay a portion of the monthly premium if you</a:t>
            </a:r>
          </a:p>
          <a:p>
            <a:pPr lvl="0" algn="ctr">
              <a:spcAft>
                <a:spcPts val="0"/>
              </a:spcAft>
              <a:buClrTx/>
              <a:defRPr/>
            </a:pPr>
            <a:r>
              <a:rPr lang="en-US" dirty="0"/>
              <a:t>enroll in a plan that has a premium above the benchmark amount </a:t>
            </a:r>
          </a:p>
        </p:txBody>
      </p:sp>
      <p:pic>
        <p:nvPicPr>
          <p:cNvPr id="16" name="Graphic 15">
            <a:extLst>
              <a:ext uri="{FF2B5EF4-FFF2-40B4-BE49-F238E27FC236}">
                <a16:creationId xmlns:a16="http://schemas.microsoft.com/office/drawing/2014/main" id="{56FE3BA9-3648-42AD-B9C2-DD1C975CED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8725" y="2302538"/>
            <a:ext cx="1483750" cy="1483750"/>
          </a:xfrm>
          <a:prstGeom prst="rect">
            <a:avLst/>
          </a:prstGeom>
        </p:spPr>
      </p:pic>
      <p:sp>
        <p:nvSpPr>
          <p:cNvPr id="15" name="Text Placeholder 14">
            <a:extLst>
              <a:ext uri="{FF2B5EF4-FFF2-40B4-BE49-F238E27FC236}">
                <a16:creationId xmlns:a16="http://schemas.microsoft.com/office/drawing/2014/main" id="{DFDAC5C0-2093-80FA-2D30-1BA9C92EF020}"/>
              </a:ext>
            </a:extLst>
          </p:cNvPr>
          <p:cNvSpPr>
            <a:spLocks noGrp="1"/>
          </p:cNvSpPr>
          <p:nvPr>
            <p:ph type="body" sz="quarter" idx="16"/>
          </p:nvPr>
        </p:nvSpPr>
        <p:spPr>
          <a:xfrm>
            <a:off x="1619002" y="5480916"/>
            <a:ext cx="9429399" cy="737769"/>
          </a:xfrm>
        </p:spPr>
        <p:txBody>
          <a:bodyPr/>
          <a:lstStyle/>
          <a:p>
            <a:pPr lvl="0" defTabSz="685800">
              <a:buClrTx/>
            </a:pPr>
            <a:r>
              <a:rPr lang="en-US" sz="1600" b="1" kern="0" dirty="0">
                <a:solidFill>
                  <a:srgbClr val="1B64A6"/>
                </a:solidFill>
              </a:rPr>
              <a:t>NOTE:</a:t>
            </a:r>
            <a:r>
              <a:rPr lang="en-US" sz="1600" kern="0" dirty="0">
                <a:solidFill>
                  <a:srgbClr val="1B64A6"/>
                </a:solidFill>
              </a:rPr>
              <a:t> Plans can choose to waive the “de minimis” premium amount ($2 in 2024) above the regional benchmark. Amounts are updated each year.</a:t>
            </a:r>
          </a:p>
        </p:txBody>
      </p:sp>
      <p:sp>
        <p:nvSpPr>
          <p:cNvPr id="13" name="Freeform: Shape 12">
            <a:extLst>
              <a:ext uri="{FF2B5EF4-FFF2-40B4-BE49-F238E27FC236}">
                <a16:creationId xmlns:a16="http://schemas.microsoft.com/office/drawing/2014/main" id="{CAFFA101-9CF4-4939-B008-75E68582F6EA}"/>
              </a:ext>
              <a:ext uri="{C183D7F6-B498-43B3-948B-1728B52AA6E4}">
                <adec:decorative xmlns:adec="http://schemas.microsoft.com/office/drawing/2017/decorative" val="1"/>
              </a:ext>
            </a:extLst>
          </p:cNvPr>
          <p:cNvSpPr>
            <a:spLocks noChangeAspect="1"/>
          </p:cNvSpPr>
          <p:nvPr/>
        </p:nvSpPr>
        <p:spPr>
          <a:xfrm>
            <a:off x="1344682" y="5480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BE56B58-A9F6-4707-827B-3EC2B0D3F4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434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Reassignment Notices</a:t>
            </a:r>
          </a:p>
        </p:txBody>
      </p:sp>
      <p:sp>
        <p:nvSpPr>
          <p:cNvPr id="10" name="Content Placeholder 9">
            <a:extLst>
              <a:ext uri="{FF2B5EF4-FFF2-40B4-BE49-F238E27FC236}">
                <a16:creationId xmlns:a16="http://schemas.microsoft.com/office/drawing/2014/main" id="{6D7C5B2C-7322-B6BE-09D0-1B7DE8517A5D}"/>
              </a:ext>
            </a:extLst>
          </p:cNvPr>
          <p:cNvSpPr>
            <a:spLocks noGrp="1"/>
          </p:cNvSpPr>
          <p:nvPr>
            <p:ph sz="quarter" idx="13"/>
          </p:nvPr>
        </p:nvSpPr>
        <p:spPr>
          <a:xfrm>
            <a:off x="1004958" y="1195749"/>
            <a:ext cx="8291441" cy="1826609"/>
          </a:xfrm>
        </p:spPr>
        <p:txBody>
          <a:bodyPr>
            <a:normAutofit/>
          </a:bodyPr>
          <a:lstStyle/>
          <a:p>
            <a:pPr marL="0" indent="0">
              <a:buNone/>
            </a:pPr>
            <a:r>
              <a:rPr lang="en-US" sz="2000" b="1" dirty="0">
                <a:solidFill>
                  <a:srgbClr val="2F5597"/>
                </a:solidFill>
              </a:rPr>
              <a:t>In certain situations, if you get Extra Help: </a:t>
            </a:r>
          </a:p>
          <a:p>
            <a:pPr marL="548640"/>
            <a:r>
              <a:rPr lang="en-US" sz="2000" dirty="0">
                <a:solidFill>
                  <a:srgbClr val="2F5597"/>
                </a:solidFill>
              </a:rPr>
              <a:t>CMS reassigns you into a new drug plan</a:t>
            </a:r>
          </a:p>
          <a:p>
            <a:pPr marL="548640"/>
            <a:r>
              <a:rPr lang="en-US" sz="2000" dirty="0">
                <a:solidFill>
                  <a:srgbClr val="2F5597"/>
                </a:solidFill>
              </a:rPr>
              <a:t>CMS mails you a notice on BLUE paper in early November </a:t>
            </a:r>
          </a:p>
          <a:p>
            <a:pPr marL="548640"/>
            <a:r>
              <a:rPr lang="en-US" sz="2000" dirty="0">
                <a:solidFill>
                  <a:srgbClr val="2F5597"/>
                </a:solidFill>
              </a:rPr>
              <a:t>There are 3 versions of the notice:</a:t>
            </a:r>
          </a:p>
        </p:txBody>
      </p:sp>
      <p:pic>
        <p:nvPicPr>
          <p:cNvPr id="5" name="Picture 4">
            <a:extLst>
              <a:ext uri="{FF2B5EF4-FFF2-40B4-BE49-F238E27FC236}">
                <a16:creationId xmlns:a16="http://schemas.microsoft.com/office/drawing/2014/main" id="{A9C6ECC6-77EE-4AD3-BE8C-A9B211D88B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0350" y="3006727"/>
            <a:ext cx="2805544" cy="3511296"/>
          </a:xfrm>
          <a:prstGeom prst="rect">
            <a:avLst/>
          </a:prstGeom>
        </p:spPr>
      </p:pic>
      <p:sp>
        <p:nvSpPr>
          <p:cNvPr id="11" name="Text Placeholder 10">
            <a:extLst>
              <a:ext uri="{FF2B5EF4-FFF2-40B4-BE49-F238E27FC236}">
                <a16:creationId xmlns:a16="http://schemas.microsoft.com/office/drawing/2014/main" id="{FD10B029-73E0-541B-76B3-16AD8760E6BF}"/>
              </a:ext>
            </a:extLst>
          </p:cNvPr>
          <p:cNvSpPr>
            <a:spLocks noGrp="1"/>
          </p:cNvSpPr>
          <p:nvPr>
            <p:ph type="body" sz="quarter" idx="15"/>
          </p:nvPr>
        </p:nvSpPr>
        <p:spPr>
          <a:xfrm>
            <a:off x="1465469" y="3308034"/>
            <a:ext cx="2508588" cy="2600325"/>
          </a:xfrm>
        </p:spPr>
        <p:txBody>
          <a:bodyPr/>
          <a:lstStyle/>
          <a:p>
            <a:pPr marL="0" lvl="0" indent="0" algn="ctr">
              <a:spcAft>
                <a:spcPts val="0"/>
              </a:spcAft>
              <a:buClrTx/>
              <a:buNone/>
            </a:pPr>
            <a:r>
              <a:rPr lang="en-US" b="1" dirty="0">
                <a:solidFill>
                  <a:srgbClr val="2F5597"/>
                </a:solidFill>
              </a:rPr>
              <a:t>CMS Product </a:t>
            </a:r>
          </a:p>
          <a:p>
            <a:pPr marL="0" lvl="0" indent="0" algn="ctr">
              <a:buClrTx/>
              <a:buNone/>
            </a:pPr>
            <a:r>
              <a:rPr lang="en-US" b="1" dirty="0">
                <a:solidFill>
                  <a:srgbClr val="2F5597"/>
                </a:solidFill>
              </a:rPr>
              <a:t>No. 11208 </a:t>
            </a:r>
          </a:p>
          <a:p>
            <a:pPr marL="0" lvl="0" indent="0">
              <a:spcAft>
                <a:spcPts val="0"/>
              </a:spcAft>
              <a:buClrTx/>
              <a:buNone/>
            </a:pPr>
            <a:r>
              <a:rPr lang="en-US" sz="1800" dirty="0">
                <a:solidFill>
                  <a:srgbClr val="2F5597"/>
                </a:solidFill>
              </a:rPr>
              <a:t>If your drug plan is leaving Medicare</a:t>
            </a:r>
          </a:p>
        </p:txBody>
      </p:sp>
      <p:pic>
        <p:nvPicPr>
          <p:cNvPr id="18" name="Picture 17">
            <a:extLst>
              <a:ext uri="{FF2B5EF4-FFF2-40B4-BE49-F238E27FC236}">
                <a16:creationId xmlns:a16="http://schemas.microsoft.com/office/drawing/2014/main" id="{A914C84E-E1A0-4BAA-9DFE-33B8F9061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49244" y="3006727"/>
            <a:ext cx="2805544" cy="3513213"/>
          </a:xfrm>
          <a:prstGeom prst="rect">
            <a:avLst/>
          </a:prstGeom>
        </p:spPr>
      </p:pic>
      <p:sp>
        <p:nvSpPr>
          <p:cNvPr id="12" name="Text Placeholder 11">
            <a:extLst>
              <a:ext uri="{FF2B5EF4-FFF2-40B4-BE49-F238E27FC236}">
                <a16:creationId xmlns:a16="http://schemas.microsoft.com/office/drawing/2014/main" id="{23E8F26C-F4F7-5CB9-60E7-34502A284E25}"/>
              </a:ext>
            </a:extLst>
          </p:cNvPr>
          <p:cNvSpPr>
            <a:spLocks noGrp="1"/>
          </p:cNvSpPr>
          <p:nvPr>
            <p:ph type="body" sz="quarter" idx="16"/>
          </p:nvPr>
        </p:nvSpPr>
        <p:spPr>
          <a:xfrm>
            <a:off x="4831788" y="3308034"/>
            <a:ext cx="2505661" cy="2600325"/>
          </a:xfrm>
        </p:spPr>
        <p:txBody>
          <a:bodyPr/>
          <a:lstStyle/>
          <a:p>
            <a:pPr marL="0" lvl="0" indent="0" algn="ctr">
              <a:spcAft>
                <a:spcPts val="0"/>
              </a:spcAft>
              <a:buClrTx/>
              <a:buNone/>
            </a:pPr>
            <a:r>
              <a:rPr lang="en-US" b="1" dirty="0">
                <a:solidFill>
                  <a:srgbClr val="2F5597"/>
                </a:solidFill>
              </a:rPr>
              <a:t>CMS Product</a:t>
            </a:r>
          </a:p>
          <a:p>
            <a:pPr marL="0" lvl="0" indent="0" algn="ctr">
              <a:buClrTx/>
              <a:buNone/>
            </a:pPr>
            <a:r>
              <a:rPr lang="en-US" b="1" dirty="0">
                <a:solidFill>
                  <a:srgbClr val="2F5597"/>
                </a:solidFill>
              </a:rPr>
              <a:t>No. 11443 </a:t>
            </a:r>
          </a:p>
          <a:p>
            <a:pPr marL="0" lvl="0" indent="0">
              <a:spcAft>
                <a:spcPts val="0"/>
              </a:spcAft>
              <a:buClrTx/>
              <a:buNone/>
            </a:pPr>
            <a:r>
              <a:rPr lang="en-US" sz="1800" dirty="0">
                <a:solidFill>
                  <a:srgbClr val="2F5597"/>
                </a:solidFill>
              </a:rPr>
              <a:t>If your Medicare Advantage Plan is leaving Medicare</a:t>
            </a:r>
          </a:p>
          <a:p>
            <a:pPr marL="0" indent="0">
              <a:buNone/>
            </a:pPr>
            <a:endParaRPr lang="en-US" dirty="0"/>
          </a:p>
        </p:txBody>
      </p:sp>
      <p:pic>
        <p:nvPicPr>
          <p:cNvPr id="21" name="Picture 20">
            <a:extLst>
              <a:ext uri="{FF2B5EF4-FFF2-40B4-BE49-F238E27FC236}">
                <a16:creationId xmlns:a16="http://schemas.microsoft.com/office/drawing/2014/main" id="{B2AAFCA7-A75D-40AE-8830-D02AE5E8C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78138" y="3006727"/>
            <a:ext cx="2805543" cy="3530775"/>
          </a:xfrm>
          <a:prstGeom prst="rect">
            <a:avLst/>
          </a:prstGeom>
        </p:spPr>
      </p:pic>
      <p:sp>
        <p:nvSpPr>
          <p:cNvPr id="13" name="Text Placeholder 12">
            <a:extLst>
              <a:ext uri="{FF2B5EF4-FFF2-40B4-BE49-F238E27FC236}">
                <a16:creationId xmlns:a16="http://schemas.microsoft.com/office/drawing/2014/main" id="{EA74E169-0ABB-F78F-764D-019916694368}"/>
              </a:ext>
            </a:extLst>
          </p:cNvPr>
          <p:cNvSpPr>
            <a:spLocks noGrp="1"/>
          </p:cNvSpPr>
          <p:nvPr>
            <p:ph type="body" sz="quarter" idx="17"/>
          </p:nvPr>
        </p:nvSpPr>
        <p:spPr>
          <a:xfrm>
            <a:off x="8141632" y="3308034"/>
            <a:ext cx="2495033" cy="2600325"/>
          </a:xfrm>
        </p:spPr>
        <p:txBody>
          <a:bodyPr/>
          <a:lstStyle/>
          <a:p>
            <a:pPr marL="0" lvl="0" indent="0" algn="ctr">
              <a:spcAft>
                <a:spcPts val="0"/>
              </a:spcAft>
              <a:buClrTx/>
              <a:buNone/>
            </a:pPr>
            <a:r>
              <a:rPr lang="en-US" b="1" dirty="0">
                <a:solidFill>
                  <a:srgbClr val="2F5597"/>
                </a:solidFill>
              </a:rPr>
              <a:t>CMS Product </a:t>
            </a:r>
          </a:p>
          <a:p>
            <a:pPr marL="0" lvl="0" indent="0" algn="ctr">
              <a:buClrTx/>
              <a:buNone/>
            </a:pPr>
            <a:r>
              <a:rPr lang="en-US" b="1" dirty="0">
                <a:solidFill>
                  <a:srgbClr val="2F5597"/>
                </a:solidFill>
              </a:rPr>
              <a:t>No. 11209 </a:t>
            </a:r>
          </a:p>
          <a:p>
            <a:pPr marL="0" lvl="0" indent="0">
              <a:spcAft>
                <a:spcPts val="0"/>
              </a:spcAft>
              <a:buClrTx/>
              <a:buNone/>
            </a:pPr>
            <a:r>
              <a:rPr lang="en-US" sz="1800" dirty="0">
                <a:solidFill>
                  <a:srgbClr val="2F5597"/>
                </a:solidFill>
              </a:rPr>
              <a:t>If your premium is increasing above </a:t>
            </a:r>
            <a:br>
              <a:rPr lang="en-US" sz="1800" dirty="0">
                <a:solidFill>
                  <a:srgbClr val="2F5597"/>
                </a:solidFill>
              </a:rPr>
            </a:br>
            <a:r>
              <a:rPr lang="en-US" sz="1800" dirty="0">
                <a:solidFill>
                  <a:srgbClr val="2F5597"/>
                </a:solidFill>
              </a:rPr>
              <a:t>the regional LIS benchmark amount</a:t>
            </a:r>
          </a:p>
          <a:p>
            <a:pPr marL="0" indent="0">
              <a:buNone/>
            </a:pPr>
            <a:endParaRPr lang="en-US" dirty="0"/>
          </a:p>
        </p:txBody>
      </p:sp>
      <p:sp>
        <p:nvSpPr>
          <p:cNvPr id="7" name="Slide Number Placeholder 5">
            <a:extLst>
              <a:ext uri="{FF2B5EF4-FFF2-40B4-BE49-F238E27FC236}">
                <a16:creationId xmlns:a16="http://schemas.microsoft.com/office/drawing/2014/main" id="{A395EFBE-103F-443F-98A8-8FEEE2918D1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660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p:bldP spid="13" grpId="0" uiExpan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Changes in Qualifying for Extra Help</a:t>
            </a:r>
          </a:p>
        </p:txBody>
      </p:sp>
      <p:sp>
        <p:nvSpPr>
          <p:cNvPr id="5" name="Content Placeholder 4"/>
          <p:cNvSpPr>
            <a:spLocks noGrp="1"/>
          </p:cNvSpPr>
          <p:nvPr>
            <p:ph type="body" sz="quarter" idx="13"/>
          </p:nvPr>
        </p:nvSpPr>
        <p:spPr/>
        <p:txBody>
          <a:bodyPr>
            <a:noAutofit/>
          </a:bodyPr>
          <a:lstStyle/>
          <a:p>
            <a:pPr marL="0" lvl="0" indent="0">
              <a:lnSpc>
                <a:spcPct val="100000"/>
              </a:lnSpc>
              <a:spcBef>
                <a:spcPts val="0"/>
              </a:spcBef>
              <a:spcAft>
                <a:spcPts val="1200"/>
              </a:spcAft>
              <a:buNone/>
            </a:pPr>
            <a:r>
              <a:rPr lang="en-US" b="1" dirty="0">
                <a:solidFill>
                  <a:srgbClr val="2F5597"/>
                </a:solidFill>
              </a:rPr>
              <a:t>Medicare reestablishes eligibility each August for the next calendar year and mails notices:</a:t>
            </a:r>
            <a:endParaRPr lang="en-US" dirty="0">
              <a:solidFill>
                <a:srgbClr val="2F5597"/>
              </a:solidFill>
            </a:endParaRPr>
          </a:p>
        </p:txBody>
      </p:sp>
      <p:pic>
        <p:nvPicPr>
          <p:cNvPr id="17" name="Picture 16">
            <a:extLst>
              <a:ext uri="{FF2B5EF4-FFF2-40B4-BE49-F238E27FC236}">
                <a16:creationId xmlns:a16="http://schemas.microsoft.com/office/drawing/2014/main" id="{AF5F4E74-D0D9-4AA1-BE4F-61187A04BF9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895420" y="2321976"/>
            <a:ext cx="3065417" cy="3749040"/>
          </a:xfrm>
          <a:prstGeom prst="rect">
            <a:avLst/>
          </a:prstGeom>
        </p:spPr>
      </p:pic>
      <p:sp>
        <p:nvSpPr>
          <p:cNvPr id="6" name="Text Placeholder 5">
            <a:extLst>
              <a:ext uri="{FF2B5EF4-FFF2-40B4-BE49-F238E27FC236}">
                <a16:creationId xmlns:a16="http://schemas.microsoft.com/office/drawing/2014/main" id="{22F85D70-6F11-0539-E145-A5E54C2DD79E}"/>
              </a:ext>
            </a:extLst>
          </p:cNvPr>
          <p:cNvSpPr>
            <a:spLocks noGrp="1"/>
          </p:cNvSpPr>
          <p:nvPr>
            <p:ph type="body" sz="quarter" idx="14"/>
          </p:nvPr>
        </p:nvSpPr>
        <p:spPr>
          <a:xfrm>
            <a:off x="2111842" y="2647033"/>
            <a:ext cx="2607015" cy="2413000"/>
          </a:xfrm>
        </p:spPr>
        <p:txBody>
          <a:bodyPr>
            <a:normAutofit lnSpcReduction="10000"/>
          </a:bodyPr>
          <a:lstStyle/>
          <a:p>
            <a:pPr lvl="0" algn="ctr">
              <a:spcBef>
                <a:spcPts val="600"/>
              </a:spcBef>
              <a:spcAft>
                <a:spcPts val="0"/>
              </a:spcAft>
              <a:buClrTx/>
            </a:pPr>
            <a:r>
              <a:rPr lang="en-US" sz="1600" dirty="0">
                <a:solidFill>
                  <a:srgbClr val="2F5597"/>
                </a:solidFill>
              </a:rPr>
              <a:t>“</a:t>
            </a:r>
            <a:r>
              <a:rPr lang="en-US" sz="1600" b="1" dirty="0">
                <a:solidFill>
                  <a:srgbClr val="2F5597"/>
                </a:solidFill>
              </a:rPr>
              <a:t>Loss-of-Deemed-Status” </a:t>
            </a:r>
            <a:br>
              <a:rPr lang="en-US" sz="1600" b="1" dirty="0">
                <a:solidFill>
                  <a:srgbClr val="2F5597"/>
                </a:solidFill>
              </a:rPr>
            </a:br>
            <a:r>
              <a:rPr lang="en-US" sz="1600" b="1" dirty="0">
                <a:solidFill>
                  <a:srgbClr val="2F5597"/>
                </a:solidFill>
              </a:rPr>
              <a:t>notice </a:t>
            </a:r>
            <a:br>
              <a:rPr lang="en-US" sz="1600" b="1" dirty="0">
                <a:solidFill>
                  <a:srgbClr val="2F5597"/>
                </a:solidFill>
              </a:rPr>
            </a:br>
            <a:r>
              <a:rPr lang="en-US" sz="1600" b="1" dirty="0">
                <a:solidFill>
                  <a:srgbClr val="2F5597"/>
                </a:solidFill>
              </a:rPr>
              <a:t>in September </a:t>
            </a:r>
            <a:br>
              <a:rPr lang="en-US" sz="1600" b="1" dirty="0">
                <a:solidFill>
                  <a:srgbClr val="2F5597"/>
                </a:solidFill>
              </a:rPr>
            </a:br>
            <a:r>
              <a:rPr lang="en-US" sz="1600" dirty="0">
                <a:solidFill>
                  <a:srgbClr val="2F5597"/>
                </a:solidFill>
              </a:rPr>
              <a:t>(GRAY paper)</a:t>
            </a:r>
          </a:p>
          <a:p>
            <a:pPr lvl="0" algn="ctr">
              <a:spcBef>
                <a:spcPts val="600"/>
              </a:spcBef>
              <a:spcAft>
                <a:spcPts val="0"/>
              </a:spcAft>
              <a:buClrTx/>
            </a:pPr>
            <a:endParaRPr lang="en-US" sz="800" dirty="0">
              <a:solidFill>
                <a:srgbClr val="2F5597"/>
              </a:solidFill>
            </a:endParaRPr>
          </a:p>
          <a:p>
            <a:pPr marL="182880" lvl="0">
              <a:spcBef>
                <a:spcPts val="600"/>
              </a:spcBef>
              <a:spcAft>
                <a:spcPts val="0"/>
              </a:spcAft>
              <a:buClrTx/>
            </a:pPr>
            <a:r>
              <a:rPr lang="en-US" sz="1600" dirty="0">
                <a:solidFill>
                  <a:srgbClr val="2F5597"/>
                </a:solidFill>
              </a:rPr>
              <a:t>which includes Social Security application to reapply if you no longer automatically qualify </a:t>
            </a:r>
          </a:p>
        </p:txBody>
      </p:sp>
      <p:pic>
        <p:nvPicPr>
          <p:cNvPr id="15" name="Picture 14">
            <a:extLst>
              <a:ext uri="{FF2B5EF4-FFF2-40B4-BE49-F238E27FC236}">
                <a16:creationId xmlns:a16="http://schemas.microsoft.com/office/drawing/2014/main" id="{F4AE05E5-5A24-40D8-9A02-55CEA3CA70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15091" y="2363700"/>
            <a:ext cx="3065417" cy="3749040"/>
          </a:xfrm>
          <a:prstGeom prst="rect">
            <a:avLst/>
          </a:prstGeom>
        </p:spPr>
      </p:pic>
      <p:sp>
        <p:nvSpPr>
          <p:cNvPr id="7" name="Text Placeholder 6">
            <a:extLst>
              <a:ext uri="{FF2B5EF4-FFF2-40B4-BE49-F238E27FC236}">
                <a16:creationId xmlns:a16="http://schemas.microsoft.com/office/drawing/2014/main" id="{B33B01F0-6B45-9127-5479-ABB65C22FC8F}"/>
              </a:ext>
            </a:extLst>
          </p:cNvPr>
          <p:cNvSpPr>
            <a:spLocks noGrp="1"/>
          </p:cNvSpPr>
          <p:nvPr>
            <p:ph type="body" sz="quarter" idx="15"/>
          </p:nvPr>
        </p:nvSpPr>
        <p:spPr>
          <a:xfrm>
            <a:off x="7215091" y="2647033"/>
            <a:ext cx="2896959" cy="2413000"/>
          </a:xfrm>
        </p:spPr>
        <p:txBody>
          <a:bodyPr/>
          <a:lstStyle/>
          <a:p>
            <a:pPr lvl="0" algn="ctr">
              <a:spcAft>
                <a:spcPts val="0"/>
              </a:spcAft>
              <a:buClrTx/>
            </a:pPr>
            <a:r>
              <a:rPr lang="en-US" sz="1600" dirty="0">
                <a:solidFill>
                  <a:srgbClr val="2F5597"/>
                </a:solidFill>
              </a:rPr>
              <a:t>“</a:t>
            </a:r>
            <a:r>
              <a:rPr lang="en-US" sz="1600" b="1" dirty="0">
                <a:solidFill>
                  <a:srgbClr val="2F5597"/>
                </a:solidFill>
              </a:rPr>
              <a:t>Change in Extra Help </a:t>
            </a:r>
            <a:br>
              <a:rPr lang="en-US" sz="1600" b="1" dirty="0">
                <a:solidFill>
                  <a:srgbClr val="2F5597"/>
                </a:solidFill>
              </a:rPr>
            </a:br>
            <a:r>
              <a:rPr lang="en-US" sz="1600" b="1" dirty="0">
                <a:solidFill>
                  <a:srgbClr val="2F5597"/>
                </a:solidFill>
              </a:rPr>
              <a:t>Co-payment” </a:t>
            </a:r>
          </a:p>
          <a:p>
            <a:pPr lvl="0" algn="ctr">
              <a:spcAft>
                <a:spcPts val="0"/>
              </a:spcAft>
              <a:buClrTx/>
            </a:pPr>
            <a:r>
              <a:rPr lang="en-US" sz="1600" b="1" dirty="0">
                <a:solidFill>
                  <a:srgbClr val="2F5597"/>
                </a:solidFill>
              </a:rPr>
              <a:t>notice </a:t>
            </a:r>
          </a:p>
          <a:p>
            <a:pPr lvl="0" algn="ctr">
              <a:spcAft>
                <a:spcPts val="0"/>
              </a:spcAft>
              <a:buClrTx/>
            </a:pPr>
            <a:r>
              <a:rPr lang="en-US" sz="1600" b="1" dirty="0">
                <a:solidFill>
                  <a:srgbClr val="2F5597"/>
                </a:solidFill>
              </a:rPr>
              <a:t>in early October </a:t>
            </a:r>
          </a:p>
          <a:p>
            <a:pPr lvl="0" algn="ctr">
              <a:spcAft>
                <a:spcPts val="0"/>
              </a:spcAft>
              <a:buClrTx/>
            </a:pPr>
            <a:r>
              <a:rPr lang="en-US" sz="1800" dirty="0">
                <a:solidFill>
                  <a:srgbClr val="2F5597"/>
                </a:solidFill>
              </a:rPr>
              <a:t>(ORANGE paper) </a:t>
            </a:r>
          </a:p>
          <a:p>
            <a:pPr lvl="0" algn="ctr">
              <a:spcAft>
                <a:spcPts val="0"/>
              </a:spcAft>
              <a:buClrTx/>
            </a:pPr>
            <a:endParaRPr lang="en-US" sz="1100" dirty="0">
              <a:solidFill>
                <a:srgbClr val="2F5597"/>
              </a:solidFill>
            </a:endParaRPr>
          </a:p>
          <a:p>
            <a:pPr marL="182880" lvl="0">
              <a:spcAft>
                <a:spcPts val="0"/>
              </a:spcAft>
              <a:buClrTx/>
            </a:pPr>
            <a:r>
              <a:rPr lang="en-US" sz="1600" dirty="0">
                <a:solidFill>
                  <a:srgbClr val="2F5597"/>
                </a:solidFill>
              </a:rPr>
              <a:t>if you automatically qualify, but your copayment changed</a:t>
            </a:r>
            <a:endParaRPr lang="en-US" dirty="0"/>
          </a:p>
        </p:txBody>
      </p:sp>
      <p:sp>
        <p:nvSpPr>
          <p:cNvPr id="9" name="Slide Number Placeholder 5">
            <a:extLst>
              <a:ext uri="{FF2B5EF4-FFF2-40B4-BE49-F238E27FC236}">
                <a16:creationId xmlns:a16="http://schemas.microsoft.com/office/drawing/2014/main" id="{45C097ED-85AF-4B9F-A4DB-F637C3598BE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186522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Social Security’s Redetermination Process</a:t>
            </a:r>
          </a:p>
        </p:txBody>
      </p:sp>
      <p:sp>
        <p:nvSpPr>
          <p:cNvPr id="9" name="Content Placeholder 8"/>
          <p:cNvSpPr>
            <a:spLocks noGrp="1"/>
          </p:cNvSpPr>
          <p:nvPr>
            <p:ph type="body" sz="quarter" idx="13"/>
          </p:nvPr>
        </p:nvSpPr>
        <p:spPr>
          <a:xfrm>
            <a:off x="1371600" y="1371600"/>
            <a:ext cx="9758363" cy="4167187"/>
          </a:xfrm>
        </p:spPr>
        <p:txBody>
          <a:bodyPr/>
          <a:lstStyle/>
          <a:p>
            <a:pPr marL="0" lvl="0" indent="0" defTabSz="685800">
              <a:lnSpc>
                <a:spcPct val="100000"/>
              </a:lnSpc>
              <a:spcBef>
                <a:spcPts val="0"/>
              </a:spcBef>
              <a:spcAft>
                <a:spcPts val="1200"/>
              </a:spcAft>
              <a:buNone/>
            </a:pPr>
            <a:r>
              <a:rPr lang="en-US" altLang="zh-CN" sz="2800" b="1" dirty="0">
                <a:solidFill>
                  <a:srgbClr val="2F5597"/>
                </a:solidFill>
                <a:ea typeface="宋体" panose="02010600030101010101" pitchFamily="2" charset="-122"/>
              </a:rPr>
              <a:t>There are 4 types of redetermination processes for people who applied and qualified for Extra Help</a:t>
            </a:r>
            <a:r>
              <a:rPr lang="en-US" altLang="zh-CN" sz="2800" dirty="0">
                <a:solidFill>
                  <a:srgbClr val="2F5597"/>
                </a:solidFill>
                <a:ea typeface="宋体" panose="02010600030101010101" pitchFamily="2" charset="-122"/>
              </a:rPr>
              <a:t>:</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Initial</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Cyclical or recurring</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Subsidy-changing event (SCE)</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Other event (change other than SCE)</a:t>
            </a:r>
            <a:endParaRPr lang="en-US" dirty="0"/>
          </a:p>
        </p:txBody>
      </p:sp>
      <p:sp>
        <p:nvSpPr>
          <p:cNvPr id="6" name="Slide Number Placeholder 5">
            <a:extLst>
              <a:ext uri="{FF2B5EF4-FFF2-40B4-BE49-F238E27FC236}">
                <a16:creationId xmlns:a16="http://schemas.microsoft.com/office/drawing/2014/main" id="{AD5E5C35-6810-49BC-996D-0AE9E76FA4F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96</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10</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The benefits of Extra Help include:</a:t>
            </a:r>
            <a:endParaRPr lang="en-US" sz="24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Special Enrollment Period (SEP) opportunities to switch plans</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No Part D late enrollment penalty</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Help paying your Medicare drug coverage costs</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All of the above</a:t>
            </a:r>
          </a:p>
        </p:txBody>
      </p:sp>
      <p:sp>
        <p:nvSpPr>
          <p:cNvPr id="6" name="Rounded Rectangle 5" descr="Green box highlighting D as the correct answer"/>
          <p:cNvSpPr/>
          <p:nvPr/>
        </p:nvSpPr>
        <p:spPr>
          <a:xfrm>
            <a:off x="1891852" y="3735494"/>
            <a:ext cx="3188147" cy="54440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295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If you get Medicaid and Medicare, you’ll automatically get Extra Help and be enrolled in a Medicare drug plan.</a:t>
            </a:r>
            <a:endParaRPr lang="en-US" sz="24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True</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False</a:t>
            </a:r>
          </a:p>
        </p:txBody>
      </p:sp>
      <p:sp>
        <p:nvSpPr>
          <p:cNvPr id="6" name="Rounded Rectangle 5" descr="Green box highlighting A as the correct answer"/>
          <p:cNvSpPr/>
          <p:nvPr/>
        </p:nvSpPr>
        <p:spPr>
          <a:xfrm>
            <a:off x="1993452" y="2571750"/>
            <a:ext cx="1765747" cy="4953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024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529B"/>
                </a:solidFill>
                <a:latin typeface="Arial Black" panose="020B0A04020102020204" pitchFamily="34" charset="0"/>
              </a:rPr>
              <a:t>Lesson</a:t>
            </a:r>
            <a:r>
              <a:rPr lang="en-US" dirty="0">
                <a:latin typeface="Arial Black" panose="020B0A04020102020204" pitchFamily="34" charset="0"/>
              </a:rPr>
              <a:t> </a:t>
            </a:r>
            <a:r>
              <a:rPr lang="en-US" dirty="0">
                <a:solidFill>
                  <a:srgbClr val="00529B"/>
                </a:solidFill>
                <a:latin typeface="Arial Black" panose="020B0A04020102020204" pitchFamily="34" charset="0"/>
              </a:rPr>
              <a:t>6</a:t>
            </a:r>
          </a:p>
        </p:txBody>
      </p:sp>
      <p:sp>
        <p:nvSpPr>
          <p:cNvPr id="4" name="Text Placeholder 3">
            <a:extLst>
              <a:ext uri="{FF2B5EF4-FFF2-40B4-BE49-F238E27FC236}">
                <a16:creationId xmlns:a16="http://schemas.microsoft.com/office/drawing/2014/main" id="{292D3A65-F8E3-EA9B-41C9-67A3A29A0090}"/>
              </a:ext>
            </a:extLst>
          </p:cNvPr>
          <p:cNvSpPr>
            <a:spLocks noGrp="1"/>
          </p:cNvSpPr>
          <p:nvPr>
            <p:ph type="body" idx="1"/>
          </p:nvPr>
        </p:nvSpPr>
        <p:spPr/>
        <p:txBody>
          <a:bodyPr/>
          <a:lstStyle/>
          <a:p>
            <a:r>
              <a:rPr lang="en-US" dirty="0"/>
              <a:t>Medicare Drug Coverage (Part D) Determinations &amp; Appeals</a:t>
            </a:r>
          </a:p>
        </p:txBody>
      </p:sp>
    </p:spTree>
    <p:custDataLst>
      <p:tags r:id="rId1"/>
    </p:custDataLst>
    <p:extLst>
      <p:ext uri="{BB962C8B-B14F-4D97-AF65-F5344CB8AC3E}">
        <p14:creationId xmlns:p14="http://schemas.microsoft.com/office/powerpoint/2010/main" val="16208996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2_THEME1" val="ylHTRuW0"/>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Drug Coverage When Using Medicare&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89 - &amp;quot;Social Security’s Redetermination Process&amp;quot;&quot;/&gt;&lt;property id=&quot;20307&quot; value=&quot;371&quot;/&gt;&lt;/object&gt;&lt;object type=&quot;3&quot; unique_id=&quot;17365&quot;&gt;&lt;property id=&quot;20148&quot; value=&quot;5&quot;/&gt;&lt;property id=&quot;20300&quot; value=&quot;Slide 97 - &amp;quot;Medicare Drug Coverage  Resource Guide&amp;quot;&quot;/&gt;&lt;property id=&quot;20307&quot; value=&quot;375&quot;/&gt;&lt;/object&gt;&lt;object type=&quot;3&quot; unique_id=&quot;17367&quot;&gt;&lt;property id=&quot;20148&quot; value=&quot;5&quot;/&gt;&lt;property id=&quot;20300&quot; value=&quot;Slide 101 - &amp;quot;Acronyms (A–L)&amp;quot;&quot;/&gt;&lt;property id=&quot;20307&quot; value=&quot;376&quot;/&gt;&lt;/object&gt;&lt;object type=&quot;3&quot; unique_id=&quot;17368&quot;&gt;&lt;property id=&quot;20148&quot; value=&quot;5&quot;/&gt;&lt;property id=&quot;20300&quot; value=&quot;Slide 103 - &amp;quot;Stay Connected&amp;quot;&quot;/&gt;&lt;property id=&quot;20307&quot; value=&quot;362&quot;/&gt;&lt;/object&gt;&lt;object type=&quot;3&quot; unique_id=&quot;17438&quot;&gt;&lt;property id=&quot;20148&quot; value=&quot;5&quot;/&gt;&lt;property id=&quot;20300&quot; value=&quot;Slide 98 - &amp;quot;Medicare Drug Coverage  Resource Guide: Medicare Products&amp;quot;&quot;/&gt;&lt;property id=&quot;20307&quot; value=&quot;384&quot;/&gt;&lt;/object&gt;&lt;object type=&quot;3&quot; unique_id=&quot;18096&quot;&gt;&lt;property id=&quot;20148&quot; value=&quot;5&quot;/&gt;&lt;property id=&quot;20300&quot; value=&quot;Slide 6 - &amp;quot;Drug Coverage Under Medicare &amp;quot;&quot;/&gt;&lt;property id=&quot;20307&quot; value=&quot;389&quot;/&gt;&lt;/object&gt;&lt;object type=&quot;3&quot; unique_id=&quot;18097&quot;&gt;&lt;property id=&quot;20148&quot; value=&quot;5&quot;/&gt;&lt;property id=&quot;20300&quot; value=&quot;Slide 7 - &amp;quot;Part A (Hospital Insurance) Drug Coverage&amp;quot;&quot;/&gt;&lt;property id=&quot;20307&quot; value=&quot;390&quot;/&gt;&lt;/object&gt;&lt;object type=&quot;3&quot; unique_id=&quot;18098&quot;&gt;&lt;property id=&quot;20148&quot; value=&quot;5&quot;/&gt;&lt;property id=&quot;20300&quot; value=&quot;Slide 8 - &amp;quot;Part B (Medical Insurance) Drug Coverage&amp;quot;&quot;/&gt;&lt;property id=&quot;20307&quot; value=&quot;391&quot;/&gt;&lt;/object&gt;&lt;object type=&quot;3&quot; unique_id=&quot;18099&quot;&gt;&lt;property id=&quot;20148&quot; value=&quot;5&quot;/&gt;&lt;property id=&quot;20300&quot; value=&quot;Slide 9 - &amp;quot;Part B Immunization Coverage &amp;quot;&quot;/&gt;&lt;property id=&quot;20307&quot; value=&quot;392&quot;/&gt;&lt;/object&gt;&lt;object type=&quot;3&quot; unique_id=&quot;18101&quot;&gt;&lt;property id=&quot;20148&quot; value=&quot;5&quot;/&gt;&lt;property id=&quot;20300&quot; value=&quot;Slide 15 - &amp;quot;Check Your Knowledge: Question 1&amp;quot;&quot;/&gt;&lt;property id=&quot;20307&quot; value=&quot;394&quot;/&gt;&lt;/object&gt;&lt;object type=&quot;3&quot; unique_id=&quot;18102&quot;&gt;&lt;property id=&quot;20148&quot; value=&quot;5&quot;/&gt;&lt;property id=&quot;20300&quot; value=&quot;Slide 16 - &amp;quot;Check Your Knowledge: Question 2&amp;quot;&quot;/&gt;&lt;property id=&quot;20307&quot; value=&quot;395&quot;/&gt;&lt;/object&gt;&lt;object type=&quot;3&quot; unique_id=&quot;18104&quot;&gt;&lt;property id=&quot;20148&quot; value=&quot;5&quot;/&gt;&lt;property id=&quot;20300&quot; value=&quot;Slide 20 - &amp;quot;Medicare Drug Coverage&amp;quot;&quot;/&gt;&lt;property id=&quot;20307&quot; value=&quot;397&quot;/&gt;&lt;/object&gt;&lt;object type=&quot;3&quot; unique_id=&quot;18110&quot;&gt;&lt;property id=&quot;20148&quot; value=&quot;5&quot;/&gt;&lt;property id=&quot;20300&quot; value=&quot;Slide 26 - &amp;quot;What Payments Count Toward True Out-of-Pocket (TrOOP)?&amp;quot;&quot;/&gt;&lt;property id=&quot;20307&quot; value=&quot;403&quot;/&gt;&lt;/object&gt;&lt;object type=&quot;3&quot; unique_id=&quot;18231&quot;&gt;&lt;property id=&quot;20148&quot; value=&quot;5&quot;/&gt;&lt;property id=&quot;20300&quot; value=&quot;Slide 27 - &amp;quot;What Payments Don’t Count Toward True Out-of-Pocket (TrOOP)?&amp;quot;&quot;/&gt;&lt;property id=&quot;20307&quot; value=&quot;404&quot;/&gt;&lt;/object&gt;&lt;object type=&quot;3&quot; unique_id=&quot;19176&quot;&gt;&lt;property id=&quot;20148&quot; value=&quot;5&quot;/&gt;&lt;property id=&quot;20300&quot; value=&quot;Slide 28 - &amp;quot;Check Your Knowledge: Question 3&amp;quot;&quot;/&gt;&lt;property id=&quot;20307&quot; value=&quot;410&quot;/&gt;&lt;/object&gt;&lt;object type=&quot;3&quot; unique_id=&quot;19177&quot;&gt;&lt;property id=&quot;20148&quot; value=&quot;5&quot;/&gt;&lt;property id=&quot;20300&quot; value=&quot;Slide 29 - &amp;quot;Check Your Knowledge: Question 4&amp;quot;&quot;/&gt;&lt;property id=&quot;20307&quot; value=&quot;412&quot;/&gt;&lt;/object&gt;&lt;object type=&quot;3&quot; unique_id=&quot;19179&quot;&gt;&lt;property id=&quot;20148&quot; value=&quot;5&quot;/&gt;&lt;property id=&quot;20300&quot; value=&quot;Slide 32 - &amp;quot;Medicare Drug Coverage: Covered Drugs&amp;quot;&quot;/&gt;&lt;property id=&quot;20307&quot; value=&quot;406&quot;/&gt;&lt;/object&gt;&lt;object type=&quot;3&quot; unique_id=&quot;19181&quot;&gt;&lt;property id=&quot;20148&quot; value=&quot;5&quot;/&gt;&lt;property id=&quot;20300&quot; value=&quot;Slide 34 - &amp;quot;Drugs Excluded by Law from  Medicare Drug Coverage&amp;quot;&quot;/&gt;&lt;property id=&quot;20307&quot; value=&quot;408&quot;/&gt;&lt;/object&gt;&lt;object type=&quot;3&quot; unique_id=&quot;19183&quot;&gt;&lt;property id=&quot;20148&quot; value=&quot;5&quot;/&gt;&lt;property id=&quot;20300&quot; value=&quot;Slide 36 - &amp;quot;Formulary Tiers&amp;quot;&quot;/&gt;&lt;property id=&quot;20307&quot; value=&quot;413&quot;/&gt;&lt;/object&gt;&lt;object type=&quot;3&quot; unique_id=&quot;19184&quot;&gt;&lt;property id=&quot;20148&quot; value=&quot;5&quot;/&gt;&lt;property id=&quot;20300&quot; value=&quot;Slide 37 - &amp;quot;Formulary Changes&amp;quot;&quot;/&gt;&lt;property id=&quot;20307&quot; value=&quot;414&quot;/&gt;&lt;/object&gt;&lt;object type=&quot;3&quot; unique_id=&quot;19186&quot;&gt;&lt;property id=&quot;20148&quot; value=&quot;5&quot;/&gt;&lt;property id=&quot;20300&quot; value=&quot;Slide 41 - &amp;quot;How Plans Manage Unsafe Use of Opioids &amp;quot;&quot;/&gt;&lt;property id=&quot;20307&quot; value=&quot;416&quot;/&gt;&lt;/object&gt;&lt;object type=&quot;3&quot; unique_id=&quot;19187&quot;&gt;&lt;property id=&quot;20148&quot; value=&quot;5&quot;/&gt;&lt;property id=&quot;20300&quot; value=&quot;Slide 42 - &amp;quot;Requirements for Medicare Plans&amp;quot;&quot;/&gt;&lt;property id=&quot;20307&quot; value=&quot;417&quot;/&gt;&lt;/object&gt;&lt;object type=&quot;3&quot; unique_id=&quot;19188&quot;&gt;&lt;property id=&quot;20148&quot; value=&quot;5&quot;/&gt;&lt;property id=&quot;20300&quot; value=&quot;Slide 43 - &amp;quot;The Preclusion List&amp;quot;&quot;/&gt;&lt;property id=&quot;20307&quot; value=&quot;418&quot;/&gt;&lt;/object&gt;&lt;object type=&quot;3&quot; unique_id=&quot;19189&quot;&gt;&lt;property id=&quot;20148&quot; value=&quot;5&quot;/&gt;&lt;property id=&quot;20300&quot; value=&quot;Slide 44 - &amp;quot;The Preclusion List: Beneficiary Notice&amp;quot;&quot;/&gt;&lt;property id=&quot;20307&quot; value=&quot;419&quot;/&gt;&lt;/object&gt;&lt;object type=&quot;3&quot; unique_id=&quot;19191&quot;&gt;&lt;property id=&quot;20148&quot; value=&quot;5&quot;/&gt;&lt;property id=&quot;20300&quot; value=&quot;Slide 48 - &amp;quot;Medication Therapy Management (MTM)&amp;quot;&quot;/&gt;&lt;property id=&quot;20307&quot; value=&quot;421&quot;/&gt;&lt;/object&gt;&lt;object type=&quot;3&quot; unique_id=&quot;19192&quot;&gt;&lt;property id=&quot;20148&quot; value=&quot;5&quot;/&gt;&lt;property id=&quot;20300&quot; value=&quot;Slide 49 - &amp;quot;Medication Therapy Management (MTM) Eligibility Requirements&amp;quot;&quot;/&gt;&lt;property id=&quot;20307&quot; value=&quot;422&quot;/&gt;&lt;/object&gt;&lt;object type=&quot;3&quot; unique_id=&quot;19193&quot;&gt;&lt;property id=&quot;20148&quot; value=&quot;5&quot;/&gt;&lt;property id=&quot;20300&quot; value=&quot;Slide 45 - &amp;quot;Elimination of Gag Clauses&amp;quot;&quot;/&gt;&lt;property id=&quot;20307&quot; value=&quot;423&quot;/&gt;&lt;/object&gt;&lt;object type=&quot;3&quot; unique_id=&quot;19194&quot;&gt;&lt;property id=&quot;20148&quot; value=&quot;5&quot;/&gt;&lt;property id=&quot;20300&quot; value=&quot;Slide 51 - &amp;quot;Check Your Knowledge: Question 5&amp;quot;&quot;/&gt;&lt;property id=&quot;20307&quot; value=&quot;424&quot;/&gt;&lt;/object&gt;&lt;object type=&quot;3&quot; unique_id=&quot;19198&quot;&gt;&lt;property id=&quot;20148&quot; value=&quot;5&quot;/&gt;&lt;property id=&quot;20300&quot; value=&quot;Slide 55 - &amp;quot;Creditable Drug Coverage&amp;quot;&quot;/&gt;&lt;property id=&quot;20307&quot; value=&quot;427&quot;/&gt;&lt;/object&gt;&lt;object type=&quot;3&quot; unique_id=&quot;19199&quot;&gt;&lt;property id=&quot;20148&quot; value=&quot;5&quot;/&gt;&lt;property id=&quot;20300&quot; value=&quot;Slide 56 - &amp;quot;Potential Loss of Other Coverage&amp;quot;&quot;/&gt;&lt;property id=&quot;20307&quot; value=&quot;428&quot;/&gt;&lt;/object&gt;&lt;object type=&quot;3&quot; unique_id=&quot;19200&quot;&gt;&lt;property id=&quot;20148&quot; value=&quot;5&quot;/&gt;&lt;property id=&quot;20300&quot; value=&quot;Slide 57 - &amp;quot;Using Your Initial Enrollment Period (IEP)  to Get Medicare Drug Coverage&amp;quot;&quot;/&gt;&lt;property id=&quot;20307&quot; value=&quot;429&quot;/&gt;&lt;/object&gt;&lt;object type=&quot;3&quot; unique_id=&quot;19203&quot;&gt;&lt;property id=&quot;20148&quot; value=&quot;5&quot;/&gt;&lt;property id=&quot;20300&quot; value=&quot;Slide 63 - &amp;quot;Extra Help, Dual &amp;amp; Partial Dual Eligible Special Enrollment Period (SEP)&amp;quot;&quot;/&gt;&lt;property id=&quot;20307&quot; value=&quot;432&quot;/&gt;&lt;/object&gt;&lt;object type=&quot;3&quot; unique_id=&quot;19204&quot;&gt;&lt;property id=&quot;20148&quot; value=&quot;5&quot;/&gt;&lt;property id=&quot;20300&quot; value=&quot;Slide 64 - &amp;quot;Extra Help &amp;amp; Dual Eligible  Special Enrollment Period (SEP) Limitations&amp;quot;&quot;/&gt;&lt;property id=&quot;20307&quot; value=&quot;433&quot;/&gt;&lt;/object&gt;&lt;object type=&quot;3&quot; unique_id=&quot;19206&quot;&gt;&lt;property id=&quot;20148&quot; value=&quot;5&quot;/&gt;&lt;property id=&quot;20300&quot; value=&quot;Slide 65 - &amp;quot;5-Star Special Enrollment Period (SEP)&amp;quot;&quot;/&gt;&lt;property id=&quot;20307&quot; value=&quot;435&quot;/&gt;&lt;/object&gt;&lt;object type=&quot;3&quot; unique_id=&quot;19207&quot;&gt;&lt;property id=&quot;20148&quot; value=&quot;5&quot;/&gt;&lt;property id=&quot;20300&quot; value=&quot;Slide 66 - &amp;quot;Consistently Low Performing Plans&amp;quot;&quot;/&gt;&lt;property id=&quot;20307&quot; value=&quot;436&quot;/&gt;&lt;/object&gt;&lt;object type=&quot;3&quot; unique_id=&quot;19208&quot;&gt;&lt;property id=&quot;20148&quot; value=&quot;5&quot;/&gt;&lt;property id=&quot;20300&quot; value=&quot;Slide 71 - &amp;quot;Medicare Drug Coverage Late Enrollment Penalty&amp;quot;&quot;/&gt;&lt;property id=&quot;20307&quot; value=&quot;437&quot;/&gt;&lt;/object&gt;&lt;object type=&quot;3&quot; unique_id=&quot;19209&quot;&gt;&lt;property id=&quot;20148&quot; value=&quot;5&quot;/&gt;&lt;property id=&quot;20300&quot; value=&quot;Slide 72 - &amp;quot;Medicare Drug Coverage Penalty Example: Ann&amp;quot;&quot;/&gt;&lt;property id=&quot;20307&quot; value=&quot;438&quot;/&gt;&lt;/object&gt;&lt;object type=&quot;3&quot; unique_id=&quot;19210&quot;&gt;&lt;property id=&quot;20148&quot; value=&quot;5&quot;/&gt;&lt;property id=&quot;20300&quot; value=&quot;Slide 73 - &amp;quot;Medicare Drug Coverage Penalty Example: Ann  (continued)&amp;quot;&quot;/&gt;&lt;property id=&quot;20307&quot; value=&quot;439&quot;/&gt;&lt;/object&gt;&lt;object type=&quot;3&quot; unique_id=&quot;19213&quot;&gt;&lt;property id=&quot;20148&quot; value=&quot;5&quot;/&gt;&lt;property id=&quot;20300&quot; value=&quot;Slide 74 - &amp;quot;Check Your Knowledge: Question 6&amp;quot;&quot;/&gt;&lt;property id=&quot;20307&quot; value=&quot;442&quot;/&gt;&lt;/object&gt;&lt;object type=&quot;3&quot; unique_id=&quot;19217&quot;&gt;&lt;property id=&quot;20148&quot; value=&quot;5&quot;/&gt;&lt;property id=&quot;20300&quot; value=&quot;Slide 79 - &amp;quot;2023 Income &amp;amp; Resource Limits to  Apply for Extra Help&amp;quot;&quot;/&gt;&lt;property id=&quot;20307&quot; value=&quot;446&quot;/&gt;&lt;/object&gt;&lt;object type=&quot;3&quot; unique_id=&quot;19219&quot;&gt;&lt;property id=&quot;20148&quot; value=&quot;5&quot;/&gt;&lt;property id=&quot;20300&quot; value=&quot;Slide 81 - &amp;quot;Deemed Status&amp;quot;&quot;/&gt;&lt;property id=&quot;20307&quot; value=&quot;448&quot;/&gt;&lt;/object&gt;&lt;object type=&quot;3&quot; unique_id=&quot;19220&quot;&gt;&lt;property id=&quot;20148&quot; value=&quot;5&quot;/&gt;&lt;property id=&quot;20300&quot; value=&quot;Slide 83 - &amp;quot;Facilitated Enrollment&amp;quot;&quot;/&gt;&lt;property id=&quot;20307&quot; value=&quot;449&quot;/&gt;&lt;/object&gt;&lt;object type=&quot;3&quot; unique_id=&quot;19222&quot;&gt;&lt;property id=&quot;20148&quot; value=&quot;5&quot;/&gt;&lt;property id=&quot;20300&quot; value=&quot;Slide 84 - &amp;quot;Medicare’s Limited Income Newly  Eligible Transition (LINET) Program&amp;quot;&quot;/&gt;&lt;property id=&quot;20307&quot; value=&quot;451&quot;/&gt;&lt;/object&gt;&lt;object type=&quot;3&quot; unique_id=&quot;19223&quot;&gt;&lt;property id=&quot;20148&quot; value=&quot;5&quot;/&gt;&lt;property id=&quot;20300&quot; value=&quot;Slide 85 - &amp;quot;How Do You Access Medicare’s Limited Income Newly Eligible Transition (LINET) Program?&amp;quot;&quot;/&gt;&lt;property id=&quot;20307&quot; value=&quot;452&quot;/&gt;&lt;/object&gt;&lt;object type=&quot;3&quot; unique_id=&quot;19224&quot;&gt;&lt;property id=&quot;20148&quot; value=&quot;5&quot;/&gt;&lt;property id=&quot;20300&quot; value=&quot;Slide 87 - &amp;quot;Reassignment Notices&amp;quot;&quot;/&gt;&lt;property id=&quot;20307&quot; value=&quot;453&quot;/&gt;&lt;/object&gt;&lt;object type=&quot;3&quot; unique_id=&quot;19225&quot;&gt;&lt;property id=&quot;20148&quot; value=&quot;5&quot;/&gt;&lt;property id=&quot;20300&quot; value=&quot;Slide 88 - &amp;quot;Changes in Qualifying for Extra Help&amp;quot;&quot;/&gt;&lt;property id=&quot;20307&quot; value=&quot;454&quot;/&gt;&lt;/object&gt;&lt;object type=&quot;3&quot; unique_id=&quot;19226&quot;&gt;&lt;property id=&quot;20148&quot; value=&quot;5&quot;/&gt;&lt;property id=&quot;20300&quot; value=&quot;Slide 90 - &amp;quot;Check Your Knowledge: Question 7&amp;quot;&quot;/&gt;&lt;property id=&quot;20307&quot; value=&quot;455&quot;/&gt;&lt;/object&gt;&lt;object type=&quot;3&quot; unique_id=&quot;21665&quot;&gt;&lt;property id=&quot;20148&quot; value=&quot;5&quot;/&gt;&lt;property id=&quot;20300&quot; value=&quot;Slide 93 - &amp;quot;Coverage Determination Request&amp;quot;&quot;/&gt;&lt;property id=&quot;20307&quot; value=&quot;465&quot;/&gt;&lt;/object&gt;&lt;object type=&quot;3&quot; unique_id=&quot;21666&quot;&gt;&lt;property id=&quot;20148&quot; value=&quot;5&quot;/&gt;&lt;property id=&quot;20300&quot; value=&quot;Slide 94 - &amp;quot;Exception Requests&amp;quot;&quot;/&gt;&lt;property id=&quot;20307&quot; value=&quot;466&quot;/&gt;&lt;/object&gt;&lt;object type=&quot;3&quot; unique_id=&quot;21669&quot;&gt;&lt;property id=&quot;20148&quot; value=&quot;5&quot;/&gt;&lt;property id=&quot;20300&quot; value=&quot;Slide 96 - &amp;quot;Key Points to Remember&amp;quot;&quot;/&gt;&lt;property id=&quot;20307&quot; value=&quot;469&quot;/&gt;&lt;/object&gt;&lt;object type=&quot;3&quot; unique_id=&quot;23228&quot;&gt;&lt;property id=&quot;20148&quot; value=&quot;5&quot;/&gt;&lt;property id=&quot;20300&quot; value=&quot;Slide 99 - &amp;quot;Medicare Drug Coverage  Resource Guide: Partner Fact Sheets&amp;quot;&quot;/&gt;&lt;property id=&quot;20307&quot; value=&quot;470&quot;/&gt;&lt;/object&gt;&lt;object type=&quot;3&quot; unique_id=&quot;23229&quot;&gt;&lt;property id=&quot;20148&quot; value=&quot;5&quot;/&gt;&lt;property id=&quot;20300&quot; value=&quot;Slide 100 - &amp;quot;Medicare Drug Coverage  Resource Guide: Ordering Medicare Products&amp;quot;&quot;/&gt;&lt;property id=&quot;20307&quot; value=&quot;471&quot;/&gt;&lt;/object&gt;&lt;object type=&quot;3&quot; unique_id=&quot;23232&quot;&gt;&lt;property id=&quot;20148&quot; value=&quot;5&quot;/&gt;&lt;property id=&quot;20300&quot; value=&quot;Slide 102 - &amp;quot;Acronyms (L–V)&amp;quot;&quot;/&gt;&lt;property id=&quot;20307&quot; value=&quot;472&quot;/&gt;&lt;/object&gt;&lt;object type=&quot;3&quot; unique_id=&quot;368673&quot;&gt;&lt;property id=&quot;20148&quot; value=&quot;5&quot;/&gt;&lt;property id=&quot;20300&quot; value=&quot;Slide 30 - &amp;quot;Medicare Drug Coverage (Part D) Rules&amp;amp;#x09;&amp;quot;&quot;/&gt;&lt;property id=&quot;20307&quot; value=&quot;477&quot;/&gt;&lt;/object&gt;&lt;object type=&quot;3&quot; unique_id=&quot;368674&quot;&gt;&lt;property id=&quot;20148&quot; value=&quot;5&quot;/&gt;&lt;property id=&quot;20300&quot; value=&quot;Slide 52 - &amp;quot;Lesson 4&amp;quot;&quot;/&gt;&lt;property id=&quot;20307&quot; value=&quot;478&quot;/&gt;&lt;/object&gt;&lt;object type=&quot;3&quot; unique_id=&quot;369277&quot;&gt;&lt;property id=&quot;20148&quot; value=&quot;5&quot;/&gt;&lt;property id=&quot;20300&quot; value=&quot;Slide 75 - &amp;quot;Lesson 5&amp;quot;&quot;/&gt;&lt;property id=&quot;20307&quot; value=&quot;479&quot;/&gt;&lt;/object&gt;&lt;object type=&quot;3&quot; unique_id=&quot;369279&quot;&gt;&lt;property id=&quot;20148&quot; value=&quot;5&quot;/&gt;&lt;property id=&quot;20300&quot; value=&quot;Slide 91 - &amp;quot;Lesson 6&amp;quot;&quot;/&gt;&lt;property id=&quot;20307&quot; value=&quot;481&quot;/&gt;&lt;/object&gt;&lt;object type=&quot;3&quot; unique_id=&quot;369952&quot;&gt;&lt;property id=&quot;20148&quot; value=&quot;5&quot;/&gt;&lt;property id=&quot;20300&quot; value=&quot;Slide 14 - &amp;quot;Self-Administered Drugs in Hospital  Outpatient Settings&amp;quot;&quot;/&gt;&lt;property id=&quot;20307&quot; value=&quot;482&quot;/&gt;&lt;/object&gt;&lt;object type=&quot;3&quot; unique_id=&quot;371173&quot;&gt;&lt;property id=&quot;20148&quot; value=&quot;5&quot;/&gt;&lt;property id=&quot;20300&quot; value=&quot;Slide 3 - &amp;quot;Session Objectives&amp;quot;&quot;/&gt;&lt;property id=&quot;20307&quot; value=&quot;483&quot;/&gt;&lt;/object&gt;&lt;object type=&quot;3&quot; unique_id=&quot;371174&quot;&gt;&lt;property id=&quot;20148&quot; value=&quot;5&quot;/&gt;&lt;property id=&quot;20300&quot; value=&quot;Slide 4 - &amp;quot;Lesson 1   &amp;amp;#x09;&amp;quot;&quot;/&gt;&lt;property id=&quot;20307&quot; value=&quot;484&quot;/&gt;&lt;/object&gt;&lt;object type=&quot;3&quot; unique_id=&quot;379000&quot;&gt;&lt;property id=&quot;20148&quot; value=&quot;5&quot;/&gt;&lt;property id=&quot;20300&quot; value=&quot;Slide 67 - &amp;quot;Things to Consider Before Joining a Plan&amp;quot;&quot;/&gt;&lt;property id=&quot;20307&quot; value=&quot;492&quot;/&gt;&lt;/object&gt;&lt;object type=&quot;3&quot; unique_id=&quot;379002&quot;&gt;&lt;property id=&quot;20148&quot; value=&quot;5&quot;/&gt;&lt;property id=&quot;20300&quot; value=&quot;Slide 46 - &amp;quot;Insulin Products &amp;amp; Medicare Drug Plans&amp;quot;&quot;/&gt;&lt;property id=&quot;20307&quot; value=&quot;494&quot;/&gt;&lt;/object&gt;&lt;object type=&quot;3&quot; unique_id=&quot;379003&quot;&gt;&lt;property id=&quot;20148&quot; value=&quot;5&quot;/&gt;&lt;property id=&quot;20300&quot; value=&quot;Slide 69 - &amp;quot;What New Members Can Expect&amp;quot;&quot;/&gt;&lt;property id=&quot;20307&quot; value=&quot;495&quot;/&gt;&lt;/object&gt;&lt;object type=&quot;3&quot; unique_id=&quot;379293&quot;&gt;&lt;property id=&quot;20148&quot; value=&quot;5&quot;/&gt;&lt;property id=&quot;20300&quot; value=&quot;Slide 5 - &amp;quot;Lesson 1 Objectives&amp;quot;&quot;/&gt;&lt;property id=&quot;20307&quot; value=&quot;498&quot;/&gt;&lt;/object&gt;&lt;object type=&quot;3&quot; unique_id=&quot;379294&quot;&gt;&lt;property id=&quot;20148&quot; value=&quot;5&quot;/&gt;&lt;property id=&quot;20300&quot; value=&quot;Slide 18 - &amp;quot;Lesson 2 Objectives&amp;quot;&quot;/&gt;&lt;property id=&quot;20307&quot; value=&quot;499&quot;/&gt;&lt;/object&gt;&lt;object type=&quot;3&quot; unique_id=&quot;379295&quot;&gt;&lt;property id=&quot;20148&quot; value=&quot;5&quot;/&gt;&lt;property id=&quot;20300&quot; value=&quot;Slide 19 - &amp;quot;Medicare Drug Coverage (Part D)&amp;quot;&quot;/&gt;&lt;property id=&quot;20307&quot; value=&quot;534&quot;/&gt;&lt;/object&gt;&lt;object type=&quot;3&quot; unique_id=&quot;379296&quot;&gt;&lt;property id=&quot;20148&quot; value=&quot;5&quot;/&gt;&lt;property id=&quot;20300&quot; value=&quot;Slide 23 - &amp;quot;Medicare Drug Coverage Monthly Premium &amp;amp;  Income-Related Monthly Adjustment Amounts (IRMAA)&amp;quot;&quot;/&gt;&lt;property id=&quot;20307&quot; value=&quot;512&quot;/&gt;&lt;/object&gt;&lt;object type=&quot;3&quot; unique_id=&quot;379297&quot;&gt;&lt;property id=&quot;20148&quot; value=&quot;5&quot;/&gt;&lt;property id=&quot;20300&quot; value=&quot;Slide 25 - &amp;quot;True Out-of-Pocket (TrOOP) Costs&amp;quot;&quot;/&gt;&lt;property id=&quot;20307&quot; value=&quot;513&quot;/&gt;&lt;/object&gt;&lt;object type=&quot;3&quot; unique_id=&quot;379298&quot;&gt;&lt;property id=&quot;20148&quot; value=&quot;5&quot;/&gt;&lt;property id=&quot;20300&quot; value=&quot;Slide 31 - &amp;quot;Lesson 3 Objectives&amp;quot;&quot;/&gt;&lt;property id=&quot;20307&quot; value=&quot;500&quot;/&gt;&lt;/object&gt;&lt;object type=&quot;3&quot; unique_id=&quot;379299&quot;&gt;&lt;property id=&quot;20148&quot; value=&quot;5&quot;/&gt;&lt;property id=&quot;20300&quot; value=&quot;Slide 33 - &amp;quot;Required Coverage&amp;quot;&quot;/&gt;&lt;property id=&quot;20307&quot; value=&quot;514&quot;/&gt;&lt;/object&gt;&lt;object type=&quot;3&quot; unique_id=&quot;379300&quot;&gt;&lt;property id=&quot;20148&quot; value=&quot;5&quot;/&gt;&lt;property id=&quot;20300&quot; value=&quot;Slide 35 - &amp;quot;How Plans Manage Access to Drugs&amp;quot;&quot;/&gt;&lt;property id=&quot;20307&quot; value=&quot;517&quot;/&gt;&lt;/object&gt;&lt;object type=&quot;3&quot; unique_id=&quot;379301&quot;&gt;&lt;property id=&quot;20148&quot; value=&quot;5&quot;/&gt;&lt;property id=&quot;20300&quot; value=&quot;Slide 38 - &amp;quot;Formulary Changes (continued)&amp;quot;&quot;/&gt;&lt;property id=&quot;20307&quot; value=&quot;519&quot;/&gt;&lt;/object&gt;&lt;object type=&quot;3&quot; unique_id=&quot;379302&quot;&gt;&lt;property id=&quot;20148&quot; value=&quot;5&quot;/&gt;&lt;property id=&quot;20300&quot; value=&quot;Slide 50 - &amp;quot;If Your Prescription Changes &amp;quot;&quot;/&gt;&lt;property id=&quot;20307&quot; value=&quot;520&quot;/&gt;&lt;/object&gt;&lt;object type=&quot;3&quot; unique_id=&quot;379303&quot;&gt;&lt;property id=&quot;20148&quot; value=&quot;5&quot;/&gt;&lt;property id=&quot;20300&quot; value=&quot;Slide 53 - &amp;quot;Lesson 4 Objectives&amp;quot;&quot;/&gt;&lt;property id=&quot;20307&quot; value=&quot;501&quot;/&gt;&lt;/object&gt;&lt;object type=&quot;3&quot; unique_id=&quot;379304&quot;&gt;&lt;property id=&quot;20148&quot; value=&quot;5&quot;/&gt;&lt;property id=&quot;20300&quot; value=&quot;Slide 54 - &amp;quot;Medicare Drug Coverage Eligibility Requirements&amp;quot;&quot;/&gt;&lt;property id=&quot;20307&quot; value=&quot;521&quot;/&gt;&lt;/object&gt;&lt;object type=&quot;3&quot; unique_id=&quot;379305&quot;&gt;&lt;property id=&quot;20148&quot; value=&quot;5&quot;/&gt;&lt;property id=&quot;20300&quot; value=&quot;Slide 58 - &amp;quot;Using Your Initial Enrollment Period (IEP)  to Get Medicare Drug Coverage: Example&amp;quot;&quot;/&gt;&lt;property id=&quot;20307&quot; value=&quot;511&quot;/&gt;&lt;/object&gt;&lt;object type=&quot;3&quot; unique_id=&quot;379307&quot;&gt;&lt;property id=&quot;20148&quot; value=&quot;5&quot;/&gt;&lt;property id=&quot;20300&quot; value=&quot;Slide 61 - &amp;quot;Medicare Advantage Open Enrollment Period &amp;quot;&quot;/&gt;&lt;property id=&quot;20307&quot; value=&quot;528&quot;/&gt;&lt;/object&gt;&lt;object type=&quot;3&quot; unique_id=&quot;379308&quot;&gt;&lt;property id=&quot;20148&quot; value=&quot;5&quot;/&gt;&lt;property id=&quot;20300&quot; value=&quot;Slide 62 - &amp;quot;Special Enrollment Periods (SEPs)&amp;quot;&quot;/&gt;&lt;property id=&quot;20307&quot; value=&quot;524&quot;/&gt;&lt;/object&gt;&lt;object type=&quot;3&quot; unique_id=&quot;379309&quot;&gt;&lt;property id=&quot;20148&quot; value=&quot;5&quot;/&gt;&lt;property id=&quot;20300&quot; value=&quot;Slide 68 - &amp;quot;Ways To Enroll in Medicare Drug Coverage (Part D)&amp;quot;&quot;/&gt;&lt;property id=&quot;20307&quot; value=&quot;532&quot;/&gt;&lt;/object&gt;&lt;object type=&quot;3&quot; unique_id=&quot;379310&quot;&gt;&lt;property id=&quot;20148&quot; value=&quot;5&quot;/&gt;&lt;property id=&quot;20300&quot; value=&quot;Slide 70 - &amp;quot;Annual Notice of Change (ANOC) &amp;amp; Evidence of Coverage (EOC)&amp;quot;&quot;/&gt;&lt;property id=&quot;20307&quot; value=&quot;531&quot;/&gt;&lt;/object&gt;&lt;object type=&quot;3&quot; unique_id=&quot;379311&quot;&gt;&lt;property id=&quot;20148&quot; value=&quot;5&quot;/&gt;&lt;property id=&quot;20300&quot; value=&quot;Slide 76 - &amp;quot;Lesson 5 Objectives&amp;quot;&quot;/&gt;&lt;property id=&quot;20307&quot; value=&quot;502&quot;/&gt;&lt;/object&gt;&lt;object type=&quot;3&quot; unique_id=&quot;379312&quot;&gt;&lt;property id=&quot;20148&quot; value=&quot;5&quot;/&gt;&lt;property id=&quot;20300&quot; value=&quot;Slide 77 - &amp;quot;What’s Extra Help?&amp;quot;&quot;/&gt;&lt;property id=&quot;20307&quot; value=&quot;526&quot;/&gt;&lt;/object&gt;&lt;object type=&quot;3&quot; unique_id=&quot;379313&quot;&gt;&lt;property id=&quot;20148&quot; value=&quot;5&quot;/&gt;&lt;property id=&quot;20300&quot; value=&quot;Slide 78 - &amp;quot;Qualifying for Extra Help&amp;quot;&quot;/&gt;&lt;property id=&quot;20307&quot; value=&quot;510&quot;/&gt;&lt;/object&gt;&lt;object type=&quot;3&quot; unique_id=&quot;379314&quot;&gt;&lt;property id=&quot;20148&quot; value=&quot;5&quot;/&gt;&lt;property id=&quot;20300&quot; value=&quot;Slide 92 - &amp;quot;Lesson 6 Objectives&amp;quot;&quot;/&gt;&lt;property id=&quot;20307&quot; value=&quot;503&quot;/&gt;&lt;/object&gt;&lt;object type=&quot;3&quot; unique_id=&quot;379625&quot;&gt;&lt;property id=&quot;20148&quot; value=&quot;5&quot;/&gt;&lt;property id=&quot;20300&quot; value=&quot;Slide 60 - &amp;quot;Open Enrollment Period&amp;quot;&quot;/&gt;&lt;property id=&quot;20307&quot; value=&quot;535&quot;/&gt;&lt;/object&gt;&lt;object type=&quot;3&quot; unique_id=&quot;414485&quot;&gt;&lt;property id=&quot;20148&quot; value=&quot;5&quot;/&gt;&lt;property id=&quot;20300&quot; value=&quot;Slide 95 - &amp;quot;Part D (Drug) Appeals Process&amp;quot;&quot;/&gt;&lt;property id=&quot;20307&quot; value=&quot;536&quot;/&gt;&lt;/object&gt;&lt;object type=&quot;3&quot; unique_id=&quot;415699&quot;&gt;&lt;property id=&quot;20148&quot; value=&quot;5&quot;/&gt;&lt;property id=&quot;20300&quot; value=&quot;Slide 82 - &amp;quot;Automatic Enrollment&amp;quot;&quot;/&gt;&lt;property id=&quot;20307&quot; value=&quot;537&quot;/&gt;&lt;/object&gt;&lt;object type=&quot;3&quot; unique_id=&quot;416922&quot;&gt;&lt;property id=&quot;20148&quot; value=&quot;5&quot;/&gt;&lt;property id=&quot;20300&quot; value=&quot;Slide 21 - &amp;quot;Medicare Drug Coverage Costs&amp;quot;&quot;/&gt;&lt;property id=&quot;20307&quot; value=&quot;538&quot;/&gt;&lt;/object&gt;&lt;object type=&quot;3&quot; unique_id=&quot;416923&quot;&gt;&lt;property id=&quot;20148&quot; value=&quot;5&quot;/&gt;&lt;property id=&quot;20300&quot; value=&quot;Slide 22 - &amp;quot;Example: Standard Structure in 2023&amp;quot;&quot;/&gt;&lt;property id=&quot;20307&quot; value=&quot;539&quot;/&gt;&lt;/object&gt;&lt;object type=&quot;3&quot; unique_id=&quot;417638&quot;&gt;&lt;property id=&quot;20148&quot; value=&quot;5&quot;/&gt;&lt;property id=&quot;20300&quot; value=&quot;Slide 24 - &amp;quot;Income-Related Monthly Adjustment Amount (IRMAA):  Monthly Part D Premium for 2023&amp;quot;&quot;/&gt;&lt;property id=&quot;20307&quot; value=&quot;540&quot;/&gt;&lt;/object&gt;&lt;object type=&quot;3&quot; unique_id=&quot;418154&quot;&gt;&lt;property id=&quot;20148&quot; value=&quot;5&quot;/&gt;&lt;property id=&quot;20300&quot; value=&quot;Slide 80 - &amp;quot;2023 Extra Help Copayments&amp;quot;&quot;/&gt;&lt;property id=&quot;20307&quot; value=&quot;541&quot;/&gt;&lt;/object&gt;&lt;object type=&quot;3&quot; unique_id=&quot;418675&quot;&gt;&lt;property id=&quot;20148&quot; value=&quot;5&quot;/&gt;&lt;property id=&quot;20300&quot; value=&quot;Slide 86 - &amp;quot;Regional Low-income Subsidy (LIS) Benchmark &amp;amp; De Minimis Amount&amp;quot;&quot;/&gt;&lt;property id=&quot;20307&quot; value=&quot;542&quot;/&gt;&lt;/object&gt;&lt;object type=&quot;3&quot; unique_id=&quot;442043&quot;&gt;&lt;property id=&quot;20148&quot; value=&quot;5&quot;/&gt;&lt;property id=&quot;20300&quot; value=&quot;Slide 13 - &amp;quot;Insulin Paid for by Medicare Part B&amp;quot;&quot;/&gt;&lt;property id=&quot;20307&quot; value=&quot;544&quot;/&gt;&lt;/object&gt;&lt;object type=&quot;3&quot; unique_id=&quot;442044&quot;&gt;&lt;property id=&quot;20148&quot; value=&quot;5&quot;/&gt;&lt;property id=&quot;20300&quot; value=&quot;Slide 47 - &amp;quot;Part D Senior Savings (PDSS) Model Plans&amp;quot;&quot;/&gt;&lt;property id=&quot;20307&quot; value=&quot;545&quot;/&gt;&lt;/object&gt;&lt;object type=&quot;3&quot; unique_id=&quot;442455&quot;&gt;&lt;property id=&quot;20148&quot; value=&quot;5&quot;/&gt;&lt;property id=&quot;20300&quot; value=&quot;Slide 39 - &amp;quot;The Drug Price Negotiation Program&amp;quot;&quot;/&gt;&lt;property id=&quot;20307&quot; value=&quot;546&quot;/&gt;&lt;/object&gt;&lt;object type=&quot;3&quot; unique_id=&quot;442971&quot;&gt;&lt;property id=&quot;20148&quot; value=&quot;5&quot;/&gt;&lt;property id=&quot;20300&quot; value=&quot;Slide 12 - &amp;quot;Medicare Part B Drug Rebates &amp;amp; Coinsurance&amp;quot;&quot;/&gt;&lt;property id=&quot;20307&quot; value=&quot;548&quot;/&gt;&lt;/object&gt;&lt;object type=&quot;3&quot; unique_id=&quot;443909&quot;&gt;&lt;property id=&quot;20148&quot; value=&quot;5&quot;/&gt;&lt;property id=&quot;20300&quot; value=&quot;Slide 17 - &amp;quot;How Medicare Drug Coverage (Part D) Works &amp;quot;&quot;/&gt;&lt;property id=&quot;20307&quot; value=&quot;549&quot;/&gt;&lt;/object&gt;&lt;object type=&quot;3&quot; unique_id=&quot;447284&quot;&gt;&lt;property id=&quot;20148&quot; value=&quot;5&quot;/&gt;&lt;property id=&quot;20300&quot; value=&quot;Slide 10 - &amp;quot;Part B Immunosuppressive Drug (Part B-ID) Coverage &amp;quot;&quot;/&gt;&lt;property id=&quot;20307&quot; value=&quot;550&quot;/&gt;&lt;/object&gt;&lt;object type=&quot;3&quot; unique_id=&quot;447285&quot;&gt;&lt;property id=&quot;20148&quot; value=&quot;5&quot;/&gt;&lt;property id=&quot;20300&quot; value=&quot;Slide 11 - &amp;quot;Part B Immunosuppressive Drug (Part B-ID) Coverage (continued)&amp;quot;&quot;/&gt;&lt;property id=&quot;20307&quot; value=&quot;294&quot;/&gt;&lt;/object&gt;&lt;object type=&quot;3&quot; unique_id=&quot;448557&quot;&gt;&lt;property id=&quot;20148&quot; value=&quot;5&quot;/&gt;&lt;property id=&quot;20300&quot; value=&quot;Slide 40 - &amp;quot;The Drug Price Negotiation Program (CY 2023)&amp;quot;&quot;/&gt;&lt;property id=&quot;20307&quot; value=&quot;552&quot;/&gt;&lt;/object&gt;&lt;object type=&quot;3&quot; unique_id=&quot;449191&quot;&gt;&lt;property id=&quot;20148&quot; value=&quot;5&quot;/&gt;&lt;property id=&quot;20300&quot; value=&quot;Slide 59 - &amp;quot;Using the General Enrollment Period (GEP) to get Medicare Drug Coverage&amp;quot;&quot;/&gt;&lt;property id=&quot;20307&quot; value=&quot;553&quot;/&gt;&lt;/object&gt;&lt;/object&gt;&lt;object type=&quot;8&quot; unique_id=&quot;17389&quot;&gt;&lt;/object&gt;&lt;/object&gt;&lt;/database&gt;"/>
  <p:tag name="SECTOMILLISECCONVERTED" val="1"/>
  <p:tag name="ARTICULATE_DESIGN_ID_1_OFFICE THEME" val="EpVW4cZN"/>
  <p:tag name="ARTICULATE_DESIGN_ID_OFFICE THEME" val="MeccakEJ"/>
  <p:tag name="ARTICULATE_DESIGN_ID_NEW MASTER" val="GiYqDJZZ"/>
  <p:tag name="ARTICULATE_SLIDE_COUNT" val="1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New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380BD-ECAD-4B12-BA7C-FB18B40A21EF}">
  <ds:schemaRefs>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f10d27d4-cb4b-47d3-9f3b-886ddac8491f"/>
    <ds:schemaRef ds:uri="2f988a62-6330-4bf6-856a-0a838bb88c35"/>
    <ds:schemaRef ds:uri="http://www.w3.org/XML/1998/namespace"/>
  </ds:schemaRefs>
</ds:datastoreItem>
</file>

<file path=customXml/itemProps2.xml><?xml version="1.0" encoding="utf-8"?>
<ds:datastoreItem xmlns:ds="http://schemas.openxmlformats.org/officeDocument/2006/customXml" ds:itemID="{93E2581B-85CE-4929-9860-DFCA0F885C2C}">
  <ds:schemaRefs>
    <ds:schemaRef ds:uri="http://schemas.microsoft.com/sharepoint/v3/contenttype/forms"/>
  </ds:schemaRefs>
</ds:datastoreItem>
</file>

<file path=customXml/itemProps3.xml><?xml version="1.0" encoding="utf-8"?>
<ds:datastoreItem xmlns:ds="http://schemas.openxmlformats.org/officeDocument/2006/customXml" ds:itemID="{BE0A32F2-D1FD-4347-956A-33E2D44B6932}">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27324</TotalTime>
  <Words>37901</Words>
  <Application>Microsoft Office PowerPoint</Application>
  <PresentationFormat>Widescreen</PresentationFormat>
  <Paragraphs>2384</Paragraphs>
  <Slides>112</Slides>
  <Notes>112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112</vt:i4>
      </vt:variant>
    </vt:vector>
  </HeadingPairs>
  <TitlesOfParts>
    <vt:vector size="124" baseType="lpstr">
      <vt:lpstr>宋体</vt:lpstr>
      <vt:lpstr>Arial</vt:lpstr>
      <vt:lpstr>Arial Black</vt:lpstr>
      <vt:lpstr>Calibri</vt:lpstr>
      <vt:lpstr>Calibri body</vt:lpstr>
      <vt:lpstr>Calibri Light</vt:lpstr>
      <vt:lpstr>Courier New</vt:lpstr>
      <vt:lpstr>Rubik</vt:lpstr>
      <vt:lpstr>Times New Roman</vt:lpstr>
      <vt:lpstr>Wingdings</vt:lpstr>
      <vt:lpstr>2_Theme1</vt:lpstr>
      <vt:lpstr>New Master</vt:lpstr>
      <vt:lpstr>Drug Coverage When Using Medicare</vt:lpstr>
      <vt:lpstr>Table of Contents</vt:lpstr>
      <vt:lpstr>Session Objectives</vt:lpstr>
      <vt:lpstr>Lesson 1</vt:lpstr>
      <vt:lpstr>Lesson 1 Objectives</vt:lpstr>
      <vt:lpstr>Drug Coverage Under Medicare </vt:lpstr>
      <vt:lpstr>Part A (Hospital Insurance) Drug Coverage</vt:lpstr>
      <vt:lpstr>Part B (Medical Insurance) Drug Coverage</vt:lpstr>
      <vt:lpstr>Part B Immunization Coverage </vt:lpstr>
      <vt:lpstr>Part B Immunosuppressive Drug (Part B-ID) Coverage </vt:lpstr>
      <vt:lpstr>Part B Immunosuppressive Drug (Part B-ID) Coverage (continued)</vt:lpstr>
      <vt:lpstr>Medicare Part B Drug Rebates &amp; Coinsurance</vt:lpstr>
      <vt:lpstr>Insulin Paid for by Medicare Part B</vt:lpstr>
      <vt:lpstr>Self-Administered Drugs in Hospital  Outpatient Settings</vt:lpstr>
      <vt:lpstr>Check Your Knowledge: Question 1</vt:lpstr>
      <vt:lpstr>Check Your Knowledge: Question 2</vt:lpstr>
      <vt:lpstr>Check Your Knowledge: Question 3</vt:lpstr>
      <vt:lpstr>Lesson 2</vt:lpstr>
      <vt:lpstr>Lesson 2 Objectives</vt:lpstr>
      <vt:lpstr>Medicare Drug Coverage (Part D)</vt:lpstr>
      <vt:lpstr>Medicare Drug Coverage</vt:lpstr>
      <vt:lpstr>The Medicare Drug Price Negotiation Program</vt:lpstr>
      <vt:lpstr>The Medicare Drug Price Negotiation Program  (continued)</vt:lpstr>
      <vt:lpstr>Medicare Drug Coverage Costs</vt:lpstr>
      <vt:lpstr>Example: Standard Structure in 2024</vt:lpstr>
      <vt:lpstr>Example: Standard Structure in 2025</vt:lpstr>
      <vt:lpstr>Medicare Prescription Payment Plan (MPPP) in 2025</vt:lpstr>
      <vt:lpstr>Medicare Prescription Payment Plan (MPPP):  Example 1</vt:lpstr>
      <vt:lpstr>Medicare Prescription Payment Plan (MPPP):  Example 2</vt:lpstr>
      <vt:lpstr>Medicare Drug Coverage Monthly Premium &amp;  Income-Related Monthly Adjustment Amounts (IRMAA)</vt:lpstr>
      <vt:lpstr>Part D Income-Related Monthly Adjustment Amount (IRMAA):  2024</vt:lpstr>
      <vt:lpstr>True Out-of-Pocket (TrOOP) Costs</vt:lpstr>
      <vt:lpstr>What Payments Count Toward True Out-of-Pocket (TrOOP)?</vt:lpstr>
      <vt:lpstr>What Payments Don’t Count Toward True Out-of-Pocket (TrOOP)?</vt:lpstr>
      <vt:lpstr>Check Your Knowledge: Question 4</vt:lpstr>
      <vt:lpstr>Lesson 3</vt:lpstr>
      <vt:lpstr>Lesson 3 Objectives</vt:lpstr>
      <vt:lpstr>Medicare Drug Coverage: Covered Drugs</vt:lpstr>
      <vt:lpstr>Required Coverage</vt:lpstr>
      <vt:lpstr>Drugs Excluded by Law from  Medicare Drug Coverage</vt:lpstr>
      <vt:lpstr>How Plans Manage Access to Drugs</vt:lpstr>
      <vt:lpstr>Formulary Tiers</vt:lpstr>
      <vt:lpstr>Formulary Changes</vt:lpstr>
      <vt:lpstr>Formulary Changes (continued)</vt:lpstr>
      <vt:lpstr>How Plans Manage Unsafe Use of Opioids </vt:lpstr>
      <vt:lpstr>Requirements for Medicare Plans</vt:lpstr>
      <vt:lpstr>The Preclusion List</vt:lpstr>
      <vt:lpstr>The Preclusion List: Beneficiary Notice</vt:lpstr>
      <vt:lpstr>Elimination of Gag Clauses</vt:lpstr>
      <vt:lpstr>Insulin Products &amp; Medicare Drug Plans</vt:lpstr>
      <vt:lpstr>Medication Therapy Management (MTM)</vt:lpstr>
      <vt:lpstr>Medication Therapy Management (MTM) Eligibility Requirements</vt:lpstr>
      <vt:lpstr>If Your Prescription Changes </vt:lpstr>
      <vt:lpstr>Check Your Knowledge: Question 5</vt:lpstr>
      <vt:lpstr>Check Your Knowledge: Question 6</vt:lpstr>
      <vt:lpstr>Check Your Knowledge: Question 7</vt:lpstr>
      <vt:lpstr>Lesson 4</vt:lpstr>
      <vt:lpstr>Lesson 4 Objectives</vt:lpstr>
      <vt:lpstr>Medicare Drug Coverage Eligibility Requirements</vt:lpstr>
      <vt:lpstr>Creditable Drug Coverage</vt:lpstr>
      <vt:lpstr>Potential Loss of Other Coverage</vt:lpstr>
      <vt:lpstr>Using Your Initial Enrollment Period (IEP)  to Get Medicare Drug Coverage</vt:lpstr>
      <vt:lpstr>Using Your Initial Enrollment Period (IEP)  to Get Medicare Drug Coverage: Example</vt:lpstr>
      <vt:lpstr>Using the General Enrollment Period (GEP) to get  Medicare Drug Coverage- Change in 2024</vt:lpstr>
      <vt:lpstr>Open Enrollment Period</vt:lpstr>
      <vt:lpstr>Medicare Advantage Open Enrollment Period </vt:lpstr>
      <vt:lpstr>Special Enrollment Periods (SEPs)</vt:lpstr>
      <vt:lpstr>Extra Help, Dual &amp; Partial Dual Eligible Special Enrollment Period (SEP)</vt:lpstr>
      <vt:lpstr>Extra Help &amp; Dual Eligible  Special Enrollment Period (SEP) Limitations</vt:lpstr>
      <vt:lpstr>5-Star Special Enrollment Period (SEP)</vt:lpstr>
      <vt:lpstr>Consistently Low Performing Plans</vt:lpstr>
      <vt:lpstr>Things to Consider Before Joining a Plan</vt:lpstr>
      <vt:lpstr>Ways To Enroll in Medicare Drug Coverage (Part D)</vt:lpstr>
      <vt:lpstr>What New Members Can Expect</vt:lpstr>
      <vt:lpstr>Annual Notice of Change (ANOC) &amp; Evidence of Coverage (EOC)</vt:lpstr>
      <vt:lpstr>Medicare Drug Coverage Late Enrollment Penalty</vt:lpstr>
      <vt:lpstr>Medicare Drug Coverage Penalty Example: Ann</vt:lpstr>
      <vt:lpstr>Medicare Drug Coverage Penalty Example: Ann  (continued)</vt:lpstr>
      <vt:lpstr>Check Your Knowledge: Question 8</vt:lpstr>
      <vt:lpstr>Check Your Knowledge: Question 9</vt:lpstr>
      <vt:lpstr>Lesson 5</vt:lpstr>
      <vt:lpstr>Lesson 5 Objectives</vt:lpstr>
      <vt:lpstr>What’s Extra Help?</vt:lpstr>
      <vt:lpstr>Qualifying for Extra Help</vt:lpstr>
      <vt:lpstr>2024 Income &amp; Resource Limits to  Apply for Extra Help</vt:lpstr>
      <vt:lpstr>2024 Extra Help Copayments</vt:lpstr>
      <vt:lpstr>Deemed Status</vt:lpstr>
      <vt:lpstr>Automatic Enrollment</vt:lpstr>
      <vt:lpstr>Auto-Enrollment Retroactive Notice</vt:lpstr>
      <vt:lpstr>Facilitated Enrollment</vt:lpstr>
      <vt:lpstr>Medicare’s Limited Income Newly  Eligible Transition (LI NET) Program</vt:lpstr>
      <vt:lpstr>How Do You Enroll in LI NET?</vt:lpstr>
      <vt:lpstr>Regional Low-income Subsidy (LIS) Benchmark &amp; De Minimis Amount</vt:lpstr>
      <vt:lpstr>Reassignment Notices</vt:lpstr>
      <vt:lpstr>Changes in Qualifying for Extra Help</vt:lpstr>
      <vt:lpstr>Social Security’s Redetermination Process</vt:lpstr>
      <vt:lpstr>Check Your Knowledge: Question 10</vt:lpstr>
      <vt:lpstr>Check Your Knowledge: Question 11</vt:lpstr>
      <vt:lpstr>Lesson 6</vt:lpstr>
      <vt:lpstr>Lesson 6 Objectives</vt:lpstr>
      <vt:lpstr>Coverage Determination Request</vt:lpstr>
      <vt:lpstr>Exception Requests</vt:lpstr>
      <vt:lpstr>Part D (Drug) Appeals Process</vt:lpstr>
      <vt:lpstr>Check Your Knowledge: Question 12</vt:lpstr>
      <vt:lpstr>Check Your Knowledge: Question 13</vt:lpstr>
      <vt:lpstr>Key Points to Remember</vt:lpstr>
      <vt:lpstr>Medicare Drug Coverage  Resource Guide</vt:lpstr>
      <vt:lpstr>Medicare Drug Coverage  Resource Guide: Medicare Products</vt:lpstr>
      <vt:lpstr>Medicare Drug Coverage  Resource Guide: Fact Sheet &amp; Medicare Products</vt:lpstr>
      <vt:lpstr>Acronyms (A–L)</vt:lpstr>
      <vt:lpstr>Acronyms (L–V)</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Lare, Kim (CMS/OC)</cp:lastModifiedBy>
  <cp:revision>914</cp:revision>
  <cp:lastPrinted>2024-04-24T18:34:34Z</cp:lastPrinted>
  <dcterms:created xsi:type="dcterms:W3CDTF">2019-11-14T20:32:59Z</dcterms:created>
  <dcterms:modified xsi:type="dcterms:W3CDTF">2024-04-26T15:13:15Z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08121260-6647-4AE5-A75B-799BC9351BD5</vt:lpwstr>
  </property>
  <property fmtid="{D5CDD505-2E9C-101B-9397-08002B2CF9AE}" pid="4" name="ArticulatePath">
    <vt:lpwstr>2022_Medicare Drug Coverage_Draft2_25_22</vt:lpwstr>
  </property>
</Properties>
</file>